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40" r:id="rId1"/>
  </p:sldMasterIdLst>
  <p:notesMasterIdLst>
    <p:notesMasterId r:id="rId22"/>
  </p:notesMasterIdLst>
  <p:sldIdLst>
    <p:sldId id="256" r:id="rId2"/>
    <p:sldId id="268" r:id="rId3"/>
    <p:sldId id="279" r:id="rId4"/>
    <p:sldId id="318" r:id="rId5"/>
    <p:sldId id="280" r:id="rId6"/>
    <p:sldId id="304" r:id="rId7"/>
    <p:sldId id="317" r:id="rId8"/>
    <p:sldId id="314" r:id="rId9"/>
    <p:sldId id="315" r:id="rId10"/>
    <p:sldId id="302" r:id="rId11"/>
    <p:sldId id="319" r:id="rId12"/>
    <p:sldId id="316" r:id="rId13"/>
    <p:sldId id="305" r:id="rId14"/>
    <p:sldId id="312" r:id="rId15"/>
    <p:sldId id="308" r:id="rId16"/>
    <p:sldId id="320" r:id="rId17"/>
    <p:sldId id="310" r:id="rId18"/>
    <p:sldId id="276" r:id="rId19"/>
    <p:sldId id="291" r:id="rId20"/>
    <p:sldId id="301" r:id="rId21"/>
  </p:sldIdLst>
  <p:sldSz cx="9144000" cy="6858000" type="screen4x3"/>
  <p:notesSz cx="6997700" cy="9271000"/>
  <p:embeddedFontLst>
    <p:embeddedFont>
      <p:font typeface="Century Gothic" pitchFamily="34" charset="0"/>
      <p:regular r:id="rId23"/>
      <p:bold r:id="rId24"/>
      <p:italic r:id="rId25"/>
      <p:boldItalic r:id="rId26"/>
    </p:embeddedFont>
    <p:embeddedFont>
      <p:font typeface="Wingdings 2" pitchFamily="18" charset="2"/>
      <p:regular r:id="rId27"/>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91" autoAdjust="0"/>
    <p:restoredTop sz="76109" autoAdjust="0"/>
  </p:normalViewPr>
  <p:slideViewPr>
    <p:cSldViewPr>
      <p:cViewPr>
        <p:scale>
          <a:sx n="70" d="100"/>
          <a:sy n="70" d="100"/>
        </p:scale>
        <p:origin x="-2730"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486" y="-96"/>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Users\jlmorace\Columbia%20Inputs\Data\tables.wor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Users\jlmorace\Columbia%20Inputs\Data\tables.wor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Users\jlmorace\Columbia%20Inputs\Data\tables.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0" baseline="0">
                <a:solidFill>
                  <a:schemeClr val="tx1"/>
                </a:solidFill>
              </a:defRPr>
            </a:pPr>
            <a:r>
              <a:rPr lang="en-US" sz="1600" b="0" baseline="0" dirty="0">
                <a:solidFill>
                  <a:schemeClr val="tx1"/>
                </a:solidFill>
              </a:rPr>
              <a:t>Percent of compounds detected</a:t>
            </a:r>
          </a:p>
        </c:rich>
      </c:tx>
      <c:layout/>
    </c:title>
    <c:plotArea>
      <c:layout/>
      <c:barChart>
        <c:barDir val="bar"/>
        <c:grouping val="clustered"/>
        <c:ser>
          <c:idx val="0"/>
          <c:order val="0"/>
          <c:tx>
            <c:v>WWTP effluent</c:v>
          </c:tx>
          <c:spPr>
            <a:solidFill>
              <a:schemeClr val="accent1"/>
            </a:solidFill>
          </c:spPr>
          <c:cat>
            <c:strRef>
              <c:f>Sheet1!$A$3:$A$13</c:f>
              <c:strCache>
                <c:ptCount val="11"/>
                <c:pt idx="0">
                  <c:v>plasticizers  </c:v>
                </c:pt>
                <c:pt idx="1">
                  <c:v>steroids  </c:v>
                </c:pt>
                <c:pt idx="2">
                  <c:v>detergent metabolites  </c:v>
                </c:pt>
                <c:pt idx="3">
                  <c:v>pharmaceuticals  </c:v>
                </c:pt>
                <c:pt idx="4">
                  <c:v>personal care products  </c:v>
                </c:pt>
                <c:pt idx="5">
                  <c:v>PAHs  </c:v>
                </c:pt>
                <c:pt idx="6">
                  <c:v>flame retardants  </c:v>
                </c:pt>
                <c:pt idx="7">
                  <c:v>miscellaneous  </c:v>
                </c:pt>
                <c:pt idx="8">
                  <c:v>PCBs  </c:v>
                </c:pt>
                <c:pt idx="9">
                  <c:v>pesticides  </c:v>
                </c:pt>
                <c:pt idx="10">
                  <c:v>overall  </c:v>
                </c:pt>
              </c:strCache>
            </c:strRef>
          </c:cat>
          <c:val>
            <c:numRef>
              <c:f>Sheet1!$D$3:$D$13</c:f>
              <c:numCache>
                <c:formatCode>0</c:formatCode>
                <c:ptCount val="11"/>
                <c:pt idx="0">
                  <c:v>100</c:v>
                </c:pt>
                <c:pt idx="1">
                  <c:v>100</c:v>
                </c:pt>
                <c:pt idx="2">
                  <c:v>87.5</c:v>
                </c:pt>
                <c:pt idx="3">
                  <c:v>84.745762711864359</c:v>
                </c:pt>
                <c:pt idx="4">
                  <c:v>80</c:v>
                </c:pt>
                <c:pt idx="5">
                  <c:v>88.888888888888616</c:v>
                </c:pt>
                <c:pt idx="6">
                  <c:v>82.352941176470253</c:v>
                </c:pt>
                <c:pt idx="7">
                  <c:v>82.352941176470253</c:v>
                </c:pt>
                <c:pt idx="8">
                  <c:v>50</c:v>
                </c:pt>
                <c:pt idx="9">
                  <c:v>25.961538461538463</c:v>
                </c:pt>
                <c:pt idx="10">
                  <c:v>58.431372549019606</c:v>
                </c:pt>
              </c:numCache>
            </c:numRef>
          </c:val>
        </c:ser>
        <c:axId val="55649024"/>
        <c:axId val="55650560"/>
      </c:barChart>
      <c:catAx>
        <c:axId val="55649024"/>
        <c:scaling>
          <c:orientation val="maxMin"/>
        </c:scaling>
        <c:axPos val="l"/>
        <c:majorTickMark val="none"/>
        <c:tickLblPos val="nextTo"/>
        <c:txPr>
          <a:bodyPr/>
          <a:lstStyle/>
          <a:p>
            <a:pPr>
              <a:defRPr sz="1600"/>
            </a:pPr>
            <a:endParaRPr lang="en-US"/>
          </a:p>
        </c:txPr>
        <c:crossAx val="55650560"/>
        <c:crosses val="autoZero"/>
        <c:lblAlgn val="ctr"/>
        <c:lblOffset val="100"/>
        <c:tickLblSkip val="1"/>
      </c:catAx>
      <c:valAx>
        <c:axId val="55650560"/>
        <c:scaling>
          <c:orientation val="minMax"/>
          <c:max val="100"/>
        </c:scaling>
        <c:axPos val="t"/>
        <c:majorGridlines/>
        <c:numFmt formatCode="0" sourceLinked="1"/>
        <c:majorTickMark val="none"/>
        <c:tickLblPos val="nextTo"/>
        <c:txPr>
          <a:bodyPr/>
          <a:lstStyle/>
          <a:p>
            <a:pPr>
              <a:defRPr sz="1200"/>
            </a:pPr>
            <a:endParaRPr lang="en-US"/>
          </a:p>
        </c:txPr>
        <c:crossAx val="55649024"/>
        <c:crosses val="autoZero"/>
        <c:crossBetween val="between"/>
      </c:valAx>
      <c:spPr>
        <a:solidFill>
          <a:schemeClr val="bg1">
            <a:lumMod val="75000"/>
            <a:lumOff val="25000"/>
          </a:schemeClr>
        </a:solidFill>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v>Filtered effluent</c:v>
          </c:tx>
          <c:cat>
            <c:strRef>
              <c:f>'pharms-media'!$A$3:$A$14</c:f>
              <c:strCache>
                <c:ptCount val="12"/>
                <c:pt idx="0">
                  <c:v>Wenatchee (2008)</c:v>
                </c:pt>
                <c:pt idx="1">
                  <c:v>Wenatchee (2009)</c:v>
                </c:pt>
                <c:pt idx="2">
                  <c:v>Richland</c:v>
                </c:pt>
                <c:pt idx="3">
                  <c:v>Umatilla</c:v>
                </c:pt>
                <c:pt idx="4">
                  <c:v>The Dalles</c:v>
                </c:pt>
                <c:pt idx="5">
                  <c:v>Hood River </c:v>
                </c:pt>
                <c:pt idx="6">
                  <c:v>Vancouver</c:v>
                </c:pt>
                <c:pt idx="7">
                  <c:v>Portland (am)</c:v>
                </c:pt>
                <c:pt idx="8">
                  <c:v>Portland (noon)</c:v>
                </c:pt>
                <c:pt idx="9">
                  <c:v>Portland (pm)</c:v>
                </c:pt>
                <c:pt idx="10">
                  <c:v>St. Helens</c:v>
                </c:pt>
                <c:pt idx="11">
                  <c:v>Longview</c:v>
                </c:pt>
              </c:strCache>
            </c:strRef>
          </c:cat>
          <c:val>
            <c:numRef>
              <c:f>'pharms-media'!$N$3:$N$14</c:f>
              <c:numCache>
                <c:formatCode>General</c:formatCode>
                <c:ptCount val="12"/>
                <c:pt idx="0">
                  <c:v>0</c:v>
                </c:pt>
                <c:pt idx="1">
                  <c:v>5.9000000000000066E-2</c:v>
                </c:pt>
                <c:pt idx="2">
                  <c:v>2.5000000000000001E-2</c:v>
                </c:pt>
                <c:pt idx="3">
                  <c:v>0</c:v>
                </c:pt>
                <c:pt idx="4">
                  <c:v>0.11</c:v>
                </c:pt>
                <c:pt idx="5">
                  <c:v>8.2000000000000003E-2</c:v>
                </c:pt>
                <c:pt idx="6">
                  <c:v>0</c:v>
                </c:pt>
                <c:pt idx="7">
                  <c:v>7.5000000000000011E-2</c:v>
                </c:pt>
                <c:pt idx="8">
                  <c:v>6.4000000000000098E-2</c:v>
                </c:pt>
                <c:pt idx="9">
                  <c:v>5.6000000000000001E-2</c:v>
                </c:pt>
                <c:pt idx="10">
                  <c:v>3.3000000000000002E-2</c:v>
                </c:pt>
                <c:pt idx="11">
                  <c:v>3.1000000000000034E-2</c:v>
                </c:pt>
              </c:numCache>
            </c:numRef>
          </c:val>
        </c:ser>
        <c:ser>
          <c:idx val="1"/>
          <c:order val="1"/>
          <c:tx>
            <c:v>Unfiltered effluent</c:v>
          </c:tx>
          <c:cat>
            <c:strRef>
              <c:f>'pharms-media'!$A$3:$A$14</c:f>
              <c:strCache>
                <c:ptCount val="12"/>
                <c:pt idx="0">
                  <c:v>Wenatchee (2008)</c:v>
                </c:pt>
                <c:pt idx="1">
                  <c:v>Wenatchee (2009)</c:v>
                </c:pt>
                <c:pt idx="2">
                  <c:v>Richland</c:v>
                </c:pt>
                <c:pt idx="3">
                  <c:v>Umatilla</c:v>
                </c:pt>
                <c:pt idx="4">
                  <c:v>The Dalles</c:v>
                </c:pt>
                <c:pt idx="5">
                  <c:v>Hood River </c:v>
                </c:pt>
                <c:pt idx="6">
                  <c:v>Vancouver</c:v>
                </c:pt>
                <c:pt idx="7">
                  <c:v>Portland (am)</c:v>
                </c:pt>
                <c:pt idx="8">
                  <c:v>Portland (noon)</c:v>
                </c:pt>
                <c:pt idx="9">
                  <c:v>Portland (pm)</c:v>
                </c:pt>
                <c:pt idx="10">
                  <c:v>St. Helens</c:v>
                </c:pt>
                <c:pt idx="11">
                  <c:v>Longview</c:v>
                </c:pt>
              </c:strCache>
            </c:strRef>
          </c:cat>
          <c:val>
            <c:numRef>
              <c:f>'pharms-media'!$O$3:$O$14</c:f>
              <c:numCache>
                <c:formatCode>General</c:formatCode>
                <c:ptCount val="12"/>
                <c:pt idx="0">
                  <c:v>0.30000000000000032</c:v>
                </c:pt>
                <c:pt idx="1">
                  <c:v>0.30000000000000032</c:v>
                </c:pt>
                <c:pt idx="2">
                  <c:v>6.0000000000000032E-2</c:v>
                </c:pt>
                <c:pt idx="3">
                  <c:v>0</c:v>
                </c:pt>
                <c:pt idx="4">
                  <c:v>0.60000000000000064</c:v>
                </c:pt>
                <c:pt idx="5">
                  <c:v>0.2</c:v>
                </c:pt>
                <c:pt idx="6">
                  <c:v>0.2</c:v>
                </c:pt>
                <c:pt idx="7">
                  <c:v>0.5</c:v>
                </c:pt>
                <c:pt idx="8">
                  <c:v>0.60000000000000064</c:v>
                </c:pt>
                <c:pt idx="9">
                  <c:v>0.4</c:v>
                </c:pt>
                <c:pt idx="10">
                  <c:v>0.2</c:v>
                </c:pt>
                <c:pt idx="11">
                  <c:v>1</c:v>
                </c:pt>
              </c:numCache>
            </c:numRef>
          </c:val>
        </c:ser>
        <c:axId val="56334976"/>
        <c:axId val="56361344"/>
      </c:barChart>
      <c:catAx>
        <c:axId val="56334976"/>
        <c:scaling>
          <c:orientation val="minMax"/>
        </c:scaling>
        <c:axPos val="b"/>
        <c:majorTickMark val="in"/>
        <c:tickLblPos val="nextTo"/>
        <c:txPr>
          <a:bodyPr rot="-5400000"/>
          <a:lstStyle/>
          <a:p>
            <a:pPr>
              <a:defRPr/>
            </a:pPr>
            <a:endParaRPr lang="en-US"/>
          </a:p>
        </c:txPr>
        <c:crossAx val="56361344"/>
        <c:crosses val="autoZero"/>
        <c:auto val="1"/>
        <c:lblAlgn val="ctr"/>
        <c:lblOffset val="100"/>
      </c:catAx>
      <c:valAx>
        <c:axId val="56361344"/>
        <c:scaling>
          <c:orientation val="minMax"/>
          <c:max val="1"/>
        </c:scaling>
        <c:axPos val="l"/>
        <c:majorGridlines/>
        <c:title>
          <c:tx>
            <c:rich>
              <a:bodyPr rot="-5400000" vert="horz"/>
              <a:lstStyle/>
              <a:p>
                <a:pPr>
                  <a:defRPr sz="2000"/>
                </a:pPr>
                <a:r>
                  <a:rPr lang="en-US" sz="2000" dirty="0" smtClean="0"/>
                  <a:t>Micrograms per liter</a:t>
                </a:r>
                <a:endParaRPr lang="en-US" sz="2000" dirty="0"/>
              </a:p>
            </c:rich>
          </c:tx>
          <c:layout/>
        </c:title>
        <c:numFmt formatCode="General" sourceLinked="1"/>
        <c:majorTickMark val="in"/>
        <c:tickLblPos val="nextTo"/>
        <c:crossAx val="56334976"/>
        <c:crosses val="autoZero"/>
        <c:crossBetween val="between"/>
        <c:majorUnit val="0.2"/>
      </c:valAx>
    </c:plotArea>
    <c:legend>
      <c:legendPos val="b"/>
      <c:layout/>
    </c:legend>
    <c:plotVisOnly val="1"/>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baseline="0"/>
            </a:pPr>
            <a:r>
              <a:rPr lang="en-US" sz="1600" baseline="0" dirty="0"/>
              <a:t>Percent of compounds detected</a:t>
            </a:r>
          </a:p>
        </c:rich>
      </c:tx>
      <c:layout/>
    </c:title>
    <c:plotArea>
      <c:layout/>
      <c:barChart>
        <c:barDir val="bar"/>
        <c:grouping val="clustered"/>
        <c:ser>
          <c:idx val="0"/>
          <c:order val="0"/>
          <c:tx>
            <c:v>Stormwater runoff</c:v>
          </c:tx>
          <c:dPt>
            <c:idx val="3"/>
            <c:spPr>
              <a:solidFill>
                <a:schemeClr val="accent1"/>
              </a:solidFill>
            </c:spPr>
          </c:dPt>
          <c:cat>
            <c:strRef>
              <c:f>'%compounds'!$F$3:$F$9</c:f>
              <c:strCache>
                <c:ptCount val="7"/>
                <c:pt idx="0">
                  <c:v>trace elements</c:v>
                </c:pt>
                <c:pt idx="1">
                  <c:v>flame retardants  </c:v>
                </c:pt>
                <c:pt idx="2">
                  <c:v>PCBs  </c:v>
                </c:pt>
                <c:pt idx="3">
                  <c:v>PAHs  </c:v>
                </c:pt>
                <c:pt idx="4">
                  <c:v>miscellaneous  </c:v>
                </c:pt>
                <c:pt idx="5">
                  <c:v>pesticides  </c:v>
                </c:pt>
                <c:pt idx="6">
                  <c:v>overall  </c:v>
                </c:pt>
              </c:strCache>
            </c:strRef>
          </c:cat>
          <c:val>
            <c:numRef>
              <c:f>'%compounds'!$I$3:$I$9</c:f>
              <c:numCache>
                <c:formatCode>0</c:formatCode>
                <c:ptCount val="7"/>
                <c:pt idx="0">
                  <c:v>100</c:v>
                </c:pt>
                <c:pt idx="1">
                  <c:v>92.307692307692278</c:v>
                </c:pt>
                <c:pt idx="2">
                  <c:v>94.444444444444542</c:v>
                </c:pt>
                <c:pt idx="3">
                  <c:v>60.714285714285708</c:v>
                </c:pt>
                <c:pt idx="4">
                  <c:v>60</c:v>
                </c:pt>
                <c:pt idx="5">
                  <c:v>40.860215053763369</c:v>
                </c:pt>
                <c:pt idx="6">
                  <c:v>58.461538461538446</c:v>
                </c:pt>
              </c:numCache>
            </c:numRef>
          </c:val>
        </c:ser>
        <c:axId val="56386304"/>
        <c:axId val="56387840"/>
      </c:barChart>
      <c:catAx>
        <c:axId val="56386304"/>
        <c:scaling>
          <c:orientation val="maxMin"/>
        </c:scaling>
        <c:axPos val="l"/>
        <c:majorTickMark val="none"/>
        <c:tickLblPos val="nextTo"/>
        <c:txPr>
          <a:bodyPr/>
          <a:lstStyle/>
          <a:p>
            <a:pPr>
              <a:defRPr sz="1600"/>
            </a:pPr>
            <a:endParaRPr lang="en-US"/>
          </a:p>
        </c:txPr>
        <c:crossAx val="56387840"/>
        <c:crosses val="autoZero"/>
        <c:lblAlgn val="ctr"/>
        <c:lblOffset val="100"/>
        <c:tickLblSkip val="1"/>
      </c:catAx>
      <c:valAx>
        <c:axId val="56387840"/>
        <c:scaling>
          <c:orientation val="minMax"/>
          <c:max val="100"/>
        </c:scaling>
        <c:axPos val="t"/>
        <c:majorGridlines/>
        <c:numFmt formatCode="0" sourceLinked="1"/>
        <c:majorTickMark val="none"/>
        <c:tickLblPos val="nextTo"/>
        <c:txPr>
          <a:bodyPr/>
          <a:lstStyle/>
          <a:p>
            <a:pPr>
              <a:defRPr sz="1200"/>
            </a:pPr>
            <a:endParaRPr lang="en-US"/>
          </a:p>
        </c:txPr>
        <c:crossAx val="56386304"/>
        <c:crosses val="autoZero"/>
        <c:crossBetween val="between"/>
      </c:valAx>
      <c:spPr>
        <a:solidFill>
          <a:schemeClr val="bg1">
            <a:lumMod val="75000"/>
            <a:lumOff val="25000"/>
          </a:schemeClr>
        </a:solidFill>
      </c:spPr>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vl1pPr>
          </a:lstStyle>
          <a:p>
            <a:endParaRPr lang="en-US" dirty="0"/>
          </a:p>
        </p:txBody>
      </p:sp>
      <p:sp>
        <p:nvSpPr>
          <p:cNvPr id="5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vl1pPr>
          </a:lstStyle>
          <a:p>
            <a:endParaRPr lang="en-US" dirty="0"/>
          </a:p>
        </p:txBody>
      </p:sp>
      <p:sp>
        <p:nvSpPr>
          <p:cNvPr id="5127"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ACD40398-B38E-43C3-8D3E-1DE2521E6243}"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91030-1F22-4DA1-B2B8-6C8967167E6B}" type="slidenum">
              <a:rPr lang="en-US"/>
              <a:pPr/>
              <a:t>1</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Arial" charset="0"/>
                <a:ea typeface="+mn-ea"/>
                <a:cs typeface="+mn-cs"/>
              </a:rPr>
              <a:t>From </a:t>
            </a:r>
            <a:r>
              <a:rPr lang="en-US" sz="1200" b="0" i="0" u="none" strike="noStrike" kern="1200" dirty="0" err="1" smtClean="0">
                <a:solidFill>
                  <a:schemeClr val="tx1"/>
                </a:solidFill>
                <a:latin typeface="Arial" charset="0"/>
                <a:ea typeface="+mn-ea"/>
                <a:cs typeface="+mn-cs"/>
              </a:rPr>
              <a:t>PubMed</a:t>
            </a:r>
            <a:r>
              <a:rPr lang="en-US" sz="1200" b="0" i="0" u="none" strike="noStrike" kern="1200" dirty="0" smtClean="0">
                <a:solidFill>
                  <a:schemeClr val="tx1"/>
                </a:solidFill>
                <a:latin typeface="Arial" charset="0"/>
                <a:ea typeface="+mn-ea"/>
                <a:cs typeface="+mn-cs"/>
              </a:rPr>
              <a:t> Health (http://www.ncbi.nlm.nih.gov/pubmedhealth/PMH0000704#a682539-brandNames)</a:t>
            </a:r>
            <a:r>
              <a:rPr lang="en-US" dirty="0" smtClean="0"/>
              <a:t> </a:t>
            </a:r>
          </a:p>
          <a:p>
            <a:r>
              <a:rPr lang="en-US" sz="1200" b="0" i="0" u="none" strike="noStrike" kern="1200" dirty="0" smtClean="0">
                <a:solidFill>
                  <a:schemeClr val="tx1"/>
                </a:solidFill>
                <a:latin typeface="Arial" charset="0"/>
                <a:ea typeface="+mn-ea"/>
                <a:cs typeface="+mn-cs"/>
              </a:rPr>
              <a:t>The brand names are from </a:t>
            </a:r>
            <a:r>
              <a:rPr lang="en-US" sz="1200" b="0" i="0" u="none" strike="noStrike" kern="1200" dirty="0" err="1" smtClean="0">
                <a:solidFill>
                  <a:schemeClr val="tx1"/>
                </a:solidFill>
                <a:latin typeface="Arial" charset="0"/>
                <a:ea typeface="+mn-ea"/>
                <a:cs typeface="+mn-cs"/>
              </a:rPr>
              <a:t>RxNorm</a:t>
            </a:r>
            <a:r>
              <a:rPr lang="en-US" sz="1200" b="0" i="0" u="none" strike="noStrike" kern="1200" dirty="0" smtClean="0">
                <a:solidFill>
                  <a:schemeClr val="tx1"/>
                </a:solidFill>
                <a:latin typeface="Arial" charset="0"/>
                <a:ea typeface="+mn-ea"/>
                <a:cs typeface="+mn-cs"/>
              </a:rPr>
              <a:t>, a standardized nomenclature for clinical drugs produced by the National Library of Medicine, for diphenhydramine.</a:t>
            </a:r>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dirty="0" smtClean="0">
                <a:latin typeface="Arial" charset="0"/>
                <a:ea typeface="ＭＳ Ｐゴシック" pitchFamily="84" charset="-128"/>
              </a:rPr>
              <a:t>50,000 gallons per minute = 72 mgd</a:t>
            </a:r>
          </a:p>
          <a:p>
            <a:r>
              <a:rPr lang="en-US" dirty="0" smtClean="0">
                <a:latin typeface="Arial" charset="0"/>
                <a:ea typeface="ＭＳ Ｐゴシック" pitchFamily="84" charset="-128"/>
              </a:rPr>
              <a:t>Discharges to Columbia River at 7Q10 flow of 79,436 cfs</a:t>
            </a:r>
          </a:p>
          <a:p>
            <a:r>
              <a:rPr lang="en-US" dirty="0" smtClean="0">
                <a:latin typeface="Arial" charset="0"/>
                <a:ea typeface="ＭＳ Ｐゴシック" pitchFamily="84" charset="-128"/>
              </a:rPr>
              <a:t>7Q10 statistic is the annual 7-day minimum flow with a 10-year recurrence interval (nonexceedance probability of 10 percent). </a:t>
            </a:r>
          </a:p>
          <a:p>
            <a:endParaRPr lang="en-US" dirty="0" smtClean="0">
              <a:latin typeface="Arial" charset="0"/>
              <a:ea typeface="ＭＳ Ｐゴシック" pitchFamily="84" charset="-128"/>
            </a:endParaRPr>
          </a:p>
          <a:p>
            <a:r>
              <a:rPr lang="en-US" dirty="0" smtClean="0">
                <a:latin typeface="Arial" charset="0"/>
                <a:ea typeface="ＭＳ Ｐゴシック" pitchFamily="84" charset="-128"/>
              </a:rPr>
              <a:t>Vancouver discharge comes in within</a:t>
            </a:r>
            <a:r>
              <a:rPr lang="en-US" baseline="0" dirty="0" smtClean="0">
                <a:latin typeface="Arial" charset="0"/>
                <a:ea typeface="ＭＳ Ｐゴシック" pitchFamily="84" charset="-128"/>
              </a:rPr>
              <a:t> 0.5 mile – another 3.8 g/day, ~150 tablets, another 6 boxes</a:t>
            </a:r>
            <a:endParaRPr lang="en-US" dirty="0" smtClean="0">
              <a:latin typeface="Arial" charset="0"/>
              <a:ea typeface="ＭＳ Ｐゴシック" pitchFamily="84" charset="-128"/>
            </a:endParaRPr>
          </a:p>
          <a:p>
            <a:endParaRPr lang="en-US" sz="1200" b="0" i="0" u="none" strike="noStrike" kern="1200" dirty="0" smtClean="0">
              <a:solidFill>
                <a:schemeClr val="tx1"/>
              </a:solidFill>
              <a:latin typeface="Arial" charset="0"/>
              <a:ea typeface="+mn-ea"/>
              <a:cs typeface="+mn-cs"/>
            </a:endParaRPr>
          </a:p>
          <a:p>
            <a:r>
              <a:rPr lang="en-US" sz="1200" b="0" i="0" u="none" strike="noStrike" kern="1200" dirty="0" smtClean="0">
                <a:solidFill>
                  <a:schemeClr val="tx1"/>
                </a:solidFill>
                <a:latin typeface="Arial" charset="0"/>
                <a:ea typeface="+mn-ea"/>
                <a:cs typeface="+mn-cs"/>
              </a:rPr>
              <a:t>Portland concentrations</a:t>
            </a:r>
            <a:r>
              <a:rPr lang="en-US" sz="1200" b="0" i="0" u="none" strike="noStrike" kern="1200" baseline="0" dirty="0" smtClean="0">
                <a:solidFill>
                  <a:schemeClr val="tx1"/>
                </a:solidFill>
                <a:latin typeface="Arial" charset="0"/>
                <a:ea typeface="+mn-ea"/>
                <a:cs typeface="+mn-cs"/>
              </a:rPr>
              <a:t> were </a:t>
            </a:r>
            <a:r>
              <a:rPr lang="en-US" sz="1200" b="0" i="0" u="none" strike="noStrike" kern="1200" dirty="0" smtClean="0">
                <a:solidFill>
                  <a:schemeClr val="tx1"/>
                </a:solidFill>
                <a:latin typeface="Arial" charset="0"/>
                <a:ea typeface="+mn-ea"/>
                <a:cs typeface="+mn-cs"/>
              </a:rPr>
              <a:t>0.075,</a:t>
            </a:r>
            <a:r>
              <a:rPr lang="en-US" dirty="0" smtClean="0"/>
              <a:t> </a:t>
            </a:r>
            <a:r>
              <a:rPr lang="en-US" sz="1200" b="0" i="0" u="none" strike="noStrike" kern="1200" dirty="0" smtClean="0">
                <a:solidFill>
                  <a:schemeClr val="tx1"/>
                </a:solidFill>
                <a:latin typeface="Arial" charset="0"/>
                <a:ea typeface="+mn-ea"/>
                <a:cs typeface="+mn-cs"/>
              </a:rPr>
              <a:t>0.064,</a:t>
            </a:r>
            <a:r>
              <a:rPr lang="en-US" dirty="0" smtClean="0"/>
              <a:t> </a:t>
            </a:r>
            <a:r>
              <a:rPr lang="en-US" sz="1200" b="0" i="0" u="none" strike="noStrike" kern="1200" dirty="0" smtClean="0">
                <a:solidFill>
                  <a:schemeClr val="tx1"/>
                </a:solidFill>
                <a:latin typeface="Arial" charset="0"/>
                <a:ea typeface="+mn-ea"/>
                <a:cs typeface="+mn-cs"/>
              </a:rPr>
              <a:t>0.056</a:t>
            </a:r>
            <a:r>
              <a:rPr lang="en-US" dirty="0" smtClean="0"/>
              <a:t> </a:t>
            </a:r>
            <a:r>
              <a:rPr lang="en-US" dirty="0" err="1" smtClean="0"/>
              <a:t>ug</a:t>
            </a:r>
            <a:r>
              <a:rPr lang="en-US" dirty="0" smtClean="0"/>
              <a:t>/L\</a:t>
            </a:r>
          </a:p>
          <a:p>
            <a:r>
              <a:rPr lang="en-US" dirty="0" smtClean="0">
                <a:latin typeface="Arial" charset="0"/>
                <a:ea typeface="ＭＳ Ｐゴシック" pitchFamily="84" charset="-128"/>
              </a:rPr>
              <a:t>Vancouver concentration was 0.10 </a:t>
            </a:r>
            <a:r>
              <a:rPr lang="en-US" dirty="0" err="1" smtClean="0">
                <a:latin typeface="Arial" charset="0"/>
                <a:ea typeface="ＭＳ Ｐゴシック" pitchFamily="84" charset="-128"/>
              </a:rPr>
              <a:t>ug</a:t>
            </a:r>
            <a:r>
              <a:rPr lang="en-US" dirty="0" smtClean="0">
                <a:latin typeface="Arial" charset="0"/>
                <a:ea typeface="ＭＳ Ｐゴシック" pitchFamily="84" charset="-128"/>
              </a:rPr>
              <a:t>/L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172D4-7849-40AC-BCCA-5D7EDCE14844}" type="slidenum">
              <a:rPr lang="en-US"/>
              <a:pPr/>
              <a:t>13</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59323-072B-459F-B2D2-4A29FB43A0D5}" type="slidenum">
              <a:rPr lang="en-US"/>
              <a:pPr/>
              <a:t>14</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Interesting to note that the overall percentage is nearly the same as for WWTP, nearly 60 percent</a:t>
            </a:r>
          </a:p>
          <a:p>
            <a:endParaRPr lang="en-US" baseline="0" dirty="0" smtClean="0"/>
          </a:p>
          <a:p>
            <a:r>
              <a:rPr lang="en-US" baseline="0" dirty="0" smtClean="0"/>
              <a:t>Biased by a few samples with many detections</a:t>
            </a:r>
          </a:p>
          <a:p>
            <a:endParaRPr lang="en-US" baseline="0" dirty="0" smtClean="0"/>
          </a:p>
        </p:txBody>
      </p:sp>
      <p:sp>
        <p:nvSpPr>
          <p:cNvPr id="4" name="Slide Number Placeholder 3"/>
          <p:cNvSpPr>
            <a:spLocks noGrp="1"/>
          </p:cNvSpPr>
          <p:nvPr>
            <p:ph type="sldNum" sz="quarter" idx="10"/>
          </p:nvPr>
        </p:nvSpPr>
        <p:spPr/>
        <p:txBody>
          <a:bodyPr/>
          <a:lstStyle/>
          <a:p>
            <a:fld id="{4F3D70C9-AA3F-45B8-8A35-3E9D71915C04}"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0000"/>
              </a:lnSpc>
              <a:spcBef>
                <a:spcPts val="0"/>
              </a:spcBef>
            </a:pPr>
            <a:r>
              <a:rPr lang="en-US" sz="1200" dirty="0" smtClean="0"/>
              <a:t>One location on the Willamette</a:t>
            </a:r>
          </a:p>
          <a:p>
            <a:pPr lvl="1">
              <a:lnSpc>
                <a:spcPct val="100000"/>
              </a:lnSpc>
              <a:spcBef>
                <a:spcPts val="0"/>
              </a:spcBef>
            </a:pPr>
            <a:r>
              <a:rPr lang="en-US" sz="1200" dirty="0" smtClean="0"/>
              <a:t>Highest number of detected compounds</a:t>
            </a:r>
          </a:p>
          <a:p>
            <a:pPr lvl="1">
              <a:lnSpc>
                <a:spcPct val="100000"/>
              </a:lnSpc>
              <a:spcBef>
                <a:spcPts val="0"/>
              </a:spcBef>
            </a:pPr>
            <a:r>
              <a:rPr lang="en-US" sz="1200" dirty="0" smtClean="0"/>
              <a:t>Highest concentrations of these compounds</a:t>
            </a:r>
          </a:p>
          <a:p>
            <a:pPr>
              <a:lnSpc>
                <a:spcPct val="100000"/>
              </a:lnSpc>
              <a:spcBef>
                <a:spcPts val="0"/>
              </a:spcBef>
            </a:pPr>
            <a:r>
              <a:rPr lang="en-US" sz="1200" dirty="0" smtClean="0"/>
              <a:t>Umatilla sample</a:t>
            </a:r>
          </a:p>
          <a:p>
            <a:pPr lvl="1">
              <a:lnSpc>
                <a:spcPct val="100000"/>
              </a:lnSpc>
              <a:spcBef>
                <a:spcPts val="0"/>
              </a:spcBef>
            </a:pPr>
            <a:r>
              <a:rPr lang="en-US" sz="1200" dirty="0" smtClean="0"/>
              <a:t>First rain event after summer of dry weather</a:t>
            </a:r>
          </a:p>
          <a:p>
            <a:pPr>
              <a:lnSpc>
                <a:spcPct val="100000"/>
              </a:lnSpc>
              <a:spcBef>
                <a:spcPts val="0"/>
              </a:spcBef>
            </a:pPr>
            <a:r>
              <a:rPr lang="en-US" sz="1200" dirty="0" smtClean="0"/>
              <a:t>Flame retardants</a:t>
            </a:r>
          </a:p>
          <a:p>
            <a:pPr lvl="1">
              <a:lnSpc>
                <a:spcPct val="100000"/>
              </a:lnSpc>
              <a:spcBef>
                <a:spcPts val="0"/>
              </a:spcBef>
            </a:pPr>
            <a:r>
              <a:rPr lang="en-US" sz="1200" dirty="0" smtClean="0"/>
              <a:t>Many matrix issues</a:t>
            </a:r>
          </a:p>
          <a:p>
            <a:pPr lvl="1">
              <a:lnSpc>
                <a:spcPct val="100000"/>
              </a:lnSpc>
              <a:spcBef>
                <a:spcPts val="0"/>
              </a:spcBef>
            </a:pPr>
            <a:r>
              <a:rPr lang="en-US" sz="1200" dirty="0" smtClean="0"/>
              <a:t>PBDE-99 and PBDE-47 were highest cons.</a:t>
            </a:r>
          </a:p>
          <a:p>
            <a:pPr lvl="1">
              <a:lnSpc>
                <a:spcPct val="100000"/>
              </a:lnSpc>
              <a:spcBef>
                <a:spcPts val="0"/>
              </a:spcBef>
            </a:pPr>
            <a:r>
              <a:rPr lang="en-US" sz="1200" dirty="0" smtClean="0"/>
              <a:t>PBDE-153 had most detections</a:t>
            </a:r>
          </a:p>
          <a:p>
            <a:pPr>
              <a:lnSpc>
                <a:spcPct val="100000"/>
              </a:lnSpc>
              <a:spcBef>
                <a:spcPts val="0"/>
              </a:spcBef>
            </a:pPr>
            <a:r>
              <a:rPr lang="en-US" sz="1200" dirty="0" smtClean="0"/>
              <a:t>PCBs</a:t>
            </a:r>
          </a:p>
          <a:p>
            <a:pPr lvl="1">
              <a:lnSpc>
                <a:spcPct val="100000"/>
              </a:lnSpc>
              <a:spcBef>
                <a:spcPts val="0"/>
              </a:spcBef>
            </a:pPr>
            <a:r>
              <a:rPr lang="en-US" sz="1200" dirty="0" smtClean="0"/>
              <a:t>Primarily Willamette sample (sum of 18 congeners 0.44 ug/L)</a:t>
            </a:r>
          </a:p>
          <a:p>
            <a:pPr lvl="1">
              <a:lnSpc>
                <a:spcPct val="100000"/>
              </a:lnSpc>
              <a:spcBef>
                <a:spcPts val="0"/>
              </a:spcBef>
            </a:pPr>
            <a:r>
              <a:rPr lang="en-US" sz="1200" dirty="0" smtClean="0"/>
              <a:t>PCB-180 found at 11 of 15 sites (Present</a:t>
            </a:r>
            <a:r>
              <a:rPr lang="en-US" sz="1200" baseline="0" dirty="0" smtClean="0"/>
              <a:t> – 0.014 ug/L)</a:t>
            </a:r>
            <a:endParaRPr lang="en-US" sz="1200" dirty="0" smtClean="0"/>
          </a:p>
          <a:p>
            <a:pPr>
              <a:lnSpc>
                <a:spcPct val="100000"/>
              </a:lnSpc>
              <a:spcBef>
                <a:spcPts val="0"/>
              </a:spcBef>
            </a:pPr>
            <a:r>
              <a:rPr lang="en-US" sz="1200" dirty="0" smtClean="0"/>
              <a:t>Pesticides</a:t>
            </a:r>
          </a:p>
          <a:p>
            <a:pPr lvl="1">
              <a:lnSpc>
                <a:spcPct val="100000"/>
              </a:lnSpc>
              <a:spcBef>
                <a:spcPts val="0"/>
              </a:spcBef>
              <a:buFontTx/>
              <a:buChar char="-"/>
            </a:pPr>
            <a:r>
              <a:rPr lang="en-US" sz="1200" kern="1200" dirty="0" smtClean="0">
                <a:solidFill>
                  <a:schemeClr val="tx1"/>
                </a:solidFill>
                <a:latin typeface="Arial" charset="0"/>
                <a:ea typeface="+mn-ea"/>
                <a:cs typeface="+mn-cs"/>
              </a:rPr>
              <a:t>no one compound was found at all stormwater locations</a:t>
            </a:r>
          </a:p>
          <a:p>
            <a:pPr lvl="1">
              <a:lnSpc>
                <a:spcPct val="100000"/>
              </a:lnSpc>
              <a:spcBef>
                <a:spcPts val="0"/>
              </a:spcBef>
              <a:buFontTx/>
              <a:buChar char="-"/>
            </a:pPr>
            <a:r>
              <a:rPr lang="en-US" sz="1200" kern="1200" dirty="0" smtClean="0">
                <a:solidFill>
                  <a:schemeClr val="tx1"/>
                </a:solidFill>
                <a:latin typeface="Arial" charset="0"/>
                <a:ea typeface="+mn-ea"/>
                <a:cs typeface="+mn-cs"/>
              </a:rPr>
              <a:t>herbicides and insecticides were the compounds detected most often</a:t>
            </a:r>
          </a:p>
          <a:p>
            <a:pPr lvl="1">
              <a:lnSpc>
                <a:spcPct val="100000"/>
              </a:lnSpc>
              <a:spcBef>
                <a:spcPts val="0"/>
              </a:spcBef>
              <a:buFontTx/>
              <a:buChar char="-"/>
            </a:pPr>
            <a:r>
              <a:rPr lang="en-US" sz="1200" kern="1200" dirty="0" smtClean="0">
                <a:solidFill>
                  <a:schemeClr val="tx1"/>
                </a:solidFill>
                <a:latin typeface="Arial" charset="0"/>
                <a:ea typeface="+mn-ea"/>
                <a:cs typeface="+mn-cs"/>
              </a:rPr>
              <a:t>highest numbers of detections were found in the Portland/Willamette area</a:t>
            </a:r>
          </a:p>
          <a:p>
            <a:pPr lvl="0">
              <a:lnSpc>
                <a:spcPct val="100000"/>
              </a:lnSpc>
              <a:spcBef>
                <a:spcPts val="0"/>
              </a:spcBef>
              <a:buFontTx/>
              <a:buNone/>
            </a:pPr>
            <a:r>
              <a:rPr lang="en-US" sz="1200" kern="1200" dirty="0" smtClean="0">
                <a:solidFill>
                  <a:schemeClr val="tx1"/>
                </a:solidFill>
                <a:latin typeface="Arial" charset="0"/>
                <a:ea typeface="+mn-ea"/>
                <a:cs typeface="+mn-cs"/>
              </a:rPr>
              <a:t>DDT</a:t>
            </a:r>
          </a:p>
          <a:p>
            <a:pPr lvl="1">
              <a:lnSpc>
                <a:spcPct val="100000"/>
              </a:lnSpc>
              <a:spcBef>
                <a:spcPts val="0"/>
              </a:spcBef>
              <a:buFontTx/>
              <a:buChar char="-"/>
            </a:pPr>
            <a:r>
              <a:rPr lang="en-US" sz="1200" kern="1200" dirty="0" smtClean="0">
                <a:solidFill>
                  <a:schemeClr val="tx1"/>
                </a:solidFill>
                <a:latin typeface="Arial" charset="0"/>
                <a:ea typeface="+mn-ea"/>
                <a:cs typeface="+mn-cs"/>
              </a:rPr>
              <a:t>Usually find degradate,</a:t>
            </a:r>
            <a:r>
              <a:rPr lang="en-US" sz="1200" kern="1200" baseline="0" dirty="0" smtClean="0">
                <a:solidFill>
                  <a:schemeClr val="tx1"/>
                </a:solidFill>
                <a:latin typeface="Arial" charset="0"/>
                <a:ea typeface="+mn-ea"/>
                <a:cs typeface="+mn-cs"/>
              </a:rPr>
              <a:t> DDE</a:t>
            </a:r>
          </a:p>
          <a:p>
            <a:pPr lvl="1">
              <a:lnSpc>
                <a:spcPct val="100000"/>
              </a:lnSpc>
              <a:spcBef>
                <a:spcPts val="0"/>
              </a:spcBef>
              <a:buFontTx/>
              <a:buChar char="-"/>
            </a:pPr>
            <a:r>
              <a:rPr lang="en-US" sz="1200" kern="1200" baseline="0" dirty="0" smtClean="0">
                <a:solidFill>
                  <a:schemeClr val="tx1"/>
                </a:solidFill>
                <a:latin typeface="Arial" charset="0"/>
                <a:ea typeface="+mn-ea"/>
                <a:cs typeface="+mn-cs"/>
              </a:rPr>
              <a:t>Pipe drains area </a:t>
            </a:r>
            <a:r>
              <a:rPr lang="en-US" sz="1200" kern="1200" dirty="0" smtClean="0">
                <a:solidFill>
                  <a:schemeClr val="tx1"/>
                </a:solidFill>
                <a:latin typeface="Arial" charset="0"/>
                <a:ea typeface="+mn-ea"/>
                <a:cs typeface="+mn-cs"/>
              </a:rPr>
              <a:t>that was historically used by a pesticide manufacturer</a:t>
            </a:r>
          </a:p>
          <a:p>
            <a:pPr lvl="1">
              <a:lnSpc>
                <a:spcPct val="100000"/>
              </a:lnSpc>
              <a:spcBef>
                <a:spcPts val="0"/>
              </a:spcBef>
              <a:buFontTx/>
              <a:buChar char="-"/>
            </a:pPr>
            <a:r>
              <a:rPr lang="en-US" sz="1200" kern="1200" dirty="0" smtClean="0">
                <a:solidFill>
                  <a:schemeClr val="tx1"/>
                </a:solidFill>
                <a:latin typeface="Arial" charset="0"/>
                <a:ea typeface="+mn-ea"/>
                <a:cs typeface="+mn-cs"/>
              </a:rPr>
              <a:t>Suggests that</a:t>
            </a:r>
            <a:r>
              <a:rPr lang="en-US" sz="1200" kern="1200" baseline="0" dirty="0" smtClean="0">
                <a:solidFill>
                  <a:schemeClr val="tx1"/>
                </a:solidFill>
                <a:latin typeface="Arial" charset="0"/>
                <a:ea typeface="+mn-ea"/>
                <a:cs typeface="+mn-cs"/>
              </a:rPr>
              <a:t> remnants of contaminants from </a:t>
            </a:r>
            <a:r>
              <a:rPr lang="en-US" sz="1200" kern="1200" dirty="0" smtClean="0">
                <a:solidFill>
                  <a:schemeClr val="tx1"/>
                </a:solidFill>
                <a:latin typeface="Arial" charset="0"/>
                <a:ea typeface="+mn-ea"/>
                <a:cs typeface="+mn-cs"/>
              </a:rPr>
              <a:t>historic land uses may still be contributing to the receiving waters periodically via stormwater runoff</a:t>
            </a:r>
            <a:endParaRPr lang="en-US" sz="1200" dirty="0" smtClean="0"/>
          </a:p>
          <a:p>
            <a:pPr>
              <a:lnSpc>
                <a:spcPct val="100000"/>
              </a:lnSpc>
              <a:spcBef>
                <a:spcPts val="0"/>
              </a:spcBef>
            </a:pPr>
            <a:r>
              <a:rPr lang="en-US" sz="1200" dirty="0" smtClean="0"/>
              <a:t>PAHs</a:t>
            </a:r>
          </a:p>
          <a:p>
            <a:pPr lvl="1">
              <a:lnSpc>
                <a:spcPct val="100000"/>
              </a:lnSpc>
              <a:spcBef>
                <a:spcPts val="0"/>
              </a:spcBef>
            </a:pPr>
            <a:r>
              <a:rPr lang="en-US" sz="1200" dirty="0" smtClean="0"/>
              <a:t>Many, many present, but at low concentrations</a:t>
            </a:r>
          </a:p>
          <a:p>
            <a:pPr lvl="1">
              <a:lnSpc>
                <a:spcPct val="100000"/>
              </a:lnSpc>
              <a:spcBef>
                <a:spcPts val="0"/>
              </a:spcBef>
            </a:pPr>
            <a:r>
              <a:rPr lang="en-US" sz="1200" dirty="0" smtClean="0"/>
              <a:t>Hood River and St. Helens had no PAHs</a:t>
            </a:r>
          </a:p>
          <a:p>
            <a:pPr>
              <a:lnSpc>
                <a:spcPct val="100000"/>
              </a:lnSpc>
              <a:spcBef>
                <a:spcPts val="0"/>
              </a:spcBef>
            </a:pPr>
            <a:endParaRPr lang="en-US" sz="1200"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really see the effects of higher</a:t>
            </a:r>
            <a:r>
              <a:rPr lang="en-US" baseline="0" dirty="0" smtClean="0"/>
              <a:t> solids delivered by stormwater flushing, not all from one sample</a:t>
            </a:r>
          </a:p>
          <a:p>
            <a:endParaRPr lang="en-US" baseline="0" dirty="0" smtClean="0"/>
          </a:p>
          <a:p>
            <a:r>
              <a:rPr lang="en-US" baseline="0" dirty="0" smtClean="0"/>
              <a:t>Concern about sublethal effects from some of these dissolved metals</a:t>
            </a:r>
          </a:p>
          <a:p>
            <a:r>
              <a:rPr lang="en-US" baseline="0" dirty="0" smtClean="0"/>
              <a:t>Smaller, intermittent inputs, but add up how many throughout the basin. </a:t>
            </a:r>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C0DCD-3E9D-491D-9F8F-F42BB7427BB3}" type="slidenum">
              <a:rPr lang="en-US"/>
              <a:pPr/>
              <a:t>18</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pathways targeted in this</a:t>
            </a:r>
            <a:r>
              <a:rPr lang="en-US" baseline="0" dirty="0" smtClean="0"/>
              <a:t> study, WWTP effluent and stormwater runoff, i</a:t>
            </a:r>
            <a:r>
              <a:rPr lang="en-US" dirty="0" smtClean="0"/>
              <a:t>ntegrate human activities at the landscape level</a:t>
            </a:r>
            <a:r>
              <a:rPr lang="en-US" baseline="0" dirty="0" smtClean="0"/>
              <a:t> and o</a:t>
            </a:r>
            <a:r>
              <a:rPr lang="en-US" dirty="0" smtClean="0"/>
              <a:t>ffer an area where management actions and policy decisions could be made to lessen contaminant impacts on the environment.</a:t>
            </a:r>
          </a:p>
          <a:p>
            <a:endParaRPr lang="en-US" dirty="0" smtClean="0"/>
          </a:p>
          <a:p>
            <a:r>
              <a:rPr lang="en-US" dirty="0" smtClean="0"/>
              <a:t>We</a:t>
            </a:r>
            <a:r>
              <a:rPr lang="en-US" baseline="0" dirty="0" smtClean="0"/>
              <a:t> really hope the information gained from this study will be s</a:t>
            </a:r>
            <a:r>
              <a:rPr lang="en-US" dirty="0" smtClean="0"/>
              <a:t>timulus for future work.</a:t>
            </a:r>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C4FF6-7309-406E-8B12-CD316557A6CB}" type="slidenum">
              <a:rPr lang="en-US"/>
              <a:pPr/>
              <a:t>20</a:t>
            </a:fld>
            <a:endParaRPr lang="en-US" dirty="0"/>
          </a:p>
        </p:txBody>
      </p:sp>
      <p:sp>
        <p:nvSpPr>
          <p:cNvPr id="180226" name="Rectangle 2"/>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933450" y="4403725"/>
            <a:ext cx="5130800" cy="4171950"/>
          </a:xfrm>
          <a:prstGeom prst="rect">
            <a:avLst/>
          </a:prstGeom>
          <a:solidFill>
            <a:srgbClr val="FFFFFF"/>
          </a:solidFill>
          <a:ln>
            <a:solidFill>
              <a:srgbClr val="000000"/>
            </a:solidFill>
            <a:miter lim="800000"/>
            <a:headEnd/>
            <a:tailEnd/>
          </a:ln>
        </p:spPr>
        <p:txBody>
          <a:bodyPr lIns="92958" tIns="46479" rIns="92958" bIns="46479"/>
          <a:lstStyle/>
          <a:p>
            <a:endParaRPr lang="en-US" sz="1000" dirty="0">
              <a:solidFill>
                <a:schemeClr val="folHlin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DFCE4-03B4-4023-94E6-0910C6121ED6}" type="slidenum">
              <a:rPr lang="en-US"/>
              <a:pPr/>
              <a:t>2</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smtClean="0"/>
              <a:t>Note these are pathways, not sources.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50B48-6695-4DE8-9502-F9C712A61FCC}" type="slidenum">
              <a:rPr lang="en-US"/>
              <a:pPr/>
              <a:t>3</a:t>
            </a:fld>
            <a:endParaRPr lang="en-US" dirty="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smtClean="0"/>
              <a:t>The Columbia River is a 1,200</a:t>
            </a:r>
            <a:r>
              <a:rPr lang="en-US" baseline="0" dirty="0" smtClean="0"/>
              <a:t>-mile river that starts up in Canada and drains an area of </a:t>
            </a:r>
            <a:r>
              <a:rPr lang="en-US" dirty="0" smtClean="0"/>
              <a:t>259,000 square</a:t>
            </a:r>
            <a:r>
              <a:rPr lang="en-US" baseline="0" dirty="0" smtClean="0"/>
              <a:t> miles on its way to the Pacific Ocean. This drainage is roughly the size of France and covers area from 7 US states and a Canadian province. It is the fourth largest river in the United States by volume and the largest river flowing into the Pacific Ocean. The Columbia River Basin is home to approximately 8 million people.</a:t>
            </a:r>
          </a:p>
          <a:p>
            <a:endParaRPr lang="en-US" baseline="0" dirty="0" smtClean="0"/>
          </a:p>
          <a:p>
            <a:r>
              <a:rPr lang="en-US" sz="1200" kern="1200" dirty="0" smtClean="0">
                <a:solidFill>
                  <a:schemeClr val="tx1"/>
                </a:solidFill>
                <a:latin typeface="Arial" charset="0"/>
                <a:ea typeface="+mn-ea"/>
                <a:cs typeface="+mn-cs"/>
              </a:rPr>
              <a:t>The cities included</a:t>
            </a:r>
            <a:r>
              <a:rPr lang="en-US" sz="1200" kern="1200" baseline="0" dirty="0" smtClean="0">
                <a:solidFill>
                  <a:schemeClr val="tx1"/>
                </a:solidFill>
                <a:latin typeface="Arial" charset="0"/>
                <a:ea typeface="+mn-ea"/>
                <a:cs typeface="+mn-cs"/>
              </a:rPr>
              <a:t> in</a:t>
            </a:r>
            <a:r>
              <a:rPr lang="en-US" sz="1200" kern="1200" dirty="0" smtClean="0">
                <a:solidFill>
                  <a:schemeClr val="tx1"/>
                </a:solidFill>
                <a:latin typeface="Arial" charset="0"/>
                <a:ea typeface="+mn-ea"/>
                <a:cs typeface="+mn-cs"/>
              </a:rPr>
              <a:t> this study were chosen to provide diversity in location</a:t>
            </a:r>
            <a:r>
              <a:rPr lang="en-US" sz="1200" kern="1200" baseline="0" dirty="0" smtClean="0">
                <a:solidFill>
                  <a:schemeClr val="tx1"/>
                </a:solidFill>
                <a:latin typeface="Arial" charset="0"/>
                <a:ea typeface="+mn-ea"/>
                <a:cs typeface="+mn-cs"/>
              </a:rPr>
              <a:t> – between </a:t>
            </a:r>
            <a:r>
              <a:rPr lang="en-US" sz="1200" kern="1200" dirty="0" smtClean="0">
                <a:solidFill>
                  <a:schemeClr val="tx1"/>
                </a:solidFill>
                <a:latin typeface="Arial" charset="0"/>
                <a:ea typeface="+mn-ea"/>
                <a:cs typeface="+mn-cs"/>
              </a:rPr>
              <a:t>Oregon and Washington, the drier eastside versus wetter westside characteristics, and differences</a:t>
            </a:r>
            <a:r>
              <a:rPr lang="en-US" sz="1200" kern="1200" baseline="0" dirty="0" smtClean="0">
                <a:solidFill>
                  <a:schemeClr val="tx1"/>
                </a:solidFill>
                <a:latin typeface="Arial" charset="0"/>
                <a:ea typeface="+mn-ea"/>
                <a:cs typeface="+mn-cs"/>
              </a:rPr>
              <a:t> in </a:t>
            </a:r>
            <a:r>
              <a:rPr lang="en-US" sz="1200" kern="1200" dirty="0" smtClean="0">
                <a:solidFill>
                  <a:schemeClr val="tx1"/>
                </a:solidFill>
                <a:latin typeface="Arial" charset="0"/>
                <a:ea typeface="+mn-ea"/>
                <a:cs typeface="+mn-cs"/>
              </a:rPr>
              <a:t>population</a:t>
            </a:r>
            <a:r>
              <a:rPr lang="en-US" sz="1200" kern="1200" baseline="0" dirty="0" smtClean="0">
                <a:solidFill>
                  <a:schemeClr val="tx1"/>
                </a:solidFill>
                <a:latin typeface="Arial" charset="0"/>
                <a:ea typeface="+mn-ea"/>
                <a:cs typeface="+mn-cs"/>
              </a:rPr>
              <a:t> densities, from the larger cities of Portland and Richland to the smaller cities of Umatilla and St Helens.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D40398-B38E-43C3-8D3E-1DE2521E624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59323-072B-459F-B2D2-4A29FB43A0D5}" type="slidenum">
              <a:rPr lang="en-US"/>
              <a:pPr/>
              <a:t>5</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sz="1000" dirty="0" smtClean="0"/>
              <a:t>Pharmaceuticals – both prescription and over-the-counter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Anthropogenic</a:t>
            </a:r>
            <a:r>
              <a:rPr lang="en-US" sz="1000" baseline="0" dirty="0" smtClean="0"/>
              <a:t> </a:t>
            </a:r>
            <a:r>
              <a:rPr lang="en-US" sz="1000" dirty="0" smtClean="0"/>
              <a:t>indicators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 ~70 compounds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 plasticizers, personal</a:t>
            </a:r>
            <a:r>
              <a:rPr lang="en-US" sz="1000" baseline="0" dirty="0" smtClean="0"/>
              <a:t> care products, detergent metabolites, other industrial use compounds</a:t>
            </a:r>
            <a:endParaRPr lang="en-US" sz="1000" dirty="0" smtClean="0"/>
          </a:p>
          <a:p>
            <a:r>
              <a:rPr lang="en-US" sz="1000" dirty="0" smtClean="0"/>
              <a:t>PCBs </a:t>
            </a:r>
          </a:p>
          <a:p>
            <a:r>
              <a:rPr lang="en-US" sz="1000" baseline="0" dirty="0" smtClean="0"/>
              <a:t>     </a:t>
            </a:r>
            <a:r>
              <a:rPr lang="en-US" sz="1000" dirty="0" smtClean="0"/>
              <a:t>– 18 congeners </a:t>
            </a:r>
          </a:p>
          <a:p>
            <a:r>
              <a:rPr lang="en-US" sz="1000" dirty="0" smtClean="0"/>
              <a:t>     – were used as</a:t>
            </a:r>
            <a:r>
              <a:rPr lang="en-US" sz="1000" baseline="0" dirty="0" smtClean="0"/>
              <a:t> insulators and cooling compounds in electrical equipment like transformers, capacitors, and fluorescent-light bulb ballasts</a:t>
            </a:r>
          </a:p>
          <a:p>
            <a:r>
              <a:rPr lang="en-US" sz="1000" baseline="0" dirty="0" smtClean="0"/>
              <a:t>     </a:t>
            </a:r>
            <a:r>
              <a:rPr lang="en-US" sz="1000" dirty="0" smtClean="0"/>
              <a:t>–</a:t>
            </a:r>
            <a:r>
              <a:rPr lang="en-US" sz="1000" baseline="0" dirty="0" smtClean="0"/>
              <a:t> persistent, bioaccumulative, carcinogenic</a:t>
            </a:r>
            <a:endParaRPr lang="en-US" sz="1000" dirty="0" smtClean="0"/>
          </a:p>
          <a:p>
            <a:r>
              <a:rPr lang="en-US" sz="1000" dirty="0" smtClean="0"/>
              <a:t>PBDEs</a:t>
            </a:r>
            <a:r>
              <a:rPr lang="en-US" sz="1000" baseline="0" dirty="0" smtClean="0"/>
              <a:t> – brominated flame retardants</a:t>
            </a:r>
            <a:endParaRPr lang="en-US" sz="1000" dirty="0" smtClean="0"/>
          </a:p>
          <a:p>
            <a:r>
              <a:rPr lang="en-US" sz="1000" dirty="0" smtClean="0"/>
              <a:t>      – 10 PBDEs and 3 others </a:t>
            </a:r>
          </a:p>
          <a:p>
            <a:r>
              <a:rPr lang="en-US" sz="1000" dirty="0" smtClean="0"/>
              <a:t>      – used in plastics</a:t>
            </a:r>
            <a:r>
              <a:rPr lang="en-US" sz="1000" baseline="0" dirty="0" smtClean="0"/>
              <a:t>, cushions, and clothing </a:t>
            </a:r>
          </a:p>
          <a:p>
            <a:r>
              <a:rPr lang="en-US" sz="1000" baseline="0" dirty="0" smtClean="0"/>
              <a:t>      – similar to PCBS – bioaccumulative and persistent </a:t>
            </a:r>
          </a:p>
          <a:p>
            <a:r>
              <a:rPr lang="en-US" sz="1000" baseline="0" dirty="0" smtClean="0"/>
              <a:t>      – of concern because of their neurotoxicity and ability to disrupt hormone functions</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PAHs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exist in petroleum products or are created through incomplete combustion of carbon-containing materials like wood, coal, fat, </a:t>
            </a:r>
            <a:r>
              <a:rPr lang="en-US" sz="1000" baseline="0" dirty="0" err="1" smtClean="0"/>
              <a:t>tabacco</a:t>
            </a:r>
            <a:endParaRPr lang="en-US" sz="10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used in manufacture of dyes, insecticides, and solvents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widespread and persistent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anthracene, fluoranthene, naphthalene</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Currently used pesticides – 83 fungicides,</a:t>
            </a:r>
            <a:r>
              <a:rPr lang="en-US" sz="1000" baseline="0" dirty="0" smtClean="0"/>
              <a:t> herbicides, insecticides, other, and degradates</a:t>
            </a:r>
          </a:p>
          <a:p>
            <a:r>
              <a:rPr lang="en-US" sz="1000" dirty="0" smtClean="0"/>
              <a:t>Mercury and methylmercury</a:t>
            </a:r>
          </a:p>
          <a:p>
            <a:r>
              <a:rPr lang="en-US" sz="1000" baseline="0" dirty="0" smtClean="0"/>
              <a:t>Estrogenicity – YES assay</a:t>
            </a: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reports data collected from wastewater-treatment-plant effluents and stormwater runoff throughout the Columbia River Basin. Overall, almost 60 percent of the compounds analyzed for (200+ compounds) were detected in these samples. </a:t>
            </a:r>
          </a:p>
        </p:txBody>
      </p:sp>
      <p:sp>
        <p:nvSpPr>
          <p:cNvPr id="4" name="Slide Number Placeholder 3"/>
          <p:cNvSpPr>
            <a:spLocks noGrp="1"/>
          </p:cNvSpPr>
          <p:nvPr>
            <p:ph type="sldNum" sz="quarter" idx="10"/>
          </p:nvPr>
        </p:nvSpPr>
        <p:spPr/>
        <p:txBody>
          <a:bodyPr/>
          <a:lstStyle/>
          <a:p>
            <a:fld id="{4F3D70C9-AA3F-45B8-8A35-3E9D71915C0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D40398-B38E-43C3-8D3E-1DE2521E624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phosphate-based flame retardants, both suspected</a:t>
            </a:r>
            <a:r>
              <a:rPr lang="en-US" baseline="0" dirty="0" smtClean="0"/>
              <a:t> endocrine disruptors</a:t>
            </a:r>
            <a:endParaRPr lang="en-US" dirty="0" smtClean="0"/>
          </a:p>
          <a:p>
            <a:endParaRPr lang="en-US" dirty="0" smtClean="0"/>
          </a:p>
          <a:p>
            <a:r>
              <a:rPr lang="en-US" dirty="0" smtClean="0"/>
              <a:t>3 personal care products</a:t>
            </a:r>
          </a:p>
          <a:p>
            <a:r>
              <a:rPr lang="en-US" dirty="0" smtClean="0"/>
              <a:t>Benzophenone</a:t>
            </a:r>
            <a:r>
              <a:rPr lang="en-US" baseline="0" dirty="0" smtClean="0"/>
              <a:t> – suspected endocrine disrupter, found in perfumes, soaps, sunscreens</a:t>
            </a:r>
          </a:p>
          <a:p>
            <a:r>
              <a:rPr lang="en-US" baseline="0" dirty="0" smtClean="0"/>
              <a:t>1,4-Dichlorobenzene – suspected endocrine disrupter, moth repellant, fumigant, deodorant</a:t>
            </a:r>
          </a:p>
          <a:p>
            <a:r>
              <a:rPr lang="en-US" baseline="0" dirty="0" smtClean="0"/>
              <a:t>HHCB – musk, widely used</a:t>
            </a:r>
          </a:p>
          <a:p>
            <a:endParaRPr lang="en-US" dirty="0" smtClean="0"/>
          </a:p>
          <a:p>
            <a:r>
              <a:rPr lang="en-US" dirty="0" smtClean="0"/>
              <a:t>3 fecal indicators,</a:t>
            </a:r>
            <a:r>
              <a:rPr lang="en-US" baseline="0" dirty="0" smtClean="0"/>
              <a:t> expected to be in wastewater</a:t>
            </a:r>
          </a:p>
          <a:p>
            <a:endParaRPr lang="en-US" baseline="0" dirty="0" smtClean="0"/>
          </a:p>
          <a:p>
            <a:r>
              <a:rPr lang="en-US" baseline="0" dirty="0" smtClean="0"/>
              <a:t>7 PBDE congeners found everywhere with highest concentration of any one at 0.012 </a:t>
            </a:r>
            <a:r>
              <a:rPr lang="en-US" baseline="0" dirty="0" err="1" smtClean="0"/>
              <a:t>ug</a:t>
            </a:r>
            <a:r>
              <a:rPr lang="en-US" baseline="0" dirty="0" smtClean="0"/>
              <a:t>/L level</a:t>
            </a:r>
          </a:p>
          <a:p>
            <a:endParaRPr lang="en-US" baseline="0" dirty="0" smtClean="0"/>
          </a:p>
          <a:p>
            <a:r>
              <a:rPr lang="en-US" baseline="0" dirty="0" smtClean="0"/>
              <a:t>Trans-Chlordane - An </a:t>
            </a:r>
            <a:r>
              <a:rPr lang="en-US" baseline="0" dirty="0" err="1" smtClean="0"/>
              <a:t>organochlorine</a:t>
            </a:r>
            <a:r>
              <a:rPr lang="en-US" baseline="0" dirty="0" smtClean="0"/>
              <a:t> insecticide</a:t>
            </a:r>
          </a:p>
          <a:p>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smtClean="0"/>
              <a:t>Might expect Portland or Vancouver to have highest concentrations</a:t>
            </a:r>
            <a:r>
              <a:rPr lang="en-US" sz="1200" baseline="0" dirty="0" smtClean="0"/>
              <a:t> because of population base</a:t>
            </a:r>
          </a:p>
          <a:p>
            <a:pPr marL="0" marR="0" indent="0" algn="l" defTabSz="914400" rtl="0" eaLnBrk="1" fontAlgn="base" latinLnBrk="0" hangingPunct="1">
              <a:lnSpc>
                <a:spcPct val="100000"/>
              </a:lnSpc>
              <a:spcBef>
                <a:spcPts val="0"/>
              </a:spcBef>
              <a:spcAft>
                <a:spcPct val="0"/>
              </a:spcAft>
              <a:buClrTx/>
              <a:buSzTx/>
              <a:buFontTx/>
              <a:buNone/>
              <a:tabLst/>
              <a:defRPr/>
            </a:pPr>
            <a:r>
              <a:rPr lang="en-US" sz="1200" baseline="0" dirty="0" smtClean="0"/>
              <a:t>Portland over 500,000 people and Vancouver nearly 150,000</a:t>
            </a: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smtClean="0"/>
              <a:t>Instead Highest concentrations at</a:t>
            </a:r>
            <a:r>
              <a:rPr lang="en-US" sz="1200" baseline="0" dirty="0" smtClean="0"/>
              <a:t> Wenatchee for the first 6 compounds listed here</a:t>
            </a:r>
          </a:p>
          <a:p>
            <a:pPr marL="0" marR="0" indent="0" algn="l" defTabSz="914400" rtl="0" eaLnBrk="1" fontAlgn="base" latinLnBrk="0" hangingPunct="1">
              <a:lnSpc>
                <a:spcPct val="100000"/>
              </a:lnSpc>
              <a:spcBef>
                <a:spcPts val="0"/>
              </a:spcBef>
              <a:spcAft>
                <a:spcPct val="0"/>
              </a:spcAft>
              <a:buClrTx/>
              <a:buSzTx/>
              <a:buFontTx/>
              <a:buNone/>
              <a:tabLst/>
              <a:defRPr/>
            </a:pPr>
            <a:r>
              <a:rPr lang="en-US" sz="1200" baseline="0" dirty="0" smtClean="0"/>
              <a:t>  -- 7.1 </a:t>
            </a:r>
            <a:r>
              <a:rPr lang="en-US" sz="1200" baseline="0" dirty="0" err="1" smtClean="0"/>
              <a:t>mgd</a:t>
            </a:r>
            <a:r>
              <a:rPr lang="en-US" sz="1200" baseline="0" dirty="0" smtClean="0"/>
              <a:t>, 30,000 people, large retirement community, 2 hospitals and many elder care facilities</a:t>
            </a: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err="1" smtClean="0"/>
              <a:t>Iminostilbene</a:t>
            </a:r>
            <a:r>
              <a:rPr lang="en-US" sz="1200" dirty="0" smtClean="0"/>
              <a:t> – anticonvulsant</a:t>
            </a:r>
          </a:p>
          <a:p>
            <a:pPr marL="0">
              <a:lnSpc>
                <a:spcPct val="100000"/>
              </a:lnSpc>
              <a:spcBef>
                <a:spcPts val="0"/>
              </a:spcBef>
            </a:pPr>
            <a:r>
              <a:rPr lang="en-US" sz="1200" dirty="0" err="1" smtClean="0"/>
              <a:t>Citalopram</a:t>
            </a:r>
            <a:r>
              <a:rPr lang="en-US" sz="1200" dirty="0" smtClean="0"/>
              <a:t> (</a:t>
            </a:r>
            <a:r>
              <a:rPr lang="en-US" sz="1200" dirty="0" err="1" smtClean="0"/>
              <a:t>Celexa</a:t>
            </a:r>
            <a:r>
              <a:rPr lang="en-US" sz="1200" dirty="0" smtClean="0"/>
              <a:t>, </a:t>
            </a:r>
            <a:r>
              <a:rPr lang="en-US" sz="1200" dirty="0" err="1" smtClean="0"/>
              <a:t>Cipramil</a:t>
            </a:r>
            <a:r>
              <a:rPr lang="en-US" sz="1200" dirty="0" smtClean="0"/>
              <a:t>) – antidepressant,</a:t>
            </a:r>
            <a:r>
              <a:rPr lang="en-US" sz="1200" baseline="0" dirty="0" smtClean="0"/>
              <a:t> </a:t>
            </a:r>
            <a:r>
              <a:rPr lang="en-US" sz="1200" baseline="0" dirty="0" err="1" smtClean="0"/>
              <a:t>seretonin</a:t>
            </a:r>
            <a:r>
              <a:rPr lang="en-US" sz="1200" baseline="0" dirty="0" smtClean="0"/>
              <a:t> reuptake inhibitor</a:t>
            </a:r>
            <a:endParaRPr lang="en-US" sz="1200" dirty="0" smtClean="0"/>
          </a:p>
          <a:p>
            <a:pPr marL="0">
              <a:lnSpc>
                <a:spcPct val="100000"/>
              </a:lnSpc>
              <a:spcBef>
                <a:spcPts val="0"/>
              </a:spcBef>
            </a:pPr>
            <a:r>
              <a:rPr lang="en-US" sz="1200" dirty="0" err="1" smtClean="0"/>
              <a:t>Diltiazem</a:t>
            </a:r>
            <a:r>
              <a:rPr lang="en-US" sz="1200" dirty="0" smtClean="0"/>
              <a:t> – heart</a:t>
            </a:r>
            <a:r>
              <a:rPr lang="en-US" sz="1200" baseline="0" dirty="0" smtClean="0"/>
              <a:t> medicine</a:t>
            </a:r>
            <a:endParaRPr lang="en-US" sz="1200" dirty="0" smtClean="0"/>
          </a:p>
          <a:p>
            <a:pPr marL="0">
              <a:lnSpc>
                <a:spcPct val="100000"/>
              </a:lnSpc>
              <a:spcBef>
                <a:spcPts val="0"/>
              </a:spcBef>
            </a:pPr>
            <a:r>
              <a:rPr lang="en-US" sz="1200" dirty="0" err="1" smtClean="0"/>
              <a:t>Lidocaine</a:t>
            </a:r>
            <a:r>
              <a:rPr lang="en-US" sz="1200" dirty="0" smtClean="0"/>
              <a:t> –</a:t>
            </a:r>
            <a:r>
              <a:rPr lang="en-US" sz="1200" baseline="0" dirty="0" smtClean="0"/>
              <a:t> local anesthetic</a:t>
            </a:r>
            <a:endParaRPr lang="en-US" sz="1200" dirty="0" smtClean="0"/>
          </a:p>
          <a:p>
            <a:pPr marL="0">
              <a:lnSpc>
                <a:spcPct val="100000"/>
              </a:lnSpc>
              <a:spcBef>
                <a:spcPts val="0"/>
              </a:spcBef>
            </a:pPr>
            <a:r>
              <a:rPr lang="en-US" sz="1200" dirty="0" smtClean="0"/>
              <a:t>Methocarbamol (</a:t>
            </a:r>
            <a:r>
              <a:rPr lang="en-US" sz="1200" dirty="0" err="1" smtClean="0"/>
              <a:t>Robaxin</a:t>
            </a:r>
            <a:r>
              <a:rPr lang="en-US" sz="1200" dirty="0" smtClean="0"/>
              <a:t>)</a:t>
            </a:r>
            <a:r>
              <a:rPr lang="en-US" sz="1200" baseline="0" dirty="0" smtClean="0"/>
              <a:t> muscle relaxant</a:t>
            </a:r>
            <a:endParaRPr lang="en-US" sz="1200" dirty="0" smtClean="0"/>
          </a:p>
          <a:p>
            <a:pPr marL="0">
              <a:lnSpc>
                <a:spcPct val="100000"/>
              </a:lnSpc>
              <a:spcBef>
                <a:spcPts val="0"/>
              </a:spcBef>
            </a:pPr>
            <a:r>
              <a:rPr lang="en-US" sz="1200" dirty="0" smtClean="0"/>
              <a:t>Phenobarbital – </a:t>
            </a:r>
            <a:r>
              <a:rPr lang="en-US" sz="1200" dirty="0" err="1" smtClean="0"/>
              <a:t>barbituate</a:t>
            </a:r>
            <a:r>
              <a:rPr lang="en-US" sz="1200" dirty="0" smtClean="0"/>
              <a:t>,</a:t>
            </a:r>
            <a:r>
              <a:rPr lang="en-US" sz="1200" baseline="0" dirty="0" smtClean="0"/>
              <a:t> prevent seizures, sleep disorders, and anxiety</a:t>
            </a: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smtClean="0"/>
              <a:t>Longview – 26 </a:t>
            </a:r>
            <a:r>
              <a:rPr lang="en-US" sz="1200" dirty="0" err="1" smtClean="0"/>
              <a:t>mgd</a:t>
            </a:r>
            <a:r>
              <a:rPr lang="en-US" sz="1200" dirty="0" smtClean="0"/>
              <a:t>, 35,000</a:t>
            </a:r>
            <a:r>
              <a:rPr lang="en-US" sz="1200" baseline="0" dirty="0" smtClean="0"/>
              <a:t> people</a:t>
            </a: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err="1" smtClean="0"/>
              <a:t>Tramadol</a:t>
            </a:r>
            <a:r>
              <a:rPr lang="en-US" sz="1200" dirty="0" smtClean="0"/>
              <a:t>  (</a:t>
            </a:r>
            <a:r>
              <a:rPr lang="en-US" sz="1200" dirty="0" err="1" smtClean="0"/>
              <a:t>Ultram</a:t>
            </a:r>
            <a:r>
              <a:rPr lang="en-US" sz="1200" dirty="0" smtClean="0"/>
              <a:t>)</a:t>
            </a:r>
            <a:r>
              <a:rPr lang="en-US" sz="1200" baseline="0" dirty="0" smtClean="0"/>
              <a:t> – pain medicine</a:t>
            </a: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err="1" smtClean="0"/>
              <a:t>Umatillla</a:t>
            </a:r>
            <a:r>
              <a:rPr lang="en-US" sz="1200" dirty="0" smtClean="0"/>
              <a:t> – smallest plant measured,</a:t>
            </a:r>
            <a:r>
              <a:rPr lang="en-US" sz="1200" baseline="0" dirty="0" smtClean="0"/>
              <a:t> &lt;1 </a:t>
            </a:r>
            <a:r>
              <a:rPr lang="en-US" sz="1200" baseline="0" dirty="0" err="1" smtClean="0"/>
              <a:t>mgd</a:t>
            </a:r>
            <a:r>
              <a:rPr lang="en-US" sz="1200" baseline="0" dirty="0" smtClean="0"/>
              <a:t>, 5000 people</a:t>
            </a:r>
            <a:endParaRPr lang="en-US" sz="1200"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smtClean="0"/>
              <a:t>Carbamazepine</a:t>
            </a:r>
            <a:r>
              <a:rPr lang="en-US" sz="1200" baseline="0" dirty="0" smtClean="0"/>
              <a:t> – anticonvulsant, common in WWTP effluent, passes right through</a:t>
            </a:r>
            <a:endParaRPr lang="en-US" sz="1200" dirty="0" smtClean="0"/>
          </a:p>
          <a:p>
            <a:pPr marL="0">
              <a:lnSpc>
                <a:spcPct val="100000"/>
              </a:lnSpc>
              <a:spcBef>
                <a:spcPts val="0"/>
              </a:spcBef>
            </a:pPr>
            <a:r>
              <a:rPr lang="en-US" sz="1200" dirty="0" err="1" smtClean="0"/>
              <a:t>Phenytoin</a:t>
            </a:r>
            <a:r>
              <a:rPr lang="en-US" sz="1200" dirty="0" smtClean="0"/>
              <a:t> (</a:t>
            </a:r>
            <a:r>
              <a:rPr lang="en-US" sz="1200" dirty="0" err="1" smtClean="0"/>
              <a:t>Dilantin</a:t>
            </a:r>
            <a:r>
              <a:rPr lang="en-US" sz="1200" dirty="0" smtClean="0"/>
              <a:t>)</a:t>
            </a:r>
            <a:r>
              <a:rPr lang="en-US" sz="1200" baseline="0" dirty="0" smtClean="0"/>
              <a:t> – antiepileptic, anticonvulsant</a:t>
            </a:r>
            <a:endParaRPr lang="en-US" sz="1200" dirty="0" smtClean="0"/>
          </a:p>
          <a:p>
            <a:pPr marL="0">
              <a:lnSpc>
                <a:spcPct val="100000"/>
              </a:lnSpc>
              <a:spcBef>
                <a:spcPts val="0"/>
              </a:spcBef>
            </a:pPr>
            <a:endParaRPr lang="en-US" sz="1200" dirty="0" smtClean="0"/>
          </a:p>
          <a:p>
            <a:pPr marL="0">
              <a:lnSpc>
                <a:spcPct val="100000"/>
              </a:lnSpc>
              <a:spcBef>
                <a:spcPts val="0"/>
              </a:spcBef>
            </a:pPr>
            <a:r>
              <a:rPr lang="en-US" sz="1200" dirty="0" smtClean="0"/>
              <a:t>The</a:t>
            </a:r>
            <a:r>
              <a:rPr lang="en-US" sz="1200" baseline="0" dirty="0" smtClean="0"/>
              <a:t> Dalles – 4 </a:t>
            </a:r>
            <a:r>
              <a:rPr lang="en-US" sz="1200" baseline="0" dirty="0" err="1" smtClean="0"/>
              <a:t>mgd</a:t>
            </a:r>
            <a:r>
              <a:rPr lang="en-US" sz="1200" baseline="0" dirty="0" smtClean="0"/>
              <a:t>, 12,000 people</a:t>
            </a:r>
            <a:endParaRPr lang="en-US" sz="1200" dirty="0" smtClean="0"/>
          </a:p>
          <a:p>
            <a:pPr marL="0">
              <a:lnSpc>
                <a:spcPct val="100000"/>
              </a:lnSpc>
              <a:spcBef>
                <a:spcPts val="0"/>
              </a:spcBef>
            </a:pPr>
            <a:r>
              <a:rPr lang="en-US" sz="1200" dirty="0" smtClean="0"/>
              <a:t>Diphenhydramine (Benadryl, Motrin PM, …) – common in over-the-counter medicines,</a:t>
            </a:r>
            <a:r>
              <a:rPr lang="en-US" sz="1200" baseline="0" dirty="0" smtClean="0"/>
              <a:t> let’s look at this further</a:t>
            </a:r>
            <a:endParaRPr lang="en-US" sz="1200"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609600" y="3352800"/>
            <a:ext cx="7162800" cy="2148840"/>
          </a:xfrm>
        </p:spPr>
        <p:txBody>
          <a:bodyPr rIns="45720" anchor="t">
            <a:normAutofit/>
          </a:bodyPr>
          <a:lstStyle>
            <a:lvl1pPr algn="l">
              <a:defRPr lang="en-US" sz="2800"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09600" y="5521656"/>
            <a:ext cx="7162800" cy="533400"/>
          </a:xfrm>
        </p:spPr>
        <p:txBody>
          <a:bodyPr tIns="0" rIns="45720" bIns="0" anchor="b">
            <a:normAutofit/>
          </a:bodyPr>
          <a:lstStyle>
            <a:lvl1pPr marL="0" indent="0" algn="l">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a:xfrm>
            <a:off x="7010400" y="6400800"/>
            <a:ext cx="2133600" cy="288925"/>
          </a:xfrm>
        </p:spPr>
        <p:txBody>
          <a:bodyPr/>
          <a:lstStyle>
            <a:lvl1pPr>
              <a:defRPr sz="1400">
                <a:solidFill>
                  <a:schemeClr val="bg2">
                    <a:lumMod val="20000"/>
                    <a:lumOff val="80000"/>
                  </a:schemeClr>
                </a:solidFill>
                <a:latin typeface="+mn-lt"/>
              </a:defRPr>
            </a:lvl1pPr>
          </a:lstStyle>
          <a:p>
            <a:r>
              <a:rPr lang="en-US" dirty="0" smtClean="0"/>
              <a:t>February 22, 2011</a:t>
            </a:r>
            <a:endParaRPr lang="en-US" dirty="0"/>
          </a:p>
        </p:txBody>
      </p:sp>
      <p:sp>
        <p:nvSpPr>
          <p:cNvPr id="19" name="Footer Placeholder 18"/>
          <p:cNvSpPr>
            <a:spLocks noGrp="1"/>
          </p:cNvSpPr>
          <p:nvPr>
            <p:ph type="ftr" sz="quarter" idx="11"/>
          </p:nvPr>
        </p:nvSpPr>
        <p:spPr>
          <a:xfrm>
            <a:off x="2133600" y="6400800"/>
            <a:ext cx="4191000" cy="283536"/>
          </a:xfrm>
        </p:spPr>
        <p:txBody>
          <a:bodyPr/>
          <a:lstStyle>
            <a:lvl1pPr>
              <a:defRPr sz="1400">
                <a:solidFill>
                  <a:schemeClr val="bg2">
                    <a:lumMod val="20000"/>
                    <a:lumOff val="80000"/>
                  </a:schemeClr>
                </a:solidFill>
                <a:latin typeface="+mn-lt"/>
              </a:defRPr>
            </a:lvl1pPr>
          </a:lstStyle>
          <a:p>
            <a:r>
              <a:rPr lang="en-US" dirty="0" smtClean="0"/>
              <a:t>USGS Brownbag Series</a:t>
            </a:r>
            <a:endParaRPr lang="en-US" dirty="0"/>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25DCD98D-EECC-4E87-828C-DBCC3B106D6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6B67B-9680-48B9-BDA5-EF4FDEA4E8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4724400"/>
            <a:ext cx="8077200" cy="762000"/>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91488" y="5638800"/>
            <a:ext cx="7690512" cy="5004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1EE71-656F-4128-8769-997519D22F13}" type="slidenum">
              <a:rPr lang="en-US" smtClean="0"/>
              <a:pPr/>
              <a:t>‹#›</a:t>
            </a:fld>
            <a:endParaRPr lang="en-US" dirty="0"/>
          </a:p>
        </p:txBody>
      </p:sp>
      <p:graphicFrame>
        <p:nvGraphicFramePr>
          <p:cNvPr id="289794" name="Object 11"/>
          <p:cNvGraphicFramePr>
            <a:graphicFrameLocks/>
          </p:cNvGraphicFramePr>
          <p:nvPr/>
        </p:nvGraphicFramePr>
        <p:xfrm>
          <a:off x="304800" y="6362700"/>
          <a:ext cx="1082675" cy="342900"/>
        </p:xfrm>
        <a:graphic>
          <a:graphicData uri="http://schemas.openxmlformats.org/presentationml/2006/ole">
            <p:oleObj spid="_x0000_s289794" name="CorelDRAW" r:id="rId3" imgW="2031840" imgH="801360" progId="">
              <p:embed/>
            </p:oleObj>
          </a:graphicData>
        </a:graphic>
      </p:graphicFrame>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A948-D386-4D88-AC59-9F025A130C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8D1A06-CC31-4482-8D86-E5FFBF2A64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F0163145-65DE-4641-8A46-E8A1CC70D9D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06B0DA-7401-4066-AB15-A284AC3F6B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1AB78D7A-CF85-4A53-B781-51CF491E82E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261B1-58ED-43BD-A97C-82BF5AD699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42D5081-A1ED-417B-8EEC-20F3F644AB5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2" r:id="rId10"/>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smtClean="0"/>
              <a:t>Reconnaissance Investigation </a:t>
            </a:r>
            <a:br>
              <a:rPr lang="en-US" dirty="0" smtClean="0"/>
            </a:br>
            <a:r>
              <a:rPr lang="en-US" dirty="0" smtClean="0"/>
              <a:t>of Emerging Contaminants in </a:t>
            </a:r>
            <a:br>
              <a:rPr lang="en-US" dirty="0" smtClean="0"/>
            </a:br>
            <a:r>
              <a:rPr lang="en-US" dirty="0" smtClean="0"/>
              <a:t>Wastewater-Treatment-Plant Effluent </a:t>
            </a:r>
            <a:br>
              <a:rPr lang="en-US" dirty="0" smtClean="0"/>
            </a:br>
            <a:r>
              <a:rPr lang="en-US" dirty="0" smtClean="0"/>
              <a:t>and Stormwater Runoff </a:t>
            </a:r>
            <a:br>
              <a:rPr lang="en-US" dirty="0" smtClean="0"/>
            </a:br>
            <a:r>
              <a:rPr lang="en-US" dirty="0" smtClean="0"/>
              <a:t>in the Columbia River Basin</a:t>
            </a:r>
            <a:endParaRPr lang="en-US" dirty="0"/>
          </a:p>
        </p:txBody>
      </p:sp>
      <p:sp>
        <p:nvSpPr>
          <p:cNvPr id="2051" name="Rectangle 3"/>
          <p:cNvSpPr>
            <a:spLocks noGrp="1" noChangeArrowheads="1"/>
          </p:cNvSpPr>
          <p:nvPr>
            <p:ph type="subTitle" idx="1"/>
          </p:nvPr>
        </p:nvSpPr>
        <p:spPr/>
        <p:txBody>
          <a:bodyPr/>
          <a:lstStyle/>
          <a:p>
            <a:r>
              <a:rPr lang="en-US" dirty="0" smtClean="0"/>
              <a:t>Jennifer Morace, USGS Oregon Water Science Center</a:t>
            </a:r>
            <a:endParaRPr lang="en-US" dirty="0"/>
          </a:p>
        </p:txBody>
      </p:sp>
      <p:sp>
        <p:nvSpPr>
          <p:cNvPr id="9" name="Date Placeholder 8"/>
          <p:cNvSpPr>
            <a:spLocks noGrp="1"/>
          </p:cNvSpPr>
          <p:nvPr>
            <p:ph type="dt" sz="half" idx="10"/>
          </p:nvPr>
        </p:nvSpPr>
        <p:spPr>
          <a:xfrm>
            <a:off x="7315200" y="6400800"/>
            <a:ext cx="1447800" cy="288925"/>
          </a:xfrm>
        </p:spPr>
        <p:txBody>
          <a:bodyPr/>
          <a:lstStyle/>
          <a:p>
            <a:r>
              <a:rPr lang="en-US" dirty="0" smtClean="0"/>
              <a:t>March 8, 2011</a:t>
            </a:r>
            <a:endParaRPr lang="en-US" dirty="0"/>
          </a:p>
        </p:txBody>
      </p:sp>
      <p:sp>
        <p:nvSpPr>
          <p:cNvPr id="8" name="Footer Placeholder 7"/>
          <p:cNvSpPr>
            <a:spLocks noGrp="1"/>
          </p:cNvSpPr>
          <p:nvPr>
            <p:ph type="ftr" sz="quarter" idx="11"/>
          </p:nvPr>
        </p:nvSpPr>
        <p:spPr>
          <a:xfrm>
            <a:off x="1943100" y="6403494"/>
            <a:ext cx="5257800" cy="283536"/>
          </a:xfrm>
        </p:spPr>
        <p:txBody>
          <a:bodyPr/>
          <a:lstStyle/>
          <a:p>
            <a:r>
              <a:rPr lang="en-US" dirty="0" smtClean="0"/>
              <a:t>Columbia River Toxics Reduction Strategy Meeting</a:t>
            </a:r>
            <a:endParaRPr lang="en-US" dirty="0"/>
          </a:p>
        </p:txBody>
      </p:sp>
      <p:pic>
        <p:nvPicPr>
          <p:cNvPr id="2052" name="Picture 4" descr="riverview"/>
          <p:cNvPicPr>
            <a:picLocks noChangeAspect="1" noChangeArrowheads="1"/>
          </p:cNvPicPr>
          <p:nvPr/>
        </p:nvPicPr>
        <p:blipFill>
          <a:blip r:embed="rId3" cstate="screen"/>
          <a:srcRect/>
          <a:stretch>
            <a:fillRect/>
          </a:stretch>
        </p:blipFill>
        <p:spPr bwMode="auto">
          <a:xfrm>
            <a:off x="673100" y="228600"/>
            <a:ext cx="77978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Diphenhydramine</a:t>
            </a:r>
            <a:endParaRPr lang="en-US" dirty="0"/>
          </a:p>
        </p:txBody>
      </p:sp>
      <p:sp>
        <p:nvSpPr>
          <p:cNvPr id="12" name="Content Placeholder 11"/>
          <p:cNvSpPr>
            <a:spLocks noGrp="1"/>
          </p:cNvSpPr>
          <p:nvPr>
            <p:ph idx="1"/>
          </p:nvPr>
        </p:nvSpPr>
        <p:spPr>
          <a:xfrm>
            <a:off x="1524000" y="1524000"/>
            <a:ext cx="7239000" cy="3581400"/>
          </a:xfrm>
        </p:spPr>
        <p:txBody>
          <a:bodyPr>
            <a:normAutofit fontScale="92500" lnSpcReduction="10000"/>
          </a:bodyPr>
          <a:lstStyle/>
          <a:p>
            <a:r>
              <a:rPr lang="en-US" sz="2000" dirty="0" smtClean="0"/>
              <a:t>Antihistamine</a:t>
            </a:r>
          </a:p>
          <a:p>
            <a:r>
              <a:rPr lang="en-US" sz="2000" dirty="0" smtClean="0"/>
              <a:t>Uses</a:t>
            </a:r>
          </a:p>
          <a:p>
            <a:pPr lvl="1"/>
            <a:r>
              <a:rPr lang="en-US" sz="2000" dirty="0" smtClean="0"/>
              <a:t>Relieves allergy and cold symptoms</a:t>
            </a:r>
          </a:p>
          <a:p>
            <a:pPr lvl="1"/>
            <a:r>
              <a:rPr lang="en-US" sz="2000" dirty="0" smtClean="0"/>
              <a:t>Prevents and treats motion sickness</a:t>
            </a:r>
          </a:p>
          <a:p>
            <a:pPr lvl="1"/>
            <a:r>
              <a:rPr lang="en-US" sz="2000" dirty="0" smtClean="0"/>
              <a:t>Treats insomnia</a:t>
            </a:r>
          </a:p>
          <a:p>
            <a:pPr lvl="1"/>
            <a:r>
              <a:rPr lang="en-US" sz="2000" dirty="0" smtClean="0"/>
              <a:t>Controls abnormal movements in people with early Parkinson’s syndrome</a:t>
            </a:r>
          </a:p>
          <a:p>
            <a:r>
              <a:rPr lang="en-US" sz="2000" dirty="0" smtClean="0"/>
              <a:t>Products</a:t>
            </a:r>
          </a:p>
          <a:p>
            <a:pPr lvl="1"/>
            <a:r>
              <a:rPr lang="en-US" sz="2000" dirty="0" smtClean="0"/>
              <a:t>89 different brand names</a:t>
            </a:r>
          </a:p>
          <a:p>
            <a:pPr lvl="1"/>
            <a:r>
              <a:rPr lang="en-US" sz="2000" dirty="0" smtClean="0"/>
              <a:t>Another 112 brand names for combination medications</a:t>
            </a:r>
          </a:p>
          <a:p>
            <a:pPr>
              <a:buNone/>
            </a:pPr>
            <a:endParaRPr lang="en-US" sz="2000" dirty="0" smtClean="0"/>
          </a:p>
        </p:txBody>
      </p:sp>
      <p:grpSp>
        <p:nvGrpSpPr>
          <p:cNvPr id="3" name="Group 13"/>
          <p:cNvGrpSpPr/>
          <p:nvPr/>
        </p:nvGrpSpPr>
        <p:grpSpPr>
          <a:xfrm>
            <a:off x="0" y="5181600"/>
            <a:ext cx="9144008" cy="914402"/>
            <a:chOff x="-8" y="1676400"/>
            <a:chExt cx="9144008" cy="914402"/>
          </a:xfrm>
        </p:grpSpPr>
        <p:pic>
          <p:nvPicPr>
            <p:cNvPr id="5" name="Picture 4" descr="benadryl.jpg"/>
            <p:cNvPicPr>
              <a:picLocks noChangeAspect="1"/>
            </p:cNvPicPr>
            <p:nvPr/>
          </p:nvPicPr>
          <p:blipFill>
            <a:blip r:embed="rId3" cstate="print"/>
            <a:srcRect/>
            <a:stretch>
              <a:fillRect/>
            </a:stretch>
          </p:blipFill>
          <p:spPr>
            <a:xfrm>
              <a:off x="-8" y="1676400"/>
              <a:ext cx="2279184" cy="914402"/>
            </a:xfrm>
            <a:prstGeom prst="rect">
              <a:avLst/>
            </a:prstGeom>
          </p:spPr>
        </p:pic>
        <p:pic>
          <p:nvPicPr>
            <p:cNvPr id="6" name="Picture 5" descr="advilpm.gif"/>
            <p:cNvPicPr>
              <a:picLocks noChangeAspect="1"/>
            </p:cNvPicPr>
            <p:nvPr/>
          </p:nvPicPr>
          <p:blipFill>
            <a:blip r:embed="rId4" cstate="print"/>
            <a:srcRect l="5581" r="61395"/>
            <a:stretch>
              <a:fillRect/>
            </a:stretch>
          </p:blipFill>
          <p:spPr>
            <a:xfrm>
              <a:off x="6081052" y="1676402"/>
              <a:ext cx="1097279" cy="914400"/>
            </a:xfrm>
            <a:prstGeom prst="rect">
              <a:avLst/>
            </a:prstGeom>
          </p:spPr>
        </p:pic>
        <p:pic>
          <p:nvPicPr>
            <p:cNvPr id="7" name="Picture 6" descr="diphenhydramine.jpg"/>
            <p:cNvPicPr>
              <a:picLocks noChangeAspect="1"/>
            </p:cNvPicPr>
            <p:nvPr/>
          </p:nvPicPr>
          <p:blipFill>
            <a:blip r:embed="rId5" cstate="print"/>
            <a:stretch>
              <a:fillRect/>
            </a:stretch>
          </p:blipFill>
          <p:spPr>
            <a:xfrm>
              <a:off x="7219507" y="1676402"/>
              <a:ext cx="1924493" cy="914400"/>
            </a:xfrm>
            <a:prstGeom prst="rect">
              <a:avLst/>
            </a:prstGeom>
          </p:spPr>
        </p:pic>
        <p:pic>
          <p:nvPicPr>
            <p:cNvPr id="8" name="Picture 7" descr="motrin.jpg"/>
            <p:cNvPicPr>
              <a:picLocks noChangeAspect="1"/>
            </p:cNvPicPr>
            <p:nvPr/>
          </p:nvPicPr>
          <p:blipFill>
            <a:blip r:embed="rId6" cstate="print"/>
            <a:srcRect/>
            <a:stretch>
              <a:fillRect/>
            </a:stretch>
          </p:blipFill>
          <p:spPr>
            <a:xfrm>
              <a:off x="2320351" y="1676402"/>
              <a:ext cx="1450209" cy="914400"/>
            </a:xfrm>
            <a:prstGeom prst="rect">
              <a:avLst/>
            </a:prstGeom>
          </p:spPr>
        </p:pic>
        <p:pic>
          <p:nvPicPr>
            <p:cNvPr id="11" name="Picture 10" descr="benadrylpill.jpg"/>
            <p:cNvPicPr>
              <a:picLocks noChangeAspect="1"/>
            </p:cNvPicPr>
            <p:nvPr/>
          </p:nvPicPr>
          <p:blipFill>
            <a:blip r:embed="rId7" cstate="print"/>
            <a:stretch>
              <a:fillRect/>
            </a:stretch>
          </p:blipFill>
          <p:spPr>
            <a:xfrm>
              <a:off x="3811735" y="1676402"/>
              <a:ext cx="1208458" cy="914400"/>
            </a:xfrm>
            <a:prstGeom prst="rect">
              <a:avLst/>
            </a:prstGeom>
          </p:spPr>
        </p:pic>
        <p:pic>
          <p:nvPicPr>
            <p:cNvPr id="13" name="Content Placeholder 9" descr="benadryl.png"/>
            <p:cNvPicPr>
              <a:picLocks noChangeAspect="1"/>
            </p:cNvPicPr>
            <p:nvPr/>
          </p:nvPicPr>
          <p:blipFill>
            <a:blip r:embed="rId8" cstate="print"/>
            <a:stretch>
              <a:fillRect/>
            </a:stretch>
          </p:blipFill>
          <p:spPr bwMode="auto">
            <a:xfrm>
              <a:off x="5061368" y="1676402"/>
              <a:ext cx="978509" cy="914400"/>
            </a:xfrm>
            <a:prstGeom prst="rect">
              <a:avLst/>
            </a:prstGeom>
            <a:noFill/>
            <a:ln w="9525">
              <a:noFill/>
              <a:miter lim="800000"/>
              <a:headEnd/>
              <a:tailEnd/>
            </a:ln>
            <a:effectLst/>
          </p:spPr>
        </p:pic>
      </p:grpSp>
      <p:sp>
        <p:nvSpPr>
          <p:cNvPr id="14" name="TextBox 13"/>
          <p:cNvSpPr txBox="1"/>
          <p:nvPr/>
        </p:nvSpPr>
        <p:spPr>
          <a:xfrm>
            <a:off x="4026725" y="6360710"/>
            <a:ext cx="5105400" cy="461665"/>
          </a:xfrm>
          <a:prstGeom prst="rect">
            <a:avLst/>
          </a:prstGeom>
          <a:noFill/>
        </p:spPr>
        <p:txBody>
          <a:bodyPr wrap="square" rtlCol="0">
            <a:spAutoFit/>
          </a:bodyPr>
          <a:lstStyle/>
          <a:p>
            <a:pPr algn="r"/>
            <a:r>
              <a:rPr lang="en-US" sz="1200" dirty="0" smtClean="0">
                <a:latin typeface="+mn-lt"/>
              </a:rPr>
              <a:t>Any use of trade, product, or firm names is for descriptive purposes</a:t>
            </a:r>
            <a:br>
              <a:rPr lang="en-US" sz="1200" dirty="0" smtClean="0">
                <a:latin typeface="+mn-lt"/>
              </a:rPr>
            </a:br>
            <a:r>
              <a:rPr lang="en-US" sz="1200" dirty="0" smtClean="0">
                <a:latin typeface="+mn-lt"/>
              </a:rPr>
              <a:t> only and does not imply endorsement by the U.S. Government.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dirty="0" smtClean="0"/>
              <a:t>Diphenhydramine</a:t>
            </a:r>
            <a:endParaRPr lang="en-US" dirty="0"/>
          </a:p>
        </p:txBody>
      </p:sp>
      <p:graphicFrame>
        <p:nvGraphicFramePr>
          <p:cNvPr id="7" name="Content Placeholder 6"/>
          <p:cNvGraphicFramePr>
            <a:graphicFrameLocks noGrp="1"/>
          </p:cNvGraphicFramePr>
          <p:nvPr>
            <p:ph idx="1"/>
          </p:nvPr>
        </p:nvGraphicFramePr>
        <p:xfrm>
          <a:off x="304800" y="1219200"/>
          <a:ext cx="84582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302913" y="3105090"/>
            <a:ext cx="430887" cy="933510"/>
          </a:xfrm>
          <a:prstGeom prst="rect">
            <a:avLst/>
          </a:prstGeom>
          <a:solidFill>
            <a:schemeClr val="bg1">
              <a:lumMod val="65000"/>
              <a:lumOff val="35000"/>
            </a:schemeClr>
          </a:solidFill>
        </p:spPr>
        <p:txBody>
          <a:bodyPr vert="vert270" wrap="square" rtlCol="0">
            <a:spAutoFit/>
          </a:bodyPr>
          <a:lstStyle/>
          <a:p>
            <a:r>
              <a:rPr lang="en-US" sz="1600" dirty="0" smtClean="0">
                <a:solidFill>
                  <a:srgbClr val="92D050"/>
                </a:solidFill>
              </a:rPr>
              <a:t>Present</a:t>
            </a:r>
            <a:endParaRPr lang="en-US" sz="1600" dirty="0">
              <a:solidFill>
                <a:srgbClr val="92D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t>Loadings to the Columbia</a:t>
            </a:r>
          </a:p>
        </p:txBody>
      </p:sp>
      <p:sp>
        <p:nvSpPr>
          <p:cNvPr id="154627" name="Rectangle 3"/>
          <p:cNvSpPr>
            <a:spLocks noGrp="1" noChangeArrowheads="1"/>
          </p:cNvSpPr>
          <p:nvPr>
            <p:ph type="body" idx="1"/>
          </p:nvPr>
        </p:nvSpPr>
        <p:spPr>
          <a:xfrm>
            <a:off x="1295400" y="1676400"/>
            <a:ext cx="7010400" cy="4191000"/>
          </a:xfrm>
        </p:spPr>
        <p:txBody>
          <a:bodyPr>
            <a:normAutofit lnSpcReduction="10000"/>
          </a:bodyPr>
          <a:lstStyle/>
          <a:p>
            <a:r>
              <a:rPr lang="en-US" sz="2600" dirty="0" smtClean="0"/>
              <a:t>Diphenhydramine in Portland</a:t>
            </a:r>
            <a:endParaRPr lang="en-US" sz="2600" dirty="0"/>
          </a:p>
          <a:p>
            <a:pPr lvl="1"/>
            <a:r>
              <a:rPr lang="en-US" sz="2600" dirty="0"/>
              <a:t>72 mgd from WWTP</a:t>
            </a:r>
          </a:p>
          <a:p>
            <a:pPr lvl="1"/>
            <a:r>
              <a:rPr lang="en-US" sz="2600" dirty="0" smtClean="0"/>
              <a:t>Average </a:t>
            </a:r>
            <a:r>
              <a:rPr lang="en-US" sz="2600" dirty="0"/>
              <a:t>concentration of </a:t>
            </a:r>
            <a:r>
              <a:rPr lang="en-US" sz="2600" dirty="0" smtClean="0"/>
              <a:t>0.5 µg/L </a:t>
            </a:r>
            <a:endParaRPr lang="en-US" sz="2600" dirty="0"/>
          </a:p>
          <a:p>
            <a:pPr lvl="1"/>
            <a:r>
              <a:rPr lang="en-US" dirty="0" smtClean="0"/>
              <a:t>93</a:t>
            </a:r>
            <a:r>
              <a:rPr lang="en-US" sz="2600" dirty="0" smtClean="0"/>
              <a:t> </a:t>
            </a:r>
            <a:r>
              <a:rPr lang="en-US" sz="2600" dirty="0"/>
              <a:t>g/day </a:t>
            </a:r>
            <a:r>
              <a:rPr lang="en-US" sz="2600" dirty="0" smtClean="0"/>
              <a:t>of diphenhydramine</a:t>
            </a:r>
          </a:p>
          <a:p>
            <a:pPr lvl="1"/>
            <a:r>
              <a:rPr lang="en-US" sz="2600" dirty="0" smtClean="0"/>
              <a:t>1 tablet = 25 mg</a:t>
            </a:r>
          </a:p>
          <a:p>
            <a:pPr lvl="1"/>
            <a:r>
              <a:rPr lang="en-US" sz="2600" dirty="0" smtClean="0"/>
              <a:t>3,710 tablets/day (155 boxes)</a:t>
            </a:r>
          </a:p>
          <a:p>
            <a:pPr lvl="1"/>
            <a:endParaRPr lang="en-US" sz="2600" dirty="0"/>
          </a:p>
          <a:p>
            <a:pPr lvl="1"/>
            <a:r>
              <a:rPr lang="en-US" sz="2600" dirty="0"/>
              <a:t>Could lead to Columbia concentration </a:t>
            </a:r>
            <a:r>
              <a:rPr lang="en-US" sz="2600" dirty="0" smtClean="0"/>
              <a:t>of 0.0005 µg/L</a:t>
            </a:r>
            <a:endParaRPr lang="en-US" sz="2600" dirty="0"/>
          </a:p>
        </p:txBody>
      </p:sp>
      <p:sp>
        <p:nvSpPr>
          <p:cNvPr id="154628" name="Text Box 4"/>
          <p:cNvSpPr txBox="1">
            <a:spLocks noChangeArrowheads="1"/>
          </p:cNvSpPr>
          <p:nvPr/>
        </p:nvSpPr>
        <p:spPr bwMode="auto">
          <a:xfrm>
            <a:off x="2133600" y="5715000"/>
            <a:ext cx="4191000" cy="461665"/>
          </a:xfrm>
          <a:prstGeom prst="rect">
            <a:avLst/>
          </a:prstGeom>
          <a:solidFill>
            <a:schemeClr val="accent1"/>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sz="2400" dirty="0">
                <a:solidFill>
                  <a:schemeClr val="tx1"/>
                </a:solidFill>
              </a:rPr>
              <a:t>Detection limit is </a:t>
            </a:r>
            <a:r>
              <a:rPr lang="en-US" sz="2400" dirty="0" smtClean="0">
                <a:solidFill>
                  <a:schemeClr val="tx1"/>
                </a:solidFill>
              </a:rPr>
              <a:t>0.018 µg/L</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4627">
                                            <p:txEl>
                                              <p:pRg st="1" end="1"/>
                                            </p:txEl>
                                          </p:spTgt>
                                        </p:tgtEl>
                                        <p:attrNameLst>
                                          <p:attrName>style.visibility</p:attrName>
                                        </p:attrNameLst>
                                      </p:cBhvr>
                                      <p:to>
                                        <p:strVal val="visible"/>
                                      </p:to>
                                    </p:set>
                                    <p:animEffect transition="in" filter="checkerboard(across)">
                                      <p:cBhvr>
                                        <p:cTn id="7" dur="500"/>
                                        <p:tgtEl>
                                          <p:spTgt spid="15462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4627">
                                            <p:txEl>
                                              <p:pRg st="0" end="0"/>
                                            </p:txEl>
                                          </p:spTgt>
                                        </p:tgtEl>
                                        <p:attrNameLst>
                                          <p:attrName>style.visibility</p:attrName>
                                        </p:attrNameLst>
                                      </p:cBhvr>
                                      <p:to>
                                        <p:strVal val="visible"/>
                                      </p:to>
                                    </p:set>
                                    <p:animEffect transition="in" filter="checkerboard(across)">
                                      <p:cBhvr>
                                        <p:cTn id="10" dur="500"/>
                                        <p:tgtEl>
                                          <p:spTgt spid="1546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animEffect transition="in" filter="checkerboard(across)">
                                      <p:cBhvr>
                                        <p:cTn id="15" dur="500"/>
                                        <p:tgtEl>
                                          <p:spTgt spid="1546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4627">
                                            <p:txEl>
                                              <p:pRg st="3" end="3"/>
                                            </p:txEl>
                                          </p:spTgt>
                                        </p:tgtEl>
                                        <p:attrNameLst>
                                          <p:attrName>style.visibility</p:attrName>
                                        </p:attrNameLst>
                                      </p:cBhvr>
                                      <p:to>
                                        <p:strVal val="visible"/>
                                      </p:to>
                                    </p:set>
                                    <p:animEffect transition="in" filter="checkerboard(across)">
                                      <p:cBhvr>
                                        <p:cTn id="20" dur="500"/>
                                        <p:tgtEl>
                                          <p:spTgt spid="15462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4627">
                                            <p:txEl>
                                              <p:pRg st="4" end="4"/>
                                            </p:txEl>
                                          </p:spTgt>
                                        </p:tgtEl>
                                        <p:attrNameLst>
                                          <p:attrName>style.visibility</p:attrName>
                                        </p:attrNameLst>
                                      </p:cBhvr>
                                      <p:to>
                                        <p:strVal val="visible"/>
                                      </p:to>
                                    </p:set>
                                    <p:animEffect transition="in" filter="checkerboard(across)">
                                      <p:cBhvr>
                                        <p:cTn id="25" dur="500"/>
                                        <p:tgtEl>
                                          <p:spTgt spid="15462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54627">
                                            <p:txEl>
                                              <p:pRg st="5" end="5"/>
                                            </p:txEl>
                                          </p:spTgt>
                                        </p:tgtEl>
                                        <p:attrNameLst>
                                          <p:attrName>style.visibility</p:attrName>
                                        </p:attrNameLst>
                                      </p:cBhvr>
                                      <p:to>
                                        <p:strVal val="visible"/>
                                      </p:to>
                                    </p:set>
                                    <p:animEffect transition="in" filter="checkerboard(across)">
                                      <p:cBhvr>
                                        <p:cTn id="30" dur="500"/>
                                        <p:tgtEl>
                                          <p:spTgt spid="15462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54627">
                                            <p:txEl>
                                              <p:pRg st="7" end="7"/>
                                            </p:txEl>
                                          </p:spTgt>
                                        </p:tgtEl>
                                        <p:attrNameLst>
                                          <p:attrName>style.visibility</p:attrName>
                                        </p:attrNameLst>
                                      </p:cBhvr>
                                      <p:to>
                                        <p:strVal val="visible"/>
                                      </p:to>
                                    </p:set>
                                    <p:animEffect transition="in" filter="checkerboard(across)">
                                      <p:cBhvr>
                                        <p:cTn id="35" dur="500"/>
                                        <p:tgtEl>
                                          <p:spTgt spid="15462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54628"/>
                                        </p:tgtEl>
                                        <p:attrNameLst>
                                          <p:attrName>style.visibility</p:attrName>
                                        </p:attrNameLst>
                                      </p:cBhvr>
                                      <p:to>
                                        <p:strVal val="visible"/>
                                      </p:to>
                                    </p:set>
                                    <p:animEffect transition="in" filter="checkerboard(across)">
                                      <p:cBhvr>
                                        <p:cTn id="40"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8200" y="274638"/>
            <a:ext cx="7467600" cy="1143000"/>
          </a:xfrm>
        </p:spPr>
        <p:txBody>
          <a:bodyPr/>
          <a:lstStyle/>
          <a:p>
            <a:r>
              <a:rPr lang="en-US" dirty="0">
                <a:solidFill>
                  <a:schemeClr val="tx1"/>
                </a:solidFill>
              </a:rPr>
              <a:t>Implications for sampling</a:t>
            </a:r>
          </a:p>
        </p:txBody>
      </p:sp>
      <p:sp>
        <p:nvSpPr>
          <p:cNvPr id="117763" name="Rectangle 3"/>
          <p:cNvSpPr>
            <a:spLocks noGrp="1" noChangeArrowheads="1"/>
          </p:cNvSpPr>
          <p:nvPr>
            <p:ph type="body" idx="1"/>
          </p:nvPr>
        </p:nvSpPr>
        <p:spPr>
          <a:xfrm>
            <a:off x="2057400" y="1600200"/>
            <a:ext cx="6553200" cy="2971800"/>
          </a:xfrm>
        </p:spPr>
        <p:txBody>
          <a:bodyPr>
            <a:normAutofit lnSpcReduction="10000"/>
          </a:bodyPr>
          <a:lstStyle/>
          <a:p>
            <a:r>
              <a:rPr lang="en-US" sz="2400" dirty="0"/>
              <a:t>Most compounds would not be quantifiable in the main stem using conventional methods (0.01 </a:t>
            </a:r>
            <a:r>
              <a:rPr lang="en-US" sz="2400" dirty="0" smtClean="0"/>
              <a:t>µg/L)</a:t>
            </a:r>
          </a:p>
          <a:p>
            <a:r>
              <a:rPr lang="en-US" sz="2400" dirty="0" smtClean="0"/>
              <a:t>Emphasizes the utility of passive sampling</a:t>
            </a:r>
          </a:p>
          <a:p>
            <a:pPr lvl="1">
              <a:buFont typeface="Wingdings" pitchFamily="2" charset="2"/>
              <a:buChar char="¢"/>
            </a:pPr>
            <a:r>
              <a:rPr lang="en-US" sz="2400" dirty="0" smtClean="0"/>
              <a:t>Concentrates compounds, therefore </a:t>
            </a:r>
            <a:r>
              <a:rPr lang="en-US" sz="2400" dirty="0" smtClean="0">
                <a:sym typeface="Wingdings" pitchFamily="2" charset="2"/>
              </a:rPr>
              <a:t>lower detection limits</a:t>
            </a:r>
            <a:endParaRPr lang="en-US" sz="2400" dirty="0" smtClean="0"/>
          </a:p>
          <a:p>
            <a:pPr lvl="1">
              <a:buFont typeface="Wingdings" pitchFamily="2" charset="2"/>
              <a:buChar char="¢"/>
            </a:pPr>
            <a:r>
              <a:rPr lang="en-US" sz="2400" dirty="0" smtClean="0">
                <a:sym typeface="Wingdings" pitchFamily="2" charset="2"/>
              </a:rPr>
              <a:t>Time-integrated sample</a:t>
            </a:r>
            <a:endParaRPr lang="en-US" sz="2400" dirty="0"/>
          </a:p>
          <a:p>
            <a:endParaRPr lang="en-US" sz="2800" dirty="0"/>
          </a:p>
        </p:txBody>
      </p:sp>
      <p:pic>
        <p:nvPicPr>
          <p:cNvPr id="117765" name="Picture 5" descr="ptadams"/>
          <p:cNvPicPr>
            <a:picLocks noChangeAspect="1" noChangeArrowheads="1"/>
          </p:cNvPicPr>
          <p:nvPr/>
        </p:nvPicPr>
        <p:blipFill>
          <a:blip r:embed="rId3" cstate="screen"/>
          <a:srcRect/>
          <a:stretch>
            <a:fillRect/>
          </a:stretch>
        </p:blipFill>
        <p:spPr bwMode="auto">
          <a:xfrm>
            <a:off x="171450" y="2133600"/>
            <a:ext cx="1828800" cy="2438400"/>
          </a:xfrm>
          <a:prstGeom prst="rect">
            <a:avLst/>
          </a:prstGeom>
          <a:noFill/>
        </p:spPr>
      </p:pic>
      <p:pic>
        <p:nvPicPr>
          <p:cNvPr id="6" name="Picture 4" descr="pocis_oncarrier"/>
          <p:cNvPicPr>
            <a:picLocks noChangeAspect="1" noChangeArrowheads="1"/>
          </p:cNvPicPr>
          <p:nvPr/>
        </p:nvPicPr>
        <p:blipFill>
          <a:blip r:embed="rId4" cstate="screen"/>
          <a:srcRect/>
          <a:stretch>
            <a:fillRect/>
          </a:stretch>
        </p:blipFill>
        <p:spPr bwMode="auto">
          <a:xfrm>
            <a:off x="7086600" y="4724400"/>
            <a:ext cx="1768593" cy="1719072"/>
          </a:xfrm>
          <a:prstGeom prst="rect">
            <a:avLst/>
          </a:prstGeom>
          <a:noFill/>
        </p:spPr>
      </p:pic>
      <p:pic>
        <p:nvPicPr>
          <p:cNvPr id="7" name="Picture 5" descr="spmd_squ"/>
          <p:cNvPicPr>
            <a:picLocks noChangeAspect="1" noChangeArrowheads="1"/>
          </p:cNvPicPr>
          <p:nvPr/>
        </p:nvPicPr>
        <p:blipFill>
          <a:blip r:embed="rId5" cstate="screen"/>
          <a:srcRect/>
          <a:stretch>
            <a:fillRect/>
          </a:stretch>
        </p:blipFill>
        <p:spPr bwMode="auto">
          <a:xfrm>
            <a:off x="3940953" y="4724400"/>
            <a:ext cx="1714500" cy="1714500"/>
          </a:xfrm>
          <a:prstGeom prst="rect">
            <a:avLst/>
          </a:prstGeom>
          <a:noFill/>
        </p:spPr>
      </p:pic>
      <p:pic>
        <p:nvPicPr>
          <p:cNvPr id="8" name="Picture 6" descr="Prest Canister Side SPMDs"/>
          <p:cNvPicPr>
            <a:picLocks noChangeAspect="1" noChangeArrowheads="1"/>
          </p:cNvPicPr>
          <p:nvPr/>
        </p:nvPicPr>
        <p:blipFill>
          <a:blip r:embed="rId6" cstate="screen"/>
          <a:srcRect/>
          <a:stretch>
            <a:fillRect/>
          </a:stretch>
        </p:blipFill>
        <p:spPr bwMode="auto">
          <a:xfrm>
            <a:off x="5781371" y="4724400"/>
            <a:ext cx="1179311" cy="1719072"/>
          </a:xfrm>
          <a:prstGeom prst="rect">
            <a:avLst/>
          </a:prstGeom>
          <a:noFill/>
        </p:spPr>
      </p:pic>
      <p:pic>
        <p:nvPicPr>
          <p:cNvPr id="9" name="Picture 4" descr="beaver"/>
          <p:cNvPicPr>
            <a:picLocks noChangeAspect="1" noChangeArrowheads="1"/>
          </p:cNvPicPr>
          <p:nvPr/>
        </p:nvPicPr>
        <p:blipFill>
          <a:blip r:embed="rId7" cstate="screen"/>
          <a:srcRect/>
          <a:stretch>
            <a:fillRect/>
          </a:stretch>
        </p:blipFill>
        <p:spPr bwMode="auto">
          <a:xfrm>
            <a:off x="1524000" y="4724400"/>
            <a:ext cx="2291035" cy="17190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152400"/>
            <a:ext cx="4876800" cy="2087562"/>
          </a:xfrm>
        </p:spPr>
        <p:txBody>
          <a:bodyPr>
            <a:normAutofit fontScale="90000"/>
          </a:bodyPr>
          <a:lstStyle/>
          <a:p>
            <a:r>
              <a:rPr lang="en-US" dirty="0">
                <a:solidFill>
                  <a:schemeClr val="tx1"/>
                </a:solidFill>
              </a:rPr>
              <a:t>Contaminants </a:t>
            </a:r>
            <a:r>
              <a:rPr lang="en-US" dirty="0" smtClean="0">
                <a:solidFill>
                  <a:schemeClr val="tx1"/>
                </a:solidFill>
              </a:rPr>
              <a:t>analyzed in </a:t>
            </a:r>
            <a:r>
              <a:rPr lang="en-US" dirty="0" smtClean="0">
                <a:solidFill>
                  <a:schemeClr val="tx1"/>
                </a:solidFill>
              </a:rPr>
              <a:t>stormwater </a:t>
            </a:r>
            <a:r>
              <a:rPr lang="en-US" dirty="0" smtClean="0"/>
              <a:t>r</a:t>
            </a:r>
            <a:r>
              <a:rPr lang="en-US" dirty="0" smtClean="0">
                <a:solidFill>
                  <a:schemeClr val="tx1"/>
                </a:solidFill>
              </a:rPr>
              <a:t>unoff</a:t>
            </a:r>
            <a:endParaRPr lang="en-US" dirty="0">
              <a:solidFill>
                <a:schemeClr val="tx1"/>
              </a:solidFill>
            </a:endParaRPr>
          </a:p>
        </p:txBody>
      </p:sp>
      <p:pic>
        <p:nvPicPr>
          <p:cNvPr id="146441" name="Picture 9" descr="100_0543"/>
          <p:cNvPicPr>
            <a:picLocks noChangeAspect="1" noChangeArrowheads="1"/>
          </p:cNvPicPr>
          <p:nvPr/>
        </p:nvPicPr>
        <p:blipFill>
          <a:blip r:embed="rId3" cstate="screen"/>
          <a:srcRect/>
          <a:stretch>
            <a:fillRect/>
          </a:stretch>
        </p:blipFill>
        <p:spPr bwMode="auto">
          <a:xfrm>
            <a:off x="5467350" y="268288"/>
            <a:ext cx="3198813" cy="2398712"/>
          </a:xfrm>
          <a:prstGeom prst="rect">
            <a:avLst/>
          </a:prstGeom>
          <a:noFill/>
        </p:spPr>
      </p:pic>
      <p:sp>
        <p:nvSpPr>
          <p:cNvPr id="146442" name="Text Box 10"/>
          <p:cNvSpPr txBox="1">
            <a:spLocks noChangeArrowheads="1"/>
          </p:cNvSpPr>
          <p:nvPr/>
        </p:nvSpPr>
        <p:spPr bwMode="auto">
          <a:xfrm>
            <a:off x="5119688" y="2667000"/>
            <a:ext cx="3643312" cy="261610"/>
          </a:xfrm>
          <a:prstGeom prst="rect">
            <a:avLst/>
          </a:prstGeom>
          <a:noFill/>
          <a:ln w="9525">
            <a:noFill/>
            <a:miter lim="800000"/>
            <a:headEnd/>
            <a:tailEnd/>
          </a:ln>
          <a:effectLst/>
        </p:spPr>
        <p:txBody>
          <a:bodyPr>
            <a:spAutoFit/>
          </a:bodyPr>
          <a:lstStyle/>
          <a:p>
            <a:pPr algn="r">
              <a:spcBef>
                <a:spcPct val="50000"/>
              </a:spcBef>
            </a:pPr>
            <a:r>
              <a:rPr lang="en-US" sz="1100" dirty="0">
                <a:latin typeface="+mn-lt"/>
              </a:rPr>
              <a:t>Willamette River in Portland at Marquam Bridge</a:t>
            </a:r>
          </a:p>
        </p:txBody>
      </p:sp>
      <p:sp>
        <p:nvSpPr>
          <p:cNvPr id="9" name="Content Placeholder 8"/>
          <p:cNvSpPr>
            <a:spLocks noGrp="1"/>
          </p:cNvSpPr>
          <p:nvPr>
            <p:ph sz="half" idx="2"/>
          </p:nvPr>
        </p:nvSpPr>
        <p:spPr>
          <a:xfrm>
            <a:off x="381000" y="2667000"/>
            <a:ext cx="7543800" cy="3505200"/>
          </a:xfrm>
        </p:spPr>
        <p:txBody>
          <a:bodyPr>
            <a:normAutofit/>
          </a:bodyPr>
          <a:lstStyle/>
          <a:p>
            <a:r>
              <a:rPr lang="en-US" dirty="0" smtClean="0"/>
              <a:t>Currently used pesticides</a:t>
            </a:r>
          </a:p>
          <a:p>
            <a:r>
              <a:rPr lang="en-US" dirty="0" smtClean="0"/>
              <a:t>PCBs</a:t>
            </a:r>
          </a:p>
          <a:p>
            <a:r>
              <a:rPr lang="en-US" dirty="0" smtClean="0"/>
              <a:t>PBDEs</a:t>
            </a:r>
          </a:p>
          <a:p>
            <a:r>
              <a:rPr lang="en-US" dirty="0" smtClean="0"/>
              <a:t>PAHs</a:t>
            </a:r>
          </a:p>
          <a:p>
            <a:r>
              <a:rPr lang="en-US" dirty="0" smtClean="0"/>
              <a:t>Mercury</a:t>
            </a:r>
          </a:p>
          <a:p>
            <a:r>
              <a:rPr lang="en-US" dirty="0" smtClean="0"/>
              <a:t>Metals and trace elements</a:t>
            </a:r>
          </a:p>
          <a:p>
            <a:r>
              <a:rPr lang="en-US" dirty="0" smtClean="0"/>
              <a:t>Oil and grease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077200" cy="1143000"/>
          </a:xfrm>
        </p:spPr>
        <p:txBody>
          <a:bodyPr>
            <a:noAutofit/>
          </a:bodyPr>
          <a:lstStyle/>
          <a:p>
            <a:pPr algn="ctr"/>
            <a:r>
              <a:rPr lang="en-US" sz="4000" dirty="0" smtClean="0"/>
              <a:t>Contaminants measured in stormwater runoff</a:t>
            </a:r>
            <a:endParaRPr lang="en-US" sz="4000" dirty="0"/>
          </a:p>
        </p:txBody>
      </p:sp>
      <p:graphicFrame>
        <p:nvGraphicFramePr>
          <p:cNvPr id="6" name="Content Placeholder 5"/>
          <p:cNvGraphicFramePr>
            <a:graphicFrameLocks noGrp="1"/>
          </p:cNvGraphicFramePr>
          <p:nvPr>
            <p:ph idx="1"/>
          </p:nvPr>
        </p:nvGraphicFramePr>
        <p:xfrm>
          <a:off x="152400" y="1752600"/>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248137" y="2695575"/>
            <a:ext cx="591829" cy="276999"/>
          </a:xfrm>
          <a:prstGeom prst="rect">
            <a:avLst/>
          </a:prstGeom>
          <a:noFill/>
        </p:spPr>
        <p:txBody>
          <a:bodyPr wrap="none" rtlCol="0">
            <a:spAutoFit/>
          </a:bodyPr>
          <a:lstStyle/>
          <a:p>
            <a:r>
              <a:rPr lang="en-US" sz="1200" dirty="0" smtClean="0">
                <a:latin typeface="+mn-lt"/>
              </a:rPr>
              <a:t>10/10</a:t>
            </a:r>
          </a:p>
        </p:txBody>
      </p:sp>
      <p:sp>
        <p:nvSpPr>
          <p:cNvPr id="7" name="TextBox 6"/>
          <p:cNvSpPr txBox="1"/>
          <p:nvPr/>
        </p:nvSpPr>
        <p:spPr>
          <a:xfrm>
            <a:off x="8248137" y="3205162"/>
            <a:ext cx="591829" cy="276999"/>
          </a:xfrm>
          <a:prstGeom prst="rect">
            <a:avLst/>
          </a:prstGeom>
          <a:noFill/>
        </p:spPr>
        <p:txBody>
          <a:bodyPr wrap="none" rtlCol="0">
            <a:spAutoFit/>
          </a:bodyPr>
          <a:lstStyle/>
          <a:p>
            <a:r>
              <a:rPr lang="en-US" sz="1200" dirty="0" smtClean="0">
                <a:latin typeface="+mn-lt"/>
              </a:rPr>
              <a:t>12/13</a:t>
            </a:r>
          </a:p>
        </p:txBody>
      </p:sp>
      <p:sp>
        <p:nvSpPr>
          <p:cNvPr id="8" name="TextBox 7"/>
          <p:cNvSpPr txBox="1"/>
          <p:nvPr/>
        </p:nvSpPr>
        <p:spPr>
          <a:xfrm>
            <a:off x="8248137" y="3714749"/>
            <a:ext cx="591829" cy="276999"/>
          </a:xfrm>
          <a:prstGeom prst="rect">
            <a:avLst/>
          </a:prstGeom>
          <a:noFill/>
        </p:spPr>
        <p:txBody>
          <a:bodyPr wrap="none" rtlCol="0">
            <a:spAutoFit/>
          </a:bodyPr>
          <a:lstStyle/>
          <a:p>
            <a:r>
              <a:rPr lang="en-US" sz="1200" dirty="0" smtClean="0">
                <a:latin typeface="+mn-lt"/>
              </a:rPr>
              <a:t>17/18</a:t>
            </a:r>
          </a:p>
        </p:txBody>
      </p:sp>
      <p:sp>
        <p:nvSpPr>
          <p:cNvPr id="9" name="TextBox 8"/>
          <p:cNvSpPr txBox="1"/>
          <p:nvPr/>
        </p:nvSpPr>
        <p:spPr>
          <a:xfrm>
            <a:off x="8248137" y="4224336"/>
            <a:ext cx="591829" cy="276999"/>
          </a:xfrm>
          <a:prstGeom prst="rect">
            <a:avLst/>
          </a:prstGeom>
          <a:noFill/>
        </p:spPr>
        <p:txBody>
          <a:bodyPr wrap="none" rtlCol="0">
            <a:spAutoFit/>
          </a:bodyPr>
          <a:lstStyle/>
          <a:p>
            <a:r>
              <a:rPr lang="en-US" sz="1200" dirty="0" smtClean="0">
                <a:latin typeface="+mn-lt"/>
              </a:rPr>
              <a:t>34/56</a:t>
            </a:r>
          </a:p>
        </p:txBody>
      </p:sp>
      <p:sp>
        <p:nvSpPr>
          <p:cNvPr id="10" name="TextBox 9"/>
          <p:cNvSpPr txBox="1"/>
          <p:nvPr/>
        </p:nvSpPr>
        <p:spPr>
          <a:xfrm>
            <a:off x="8248137" y="4733923"/>
            <a:ext cx="421910" cy="276999"/>
          </a:xfrm>
          <a:prstGeom prst="rect">
            <a:avLst/>
          </a:prstGeom>
          <a:noFill/>
        </p:spPr>
        <p:txBody>
          <a:bodyPr wrap="none" rtlCol="0">
            <a:spAutoFit/>
          </a:bodyPr>
          <a:lstStyle/>
          <a:p>
            <a:r>
              <a:rPr lang="en-US" sz="1200" dirty="0" smtClean="0">
                <a:latin typeface="+mn-lt"/>
              </a:rPr>
              <a:t>3/5</a:t>
            </a:r>
          </a:p>
        </p:txBody>
      </p:sp>
      <p:sp>
        <p:nvSpPr>
          <p:cNvPr id="11" name="TextBox 10"/>
          <p:cNvSpPr txBox="1"/>
          <p:nvPr/>
        </p:nvSpPr>
        <p:spPr>
          <a:xfrm>
            <a:off x="8248137" y="5243510"/>
            <a:ext cx="591829" cy="276999"/>
          </a:xfrm>
          <a:prstGeom prst="rect">
            <a:avLst/>
          </a:prstGeom>
          <a:noFill/>
        </p:spPr>
        <p:txBody>
          <a:bodyPr wrap="none" rtlCol="0">
            <a:spAutoFit/>
          </a:bodyPr>
          <a:lstStyle/>
          <a:p>
            <a:r>
              <a:rPr lang="en-US" sz="1200" dirty="0" smtClean="0">
                <a:latin typeface="+mn-lt"/>
              </a:rPr>
              <a:t>38/93</a:t>
            </a:r>
          </a:p>
        </p:txBody>
      </p:sp>
      <p:sp>
        <p:nvSpPr>
          <p:cNvPr id="12" name="TextBox 11"/>
          <p:cNvSpPr txBox="1"/>
          <p:nvPr/>
        </p:nvSpPr>
        <p:spPr>
          <a:xfrm>
            <a:off x="8248137" y="5753100"/>
            <a:ext cx="761747" cy="276999"/>
          </a:xfrm>
          <a:prstGeom prst="rect">
            <a:avLst/>
          </a:prstGeom>
          <a:noFill/>
        </p:spPr>
        <p:txBody>
          <a:bodyPr wrap="none" rtlCol="0">
            <a:spAutoFit/>
          </a:bodyPr>
          <a:lstStyle/>
          <a:p>
            <a:r>
              <a:rPr lang="en-US" sz="1200" dirty="0" smtClean="0">
                <a:latin typeface="+mn-lt"/>
              </a:rPr>
              <a:t>114/195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fontScale="90000"/>
          </a:bodyPr>
          <a:lstStyle/>
          <a:p>
            <a:r>
              <a:rPr lang="en-US" dirty="0" smtClean="0"/>
              <a:t>A few interesting findings…</a:t>
            </a:r>
            <a:endParaRPr lang="en-US" dirty="0"/>
          </a:p>
        </p:txBody>
      </p:sp>
      <p:sp>
        <p:nvSpPr>
          <p:cNvPr id="3" name="Content Placeholder 2"/>
          <p:cNvSpPr>
            <a:spLocks noGrp="1"/>
          </p:cNvSpPr>
          <p:nvPr>
            <p:ph idx="1"/>
          </p:nvPr>
        </p:nvSpPr>
        <p:spPr>
          <a:xfrm>
            <a:off x="152400" y="914400"/>
            <a:ext cx="8839200" cy="5334000"/>
          </a:xfrm>
        </p:spPr>
        <p:txBody>
          <a:bodyPr>
            <a:noAutofit/>
          </a:bodyPr>
          <a:lstStyle/>
          <a:p>
            <a:r>
              <a:rPr lang="en-US" sz="1800" dirty="0" smtClean="0"/>
              <a:t>One location on the Willamette</a:t>
            </a:r>
          </a:p>
          <a:p>
            <a:pPr lvl="1"/>
            <a:r>
              <a:rPr lang="en-US" sz="1800" dirty="0" smtClean="0"/>
              <a:t>Highest number of detected compounds, highest concentrations</a:t>
            </a:r>
          </a:p>
          <a:p>
            <a:r>
              <a:rPr lang="en-US" sz="1800" dirty="0" smtClean="0"/>
              <a:t>Umatilla sample </a:t>
            </a:r>
          </a:p>
          <a:p>
            <a:pPr lvl="1"/>
            <a:r>
              <a:rPr lang="en-US" sz="1800" dirty="0" smtClean="0"/>
              <a:t>high solids, 834 mg/L suspended sediment</a:t>
            </a:r>
          </a:p>
          <a:p>
            <a:r>
              <a:rPr lang="en-US" sz="1800" dirty="0" smtClean="0"/>
              <a:t>Flame retardants</a:t>
            </a:r>
          </a:p>
          <a:p>
            <a:pPr lvl="1"/>
            <a:r>
              <a:rPr lang="en-US" sz="1800" dirty="0" smtClean="0"/>
              <a:t>Many matrix issues</a:t>
            </a:r>
          </a:p>
          <a:p>
            <a:pPr lvl="1"/>
            <a:r>
              <a:rPr lang="en-US" sz="1800" dirty="0" smtClean="0"/>
              <a:t>PBDE-99 and PBDE-47 were highest concentrations</a:t>
            </a:r>
          </a:p>
          <a:p>
            <a:pPr lvl="1"/>
            <a:r>
              <a:rPr lang="en-US" sz="1800" dirty="0" smtClean="0"/>
              <a:t>PBDE-153 had the most detections</a:t>
            </a:r>
          </a:p>
          <a:p>
            <a:r>
              <a:rPr lang="en-US" sz="1800" dirty="0" smtClean="0"/>
              <a:t>PCBs</a:t>
            </a:r>
          </a:p>
          <a:p>
            <a:pPr lvl="1"/>
            <a:r>
              <a:rPr lang="en-US" sz="1800" dirty="0" smtClean="0"/>
              <a:t>Primarily Willamette sample (sum 0.44 µg/L)</a:t>
            </a:r>
          </a:p>
          <a:p>
            <a:r>
              <a:rPr lang="en-US" sz="1800" dirty="0" smtClean="0"/>
              <a:t>Pesticides</a:t>
            </a:r>
          </a:p>
          <a:p>
            <a:pPr lvl="1"/>
            <a:r>
              <a:rPr lang="en-US" sz="1800" dirty="0" smtClean="0"/>
              <a:t>Chlorpyrifos (0.024 µg/L), trifluralin (0.006), dacthal (0.032), carbaryl (0.4)</a:t>
            </a:r>
          </a:p>
          <a:p>
            <a:pPr lvl="1"/>
            <a:r>
              <a:rPr lang="en-US" sz="1800" dirty="0" smtClean="0"/>
              <a:t>p,p’-DDT showed up at Willamette site at 0.017 µg/L</a:t>
            </a:r>
          </a:p>
          <a:p>
            <a:r>
              <a:rPr lang="en-US" sz="1800" dirty="0" smtClean="0"/>
              <a:t>PAHs</a:t>
            </a:r>
          </a:p>
          <a:p>
            <a:pPr lvl="1"/>
            <a:r>
              <a:rPr lang="en-US" sz="1800" dirty="0" smtClean="0"/>
              <a:t>Many, many present, but at low concentrations</a:t>
            </a:r>
          </a:p>
          <a:p>
            <a:pPr lvl="1"/>
            <a:r>
              <a:rPr lang="en-US" sz="1800" dirty="0" smtClean="0"/>
              <a:t>Hood River and St. Helens had no PAHs</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fontScale="90000"/>
          </a:bodyPr>
          <a:lstStyle/>
          <a:p>
            <a:pPr algn="ctr"/>
            <a:r>
              <a:rPr lang="en-US" dirty="0" smtClean="0"/>
              <a:t>Trace elements  in stormwater runoff</a:t>
            </a:r>
            <a:endParaRPr lang="en-US" dirty="0"/>
          </a:p>
        </p:txBody>
      </p:sp>
      <p:graphicFrame>
        <p:nvGraphicFramePr>
          <p:cNvPr id="5" name="Content Placeholder 4"/>
          <p:cNvGraphicFramePr>
            <a:graphicFrameLocks noGrp="1"/>
          </p:cNvGraphicFramePr>
          <p:nvPr>
            <p:ph idx="1"/>
          </p:nvPr>
        </p:nvGraphicFramePr>
        <p:xfrm>
          <a:off x="838200" y="1600200"/>
          <a:ext cx="7467600" cy="4450080"/>
        </p:xfrm>
        <a:graphic>
          <a:graphicData uri="http://schemas.openxmlformats.org/drawingml/2006/table">
            <a:tbl>
              <a:tblPr firstRow="1" bandRow="1">
                <a:tableStyleId>{5C22544A-7EE6-4342-B048-85BDC9FD1C3A}</a:tableStyleId>
              </a:tblPr>
              <a:tblGrid>
                <a:gridCol w="1493520"/>
                <a:gridCol w="1493520"/>
                <a:gridCol w="1493520"/>
                <a:gridCol w="1493520"/>
                <a:gridCol w="1493520"/>
              </a:tblGrid>
              <a:tr h="370840">
                <a:tc rowSpan="2">
                  <a:txBody>
                    <a:bodyPr/>
                    <a:lstStyle/>
                    <a:p>
                      <a:pPr algn="l"/>
                      <a:r>
                        <a:rPr lang="en-US" dirty="0" smtClean="0"/>
                        <a:t>Compound</a:t>
                      </a:r>
                      <a:endParaRPr lang="en-US" dirty="0"/>
                    </a:p>
                  </a:txBody>
                  <a:tcPr anchor="ctr">
                    <a:lnR w="12700" cap="flat" cmpd="sng" algn="ctr">
                      <a:solidFill>
                        <a:schemeClr val="tx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smtClean="0"/>
                        <a:t>Unfiltered water</a:t>
                      </a:r>
                      <a:endParaRPr lang="en-US"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dirty="0" smtClean="0"/>
                        <a:t>Filtered Water</a:t>
                      </a:r>
                      <a:endParaRPr lang="en-US" dirty="0"/>
                    </a:p>
                  </a:txBody>
                  <a:tcPr>
                    <a:lnL w="12700" cap="flat" cmpd="sng" algn="ctr">
                      <a:solidFill>
                        <a:schemeClr val="tx1">
                          <a:lumMod val="50000"/>
                        </a:schemeClr>
                      </a:solidFill>
                      <a:prstDash val="solid"/>
                      <a:round/>
                      <a:headEnd type="none" w="med" len="med"/>
                      <a:tailEnd type="none" w="med" len="med"/>
                    </a:lnL>
                  </a:tcPr>
                </a:tc>
                <a:tc hMerge="1">
                  <a:txBody>
                    <a:bodyPr/>
                    <a:lstStyle/>
                    <a:p>
                      <a:endParaRPr lang="en-US" dirty="0"/>
                    </a:p>
                  </a:txBody>
                  <a:tcPr/>
                </a:tc>
              </a:tr>
              <a:tr h="370840">
                <a:tc vMerge="1">
                  <a:txBody>
                    <a:bodyPr/>
                    <a:lstStyle/>
                    <a:p>
                      <a:endParaRPr lang="en-US" dirty="0"/>
                    </a:p>
                  </a:txBody>
                  <a:tcPr/>
                </a:tc>
                <a:tc>
                  <a:txBody>
                    <a:bodyPr/>
                    <a:lstStyle/>
                    <a:p>
                      <a:pPr algn="ctr"/>
                      <a:r>
                        <a:rPr lang="en-US" b="1" dirty="0" smtClean="0">
                          <a:solidFill>
                            <a:schemeClr val="tx1"/>
                          </a:solidFill>
                        </a:rPr>
                        <a:t>Minimum</a:t>
                      </a:r>
                      <a:endParaRPr lang="en-US" b="1" dirty="0">
                        <a:solidFill>
                          <a:schemeClr val="tx1"/>
                        </a:solidFill>
                      </a:endParaRPr>
                    </a:p>
                  </a:txBody>
                  <a:tcPr>
                    <a:lnL w="12700" cap="flat" cmpd="sng" algn="ctr">
                      <a:solidFill>
                        <a:schemeClr val="tx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b="1" dirty="0" smtClean="0">
                          <a:solidFill>
                            <a:schemeClr val="tx1"/>
                          </a:solidFill>
                        </a:rPr>
                        <a:t>Maximum</a:t>
                      </a:r>
                      <a:endParaRPr lang="en-US" b="1"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b="1" dirty="0" smtClean="0">
                          <a:solidFill>
                            <a:schemeClr val="tx1"/>
                          </a:solidFill>
                        </a:rPr>
                        <a:t>Minimum</a:t>
                      </a:r>
                      <a:endParaRPr lang="en-US" b="1" dirty="0">
                        <a:solidFill>
                          <a:schemeClr val="tx1"/>
                        </a:solidFill>
                      </a:endParaRPr>
                    </a:p>
                  </a:txBody>
                  <a:tcPr>
                    <a:lnL w="12700" cap="flat" cmpd="sng" algn="ctr">
                      <a:solidFill>
                        <a:schemeClr val="tx1">
                          <a:lumMod val="50000"/>
                        </a:schemeClr>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b="1" dirty="0" smtClean="0">
                          <a:solidFill>
                            <a:schemeClr val="tx1"/>
                          </a:solidFill>
                        </a:rPr>
                        <a:t>Maximum</a:t>
                      </a:r>
                      <a:endParaRPr lang="en-US" b="1" dirty="0">
                        <a:solidFill>
                          <a:schemeClr val="tx1"/>
                        </a:solidFill>
                      </a:endParaRPr>
                    </a:p>
                  </a:txBody>
                  <a:tcPr>
                    <a:lnB w="28575" cap="flat" cmpd="sng" algn="ctr">
                      <a:solidFill>
                        <a:schemeClr val="tx1"/>
                      </a:solidFill>
                      <a:prstDash val="solid"/>
                      <a:round/>
                      <a:headEnd type="none" w="med" len="med"/>
                      <a:tailEnd type="none" w="med" len="med"/>
                    </a:lnB>
                    <a:solidFill>
                      <a:srgbClr val="92D050"/>
                    </a:solidFill>
                  </a:tcPr>
                </a:tc>
              </a:tr>
              <a:tr h="370840">
                <a:tc>
                  <a:txBody>
                    <a:bodyPr/>
                    <a:lstStyle/>
                    <a:p>
                      <a:pPr algn="l" fontAlgn="b"/>
                      <a:r>
                        <a:rPr lang="en-US" sz="1800" u="none" strike="noStrike" dirty="0"/>
                        <a:t>Arsenic</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E 0.13</a:t>
                      </a:r>
                    </a:p>
                  </a:txBody>
                  <a:tcPr marL="9525" marR="9525" marT="9525" marB="0" anchor="b">
                    <a:lnL w="12700" cap="flat" cmpd="sng" algn="ctr">
                      <a:solidFill>
                        <a:schemeClr val="tx1">
                          <a:lumMod val="50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2.6</a:t>
                      </a:r>
                    </a:p>
                  </a:txBody>
                  <a:tcPr marL="9525" marR="9525" marT="9525" marB="0" anchor="b">
                    <a:lnR w="12700" cap="flat" cmpd="sng" algn="ctr">
                      <a:solidFill>
                        <a:schemeClr val="tx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0.13</a:t>
                      </a:r>
                    </a:p>
                  </a:txBody>
                  <a:tcPr marL="9525" marR="9525" marT="9525" marB="0" anchor="b">
                    <a:lnL w="12700" cap="flat" cmpd="sng" algn="ctr">
                      <a:solidFill>
                        <a:schemeClr val="tx1">
                          <a:lumMod val="50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latin typeface="+mn-lt"/>
                        </a:rPr>
                        <a:t>2.3</a:t>
                      </a:r>
                    </a:p>
                  </a:txBody>
                  <a:tcPr marL="9525" marR="9525" marT="9525" marB="0" anchor="b">
                    <a:lnT w="28575" cap="flat" cmpd="sng" algn="ctr">
                      <a:solidFill>
                        <a:schemeClr val="tx1"/>
                      </a:solidFill>
                      <a:prstDash val="solid"/>
                      <a:round/>
                      <a:headEnd type="none" w="med" len="med"/>
                      <a:tailEnd type="none" w="med" len="med"/>
                    </a:lnT>
                  </a:tcPr>
                </a:tc>
              </a:tr>
              <a:tr h="370840">
                <a:tc>
                  <a:txBody>
                    <a:bodyPr/>
                    <a:lstStyle/>
                    <a:p>
                      <a:pPr algn="l" fontAlgn="b"/>
                      <a:r>
                        <a:rPr lang="en-US" sz="1800" u="none" strike="noStrike" dirty="0"/>
                        <a:t>Cadmium</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0.02</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0.77</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0.01</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a:solidFill>
                            <a:srgbClr val="000000"/>
                          </a:solidFill>
                          <a:latin typeface="+mn-lt"/>
                        </a:rPr>
                        <a:t>0.6</a:t>
                      </a:r>
                    </a:p>
                  </a:txBody>
                  <a:tcPr marL="9525" marR="9525" marT="9525" marB="0" anchor="b"/>
                </a:tc>
              </a:tr>
              <a:tr h="370840">
                <a:tc>
                  <a:txBody>
                    <a:bodyPr/>
                    <a:lstStyle/>
                    <a:p>
                      <a:pPr algn="l" fontAlgn="b"/>
                      <a:r>
                        <a:rPr lang="en-US" sz="1800" u="none" strike="noStrike" dirty="0"/>
                        <a:t>Chromium</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Present</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33</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Present</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a:solidFill>
                            <a:srgbClr val="000000"/>
                          </a:solidFill>
                          <a:latin typeface="+mn-lt"/>
                        </a:rPr>
                        <a:t>2.1</a:t>
                      </a:r>
                    </a:p>
                  </a:txBody>
                  <a:tcPr marL="9525" marR="9525" marT="9525" marB="0" anchor="b"/>
                </a:tc>
              </a:tr>
              <a:tr h="370840">
                <a:tc>
                  <a:txBody>
                    <a:bodyPr/>
                    <a:lstStyle/>
                    <a:p>
                      <a:pPr algn="l" fontAlgn="b"/>
                      <a:r>
                        <a:rPr lang="en-US" sz="1800" u="none" strike="noStrike" dirty="0"/>
                        <a:t>Copper</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a:solidFill>
                            <a:srgbClr val="000000"/>
                          </a:solidFill>
                          <a:latin typeface="+mn-lt"/>
                        </a:rPr>
                        <a:t>2.2</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42</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0.68</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11</a:t>
                      </a:r>
                    </a:p>
                  </a:txBody>
                  <a:tcPr marL="9525" marR="9525" marT="9525" marB="0" anchor="b"/>
                </a:tc>
              </a:tr>
              <a:tr h="370840">
                <a:tc>
                  <a:txBody>
                    <a:bodyPr/>
                    <a:lstStyle/>
                    <a:p>
                      <a:pPr algn="l" fontAlgn="b"/>
                      <a:r>
                        <a:rPr lang="en-US" sz="1800" u="none" strike="noStrike" dirty="0"/>
                        <a:t>Lead</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a:solidFill>
                            <a:srgbClr val="000000"/>
                          </a:solidFill>
                          <a:latin typeface="+mn-lt"/>
                        </a:rPr>
                        <a:t>0.19</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53</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0.03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12</a:t>
                      </a:r>
                    </a:p>
                  </a:txBody>
                  <a:tcPr marL="9525" marR="9525" marT="9525" marB="0" anchor="b"/>
                </a:tc>
              </a:tr>
              <a:tr h="370840">
                <a:tc>
                  <a:txBody>
                    <a:bodyPr/>
                    <a:lstStyle/>
                    <a:p>
                      <a:pPr algn="l" fontAlgn="b"/>
                      <a:r>
                        <a:rPr lang="en-US" sz="1800" u="none" strike="noStrike" dirty="0"/>
                        <a:t>Mercury</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a:solidFill>
                            <a:srgbClr val="000000"/>
                          </a:solidFill>
                          <a:latin typeface="+mn-lt"/>
                        </a:rPr>
                        <a:t>E 0.007</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0.18</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0.01</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0.01</a:t>
                      </a:r>
                    </a:p>
                  </a:txBody>
                  <a:tcPr marL="9525" marR="9525" marT="9525" marB="0" anchor="b"/>
                </a:tc>
              </a:tr>
              <a:tr h="370840">
                <a:tc>
                  <a:txBody>
                    <a:bodyPr/>
                    <a:lstStyle/>
                    <a:p>
                      <a:pPr algn="l" fontAlgn="b"/>
                      <a:r>
                        <a:rPr lang="en-US" sz="1800" u="none" strike="noStrike" dirty="0"/>
                        <a:t>Nickel</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a:solidFill>
                            <a:srgbClr val="000000"/>
                          </a:solidFill>
                          <a:latin typeface="+mn-lt"/>
                        </a:rPr>
                        <a:t>0.23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22</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0.23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3.2</a:t>
                      </a:r>
                    </a:p>
                  </a:txBody>
                  <a:tcPr marL="9525" marR="9525" marT="9525" marB="0" anchor="b"/>
                </a:tc>
              </a:tr>
              <a:tr h="370840">
                <a:tc>
                  <a:txBody>
                    <a:bodyPr/>
                    <a:lstStyle/>
                    <a:p>
                      <a:pPr algn="l" fontAlgn="b"/>
                      <a:r>
                        <a:rPr lang="en-US" sz="1800" u="none" strike="noStrike" dirty="0"/>
                        <a:t>Selenium </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a:solidFill>
                            <a:srgbClr val="000000"/>
                          </a:solidFill>
                          <a:latin typeface="+mn-lt"/>
                        </a:rPr>
                        <a:t>E 0.05</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0.74</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0.61</a:t>
                      </a:r>
                    </a:p>
                  </a:txBody>
                  <a:tcPr marL="9525" marR="9525" marT="9525" marB="0" anchor="b"/>
                </a:tc>
              </a:tr>
              <a:tr h="370840">
                <a:tc>
                  <a:txBody>
                    <a:bodyPr/>
                    <a:lstStyle/>
                    <a:p>
                      <a:pPr algn="l" fontAlgn="b"/>
                      <a:r>
                        <a:rPr lang="en-US" sz="1800" u="none" strike="noStrike" dirty="0"/>
                        <a:t>Silver</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a:solidFill>
                            <a:srgbClr val="000000"/>
                          </a:solidFill>
                          <a:latin typeface="+mn-lt"/>
                        </a:rPr>
                        <a:t>E 0.010</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0.25</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0.006</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0.02</a:t>
                      </a:r>
                    </a:p>
                  </a:txBody>
                  <a:tcPr marL="9525" marR="9525" marT="9525" marB="0" anchor="b"/>
                </a:tc>
              </a:tr>
              <a:tr h="370840">
                <a:tc>
                  <a:txBody>
                    <a:bodyPr/>
                    <a:lstStyle/>
                    <a:p>
                      <a:pPr algn="l" fontAlgn="b"/>
                      <a:r>
                        <a:rPr lang="en-US" sz="1800" u="none" strike="noStrike" dirty="0"/>
                        <a:t>Zinc</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7.5</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250</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a:solidFill>
                            <a:srgbClr val="000000"/>
                          </a:solidFill>
                          <a:latin typeface="+mn-lt"/>
                        </a:rPr>
                        <a:t>E 4.5</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100</a:t>
                      </a:r>
                    </a:p>
                  </a:txBody>
                  <a:tcPr marL="9525" marR="9525" marT="9525" marB="0" anchor="b"/>
                </a:tc>
              </a:tr>
            </a:tbl>
          </a:graphicData>
        </a:graphic>
      </p:graphicFrame>
      <p:sp>
        <p:nvSpPr>
          <p:cNvPr id="4" name="TextBox 3"/>
          <p:cNvSpPr txBox="1"/>
          <p:nvPr/>
        </p:nvSpPr>
        <p:spPr>
          <a:xfrm>
            <a:off x="3155889" y="6107668"/>
            <a:ext cx="5226111" cy="369332"/>
          </a:xfrm>
          <a:prstGeom prst="rect">
            <a:avLst/>
          </a:prstGeom>
          <a:noFill/>
        </p:spPr>
        <p:txBody>
          <a:bodyPr wrap="none" rtlCol="0">
            <a:spAutoFit/>
          </a:bodyPr>
          <a:lstStyle/>
          <a:p>
            <a:r>
              <a:rPr lang="en-US" dirty="0" smtClean="0">
                <a:latin typeface="+mn-lt"/>
              </a:rPr>
              <a:t>Concentrations shown in micrograms per liter</a:t>
            </a:r>
            <a:endParaRPr lang="en-US" dirty="0">
              <a:latin typeface="+mn-lt"/>
            </a:endParaRPr>
          </a:p>
        </p:txBody>
      </p:sp>
      <p:sp>
        <p:nvSpPr>
          <p:cNvPr id="7" name="Oval 6"/>
          <p:cNvSpPr/>
          <p:nvPr/>
        </p:nvSpPr>
        <p:spPr>
          <a:xfrm>
            <a:off x="4191000" y="3048000"/>
            <a:ext cx="762000" cy="1219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1000" y="5638800"/>
            <a:ext cx="762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62800" y="3429000"/>
            <a:ext cx="7620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91000" y="4523096"/>
            <a:ext cx="762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solidFill>
                  <a:schemeClr val="tx1"/>
                </a:solidFill>
              </a:rPr>
              <a:t>Unknowns</a:t>
            </a:r>
          </a:p>
        </p:txBody>
      </p:sp>
      <p:sp>
        <p:nvSpPr>
          <p:cNvPr id="119811" name="Rectangle 3"/>
          <p:cNvSpPr>
            <a:spLocks noGrp="1" noChangeArrowheads="1"/>
          </p:cNvSpPr>
          <p:nvPr>
            <p:ph type="body" sz="half" idx="1"/>
          </p:nvPr>
        </p:nvSpPr>
        <p:spPr>
          <a:xfrm>
            <a:off x="228600" y="1600200"/>
            <a:ext cx="5562600" cy="4572000"/>
          </a:xfrm>
        </p:spPr>
        <p:txBody>
          <a:bodyPr>
            <a:normAutofit/>
          </a:bodyPr>
          <a:lstStyle/>
          <a:p>
            <a:pPr>
              <a:spcBef>
                <a:spcPct val="50000"/>
              </a:spcBef>
            </a:pPr>
            <a:r>
              <a:rPr lang="en-US" sz="2400" dirty="0"/>
              <a:t>Lack of criteria for “newer” contaminants makes regulation and reporting difficult</a:t>
            </a:r>
          </a:p>
          <a:p>
            <a:pPr>
              <a:spcBef>
                <a:spcPct val="50000"/>
              </a:spcBef>
            </a:pPr>
            <a:r>
              <a:rPr lang="en-US" sz="2400" dirty="0"/>
              <a:t>Implications for fish and wildlife using the area are not characterized</a:t>
            </a:r>
          </a:p>
          <a:p>
            <a:pPr>
              <a:spcBef>
                <a:spcPct val="50000"/>
              </a:spcBef>
            </a:pPr>
            <a:r>
              <a:rPr lang="en-US" sz="2400" dirty="0"/>
              <a:t>Impact of mixing zones on the ecosystem is </a:t>
            </a:r>
            <a:r>
              <a:rPr lang="en-US" sz="2400" dirty="0" smtClean="0"/>
              <a:t>unknown</a:t>
            </a:r>
          </a:p>
          <a:p>
            <a:pPr>
              <a:spcBef>
                <a:spcPct val="50000"/>
              </a:spcBef>
            </a:pPr>
            <a:r>
              <a:rPr lang="en-US" sz="2400" dirty="0" smtClean="0"/>
              <a:t>Foodweb implications</a:t>
            </a:r>
            <a:endParaRPr lang="en-US" sz="2400" dirty="0"/>
          </a:p>
        </p:txBody>
      </p:sp>
      <p:pic>
        <p:nvPicPr>
          <p:cNvPr id="119814" name="Picture 6" descr="osprey-steven"/>
          <p:cNvPicPr>
            <a:picLocks noChangeAspect="1" noChangeArrowheads="1"/>
          </p:cNvPicPr>
          <p:nvPr/>
        </p:nvPicPr>
        <p:blipFill>
          <a:blip r:embed="rId3" cstate="screen"/>
          <a:srcRect l="5161" r="3440"/>
          <a:stretch>
            <a:fillRect/>
          </a:stretch>
        </p:blipFill>
        <p:spPr bwMode="auto">
          <a:xfrm>
            <a:off x="6070891" y="91533"/>
            <a:ext cx="2920709" cy="2194560"/>
          </a:xfrm>
          <a:prstGeom prst="rect">
            <a:avLst/>
          </a:prstGeom>
          <a:noFill/>
          <a:ln w="9525">
            <a:noFill/>
            <a:miter lim="800000"/>
            <a:headEnd/>
            <a:tailEnd/>
          </a:ln>
        </p:spPr>
      </p:pic>
      <p:pic>
        <p:nvPicPr>
          <p:cNvPr id="119815" name="Picture 7" descr="IMG_0388"/>
          <p:cNvPicPr>
            <a:picLocks noChangeAspect="1" noChangeArrowheads="1"/>
          </p:cNvPicPr>
          <p:nvPr/>
        </p:nvPicPr>
        <p:blipFill>
          <a:blip r:embed="rId4" cstate="screen"/>
          <a:srcRect/>
          <a:stretch>
            <a:fillRect/>
          </a:stretch>
        </p:blipFill>
        <p:spPr bwMode="auto">
          <a:xfrm>
            <a:off x="6063843" y="2327512"/>
            <a:ext cx="2922910" cy="2194560"/>
          </a:xfrm>
          <a:prstGeom prst="rect">
            <a:avLst/>
          </a:prstGeom>
          <a:noFill/>
        </p:spPr>
      </p:pic>
      <p:pic>
        <p:nvPicPr>
          <p:cNvPr id="119818" name="Picture 10" descr="corophS"/>
          <p:cNvPicPr>
            <a:picLocks noChangeAspect="1" noChangeArrowheads="1"/>
          </p:cNvPicPr>
          <p:nvPr/>
        </p:nvPicPr>
        <p:blipFill>
          <a:blip r:embed="rId5" cstate="screen"/>
          <a:srcRect/>
          <a:stretch>
            <a:fillRect/>
          </a:stretch>
        </p:blipFill>
        <p:spPr bwMode="auto">
          <a:xfrm>
            <a:off x="6063217" y="4563490"/>
            <a:ext cx="2923536" cy="2194560"/>
          </a:xfrm>
          <a:prstGeom prst="rect">
            <a:avLst/>
          </a:prstGeom>
          <a:noFill/>
        </p:spPr>
      </p:pic>
      <p:sp>
        <p:nvSpPr>
          <p:cNvPr id="119819" name="Text Box 11"/>
          <p:cNvSpPr txBox="1">
            <a:spLocks noChangeArrowheads="1"/>
          </p:cNvSpPr>
          <p:nvPr/>
        </p:nvSpPr>
        <p:spPr bwMode="auto">
          <a:xfrm>
            <a:off x="7784275" y="2105850"/>
            <a:ext cx="1295400" cy="244475"/>
          </a:xfrm>
          <a:prstGeom prst="rect">
            <a:avLst/>
          </a:prstGeom>
          <a:noFill/>
          <a:ln w="9525">
            <a:noFill/>
            <a:miter lim="800000"/>
            <a:headEnd/>
            <a:tailEnd/>
          </a:ln>
          <a:effectLst/>
        </p:spPr>
        <p:txBody>
          <a:bodyPr>
            <a:spAutoFit/>
          </a:bodyPr>
          <a:lstStyle/>
          <a:p>
            <a:pPr algn="r">
              <a:spcBef>
                <a:spcPct val="50000"/>
              </a:spcBef>
            </a:pPr>
            <a:r>
              <a:rPr lang="en-US" sz="1000" dirty="0"/>
              <a:t>Steve Warnstaff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a:solidFill>
                  <a:schemeClr val="tx1"/>
                </a:solidFill>
              </a:rPr>
              <a:t>Future steps…</a:t>
            </a:r>
          </a:p>
        </p:txBody>
      </p:sp>
      <p:sp>
        <p:nvSpPr>
          <p:cNvPr id="164867" name="Rectangle 3"/>
          <p:cNvSpPr>
            <a:spLocks noGrp="1" noChangeArrowheads="1"/>
          </p:cNvSpPr>
          <p:nvPr>
            <p:ph idx="1"/>
          </p:nvPr>
        </p:nvSpPr>
        <p:spPr>
          <a:xfrm>
            <a:off x="152400" y="1371600"/>
            <a:ext cx="5638800" cy="4876800"/>
          </a:xfrm>
        </p:spPr>
        <p:txBody>
          <a:bodyPr>
            <a:normAutofit/>
          </a:bodyPr>
          <a:lstStyle/>
          <a:p>
            <a:r>
              <a:rPr lang="en-US" sz="2600" dirty="0"/>
              <a:t>Toxicity studies</a:t>
            </a:r>
          </a:p>
          <a:p>
            <a:pPr lvl="1"/>
            <a:r>
              <a:rPr lang="en-US" sz="2400" dirty="0"/>
              <a:t>What do these contaminant </a:t>
            </a:r>
            <a:br>
              <a:rPr lang="en-US" sz="2400" dirty="0"/>
            </a:br>
            <a:r>
              <a:rPr lang="en-US" sz="2400" dirty="0"/>
              <a:t>levels mean to fish, wildlife, </a:t>
            </a:r>
            <a:br>
              <a:rPr lang="en-US" sz="2400" dirty="0"/>
            </a:br>
            <a:r>
              <a:rPr lang="en-US" sz="2400" dirty="0"/>
              <a:t>and human health</a:t>
            </a:r>
          </a:p>
          <a:p>
            <a:pPr lvl="1"/>
            <a:r>
              <a:rPr lang="en-US" sz="2400" dirty="0"/>
              <a:t>Synergistic effects</a:t>
            </a:r>
          </a:p>
          <a:p>
            <a:pPr lvl="1"/>
            <a:r>
              <a:rPr lang="en-US" sz="2400" dirty="0"/>
              <a:t>Bioaccumulation</a:t>
            </a:r>
          </a:p>
          <a:p>
            <a:r>
              <a:rPr lang="en-US" sz="2600" dirty="0"/>
              <a:t>Other contributors – industry, </a:t>
            </a:r>
            <a:r>
              <a:rPr lang="en-US" sz="2600" dirty="0" smtClean="0"/>
              <a:t/>
            </a:r>
            <a:br>
              <a:rPr lang="en-US" sz="2600" dirty="0" smtClean="0"/>
            </a:br>
            <a:r>
              <a:rPr lang="en-US" sz="2600" dirty="0" smtClean="0"/>
              <a:t>NPDES </a:t>
            </a:r>
            <a:r>
              <a:rPr lang="en-US" sz="2600" dirty="0"/>
              <a:t>permit holders</a:t>
            </a:r>
          </a:p>
          <a:p>
            <a:r>
              <a:rPr lang="en-US" sz="2600" dirty="0"/>
              <a:t>Variability – </a:t>
            </a:r>
            <a:r>
              <a:rPr lang="en-US" sz="2600" dirty="0" smtClean="0"/>
              <a:t/>
            </a:r>
            <a:br>
              <a:rPr lang="en-US" sz="2600" dirty="0" smtClean="0"/>
            </a:br>
            <a:r>
              <a:rPr lang="en-US" sz="2600" dirty="0" smtClean="0"/>
              <a:t>seasonal</a:t>
            </a:r>
            <a:r>
              <a:rPr lang="en-US" sz="2600" dirty="0"/>
              <a:t>, spatial, …</a:t>
            </a:r>
          </a:p>
          <a:p>
            <a:r>
              <a:rPr lang="en-US" sz="2600" dirty="0"/>
              <a:t>Further characterization</a:t>
            </a:r>
          </a:p>
        </p:txBody>
      </p:sp>
      <p:pic>
        <p:nvPicPr>
          <p:cNvPr id="310274" name="Picture 2"/>
          <p:cNvPicPr>
            <a:picLocks noChangeAspect="1" noChangeArrowheads="1"/>
          </p:cNvPicPr>
          <p:nvPr/>
        </p:nvPicPr>
        <p:blipFill>
          <a:blip r:embed="rId3" cstate="print"/>
          <a:srcRect/>
          <a:stretch>
            <a:fillRect/>
          </a:stretch>
        </p:blipFill>
        <p:spPr bwMode="auto">
          <a:xfrm>
            <a:off x="5882640" y="4709160"/>
            <a:ext cx="3108960" cy="2072640"/>
          </a:xfrm>
          <a:prstGeom prst="rect">
            <a:avLst/>
          </a:prstGeom>
          <a:noFill/>
          <a:ln w="25400">
            <a:solidFill>
              <a:schemeClr val="bg1"/>
            </a:solidFill>
            <a:miter lim="800000"/>
            <a:headEnd/>
            <a:tailEnd/>
          </a:ln>
        </p:spPr>
      </p:pic>
      <p:pic>
        <p:nvPicPr>
          <p:cNvPr id="6" name="Picture 4" descr="cholesterol_drugs_s4_drugs_available"/>
          <p:cNvPicPr>
            <a:picLocks noChangeAspect="1" noChangeArrowheads="1"/>
          </p:cNvPicPr>
          <p:nvPr/>
        </p:nvPicPr>
        <p:blipFill>
          <a:blip r:embed="rId4" cstate="print"/>
          <a:srcRect/>
          <a:stretch>
            <a:fillRect/>
          </a:stretch>
        </p:blipFill>
        <p:spPr bwMode="auto">
          <a:xfrm>
            <a:off x="5882640" y="111825"/>
            <a:ext cx="3108960" cy="2113651"/>
          </a:xfrm>
          <a:prstGeom prst="rect">
            <a:avLst/>
          </a:prstGeom>
          <a:noFill/>
          <a:ln w="25400">
            <a:solidFill>
              <a:schemeClr val="bg1"/>
            </a:solidFill>
          </a:ln>
        </p:spPr>
      </p:pic>
      <p:pic>
        <p:nvPicPr>
          <p:cNvPr id="7" name="Picture 6" descr="IMG_1173.jpg"/>
          <p:cNvPicPr>
            <a:picLocks noChangeAspect="1"/>
          </p:cNvPicPr>
          <p:nvPr/>
        </p:nvPicPr>
        <p:blipFill>
          <a:blip r:embed="rId5" cstate="print"/>
          <a:stretch>
            <a:fillRect/>
          </a:stretch>
        </p:blipFill>
        <p:spPr>
          <a:xfrm>
            <a:off x="5882640" y="2301458"/>
            <a:ext cx="3108960" cy="2331720"/>
          </a:xfrm>
          <a:prstGeom prst="rect">
            <a:avLst/>
          </a:prstGeom>
          <a:ln w="25400">
            <a:solidFill>
              <a:schemeClr val="bg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US" dirty="0" smtClean="0"/>
              <a:t>Columbia River Inputs Study</a:t>
            </a:r>
            <a:endParaRPr lang="en-US" dirty="0"/>
          </a:p>
        </p:txBody>
      </p:sp>
      <p:sp>
        <p:nvSpPr>
          <p:cNvPr id="106499" name="Rectangle 3"/>
          <p:cNvSpPr>
            <a:spLocks noGrp="1" noChangeArrowheads="1"/>
          </p:cNvSpPr>
          <p:nvPr>
            <p:ph idx="1"/>
          </p:nvPr>
        </p:nvSpPr>
        <p:spPr>
          <a:xfrm>
            <a:off x="228600" y="1676400"/>
            <a:ext cx="2819400" cy="4449763"/>
          </a:xfrm>
        </p:spPr>
        <p:txBody>
          <a:bodyPr>
            <a:normAutofit/>
          </a:bodyPr>
          <a:lstStyle/>
          <a:p>
            <a:r>
              <a:rPr lang="en-US" sz="2500" dirty="0" smtClean="0"/>
              <a:t>Characterize pathways contributing </a:t>
            </a:r>
            <a:br>
              <a:rPr lang="en-US" sz="2500" dirty="0" smtClean="0"/>
            </a:br>
            <a:r>
              <a:rPr lang="en-US" sz="2500" dirty="0" smtClean="0"/>
              <a:t>directly to </a:t>
            </a:r>
            <a:br>
              <a:rPr lang="en-US" sz="2500" dirty="0" smtClean="0"/>
            </a:br>
            <a:r>
              <a:rPr lang="en-US" sz="2500" dirty="0" smtClean="0"/>
              <a:t>the Columbia River</a:t>
            </a:r>
            <a:endParaRPr lang="en-US" sz="2500" dirty="0"/>
          </a:p>
        </p:txBody>
      </p:sp>
      <p:grpSp>
        <p:nvGrpSpPr>
          <p:cNvPr id="14" name="Group 13"/>
          <p:cNvGrpSpPr/>
          <p:nvPr/>
        </p:nvGrpSpPr>
        <p:grpSpPr>
          <a:xfrm>
            <a:off x="6172200" y="1676400"/>
            <a:ext cx="3200400" cy="4424065"/>
            <a:chOff x="6172200" y="1676400"/>
            <a:chExt cx="3200400" cy="4424065"/>
          </a:xfrm>
        </p:grpSpPr>
        <p:pic>
          <p:nvPicPr>
            <p:cNvPr id="106500" name="Picture 4" descr="Port of The Dalles stormwater at Klindt Pt 2-23-09 rp"/>
            <p:cNvPicPr>
              <a:picLocks noChangeAspect="1" noChangeArrowheads="1"/>
            </p:cNvPicPr>
            <p:nvPr/>
          </p:nvPicPr>
          <p:blipFill>
            <a:blip r:embed="rId3" cstate="screen"/>
            <a:srcRect/>
            <a:stretch>
              <a:fillRect/>
            </a:stretch>
          </p:blipFill>
          <p:spPr bwMode="auto">
            <a:xfrm>
              <a:off x="6346825" y="1676400"/>
              <a:ext cx="2622550" cy="3930650"/>
            </a:xfrm>
            <a:prstGeom prst="rect">
              <a:avLst/>
            </a:prstGeom>
            <a:noFill/>
            <a:ln w="9525">
              <a:noFill/>
              <a:miter lim="800000"/>
              <a:headEnd/>
              <a:tailEnd/>
            </a:ln>
          </p:spPr>
        </p:pic>
        <p:sp>
          <p:nvSpPr>
            <p:cNvPr id="106502" name="Text Box 6"/>
            <p:cNvSpPr txBox="1">
              <a:spLocks noChangeArrowheads="1"/>
            </p:cNvSpPr>
            <p:nvPr/>
          </p:nvSpPr>
          <p:spPr bwMode="auto">
            <a:xfrm>
              <a:off x="6172200" y="5638800"/>
              <a:ext cx="3200400" cy="461665"/>
            </a:xfrm>
            <a:prstGeom prst="rect">
              <a:avLst/>
            </a:prstGeom>
            <a:noFill/>
            <a:ln w="9525">
              <a:noFill/>
              <a:miter lim="800000"/>
              <a:headEnd/>
              <a:tailEnd/>
            </a:ln>
            <a:effectLst/>
          </p:spPr>
          <p:txBody>
            <a:bodyPr wrap="square">
              <a:spAutoFit/>
            </a:bodyPr>
            <a:lstStyle/>
            <a:p>
              <a:pPr>
                <a:spcBef>
                  <a:spcPct val="50000"/>
                </a:spcBef>
                <a:buClr>
                  <a:schemeClr val="accent1"/>
                </a:buClr>
                <a:buSzPct val="75000"/>
                <a:buFont typeface="Wingdings" pitchFamily="2" charset="2"/>
                <a:buChar char="l"/>
              </a:pPr>
              <a:r>
                <a:rPr lang="en-US" sz="2400" dirty="0"/>
                <a:t> </a:t>
              </a:r>
              <a:r>
                <a:rPr lang="en-US" sz="2200" dirty="0">
                  <a:latin typeface="+mn-lt"/>
                </a:rPr>
                <a:t>Stormwater runoff</a:t>
              </a:r>
            </a:p>
          </p:txBody>
        </p:sp>
      </p:grpSp>
      <p:grpSp>
        <p:nvGrpSpPr>
          <p:cNvPr id="15" name="Group 14"/>
          <p:cNvGrpSpPr/>
          <p:nvPr/>
        </p:nvGrpSpPr>
        <p:grpSpPr>
          <a:xfrm>
            <a:off x="3063875" y="1714500"/>
            <a:ext cx="3108325" cy="4347865"/>
            <a:chOff x="2987675" y="1714500"/>
            <a:chExt cx="3108325" cy="4347865"/>
          </a:xfrm>
        </p:grpSpPr>
        <p:pic>
          <p:nvPicPr>
            <p:cNvPr id="106501" name="Picture 5" descr="Image010"/>
            <p:cNvPicPr>
              <a:picLocks noChangeAspect="1" noChangeArrowheads="1"/>
            </p:cNvPicPr>
            <p:nvPr/>
          </p:nvPicPr>
          <p:blipFill>
            <a:blip r:embed="rId4" cstate="screen"/>
            <a:srcRect/>
            <a:stretch>
              <a:fillRect/>
            </a:stretch>
          </p:blipFill>
          <p:spPr bwMode="auto">
            <a:xfrm>
              <a:off x="2987675" y="1714500"/>
              <a:ext cx="3108325" cy="3886200"/>
            </a:xfrm>
            <a:prstGeom prst="rect">
              <a:avLst/>
            </a:prstGeom>
            <a:noFill/>
          </p:spPr>
        </p:pic>
        <p:sp>
          <p:nvSpPr>
            <p:cNvPr id="106503" name="Text Box 7"/>
            <p:cNvSpPr txBox="1">
              <a:spLocks noChangeArrowheads="1"/>
            </p:cNvSpPr>
            <p:nvPr/>
          </p:nvSpPr>
          <p:spPr bwMode="auto">
            <a:xfrm>
              <a:off x="3284536" y="5600700"/>
              <a:ext cx="2735263" cy="461665"/>
            </a:xfrm>
            <a:prstGeom prst="rect">
              <a:avLst/>
            </a:prstGeom>
            <a:noFill/>
            <a:ln w="9525">
              <a:noFill/>
              <a:miter lim="800000"/>
              <a:headEnd/>
              <a:tailEnd/>
            </a:ln>
            <a:effectLst/>
          </p:spPr>
          <p:txBody>
            <a:bodyPr wrap="square">
              <a:spAutoFit/>
            </a:bodyPr>
            <a:lstStyle/>
            <a:p>
              <a:pPr>
                <a:spcBef>
                  <a:spcPct val="50000"/>
                </a:spcBef>
                <a:buClr>
                  <a:schemeClr val="accent1"/>
                </a:buClr>
                <a:buSzPct val="75000"/>
                <a:buFont typeface="Wingdings" pitchFamily="2" charset="2"/>
                <a:buChar char="l"/>
              </a:pPr>
              <a:r>
                <a:rPr lang="en-US" sz="2400" dirty="0"/>
                <a:t> </a:t>
              </a:r>
              <a:r>
                <a:rPr lang="en-US" sz="2200" dirty="0">
                  <a:latin typeface="+mn-lt"/>
                </a:rPr>
                <a:t>WWTP effluent</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52400" y="4495800"/>
            <a:ext cx="3429000" cy="762000"/>
          </a:xfrm>
        </p:spPr>
        <p:txBody>
          <a:bodyPr/>
          <a:lstStyle/>
          <a:p>
            <a:r>
              <a:rPr lang="en-US" dirty="0" smtClean="0"/>
              <a:t>Questions?</a:t>
            </a:r>
            <a:endParaRPr lang="en-US" dirty="0"/>
          </a:p>
        </p:txBody>
      </p:sp>
      <p:sp>
        <p:nvSpPr>
          <p:cNvPr id="6" name="Text Placeholder 5"/>
          <p:cNvSpPr>
            <a:spLocks noGrp="1"/>
          </p:cNvSpPr>
          <p:nvPr>
            <p:ph type="body" idx="1"/>
          </p:nvPr>
        </p:nvSpPr>
        <p:spPr>
          <a:xfrm>
            <a:off x="228600" y="5181600"/>
            <a:ext cx="3124200" cy="990600"/>
          </a:xfrm>
        </p:spPr>
        <p:txBody>
          <a:bodyPr>
            <a:normAutofit/>
          </a:bodyPr>
          <a:lstStyle/>
          <a:p>
            <a:r>
              <a:rPr lang="en-US" dirty="0" smtClean="0"/>
              <a:t>Jennifer Morace</a:t>
            </a:r>
            <a:br>
              <a:rPr lang="en-US" dirty="0" smtClean="0"/>
            </a:br>
            <a:r>
              <a:rPr lang="en-US" dirty="0" smtClean="0"/>
              <a:t>jlmorace@usgs.gov</a:t>
            </a:r>
          </a:p>
          <a:p>
            <a:r>
              <a:rPr lang="en-US" dirty="0" smtClean="0"/>
              <a:t>503.251.3229</a:t>
            </a:r>
            <a:endParaRPr lang="en-US" dirty="0"/>
          </a:p>
        </p:txBody>
      </p:sp>
      <p:pic>
        <p:nvPicPr>
          <p:cNvPr id="12" name="Picture 6" descr="Oregonian cartoon"/>
          <p:cNvPicPr>
            <a:picLocks noChangeAspect="1" noChangeArrowheads="1"/>
          </p:cNvPicPr>
          <p:nvPr/>
        </p:nvPicPr>
        <p:blipFill>
          <a:blip r:embed="rId3" cstate="print"/>
          <a:srcRect/>
          <a:stretch>
            <a:fillRect/>
          </a:stretch>
        </p:blipFill>
        <p:spPr bwMode="auto">
          <a:xfrm>
            <a:off x="228600" y="228600"/>
            <a:ext cx="5943600" cy="4202613"/>
          </a:xfrm>
          <a:prstGeom prst="rect">
            <a:avLst/>
          </a:prstGeom>
          <a:noFill/>
          <a:ln w="38100">
            <a:solidFill>
              <a:schemeClr val="accent1"/>
            </a:solidFill>
            <a:miter lim="800000"/>
            <a:headEnd/>
            <a:tailEnd/>
          </a:ln>
        </p:spPr>
      </p:pic>
      <p:sp>
        <p:nvSpPr>
          <p:cNvPr id="16" name="Text Box 10"/>
          <p:cNvSpPr txBox="1">
            <a:spLocks noChangeArrowheads="1"/>
          </p:cNvSpPr>
          <p:nvPr/>
        </p:nvSpPr>
        <p:spPr bwMode="auto">
          <a:xfrm>
            <a:off x="3048000" y="4495800"/>
            <a:ext cx="3186112" cy="261610"/>
          </a:xfrm>
          <a:prstGeom prst="rect">
            <a:avLst/>
          </a:prstGeom>
          <a:noFill/>
          <a:ln w="9525">
            <a:noFill/>
            <a:miter lim="800000"/>
            <a:headEnd/>
            <a:tailEnd/>
          </a:ln>
          <a:effectLst/>
        </p:spPr>
        <p:txBody>
          <a:bodyPr wrap="square">
            <a:spAutoFit/>
          </a:bodyPr>
          <a:lstStyle/>
          <a:p>
            <a:pPr algn="r"/>
            <a:r>
              <a:rPr lang="en-US" sz="1100" dirty="0" smtClean="0">
                <a:latin typeface="+mn-lt"/>
              </a:rPr>
              <a:t>Jack Ohman, </a:t>
            </a:r>
            <a:r>
              <a:rPr lang="en-US" sz="1100" i="1" dirty="0" smtClean="0">
                <a:latin typeface="+mn-lt"/>
              </a:rPr>
              <a:t>The Oregonian</a:t>
            </a:r>
            <a:r>
              <a:rPr lang="en-US" sz="1100" dirty="0" smtClean="0">
                <a:latin typeface="+mn-lt"/>
              </a:rPr>
              <a:t>, May 2007</a:t>
            </a:r>
            <a:endParaRPr lang="en-US" sz="1100" dirty="0">
              <a:latin typeface="+mn-lt"/>
            </a:endParaRPr>
          </a:p>
        </p:txBody>
      </p:sp>
      <p:grpSp>
        <p:nvGrpSpPr>
          <p:cNvPr id="7" name="Group 6"/>
          <p:cNvGrpSpPr>
            <a:grpSpLocks noChangeAspect="1"/>
          </p:cNvGrpSpPr>
          <p:nvPr/>
        </p:nvGrpSpPr>
        <p:grpSpPr bwMode="auto">
          <a:xfrm>
            <a:off x="7010400" y="381000"/>
            <a:ext cx="1828800" cy="2211135"/>
            <a:chOff x="190" y="1200"/>
            <a:chExt cx="1655" cy="2001"/>
          </a:xfrm>
        </p:grpSpPr>
        <p:pic>
          <p:nvPicPr>
            <p:cNvPr id="8" name="Picture 4" descr="critfc_logo"/>
            <p:cNvPicPr>
              <a:picLocks noChangeAspect="1" noChangeArrowheads="1"/>
            </p:cNvPicPr>
            <p:nvPr/>
          </p:nvPicPr>
          <p:blipFill>
            <a:blip r:embed="rId4" cstate="print"/>
            <a:srcRect/>
            <a:stretch>
              <a:fillRect/>
            </a:stretch>
          </p:blipFill>
          <p:spPr bwMode="auto">
            <a:xfrm>
              <a:off x="192" y="1200"/>
              <a:ext cx="1653" cy="1653"/>
            </a:xfrm>
            <a:prstGeom prst="rect">
              <a:avLst/>
            </a:prstGeom>
            <a:noFill/>
          </p:spPr>
        </p:pic>
        <p:pic>
          <p:nvPicPr>
            <p:cNvPr id="9" name="Picture 5" descr="logo"/>
            <p:cNvPicPr>
              <a:picLocks noChangeAspect="1" noChangeArrowheads="1"/>
            </p:cNvPicPr>
            <p:nvPr/>
          </p:nvPicPr>
          <p:blipFill>
            <a:blip r:embed="rId5" cstate="print"/>
            <a:srcRect/>
            <a:stretch>
              <a:fillRect/>
            </a:stretch>
          </p:blipFill>
          <p:spPr bwMode="auto">
            <a:xfrm>
              <a:off x="190" y="2859"/>
              <a:ext cx="1650" cy="342"/>
            </a:xfrm>
            <a:prstGeom prst="rect">
              <a:avLst/>
            </a:prstGeom>
            <a:noFill/>
          </p:spPr>
        </p:pic>
      </p:grpSp>
      <p:pic>
        <p:nvPicPr>
          <p:cNvPr id="10" name="Picture 7" descr="lcrep-logo"/>
          <p:cNvPicPr>
            <a:picLocks noChangeAspect="1" noChangeArrowheads="1"/>
          </p:cNvPicPr>
          <p:nvPr/>
        </p:nvPicPr>
        <p:blipFill>
          <a:blip r:embed="rId6" cstate="print"/>
          <a:srcRect/>
          <a:stretch>
            <a:fillRect/>
          </a:stretch>
        </p:blipFill>
        <p:spPr bwMode="auto">
          <a:xfrm>
            <a:off x="7000875" y="4558051"/>
            <a:ext cx="1828800" cy="1145540"/>
          </a:xfrm>
          <a:prstGeom prst="rect">
            <a:avLst/>
          </a:prstGeom>
          <a:noFill/>
        </p:spPr>
      </p:pic>
      <p:pic>
        <p:nvPicPr>
          <p:cNvPr id="11" name="Picture 11" descr="crk-logo"/>
          <p:cNvPicPr>
            <a:picLocks noChangeAspect="1" noChangeArrowheads="1"/>
          </p:cNvPicPr>
          <p:nvPr/>
        </p:nvPicPr>
        <p:blipFill>
          <a:blip r:embed="rId7" cstate="print"/>
          <a:srcRect/>
          <a:stretch>
            <a:fillRect/>
          </a:stretch>
        </p:blipFill>
        <p:spPr bwMode="auto">
          <a:xfrm>
            <a:off x="6915150" y="2908343"/>
            <a:ext cx="2000250" cy="1333500"/>
          </a:xfrm>
          <a:prstGeom prst="rect">
            <a:avLst/>
          </a:prstGeom>
          <a:noFill/>
        </p:spPr>
      </p:pic>
      <p:grpSp>
        <p:nvGrpSpPr>
          <p:cNvPr id="13" name="Group 12"/>
          <p:cNvGrpSpPr>
            <a:grpSpLocks/>
          </p:cNvGrpSpPr>
          <p:nvPr/>
        </p:nvGrpSpPr>
        <p:grpSpPr bwMode="auto">
          <a:xfrm>
            <a:off x="3505200" y="4879975"/>
            <a:ext cx="3295650" cy="1828800"/>
            <a:chOff x="3540" y="1728"/>
            <a:chExt cx="2076" cy="1212"/>
          </a:xfrm>
        </p:grpSpPr>
        <p:pic>
          <p:nvPicPr>
            <p:cNvPr id="14" name="Picture 8" descr="nedc_logo"/>
            <p:cNvPicPr>
              <a:picLocks noChangeAspect="1" noChangeArrowheads="1"/>
            </p:cNvPicPr>
            <p:nvPr/>
          </p:nvPicPr>
          <p:blipFill>
            <a:blip r:embed="rId8" cstate="print"/>
            <a:srcRect/>
            <a:stretch>
              <a:fillRect/>
            </a:stretch>
          </p:blipFill>
          <p:spPr bwMode="auto">
            <a:xfrm>
              <a:off x="4128" y="1728"/>
              <a:ext cx="900" cy="900"/>
            </a:xfrm>
            <a:prstGeom prst="rect">
              <a:avLst/>
            </a:prstGeom>
            <a:noFill/>
          </p:spPr>
        </p:pic>
        <p:pic>
          <p:nvPicPr>
            <p:cNvPr id="15" name="Picture 9" descr="nedc"/>
            <p:cNvPicPr>
              <a:picLocks noChangeAspect="1" noChangeArrowheads="1"/>
            </p:cNvPicPr>
            <p:nvPr/>
          </p:nvPicPr>
          <p:blipFill>
            <a:blip r:embed="rId9" cstate="print"/>
            <a:srcRect/>
            <a:stretch>
              <a:fillRect/>
            </a:stretch>
          </p:blipFill>
          <p:spPr bwMode="auto">
            <a:xfrm>
              <a:off x="3540" y="2688"/>
              <a:ext cx="2076" cy="252"/>
            </a:xfrm>
            <a:prstGeom prst="rect">
              <a:avLst/>
            </a:prstGeom>
            <a:noFill/>
          </p:spPr>
        </p:pic>
      </p:grpSp>
      <p:pic>
        <p:nvPicPr>
          <p:cNvPr id="17" name="Picture 10" descr="USGSid"/>
          <p:cNvPicPr>
            <a:picLocks noChangeAspect="1" noChangeArrowheads="1"/>
          </p:cNvPicPr>
          <p:nvPr/>
        </p:nvPicPr>
        <p:blipFill>
          <a:blip r:embed="rId10" cstate="print"/>
          <a:srcRect/>
          <a:stretch>
            <a:fillRect/>
          </a:stretch>
        </p:blipFill>
        <p:spPr bwMode="auto">
          <a:xfrm>
            <a:off x="7010400" y="6019800"/>
            <a:ext cx="1828800" cy="6889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screen"/>
          <a:srcRect/>
          <a:stretch>
            <a:fillRect/>
          </a:stretch>
        </p:blipFill>
        <p:spPr bwMode="auto">
          <a:xfrm>
            <a:off x="0" y="173038"/>
            <a:ext cx="9140825" cy="6532562"/>
          </a:xfrm>
          <a:prstGeom prst="rect">
            <a:avLst/>
          </a:prstGeom>
          <a:noFill/>
          <a:ln w="9525">
            <a:noFill/>
            <a:miter lim="800000"/>
            <a:headEnd/>
            <a:tailEnd/>
          </a:ln>
        </p:spPr>
      </p:pic>
      <p:grpSp>
        <p:nvGrpSpPr>
          <p:cNvPr id="144387" name="Group 3"/>
          <p:cNvGrpSpPr>
            <a:grpSpLocks/>
          </p:cNvGrpSpPr>
          <p:nvPr/>
        </p:nvGrpSpPr>
        <p:grpSpPr bwMode="auto">
          <a:xfrm>
            <a:off x="6934200" y="928688"/>
            <a:ext cx="1524000" cy="366712"/>
            <a:chOff x="3855" y="1323"/>
            <a:chExt cx="960" cy="231"/>
          </a:xfrm>
        </p:grpSpPr>
        <p:sp>
          <p:nvSpPr>
            <p:cNvPr id="144388" name="Rectangle 4"/>
            <p:cNvSpPr>
              <a:spLocks noChangeArrowheads="1"/>
            </p:cNvSpPr>
            <p:nvPr/>
          </p:nvSpPr>
          <p:spPr bwMode="auto">
            <a:xfrm>
              <a:off x="3864" y="1344"/>
              <a:ext cx="864"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89" name="Text Box 5"/>
            <p:cNvSpPr txBox="1">
              <a:spLocks noChangeArrowheads="1"/>
            </p:cNvSpPr>
            <p:nvPr/>
          </p:nvSpPr>
          <p:spPr bwMode="auto">
            <a:xfrm>
              <a:off x="3855" y="1323"/>
              <a:ext cx="960"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Wenatchee</a:t>
              </a:r>
            </a:p>
          </p:txBody>
        </p:sp>
      </p:grpSp>
      <p:grpSp>
        <p:nvGrpSpPr>
          <p:cNvPr id="144390" name="Group 6"/>
          <p:cNvGrpSpPr>
            <a:grpSpLocks/>
          </p:cNvGrpSpPr>
          <p:nvPr/>
        </p:nvGrpSpPr>
        <p:grpSpPr bwMode="auto">
          <a:xfrm>
            <a:off x="7924800" y="2871788"/>
            <a:ext cx="1295400" cy="366712"/>
            <a:chOff x="4653" y="2607"/>
            <a:chExt cx="816" cy="231"/>
          </a:xfrm>
        </p:grpSpPr>
        <p:sp>
          <p:nvSpPr>
            <p:cNvPr id="144391" name="Rectangle 7"/>
            <p:cNvSpPr>
              <a:spLocks noChangeArrowheads="1"/>
            </p:cNvSpPr>
            <p:nvPr/>
          </p:nvSpPr>
          <p:spPr bwMode="auto">
            <a:xfrm>
              <a:off x="4656" y="2631"/>
              <a:ext cx="720"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92" name="Text Box 8"/>
            <p:cNvSpPr txBox="1">
              <a:spLocks noChangeArrowheads="1"/>
            </p:cNvSpPr>
            <p:nvPr/>
          </p:nvSpPr>
          <p:spPr bwMode="auto">
            <a:xfrm>
              <a:off x="4653" y="2607"/>
              <a:ext cx="816"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Richland</a:t>
              </a:r>
            </a:p>
          </p:txBody>
        </p:sp>
      </p:grpSp>
      <p:grpSp>
        <p:nvGrpSpPr>
          <p:cNvPr id="144393" name="Group 9"/>
          <p:cNvGrpSpPr>
            <a:grpSpLocks/>
          </p:cNvGrpSpPr>
          <p:nvPr/>
        </p:nvGrpSpPr>
        <p:grpSpPr bwMode="auto">
          <a:xfrm>
            <a:off x="8077200" y="4633913"/>
            <a:ext cx="1295400" cy="366712"/>
            <a:chOff x="4602" y="3051"/>
            <a:chExt cx="816" cy="231"/>
          </a:xfrm>
        </p:grpSpPr>
        <p:sp>
          <p:nvSpPr>
            <p:cNvPr id="144394" name="Rectangle 10"/>
            <p:cNvSpPr>
              <a:spLocks noChangeArrowheads="1"/>
            </p:cNvSpPr>
            <p:nvPr/>
          </p:nvSpPr>
          <p:spPr bwMode="auto">
            <a:xfrm>
              <a:off x="4608" y="3072"/>
              <a:ext cx="662"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95" name="Text Box 11"/>
            <p:cNvSpPr txBox="1">
              <a:spLocks noChangeArrowheads="1"/>
            </p:cNvSpPr>
            <p:nvPr/>
          </p:nvSpPr>
          <p:spPr bwMode="auto">
            <a:xfrm>
              <a:off x="4602" y="3051"/>
              <a:ext cx="816"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Umatilla</a:t>
              </a:r>
            </a:p>
          </p:txBody>
        </p:sp>
      </p:grpSp>
      <p:grpSp>
        <p:nvGrpSpPr>
          <p:cNvPr id="144396" name="Group 12"/>
          <p:cNvGrpSpPr>
            <a:grpSpLocks/>
          </p:cNvGrpSpPr>
          <p:nvPr/>
        </p:nvGrpSpPr>
        <p:grpSpPr bwMode="auto">
          <a:xfrm>
            <a:off x="1581150" y="4756150"/>
            <a:ext cx="1376363" cy="366713"/>
            <a:chOff x="981" y="3109"/>
            <a:chExt cx="867" cy="231"/>
          </a:xfrm>
        </p:grpSpPr>
        <p:sp>
          <p:nvSpPr>
            <p:cNvPr id="144397" name="Rectangle 13"/>
            <p:cNvSpPr>
              <a:spLocks noChangeArrowheads="1"/>
            </p:cNvSpPr>
            <p:nvPr/>
          </p:nvSpPr>
          <p:spPr bwMode="auto">
            <a:xfrm>
              <a:off x="981" y="3135"/>
              <a:ext cx="864"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98" name="Text Box 14"/>
            <p:cNvSpPr txBox="1">
              <a:spLocks noChangeArrowheads="1"/>
            </p:cNvSpPr>
            <p:nvPr/>
          </p:nvSpPr>
          <p:spPr bwMode="auto">
            <a:xfrm>
              <a:off x="984" y="3109"/>
              <a:ext cx="864"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Vancouver</a:t>
              </a:r>
            </a:p>
          </p:txBody>
        </p:sp>
      </p:grpSp>
      <p:grpSp>
        <p:nvGrpSpPr>
          <p:cNvPr id="144399" name="Group 15"/>
          <p:cNvGrpSpPr>
            <a:grpSpLocks/>
          </p:cNvGrpSpPr>
          <p:nvPr/>
        </p:nvGrpSpPr>
        <p:grpSpPr bwMode="auto">
          <a:xfrm>
            <a:off x="1993900" y="5265738"/>
            <a:ext cx="1295400" cy="366712"/>
            <a:chOff x="1182" y="3429"/>
            <a:chExt cx="816" cy="231"/>
          </a:xfrm>
        </p:grpSpPr>
        <p:sp>
          <p:nvSpPr>
            <p:cNvPr id="144400" name="Rectangle 16"/>
            <p:cNvSpPr>
              <a:spLocks noChangeArrowheads="1"/>
            </p:cNvSpPr>
            <p:nvPr/>
          </p:nvSpPr>
          <p:spPr bwMode="auto">
            <a:xfrm>
              <a:off x="1188" y="3447"/>
              <a:ext cx="691"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01" name="Text Box 17"/>
            <p:cNvSpPr txBox="1">
              <a:spLocks noChangeArrowheads="1"/>
            </p:cNvSpPr>
            <p:nvPr/>
          </p:nvSpPr>
          <p:spPr bwMode="auto">
            <a:xfrm>
              <a:off x="1182" y="3429"/>
              <a:ext cx="816"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Portland</a:t>
              </a:r>
            </a:p>
          </p:txBody>
        </p:sp>
      </p:grpSp>
      <p:grpSp>
        <p:nvGrpSpPr>
          <p:cNvPr id="144402" name="Group 18"/>
          <p:cNvGrpSpPr>
            <a:grpSpLocks/>
          </p:cNvGrpSpPr>
          <p:nvPr/>
        </p:nvGrpSpPr>
        <p:grpSpPr bwMode="auto">
          <a:xfrm>
            <a:off x="4800600" y="4114800"/>
            <a:ext cx="1447800" cy="366713"/>
            <a:chOff x="2244" y="2892"/>
            <a:chExt cx="912" cy="231"/>
          </a:xfrm>
        </p:grpSpPr>
        <p:sp>
          <p:nvSpPr>
            <p:cNvPr id="144403" name="Rectangle 19"/>
            <p:cNvSpPr>
              <a:spLocks noChangeArrowheads="1"/>
            </p:cNvSpPr>
            <p:nvPr/>
          </p:nvSpPr>
          <p:spPr bwMode="auto">
            <a:xfrm>
              <a:off x="2256" y="2916"/>
              <a:ext cx="864"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04" name="Text Box 20"/>
            <p:cNvSpPr txBox="1">
              <a:spLocks noChangeArrowheads="1"/>
            </p:cNvSpPr>
            <p:nvPr/>
          </p:nvSpPr>
          <p:spPr bwMode="auto">
            <a:xfrm>
              <a:off x="2244" y="2892"/>
              <a:ext cx="912"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Hood River</a:t>
              </a:r>
            </a:p>
          </p:txBody>
        </p:sp>
      </p:grpSp>
      <p:grpSp>
        <p:nvGrpSpPr>
          <p:cNvPr id="144405" name="Group 21"/>
          <p:cNvGrpSpPr>
            <a:grpSpLocks/>
          </p:cNvGrpSpPr>
          <p:nvPr/>
        </p:nvGrpSpPr>
        <p:grpSpPr bwMode="auto">
          <a:xfrm>
            <a:off x="5257800" y="5276850"/>
            <a:ext cx="1371600" cy="366713"/>
            <a:chOff x="3172" y="3435"/>
            <a:chExt cx="864" cy="231"/>
          </a:xfrm>
        </p:grpSpPr>
        <p:sp>
          <p:nvSpPr>
            <p:cNvPr id="144406" name="Rectangle 22"/>
            <p:cNvSpPr>
              <a:spLocks noChangeArrowheads="1"/>
            </p:cNvSpPr>
            <p:nvPr/>
          </p:nvSpPr>
          <p:spPr bwMode="auto">
            <a:xfrm>
              <a:off x="3204" y="3456"/>
              <a:ext cx="777"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07" name="Text Box 23"/>
            <p:cNvSpPr txBox="1">
              <a:spLocks noChangeArrowheads="1"/>
            </p:cNvSpPr>
            <p:nvPr/>
          </p:nvSpPr>
          <p:spPr bwMode="auto">
            <a:xfrm>
              <a:off x="3172" y="3435"/>
              <a:ext cx="864"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The Dalles</a:t>
              </a:r>
            </a:p>
          </p:txBody>
        </p:sp>
      </p:grpSp>
      <p:grpSp>
        <p:nvGrpSpPr>
          <p:cNvPr id="144408" name="Group 24"/>
          <p:cNvGrpSpPr>
            <a:grpSpLocks/>
          </p:cNvGrpSpPr>
          <p:nvPr/>
        </p:nvGrpSpPr>
        <p:grpSpPr bwMode="auto">
          <a:xfrm>
            <a:off x="1366838" y="3349625"/>
            <a:ext cx="1300162" cy="366713"/>
            <a:chOff x="957" y="2064"/>
            <a:chExt cx="819" cy="231"/>
          </a:xfrm>
        </p:grpSpPr>
        <p:sp>
          <p:nvSpPr>
            <p:cNvPr id="144409" name="Rectangle 25"/>
            <p:cNvSpPr>
              <a:spLocks noChangeArrowheads="1"/>
            </p:cNvSpPr>
            <p:nvPr/>
          </p:nvSpPr>
          <p:spPr bwMode="auto">
            <a:xfrm>
              <a:off x="960" y="2090"/>
              <a:ext cx="768"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10" name="Text Box 26"/>
            <p:cNvSpPr txBox="1">
              <a:spLocks noChangeArrowheads="1"/>
            </p:cNvSpPr>
            <p:nvPr/>
          </p:nvSpPr>
          <p:spPr bwMode="auto">
            <a:xfrm>
              <a:off x="957" y="2064"/>
              <a:ext cx="819"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Longview</a:t>
              </a:r>
            </a:p>
          </p:txBody>
        </p:sp>
      </p:grpSp>
      <p:grpSp>
        <p:nvGrpSpPr>
          <p:cNvPr id="32" name="Group 31"/>
          <p:cNvGrpSpPr/>
          <p:nvPr/>
        </p:nvGrpSpPr>
        <p:grpSpPr>
          <a:xfrm>
            <a:off x="1524000" y="4254500"/>
            <a:ext cx="1255713" cy="366713"/>
            <a:chOff x="1600200" y="4254500"/>
            <a:chExt cx="1255713" cy="366713"/>
          </a:xfrm>
        </p:grpSpPr>
        <p:sp>
          <p:nvSpPr>
            <p:cNvPr id="144412" name="Rectangle 28"/>
            <p:cNvSpPr>
              <a:spLocks noChangeArrowheads="1"/>
            </p:cNvSpPr>
            <p:nvPr/>
          </p:nvSpPr>
          <p:spPr bwMode="auto">
            <a:xfrm>
              <a:off x="1638300" y="4285456"/>
              <a:ext cx="1179512" cy="3048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13" name="Text Box 29"/>
            <p:cNvSpPr txBox="1">
              <a:spLocks noChangeArrowheads="1"/>
            </p:cNvSpPr>
            <p:nvPr/>
          </p:nvSpPr>
          <p:spPr bwMode="auto">
            <a:xfrm>
              <a:off x="1600200" y="4254500"/>
              <a:ext cx="1255713" cy="366713"/>
            </a:xfrm>
            <a:prstGeom prst="rect">
              <a:avLst/>
            </a:prstGeom>
            <a:noFill/>
            <a:ln w="9525">
              <a:noFill/>
              <a:miter lim="800000"/>
              <a:headEnd/>
              <a:tailEnd/>
            </a:ln>
            <a:effectLst/>
          </p:spPr>
          <p:txBody>
            <a:bodyPr wrap="square">
              <a:spAutoFit/>
            </a:bodyPr>
            <a:lstStyle/>
            <a:p>
              <a:pPr>
                <a:spcBef>
                  <a:spcPct val="50000"/>
                </a:spcBef>
              </a:pPr>
              <a:r>
                <a:rPr lang="en-US" b="1" dirty="0" smtClean="0">
                  <a:solidFill>
                    <a:schemeClr val="bg1"/>
                  </a:solidFill>
                </a:rPr>
                <a:t>St Helens</a:t>
              </a:r>
              <a:endParaRPr lang="en-US" b="1"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algn="ctr"/>
            <a:r>
              <a:rPr lang="en-US" dirty="0" smtClean="0"/>
              <a:t>City and WWTP characteristics</a:t>
            </a:r>
            <a:endParaRPr lang="en-US" dirty="0"/>
          </a:p>
        </p:txBody>
      </p:sp>
      <p:graphicFrame>
        <p:nvGraphicFramePr>
          <p:cNvPr id="4" name="Content Placeholder 3"/>
          <p:cNvGraphicFramePr>
            <a:graphicFrameLocks noGrp="1"/>
          </p:cNvGraphicFramePr>
          <p:nvPr>
            <p:ph idx="1"/>
          </p:nvPr>
        </p:nvGraphicFramePr>
        <p:xfrm>
          <a:off x="190499" y="1066800"/>
          <a:ext cx="8763002" cy="5181598"/>
        </p:xfrm>
        <a:graphic>
          <a:graphicData uri="http://schemas.openxmlformats.org/drawingml/2006/table">
            <a:tbl>
              <a:tblPr firstRow="1" bandRow="1">
                <a:tableStyleId>{5C22544A-7EE6-4342-B048-85BDC9FD1C3A}</a:tableStyleId>
              </a:tblPr>
              <a:tblGrid>
                <a:gridCol w="1122263"/>
                <a:gridCol w="822993"/>
                <a:gridCol w="1122263"/>
                <a:gridCol w="1047445"/>
                <a:gridCol w="822993"/>
                <a:gridCol w="3825045"/>
              </a:tblGrid>
              <a:tr h="761068">
                <a:tc>
                  <a:txBody>
                    <a:bodyPr/>
                    <a:lstStyle/>
                    <a:p>
                      <a:pPr algn="ctr" fontAlgn="b"/>
                      <a:r>
                        <a:rPr lang="en-US" sz="1600" b="1" i="0" u="none" strike="noStrike" dirty="0">
                          <a:solidFill>
                            <a:schemeClr val="tx1"/>
                          </a:solidFill>
                          <a:latin typeface="+mn-lt"/>
                        </a:rPr>
                        <a:t>City</a:t>
                      </a:r>
                    </a:p>
                  </a:txBody>
                  <a:tcPr marL="9525" marR="9525" marT="9525" marB="0" anchor="ctr"/>
                </a:tc>
                <a:tc>
                  <a:txBody>
                    <a:bodyPr/>
                    <a:lstStyle/>
                    <a:p>
                      <a:pPr algn="ctr" fontAlgn="b"/>
                      <a:r>
                        <a:rPr lang="en-US" sz="1600" b="1" i="0" u="none" strike="noStrike" dirty="0" smtClean="0">
                          <a:solidFill>
                            <a:schemeClr val="tx1"/>
                          </a:solidFill>
                          <a:latin typeface="+mn-lt"/>
                        </a:rPr>
                        <a:t>Annual </a:t>
                      </a:r>
                      <a:r>
                        <a:rPr lang="en-US" sz="1600" b="1" i="0" u="none" strike="noStrike" dirty="0" err="1" smtClean="0">
                          <a:solidFill>
                            <a:schemeClr val="tx1"/>
                          </a:solidFill>
                          <a:latin typeface="+mn-lt"/>
                        </a:rPr>
                        <a:t>precip</a:t>
                      </a:r>
                      <a:r>
                        <a:rPr lang="en-US" sz="1600" b="1" i="0" u="none" strike="noStrike" dirty="0" smtClean="0">
                          <a:solidFill>
                            <a:schemeClr val="tx1"/>
                          </a:solidFill>
                          <a:latin typeface="+mn-lt"/>
                        </a:rPr>
                        <a:t>,</a:t>
                      </a:r>
                      <a:r>
                        <a:rPr lang="en-US" sz="1600" b="1" i="0" u="none" strike="noStrike" baseline="0" dirty="0" smtClean="0">
                          <a:solidFill>
                            <a:schemeClr val="tx1"/>
                          </a:solidFill>
                          <a:latin typeface="+mn-lt"/>
                        </a:rPr>
                        <a:t> inches</a:t>
                      </a:r>
                      <a:endParaRPr lang="en-US" sz="1600" b="1" i="0" u="none" strike="noStrike" dirty="0">
                        <a:solidFill>
                          <a:schemeClr val="tx1"/>
                        </a:solidFill>
                        <a:latin typeface="+mn-lt"/>
                      </a:endParaRPr>
                    </a:p>
                  </a:txBody>
                  <a:tcPr marL="9525" marR="9525" marT="9525" marB="0" anchor="ctr"/>
                </a:tc>
                <a:tc>
                  <a:txBody>
                    <a:bodyPr/>
                    <a:lstStyle/>
                    <a:p>
                      <a:pPr algn="ctr" fontAlgn="b"/>
                      <a:r>
                        <a:rPr lang="en-US" sz="1600" b="1" i="0" u="none" strike="noStrike" dirty="0">
                          <a:solidFill>
                            <a:schemeClr val="tx1"/>
                          </a:solidFill>
                          <a:latin typeface="+mn-lt"/>
                        </a:rPr>
                        <a:t>Population</a:t>
                      </a:r>
                    </a:p>
                  </a:txBody>
                  <a:tcPr marL="9525" marR="9525" marT="9525" marB="0" anchor="ctr"/>
                </a:tc>
                <a:tc>
                  <a:txBody>
                    <a:bodyPr/>
                    <a:lstStyle/>
                    <a:p>
                      <a:pPr algn="ctr" fontAlgn="b"/>
                      <a:r>
                        <a:rPr lang="en-US" sz="1600" b="1" i="0" u="none" strike="noStrike" dirty="0" smtClean="0">
                          <a:solidFill>
                            <a:schemeClr val="tx1"/>
                          </a:solidFill>
                          <a:latin typeface="+mn-lt"/>
                        </a:rPr>
                        <a:t>Columbia </a:t>
                      </a:r>
                      <a:r>
                        <a:rPr lang="en-US" sz="1600" b="1" i="0" u="none" strike="noStrike" dirty="0">
                          <a:solidFill>
                            <a:schemeClr val="tx1"/>
                          </a:solidFill>
                          <a:latin typeface="+mn-lt"/>
                        </a:rPr>
                        <a:t/>
                      </a:r>
                      <a:br>
                        <a:rPr lang="en-US" sz="1600" b="1" i="0" u="none" strike="noStrike" dirty="0">
                          <a:solidFill>
                            <a:schemeClr val="tx1"/>
                          </a:solidFill>
                          <a:latin typeface="+mn-lt"/>
                        </a:rPr>
                      </a:br>
                      <a:r>
                        <a:rPr lang="en-US" sz="1600" b="1" i="0" u="none" strike="noStrike" dirty="0">
                          <a:solidFill>
                            <a:schemeClr val="tx1"/>
                          </a:solidFill>
                          <a:latin typeface="+mn-lt"/>
                        </a:rPr>
                        <a:t>River Mile</a:t>
                      </a:r>
                    </a:p>
                  </a:txBody>
                  <a:tcPr marL="9525" marR="9525" marT="9525" marB="0" anchor="ctr"/>
                </a:tc>
                <a:tc>
                  <a:txBody>
                    <a:bodyPr/>
                    <a:lstStyle/>
                    <a:p>
                      <a:pPr algn="ctr" fontAlgn="b"/>
                      <a:r>
                        <a:rPr lang="en-US" sz="1600" b="1" i="0" u="none" strike="noStrike" dirty="0" smtClean="0">
                          <a:solidFill>
                            <a:schemeClr val="tx1"/>
                          </a:solidFill>
                          <a:latin typeface="+mn-lt"/>
                        </a:rPr>
                        <a:t>Design </a:t>
                      </a:r>
                      <a:r>
                        <a:rPr lang="en-US" sz="1600" b="1" i="0" u="none" strike="noStrike" dirty="0">
                          <a:solidFill>
                            <a:schemeClr val="tx1"/>
                          </a:solidFill>
                          <a:latin typeface="+mn-lt"/>
                        </a:rPr>
                        <a:t>flow, </a:t>
                      </a:r>
                      <a:r>
                        <a:rPr lang="en-US" sz="1600" b="1" i="0" u="none" strike="noStrike" dirty="0" smtClean="0">
                          <a:solidFill>
                            <a:schemeClr val="tx1"/>
                          </a:solidFill>
                          <a:latin typeface="+mn-lt"/>
                        </a:rPr>
                        <a:t/>
                      </a:r>
                      <a:br>
                        <a:rPr lang="en-US" sz="1600" b="1" i="0" u="none" strike="noStrike" dirty="0" smtClean="0">
                          <a:solidFill>
                            <a:schemeClr val="tx1"/>
                          </a:solidFill>
                          <a:latin typeface="+mn-lt"/>
                        </a:rPr>
                      </a:br>
                      <a:r>
                        <a:rPr lang="en-US" sz="1600" b="1" i="0" u="none" strike="noStrike" dirty="0" err="1" smtClean="0">
                          <a:solidFill>
                            <a:schemeClr val="tx1"/>
                          </a:solidFill>
                          <a:latin typeface="+mn-lt"/>
                        </a:rPr>
                        <a:t>mgd</a:t>
                      </a:r>
                      <a:endParaRPr lang="en-US" sz="1600" b="1" i="0" u="none" strike="noStrike" dirty="0">
                        <a:solidFill>
                          <a:schemeClr val="tx1"/>
                        </a:solidFill>
                        <a:latin typeface="+mn-lt"/>
                      </a:endParaRPr>
                    </a:p>
                  </a:txBody>
                  <a:tcPr marL="9525" marR="9525" marT="9525" marB="0" anchor="ctr"/>
                </a:tc>
                <a:tc>
                  <a:txBody>
                    <a:bodyPr/>
                    <a:lstStyle/>
                    <a:p>
                      <a:pPr algn="ctr" fontAlgn="b"/>
                      <a:r>
                        <a:rPr lang="en-US" sz="1600" b="1" i="0" u="none" strike="noStrike" dirty="0">
                          <a:solidFill>
                            <a:schemeClr val="tx1"/>
                          </a:solidFill>
                          <a:latin typeface="+mn-lt"/>
                        </a:rPr>
                        <a:t>Plant Description</a:t>
                      </a:r>
                    </a:p>
                  </a:txBody>
                  <a:tcPr marL="9525" marR="9525" marT="9525" marB="0" anchor="ctr"/>
                </a:tc>
              </a:tr>
              <a:tr h="491170">
                <a:tc>
                  <a:txBody>
                    <a:bodyPr/>
                    <a:lstStyle/>
                    <a:p>
                      <a:pPr algn="l" fontAlgn="ctr"/>
                      <a:r>
                        <a:rPr lang="en-US" sz="1400" b="0" i="0" u="none" strike="noStrike" dirty="0">
                          <a:solidFill>
                            <a:srgbClr val="000000"/>
                          </a:solidFill>
                          <a:latin typeface="+mn-lt"/>
                        </a:rPr>
                        <a:t>Wenatchee</a:t>
                      </a:r>
                    </a:p>
                  </a:txBody>
                  <a:tcPr marL="9525" marR="9525" marT="9525" marB="0" anchor="ctr"/>
                </a:tc>
                <a:tc>
                  <a:txBody>
                    <a:bodyPr/>
                    <a:lstStyle/>
                    <a:p>
                      <a:pPr algn="ctr" fontAlgn="b"/>
                      <a:r>
                        <a:rPr lang="en-US" sz="1400" b="0" i="0" u="none" strike="noStrike" dirty="0">
                          <a:solidFill>
                            <a:srgbClr val="000000"/>
                          </a:solidFill>
                          <a:latin typeface="+mn-lt"/>
                        </a:rPr>
                        <a:t>9</a:t>
                      </a:r>
                    </a:p>
                  </a:txBody>
                  <a:tcPr marL="9525" marR="9525" marT="9525" marB="0" anchor="ctr"/>
                </a:tc>
                <a:tc>
                  <a:txBody>
                    <a:bodyPr/>
                    <a:lstStyle/>
                    <a:p>
                      <a:pPr algn="ctr" fontAlgn="b"/>
                      <a:r>
                        <a:rPr lang="en-US" sz="1400" b="0" i="0" u="none" strike="noStrike" dirty="0">
                          <a:solidFill>
                            <a:srgbClr val="000000"/>
                          </a:solidFill>
                          <a:latin typeface="+mn-lt"/>
                        </a:rPr>
                        <a:t>27,856</a:t>
                      </a:r>
                    </a:p>
                  </a:txBody>
                  <a:tcPr marL="9525" marR="9525" marT="9525" marB="0" anchor="ctr"/>
                </a:tc>
                <a:tc>
                  <a:txBody>
                    <a:bodyPr/>
                    <a:lstStyle/>
                    <a:p>
                      <a:pPr algn="ctr" fontAlgn="ctr"/>
                      <a:r>
                        <a:rPr lang="en-US" sz="1400" b="0" i="0" u="none" strike="noStrike" dirty="0">
                          <a:solidFill>
                            <a:srgbClr val="000000"/>
                          </a:solidFill>
                          <a:latin typeface="+mn-lt"/>
                        </a:rPr>
                        <a:t>466.6</a:t>
                      </a:r>
                    </a:p>
                  </a:txBody>
                  <a:tcPr marL="9525" marR="9525" marT="9525" marB="0" anchor="ctr"/>
                </a:tc>
                <a:tc>
                  <a:txBody>
                    <a:bodyPr/>
                    <a:lstStyle/>
                    <a:p>
                      <a:pPr algn="ctr" fontAlgn="ctr"/>
                      <a:r>
                        <a:rPr lang="en-US" sz="1400" b="0" i="0" u="none" strike="noStrike" dirty="0">
                          <a:solidFill>
                            <a:srgbClr val="000000"/>
                          </a:solidFill>
                          <a:latin typeface="+mn-lt"/>
                        </a:rPr>
                        <a:t>7.1</a:t>
                      </a:r>
                    </a:p>
                  </a:txBody>
                  <a:tcPr marL="9525" marR="9525" marT="9525" marB="0" anchor="ctr"/>
                </a:tc>
                <a:tc>
                  <a:txBody>
                    <a:bodyPr/>
                    <a:lstStyle/>
                    <a:p>
                      <a:pPr algn="l" fontAlgn="ct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secondary</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treatment; </a:t>
                      </a:r>
                      <a:br>
                        <a:rPr lang="en-US" sz="1400" b="0" i="0" u="none" strike="noStrike" dirty="0" smtClean="0">
                          <a:solidFill>
                            <a:srgbClr val="000000"/>
                          </a:solidFill>
                          <a:latin typeface="+mn-lt"/>
                        </a:rPr>
                      </a:br>
                      <a:r>
                        <a:rPr lang="en-US" sz="1400" b="0" i="0" u="none" strike="noStrike" dirty="0" smtClean="0">
                          <a:solidFill>
                            <a:srgbClr val="000000"/>
                          </a:solidFill>
                          <a:latin typeface="+mn-lt"/>
                        </a:rPr>
                        <a:t>  </a:t>
                      </a:r>
                      <a:r>
                        <a:rPr lang="en-US" sz="1400" b="0" i="0" u="none" strike="noStrike" dirty="0">
                          <a:solidFill>
                            <a:srgbClr val="000000"/>
                          </a:solidFill>
                          <a:latin typeface="+mn-lt"/>
                        </a:rPr>
                        <a:t>ultraviolet (UV) 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Richland</a:t>
                      </a:r>
                    </a:p>
                  </a:txBody>
                  <a:tcPr marL="9525" marR="9525" marT="9525" marB="0" anchor="ctr"/>
                </a:tc>
                <a:tc>
                  <a:txBody>
                    <a:bodyPr/>
                    <a:lstStyle/>
                    <a:p>
                      <a:pPr algn="ctr" fontAlgn="b"/>
                      <a:r>
                        <a:rPr lang="en-US" sz="1400" b="0" i="0" u="none" strike="noStrike" dirty="0">
                          <a:solidFill>
                            <a:srgbClr val="000000"/>
                          </a:solidFill>
                          <a:latin typeface="+mn-lt"/>
                        </a:rPr>
                        <a:t>7</a:t>
                      </a:r>
                    </a:p>
                  </a:txBody>
                  <a:tcPr marL="9525" marR="9525" marT="9525" marB="0" anchor="ctr"/>
                </a:tc>
                <a:tc>
                  <a:txBody>
                    <a:bodyPr/>
                    <a:lstStyle/>
                    <a:p>
                      <a:pPr algn="ctr" fontAlgn="b"/>
                      <a:r>
                        <a:rPr lang="en-US" sz="1400" b="0" i="0" u="none" strike="noStrike" dirty="0">
                          <a:solidFill>
                            <a:srgbClr val="000000"/>
                          </a:solidFill>
                          <a:latin typeface="+mn-lt"/>
                        </a:rPr>
                        <a:t>38,708</a:t>
                      </a:r>
                    </a:p>
                  </a:txBody>
                  <a:tcPr marL="9525" marR="9525" marT="9525" marB="0" anchor="ctr"/>
                </a:tc>
                <a:tc>
                  <a:txBody>
                    <a:bodyPr/>
                    <a:lstStyle/>
                    <a:p>
                      <a:pPr algn="ctr" fontAlgn="ctr"/>
                      <a:r>
                        <a:rPr lang="en-US" sz="1400" b="0" i="0" u="none" strike="noStrike" dirty="0">
                          <a:solidFill>
                            <a:srgbClr val="000000"/>
                          </a:solidFill>
                          <a:latin typeface="+mn-lt"/>
                        </a:rPr>
                        <a:t>337.1</a:t>
                      </a:r>
                    </a:p>
                  </a:txBody>
                  <a:tcPr marL="9525" marR="9525" marT="9525" marB="0" anchor="ctr"/>
                </a:tc>
                <a:tc>
                  <a:txBody>
                    <a:bodyPr/>
                    <a:lstStyle/>
                    <a:p>
                      <a:pPr algn="ctr" fontAlgn="ctr"/>
                      <a:r>
                        <a:rPr lang="en-US" sz="1400" b="0" i="0" u="none" strike="noStrike" dirty="0">
                          <a:solidFill>
                            <a:srgbClr val="000000"/>
                          </a:solidFill>
                          <a:latin typeface="+mn-lt"/>
                        </a:rPr>
                        <a:t>11.4</a:t>
                      </a:r>
                    </a:p>
                  </a:txBody>
                  <a:tcPr marL="9525" marR="9525" marT="9525" marB="0" anchor="ctr"/>
                </a:tc>
                <a:tc>
                  <a:txBody>
                    <a:bodyPr/>
                    <a:lstStyle/>
                    <a:p>
                      <a:pPr algn="l" fontAlgn="ctr"/>
                      <a:r>
                        <a:rPr lang="en-US" sz="1400" b="0" i="0" u="none" strike="noStrike" dirty="0" smtClean="0">
                          <a:solidFill>
                            <a:srgbClr val="000000"/>
                          </a:solidFill>
                          <a:latin typeface="+mn-lt"/>
                        </a:rPr>
                        <a:t>Activated </a:t>
                      </a:r>
                      <a:r>
                        <a:rPr lang="en-US" sz="1400" b="0" i="0" u="none" strike="noStrike" dirty="0">
                          <a:solidFill>
                            <a:srgbClr val="000000"/>
                          </a:solidFill>
                          <a:latin typeface="+mn-lt"/>
                        </a:rPr>
                        <a:t>sludge; secondary </a:t>
                      </a:r>
                      <a:br>
                        <a:rPr lang="en-US" sz="1400" b="0" i="0" u="none" strike="noStrike" dirty="0">
                          <a:solidFill>
                            <a:srgbClr val="000000"/>
                          </a:solidFill>
                          <a:latin typeface="+mn-lt"/>
                        </a:rPr>
                      </a:br>
                      <a:r>
                        <a:rPr lang="en-US" sz="1400" b="0" i="0" u="none" strike="noStrike" dirty="0">
                          <a:solidFill>
                            <a:srgbClr val="000000"/>
                          </a:solidFill>
                          <a:latin typeface="+mn-lt"/>
                        </a:rPr>
                        <a:t>  </a:t>
                      </a:r>
                      <a:r>
                        <a:rPr lang="en-US" sz="1400" b="0" i="0" u="none" strike="noStrike" dirty="0" smtClean="0">
                          <a:solidFill>
                            <a:srgbClr val="000000"/>
                          </a:solidFill>
                          <a:latin typeface="+mn-lt"/>
                        </a:rPr>
                        <a:t>clarification</a:t>
                      </a:r>
                      <a:r>
                        <a:rPr lang="en-US" sz="1400" b="0" i="0" u="none" strike="noStrike" dirty="0">
                          <a:solidFill>
                            <a:srgbClr val="000000"/>
                          </a:solidFill>
                          <a:latin typeface="+mn-lt"/>
                        </a:rPr>
                        <a:t>; </a:t>
                      </a:r>
                      <a:r>
                        <a:rPr lang="en-US" sz="1400" b="0" i="0" u="none" strike="noStrike" dirty="0" smtClean="0">
                          <a:solidFill>
                            <a:srgbClr val="000000"/>
                          </a:solidFill>
                          <a:latin typeface="+mn-lt"/>
                        </a:rPr>
                        <a:t>chlorine</a:t>
                      </a:r>
                      <a:r>
                        <a:rPr lang="en-US" sz="1400" b="0" i="0" u="none" strike="noStrike" baseline="0" dirty="0" smtClean="0">
                          <a:solidFill>
                            <a:srgbClr val="000000"/>
                          </a:solidFill>
                          <a:latin typeface="+mn-lt"/>
                        </a:rPr>
                        <a:t> disinfection</a:t>
                      </a:r>
                      <a:endParaRPr lang="en-US" sz="1400" b="0" i="0" u="none" strike="noStrike" dirty="0">
                        <a:solidFill>
                          <a:srgbClr val="000000"/>
                        </a:solidFill>
                        <a:latin typeface="+mn-lt"/>
                      </a:endParaRPr>
                    </a:p>
                  </a:txBody>
                  <a:tcPr marL="9525" marR="9525" marT="9525" marB="0" anchor="ctr"/>
                </a:tc>
              </a:tr>
              <a:tr h="491170">
                <a:tc>
                  <a:txBody>
                    <a:bodyPr/>
                    <a:lstStyle/>
                    <a:p>
                      <a:pPr algn="l" fontAlgn="ctr"/>
                      <a:r>
                        <a:rPr lang="en-US" sz="1400" b="0" i="0" u="none" strike="noStrike" dirty="0">
                          <a:solidFill>
                            <a:srgbClr val="000000"/>
                          </a:solidFill>
                          <a:latin typeface="+mn-lt"/>
                        </a:rPr>
                        <a:t>Umatilla</a:t>
                      </a:r>
                    </a:p>
                  </a:txBody>
                  <a:tcPr marL="9525" marR="9525" marT="9525" marB="0" anchor="ctr"/>
                </a:tc>
                <a:tc>
                  <a:txBody>
                    <a:bodyPr/>
                    <a:lstStyle/>
                    <a:p>
                      <a:pPr algn="ctr" fontAlgn="b"/>
                      <a:r>
                        <a:rPr lang="en-US" sz="1400" b="0" i="0" u="none" strike="noStrike">
                          <a:solidFill>
                            <a:srgbClr val="000000"/>
                          </a:solidFill>
                          <a:latin typeface="+mn-lt"/>
                        </a:rPr>
                        <a:t>8</a:t>
                      </a:r>
                    </a:p>
                  </a:txBody>
                  <a:tcPr marL="9525" marR="9525" marT="9525" marB="0" anchor="ctr"/>
                </a:tc>
                <a:tc>
                  <a:txBody>
                    <a:bodyPr/>
                    <a:lstStyle/>
                    <a:p>
                      <a:pPr algn="ctr" fontAlgn="b"/>
                      <a:r>
                        <a:rPr lang="en-US" sz="1400" b="0" i="0" u="none" strike="noStrike">
                          <a:solidFill>
                            <a:srgbClr val="000000"/>
                          </a:solidFill>
                          <a:latin typeface="+mn-lt"/>
                        </a:rPr>
                        <a:t>4,978</a:t>
                      </a:r>
                    </a:p>
                  </a:txBody>
                  <a:tcPr marL="9525" marR="9525" marT="9525" marB="0" anchor="ctr"/>
                </a:tc>
                <a:tc>
                  <a:txBody>
                    <a:bodyPr/>
                    <a:lstStyle/>
                    <a:p>
                      <a:pPr algn="ctr" fontAlgn="ctr"/>
                      <a:r>
                        <a:rPr lang="en-US" sz="1400" b="0" i="0" u="none" strike="noStrike" dirty="0">
                          <a:solidFill>
                            <a:srgbClr val="000000"/>
                          </a:solidFill>
                          <a:latin typeface="+mn-lt"/>
                        </a:rPr>
                        <a:t>289</a:t>
                      </a:r>
                    </a:p>
                  </a:txBody>
                  <a:tcPr marL="9525" marR="9525" marT="9525" marB="0" anchor="ctr"/>
                </a:tc>
                <a:tc>
                  <a:txBody>
                    <a:bodyPr/>
                    <a:lstStyle/>
                    <a:p>
                      <a:pPr algn="ctr" fontAlgn="ctr"/>
                      <a:r>
                        <a:rPr lang="en-US" sz="1400" b="0" i="0" u="none" strike="noStrike" dirty="0">
                          <a:solidFill>
                            <a:srgbClr val="000000"/>
                          </a:solidFill>
                          <a:latin typeface="+mn-lt"/>
                        </a:rPr>
                        <a:t>0.92</a:t>
                      </a:r>
                    </a:p>
                  </a:txBody>
                  <a:tcPr marL="9525" marR="9525" marT="9525" marB="0" anchor="ctr"/>
                </a:tc>
                <a:tc>
                  <a:txBody>
                    <a:bodyPr/>
                    <a:lstStyle/>
                    <a:p>
                      <a:pPr algn="l" fontAlgn="ctr"/>
                      <a:r>
                        <a:rPr lang="en-US" sz="1400" b="0" i="0" u="none" strike="noStrike" dirty="0">
                          <a:solidFill>
                            <a:srgbClr val="000000"/>
                          </a:solidFill>
                          <a:latin typeface="+mn-lt"/>
                        </a:rPr>
                        <a:t>Oxidation </a:t>
                      </a:r>
                      <a:r>
                        <a:rPr lang="en-US" sz="1400" b="0" i="0" u="none" strike="noStrike" dirty="0" smtClean="0">
                          <a:solidFill>
                            <a:srgbClr val="000000"/>
                          </a:solidFill>
                          <a:latin typeface="+mn-lt"/>
                        </a:rPr>
                        <a:t>ditch;</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UV </a:t>
                      </a:r>
                      <a:r>
                        <a:rPr lang="en-US" sz="1400" b="0" i="0" u="none" strike="noStrike" dirty="0">
                          <a:solidFill>
                            <a:srgbClr val="000000"/>
                          </a:solidFill>
                          <a:latin typeface="+mn-lt"/>
                        </a:rPr>
                        <a:t>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The Dalles</a:t>
                      </a:r>
                    </a:p>
                  </a:txBody>
                  <a:tcPr marL="9525" marR="9525" marT="9525" marB="0" anchor="ctr"/>
                </a:tc>
                <a:tc>
                  <a:txBody>
                    <a:bodyPr/>
                    <a:lstStyle/>
                    <a:p>
                      <a:pPr algn="ctr" fontAlgn="b"/>
                      <a:r>
                        <a:rPr lang="en-US" sz="1400" b="0" i="0" u="none" strike="noStrike">
                          <a:solidFill>
                            <a:srgbClr val="000000"/>
                          </a:solidFill>
                          <a:latin typeface="+mn-lt"/>
                        </a:rPr>
                        <a:t>14</a:t>
                      </a:r>
                    </a:p>
                  </a:txBody>
                  <a:tcPr marL="9525" marR="9525" marT="9525" marB="0" anchor="ctr"/>
                </a:tc>
                <a:tc>
                  <a:txBody>
                    <a:bodyPr/>
                    <a:lstStyle/>
                    <a:p>
                      <a:pPr algn="ctr" fontAlgn="b"/>
                      <a:r>
                        <a:rPr lang="en-US" sz="1400" b="0" i="0" u="none" strike="noStrike">
                          <a:solidFill>
                            <a:srgbClr val="000000"/>
                          </a:solidFill>
                          <a:latin typeface="+mn-lt"/>
                        </a:rPr>
                        <a:t>12,156</a:t>
                      </a:r>
                    </a:p>
                  </a:txBody>
                  <a:tcPr marL="9525" marR="9525" marT="9525" marB="0" anchor="ctr"/>
                </a:tc>
                <a:tc>
                  <a:txBody>
                    <a:bodyPr/>
                    <a:lstStyle/>
                    <a:p>
                      <a:pPr algn="ctr" fontAlgn="ctr"/>
                      <a:r>
                        <a:rPr lang="en-US" sz="1400" b="0" i="0" u="none" strike="noStrike" dirty="0">
                          <a:solidFill>
                            <a:srgbClr val="000000"/>
                          </a:solidFill>
                          <a:latin typeface="+mn-lt"/>
                        </a:rPr>
                        <a:t>189.5</a:t>
                      </a:r>
                    </a:p>
                  </a:txBody>
                  <a:tcPr marL="9525" marR="9525" marT="9525" marB="0" anchor="ctr"/>
                </a:tc>
                <a:tc>
                  <a:txBody>
                    <a:bodyPr/>
                    <a:lstStyle/>
                    <a:p>
                      <a:pPr algn="ctr" fontAlgn="ctr"/>
                      <a:r>
                        <a:rPr lang="en-US" sz="1400" b="0" i="0" u="none" strike="noStrike" dirty="0">
                          <a:solidFill>
                            <a:srgbClr val="000000"/>
                          </a:solidFill>
                          <a:latin typeface="+mn-lt"/>
                        </a:rPr>
                        <a:t>4.15</a:t>
                      </a:r>
                    </a:p>
                  </a:txBody>
                  <a:tcPr marL="9525" marR="9525" marT="9525" marB="0" anchor="ctr"/>
                </a:tc>
                <a:tc>
                  <a:txBody>
                    <a:bodyPr/>
                    <a:lstStyle/>
                    <a:p>
                      <a:pPr algn="l" fontAlgn="ct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UV </a:t>
                      </a:r>
                      <a:r>
                        <a:rPr lang="en-US" sz="1400" b="0" i="0" u="none" strike="noStrike" dirty="0">
                          <a:solidFill>
                            <a:srgbClr val="000000"/>
                          </a:solidFill>
                          <a:latin typeface="+mn-lt"/>
                        </a:rPr>
                        <a:t>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Hood River</a:t>
                      </a:r>
                    </a:p>
                  </a:txBody>
                  <a:tcPr marL="9525" marR="9525" marT="9525" marB="0" anchor="ctr"/>
                </a:tc>
                <a:tc>
                  <a:txBody>
                    <a:bodyPr/>
                    <a:lstStyle/>
                    <a:p>
                      <a:pPr algn="ctr" fontAlgn="b"/>
                      <a:r>
                        <a:rPr lang="en-US" sz="1400" b="0" i="0" u="none" strike="noStrike">
                          <a:solidFill>
                            <a:srgbClr val="000000"/>
                          </a:solidFill>
                          <a:latin typeface="+mn-lt"/>
                        </a:rPr>
                        <a:t>32</a:t>
                      </a:r>
                    </a:p>
                  </a:txBody>
                  <a:tcPr marL="9525" marR="9525" marT="9525" marB="0" anchor="ctr"/>
                </a:tc>
                <a:tc>
                  <a:txBody>
                    <a:bodyPr/>
                    <a:lstStyle/>
                    <a:p>
                      <a:pPr algn="ctr" fontAlgn="b"/>
                      <a:r>
                        <a:rPr lang="en-US" sz="1400" b="0" i="0" u="none" strike="noStrike">
                          <a:solidFill>
                            <a:srgbClr val="000000"/>
                          </a:solidFill>
                          <a:latin typeface="+mn-lt"/>
                        </a:rPr>
                        <a:t>5,831</a:t>
                      </a:r>
                    </a:p>
                  </a:txBody>
                  <a:tcPr marL="9525" marR="9525" marT="9525" marB="0" anchor="ctr"/>
                </a:tc>
                <a:tc>
                  <a:txBody>
                    <a:bodyPr/>
                    <a:lstStyle/>
                    <a:p>
                      <a:pPr algn="ctr" fontAlgn="ctr"/>
                      <a:r>
                        <a:rPr lang="en-US" sz="1400" b="0" i="0" u="none" strike="noStrike">
                          <a:solidFill>
                            <a:srgbClr val="000000"/>
                          </a:solidFill>
                          <a:latin typeface="+mn-lt"/>
                        </a:rPr>
                        <a:t>165</a:t>
                      </a:r>
                    </a:p>
                  </a:txBody>
                  <a:tcPr marL="9525" marR="9525" marT="9525" marB="0" anchor="ctr"/>
                </a:tc>
                <a:tc>
                  <a:txBody>
                    <a:bodyPr/>
                    <a:lstStyle/>
                    <a:p>
                      <a:pPr algn="ctr" fontAlgn="ctr"/>
                      <a:r>
                        <a:rPr lang="en-US" sz="1400" b="0" i="0" u="none" strike="noStrike">
                          <a:solidFill>
                            <a:srgbClr val="000000"/>
                          </a:solidFill>
                          <a:latin typeface="+mn-lt"/>
                        </a:rPr>
                        <a:t>2</a:t>
                      </a:r>
                    </a:p>
                  </a:txBody>
                  <a:tcPr marL="9525" marR="9525" marT="9525" marB="0" anchor="ctr"/>
                </a:tc>
                <a:tc>
                  <a:txBody>
                    <a:bodyPr/>
                    <a:lstStyle/>
                    <a:p>
                      <a:pPr algn="l" fontAlgn="ct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 UV </a:t>
                      </a:r>
                      <a:r>
                        <a:rPr lang="en-US" sz="1400" b="0" i="0" u="none" strike="noStrike" dirty="0">
                          <a:solidFill>
                            <a:srgbClr val="000000"/>
                          </a:solidFill>
                          <a:latin typeface="+mn-lt"/>
                        </a:rPr>
                        <a:t>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Portland</a:t>
                      </a:r>
                    </a:p>
                  </a:txBody>
                  <a:tcPr marL="9525" marR="9525" marT="9525" marB="0" anchor="ctr"/>
                </a:tc>
                <a:tc>
                  <a:txBody>
                    <a:bodyPr/>
                    <a:lstStyle/>
                    <a:p>
                      <a:pPr algn="ctr" fontAlgn="b"/>
                      <a:r>
                        <a:rPr lang="en-US" sz="1400" b="0" i="0" u="none" strike="noStrike" dirty="0">
                          <a:solidFill>
                            <a:srgbClr val="000000"/>
                          </a:solidFill>
                          <a:latin typeface="+mn-lt"/>
                        </a:rPr>
                        <a:t>37</a:t>
                      </a:r>
                    </a:p>
                  </a:txBody>
                  <a:tcPr marL="9525" marR="9525" marT="9525" marB="0" anchor="ctr"/>
                </a:tc>
                <a:tc>
                  <a:txBody>
                    <a:bodyPr/>
                    <a:lstStyle/>
                    <a:p>
                      <a:pPr algn="ctr" fontAlgn="b"/>
                      <a:r>
                        <a:rPr lang="en-US" sz="1400" b="0" i="0" u="none" strike="noStrike">
                          <a:solidFill>
                            <a:srgbClr val="000000"/>
                          </a:solidFill>
                          <a:latin typeface="+mn-lt"/>
                        </a:rPr>
                        <a:t>529,121</a:t>
                      </a:r>
                    </a:p>
                  </a:txBody>
                  <a:tcPr marL="9525" marR="9525" marT="9525" marB="0" anchor="ctr"/>
                </a:tc>
                <a:tc>
                  <a:txBody>
                    <a:bodyPr/>
                    <a:lstStyle/>
                    <a:p>
                      <a:pPr algn="ctr" fontAlgn="ctr"/>
                      <a:r>
                        <a:rPr lang="en-US" sz="1400" b="0" i="0" u="none" strike="noStrike">
                          <a:solidFill>
                            <a:srgbClr val="000000"/>
                          </a:solidFill>
                          <a:latin typeface="+mn-lt"/>
                        </a:rPr>
                        <a:t>105.5</a:t>
                      </a:r>
                    </a:p>
                  </a:txBody>
                  <a:tcPr marL="9525" marR="9525" marT="9525" marB="0" anchor="ctr"/>
                </a:tc>
                <a:tc>
                  <a:txBody>
                    <a:bodyPr/>
                    <a:lstStyle/>
                    <a:p>
                      <a:pPr algn="ctr" fontAlgn="ctr"/>
                      <a:r>
                        <a:rPr lang="en-US" sz="1400" b="0" i="0" u="none" strike="noStrike">
                          <a:solidFill>
                            <a:srgbClr val="000000"/>
                          </a:solidFill>
                          <a:latin typeface="+mn-lt"/>
                        </a:rPr>
                        <a:t>72</a:t>
                      </a:r>
                    </a:p>
                  </a:txBody>
                  <a:tcPr marL="9525" marR="9525" marT="9525" marB="0" anchor="ctr"/>
                </a:tc>
                <a:tc>
                  <a:txBody>
                    <a:bodyPr/>
                    <a:lstStyle/>
                    <a:p>
                      <a:pPr algn="l" fontAlgn="ctr"/>
                      <a:r>
                        <a:rPr lang="en-US" sz="1400" b="0" i="0" u="none" strike="noStrike" dirty="0" smtClean="0">
                          <a:solidFill>
                            <a:srgbClr val="000000"/>
                          </a:solidFill>
                          <a:latin typeface="+mn-lt"/>
                        </a:rPr>
                        <a:t>Activated sludge; secondary</a:t>
                      </a:r>
                      <a:r>
                        <a:rPr lang="en-US" sz="1400" b="0" i="0" u="none" strike="noStrike" baseline="0" dirty="0" smtClean="0">
                          <a:solidFill>
                            <a:srgbClr val="000000"/>
                          </a:solidFill>
                          <a:latin typeface="+mn-lt"/>
                        </a:rPr>
                        <a:t/>
                      </a:r>
                      <a:br>
                        <a:rPr lang="en-US" sz="1400" b="0" i="0" u="none" strike="noStrike" baseline="0" dirty="0" smtClean="0">
                          <a:solidFill>
                            <a:srgbClr val="000000"/>
                          </a:solidFill>
                          <a:latin typeface="+mn-lt"/>
                        </a:rPr>
                      </a:b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clarification;</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chlorine </a:t>
                      </a:r>
                      <a:r>
                        <a:rPr lang="en-US" sz="1400" b="0" i="0" u="none" strike="noStrike" dirty="0">
                          <a:solidFill>
                            <a:srgbClr val="000000"/>
                          </a:solidFill>
                          <a:latin typeface="+mn-lt"/>
                        </a:rPr>
                        <a:t>disinfection </a:t>
                      </a:r>
                    </a:p>
                  </a:txBody>
                  <a:tcPr marL="9525" marR="9525" marT="9525" marB="0" anchor="ctr"/>
                </a:tc>
              </a:tr>
              <a:tr h="491170">
                <a:tc>
                  <a:txBody>
                    <a:bodyPr/>
                    <a:lstStyle/>
                    <a:p>
                      <a:pPr algn="l" fontAlgn="ctr"/>
                      <a:r>
                        <a:rPr lang="en-US" sz="1400" b="0" i="0" u="none" strike="noStrike" dirty="0">
                          <a:solidFill>
                            <a:srgbClr val="000000"/>
                          </a:solidFill>
                          <a:latin typeface="+mn-lt"/>
                        </a:rPr>
                        <a:t>Vancouver</a:t>
                      </a:r>
                    </a:p>
                  </a:txBody>
                  <a:tcPr marL="9525" marR="9525" marT="9525" marB="0" anchor="ctr"/>
                </a:tc>
                <a:tc>
                  <a:txBody>
                    <a:bodyPr/>
                    <a:lstStyle/>
                    <a:p>
                      <a:pPr algn="ctr" fontAlgn="b"/>
                      <a:r>
                        <a:rPr lang="en-US" sz="1400" b="0" i="0" u="none" strike="noStrike" dirty="0">
                          <a:solidFill>
                            <a:srgbClr val="000000"/>
                          </a:solidFill>
                          <a:latin typeface="+mn-lt"/>
                        </a:rPr>
                        <a:t>42</a:t>
                      </a:r>
                    </a:p>
                  </a:txBody>
                  <a:tcPr marL="9525" marR="9525" marT="9525" marB="0" anchor="ctr"/>
                </a:tc>
                <a:tc>
                  <a:txBody>
                    <a:bodyPr/>
                    <a:lstStyle/>
                    <a:p>
                      <a:pPr algn="ctr" fontAlgn="b"/>
                      <a:r>
                        <a:rPr lang="en-US" sz="1400" b="0" i="0" u="none" strike="noStrike">
                          <a:solidFill>
                            <a:srgbClr val="000000"/>
                          </a:solidFill>
                          <a:latin typeface="+mn-lt"/>
                        </a:rPr>
                        <a:t>143,560</a:t>
                      </a:r>
                    </a:p>
                  </a:txBody>
                  <a:tcPr marL="9525" marR="9525" marT="9525" marB="0" anchor="ctr"/>
                </a:tc>
                <a:tc>
                  <a:txBody>
                    <a:bodyPr/>
                    <a:lstStyle/>
                    <a:p>
                      <a:pPr algn="ctr" fontAlgn="ctr"/>
                      <a:r>
                        <a:rPr lang="en-US" sz="1400" b="0" i="0" u="none" strike="noStrike">
                          <a:solidFill>
                            <a:srgbClr val="000000"/>
                          </a:solidFill>
                          <a:latin typeface="+mn-lt"/>
                        </a:rPr>
                        <a:t>105</a:t>
                      </a:r>
                    </a:p>
                  </a:txBody>
                  <a:tcPr marL="9525" marR="9525" marT="9525" marB="0" anchor="ctr"/>
                </a:tc>
                <a:tc>
                  <a:txBody>
                    <a:bodyPr/>
                    <a:lstStyle/>
                    <a:p>
                      <a:pPr algn="ctr" fontAlgn="ctr"/>
                      <a:r>
                        <a:rPr lang="en-US" sz="1400" b="0" i="0" u="none" strike="noStrike">
                          <a:solidFill>
                            <a:srgbClr val="000000"/>
                          </a:solidFill>
                          <a:latin typeface="+mn-lt"/>
                        </a:rPr>
                        <a:t>28</a:t>
                      </a:r>
                    </a:p>
                  </a:txBody>
                  <a:tcPr marL="9525" marR="9525" marT="9525" marB="0" anchor="ctr"/>
                </a:tc>
                <a:tc>
                  <a:txBody>
                    <a:bodyPr/>
                    <a:lstStyle/>
                    <a:p>
                      <a:pPr algn="l" fontAlgn="ctr"/>
                      <a:r>
                        <a:rPr lang="en-US" sz="1400" b="0" i="0" u="none" strike="noStrike" dirty="0">
                          <a:solidFill>
                            <a:srgbClr val="000000"/>
                          </a:solidFill>
                          <a:latin typeface="+mn-lt"/>
                        </a:rPr>
                        <a:t>Industrial </a:t>
                      </a:r>
                      <a:r>
                        <a:rPr lang="en-US" sz="1400" b="0" i="0" u="none" strike="noStrike" dirty="0" smtClean="0">
                          <a:solidFill>
                            <a:srgbClr val="000000"/>
                          </a:solidFill>
                          <a:latin typeface="+mn-lt"/>
                        </a:rPr>
                        <a:t>pretreatment lagoon;</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secondary</a:t>
                      </a:r>
                    </a:p>
                    <a:p>
                      <a:pPr algn="l" fontAlgn="ctr"/>
                      <a:r>
                        <a:rPr lang="en-US" sz="1400" b="0" i="0" u="none" strike="noStrike" dirty="0" smtClean="0">
                          <a:solidFill>
                            <a:srgbClr val="000000"/>
                          </a:solidFill>
                          <a:latin typeface="+mn-lt"/>
                        </a:rPr>
                        <a:t>  </a:t>
                      </a: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 UV disinfection</a:t>
                      </a:r>
                      <a:endParaRPr lang="en-US" sz="1400" b="0" i="0" u="none" strike="noStrike" dirty="0">
                        <a:solidFill>
                          <a:srgbClr val="000000"/>
                        </a:solidFill>
                        <a:latin typeface="+mn-lt"/>
                      </a:endParaRPr>
                    </a:p>
                  </a:txBody>
                  <a:tcPr marL="9525" marR="9525" marT="9525" marB="0" anchor="ctr"/>
                </a:tc>
              </a:tr>
              <a:tr h="491170">
                <a:tc>
                  <a:txBody>
                    <a:bodyPr/>
                    <a:lstStyle/>
                    <a:p>
                      <a:pPr algn="l" fontAlgn="ctr"/>
                      <a:r>
                        <a:rPr lang="en-US" sz="1400" b="0" i="0" u="none" strike="noStrike" dirty="0">
                          <a:solidFill>
                            <a:srgbClr val="000000"/>
                          </a:solidFill>
                          <a:latin typeface="+mn-lt"/>
                        </a:rPr>
                        <a:t>St Helens</a:t>
                      </a:r>
                    </a:p>
                  </a:txBody>
                  <a:tcPr marL="9525" marR="9525" marT="9525" marB="0" anchor="ctr"/>
                </a:tc>
                <a:tc>
                  <a:txBody>
                    <a:bodyPr/>
                    <a:lstStyle/>
                    <a:p>
                      <a:pPr algn="ctr" fontAlgn="b"/>
                      <a:r>
                        <a:rPr lang="en-US" sz="1400" b="0" i="0" u="none" strike="noStrike">
                          <a:solidFill>
                            <a:srgbClr val="000000"/>
                          </a:solidFill>
                          <a:latin typeface="+mn-lt"/>
                        </a:rPr>
                        <a:t>46</a:t>
                      </a:r>
                    </a:p>
                  </a:txBody>
                  <a:tcPr marL="9525" marR="9525" marT="9525" marB="0" anchor="ctr"/>
                </a:tc>
                <a:tc>
                  <a:txBody>
                    <a:bodyPr/>
                    <a:lstStyle/>
                    <a:p>
                      <a:pPr algn="ctr" fontAlgn="b"/>
                      <a:r>
                        <a:rPr lang="en-US" sz="1400" b="0" i="0" u="none" strike="noStrike">
                          <a:solidFill>
                            <a:srgbClr val="000000"/>
                          </a:solidFill>
                          <a:latin typeface="+mn-lt"/>
                        </a:rPr>
                        <a:t>10,019</a:t>
                      </a:r>
                    </a:p>
                  </a:txBody>
                  <a:tcPr marL="9525" marR="9525" marT="9525" marB="0" anchor="ctr"/>
                </a:tc>
                <a:tc>
                  <a:txBody>
                    <a:bodyPr/>
                    <a:lstStyle/>
                    <a:p>
                      <a:pPr algn="ctr" fontAlgn="ctr"/>
                      <a:r>
                        <a:rPr lang="en-US" sz="1400" b="0" i="0" u="none" strike="noStrike">
                          <a:solidFill>
                            <a:srgbClr val="000000"/>
                          </a:solidFill>
                          <a:latin typeface="+mn-lt"/>
                        </a:rPr>
                        <a:t>86.9</a:t>
                      </a:r>
                    </a:p>
                  </a:txBody>
                  <a:tcPr marL="9525" marR="9525" marT="9525" marB="0" anchor="ctr"/>
                </a:tc>
                <a:tc>
                  <a:txBody>
                    <a:bodyPr/>
                    <a:lstStyle/>
                    <a:p>
                      <a:pPr algn="ctr" fontAlgn="ctr"/>
                      <a:r>
                        <a:rPr lang="en-US" sz="1400" b="0" i="0" u="none" strike="noStrike">
                          <a:solidFill>
                            <a:srgbClr val="000000"/>
                          </a:solidFill>
                          <a:latin typeface="+mn-lt"/>
                        </a:rPr>
                        <a:t>45</a:t>
                      </a:r>
                    </a:p>
                  </a:txBody>
                  <a:tcPr marL="9525" marR="9525" marT="9525" marB="0" anchor="ctr"/>
                </a:tc>
                <a:tc>
                  <a:txBody>
                    <a:bodyPr/>
                    <a:lstStyle/>
                    <a:p>
                      <a:pPr algn="l" fontAlgn="ctr"/>
                      <a:r>
                        <a:rPr lang="en-US" sz="1400" b="0" i="0" u="none" strike="noStrike" dirty="0">
                          <a:solidFill>
                            <a:srgbClr val="000000"/>
                          </a:solidFill>
                          <a:latin typeface="+mn-lt"/>
                        </a:rPr>
                        <a:t>Combined municipal and </a:t>
                      </a:r>
                      <a:r>
                        <a:rPr lang="en-US" sz="1400" b="0" i="0" u="none" strike="noStrike" dirty="0" err="1">
                          <a:solidFill>
                            <a:srgbClr val="000000"/>
                          </a:solidFill>
                          <a:latin typeface="+mn-lt"/>
                        </a:rPr>
                        <a:t>kraft</a:t>
                      </a:r>
                      <a:r>
                        <a:rPr lang="en-US" sz="1400" b="0" i="0" u="none" strike="noStrike" dirty="0">
                          <a:solidFill>
                            <a:srgbClr val="000000"/>
                          </a:solidFill>
                          <a:latin typeface="+mn-lt"/>
                        </a:rPr>
                        <a:t> mill </a:t>
                      </a:r>
                      <a:r>
                        <a:rPr lang="en-US" sz="1400" b="0" i="0" u="none" strike="noStrike" dirty="0" smtClean="0">
                          <a:solidFill>
                            <a:srgbClr val="000000"/>
                          </a:solidFill>
                          <a:latin typeface="+mn-lt"/>
                        </a:rPr>
                        <a:t/>
                      </a:r>
                      <a:br>
                        <a:rPr lang="en-US" sz="1400" b="0" i="0" u="none" strike="noStrike" dirty="0" smtClean="0">
                          <a:solidFill>
                            <a:srgbClr val="000000"/>
                          </a:solidFill>
                          <a:latin typeface="+mn-lt"/>
                        </a:rPr>
                      </a:br>
                      <a:r>
                        <a:rPr lang="en-US" sz="1400" b="0" i="0" u="none" strike="noStrike" dirty="0" smtClean="0">
                          <a:solidFill>
                            <a:srgbClr val="000000"/>
                          </a:solidFill>
                          <a:latin typeface="+mn-lt"/>
                        </a:rPr>
                        <a:t>  aerated </a:t>
                      </a:r>
                      <a:r>
                        <a:rPr lang="en-US" sz="1400" b="0" i="0" u="none" strike="noStrike" dirty="0">
                          <a:solidFill>
                            <a:srgbClr val="000000"/>
                          </a:solidFill>
                          <a:latin typeface="+mn-lt"/>
                        </a:rPr>
                        <a:t>stabilization basin </a:t>
                      </a:r>
                    </a:p>
                  </a:txBody>
                  <a:tcPr marL="9525" marR="9525" marT="9525" marB="0" anchor="ctr"/>
                </a:tc>
              </a:tr>
              <a:tr h="491170">
                <a:tc>
                  <a:txBody>
                    <a:bodyPr/>
                    <a:lstStyle/>
                    <a:p>
                      <a:pPr algn="l" fontAlgn="ctr"/>
                      <a:r>
                        <a:rPr lang="en-US" sz="1400" b="0" i="0" u="none" strike="noStrike" dirty="0">
                          <a:solidFill>
                            <a:srgbClr val="000000"/>
                          </a:solidFill>
                          <a:latin typeface="+mn-lt"/>
                        </a:rPr>
                        <a:t>Longview</a:t>
                      </a:r>
                    </a:p>
                  </a:txBody>
                  <a:tcPr marL="9525" marR="9525" marT="9525" marB="0" anchor="ctr"/>
                </a:tc>
                <a:tc>
                  <a:txBody>
                    <a:bodyPr/>
                    <a:lstStyle/>
                    <a:p>
                      <a:pPr algn="ctr" fontAlgn="b"/>
                      <a:r>
                        <a:rPr lang="en-US" sz="1400" b="0" i="0" u="none" strike="noStrike">
                          <a:solidFill>
                            <a:srgbClr val="000000"/>
                          </a:solidFill>
                          <a:latin typeface="+mn-lt"/>
                        </a:rPr>
                        <a:t>48</a:t>
                      </a:r>
                    </a:p>
                  </a:txBody>
                  <a:tcPr marL="9525" marR="9525" marT="9525" marB="0" anchor="ctr"/>
                </a:tc>
                <a:tc>
                  <a:txBody>
                    <a:bodyPr/>
                    <a:lstStyle/>
                    <a:p>
                      <a:pPr algn="ctr" fontAlgn="b"/>
                      <a:r>
                        <a:rPr lang="en-US" sz="1400" b="0" i="0" u="none" strike="noStrike" dirty="0">
                          <a:solidFill>
                            <a:srgbClr val="000000"/>
                          </a:solidFill>
                          <a:latin typeface="+mn-lt"/>
                        </a:rPr>
                        <a:t>34,660</a:t>
                      </a:r>
                    </a:p>
                  </a:txBody>
                  <a:tcPr marL="9525" marR="9525" marT="9525" marB="0" anchor="ctr"/>
                </a:tc>
                <a:tc>
                  <a:txBody>
                    <a:bodyPr/>
                    <a:lstStyle/>
                    <a:p>
                      <a:pPr algn="ctr" fontAlgn="ctr"/>
                      <a:r>
                        <a:rPr lang="en-US" sz="1400" b="0" i="0" u="none" strike="noStrike">
                          <a:solidFill>
                            <a:srgbClr val="000000"/>
                          </a:solidFill>
                          <a:latin typeface="+mn-lt"/>
                        </a:rPr>
                        <a:t>67.5</a:t>
                      </a:r>
                    </a:p>
                  </a:txBody>
                  <a:tcPr marL="9525" marR="9525" marT="9525" marB="0" anchor="ctr"/>
                </a:tc>
                <a:tc>
                  <a:txBody>
                    <a:bodyPr/>
                    <a:lstStyle/>
                    <a:p>
                      <a:pPr algn="ctr" fontAlgn="ctr"/>
                      <a:r>
                        <a:rPr lang="en-US" sz="1400" b="0" i="0" u="none" strike="noStrike" dirty="0">
                          <a:solidFill>
                            <a:srgbClr val="000000"/>
                          </a:solidFill>
                          <a:latin typeface="+mn-lt"/>
                        </a:rPr>
                        <a:t>26</a:t>
                      </a:r>
                    </a:p>
                  </a:txBody>
                  <a:tcPr marL="9525" marR="9525" marT="9525" marB="0" anchor="ctr"/>
                </a:tc>
                <a:tc>
                  <a:txBody>
                    <a:bodyPr/>
                    <a:lstStyle/>
                    <a:p>
                      <a:pPr algn="l" fontAlgn="b"/>
                      <a:r>
                        <a:rPr lang="en-US" sz="1400" b="0" i="0" u="none" strike="noStrike" dirty="0" smtClean="0">
                          <a:solidFill>
                            <a:srgbClr val="000000"/>
                          </a:solidFill>
                          <a:latin typeface="+mn-lt"/>
                        </a:rPr>
                        <a:t>Activated sludge;</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secondary clarification; </a:t>
                      </a:r>
                      <a:r>
                        <a:rPr lang="en-US" sz="1400" b="0" i="0" u="none" strike="noStrike" dirty="0">
                          <a:solidFill>
                            <a:srgbClr val="000000"/>
                          </a:solidFill>
                          <a:latin typeface="+mn-lt"/>
                        </a:rPr>
                        <a:t/>
                      </a:r>
                      <a:br>
                        <a:rPr lang="en-US" sz="1400" b="0" i="0" u="none" strike="noStrike" dirty="0">
                          <a:solidFill>
                            <a:srgbClr val="000000"/>
                          </a:solidFill>
                          <a:latin typeface="+mn-lt"/>
                        </a:rPr>
                      </a:br>
                      <a:r>
                        <a:rPr lang="en-US" sz="1400" b="0" i="0" u="none" strike="noStrike" dirty="0">
                          <a:solidFill>
                            <a:srgbClr val="000000"/>
                          </a:solidFill>
                          <a:latin typeface="+mn-lt"/>
                        </a:rPr>
                        <a:t>   chlorine </a:t>
                      </a:r>
                      <a:r>
                        <a:rPr lang="en-US" sz="1400" b="0" i="0" u="none" strike="noStrike" dirty="0" smtClean="0">
                          <a:solidFill>
                            <a:srgbClr val="000000"/>
                          </a:solidFill>
                          <a:latin typeface="+mn-lt"/>
                        </a:rPr>
                        <a:t>disinfection</a:t>
                      </a:r>
                      <a:endParaRPr lang="en-US" sz="1400" b="0" i="0" u="none" strike="noStrike" dirty="0">
                        <a:solidFill>
                          <a:srgbClr val="000000"/>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228600"/>
            <a:ext cx="4800600" cy="2163762"/>
          </a:xfrm>
        </p:spPr>
        <p:txBody>
          <a:bodyPr>
            <a:normAutofit fontScale="90000"/>
          </a:bodyPr>
          <a:lstStyle/>
          <a:p>
            <a:r>
              <a:rPr lang="en-US" dirty="0" smtClean="0">
                <a:solidFill>
                  <a:schemeClr val="tx1"/>
                </a:solidFill>
              </a:rPr>
              <a:t>Contaminants analyzed in </a:t>
            </a:r>
            <a:br>
              <a:rPr lang="en-US" dirty="0" smtClean="0">
                <a:solidFill>
                  <a:schemeClr val="tx1"/>
                </a:solidFill>
              </a:rPr>
            </a:br>
            <a:r>
              <a:rPr lang="en-US" dirty="0" smtClean="0">
                <a:solidFill>
                  <a:schemeClr val="tx1"/>
                </a:solidFill>
              </a:rPr>
              <a:t>WWTP effluent </a:t>
            </a:r>
            <a:endParaRPr lang="en-US" dirty="0">
              <a:solidFill>
                <a:schemeClr val="tx1"/>
              </a:solidFill>
            </a:endParaRPr>
          </a:p>
        </p:txBody>
      </p:sp>
      <p:sp>
        <p:nvSpPr>
          <p:cNvPr id="146435" name="Rectangle 3"/>
          <p:cNvSpPr>
            <a:spLocks noGrp="1" noChangeArrowheads="1"/>
          </p:cNvSpPr>
          <p:nvPr>
            <p:ph sz="half" idx="1"/>
          </p:nvPr>
        </p:nvSpPr>
        <p:spPr>
          <a:xfrm>
            <a:off x="304800" y="2667000"/>
            <a:ext cx="8686800" cy="3505200"/>
          </a:xfrm>
        </p:spPr>
        <p:txBody>
          <a:bodyPr>
            <a:normAutofit lnSpcReduction="10000"/>
          </a:bodyPr>
          <a:lstStyle/>
          <a:p>
            <a:r>
              <a:rPr lang="en-US" dirty="0" smtClean="0"/>
              <a:t>Pharmaceuticals</a:t>
            </a:r>
          </a:p>
          <a:p>
            <a:r>
              <a:rPr lang="en-US" sz="2600" dirty="0" smtClean="0"/>
              <a:t>Anthropogenic-indicator </a:t>
            </a:r>
            <a:r>
              <a:rPr lang="en-US" sz="2600" dirty="0"/>
              <a:t>compounds</a:t>
            </a:r>
          </a:p>
          <a:p>
            <a:r>
              <a:rPr lang="en-US" sz="2600" dirty="0" smtClean="0"/>
              <a:t>PCBs</a:t>
            </a:r>
            <a:endParaRPr lang="en-US" sz="2600" dirty="0"/>
          </a:p>
          <a:p>
            <a:r>
              <a:rPr lang="en-US" sz="2600" dirty="0" smtClean="0"/>
              <a:t>PBDEs</a:t>
            </a:r>
          </a:p>
          <a:p>
            <a:r>
              <a:rPr lang="en-US" dirty="0" smtClean="0"/>
              <a:t>PAHs</a:t>
            </a:r>
            <a:endParaRPr lang="en-US" sz="2600" dirty="0"/>
          </a:p>
          <a:p>
            <a:r>
              <a:rPr lang="en-US" sz="2600" dirty="0" smtClean="0"/>
              <a:t>Currently used </a:t>
            </a:r>
            <a:r>
              <a:rPr lang="en-US" dirty="0" smtClean="0"/>
              <a:t>pesticides</a:t>
            </a:r>
          </a:p>
          <a:p>
            <a:r>
              <a:rPr lang="en-US" dirty="0" smtClean="0"/>
              <a:t>Mercury</a:t>
            </a:r>
            <a:endParaRPr lang="en-US" sz="2600" dirty="0" smtClean="0"/>
          </a:p>
          <a:p>
            <a:r>
              <a:rPr lang="en-US" sz="2600" dirty="0" smtClean="0"/>
              <a:t>Estrogenicity</a:t>
            </a:r>
            <a:endParaRPr lang="en-US" sz="2600" dirty="0"/>
          </a:p>
        </p:txBody>
      </p:sp>
      <p:pic>
        <p:nvPicPr>
          <p:cNvPr id="146441" name="Picture 9" descr="100_0543"/>
          <p:cNvPicPr>
            <a:picLocks noChangeAspect="1" noChangeArrowheads="1"/>
          </p:cNvPicPr>
          <p:nvPr/>
        </p:nvPicPr>
        <p:blipFill>
          <a:blip r:embed="rId3" cstate="print"/>
          <a:stretch>
            <a:fillRect/>
          </a:stretch>
        </p:blipFill>
        <p:spPr bwMode="auto">
          <a:xfrm>
            <a:off x="5467615" y="268288"/>
            <a:ext cx="3198282" cy="2398712"/>
          </a:xfrm>
          <a:prstGeom prst="rect">
            <a:avLst/>
          </a:prstGeom>
          <a:noFill/>
        </p:spPr>
      </p:pic>
      <p:sp>
        <p:nvSpPr>
          <p:cNvPr id="146442" name="Text Box 10"/>
          <p:cNvSpPr txBox="1">
            <a:spLocks noChangeArrowheads="1"/>
          </p:cNvSpPr>
          <p:nvPr/>
        </p:nvSpPr>
        <p:spPr bwMode="auto">
          <a:xfrm>
            <a:off x="5119688" y="2667000"/>
            <a:ext cx="3643312" cy="261610"/>
          </a:xfrm>
          <a:prstGeom prst="rect">
            <a:avLst/>
          </a:prstGeom>
          <a:noFill/>
          <a:ln w="9525">
            <a:noFill/>
            <a:miter lim="800000"/>
            <a:headEnd/>
            <a:tailEnd/>
          </a:ln>
          <a:effectLst/>
        </p:spPr>
        <p:txBody>
          <a:bodyPr>
            <a:spAutoFit/>
          </a:bodyPr>
          <a:lstStyle/>
          <a:p>
            <a:pPr algn="r">
              <a:spcBef>
                <a:spcPct val="50000"/>
              </a:spcBef>
            </a:pPr>
            <a:r>
              <a:rPr lang="en-US" sz="1100" dirty="0" smtClean="0">
                <a:latin typeface="+mn-lt"/>
              </a:rPr>
              <a:t>Hood River Wastewater Treatment Plant</a:t>
            </a:r>
            <a:endParaRPr lang="en-US" sz="11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077200" cy="1143000"/>
          </a:xfrm>
        </p:spPr>
        <p:txBody>
          <a:bodyPr>
            <a:noAutofit/>
          </a:bodyPr>
          <a:lstStyle/>
          <a:p>
            <a:pPr algn="ctr"/>
            <a:r>
              <a:rPr lang="en-US" sz="4000" dirty="0" smtClean="0"/>
              <a:t>Contaminants measured in WWTP effluents</a:t>
            </a:r>
            <a:endParaRPr lang="en-US" sz="4000" dirty="0"/>
          </a:p>
        </p:txBody>
      </p:sp>
      <p:graphicFrame>
        <p:nvGraphicFramePr>
          <p:cNvPr id="33" name="Content Placeholder 32"/>
          <p:cNvGraphicFramePr>
            <a:graphicFrameLocks noGrp="1"/>
          </p:cNvGraphicFramePr>
          <p:nvPr>
            <p:ph idx="1"/>
          </p:nvPr>
        </p:nvGraphicFramePr>
        <p:xfrm>
          <a:off x="0" y="1447800"/>
          <a:ext cx="86106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00013" y="2309396"/>
            <a:ext cx="421910" cy="276999"/>
          </a:xfrm>
          <a:prstGeom prst="rect">
            <a:avLst/>
          </a:prstGeom>
          <a:noFill/>
        </p:spPr>
        <p:txBody>
          <a:bodyPr wrap="none" rtlCol="0">
            <a:spAutoFit/>
          </a:bodyPr>
          <a:lstStyle/>
          <a:p>
            <a:r>
              <a:rPr lang="en-US" sz="1200" dirty="0" smtClean="0">
                <a:latin typeface="+mn-lt"/>
              </a:rPr>
              <a:t>4/4</a:t>
            </a:r>
          </a:p>
        </p:txBody>
      </p:sp>
      <p:sp>
        <p:nvSpPr>
          <p:cNvPr id="6" name="TextBox 5"/>
          <p:cNvSpPr txBox="1"/>
          <p:nvPr/>
        </p:nvSpPr>
        <p:spPr>
          <a:xfrm>
            <a:off x="8300013" y="2667536"/>
            <a:ext cx="421910" cy="276999"/>
          </a:xfrm>
          <a:prstGeom prst="rect">
            <a:avLst/>
          </a:prstGeom>
          <a:noFill/>
        </p:spPr>
        <p:txBody>
          <a:bodyPr wrap="none" rtlCol="0">
            <a:spAutoFit/>
          </a:bodyPr>
          <a:lstStyle/>
          <a:p>
            <a:r>
              <a:rPr lang="en-US" sz="1200" dirty="0" smtClean="0">
                <a:latin typeface="+mn-lt"/>
              </a:rPr>
              <a:t>4/4</a:t>
            </a:r>
          </a:p>
        </p:txBody>
      </p:sp>
      <p:sp>
        <p:nvSpPr>
          <p:cNvPr id="7" name="TextBox 6"/>
          <p:cNvSpPr txBox="1"/>
          <p:nvPr/>
        </p:nvSpPr>
        <p:spPr>
          <a:xfrm>
            <a:off x="8300013" y="3025676"/>
            <a:ext cx="421910" cy="276999"/>
          </a:xfrm>
          <a:prstGeom prst="rect">
            <a:avLst/>
          </a:prstGeom>
          <a:noFill/>
        </p:spPr>
        <p:txBody>
          <a:bodyPr wrap="none" rtlCol="0">
            <a:spAutoFit/>
          </a:bodyPr>
          <a:lstStyle/>
          <a:p>
            <a:r>
              <a:rPr lang="en-US" sz="1200" dirty="0" smtClean="0">
                <a:latin typeface="+mn-lt"/>
              </a:rPr>
              <a:t>7/8</a:t>
            </a:r>
          </a:p>
        </p:txBody>
      </p:sp>
      <p:sp>
        <p:nvSpPr>
          <p:cNvPr id="8" name="TextBox 7"/>
          <p:cNvSpPr txBox="1"/>
          <p:nvPr/>
        </p:nvSpPr>
        <p:spPr>
          <a:xfrm>
            <a:off x="8300013" y="3383816"/>
            <a:ext cx="591829" cy="276999"/>
          </a:xfrm>
          <a:prstGeom prst="rect">
            <a:avLst/>
          </a:prstGeom>
          <a:noFill/>
        </p:spPr>
        <p:txBody>
          <a:bodyPr wrap="none" rtlCol="0">
            <a:spAutoFit/>
          </a:bodyPr>
          <a:lstStyle/>
          <a:p>
            <a:r>
              <a:rPr lang="en-US" sz="1200" dirty="0" smtClean="0">
                <a:latin typeface="+mn-lt"/>
              </a:rPr>
              <a:t>50/59</a:t>
            </a:r>
          </a:p>
        </p:txBody>
      </p:sp>
      <p:sp>
        <p:nvSpPr>
          <p:cNvPr id="9" name="TextBox 8"/>
          <p:cNvSpPr txBox="1"/>
          <p:nvPr/>
        </p:nvSpPr>
        <p:spPr>
          <a:xfrm>
            <a:off x="8300013" y="3741956"/>
            <a:ext cx="591829" cy="276999"/>
          </a:xfrm>
          <a:prstGeom prst="rect">
            <a:avLst/>
          </a:prstGeom>
          <a:noFill/>
        </p:spPr>
        <p:txBody>
          <a:bodyPr wrap="none" rtlCol="0">
            <a:spAutoFit/>
          </a:bodyPr>
          <a:lstStyle/>
          <a:p>
            <a:r>
              <a:rPr lang="en-US" sz="1200" dirty="0" smtClean="0">
                <a:latin typeface="+mn-lt"/>
              </a:rPr>
              <a:t>12/15</a:t>
            </a:r>
          </a:p>
        </p:txBody>
      </p:sp>
      <p:sp>
        <p:nvSpPr>
          <p:cNvPr id="10" name="TextBox 9"/>
          <p:cNvSpPr txBox="1"/>
          <p:nvPr/>
        </p:nvSpPr>
        <p:spPr>
          <a:xfrm>
            <a:off x="8300013" y="4100096"/>
            <a:ext cx="421910" cy="276999"/>
          </a:xfrm>
          <a:prstGeom prst="rect">
            <a:avLst/>
          </a:prstGeom>
          <a:noFill/>
        </p:spPr>
        <p:txBody>
          <a:bodyPr wrap="none" rtlCol="0">
            <a:spAutoFit/>
          </a:bodyPr>
          <a:lstStyle/>
          <a:p>
            <a:r>
              <a:rPr lang="en-US" sz="1200" dirty="0" smtClean="0">
                <a:latin typeface="+mn-lt"/>
              </a:rPr>
              <a:t>8/9</a:t>
            </a:r>
          </a:p>
        </p:txBody>
      </p:sp>
      <p:sp>
        <p:nvSpPr>
          <p:cNvPr id="11" name="TextBox 10"/>
          <p:cNvSpPr txBox="1"/>
          <p:nvPr/>
        </p:nvSpPr>
        <p:spPr>
          <a:xfrm>
            <a:off x="8300013" y="4458236"/>
            <a:ext cx="591829" cy="276999"/>
          </a:xfrm>
          <a:prstGeom prst="rect">
            <a:avLst/>
          </a:prstGeom>
          <a:noFill/>
        </p:spPr>
        <p:txBody>
          <a:bodyPr wrap="none" rtlCol="0">
            <a:spAutoFit/>
          </a:bodyPr>
          <a:lstStyle/>
          <a:p>
            <a:r>
              <a:rPr lang="en-US" sz="1200" dirty="0" smtClean="0">
                <a:latin typeface="+mn-lt"/>
              </a:rPr>
              <a:t>14/17</a:t>
            </a:r>
          </a:p>
        </p:txBody>
      </p:sp>
      <p:sp>
        <p:nvSpPr>
          <p:cNvPr id="12" name="TextBox 11"/>
          <p:cNvSpPr txBox="1"/>
          <p:nvPr/>
        </p:nvSpPr>
        <p:spPr>
          <a:xfrm>
            <a:off x="8300013" y="4816376"/>
            <a:ext cx="591829" cy="276999"/>
          </a:xfrm>
          <a:prstGeom prst="rect">
            <a:avLst/>
          </a:prstGeom>
          <a:noFill/>
        </p:spPr>
        <p:txBody>
          <a:bodyPr wrap="none" rtlCol="0">
            <a:spAutoFit/>
          </a:bodyPr>
          <a:lstStyle/>
          <a:p>
            <a:r>
              <a:rPr lang="en-US" sz="1200" dirty="0" smtClean="0">
                <a:latin typeface="+mn-lt"/>
              </a:rPr>
              <a:t>14/17</a:t>
            </a:r>
          </a:p>
        </p:txBody>
      </p:sp>
      <p:sp>
        <p:nvSpPr>
          <p:cNvPr id="13" name="TextBox 12"/>
          <p:cNvSpPr txBox="1"/>
          <p:nvPr/>
        </p:nvSpPr>
        <p:spPr>
          <a:xfrm>
            <a:off x="8300013" y="5174516"/>
            <a:ext cx="506870" cy="276999"/>
          </a:xfrm>
          <a:prstGeom prst="rect">
            <a:avLst/>
          </a:prstGeom>
          <a:noFill/>
        </p:spPr>
        <p:txBody>
          <a:bodyPr wrap="none" rtlCol="0">
            <a:spAutoFit/>
          </a:bodyPr>
          <a:lstStyle/>
          <a:p>
            <a:r>
              <a:rPr lang="en-US" sz="1200" dirty="0" smtClean="0">
                <a:latin typeface="+mn-lt"/>
              </a:rPr>
              <a:t>9/18</a:t>
            </a:r>
          </a:p>
        </p:txBody>
      </p:sp>
      <p:sp>
        <p:nvSpPr>
          <p:cNvPr id="14" name="TextBox 13"/>
          <p:cNvSpPr txBox="1"/>
          <p:nvPr/>
        </p:nvSpPr>
        <p:spPr>
          <a:xfrm>
            <a:off x="8300013" y="5532656"/>
            <a:ext cx="676788" cy="276999"/>
          </a:xfrm>
          <a:prstGeom prst="rect">
            <a:avLst/>
          </a:prstGeom>
          <a:noFill/>
        </p:spPr>
        <p:txBody>
          <a:bodyPr wrap="none" rtlCol="0">
            <a:spAutoFit/>
          </a:bodyPr>
          <a:lstStyle/>
          <a:p>
            <a:r>
              <a:rPr lang="en-US" sz="1200" dirty="0" smtClean="0">
                <a:latin typeface="+mn-lt"/>
              </a:rPr>
              <a:t>27/104</a:t>
            </a:r>
          </a:p>
        </p:txBody>
      </p:sp>
      <p:sp>
        <p:nvSpPr>
          <p:cNvPr id="15" name="TextBox 14"/>
          <p:cNvSpPr txBox="1"/>
          <p:nvPr/>
        </p:nvSpPr>
        <p:spPr>
          <a:xfrm>
            <a:off x="8300013" y="5890796"/>
            <a:ext cx="761747" cy="276999"/>
          </a:xfrm>
          <a:prstGeom prst="rect">
            <a:avLst/>
          </a:prstGeom>
          <a:noFill/>
        </p:spPr>
        <p:txBody>
          <a:bodyPr wrap="none" rtlCol="0">
            <a:spAutoFit/>
          </a:bodyPr>
          <a:lstStyle/>
          <a:p>
            <a:r>
              <a:rPr lang="en-US" sz="1200" dirty="0" smtClean="0">
                <a:latin typeface="+mn-lt"/>
              </a:rPr>
              <a:t>149/255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67600" cy="533400"/>
          </a:xfrm>
        </p:spPr>
        <p:txBody>
          <a:bodyPr>
            <a:normAutofit/>
          </a:bodyPr>
          <a:lstStyle/>
          <a:p>
            <a:pPr algn="ctr"/>
            <a:r>
              <a:rPr lang="en-US" sz="2400" b="1" dirty="0" smtClean="0"/>
              <a:t>Percent of detection at each WWTP sampled</a:t>
            </a:r>
            <a:endParaRPr lang="en-US" sz="2400" b="1" dirty="0"/>
          </a:p>
        </p:txBody>
      </p:sp>
      <p:graphicFrame>
        <p:nvGraphicFramePr>
          <p:cNvPr id="4" name="Content Placeholder 3"/>
          <p:cNvGraphicFramePr>
            <a:graphicFrameLocks noGrp="1"/>
          </p:cNvGraphicFramePr>
          <p:nvPr>
            <p:ph idx="1"/>
          </p:nvPr>
        </p:nvGraphicFramePr>
        <p:xfrm>
          <a:off x="228600" y="564685"/>
          <a:ext cx="8763000" cy="5731340"/>
        </p:xfrm>
        <a:graphic>
          <a:graphicData uri="http://schemas.openxmlformats.org/drawingml/2006/table">
            <a:tbl>
              <a:tblPr firstRow="1" bandRow="1">
                <a:tableStyleId>{5C22544A-7EE6-4342-B048-85BDC9FD1C3A}</a:tableStyleId>
              </a:tblPr>
              <a:tblGrid>
                <a:gridCol w="1524000"/>
                <a:gridCol w="603250"/>
                <a:gridCol w="603250"/>
                <a:gridCol w="603250"/>
                <a:gridCol w="603250"/>
                <a:gridCol w="603250"/>
                <a:gridCol w="603250"/>
                <a:gridCol w="603250"/>
                <a:gridCol w="603250"/>
                <a:gridCol w="603250"/>
                <a:gridCol w="603250"/>
                <a:gridCol w="603250"/>
                <a:gridCol w="603250"/>
              </a:tblGrid>
              <a:tr h="1151300">
                <a:tc>
                  <a:txBody>
                    <a:bodyPr/>
                    <a:lstStyle/>
                    <a:p>
                      <a:pPr algn="ctr" fontAlgn="b"/>
                      <a:endParaRPr lang="en-US" sz="1400" b="1" i="0" u="none" strike="noStrike" dirty="0">
                        <a:solidFill>
                          <a:schemeClr val="tx1"/>
                        </a:solidFill>
                        <a:latin typeface="Century Gothic" pitchFamily="34" charset="0"/>
                      </a:endParaRPr>
                    </a:p>
                  </a:txBody>
                  <a:tcPr marL="9525" marR="9525" marT="9525" marB="0" anchor="b">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 </a:t>
                      </a:r>
                      <a:r>
                        <a:rPr lang="en-US" sz="1400" b="1" i="0" u="none" strike="noStrike" dirty="0" smtClean="0">
                          <a:solidFill>
                            <a:schemeClr val="tx1"/>
                          </a:solidFill>
                          <a:latin typeface="Century Gothic" pitchFamily="34" charset="0"/>
                        </a:rPr>
                        <a:t>Total #</a:t>
                      </a:r>
                      <a:r>
                        <a:rPr lang="en-US" sz="1400" b="1" i="0" u="none" strike="noStrike" baseline="0" dirty="0" smtClean="0">
                          <a:solidFill>
                            <a:schemeClr val="tx1"/>
                          </a:solidFill>
                          <a:latin typeface="Century Gothic" pitchFamily="34" charset="0"/>
                        </a:rPr>
                        <a:t> analyzed</a:t>
                      </a:r>
                      <a:endParaRPr lang="en-US" sz="1400" b="1" i="0" u="none" strike="noStrike" dirty="0">
                        <a:solidFill>
                          <a:schemeClr val="tx1"/>
                        </a:solidFill>
                        <a:latin typeface="Century Gothic" pitchFamily="34" charset="0"/>
                      </a:endParaRPr>
                    </a:p>
                  </a:txBody>
                  <a:tcPr marL="9525" marR="9525" marT="9525" marB="0" vert="vert270" anchor="ctr">
                    <a:lnR w="28575" cap="flat" cmpd="sng" algn="ctr">
                      <a:solidFill>
                        <a:schemeClr val="tx1">
                          <a:lumMod val="50000"/>
                        </a:schemeClr>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Wenatchee</a:t>
                      </a:r>
                      <a:endParaRPr lang="en-US" sz="1400" b="1" i="0" u="none" strike="noStrike" dirty="0">
                        <a:solidFill>
                          <a:schemeClr val="tx1"/>
                        </a:solidFill>
                        <a:latin typeface="Century Gothic" pitchFamily="34" charset="0"/>
                      </a:endParaRPr>
                    </a:p>
                  </a:txBody>
                  <a:tcPr marL="9525" marR="9525" marT="9525" marB="0" vert="vert270" anchor="ctr">
                    <a:lnL w="28575" cap="flat" cmpd="sng" algn="ctr">
                      <a:solidFill>
                        <a:schemeClr val="tx1">
                          <a:lumMod val="50000"/>
                        </a:schemeClr>
                      </a:solidFill>
                      <a:prstDash val="solid"/>
                      <a:round/>
                      <a:headEnd type="none" w="med" len="med"/>
                      <a:tailEnd type="none" w="med" len="med"/>
                    </a:lnL>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Richland</a:t>
                      </a:r>
                      <a:endParaRPr lang="en-US" sz="1400" b="1" i="0" u="none" strike="noStrike" dirty="0">
                        <a:solidFill>
                          <a:schemeClr val="tx1"/>
                        </a:solidFill>
                        <a:latin typeface="Century Gothic" pitchFamily="34" charset="0"/>
                      </a:endParaRP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Umatilla</a:t>
                      </a:r>
                      <a:endParaRPr lang="en-US" sz="1400" b="1" i="0" u="none" strike="noStrike" dirty="0">
                        <a:solidFill>
                          <a:schemeClr val="tx1"/>
                        </a:solidFill>
                        <a:latin typeface="Century Gothic" pitchFamily="34" charset="0"/>
                      </a:endParaRP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The Dalles</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Hood River </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Vancouver</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Portland</a:t>
                      </a:r>
                      <a:br>
                        <a:rPr lang="en-US" sz="1400" b="1" i="0" u="none" strike="noStrike" dirty="0" smtClean="0">
                          <a:solidFill>
                            <a:schemeClr val="tx1"/>
                          </a:solidFill>
                          <a:latin typeface="Century Gothic" pitchFamily="34" charset="0"/>
                        </a:rPr>
                      </a:br>
                      <a:r>
                        <a:rPr lang="en-US" sz="1400" b="1" i="0" u="none" strike="noStrike" dirty="0" smtClean="0">
                          <a:solidFill>
                            <a:schemeClr val="tx1"/>
                          </a:solidFill>
                          <a:latin typeface="Century Gothic" pitchFamily="34" charset="0"/>
                        </a:rPr>
                        <a:t> </a:t>
                      </a:r>
                      <a:r>
                        <a:rPr lang="en-US" sz="1400" b="1" i="0" u="none" strike="noStrike" dirty="0">
                          <a:solidFill>
                            <a:schemeClr val="tx1"/>
                          </a:solidFill>
                          <a:latin typeface="Century Gothic" pitchFamily="34" charset="0"/>
                        </a:rPr>
                        <a:t>(am) </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Portland (noon)</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Portland </a:t>
                      </a:r>
                      <a:r>
                        <a:rPr lang="en-US" sz="1400" b="1" i="0" u="none" strike="noStrike" dirty="0" smtClean="0">
                          <a:solidFill>
                            <a:schemeClr val="tx1"/>
                          </a:solidFill>
                          <a:latin typeface="Century Gothic" pitchFamily="34" charset="0"/>
                        </a:rPr>
                        <a:t/>
                      </a:r>
                      <a:br>
                        <a:rPr lang="en-US" sz="1400" b="1" i="0" u="none" strike="noStrike" dirty="0" smtClean="0">
                          <a:solidFill>
                            <a:schemeClr val="tx1"/>
                          </a:solidFill>
                          <a:latin typeface="Century Gothic" pitchFamily="34" charset="0"/>
                        </a:rPr>
                      </a:br>
                      <a:r>
                        <a:rPr lang="en-US" sz="1400" b="1" i="0" u="none" strike="noStrike" dirty="0" smtClean="0">
                          <a:solidFill>
                            <a:schemeClr val="tx1"/>
                          </a:solidFill>
                          <a:latin typeface="Century Gothic" pitchFamily="34" charset="0"/>
                        </a:rPr>
                        <a:t>(</a:t>
                      </a:r>
                      <a:r>
                        <a:rPr lang="en-US" sz="1400" b="1" i="0" u="none" strike="noStrike" dirty="0">
                          <a:solidFill>
                            <a:schemeClr val="tx1"/>
                          </a:solidFill>
                          <a:latin typeface="Century Gothic" pitchFamily="34" charset="0"/>
                        </a:rPr>
                        <a:t>pm)</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St. Helens</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Longview</a:t>
                      </a:r>
                    </a:p>
                  </a:txBody>
                  <a:tcPr marL="9525" marR="9525" marT="9525" marB="0" vert="vert270" anchor="ctr">
                    <a:lnR w="12700" cap="flat" cmpd="sng" algn="ctr">
                      <a:solidFill>
                        <a:schemeClr val="tx1"/>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tcPr>
                </a:tc>
              </a:tr>
              <a:tr h="411950">
                <a:tc>
                  <a:txBody>
                    <a:bodyPr/>
                    <a:lstStyle/>
                    <a:p>
                      <a:pPr algn="l" fontAlgn="b"/>
                      <a:r>
                        <a:rPr lang="en-US" sz="1400" b="0" i="0" u="none" strike="noStrike" dirty="0" smtClean="0">
                          <a:solidFill>
                            <a:srgbClr val="000000"/>
                          </a:solidFill>
                          <a:latin typeface="Century Gothic" pitchFamily="34" charset="0"/>
                        </a:rPr>
                        <a:t>plasticizers</a:t>
                      </a:r>
                      <a:endParaRPr lang="en-US" sz="1400" b="0" i="0" u="none" strike="noStrike" dirty="0">
                        <a:solidFill>
                          <a:srgbClr val="000000"/>
                        </a:solidFill>
                        <a:latin typeface="Century Gothic" pitchFamily="34" charset="0"/>
                      </a:endParaRP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4</a:t>
                      </a:r>
                    </a:p>
                  </a:txBody>
                  <a:tcPr marL="9525" marR="9525" marT="9525" marB="0" anchor="ctr">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L w="28575" cap="flat" cmpd="sng" algn="ctr">
                      <a:solidFill>
                        <a:schemeClr val="tx1">
                          <a:lumMod val="50000"/>
                        </a:schemeClr>
                      </a:solidFill>
                      <a:prstDash val="solid"/>
                      <a:round/>
                      <a:headEnd type="none" w="med" len="med"/>
                      <a:tailEnd type="none" w="med" len="med"/>
                    </a:lnL>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T w="28575" cap="flat" cmpd="sng" algn="ctr">
                      <a:solidFill>
                        <a:schemeClr val="tx1">
                          <a:lumMod val="50000"/>
                        </a:schemeClr>
                      </a:solidFill>
                      <a:prstDash val="solid"/>
                      <a:round/>
                      <a:headEnd type="none" w="med" len="med"/>
                      <a:tailEnd type="none" w="med" len="med"/>
                    </a:lnT>
                  </a:tcPr>
                </a:tc>
              </a:tr>
              <a:tr h="411950">
                <a:tc>
                  <a:txBody>
                    <a:bodyPr/>
                    <a:lstStyle/>
                    <a:p>
                      <a:pPr algn="l" fontAlgn="b"/>
                      <a:r>
                        <a:rPr lang="en-US" sz="1400" b="0" i="0" u="none" strike="noStrike" dirty="0" smtClean="0">
                          <a:solidFill>
                            <a:srgbClr val="000000"/>
                          </a:solidFill>
                          <a:latin typeface="Century Gothic" pitchFamily="34" charset="0"/>
                        </a:rPr>
                        <a:t>steroids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tc>
              </a:tr>
              <a:tr h="428075">
                <a:tc>
                  <a:txBody>
                    <a:bodyPr/>
                    <a:lstStyle/>
                    <a:p>
                      <a:pPr algn="l" fontAlgn="b"/>
                      <a:r>
                        <a:rPr lang="en-US" sz="1400" b="0" i="0" u="none" strike="noStrike" dirty="0" smtClean="0">
                          <a:solidFill>
                            <a:srgbClr val="000000"/>
                          </a:solidFill>
                          <a:latin typeface="Century Gothic" pitchFamily="34" charset="0"/>
                        </a:rPr>
                        <a:t>detergent</a:t>
                      </a:r>
                      <a:r>
                        <a:rPr lang="en-US" sz="1400" b="0" i="0" u="none" strike="noStrike" baseline="0" dirty="0" smtClean="0">
                          <a:solidFill>
                            <a:srgbClr val="000000"/>
                          </a:solidFill>
                          <a:latin typeface="Century Gothic" pitchFamily="34" charset="0"/>
                        </a:rPr>
                        <a:t> metabolites</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38</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38</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pharmaceuticals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59</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41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59</a:t>
                      </a:r>
                    </a:p>
                  </a:txBody>
                  <a:tcPr marL="9525" marR="9525" marT="9525" marB="0" anchor="ctr"/>
                </a:tc>
              </a:tr>
              <a:tr h="428075">
                <a:tc>
                  <a:txBody>
                    <a:bodyPr/>
                    <a:lstStyle/>
                    <a:p>
                      <a:pPr algn="l" fontAlgn="b"/>
                      <a:r>
                        <a:rPr lang="en-US" sz="1400" b="0" i="0" u="none" strike="noStrike" dirty="0" smtClean="0">
                          <a:solidFill>
                            <a:srgbClr val="000000"/>
                          </a:solidFill>
                          <a:latin typeface="Century Gothic" pitchFamily="34" charset="0"/>
                        </a:rPr>
                        <a:t>personal</a:t>
                      </a:r>
                      <a:r>
                        <a:rPr lang="en-US" sz="1400" b="0" i="0" u="none" strike="noStrike" baseline="0" dirty="0" smtClean="0">
                          <a:solidFill>
                            <a:srgbClr val="000000"/>
                          </a:solidFill>
                          <a:latin typeface="Century Gothic" pitchFamily="34" charset="0"/>
                        </a:rPr>
                        <a:t> care products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15</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60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80</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PAHs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9</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44</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flame retardants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17</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76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65</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miscellaneous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17</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29</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PCBs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18</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44</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pesticides</a:t>
                      </a:r>
                      <a:endParaRPr lang="en-US" sz="1400" b="0" i="0" u="none" strike="noStrike" dirty="0">
                        <a:solidFill>
                          <a:srgbClr val="000000"/>
                        </a:solidFill>
                        <a:latin typeface="Century Gothic" pitchFamily="34" charset="0"/>
                      </a:endParaRP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104</a:t>
                      </a:r>
                    </a:p>
                  </a:txBody>
                  <a:tcPr marL="9525" marR="9525" marT="9525" marB="0" anchor="ctr">
                    <a:lnR w="28575" cap="flat" cmpd="sng" algn="ctr">
                      <a:solidFill>
                        <a:schemeClr val="tx1">
                          <a:lumMod val="50000"/>
                        </a:schemeClr>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12</a:t>
                      </a:r>
                    </a:p>
                  </a:txBody>
                  <a:tcPr marL="9525" marR="9525" marT="9525" marB="0" anchor="ctr">
                    <a:lnL w="28575" cap="flat" cmpd="sng" algn="ctr">
                      <a:solidFill>
                        <a:schemeClr val="tx1">
                          <a:lumMod val="50000"/>
                        </a:schemeClr>
                      </a:solidFill>
                      <a:prstDash val="solid"/>
                      <a:round/>
                      <a:headEnd type="none" w="med" len="med"/>
                      <a:tailEnd type="none" w="med" len="med"/>
                    </a:lnL>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18</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12</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15</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13</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16</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9</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13</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9</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13</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15</a:t>
                      </a:r>
                    </a:p>
                  </a:txBody>
                  <a:tcPr marL="9525" marR="9525" marT="9525" marB="0" anchor="ctr">
                    <a:lnB w="28575" cap="flat" cmpd="sng" algn="ctr">
                      <a:solidFill>
                        <a:schemeClr val="tx1">
                          <a:lumMod val="50000"/>
                        </a:schemeClr>
                      </a:solidFill>
                      <a:prstDash val="solid"/>
                      <a:round/>
                      <a:headEnd type="none" w="med" len="med"/>
                      <a:tailEnd type="none" w="med" len="med"/>
                    </a:lnB>
                  </a:tcPr>
                </a:tc>
              </a:tr>
              <a:tr h="411950">
                <a:tc>
                  <a:txBody>
                    <a:bodyPr/>
                    <a:lstStyle/>
                    <a:p>
                      <a:pPr algn="l" fontAlgn="b"/>
                      <a:r>
                        <a:rPr lang="en-US" sz="1600" b="1" i="0" u="none" strike="noStrike" dirty="0" smtClean="0">
                          <a:solidFill>
                            <a:schemeClr val="tx1"/>
                          </a:solidFill>
                          <a:latin typeface="Century Gothic" pitchFamily="34" charset="0"/>
                        </a:rPr>
                        <a:t>overall</a:t>
                      </a:r>
                      <a:endParaRPr lang="en-US" sz="1600" b="1" i="0" u="none" strike="noStrike" dirty="0">
                        <a:solidFill>
                          <a:schemeClr val="tx1"/>
                        </a:solidFill>
                        <a:latin typeface="Century Gothic" pitchFamily="34" charset="0"/>
                      </a:endParaRP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255</a:t>
                      </a:r>
                    </a:p>
                  </a:txBody>
                  <a:tcPr marL="9525" marR="9525" marT="9525" marB="0" anchor="ctr">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37</a:t>
                      </a:r>
                    </a:p>
                  </a:txBody>
                  <a:tcPr marL="9525" marR="9525" marT="9525" marB="0" anchor="ctr">
                    <a:lnL w="28575" cap="flat" cmpd="sng" algn="ctr">
                      <a:solidFill>
                        <a:schemeClr val="tx1">
                          <a:lumMod val="50000"/>
                        </a:schemeClr>
                      </a:solidFill>
                      <a:prstDash val="solid"/>
                      <a:round/>
                      <a:headEnd type="none" w="med" len="med"/>
                      <a:tailEnd type="none" w="med" len="med"/>
                    </a:lnL>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28</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33</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29</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30</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29</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32</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30</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33</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40</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0" y="29718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8100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50292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58674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4000" dirty="0" smtClean="0"/>
              <a:t>Compounds found at all WWTPs</a:t>
            </a:r>
            <a:br>
              <a:rPr lang="en-US" sz="4000" dirty="0" smtClean="0"/>
            </a:br>
            <a:r>
              <a:rPr lang="en-US" sz="2000" dirty="0" smtClean="0"/>
              <a:t>maximum concentrations shown in micrograms per liter</a:t>
            </a:r>
            <a:endParaRPr lang="en-US" sz="2000" dirty="0"/>
          </a:p>
        </p:txBody>
      </p:sp>
      <p:sp>
        <p:nvSpPr>
          <p:cNvPr id="3" name="Content Placeholder 2"/>
          <p:cNvSpPr>
            <a:spLocks noGrp="1"/>
          </p:cNvSpPr>
          <p:nvPr>
            <p:ph idx="1"/>
          </p:nvPr>
        </p:nvSpPr>
        <p:spPr>
          <a:xfrm>
            <a:off x="381000" y="1295400"/>
            <a:ext cx="8458200" cy="4953000"/>
          </a:xfrm>
        </p:spPr>
        <p:txBody>
          <a:bodyPr>
            <a:normAutofit fontScale="92500"/>
          </a:bodyPr>
          <a:lstStyle/>
          <a:p>
            <a:pPr>
              <a:lnSpc>
                <a:spcPts val="3800"/>
              </a:lnSpc>
              <a:spcBef>
                <a:spcPts val="0"/>
              </a:spcBef>
            </a:pPr>
            <a:r>
              <a:rPr lang="en-US" dirty="0" smtClean="0"/>
              <a:t>Tri(2-chloroethyl)phosphate – 0.65</a:t>
            </a:r>
          </a:p>
          <a:p>
            <a:pPr>
              <a:lnSpc>
                <a:spcPts val="3800"/>
              </a:lnSpc>
              <a:spcBef>
                <a:spcPts val="0"/>
              </a:spcBef>
            </a:pPr>
            <a:r>
              <a:rPr lang="en-US" dirty="0" smtClean="0"/>
              <a:t>Tri(dichloroisopropyl)phosphate – 0.69</a:t>
            </a:r>
          </a:p>
          <a:p>
            <a:pPr>
              <a:lnSpc>
                <a:spcPts val="3800"/>
              </a:lnSpc>
              <a:spcBef>
                <a:spcPts val="0"/>
              </a:spcBef>
            </a:pPr>
            <a:r>
              <a:rPr lang="en-US" dirty="0" smtClean="0"/>
              <a:t>Benzophenone – 0.28</a:t>
            </a:r>
          </a:p>
          <a:p>
            <a:pPr>
              <a:lnSpc>
                <a:spcPts val="3800"/>
              </a:lnSpc>
              <a:spcBef>
                <a:spcPts val="0"/>
              </a:spcBef>
            </a:pPr>
            <a:r>
              <a:rPr lang="en-US" dirty="0" smtClean="0"/>
              <a:t>1,4-Dichlorobenzene – 0.88</a:t>
            </a:r>
          </a:p>
          <a:p>
            <a:pPr>
              <a:lnSpc>
                <a:spcPts val="3800"/>
              </a:lnSpc>
              <a:spcBef>
                <a:spcPts val="0"/>
              </a:spcBef>
            </a:pPr>
            <a:r>
              <a:rPr lang="en-US" dirty="0" smtClean="0"/>
              <a:t>HHCB – 2.5</a:t>
            </a:r>
          </a:p>
          <a:p>
            <a:pPr>
              <a:lnSpc>
                <a:spcPts val="3800"/>
              </a:lnSpc>
              <a:spcBef>
                <a:spcPts val="0"/>
              </a:spcBef>
            </a:pPr>
            <a:r>
              <a:rPr lang="en-US" dirty="0" smtClean="0"/>
              <a:t>Cholesterol – E 6.3</a:t>
            </a:r>
          </a:p>
          <a:p>
            <a:pPr>
              <a:lnSpc>
                <a:spcPts val="3800"/>
              </a:lnSpc>
              <a:spcBef>
                <a:spcPts val="0"/>
              </a:spcBef>
            </a:pPr>
            <a:r>
              <a:rPr lang="en-US" dirty="0" smtClean="0"/>
              <a:t>3-</a:t>
            </a:r>
            <a:r>
              <a:rPr lang="en-US" i="1" dirty="0" smtClean="0"/>
              <a:t>beta</a:t>
            </a:r>
            <a:r>
              <a:rPr lang="en-US" dirty="0" smtClean="0"/>
              <a:t>-Coprostanol – E 5.8</a:t>
            </a:r>
          </a:p>
          <a:p>
            <a:pPr>
              <a:lnSpc>
                <a:spcPts val="3800"/>
              </a:lnSpc>
              <a:spcBef>
                <a:spcPts val="0"/>
              </a:spcBef>
            </a:pPr>
            <a:r>
              <a:rPr lang="en-US" i="1" dirty="0" smtClean="0"/>
              <a:t>beta</a:t>
            </a:r>
            <a:r>
              <a:rPr lang="en-US" dirty="0" smtClean="0"/>
              <a:t>-Sitosterol – E 3.2</a:t>
            </a:r>
          </a:p>
          <a:p>
            <a:pPr>
              <a:lnSpc>
                <a:spcPts val="3800"/>
              </a:lnSpc>
              <a:spcBef>
                <a:spcPts val="0"/>
              </a:spcBef>
            </a:pPr>
            <a:r>
              <a:rPr lang="en-US" dirty="0" smtClean="0"/>
              <a:t>PBDE congeners (47, 66, 85, 99, 100, 153, 154)</a:t>
            </a:r>
          </a:p>
          <a:p>
            <a:pPr>
              <a:lnSpc>
                <a:spcPts val="3800"/>
              </a:lnSpc>
              <a:spcBef>
                <a:spcPts val="0"/>
              </a:spcBef>
            </a:pPr>
            <a:r>
              <a:rPr lang="en-US" i="1" dirty="0" smtClean="0"/>
              <a:t>trans</a:t>
            </a:r>
            <a:r>
              <a:rPr lang="en-US" dirty="0" smtClean="0"/>
              <a:t>-Chlordane – 0.00019</a:t>
            </a:r>
          </a:p>
          <a:p>
            <a:endParaRPr lang="en-US" dirty="0"/>
          </a:p>
        </p:txBody>
      </p:sp>
      <p:sp>
        <p:nvSpPr>
          <p:cNvPr id="4" name="TextBox 3"/>
          <p:cNvSpPr txBox="1"/>
          <p:nvPr/>
        </p:nvSpPr>
        <p:spPr>
          <a:xfrm>
            <a:off x="7313679" y="6248400"/>
            <a:ext cx="1702710" cy="369332"/>
          </a:xfrm>
          <a:prstGeom prst="rect">
            <a:avLst/>
          </a:prstGeom>
          <a:noFill/>
        </p:spPr>
        <p:txBody>
          <a:bodyPr wrap="none" rtlCol="0">
            <a:spAutoFit/>
          </a:bodyPr>
          <a:lstStyle/>
          <a:p>
            <a:r>
              <a:rPr lang="en-US" dirty="0" smtClean="0">
                <a:latin typeface="+mn-lt"/>
              </a:rPr>
              <a:t>E = estimated</a:t>
            </a:r>
            <a:endParaRPr lang="en-US" dirty="0">
              <a:latin typeface="+mn-lt"/>
            </a:endParaRPr>
          </a:p>
        </p:txBody>
      </p:sp>
      <p:sp>
        <p:nvSpPr>
          <p:cNvPr id="5" name="Rectangle 4"/>
          <p:cNvSpPr/>
          <p:nvPr/>
        </p:nvSpPr>
        <p:spPr>
          <a:xfrm>
            <a:off x="304800" y="1371600"/>
            <a:ext cx="7239000" cy="9906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2362200"/>
            <a:ext cx="7239000" cy="14478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3810000"/>
            <a:ext cx="7239000" cy="14478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5257800"/>
            <a:ext cx="8382000" cy="9906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3600" dirty="0" smtClean="0"/>
              <a:t>Pharmaceuticals found at all WWTPs</a:t>
            </a:r>
            <a:r>
              <a:rPr lang="en-US" dirty="0" smtClean="0"/>
              <a:t/>
            </a:r>
            <a:br>
              <a:rPr lang="en-US" dirty="0" smtClean="0"/>
            </a:br>
            <a:r>
              <a:rPr lang="en-US" sz="2000" dirty="0" smtClean="0"/>
              <a:t>maximum concentrations shown in micrograms per liter</a:t>
            </a:r>
            <a:endParaRPr lang="en-US" sz="2000" dirty="0"/>
          </a:p>
        </p:txBody>
      </p:sp>
      <p:sp>
        <p:nvSpPr>
          <p:cNvPr id="3" name="Content Placeholder 2"/>
          <p:cNvSpPr>
            <a:spLocks noGrp="1"/>
          </p:cNvSpPr>
          <p:nvPr>
            <p:ph idx="1"/>
          </p:nvPr>
        </p:nvSpPr>
        <p:spPr>
          <a:xfrm>
            <a:off x="381000" y="1143000"/>
            <a:ext cx="8458200" cy="5257800"/>
          </a:xfrm>
        </p:spPr>
        <p:txBody>
          <a:bodyPr>
            <a:normAutofit/>
          </a:bodyPr>
          <a:lstStyle/>
          <a:p>
            <a:pPr>
              <a:lnSpc>
                <a:spcPts val="4000"/>
              </a:lnSpc>
              <a:spcBef>
                <a:spcPts val="0"/>
              </a:spcBef>
            </a:pPr>
            <a:r>
              <a:rPr lang="en-US" sz="2300" dirty="0" err="1" smtClean="0"/>
              <a:t>Iminostilbene</a:t>
            </a:r>
            <a:r>
              <a:rPr lang="en-US" sz="2300" dirty="0" smtClean="0"/>
              <a:t> – 0.4</a:t>
            </a:r>
          </a:p>
          <a:p>
            <a:pPr>
              <a:lnSpc>
                <a:spcPts val="4000"/>
              </a:lnSpc>
              <a:spcBef>
                <a:spcPts val="0"/>
              </a:spcBef>
            </a:pPr>
            <a:r>
              <a:rPr lang="en-US" sz="2300" dirty="0" err="1" smtClean="0"/>
              <a:t>Citalopram</a:t>
            </a:r>
            <a:r>
              <a:rPr lang="en-US" sz="2300" dirty="0" smtClean="0"/>
              <a:t> (</a:t>
            </a:r>
            <a:r>
              <a:rPr lang="en-US" sz="2300" dirty="0" err="1" smtClean="0"/>
              <a:t>Celexa</a:t>
            </a:r>
            <a:r>
              <a:rPr lang="en-US" sz="2300" dirty="0" smtClean="0"/>
              <a:t>, </a:t>
            </a:r>
            <a:r>
              <a:rPr lang="en-US" sz="2300" dirty="0" err="1" smtClean="0"/>
              <a:t>Cipramil</a:t>
            </a:r>
            <a:r>
              <a:rPr lang="en-US" sz="2300" dirty="0" smtClean="0"/>
              <a:t>) – 0.5</a:t>
            </a:r>
          </a:p>
          <a:p>
            <a:pPr>
              <a:lnSpc>
                <a:spcPts val="4000"/>
              </a:lnSpc>
              <a:spcBef>
                <a:spcPts val="0"/>
              </a:spcBef>
            </a:pPr>
            <a:r>
              <a:rPr lang="en-US" sz="2300" dirty="0" err="1" smtClean="0"/>
              <a:t>Diltiazem</a:t>
            </a:r>
            <a:r>
              <a:rPr lang="en-US" sz="2300" dirty="0" smtClean="0"/>
              <a:t> – 0.4 </a:t>
            </a:r>
          </a:p>
          <a:p>
            <a:pPr>
              <a:lnSpc>
                <a:spcPts val="4000"/>
              </a:lnSpc>
              <a:spcBef>
                <a:spcPts val="0"/>
              </a:spcBef>
            </a:pPr>
            <a:r>
              <a:rPr lang="en-US" sz="2300" dirty="0" err="1" smtClean="0"/>
              <a:t>Lidocaine</a:t>
            </a:r>
            <a:r>
              <a:rPr lang="en-US" sz="2300" dirty="0" smtClean="0"/>
              <a:t> – 0.4</a:t>
            </a:r>
          </a:p>
          <a:p>
            <a:pPr>
              <a:lnSpc>
                <a:spcPts val="4000"/>
              </a:lnSpc>
              <a:spcBef>
                <a:spcPts val="0"/>
              </a:spcBef>
            </a:pPr>
            <a:r>
              <a:rPr lang="en-US" sz="2300" dirty="0" smtClean="0"/>
              <a:t>Methocarbamol (</a:t>
            </a:r>
            <a:r>
              <a:rPr lang="en-US" sz="2300" dirty="0" err="1" smtClean="0"/>
              <a:t>Robaxin</a:t>
            </a:r>
            <a:r>
              <a:rPr lang="en-US" sz="2300" dirty="0" smtClean="0"/>
              <a:t>)– 13</a:t>
            </a:r>
          </a:p>
          <a:p>
            <a:pPr>
              <a:lnSpc>
                <a:spcPts val="4000"/>
              </a:lnSpc>
              <a:spcBef>
                <a:spcPts val="0"/>
              </a:spcBef>
            </a:pPr>
            <a:r>
              <a:rPr lang="en-US" sz="2300" dirty="0" smtClean="0"/>
              <a:t>Phenobarbital – 0.2</a:t>
            </a:r>
          </a:p>
          <a:p>
            <a:pPr>
              <a:lnSpc>
                <a:spcPts val="4000"/>
              </a:lnSpc>
              <a:spcBef>
                <a:spcPts val="0"/>
              </a:spcBef>
            </a:pPr>
            <a:r>
              <a:rPr lang="en-US" sz="2300" dirty="0" err="1" smtClean="0"/>
              <a:t>Tramadol</a:t>
            </a:r>
            <a:r>
              <a:rPr lang="en-US" sz="2300" dirty="0" smtClean="0"/>
              <a:t>  (</a:t>
            </a:r>
            <a:r>
              <a:rPr lang="en-US" sz="2300" dirty="0" err="1" smtClean="0"/>
              <a:t>Ultram</a:t>
            </a:r>
            <a:r>
              <a:rPr lang="en-US" sz="2300" dirty="0" smtClean="0"/>
              <a:t>) – 0.4</a:t>
            </a:r>
          </a:p>
          <a:p>
            <a:pPr>
              <a:lnSpc>
                <a:spcPts val="4000"/>
              </a:lnSpc>
              <a:spcBef>
                <a:spcPts val="0"/>
              </a:spcBef>
            </a:pPr>
            <a:r>
              <a:rPr lang="en-US" sz="2300" dirty="0" smtClean="0"/>
              <a:t>Carbamazepine – 0.12</a:t>
            </a:r>
          </a:p>
          <a:p>
            <a:pPr>
              <a:lnSpc>
                <a:spcPts val="4000"/>
              </a:lnSpc>
              <a:spcBef>
                <a:spcPts val="0"/>
              </a:spcBef>
            </a:pPr>
            <a:r>
              <a:rPr lang="en-US" sz="2300" dirty="0" err="1" smtClean="0"/>
              <a:t>Phenytoin</a:t>
            </a:r>
            <a:r>
              <a:rPr lang="en-US" sz="2300" dirty="0" smtClean="0"/>
              <a:t> (</a:t>
            </a:r>
            <a:r>
              <a:rPr lang="en-US" sz="2300" dirty="0" err="1" smtClean="0"/>
              <a:t>Dilantin</a:t>
            </a:r>
            <a:r>
              <a:rPr lang="en-US" sz="2300" dirty="0" smtClean="0"/>
              <a:t>) – 0.6</a:t>
            </a:r>
          </a:p>
          <a:p>
            <a:pPr>
              <a:lnSpc>
                <a:spcPts val="4000"/>
              </a:lnSpc>
              <a:spcBef>
                <a:spcPts val="0"/>
              </a:spcBef>
            </a:pPr>
            <a:r>
              <a:rPr lang="en-US" sz="2300" dirty="0" smtClean="0"/>
              <a:t>Diphenhydramine (Benadryl, Motrin PM, …) – 0.11</a:t>
            </a:r>
          </a:p>
        </p:txBody>
      </p:sp>
      <p:sp>
        <p:nvSpPr>
          <p:cNvPr id="5" name="TextBox 4"/>
          <p:cNvSpPr txBox="1"/>
          <p:nvPr/>
        </p:nvSpPr>
        <p:spPr>
          <a:xfrm>
            <a:off x="4026725" y="6360710"/>
            <a:ext cx="5105400" cy="461665"/>
          </a:xfrm>
          <a:prstGeom prst="rect">
            <a:avLst/>
          </a:prstGeom>
          <a:noFill/>
        </p:spPr>
        <p:txBody>
          <a:bodyPr wrap="square" rtlCol="0">
            <a:spAutoFit/>
          </a:bodyPr>
          <a:lstStyle/>
          <a:p>
            <a:pPr algn="r"/>
            <a:r>
              <a:rPr lang="en-US" sz="1200" dirty="0" smtClean="0">
                <a:latin typeface="+mn-lt"/>
              </a:rPr>
              <a:t>Any use of trade, product, or firm names is for descriptive purposes</a:t>
            </a:r>
            <a:br>
              <a:rPr lang="en-US" sz="1200" dirty="0" smtClean="0">
                <a:latin typeface="+mn-lt"/>
              </a:rPr>
            </a:br>
            <a:r>
              <a:rPr lang="en-US" sz="1200" dirty="0" smtClean="0">
                <a:latin typeface="+mn-lt"/>
              </a:rPr>
              <a:t> only and does not imply endorsement by the U.S. Government.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5305</TotalTime>
  <Words>1902</Words>
  <Application>Microsoft Office PowerPoint</Application>
  <PresentationFormat>On-screen Show (4:3)</PresentationFormat>
  <Paragraphs>543</Paragraphs>
  <Slides>20</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Century Gothic</vt:lpstr>
      <vt:lpstr>Wingdings 2</vt:lpstr>
      <vt:lpstr>Wingdings</vt:lpstr>
      <vt:lpstr>ＭＳ Ｐゴシック</vt:lpstr>
      <vt:lpstr>Technic</vt:lpstr>
      <vt:lpstr>CorelDRAW</vt:lpstr>
      <vt:lpstr>Reconnaissance Investigation  of Emerging Contaminants in  Wastewater-Treatment-Plant Effluent  and Stormwater Runoff  in the Columbia River Basin</vt:lpstr>
      <vt:lpstr>Columbia River Inputs Study</vt:lpstr>
      <vt:lpstr>Slide 3</vt:lpstr>
      <vt:lpstr>City and WWTP characteristics</vt:lpstr>
      <vt:lpstr>Contaminants analyzed in  WWTP effluent </vt:lpstr>
      <vt:lpstr>Contaminants measured in WWTP effluents</vt:lpstr>
      <vt:lpstr>Percent of detection at each WWTP sampled</vt:lpstr>
      <vt:lpstr>Compounds found at all WWTPs maximum concentrations shown in micrograms per liter</vt:lpstr>
      <vt:lpstr>Pharmaceuticals found at all WWTPs maximum concentrations shown in micrograms per liter</vt:lpstr>
      <vt:lpstr>Diphenhydramine</vt:lpstr>
      <vt:lpstr>Diphenhydramine</vt:lpstr>
      <vt:lpstr>Loadings to the Columbia</vt:lpstr>
      <vt:lpstr>Implications for sampling</vt:lpstr>
      <vt:lpstr>Contaminants analyzed in stormwater runoff</vt:lpstr>
      <vt:lpstr>Contaminants measured in stormwater runoff</vt:lpstr>
      <vt:lpstr>A few interesting findings…</vt:lpstr>
      <vt:lpstr>Trace elements  in stormwater runoff</vt:lpstr>
      <vt:lpstr>Unknowns</vt:lpstr>
      <vt:lpstr>Future steps…</vt:lpstr>
      <vt:lpstr>Questions?</vt:lpstr>
    </vt:vector>
  </TitlesOfParts>
  <Company>U.S. Geological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contaminant transport in the Columbia River Basin</dc:title>
  <dc:creator>Jennifer Morace</dc:creator>
  <cp:lastModifiedBy>Jennifer Morace</cp:lastModifiedBy>
  <cp:revision>206</cp:revision>
  <dcterms:created xsi:type="dcterms:W3CDTF">2009-07-22T11:45:53Z</dcterms:created>
  <dcterms:modified xsi:type="dcterms:W3CDTF">2011-03-08T16:48:59Z</dcterms:modified>
</cp:coreProperties>
</file>