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8" r:id="rId2"/>
    <p:sldId id="385" r:id="rId3"/>
    <p:sldId id="388" r:id="rId4"/>
    <p:sldId id="389" r:id="rId5"/>
    <p:sldId id="416" r:id="rId6"/>
    <p:sldId id="391" r:id="rId7"/>
    <p:sldId id="273" r:id="rId8"/>
    <p:sldId id="395" r:id="rId9"/>
    <p:sldId id="402" r:id="rId10"/>
    <p:sldId id="340" r:id="rId11"/>
    <p:sldId id="341" r:id="rId12"/>
    <p:sldId id="346" r:id="rId13"/>
    <p:sldId id="342" r:id="rId14"/>
    <p:sldId id="343" r:id="rId15"/>
    <p:sldId id="414" r:id="rId16"/>
    <p:sldId id="351" r:id="rId17"/>
    <p:sldId id="409" r:id="rId18"/>
    <p:sldId id="411" r:id="rId19"/>
    <p:sldId id="30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yer, Jennifer M." initials="JMB" lastIdx="21" clrIdx="0"/>
  <p:cmAuthor id="1" name="Jacquelyn L. Schei" initials="JL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  <a:srgbClr val="9954CC"/>
    <a:srgbClr val="FFF0E1"/>
    <a:srgbClr val="FFE8D1"/>
    <a:srgbClr val="E4E3C7"/>
    <a:srgbClr val="F3E7FF"/>
    <a:srgbClr val="666633"/>
    <a:srgbClr val="E4C9FF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0" autoAdjust="0"/>
  </p:normalViewPr>
  <p:slideViewPr>
    <p:cSldViewPr>
      <p:cViewPr varScale="1">
        <p:scale>
          <a:sx n="75" d="100"/>
          <a:sy n="75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9B4A34E-09C0-431F-8493-BA010AD8704E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2D094C6-8010-4920-A29D-ABE5BF0CF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23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731EC9-0B5B-438F-A416-A60E22D1EB6C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7688DA-6BC7-4258-AD6A-85794C27F051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7688DA-6BC7-4258-AD6A-85794C27F051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7688DA-6BC7-4258-AD6A-85794C27F051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7688DA-6BC7-4258-AD6A-85794C27F051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7688DA-6BC7-4258-AD6A-85794C27F051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637FEB5-7B9F-4659-B1EC-64DB51947112}" type="slidenum">
              <a:rPr lang="en-US" smtClean="0">
                <a:latin typeface="Calibri" pitchFamily="34" charset="0"/>
              </a:rPr>
              <a:pPr eaLnBrk="1" hangingPunct="1"/>
              <a:t>15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637FEB5-7B9F-4659-B1EC-64DB51947112}" type="slidenum">
              <a:rPr lang="en-US" smtClean="0">
                <a:latin typeface="Calibri" pitchFamily="34" charset="0"/>
              </a:rPr>
              <a:pPr eaLnBrk="1" hangingPunct="1"/>
              <a:t>16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637FEB5-7B9F-4659-B1EC-64DB51947112}" type="slidenum">
              <a:rPr lang="en-US" smtClean="0">
                <a:latin typeface="Calibri" pitchFamily="34" charset="0"/>
              </a:rPr>
              <a:pPr eaLnBrk="1" hangingPunct="1"/>
              <a:t>17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637FEB5-7B9F-4659-B1EC-64DB51947112}" type="slidenum">
              <a:rPr lang="en-US" smtClean="0">
                <a:latin typeface="Calibri" pitchFamily="34" charset="0"/>
              </a:rPr>
              <a:pPr eaLnBrk="1" hangingPunct="1"/>
              <a:t>18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B5EEF5-7E46-4CB6-9EBF-0DA25FC4FE13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Jen intro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9083E5-5CF3-468A-B41A-24D914FDED3A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Wingdings 2" charset="2"/>
              <a:buNone/>
              <a:defRPr/>
            </a:pPr>
            <a:endParaRPr lang="en-US" sz="2000" i="0" kern="1200" dirty="0" smtClean="0">
              <a:solidFill>
                <a:schemeClr val="tx1"/>
              </a:solidFill>
              <a:latin typeface="Trebuchet MS" pitchFamily="34" charset="0"/>
              <a:ea typeface="ＭＳ Ｐゴシック" charset="-128"/>
              <a:cs typeface="ＭＳ Ｐゴシック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1B3F9A-19C3-4F00-A336-FE7D15CECB6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Wingdings 2" charset="2"/>
              <a:buNone/>
              <a:defRPr/>
            </a:pPr>
            <a:endParaRPr lang="en-US" sz="2000" i="0" kern="1200" dirty="0" smtClean="0">
              <a:solidFill>
                <a:schemeClr val="tx1"/>
              </a:solidFill>
              <a:latin typeface="Trebuchet MS" pitchFamily="34" charset="0"/>
              <a:ea typeface="ＭＳ Ｐゴシック" charset="-128"/>
              <a:cs typeface="ＭＳ Ｐゴシック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1B3F9A-19C3-4F00-A336-FE7D15CECB6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Wingdings 2" charset="2"/>
              <a:buNone/>
              <a:defRPr/>
            </a:pPr>
            <a:endParaRPr lang="en-US" sz="2000" i="0" kern="1200" dirty="0" smtClean="0">
              <a:solidFill>
                <a:schemeClr val="tx1"/>
              </a:solidFill>
              <a:latin typeface="Trebuchet MS" pitchFamily="34" charset="0"/>
              <a:ea typeface="ＭＳ Ｐゴシック" charset="-128"/>
              <a:cs typeface="ＭＳ Ｐゴシック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1B3F9A-19C3-4F00-A336-FE7D15CECB6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9083E5-5CF3-468A-B41A-24D914FDED3A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9083E5-5CF3-468A-B41A-24D914FDED3A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5CF1680-0C38-4F7E-9C3C-F2B82EC8DFF1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5CF1680-0C38-4F7E-9C3C-F2B82EC8DFF1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5DB8-7B34-407C-BF97-CA2B458AF02D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CD83-6865-4E97-94F0-06DEDE976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79B2-7699-4E7A-9471-1C2E22B2210D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BC74-9FDB-4DB4-941A-C607EC37D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FBBD-D92E-462B-B183-115DA78EF1CF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9A54-9DBD-4675-AC8C-A9B19449E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38B78-C5C8-48C5-AB78-C8A08DE4DF1C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08A2-E263-4E7C-9C36-B9F22891D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4A1B2-2ABE-4EDD-A85C-B57E6A26BB0C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F714-A74B-4B18-8BF6-3E4E63105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8442-CAC6-443B-82F1-EA0769EEDFAB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5288-9F1A-4E5E-BB65-EA86D5424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845A-5F08-448F-BC58-3DA239ED6449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D038-D012-40A0-8E2A-71A6D0C3B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DD60-DC9C-450D-9A91-1B25896687E3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66B3-AC6F-440D-855B-6AD052E25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90A2-F730-4A34-9404-602B90BA6AEC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380D-CDF5-45C9-A8E3-B8992B180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0660-4B3E-4E4C-B0F5-021BC292D0B0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6A5C-0DB6-4209-BAF4-3D54F09E5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D3D0-AF35-4E13-9EA8-4140A1AEA34B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C266-453C-47F1-9E47-D7887D03D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11B7E1D-C169-4C2F-8BBF-56D8FF715C74}" type="datetime1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DED22D4-16E6-47E5-A04C-2C8988529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2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toringresource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itoringresources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monitoringresources.org/" TargetMode="External"/><Relationship Id="rId4" Type="http://schemas.openxmlformats.org/officeDocument/2006/relationships/hyperlink" Target="mailto:jschei@usg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toringmethod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25096" y="3276600"/>
            <a:ext cx="7289264" cy="2743200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Overview of PNAMP’s Monitoring Resources</a:t>
            </a:r>
            <a:br>
              <a:rPr lang="en-US" sz="40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</a:br>
            <a:r>
              <a:rPr lang="en-US" sz="12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 </a:t>
            </a:r>
            <a:r>
              <a:rPr lang="en-US" sz="40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July 30, </a:t>
            </a: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2012</a:t>
            </a:r>
            <a:br>
              <a:rPr lang="en-US" sz="24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Jacque </a:t>
            </a:r>
            <a:r>
              <a:rPr lang="en-US" sz="2400" b="0" dirty="0" err="1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Schei</a:t>
            </a: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, U.S. Geological </a:t>
            </a: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Survey</a:t>
            </a:r>
            <a:br>
              <a:rPr lang="en-US" sz="24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Jen Bayer, U.S. Geological Survey</a:t>
            </a:r>
            <a:endParaRPr lang="en-US" sz="4400" b="0" dirty="0">
              <a:solidFill>
                <a:schemeClr val="tx1"/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  <p:pic>
        <p:nvPicPr>
          <p:cNvPr id="4" name="Picture 3" descr="PNAMP CMYK + n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7896" y="861462"/>
            <a:ext cx="3573012" cy="1729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199" y="990600"/>
            <a:ext cx="8503499" cy="228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>
                <a:latin typeface="Trebuchet MS" pitchFamily="34" charset="0"/>
                <a:ea typeface="ＭＳ Ｐゴシック"/>
              </a:rPr>
              <a:t>In development – product expected November 2012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>
                <a:latin typeface="Trebuchet MS" pitchFamily="34" charset="0"/>
                <a:ea typeface="ＭＳ Ｐゴシック"/>
              </a:rPr>
              <a:t>Support development of sample design using </a:t>
            </a:r>
            <a:r>
              <a:rPr lang="en-US" sz="2000" dirty="0" smtClean="0">
                <a:latin typeface="Trebuchet MS" pitchFamily="34" charset="0"/>
                <a:ea typeface="ＭＳ Ｐゴシック"/>
              </a:rPr>
              <a:t>a Master </a:t>
            </a:r>
            <a:r>
              <a:rPr lang="en-US" sz="2000" dirty="0" smtClean="0">
                <a:latin typeface="Trebuchet MS" pitchFamily="34" charset="0"/>
                <a:ea typeface="ＭＳ Ｐゴシック"/>
              </a:rPr>
              <a:t>Sample, </a:t>
            </a:r>
            <a:r>
              <a:rPr lang="en-US" sz="2000" dirty="0" smtClean="0">
                <a:latin typeface="Trebuchet MS" pitchFamily="34" charset="0"/>
                <a:ea typeface="ＭＳ Ｐゴシック"/>
              </a:rPr>
              <a:t>site evaluation, offer basic </a:t>
            </a:r>
            <a:r>
              <a:rPr lang="en-US" sz="2000" dirty="0" smtClean="0">
                <a:latin typeface="Trebuchet MS" pitchFamily="34" charset="0"/>
                <a:ea typeface="ＭＳ Ｐゴシック"/>
              </a:rPr>
              <a:t>analysis functions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>
                <a:latin typeface="Trebuchet MS" pitchFamily="34" charset="0"/>
                <a:ea typeface="ＭＳ Ｐゴシック"/>
              </a:rPr>
              <a:t>Intended user group – knowledgeable about GRTS design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000" dirty="0" smtClean="0">
              <a:latin typeface="Trebuchet MS" pitchFamily="34" charset="0"/>
              <a:ea typeface="ＭＳ Ｐゴシック"/>
            </a:endParaRPr>
          </a:p>
          <a:p>
            <a:pPr marL="366713" lvl="1" indent="0" eaLnBrk="1" hangingPunct="1">
              <a:buNone/>
            </a:pPr>
            <a:endParaRPr lang="en-US" sz="2000" dirty="0" smtClean="0">
              <a:latin typeface="Trebuchet MS" pitchFamily="34" charset="0"/>
              <a:ea typeface="ＭＳ Ｐゴシック"/>
            </a:endParaRPr>
          </a:p>
          <a:p>
            <a:pPr lvl="1" eaLnBrk="1" hangingPunct="1"/>
            <a:endParaRPr lang="en-US" sz="2000" dirty="0" smtClean="0">
              <a:latin typeface="Trebuchet MS" pitchFamily="34" charset="0"/>
              <a:ea typeface="ＭＳ Ｐゴシック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808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Monitoring Sample Designer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9604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"/>
          <a:stretch/>
        </p:blipFill>
        <p:spPr bwMode="auto">
          <a:xfrm>
            <a:off x="0" y="2454285"/>
            <a:ext cx="4648200" cy="4408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83" y="3453008"/>
            <a:ext cx="5230423" cy="340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6400" dist="38100" dir="10800000" sx="102000" sy="102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990600"/>
            <a:ext cx="8534400" cy="2667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1900" dirty="0" smtClean="0">
                <a:latin typeface="Trebuchet MS" pitchFamily="34" charset="0"/>
                <a:ea typeface="ＭＳ Ｐゴシック"/>
              </a:rPr>
              <a:t>In development – product expected November 2012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1900" dirty="0" smtClean="0">
                <a:latin typeface="Trebuchet MS" pitchFamily="34" charset="0"/>
                <a:ea typeface="ＭＳ Ｐゴシック"/>
              </a:rPr>
              <a:t>Sampling site </a:t>
            </a:r>
            <a:r>
              <a:rPr lang="en-US" sz="1900" dirty="0" smtClean="0">
                <a:latin typeface="Trebuchet MS" pitchFamily="34" charset="0"/>
                <a:ea typeface="ＭＳ Ｐゴシック"/>
              </a:rPr>
              <a:t>management– </a:t>
            </a:r>
            <a:r>
              <a:rPr lang="en-US" sz="1900" dirty="0" smtClean="0">
                <a:latin typeface="Trebuchet MS" pitchFamily="34" charset="0"/>
                <a:ea typeface="ＭＳ Ｐゴシック"/>
              </a:rPr>
              <a:t>import samples/legacy sites, add attributes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1900" dirty="0" smtClean="0">
                <a:latin typeface="Trebuchet MS" pitchFamily="34" charset="0"/>
                <a:ea typeface="ＭＳ Ｐゴシック"/>
              </a:rPr>
              <a:t>Will work closely with Sample Designer – sites, master samples will be stored here</a:t>
            </a:r>
            <a:endParaRPr lang="en-US" sz="1900" dirty="0" smtClean="0">
              <a:latin typeface="Trebuchet MS" pitchFamily="34" charset="0"/>
              <a:ea typeface="ＭＳ Ｐゴシック"/>
              <a:cs typeface="ＭＳ Ｐゴシック"/>
            </a:endParaRPr>
          </a:p>
          <a:p>
            <a:pPr marL="366713" lvl="1" indent="0" eaLnBrk="1" hangingPunct="1">
              <a:buNone/>
            </a:pPr>
            <a:endParaRPr lang="en-US" sz="1800" dirty="0" smtClean="0">
              <a:latin typeface="Trebuchet MS" pitchFamily="34" charset="0"/>
              <a:ea typeface="ＭＳ Ｐゴシック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808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Monitoring Site Manager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9604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152"/>
            <a:ext cx="4953000" cy="4593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97" y="2590800"/>
            <a:ext cx="4720103" cy="4361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68300" dist="38100" dir="10800000" sx="104000" sy="104000" algn="r" rotWithShape="0">
              <a:schemeClr val="tx1">
                <a:lumMod val="50000"/>
                <a:lumOff val="50000"/>
                <a:alpha val="5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808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Site Manager – Explorer Feature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9604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6795"/>
            <a:ext cx="9143999" cy="397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997788"/>
            <a:ext cx="8534400" cy="2667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  <a:ea typeface="ＭＳ Ｐゴシック"/>
              </a:rPr>
              <a:t>Explore sites – locate, find information about, and see regional monitoring projects displayed on a map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/>
              </a:rPr>
              <a:t>With continued support for entering and updating content, this tool will support many ‘inventory’ needs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/>
              </a:rPr>
              <a:t>Gather content via web services and manually</a:t>
            </a:r>
          </a:p>
          <a:p>
            <a:pPr marL="366713" lvl="1" indent="0" eaLnBrk="1" hangingPunct="1">
              <a:buNone/>
            </a:pPr>
            <a:endParaRPr lang="en-US" sz="1800" dirty="0" smtClean="0">
              <a:latin typeface="Trebuchet MS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709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066800"/>
            <a:ext cx="8275779" cy="1752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200" dirty="0">
                <a:latin typeface="Trebuchet MS" pitchFamily="34" charset="0"/>
                <a:ea typeface="ＭＳ Ｐゴシック"/>
              </a:rPr>
              <a:t>Complete website transferred from NCEAS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200" dirty="0">
                <a:latin typeface="Trebuchet MS" pitchFamily="34" charset="0"/>
                <a:ea typeface="ＭＳ Ｐゴシック"/>
              </a:rPr>
              <a:t>Educational resource – monitoring program design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200" dirty="0">
                <a:latin typeface="Trebuchet MS" pitchFamily="34" charset="0"/>
                <a:ea typeface="ＭＳ Ｐゴシック"/>
              </a:rPr>
              <a:t>Integrate generic concepts into MonitoringResources.org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200" dirty="0">
                <a:latin typeface="Trebuchet MS" pitchFamily="34" charset="0"/>
                <a:ea typeface="ＭＳ Ｐゴシック"/>
              </a:rPr>
              <a:t>Future – add topics beyond salmon</a:t>
            </a:r>
            <a:endParaRPr lang="en-US" sz="1900" dirty="0">
              <a:latin typeface="Trebuchet MS" pitchFamily="34" charset="0"/>
              <a:ea typeface="ＭＳ Ｐゴシック"/>
            </a:endParaRPr>
          </a:p>
          <a:p>
            <a:pPr lvl="1" eaLnBrk="1" hangingPunct="1"/>
            <a:endParaRPr lang="en-US" sz="2200" dirty="0" smtClean="0">
              <a:latin typeface="Trebuchet MS" pitchFamily="34" charset="0"/>
              <a:ea typeface="ＭＳ Ｐゴシック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808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SalmonMonitoringAdvisor.org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9604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0" y="2868614"/>
            <a:ext cx="8229599" cy="39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066800"/>
            <a:ext cx="84582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  <a:ea typeface="ＭＳ Ｐゴシック"/>
              </a:rPr>
              <a:t>Pilot project – prototype tool development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200" dirty="0">
                <a:latin typeface="Trebuchet MS" pitchFamily="34" charset="0"/>
              </a:rPr>
              <a:t>Concept – support </a:t>
            </a:r>
            <a:r>
              <a:rPr lang="en-US" sz="2200" dirty="0" smtClean="0">
                <a:latin typeface="Trebuchet MS" pitchFamily="34" charset="0"/>
              </a:rPr>
              <a:t>for development of a complete </a:t>
            </a:r>
            <a:r>
              <a:rPr lang="en-US" sz="2200" dirty="0">
                <a:latin typeface="Trebuchet MS" pitchFamily="34" charset="0"/>
              </a:rPr>
              <a:t>metadata record for datasets </a:t>
            </a:r>
            <a:endParaRPr lang="en-US" sz="2200" dirty="0" smtClean="0">
              <a:latin typeface="Trebuchet MS" pitchFamily="34" charset="0"/>
            </a:endParaRP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/>
              </a:rPr>
              <a:t>Pull </a:t>
            </a:r>
            <a:r>
              <a:rPr lang="en-US" sz="2200" dirty="0">
                <a:latin typeface="Trebuchet MS" pitchFamily="34" charset="0"/>
                <a:ea typeface="ＭＳ Ｐゴシック"/>
              </a:rPr>
              <a:t>information from existing online resources into a metadata record </a:t>
            </a:r>
            <a:r>
              <a:rPr lang="en-US" sz="2200" dirty="0" smtClean="0">
                <a:latin typeface="Trebuchet MS" pitchFamily="34" charset="0"/>
                <a:ea typeface="ＭＳ Ｐゴシック"/>
              </a:rPr>
              <a:t>template (prototype BPA-focused)</a:t>
            </a:r>
            <a:endParaRPr lang="en-US" sz="2200" dirty="0">
              <a:latin typeface="Trebuchet MS" pitchFamily="34" charset="0"/>
              <a:ea typeface="ＭＳ Ｐゴシック"/>
            </a:endParaRP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</a:rPr>
              <a:t>Different </a:t>
            </a:r>
            <a:r>
              <a:rPr lang="en-US" sz="2000" dirty="0">
                <a:latin typeface="Trebuchet MS" pitchFamily="34" charset="0"/>
              </a:rPr>
              <a:t>organizations would need different web services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latin typeface="Trebuchet MS" pitchFamily="34" charset="0"/>
              </a:rPr>
              <a:t>Not all elements will be </a:t>
            </a:r>
            <a:r>
              <a:rPr lang="en-US" sz="2000" dirty="0" smtClean="0">
                <a:latin typeface="Trebuchet MS" pitchFamily="34" charset="0"/>
              </a:rPr>
              <a:t>found; u</a:t>
            </a:r>
            <a:r>
              <a:rPr lang="en-US" sz="2000" dirty="0" smtClean="0">
                <a:latin typeface="Trebuchet MS" pitchFamily="34" charset="0"/>
                <a:ea typeface="ＭＳ Ｐゴシック"/>
              </a:rPr>
              <a:t>sers </a:t>
            </a:r>
            <a:r>
              <a:rPr lang="en-US" sz="2000" dirty="0">
                <a:latin typeface="Trebuchet MS" pitchFamily="34" charset="0"/>
                <a:ea typeface="ＭＳ Ｐゴシック"/>
              </a:rPr>
              <a:t>will need to fill </a:t>
            </a:r>
            <a:r>
              <a:rPr lang="en-US" sz="2000" dirty="0" smtClean="0">
                <a:latin typeface="Trebuchet MS" pitchFamily="34" charset="0"/>
                <a:ea typeface="ＭＳ Ｐゴシック"/>
              </a:rPr>
              <a:t>in</a:t>
            </a:r>
            <a:endParaRPr lang="en-US" sz="2000" dirty="0" smtClean="0"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  <a:ea typeface="ＭＳ Ｐゴシック"/>
              </a:rPr>
              <a:t>Seek review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/>
              </a:rPr>
              <a:t>Feedback </a:t>
            </a:r>
            <a:r>
              <a:rPr lang="en-US" sz="2200" dirty="0">
                <a:latin typeface="Trebuchet MS" pitchFamily="34" charset="0"/>
                <a:ea typeface="ＭＳ Ｐゴシック"/>
              </a:rPr>
              <a:t>on tool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>
                <a:latin typeface="Trebuchet MS" pitchFamily="34" charset="0"/>
                <a:ea typeface="ＭＳ Ｐゴシック"/>
              </a:rPr>
              <a:t>Regional use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>
                <a:latin typeface="Trebuchet MS" pitchFamily="34" charset="0"/>
                <a:ea typeface="ＭＳ Ｐゴシック"/>
              </a:rPr>
              <a:t>Costs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en-US" sz="2200" dirty="0" smtClean="0">
              <a:latin typeface="Trebuchet MS" pitchFamily="34" charset="0"/>
              <a:ea typeface="ＭＳ Ｐゴシック"/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en-US" sz="2200" dirty="0" smtClean="0">
              <a:latin typeface="Trebuchet MS" pitchFamily="34" charset="0"/>
              <a:ea typeface="ＭＳ Ｐゴシック"/>
            </a:endParaRPr>
          </a:p>
          <a:p>
            <a:pPr lvl="1" eaLnBrk="1" hangingPunct="1"/>
            <a:endParaRPr lang="en-US" sz="2200" dirty="0" smtClean="0">
              <a:latin typeface="Trebuchet MS" pitchFamily="34" charset="0"/>
              <a:ea typeface="ＭＳ Ｐゴシック"/>
            </a:endParaRPr>
          </a:p>
          <a:p>
            <a:pPr lvl="1" eaLnBrk="1" hangingPunct="1"/>
            <a:endParaRPr lang="en-US" sz="2200" dirty="0" smtClean="0">
              <a:latin typeface="Trebuchet MS" pitchFamily="34" charset="0"/>
              <a:ea typeface="ＭＳ Ｐゴシック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808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Metadata Builder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9604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464572"/>
            <a:ext cx="5271377" cy="3317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458200" cy="808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Web Services with </a:t>
            </a: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Regional Systems</a:t>
            </a:r>
            <a:endParaRPr lang="en-US" sz="3200" b="1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960438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152399" y="1143000"/>
            <a:ext cx="8855869" cy="114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100" dirty="0">
                <a:latin typeface="Trebuchet MS" pitchFamily="34" charset="0"/>
                <a:ea typeface="ＭＳ Ｐゴシック" pitchFamily="34" charset="-128"/>
              </a:rPr>
              <a:t>Offer web services to exchange </a:t>
            </a:r>
            <a:r>
              <a:rPr lang="en-US" sz="2100" dirty="0" smtClean="0">
                <a:latin typeface="Trebuchet MS" pitchFamily="34" charset="0"/>
                <a:ea typeface="ＭＳ Ｐゴシック" pitchFamily="34" charset="-128"/>
              </a:rPr>
              <a:t>information</a:t>
            </a:r>
            <a:endParaRPr lang="en-US" sz="2100" dirty="0">
              <a:latin typeface="Trebuchet MS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en-US" sz="2100" dirty="0">
                <a:latin typeface="Trebuchet MS" pitchFamily="34" charset="0"/>
                <a:ea typeface="ＭＳ Ｐゴシック" pitchFamily="34" charset="-128"/>
              </a:rPr>
              <a:t>Encourage use of bi-directional web </a:t>
            </a:r>
            <a:r>
              <a:rPr lang="en-US" sz="2100" dirty="0" smtClean="0">
                <a:latin typeface="Trebuchet MS" pitchFamily="34" charset="0"/>
                <a:ea typeface="ＭＳ Ｐゴシック" pitchFamily="34" charset="-128"/>
              </a:rPr>
              <a:t>services (dynamic)</a:t>
            </a:r>
            <a:endParaRPr lang="en-US" sz="2100" dirty="0">
              <a:latin typeface="Trebuchet MS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en-US" sz="2100" dirty="0" smtClean="0">
                <a:latin typeface="Trebuchet MS" pitchFamily="34" charset="0"/>
                <a:ea typeface="ＭＳ Ｐゴシック" pitchFamily="34" charset="-128"/>
              </a:rPr>
              <a:t>Ex: Bonneville </a:t>
            </a:r>
            <a:r>
              <a:rPr lang="en-US" sz="2100" dirty="0" smtClean="0">
                <a:latin typeface="Trebuchet MS" pitchFamily="34" charset="0"/>
                <a:ea typeface="ＭＳ Ｐゴシック" pitchFamily="34" charset="-128"/>
              </a:rPr>
              <a:t>Power Administration’s cbfish.org – system for selecting and funding projects</a:t>
            </a:r>
          </a:p>
          <a:p>
            <a:pPr lvl="1"/>
            <a:endParaRPr lang="en-US" sz="2000" dirty="0" smtClean="0">
              <a:latin typeface="Trebuchet MS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Trebuchet MS" pitchFamily="34" charset="0"/>
              <a:ea typeface="ＭＳ Ｐゴシック" pitchFamily="34" charset="-128"/>
            </a:endParaRPr>
          </a:p>
          <a:p>
            <a:pPr lvl="1"/>
            <a:endParaRPr lang="en-US" sz="2000" dirty="0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18" y="2933700"/>
            <a:ext cx="615255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4868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Links to MonitoringMethods.org protocols</a:t>
            </a:r>
            <a:endParaRPr lang="en-US" dirty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57764" y="4948535"/>
            <a:ext cx="381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89120" y="2667000"/>
            <a:ext cx="564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Screenshot of portion of a proposal in cbfish.org</a:t>
            </a:r>
            <a:endParaRPr lang="en-US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458200" cy="808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Web Services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960438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495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Looking for other systems to connect with…some ideas mentioned so far include: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>
                <a:latin typeface="Trebuchet MS" pitchFamily="34" charset="0"/>
                <a:ea typeface="ＭＳ Ｐゴシック" pitchFamily="34" charset="-128"/>
              </a:rPr>
              <a:t>StreamNet</a:t>
            </a:r>
            <a:endParaRPr lang="en-US" dirty="0" smtClean="0">
              <a:latin typeface="Trebuchet MS" pitchFamily="34" charset="0"/>
              <a:ea typeface="ＭＳ Ｐゴシック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PCSRF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CRITFC Tribal Data 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Network</a:t>
            </a:r>
            <a:endParaRPr lang="en-US" dirty="0" smtClean="0">
              <a:latin typeface="Trebuchet MS" pitchFamily="34" charset="0"/>
              <a:ea typeface="ＭＳ Ｐゴシック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Habitat Work Schedule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PRISM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Washington Department of Ecology EIM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JMX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ODFW Salmon &amp; Steelhead Recovery Tracker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Others?</a:t>
            </a:r>
          </a:p>
          <a:p>
            <a:pPr marL="366713" lvl="1" indent="0">
              <a:buNone/>
            </a:pPr>
            <a:endParaRPr lang="en-US" sz="2400" dirty="0" smtClean="0">
              <a:latin typeface="Trebuchet MS" pitchFamily="34" charset="0"/>
              <a:ea typeface="ＭＳ Ｐゴシック" pitchFamily="34" charset="-128"/>
            </a:endParaRPr>
          </a:p>
          <a:p>
            <a:endParaRPr lang="en-US" dirty="0" smtClean="0">
              <a:latin typeface="Trebuchet MS" pitchFamily="34" charset="0"/>
              <a:ea typeface="ＭＳ Ｐゴシック" pitchFamily="34" charset="-128"/>
            </a:endParaRPr>
          </a:p>
          <a:p>
            <a:pPr lvl="1"/>
            <a:endParaRPr lang="en-US" sz="2400" dirty="0" smtClean="0">
              <a:latin typeface="Trebuchet M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1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458200" cy="808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Online Tools: What’s in it for You?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960438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715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Improved communication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Collaboration &amp; data sharing opportunities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Who’s doing what, where, how?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Information discovery; best practices; interaction with peers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Long term storage of content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Associate info with data, next contract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Support for: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Data management and sharing processes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Documentation for reports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Metadata record creation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Potential to lead to more efficient use of limited funds </a:t>
            </a:r>
          </a:p>
          <a:p>
            <a:pPr>
              <a:buFont typeface="Wingdings" pitchFamily="2" charset="2"/>
              <a:buChar char="v"/>
            </a:pPr>
            <a:endParaRPr lang="en-US" sz="2200" dirty="0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2439"/>
          <a:stretch/>
        </p:blipFill>
        <p:spPr bwMode="auto">
          <a:xfrm>
            <a:off x="-1" y="5572125"/>
            <a:ext cx="9172291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2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458200" cy="808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Online Tools: Final Points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960438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Feedback &amp; participation </a:t>
            </a:r>
            <a:r>
              <a:rPr lang="en-US" dirty="0">
                <a:latin typeface="Trebuchet MS" pitchFamily="34" charset="0"/>
                <a:ea typeface="ＭＳ Ｐゴシック" pitchFamily="34" charset="-128"/>
              </a:rPr>
              <a:t>– </a:t>
            </a:r>
            <a:r>
              <a:rPr lang="en-US" b="1" dirty="0">
                <a:latin typeface="Trebuchet MS" pitchFamily="34" charset="0"/>
                <a:ea typeface="ＭＳ Ｐゴシック" pitchFamily="34" charset="-128"/>
              </a:rPr>
              <a:t>very important!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MonitoringMethods.org – developed, but still welcome input</a:t>
            </a:r>
            <a:endParaRPr lang="en-US" sz="2200" dirty="0">
              <a:latin typeface="Trebuchet MS" pitchFamily="34" charset="0"/>
              <a:ea typeface="ＭＳ Ｐゴシック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Sample Designer, Site Manager, Explorer, etc. – feedback &amp; participation encouraged</a:t>
            </a:r>
            <a:endParaRPr lang="en-US" sz="2200" dirty="0">
              <a:latin typeface="Trebuchet MS" pitchFamily="34" charset="0"/>
              <a:ea typeface="ＭＳ Ｐゴシック" pitchFamily="34" charset="-128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Frustrations</a:t>
            </a: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, ideas, </a:t>
            </a: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concerns, needs </a:t>
            </a:r>
            <a:r>
              <a:rPr lang="en-US" sz="2000" dirty="0">
                <a:latin typeface="Trebuchet MS" pitchFamily="34" charset="0"/>
                <a:ea typeface="ＭＳ Ｐゴシック" pitchFamily="34" charset="-128"/>
              </a:rPr>
              <a:t>-</a:t>
            </a: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 used </a:t>
            </a: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to guide development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Example</a:t>
            </a: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: "I </a:t>
            </a:r>
            <a:r>
              <a:rPr lang="en-US" sz="2000" dirty="0">
                <a:latin typeface="Trebuchet MS" pitchFamily="34" charset="0"/>
                <a:ea typeface="ＭＳ Ｐゴシック" pitchFamily="34" charset="-128"/>
              </a:rPr>
              <a:t>would be more </a:t>
            </a: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likely </a:t>
            </a:r>
            <a:r>
              <a:rPr lang="en-US" sz="2000" dirty="0">
                <a:latin typeface="Trebuchet MS" pitchFamily="34" charset="0"/>
                <a:ea typeface="ＭＳ Ｐゴシック" pitchFamily="34" charset="-128"/>
              </a:rPr>
              <a:t>to come back to the tool if it did </a:t>
            </a: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X, Y, Z </a:t>
            </a:r>
            <a:r>
              <a:rPr lang="en-US" sz="2000" dirty="0">
                <a:latin typeface="Trebuchet MS" pitchFamily="34" charset="0"/>
                <a:ea typeface="ＭＳ Ｐゴシック" pitchFamily="34" charset="-128"/>
              </a:rPr>
              <a:t>for me</a:t>
            </a: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"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Visit </a:t>
            </a:r>
            <a:r>
              <a:rPr lang="en-US" sz="2200" dirty="0" smtClean="0">
                <a:latin typeface="Trebuchet MS" pitchFamily="34" charset="0"/>
                <a:ea typeface="ＭＳ Ｐゴシック" pitchFamily="34" charset="-128"/>
                <a:hlinkClick r:id="rId3"/>
              </a:rPr>
              <a:t>www.monitoringresources.org</a:t>
            </a: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; create an account; try out different apps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Contact Jacque</a:t>
            </a:r>
            <a:endParaRPr lang="en-US" sz="2200" dirty="0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2439"/>
          <a:stretch/>
        </p:blipFill>
        <p:spPr bwMode="auto">
          <a:xfrm>
            <a:off x="-1" y="5572125"/>
            <a:ext cx="9172291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808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Questions?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9604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715000"/>
          </a:xfrm>
        </p:spPr>
        <p:txBody>
          <a:bodyPr/>
          <a:lstStyle/>
          <a:p>
            <a:pPr marL="0" indent="11113">
              <a:buNone/>
            </a:pPr>
            <a:endParaRPr lang="en-US" dirty="0" smtClean="0">
              <a:latin typeface="Trebuchet MS" pitchFamily="34" charset="0"/>
              <a:hlinkClick r:id="rId3"/>
            </a:endParaRPr>
          </a:p>
          <a:p>
            <a:pPr marL="0" indent="11113">
              <a:buNone/>
            </a:pPr>
            <a:endParaRPr lang="en-US" dirty="0" smtClean="0">
              <a:latin typeface="Trebuchet MS" pitchFamily="34" charset="0"/>
              <a:hlinkClick r:id="rId3"/>
            </a:endParaRPr>
          </a:p>
          <a:p>
            <a:pPr marL="0" indent="11113">
              <a:buNone/>
            </a:pPr>
            <a:endParaRPr lang="en-US" dirty="0" smtClean="0">
              <a:latin typeface="Trebuchet MS" pitchFamily="34" charset="0"/>
              <a:hlinkClick r:id="rId3"/>
            </a:endParaRPr>
          </a:p>
          <a:p>
            <a:pPr marL="0" indent="11113" algn="ctr">
              <a:spcBef>
                <a:spcPts val="0"/>
              </a:spcBef>
              <a:buNone/>
            </a:pPr>
            <a:r>
              <a:rPr lang="en-US" sz="2000" dirty="0" smtClean="0">
                <a:latin typeface="Trebuchet MS" pitchFamily="34" charset="0"/>
                <a:hlinkClick r:id="rId3"/>
              </a:rPr>
              <a:t>www.pnamp.org</a:t>
            </a:r>
            <a:r>
              <a:rPr lang="en-US" dirty="0" smtClean="0">
                <a:latin typeface="Trebuchet MS" pitchFamily="34" charset="0"/>
                <a:hlinkClick r:id="rId3"/>
              </a:rPr>
              <a:t> </a:t>
            </a:r>
          </a:p>
          <a:p>
            <a:pPr marL="0" indent="11113" algn="ctr">
              <a:buNone/>
            </a:pPr>
            <a:endParaRPr lang="en-US" dirty="0" smtClean="0">
              <a:latin typeface="Trebuchet MS" pitchFamily="34" charset="0"/>
              <a:ea typeface="ＭＳ Ｐゴシック"/>
              <a:cs typeface="ＭＳ Ｐゴシック"/>
            </a:endParaRPr>
          </a:p>
          <a:p>
            <a:pPr marL="0" indent="11113" algn="ctr">
              <a:buNone/>
            </a:pPr>
            <a:r>
              <a:rPr lang="en-US" dirty="0" smtClean="0">
                <a:latin typeface="Trebuchet MS" pitchFamily="34" charset="0"/>
                <a:ea typeface="ＭＳ Ｐゴシック"/>
                <a:cs typeface="ＭＳ Ｐゴシック"/>
              </a:rPr>
              <a:t>Jacque </a:t>
            </a:r>
            <a:r>
              <a:rPr lang="en-US" dirty="0" err="1" smtClean="0">
                <a:latin typeface="Trebuchet MS" pitchFamily="34" charset="0"/>
                <a:ea typeface="ＭＳ Ｐゴシック"/>
                <a:cs typeface="ＭＳ Ｐゴシック"/>
              </a:rPr>
              <a:t>Schei</a:t>
            </a:r>
            <a:endParaRPr lang="en-US" dirty="0" smtClean="0">
              <a:latin typeface="Trebuchet MS" pitchFamily="34" charset="0"/>
              <a:ea typeface="ＭＳ Ｐゴシック"/>
              <a:cs typeface="ＭＳ Ｐゴシック"/>
            </a:endParaRPr>
          </a:p>
          <a:p>
            <a:pPr marL="0" indent="11113" algn="ctr">
              <a:buNone/>
            </a:pPr>
            <a:r>
              <a:rPr lang="en-US" dirty="0" smtClean="0">
                <a:latin typeface="Trebuchet MS" pitchFamily="34" charset="0"/>
                <a:ea typeface="ＭＳ Ｐゴシック"/>
                <a:cs typeface="ＭＳ Ｐゴシック"/>
                <a:hlinkClick r:id="rId4"/>
              </a:rPr>
              <a:t>jschei@usgs.gov</a:t>
            </a:r>
            <a:endParaRPr lang="en-US" dirty="0">
              <a:latin typeface="Trebuchet MS" pitchFamily="34" charset="0"/>
              <a:ea typeface="ＭＳ Ｐゴシック"/>
              <a:cs typeface="ＭＳ Ｐゴシック"/>
            </a:endParaRPr>
          </a:p>
          <a:p>
            <a:pPr marL="0" indent="11113" algn="ctr">
              <a:buNone/>
            </a:pPr>
            <a:r>
              <a:rPr lang="en-US" dirty="0" smtClean="0">
                <a:latin typeface="Trebuchet MS" pitchFamily="34" charset="0"/>
                <a:ea typeface="ＭＳ Ｐゴシック"/>
                <a:cs typeface="ＭＳ Ｐゴシック"/>
              </a:rPr>
              <a:t>503.201.0880</a:t>
            </a:r>
            <a:endParaRPr lang="en-US" dirty="0" smtClean="0">
              <a:latin typeface="Trebuchet MS" pitchFamily="34" charset="0"/>
              <a:ea typeface="ＭＳ Ｐゴシック"/>
              <a:cs typeface="ＭＳ Ｐゴシック"/>
            </a:endParaRPr>
          </a:p>
          <a:p>
            <a:pPr marL="366713" lvl="1" indent="0" algn="ctr">
              <a:buNone/>
            </a:pPr>
            <a:r>
              <a:rPr lang="en-US" sz="2400" dirty="0">
                <a:latin typeface="Trebuchet MS" pitchFamily="34" charset="0"/>
                <a:hlinkClick r:id="rId5"/>
              </a:rPr>
              <a:t>www.monitoringresources.org/</a:t>
            </a:r>
            <a:endParaRPr lang="en-US" sz="2400" dirty="0">
              <a:latin typeface="Trebuchet MS" pitchFamily="34" charset="0"/>
              <a:ea typeface="ＭＳ Ｐゴシック"/>
            </a:endParaRPr>
          </a:p>
          <a:p>
            <a:pPr lvl="1"/>
            <a:endParaRPr lang="en-US" sz="2400" dirty="0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8" name="Picture 7" descr="PNAMP CMYK + na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1142999"/>
            <a:ext cx="2590800" cy="1253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457200" y="228600"/>
            <a:ext cx="7467600" cy="8080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  <a:t>Pacific Northwest Aquatic Monitoring Partnership (PNAMP)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33400" y="10366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</a:rPr>
              <a:t>What does PNAMP do?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</a:rPr>
              <a:t>Provides a forum to </a:t>
            </a:r>
            <a:r>
              <a:rPr lang="en-US" sz="2200" dirty="0">
                <a:latin typeface="Trebuchet MS" pitchFamily="34" charset="0"/>
              </a:rPr>
              <a:t>enhance the capacity of multiple entities to collaborate to produce an effective and comprehensive network of aquatic monitoring programs in the </a:t>
            </a:r>
            <a:r>
              <a:rPr lang="en-US" sz="2200" dirty="0" smtClean="0">
                <a:latin typeface="Trebuchet MS" pitchFamily="34" charset="0"/>
              </a:rPr>
              <a:t>PNW based </a:t>
            </a:r>
            <a:r>
              <a:rPr lang="en-US" sz="2200" dirty="0">
                <a:latin typeface="Trebuchet MS" pitchFamily="34" charset="0"/>
              </a:rPr>
              <a:t>on sound science designed to inform public policy and resource management decisions.</a:t>
            </a:r>
          </a:p>
          <a:p>
            <a:pPr lvl="1">
              <a:buFont typeface="Wingdings" pitchFamily="2" charset="2"/>
              <a:buChar char="v"/>
            </a:pPr>
            <a:endParaRPr lang="en-US" sz="2000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</a:rPr>
              <a:t>Participants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</a:rPr>
              <a:t>State, federal, and tribal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</a:rPr>
              <a:t>Open, inclusive process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</a:rPr>
              <a:t>Voluntary participation</a:t>
            </a:r>
          </a:p>
          <a:p>
            <a:endParaRPr lang="en-US" sz="2000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</a:rPr>
              <a:t>Supported by partner funding and in-kind contributions</a:t>
            </a:r>
          </a:p>
          <a:p>
            <a:pPr>
              <a:buNone/>
            </a:pPr>
            <a:endParaRPr lang="en-US" sz="2200" dirty="0" smtClean="0">
              <a:latin typeface="Trebuchet MS" pitchFamily="34" charset="0"/>
            </a:endParaRPr>
          </a:p>
        </p:txBody>
      </p:sp>
      <p:pic>
        <p:nvPicPr>
          <p:cNvPr id="8" name="Picture 7" descr="p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5569" y="3657600"/>
            <a:ext cx="3657600" cy="2438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77369" y="5849779"/>
            <a:ext cx="6904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</a:rPr>
              <a:t>USGS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/>
          <a:lstStyle/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400" dirty="0" smtClean="0">
                <a:latin typeface="Trebuchet MS" pitchFamily="34" charset="0"/>
              </a:rPr>
              <a:t>Guidance – monitoring design, methods for data collection, analysis, management, and sharing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400" dirty="0" smtClean="0">
                <a:latin typeface="Trebuchet MS" pitchFamily="34" charset="0"/>
              </a:rPr>
              <a:t>Tools </a:t>
            </a:r>
            <a:r>
              <a:rPr lang="en-US" sz="2400" dirty="0">
                <a:latin typeface="Trebuchet MS" pitchFamily="34" charset="0"/>
              </a:rPr>
              <a:t>to make it easier </a:t>
            </a:r>
            <a:r>
              <a:rPr lang="en-US" sz="2400" dirty="0" smtClean="0">
                <a:latin typeface="Trebuchet MS" pitchFamily="34" charset="0"/>
              </a:rPr>
              <a:t>to:</a:t>
            </a:r>
          </a:p>
          <a:p>
            <a:pPr marL="650874" lvl="2" indent="-285750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</a:rPr>
              <a:t>Design </a:t>
            </a:r>
            <a:r>
              <a:rPr lang="en-US" sz="2200" dirty="0">
                <a:latin typeface="Trebuchet MS" pitchFamily="34" charset="0"/>
              </a:rPr>
              <a:t>and </a:t>
            </a:r>
            <a:r>
              <a:rPr lang="en-US" sz="2200" dirty="0" smtClean="0">
                <a:latin typeface="Trebuchet MS" pitchFamily="34" charset="0"/>
              </a:rPr>
              <a:t>document</a:t>
            </a:r>
          </a:p>
          <a:p>
            <a:pPr marL="650874" lvl="2" indent="-285750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</a:rPr>
              <a:t>Collaborate </a:t>
            </a:r>
          </a:p>
          <a:p>
            <a:pPr marL="650874" lvl="2" indent="-285750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</a:rPr>
              <a:t>Discover </a:t>
            </a:r>
            <a:r>
              <a:rPr lang="en-US" sz="2200" dirty="0">
                <a:latin typeface="Trebuchet MS" pitchFamily="34" charset="0"/>
              </a:rPr>
              <a:t>data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rebuchet MS" pitchFamily="34" charset="0"/>
              </a:rPr>
              <a:t>Started with Protocol Manager/Monitoring Methods, prototype for Master </a:t>
            </a:r>
            <a:r>
              <a:rPr lang="en-US" dirty="0" smtClean="0">
                <a:latin typeface="Trebuchet MS" pitchFamily="34" charset="0"/>
              </a:rPr>
              <a:t>Sample (sample design) </a:t>
            </a:r>
            <a:r>
              <a:rPr lang="en-US" dirty="0" smtClean="0">
                <a:latin typeface="Trebuchet MS" pitchFamily="34" charset="0"/>
              </a:rPr>
              <a:t>tool</a:t>
            </a:r>
          </a:p>
          <a:p>
            <a:pPr>
              <a:buNone/>
            </a:pPr>
            <a:endParaRPr lang="en-US" dirty="0" smtClean="0">
              <a:latin typeface="Trebuchet MS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96369" y="4630579"/>
            <a:ext cx="6904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</a:rPr>
              <a:t>USGS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28600"/>
            <a:ext cx="7467600" cy="8080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small" dirty="0" smtClean="0">
                <a:latin typeface="Helvetica" pitchFamily="34" charset="0"/>
                <a:ea typeface="ＭＳ Ｐゴシック" charset="-128"/>
                <a:cs typeface="Helvetica" pitchFamily="34" charset="0"/>
              </a:rPr>
              <a:t>PNAMP</a:t>
            </a:r>
            <a:endParaRPr kumimoji="0" lang="en-US" sz="3200" b="1" i="0" u="none" strike="noStrike" kern="1200" cap="small" spc="0" normalizeH="0" baseline="0" noProof="0" dirty="0" smtClean="0">
              <a:ln>
                <a:noFill/>
              </a:ln>
              <a:effectLst/>
              <a:uLnTx/>
              <a:uFillTx/>
              <a:latin typeface="Helvetica" pitchFamily="34" charset="0"/>
              <a:ea typeface="ＭＳ Ｐゴシック" charset="-128"/>
              <a:cs typeface="Helvetic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0366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Ascending a new fish passage structure in the Chewuc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395" y="4953000"/>
            <a:ext cx="2239962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7" descr="Paperless Data Collect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8757" y="4953000"/>
            <a:ext cx="2209800" cy="165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8" descr="Tagged Carcass Chewuc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1795" y="4953000"/>
            <a:ext cx="2239962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92828" y="6450054"/>
            <a:ext cx="642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KWA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385" y="6425514"/>
            <a:ext cx="642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KWA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1585" y="6450228"/>
            <a:ext cx="642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KWA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rebuchet MS" pitchFamily="34" charset="0"/>
              </a:rPr>
              <a:t>Current </a:t>
            </a:r>
            <a:r>
              <a:rPr lang="en-US" dirty="0">
                <a:latin typeface="Trebuchet MS" pitchFamily="34" charset="0"/>
              </a:rPr>
              <a:t>state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Trebuchet MS" pitchFamily="34" charset="0"/>
              </a:rPr>
              <a:t>Existing: MonitoringMethods.org, Salmon Monitoring Advisor, prototype Master Sample tool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Trebuchet MS" pitchFamily="34" charset="0"/>
              </a:rPr>
              <a:t>In </a:t>
            </a:r>
            <a:r>
              <a:rPr lang="en-US" sz="2400" dirty="0" err="1" smtClean="0">
                <a:latin typeface="Trebuchet MS" pitchFamily="34" charset="0"/>
              </a:rPr>
              <a:t>Dev</a:t>
            </a:r>
            <a:r>
              <a:rPr lang="en-US" sz="2400" dirty="0" smtClean="0">
                <a:latin typeface="Trebuchet MS" pitchFamily="34" charset="0"/>
              </a:rPr>
              <a:t>: </a:t>
            </a:r>
            <a:r>
              <a:rPr lang="en-US" sz="2400" dirty="0" smtClean="0">
                <a:latin typeface="Trebuchet MS" pitchFamily="34" charset="0"/>
              </a:rPr>
              <a:t>Master Sample tool (Sample Designer), Site Manager, prototype metadata builder</a:t>
            </a:r>
          </a:p>
          <a:p>
            <a:pPr lvl="1"/>
            <a:endParaRPr lang="en-US" sz="2400" dirty="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rebuchet MS" pitchFamily="34" charset="0"/>
              </a:rPr>
              <a:t>Ideal state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latin typeface="Trebuchet MS" pitchFamily="34" charset="0"/>
              </a:rPr>
              <a:t>Integration– central homepage, single sign </a:t>
            </a:r>
            <a:r>
              <a:rPr lang="en-US" sz="2400" dirty="0" smtClean="0">
                <a:latin typeface="Trebuchet MS" pitchFamily="34" charset="0"/>
              </a:rPr>
              <a:t>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Trebuchet MS" pitchFamily="34" charset="0"/>
              </a:rPr>
              <a:t>Common terminology, consistent documentation</a:t>
            </a:r>
            <a:endParaRPr lang="en-US" dirty="0">
              <a:latin typeface="Trebuchet MS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</a:rPr>
              <a:t>Enter </a:t>
            </a:r>
            <a:r>
              <a:rPr lang="en-US" sz="2200" dirty="0">
                <a:latin typeface="Trebuchet MS" pitchFamily="34" charset="0"/>
              </a:rPr>
              <a:t>once, share many </a:t>
            </a:r>
            <a:r>
              <a:rPr lang="en-US" sz="2200" dirty="0" smtClean="0">
                <a:latin typeface="Trebuchet MS" pitchFamily="34" charset="0"/>
              </a:rPr>
              <a:t>times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</a:rPr>
              <a:t>Enough </a:t>
            </a:r>
            <a:r>
              <a:rPr lang="en-US" sz="2200" dirty="0">
                <a:latin typeface="Trebuchet MS" pitchFamily="34" charset="0"/>
              </a:rPr>
              <a:t>information to adequately assess monitoring </a:t>
            </a:r>
          </a:p>
          <a:p>
            <a:pPr>
              <a:buNone/>
            </a:pPr>
            <a:endParaRPr lang="en-US" dirty="0" smtClean="0">
              <a:latin typeface="Trebuchet MS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96369" y="4630579"/>
            <a:ext cx="6904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</a:rPr>
              <a:t>USGS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28600"/>
            <a:ext cx="7467600" cy="8080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small" dirty="0" smtClean="0">
                <a:latin typeface="Helvetica" pitchFamily="34" charset="0"/>
                <a:ea typeface="ＭＳ Ｐゴシック" charset="-128"/>
                <a:cs typeface="Helvetica" pitchFamily="34" charset="0"/>
              </a:rPr>
              <a:t>Tools – Online Resources</a:t>
            </a:r>
            <a:endParaRPr kumimoji="0" lang="en-US" sz="3200" b="1" i="0" u="none" strike="noStrike" kern="1200" cap="small" spc="0" normalizeH="0" baseline="0" noProof="0" dirty="0" smtClean="0">
              <a:ln>
                <a:noFill/>
              </a:ln>
              <a:effectLst/>
              <a:uLnTx/>
              <a:uFillTx/>
              <a:latin typeface="Helvetica" pitchFamily="34" charset="0"/>
              <a:ea typeface="ＭＳ Ｐゴシック" charset="-128"/>
              <a:cs typeface="Helvetic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0366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0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2574128" y="1524000"/>
            <a:ext cx="3828520" cy="3505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0"/>
            <a:ext cx="23622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small" dirty="0" smtClean="0">
                <a:latin typeface="Helvetica" pitchFamily="34" charset="0"/>
                <a:ea typeface="ＭＳ Ｐゴシック" charset="-128"/>
                <a:cs typeface="Helvetica" pitchFamily="34" charset="0"/>
              </a:rPr>
              <a:t>Online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small" dirty="0" smtClean="0">
                <a:latin typeface="Helvetica" pitchFamily="34" charset="0"/>
                <a:ea typeface="ＭＳ Ｐゴシック" charset="-128"/>
                <a:cs typeface="Helvetica" pitchFamily="34" charset="0"/>
              </a:rPr>
              <a:t>Resources</a:t>
            </a:r>
            <a:endParaRPr kumimoji="0" lang="en-US" sz="3200" b="1" i="0" u="none" strike="noStrike" kern="1200" cap="small" spc="0" normalizeH="0" baseline="0" noProof="0" dirty="0" smtClean="0">
              <a:ln>
                <a:noFill/>
              </a:ln>
              <a:effectLst/>
              <a:uLnTx/>
              <a:uFillTx/>
              <a:latin typeface="Helvetica" pitchFamily="34" charset="0"/>
              <a:ea typeface="ＭＳ Ｐゴシック" charset="-128"/>
              <a:cs typeface="Helvetic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2694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467100" y="152400"/>
            <a:ext cx="1981200" cy="170362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07200" y="2451100"/>
            <a:ext cx="2133600" cy="19685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8600" y="4737100"/>
            <a:ext cx="2133600" cy="19685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7999" y="4584700"/>
            <a:ext cx="2235201" cy="19685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7800" y="2425700"/>
            <a:ext cx="2133600" cy="19685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90900" y="2330450"/>
            <a:ext cx="2222500" cy="197485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itchFamily="34" charset="0"/>
              <a:cs typeface="Helvetic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41531" y="3048000"/>
            <a:ext cx="2687769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  <a:cs typeface="Helvetica" pitchFamily="34" charset="0"/>
              </a:rPr>
              <a:t>MonitoringResources.org</a:t>
            </a:r>
            <a:endParaRPr lang="en-US" dirty="0">
              <a:latin typeface="Trebuchet MS" pitchFamily="34" charset="0"/>
              <a:cs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6900" y="773668"/>
            <a:ext cx="2687769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  <a:cs typeface="Helvetica" pitchFamily="34" charset="0"/>
              </a:rPr>
              <a:t>MonitoringMethods.org</a:t>
            </a:r>
            <a:endParaRPr lang="en-US" dirty="0">
              <a:latin typeface="Trebuchet MS" pitchFamily="34" charset="0"/>
              <a:cs typeface="Helvetic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1500" y="3087469"/>
            <a:ext cx="1905000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  <a:cs typeface="Helvetica" pitchFamily="34" charset="0"/>
              </a:rPr>
              <a:t>Monitoring Sample Designer</a:t>
            </a:r>
            <a:endParaRPr lang="en-US" dirty="0">
              <a:latin typeface="Trebuchet MS" pitchFamily="34" charset="0"/>
              <a:cs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7200" y="5373469"/>
            <a:ext cx="1735269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  <a:cs typeface="Helvetica" pitchFamily="34" charset="0"/>
              </a:rPr>
              <a:t>Monitoring Site Manager</a:t>
            </a:r>
            <a:endParaRPr lang="en-US" dirty="0">
              <a:latin typeface="Trebuchet MS" pitchFamily="34" charset="0"/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100" y="5233769"/>
            <a:ext cx="18669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  <a:cs typeface="Helvetica" pitchFamily="34" charset="0"/>
              </a:rPr>
              <a:t>Program Implementation</a:t>
            </a:r>
            <a:endParaRPr lang="en-US" dirty="0">
              <a:latin typeface="Trebuchet MS" pitchFamily="34" charset="0"/>
              <a:cs typeface="Helvetic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0499" y="3212068"/>
            <a:ext cx="208921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  <a:cs typeface="Helvetica" pitchFamily="34" charset="0"/>
              </a:rPr>
              <a:t>Data Repositories</a:t>
            </a:r>
            <a:endParaRPr lang="en-US" dirty="0">
              <a:latin typeface="Trebuchet MS" pitchFamily="34" charset="0"/>
              <a:cs typeface="Helvetic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50000" y="1383268"/>
            <a:ext cx="2705101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  <a:cs typeface="Helvetica" pitchFamily="34" charset="0"/>
              </a:rPr>
              <a:t>Metadata Builder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35300" y="6093241"/>
            <a:ext cx="30099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  <a:cs typeface="Helvetica" pitchFamily="34" charset="0"/>
              </a:rPr>
              <a:t>Salmon Monitoring Advisor</a:t>
            </a:r>
          </a:p>
        </p:txBody>
      </p:sp>
      <p:cxnSp>
        <p:nvCxnSpPr>
          <p:cNvPr id="9216" name="Straight Arrow Connector 9215"/>
          <p:cNvCxnSpPr>
            <a:endCxn id="28" idx="1"/>
          </p:cNvCxnSpPr>
          <p:nvPr/>
        </p:nvCxnSpPr>
        <p:spPr>
          <a:xfrm flipV="1">
            <a:off x="2320129" y="3232666"/>
            <a:ext cx="821402" cy="19633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54700" y="3210530"/>
            <a:ext cx="929509" cy="2248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483100" y="1856025"/>
            <a:ext cx="12700" cy="50617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92400" y="4121150"/>
            <a:ext cx="1168400" cy="111666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020686" y="4216400"/>
            <a:ext cx="1684914" cy="98331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2" name="Straight Arrow Connector 9241"/>
          <p:cNvCxnSpPr>
            <a:stCxn id="43" idx="0"/>
          </p:cNvCxnSpPr>
          <p:nvPr/>
        </p:nvCxnSpPr>
        <p:spPr>
          <a:xfrm flipH="1" flipV="1">
            <a:off x="4483100" y="4305300"/>
            <a:ext cx="57150" cy="178794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86400" y="1805225"/>
            <a:ext cx="1130300" cy="119197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382000" cy="4572001"/>
          </a:xfrm>
        </p:spPr>
        <p:txBody>
          <a:bodyPr/>
          <a:lstStyle/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400" dirty="0" smtClean="0">
                <a:latin typeface="Trebuchet MS" pitchFamily="34" charset="0"/>
                <a:cs typeface="Tahoma" pitchFamily="34" charset="0"/>
              </a:rPr>
              <a:t>Guidance from PNAMP SC &amp; Leadership Teams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400" dirty="0" smtClean="0">
                <a:latin typeface="Trebuchet MS" pitchFamily="34" charset="0"/>
                <a:cs typeface="Tahoma" pitchFamily="34" charset="0"/>
              </a:rPr>
              <a:t>User </a:t>
            </a:r>
            <a:r>
              <a:rPr lang="en-US" sz="2400" dirty="0">
                <a:latin typeface="Trebuchet MS" pitchFamily="34" charset="0"/>
                <a:cs typeface="Tahoma" pitchFamily="34" charset="0"/>
              </a:rPr>
              <a:t>Testing Groups </a:t>
            </a:r>
            <a:r>
              <a:rPr lang="en-US" sz="2400" dirty="0" smtClean="0">
                <a:latin typeface="Trebuchet MS" pitchFamily="34" charset="0"/>
                <a:cs typeface="Tahoma" pitchFamily="34" charset="0"/>
              </a:rPr>
              <a:t>convened </a:t>
            </a:r>
            <a:r>
              <a:rPr lang="en-US" sz="2400" dirty="0">
                <a:latin typeface="Trebuchet MS" pitchFamily="34" charset="0"/>
                <a:cs typeface="Tahoma" pitchFamily="34" charset="0"/>
              </a:rPr>
              <a:t>during </a:t>
            </a:r>
            <a:r>
              <a:rPr lang="en-US" sz="2400" dirty="0" smtClean="0">
                <a:latin typeface="Trebuchet MS" pitchFamily="34" charset="0"/>
                <a:cs typeface="Tahoma" pitchFamily="34" charset="0"/>
              </a:rPr>
              <a:t>development</a:t>
            </a:r>
            <a:endParaRPr lang="en-US" sz="2400" dirty="0">
              <a:latin typeface="Trebuchet MS" pitchFamily="34" charset="0"/>
              <a:cs typeface="Tahoma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400" dirty="0" smtClean="0">
                <a:latin typeface="Trebuchet MS" pitchFamily="34" charset="0"/>
              </a:rPr>
              <a:t>PNAMP staff time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400" dirty="0" smtClean="0">
                <a:latin typeface="Trebuchet MS" pitchFamily="34" charset="0"/>
              </a:rPr>
              <a:t>Software development – contract with private vendor</a:t>
            </a:r>
          </a:p>
          <a:p>
            <a:pPr marL="650874" lvl="2" indent="-285750">
              <a:spcBef>
                <a:spcPts val="600"/>
              </a:spcBef>
              <a:buSzPct val="80000"/>
              <a:buFont typeface="Courier New" pitchFamily="49" charset="0"/>
              <a:buChar char="o"/>
            </a:pP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sz="2200" dirty="0" smtClean="0">
                <a:latin typeface="Trebuchet MS" pitchFamily="34" charset="0"/>
              </a:rPr>
              <a:t>Sitka Technology Group</a:t>
            </a:r>
          </a:p>
          <a:p>
            <a:pPr marL="547687" lvl="2">
              <a:spcBef>
                <a:spcPts val="600"/>
              </a:spcBef>
              <a:buSzPct val="70000"/>
              <a:buFont typeface="Wingdings" pitchFamily="2" charset="2"/>
              <a:buChar char="v"/>
            </a:pPr>
            <a:endParaRPr lang="en-US" dirty="0" smtClean="0">
              <a:latin typeface="Trebuchet MS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endParaRPr lang="en-US" sz="2400" dirty="0">
              <a:latin typeface="Trebuchet MS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endParaRPr lang="en-US" sz="2400" dirty="0" smtClean="0">
              <a:latin typeface="Trebuchet MS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400" dirty="0" smtClean="0">
                <a:latin typeface="Trebuchet MS" pitchFamily="34" charset="0"/>
              </a:rPr>
              <a:t>Funding from Bonneville Power Administration &amp; Gordon and Betty Moore Foundation; in-kind support from many organizations</a:t>
            </a:r>
          </a:p>
        </p:txBody>
      </p:sp>
      <p:pic>
        <p:nvPicPr>
          <p:cNvPr id="18444" name="Picture 12" descr="Sitka-Logo-Crop-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699" y="3289300"/>
            <a:ext cx="214427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457200" y="228600"/>
            <a:ext cx="7467600" cy="8080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  <a:t>Online Resources Support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33400" y="10366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-130" r="9460" b="40654"/>
          <a:stretch/>
        </p:blipFill>
        <p:spPr bwMode="auto">
          <a:xfrm>
            <a:off x="774700" y="2819400"/>
            <a:ext cx="7543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382000" cy="3886200"/>
          </a:xfrm>
        </p:spPr>
        <p:txBody>
          <a:bodyPr/>
          <a:lstStyle/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</a:rPr>
              <a:t>In development, mock up of central homepage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</a:rPr>
              <a:t>Integrate all tools</a:t>
            </a:r>
            <a:endParaRPr lang="en-US" sz="2200" dirty="0">
              <a:latin typeface="Trebuchet MS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</a:rPr>
              <a:t>Provide underlying framework for single sign on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</a:rPr>
              <a:t>Provide </a:t>
            </a:r>
            <a:r>
              <a:rPr lang="en-US" sz="2200" dirty="0">
                <a:latin typeface="Trebuchet MS" pitchFamily="34" charset="0"/>
              </a:rPr>
              <a:t>guidance, details of users and </a:t>
            </a:r>
            <a:r>
              <a:rPr lang="en-US" sz="2200" dirty="0" smtClean="0">
                <a:latin typeface="Trebuchet MS" pitchFamily="34" charset="0"/>
              </a:rPr>
              <a:t>projects/programs</a:t>
            </a:r>
            <a:endParaRPr lang="en-US" sz="2200" dirty="0">
              <a:latin typeface="Trebuchet MS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7200" y="228600"/>
            <a:ext cx="7467600" cy="8080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  <a:t>MonitoringResources.org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33400" y="1036637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25500" y="4851400"/>
            <a:ext cx="8013700" cy="1320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  of users - insight and experience</a:t>
            </a:r>
          </a:p>
          <a:p>
            <a:pPr eaLnBrk="1" hangingPunct="1">
              <a:buSzPct val="80000"/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Streamline creation of metadata</a:t>
            </a:r>
          </a:p>
          <a:p>
            <a:pPr eaLnBrk="1" hangingPunct="1">
              <a:buSzPct val="80000"/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Help increase interoperability between data systems</a:t>
            </a:r>
          </a:p>
          <a:p>
            <a:pPr lvl="1" eaLnBrk="1" hangingPunct="1"/>
            <a:endParaRPr lang="en-US" dirty="0" smtClean="0">
              <a:latin typeface="Trebuchet MS" pitchFamily="34" charset="0"/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066800"/>
            <a:ext cx="84582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Free, web application to document and discuss monitoring protocols, methods, metrics and indicators, and study designs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33600" y="6248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-128"/>
                <a:hlinkClick r:id="rId3"/>
              </a:rPr>
              <a:t>www.monitoringmethods.org/</a:t>
            </a:r>
            <a:r>
              <a:rPr lang="en-US" sz="24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endParaRPr lang="en-US" sz="2100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808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MonitoringMethods.org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960438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018631"/>
            <a:ext cx="4161286" cy="27057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286000"/>
            <a:ext cx="4419600" cy="2667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Purpose: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Promote consistent documentation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Improve access to monitoring information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Promote community discussions among a variety</a:t>
            </a:r>
            <a:endParaRPr lang="en-US" dirty="0" smtClean="0">
              <a:latin typeface="Trebuchet M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6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066800"/>
            <a:ext cx="7772400" cy="2819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Many agencies </a:t>
            </a: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interested </a:t>
            </a: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in regional scale monitoring of stream </a:t>
            </a: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networks/watersheds</a:t>
            </a: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, using similar attributes and </a:t>
            </a: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similar </a:t>
            </a: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protocols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Can’t afford to monitor everywhere (i.e., can’t census)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Monitor a </a:t>
            </a:r>
            <a:r>
              <a:rPr lang="en-US" sz="2000" dirty="0">
                <a:latin typeface="Trebuchet MS" pitchFamily="34" charset="0"/>
                <a:ea typeface="ＭＳ Ｐゴシック" pitchFamily="34" charset="-128"/>
              </a:rPr>
              <a:t>representative set of </a:t>
            </a: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sites</a:t>
            </a:r>
            <a:endParaRPr lang="en-US" sz="2000" dirty="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GRTS: Generalized Random-Tessellation Stratified design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Incorporates randomization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Is spatially balanced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Creates ordered list of sites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200" dirty="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200" dirty="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200" dirty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808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Monitoring Sample Designer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960438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Bridg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615347"/>
            <a:ext cx="4310185" cy="2963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463085" y="6308565"/>
            <a:ext cx="6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</a:rPr>
              <a:t>USFS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1" y="4546600"/>
            <a:ext cx="4419600" cy="23495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200" dirty="0" smtClean="0">
                <a:latin typeface="Trebuchet MS" pitchFamily="34" charset="0"/>
                <a:ea typeface="ＭＳ Ｐゴシック" pitchFamily="34" charset="-128"/>
              </a:rPr>
              <a:t>Collaborate/Integrate</a:t>
            </a:r>
            <a:r>
              <a:rPr lang="en-US" sz="2200" dirty="0">
                <a:latin typeface="Trebuchet MS" pitchFamily="34" charset="0"/>
                <a:ea typeface="ＭＳ Ｐゴシック" pitchFamily="34" charset="-128"/>
              </a:rPr>
              <a:t>: Data from different sample surveys can be combined if certain design principles are followed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200" dirty="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200" dirty="0">
              <a:latin typeface="Trebuchet M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2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11457</TotalTime>
  <Words>881</Words>
  <Application>Microsoft Office PowerPoint</Application>
  <PresentationFormat>On-screen Show (4:3)</PresentationFormat>
  <Paragraphs>179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Overview of PNAMP’s Monitoring Resources   July 30, 2012  Jacque Schei, U.S. Geological Survey Jen Bayer, U.S. Geological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MonitoringMethods.org</vt:lpstr>
      <vt:lpstr>Monitoring Sample Designer</vt:lpstr>
      <vt:lpstr>Monitoring Sample Designer</vt:lpstr>
      <vt:lpstr>Monitoring Site Manager</vt:lpstr>
      <vt:lpstr>Site Manager – Explorer Feature</vt:lpstr>
      <vt:lpstr>SalmonMonitoringAdvisor.org</vt:lpstr>
      <vt:lpstr>Metadata Builder</vt:lpstr>
      <vt:lpstr>Web Services with Regional Systems</vt:lpstr>
      <vt:lpstr>Web Services</vt:lpstr>
      <vt:lpstr>Online Tools: What’s in it for You?</vt:lpstr>
      <vt:lpstr>Online Tools: Final Points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jschei</dc:creator>
  <cp:lastModifiedBy>Jacquelyn L. Schei</cp:lastModifiedBy>
  <cp:revision>376</cp:revision>
  <dcterms:created xsi:type="dcterms:W3CDTF">2010-08-22T07:49:24Z</dcterms:created>
  <dcterms:modified xsi:type="dcterms:W3CDTF">2012-07-26T17:57:03Z</dcterms:modified>
</cp:coreProperties>
</file>