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70" r:id="rId4"/>
    <p:sldId id="260" r:id="rId5"/>
    <p:sldId id="337" r:id="rId6"/>
    <p:sldId id="311" r:id="rId7"/>
    <p:sldId id="312" r:id="rId8"/>
    <p:sldId id="313" r:id="rId9"/>
    <p:sldId id="314" r:id="rId10"/>
    <p:sldId id="333" r:id="rId11"/>
    <p:sldId id="338" r:id="rId12"/>
    <p:sldId id="334" r:id="rId13"/>
    <p:sldId id="329" r:id="rId14"/>
    <p:sldId id="298" r:id="rId15"/>
    <p:sldId id="327" r:id="rId16"/>
    <p:sldId id="326" r:id="rId17"/>
    <p:sldId id="328" r:id="rId18"/>
    <p:sldId id="347" r:id="rId19"/>
    <p:sldId id="319" r:id="rId20"/>
    <p:sldId id="344" r:id="rId21"/>
    <p:sldId id="348" r:id="rId22"/>
    <p:sldId id="345" r:id="rId23"/>
    <p:sldId id="342" r:id="rId24"/>
    <p:sldId id="349" r:id="rId25"/>
    <p:sldId id="350" r:id="rId26"/>
    <p:sldId id="321" r:id="rId27"/>
    <p:sldId id="335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60"/>
  </p:normalViewPr>
  <p:slideViewPr>
    <p:cSldViewPr>
      <p:cViewPr varScale="1">
        <p:scale>
          <a:sx n="80" d="100"/>
          <a:sy n="80" d="100"/>
        </p:scale>
        <p:origin x="-120" y="-4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648833-6E3C-41DE-97E2-2418A2F24C60}" type="datetimeFigureOut">
              <a:rPr lang="en-US"/>
              <a:pPr>
                <a:defRPr/>
              </a:pPr>
              <a:t>7/26/2012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ED2F6F-9C3D-4904-BF4D-1DAE92299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04CB-C46C-44C7-8543-3DCF3DC5EEFD}" type="datetimeFigureOut">
              <a:rPr lang="en-US"/>
              <a:pPr>
                <a:defRPr/>
              </a:pPr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E3FE-1F0B-4666-B928-A5FB5E380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7061-716D-4552-AD4D-5279F3452AA9}" type="datetimeFigureOut">
              <a:rPr lang="en-US"/>
              <a:pPr>
                <a:defRPr/>
              </a:pPr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A7A5-0130-436E-A066-34AA0069E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9B5F-4F89-49A1-ACC5-D9E4416B23E6}" type="datetimeFigureOut">
              <a:rPr lang="en-US"/>
              <a:pPr>
                <a:defRPr/>
              </a:pPr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3E207-3DEA-42DD-AC3B-117AE1B95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94D16-A3AF-420E-8E44-0F3B1301FFD0}" type="datetimeFigureOut">
              <a:rPr lang="en-US"/>
              <a:pPr>
                <a:defRPr/>
              </a:pPr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963D-977A-4A90-B10D-2C1A1CAEA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71C1-252F-46F1-95BC-0E2139EC8449}" type="datetimeFigureOut">
              <a:rPr lang="en-US"/>
              <a:pPr>
                <a:defRPr/>
              </a:pPr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62DA-992E-473F-BC9A-1415D5C22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FBBC-65AC-4E40-869A-72C6223F4D49}" type="datetimeFigureOut">
              <a:rPr lang="en-US"/>
              <a:pPr>
                <a:defRPr/>
              </a:pPr>
              <a:t>7/26/2012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B05B-E25D-4E19-8880-9A44C6497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CA7B-E77C-42B7-ABCF-D029EB0AD5A5}" type="datetimeFigureOut">
              <a:rPr lang="en-US"/>
              <a:pPr>
                <a:defRPr/>
              </a:pPr>
              <a:t>7/26/2012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446A-550C-4804-B358-44CCE2187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5F85-AB3B-42C3-A7E4-BD144275B41C}" type="datetimeFigureOut">
              <a:rPr lang="en-US"/>
              <a:pPr>
                <a:defRPr/>
              </a:pPr>
              <a:t>7/26/2012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C186-4A6A-4A25-80D7-F2320AFD3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5E717-606D-43E3-BA8E-376B6B491618}" type="datetimeFigureOut">
              <a:rPr lang="en-US"/>
              <a:pPr>
                <a:defRPr/>
              </a:pPr>
              <a:t>7/26/2012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694D-3EC9-48CD-972B-0DD2E7046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E8BD-6D6F-492E-8821-CA8FD26D2FA7}" type="datetimeFigureOut">
              <a:rPr lang="en-US"/>
              <a:pPr>
                <a:defRPr/>
              </a:pPr>
              <a:t>7/26/2012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3466-5E0B-414A-92C2-8023CB5AB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725FD-4764-4E35-8C85-8DBAA36BA43B}" type="datetimeFigureOut">
              <a:rPr lang="en-US"/>
              <a:pPr>
                <a:defRPr/>
              </a:pPr>
              <a:t>7/26/2012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CD07-5322-4706-B42E-D2D8F71C0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027CD5-B782-45B1-9EA6-F14D2F9A095C}" type="datetimeFigureOut">
              <a:rPr lang="en-US"/>
              <a:pPr>
                <a:defRPr/>
              </a:pPr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013132-72C2-4BE0-8E77-E441AB981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mailto:bailey.deborah.a@deq.state.or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219200" y="838201"/>
            <a:ext cx="7239000" cy="2057399"/>
          </a:xfrm>
        </p:spPr>
        <p:txBody>
          <a:bodyPr/>
          <a:lstStyle/>
          <a:p>
            <a:pPr eaLnBrk="1" hangingPunct="1"/>
            <a:r>
              <a:rPr lang="en-US" dirty="0" smtClean="0"/>
              <a:t>Scappoose Bay/Multnomah Channel DEQ Cleanup Sites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590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Columbia River Basin Toxics Reduction Working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Group Meeting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July 30, 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Debbie Bailey, Project Manager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Oregon DEQ – Northwest Region</a:t>
            </a:r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2" descr="C:\Documents and Settings\dbailey\Desktop\Armstrong Sampling Lo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5105400"/>
            <a:ext cx="10058400" cy="155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2" descr="C:\Documents and Settings\dbailey\Desktop\Armstrong Sampling Lo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304800"/>
            <a:ext cx="10058400" cy="155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2" descr="C:\Documents and Settings\dbailey\Desktop\Armstrong Sampling Lo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7772400"/>
            <a:ext cx="10058400" cy="155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r>
              <a:rPr lang="en-US" dirty="0" smtClean="0"/>
              <a:t> </a:t>
            </a:r>
            <a:r>
              <a:rPr lang="en-US" dirty="0" smtClean="0"/>
              <a:t>Locations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Site</a:t>
            </a:r>
          </a:p>
          <a:p>
            <a:r>
              <a:rPr lang="en-US" dirty="0" smtClean="0"/>
              <a:t>Scappoose Bay potentially impacted by Site due to tidal influence</a:t>
            </a:r>
          </a:p>
          <a:p>
            <a:r>
              <a:rPr lang="en-US" dirty="0" smtClean="0"/>
              <a:t>Multnomah Channel upstream: reference site</a:t>
            </a:r>
          </a:p>
          <a:p>
            <a:r>
              <a:rPr lang="en-US" dirty="0" smtClean="0"/>
              <a:t>Multnomah Channel across from Boise and </a:t>
            </a:r>
            <a:r>
              <a:rPr lang="en-US" dirty="0" smtClean="0"/>
              <a:t>Columbia River, north </a:t>
            </a:r>
            <a:r>
              <a:rPr lang="en-US" dirty="0" smtClean="0"/>
              <a:t>of Sand Island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Collected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Tissue: Carp, Smallmouth bass, Crayfish, Sculpin, Clams </a:t>
            </a:r>
          </a:p>
          <a:p>
            <a:endParaRPr lang="en-US" dirty="0" smtClean="0"/>
          </a:p>
          <a:p>
            <a:r>
              <a:rPr lang="en-US" dirty="0" smtClean="0"/>
              <a:t>Collocated Sediment: Crayfish, Sculpin, Clams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Analytes for tissue samples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Arsenic</a:t>
            </a:r>
            <a:r>
              <a:rPr lang="en-US" dirty="0" smtClean="0"/>
              <a:t>: total and inorganic</a:t>
            </a:r>
          </a:p>
          <a:p>
            <a:r>
              <a:rPr lang="en-US" dirty="0" smtClean="0"/>
              <a:t>Dioxins/furans: congeners</a:t>
            </a:r>
          </a:p>
          <a:p>
            <a:r>
              <a:rPr lang="en-US" dirty="0" smtClean="0"/>
              <a:t>Mercury: total and methylmercury</a:t>
            </a:r>
          </a:p>
          <a:p>
            <a:r>
              <a:rPr lang="en-US" dirty="0" smtClean="0"/>
              <a:t>PCB congeners</a:t>
            </a:r>
          </a:p>
          <a:p>
            <a:r>
              <a:rPr lang="en-US" dirty="0" smtClean="0"/>
              <a:t>Lipids</a:t>
            </a:r>
            <a:endParaRPr lang="en-US" dirty="0" smtClean="0"/>
          </a:p>
          <a:p>
            <a:r>
              <a:rPr lang="en-US" dirty="0" smtClean="0"/>
              <a:t>Percent solids</a:t>
            </a:r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Collected in September 2010 in all 5 locations</a:t>
            </a:r>
          </a:p>
          <a:p>
            <a:r>
              <a:rPr lang="en-US" dirty="0" smtClean="0"/>
              <a:t>6 composites </a:t>
            </a:r>
          </a:p>
          <a:p>
            <a:r>
              <a:rPr lang="en-US" dirty="0" smtClean="0"/>
              <a:t>5 individuals per composite </a:t>
            </a:r>
          </a:p>
          <a:p>
            <a:r>
              <a:rPr lang="en-US" dirty="0" smtClean="0"/>
              <a:t> Fillet and Carcass </a:t>
            </a:r>
          </a:p>
          <a:p>
            <a:r>
              <a:rPr lang="en-US" dirty="0" smtClean="0"/>
              <a:t>Whole body, reconstituted from fillet and </a:t>
            </a:r>
            <a:r>
              <a:rPr lang="en-US" dirty="0" smtClean="0"/>
              <a:t>carcass data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Arsenic </a:t>
            </a:r>
            <a:r>
              <a:rPr lang="en-US" dirty="0" smtClean="0"/>
              <a:t>and </a:t>
            </a:r>
            <a:r>
              <a:rPr lang="en-US" dirty="0" smtClean="0"/>
              <a:t>Mercury </a:t>
            </a:r>
          </a:p>
          <a:p>
            <a:r>
              <a:rPr lang="en-US" dirty="0" smtClean="0"/>
              <a:t>Concentrations </a:t>
            </a:r>
            <a:r>
              <a:rPr lang="en-US" dirty="0" smtClean="0"/>
              <a:t>similar across </a:t>
            </a:r>
            <a:r>
              <a:rPr lang="en-US" dirty="0" smtClean="0"/>
              <a:t>investigation</a:t>
            </a:r>
            <a:r>
              <a:rPr lang="en-US" dirty="0" smtClean="0"/>
              <a:t> area. </a:t>
            </a:r>
          </a:p>
          <a:p>
            <a:r>
              <a:rPr lang="en-US" dirty="0" smtClean="0"/>
              <a:t>Columbia </a:t>
            </a:r>
            <a:r>
              <a:rPr lang="en-US" dirty="0" smtClean="0"/>
              <a:t>River might be highest for arsenic. </a:t>
            </a:r>
            <a:endParaRPr lang="en-US" dirty="0" smtClean="0"/>
          </a:p>
          <a:p>
            <a:r>
              <a:rPr lang="en-US" dirty="0" smtClean="0"/>
              <a:t>Analysis for inorganic arsenic not performed for carp.  </a:t>
            </a:r>
          </a:p>
          <a:p>
            <a:r>
              <a:rPr lang="en-US" dirty="0" smtClean="0"/>
              <a:t>Mercury: Almost </a:t>
            </a:r>
            <a:r>
              <a:rPr lang="en-US" dirty="0" smtClean="0"/>
              <a:t>all above </a:t>
            </a:r>
            <a:r>
              <a:rPr lang="en-US" dirty="0" smtClean="0"/>
              <a:t>human health screening levels but below eco levels.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Dioxins/Furans </a:t>
            </a:r>
          </a:p>
          <a:p>
            <a:r>
              <a:rPr lang="en-US" dirty="0" smtClean="0"/>
              <a:t>Results for congeners vary. </a:t>
            </a:r>
          </a:p>
          <a:p>
            <a:r>
              <a:rPr lang="en-US" dirty="0" smtClean="0"/>
              <a:t>TCDD </a:t>
            </a:r>
            <a:r>
              <a:rPr lang="en-US" dirty="0" smtClean="0"/>
              <a:t>not detected at site location.  </a:t>
            </a:r>
            <a:endParaRPr lang="en-US" dirty="0" smtClean="0"/>
          </a:p>
          <a:p>
            <a:r>
              <a:rPr lang="en-US" dirty="0" err="1" smtClean="0"/>
              <a:t>Hepta</a:t>
            </a:r>
            <a:r>
              <a:rPr lang="en-US" dirty="0" smtClean="0"/>
              <a:t> </a:t>
            </a:r>
            <a:r>
              <a:rPr lang="en-US" dirty="0" smtClean="0"/>
              <a:t>congeners appear to be higher at the site.  </a:t>
            </a:r>
            <a:r>
              <a:rPr lang="en-US" dirty="0" smtClean="0"/>
              <a:t>Consistent with many site samples.</a:t>
            </a:r>
          </a:p>
          <a:p>
            <a:r>
              <a:rPr lang="en-US" dirty="0" smtClean="0"/>
              <a:t>Many congeners above HH but </a:t>
            </a:r>
            <a:r>
              <a:rPr lang="en-US" dirty="0" smtClean="0"/>
              <a:t>below </a:t>
            </a:r>
            <a:r>
              <a:rPr lang="en-US" dirty="0" smtClean="0"/>
              <a:t>Eco screening levels.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Smallmouth bass 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Collected in Spring 2011 in four locations</a:t>
            </a:r>
          </a:p>
          <a:p>
            <a:r>
              <a:rPr lang="en-US" dirty="0" smtClean="0"/>
              <a:t>5 Composites analyzed three locations</a:t>
            </a:r>
          </a:p>
          <a:p>
            <a:r>
              <a:rPr lang="en-US" dirty="0" smtClean="0"/>
              <a:t>3 individuals per composite</a:t>
            </a:r>
          </a:p>
          <a:p>
            <a:r>
              <a:rPr lang="en-US" dirty="0" smtClean="0"/>
              <a:t>2 individual fish analyzed, 1 at site (largest fish) and 1 in Columbia </a:t>
            </a:r>
            <a:r>
              <a:rPr lang="en-US" dirty="0" smtClean="0"/>
              <a:t>River</a:t>
            </a:r>
            <a:r>
              <a:rPr lang="en-US" dirty="0" smtClean="0"/>
              <a:t> </a:t>
            </a:r>
            <a:r>
              <a:rPr lang="en-US" dirty="0" smtClean="0"/>
              <a:t>location </a:t>
            </a:r>
          </a:p>
          <a:p>
            <a:r>
              <a:rPr lang="en-US" dirty="0" smtClean="0"/>
              <a:t>Fillet and carcass</a:t>
            </a:r>
          </a:p>
          <a:p>
            <a:r>
              <a:rPr lang="en-US" dirty="0" smtClean="0"/>
              <a:t>Whole body data generated through reconstitution of fillet and carcass data. </a:t>
            </a:r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Cleanup Sites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Armstrong World Industries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Boise Cascade Pulp and Paper Mill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Former Pope and Talbot </a:t>
            </a:r>
            <a:r>
              <a:rPr lang="en-US" dirty="0" smtClean="0"/>
              <a:t>Creosote/Port of St. Helens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Smallmouth bass 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Arsenic </a:t>
            </a:r>
            <a:r>
              <a:rPr lang="en-US" dirty="0" smtClean="0"/>
              <a:t>concentrations similar </a:t>
            </a:r>
            <a:r>
              <a:rPr lang="en-US" dirty="0" smtClean="0"/>
              <a:t>across </a:t>
            </a:r>
            <a:r>
              <a:rPr lang="en-US" dirty="0" smtClean="0"/>
              <a:t>investigation area. Total arsenic exceeds HH while inorganic arsenic is non detect except for one location at the Site. </a:t>
            </a:r>
            <a:endParaRPr lang="en-US" dirty="0" smtClean="0"/>
          </a:p>
          <a:p>
            <a:r>
              <a:rPr lang="en-US" dirty="0" smtClean="0"/>
              <a:t> Mercury concentrations similar across investigation area. Exceed ecological screening levels slightly and exceed subsistence fish consumption screening level.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Smallmouth bass 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Dioxins/furans</a:t>
            </a:r>
            <a:r>
              <a:rPr lang="en-US" dirty="0" smtClean="0"/>
              <a:t>:  </a:t>
            </a:r>
            <a:endParaRPr lang="en-US" dirty="0" smtClean="0"/>
          </a:p>
          <a:p>
            <a:r>
              <a:rPr lang="en-US" dirty="0" smtClean="0"/>
              <a:t>Results for congeners vary.    </a:t>
            </a:r>
          </a:p>
          <a:p>
            <a:r>
              <a:rPr lang="en-US" dirty="0" smtClean="0"/>
              <a:t>TCDD </a:t>
            </a:r>
            <a:r>
              <a:rPr lang="en-US" dirty="0" smtClean="0"/>
              <a:t>detected at all locations (reference and site) above the </a:t>
            </a:r>
            <a:r>
              <a:rPr lang="en-US" dirty="0" smtClean="0"/>
              <a:t>HH screening levels but below eco screening levels. </a:t>
            </a:r>
          </a:p>
          <a:p>
            <a:r>
              <a:rPr lang="en-US" dirty="0" smtClean="0"/>
              <a:t>For many congeners little d</a:t>
            </a:r>
            <a:r>
              <a:rPr lang="en-US" dirty="0" smtClean="0"/>
              <a:t>ifference across sampling locations although </a:t>
            </a:r>
            <a:r>
              <a:rPr lang="en-US" dirty="0" err="1" smtClean="0"/>
              <a:t>PeCDD</a:t>
            </a:r>
            <a:r>
              <a:rPr lang="en-US" dirty="0" smtClean="0"/>
              <a:t> and </a:t>
            </a:r>
            <a:r>
              <a:rPr lang="en-US" dirty="0" err="1" smtClean="0"/>
              <a:t>HxCDD</a:t>
            </a:r>
            <a:r>
              <a:rPr lang="en-US" dirty="0" smtClean="0"/>
              <a:t> may be slightly higher at the site.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Smallmouth bass 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In general, the individual </a:t>
            </a:r>
            <a:r>
              <a:rPr lang="en-US" dirty="0" smtClean="0"/>
              <a:t>larger fish </a:t>
            </a:r>
            <a:r>
              <a:rPr lang="en-US" dirty="0" smtClean="0"/>
              <a:t>from the site </a:t>
            </a:r>
            <a:r>
              <a:rPr lang="en-US" dirty="0" smtClean="0"/>
              <a:t>showed higher </a:t>
            </a:r>
            <a:r>
              <a:rPr lang="en-US" dirty="0" smtClean="0"/>
              <a:t>concentrations than </a:t>
            </a:r>
            <a:r>
              <a:rPr lang="en-US" dirty="0" smtClean="0"/>
              <a:t>composite samples of smaller size fish.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Crayfish, Sculpin, and Clams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Crayfish</a:t>
            </a:r>
            <a:r>
              <a:rPr lang="en-US" dirty="0" smtClean="0"/>
              <a:t>: Site and 2 Multnomah Channel location, 8 composites (5)</a:t>
            </a:r>
          </a:p>
          <a:p>
            <a:r>
              <a:rPr lang="en-US" dirty="0" smtClean="0"/>
              <a:t>Sculpin: Site only, 2 composites (5)</a:t>
            </a:r>
          </a:p>
          <a:p>
            <a:r>
              <a:rPr lang="en-US" dirty="0" smtClean="0"/>
              <a:t>Clams </a:t>
            </a:r>
            <a:r>
              <a:rPr lang="en-US" i="1" dirty="0" smtClean="0"/>
              <a:t>(</a:t>
            </a:r>
            <a:r>
              <a:rPr lang="en-US" i="1" dirty="0" err="1" smtClean="0"/>
              <a:t>Corbicula</a:t>
            </a:r>
            <a:r>
              <a:rPr lang="en-US" i="1" dirty="0" smtClean="0"/>
              <a:t> sp):</a:t>
            </a:r>
            <a:r>
              <a:rPr lang="en-US" dirty="0" smtClean="0"/>
              <a:t>  All 5 locations, 9 composites (64). </a:t>
            </a:r>
            <a:r>
              <a:rPr lang="en-US" dirty="0" smtClean="0"/>
              <a:t>S</a:t>
            </a:r>
            <a:r>
              <a:rPr lang="en-US" dirty="0" smtClean="0"/>
              <a:t>ome </a:t>
            </a:r>
            <a:r>
              <a:rPr lang="en-US" dirty="0" smtClean="0"/>
              <a:t>elevation of </a:t>
            </a:r>
            <a:r>
              <a:rPr lang="en-US" dirty="0" smtClean="0"/>
              <a:t>specific </a:t>
            </a:r>
            <a:r>
              <a:rPr lang="en-US" dirty="0" smtClean="0"/>
              <a:t>dioxins/furans compared to reference site.</a:t>
            </a:r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difference in sediment concentrations from site to reference site but not for tissue concentrations.  </a:t>
            </a:r>
            <a:endParaRPr lang="en-US" dirty="0" smtClean="0"/>
          </a:p>
          <a:p>
            <a:r>
              <a:rPr lang="en-US" dirty="0" smtClean="0"/>
              <a:t>Although there are exceedances of human health screening concentrations, exceedances of various chemicals are </a:t>
            </a:r>
            <a:r>
              <a:rPr lang="en-US" dirty="0" smtClean="0"/>
              <a:t>observed throughout the investigation area.  Risk assessment will provide conclusions to these observations.  </a:t>
            </a:r>
            <a:endParaRPr lang="en-US" dirty="0" smtClean="0"/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Evaluation for </a:t>
            </a:r>
            <a:br>
              <a:rPr lang="en-US" dirty="0" smtClean="0"/>
            </a:br>
            <a:r>
              <a:rPr lang="en-US" dirty="0" smtClean="0"/>
              <a:t>Fish Advisory 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Oregon Health Authority (OHA) reviewed the Armstrong data</a:t>
            </a:r>
          </a:p>
          <a:p>
            <a:r>
              <a:rPr lang="en-US" dirty="0" smtClean="0"/>
              <a:t>Verbal conclusion:  an advisory will not be issued using the Armstrong data. </a:t>
            </a:r>
          </a:p>
          <a:p>
            <a:r>
              <a:rPr lang="en-US" dirty="0" smtClean="0"/>
              <a:t>Written conclusion in preparation  </a:t>
            </a:r>
            <a:endParaRPr lang="en-US" dirty="0" smtClean="0"/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	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Complete the risk assessment work plan </a:t>
            </a:r>
            <a:r>
              <a:rPr lang="en-US" dirty="0" smtClean="0"/>
              <a:t>discussions</a:t>
            </a:r>
          </a:p>
          <a:p>
            <a:endParaRPr lang="en-US" dirty="0" smtClean="0"/>
          </a:p>
          <a:p>
            <a:r>
              <a:rPr lang="en-US" dirty="0" smtClean="0"/>
              <a:t>Complete </a:t>
            </a:r>
            <a:r>
              <a:rPr lang="en-US" dirty="0" smtClean="0"/>
              <a:t>risk assessment reports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r>
              <a:rPr lang="en-US" dirty="0" smtClean="0"/>
              <a:t>	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dirty="0" smtClean="0"/>
              <a:t>Debbie </a:t>
            </a:r>
            <a:r>
              <a:rPr lang="en-US" dirty="0" smtClean="0"/>
              <a:t>Bailey (503) </a:t>
            </a:r>
            <a:r>
              <a:rPr lang="en-US" dirty="0" smtClean="0"/>
              <a:t>229-6811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b</a:t>
            </a:r>
            <a:r>
              <a:rPr lang="en-US" dirty="0" smtClean="0">
                <a:hlinkClick r:id="rId2"/>
              </a:rPr>
              <a:t>ailey.deborah.a@deq.state.or.us</a:t>
            </a:r>
            <a:endParaRPr lang="en-US" dirty="0" smtClean="0"/>
          </a:p>
          <a:p>
            <a:pPr>
              <a:buNone/>
            </a:pPr>
            <a:r>
              <a:rPr lang="en-US" u="sng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123" name="Content Placeholder 3" descr="Taxlots Map 10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228600"/>
            <a:ext cx="4287838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Armstrong World Industries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Active Ceiling Tile Manufacturer since 1929</a:t>
            </a:r>
          </a:p>
          <a:p>
            <a:pPr eaLnBrk="1" hangingPunct="1"/>
            <a:r>
              <a:rPr lang="en-US" dirty="0" smtClean="0"/>
              <a:t>Wastewater discharged to lowlands until 1987</a:t>
            </a:r>
          </a:p>
          <a:p>
            <a:pPr eaLnBrk="1" hangingPunct="1"/>
            <a:r>
              <a:rPr lang="en-US" dirty="0" smtClean="0"/>
              <a:t>Contamination primarily with dioxins/furans, arsenic, and mercury found in upland, lowland/wetland, and in-water areas </a:t>
            </a:r>
          </a:p>
          <a:p>
            <a:pPr eaLnBrk="1" hangingPunct="1"/>
            <a:r>
              <a:rPr lang="en-US" dirty="0" smtClean="0"/>
              <a:t>Remedial Investigation and Risk Assessment work plan in progress</a:t>
            </a:r>
          </a:p>
          <a:p>
            <a:pPr eaLnBrk="1" hangingPunct="1"/>
            <a:r>
              <a:rPr lang="en-US" dirty="0" smtClean="0"/>
              <a:t>Soil, sediment, groundwater, tissue data</a:t>
            </a:r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Armstrong World Industries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Two data reports by Windward Environmental:</a:t>
            </a:r>
          </a:p>
          <a:p>
            <a:pPr eaLnBrk="1" hangingPunct="1"/>
            <a:r>
              <a:rPr lang="en-US" i="1" dirty="0" smtClean="0"/>
              <a:t>2010 Aquatic Biota Tissue Data Report, Armstrong St. Helens Facility</a:t>
            </a:r>
            <a:r>
              <a:rPr lang="en-US" dirty="0" smtClean="0"/>
              <a:t>, dated July 26, 2011 (carp, clams, crayfish, and sculpin)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2011 Smallmouth Bass Tissue Data Report, Armstrong St. Helens Facility</a:t>
            </a:r>
            <a:r>
              <a:rPr lang="en-US" dirty="0" smtClean="0"/>
              <a:t>, </a:t>
            </a:r>
            <a:r>
              <a:rPr lang="en-US" dirty="0" smtClean="0"/>
              <a:t>dated February 16, </a:t>
            </a:r>
            <a:r>
              <a:rPr lang="en-US" dirty="0" smtClean="0"/>
              <a:t>2012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 descr="DEQ small 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2544" cy="1246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Armstrong</a:t>
            </a:r>
          </a:p>
        </p:txBody>
      </p:sp>
      <p:pic>
        <p:nvPicPr>
          <p:cNvPr id="7171" name="Content Placeholder 3" descr="DSCN2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828800"/>
            <a:ext cx="538003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Armstrong</a:t>
            </a:r>
          </a:p>
        </p:txBody>
      </p:sp>
      <p:pic>
        <p:nvPicPr>
          <p:cNvPr id="8195" name="Content Placeholder 3" descr="DSCN27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752600"/>
            <a:ext cx="5338762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Armstrong</a:t>
            </a:r>
          </a:p>
        </p:txBody>
      </p:sp>
      <p:pic>
        <p:nvPicPr>
          <p:cNvPr id="9219" name="Content Placeholder 3" descr="Outfall 3 DA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447800"/>
            <a:ext cx="6497638" cy="4872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Armstrong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0243" name="Content Placeholder 3" descr="FAL Looking South Toward B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295400"/>
            <a:ext cx="4953000" cy="50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653</Words>
  <Application>Microsoft Office PowerPoint</Application>
  <PresentationFormat>On-screen Show (4:3)</PresentationFormat>
  <Paragraphs>113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Scappoose Bay/Multnomah Channel DEQ Cleanup Sites</vt:lpstr>
      <vt:lpstr>Cleanup Sites</vt:lpstr>
      <vt:lpstr>Slide 3</vt:lpstr>
      <vt:lpstr>Armstrong World Industries</vt:lpstr>
      <vt:lpstr>Armstrong World Industries</vt:lpstr>
      <vt:lpstr>Armstrong</vt:lpstr>
      <vt:lpstr>Armstrong</vt:lpstr>
      <vt:lpstr>Armstrong</vt:lpstr>
      <vt:lpstr>Armstrong </vt:lpstr>
      <vt:lpstr>Slide 10</vt:lpstr>
      <vt:lpstr>Slide 11</vt:lpstr>
      <vt:lpstr>Slide 12</vt:lpstr>
      <vt:lpstr>Collection Locations</vt:lpstr>
      <vt:lpstr>Samples Collected</vt:lpstr>
      <vt:lpstr>Analytes for tissue samples</vt:lpstr>
      <vt:lpstr>Carp </vt:lpstr>
      <vt:lpstr>Carp </vt:lpstr>
      <vt:lpstr>Carp </vt:lpstr>
      <vt:lpstr>Smallmouth bass  </vt:lpstr>
      <vt:lpstr>Smallmouth bass  </vt:lpstr>
      <vt:lpstr>Smallmouth bass  </vt:lpstr>
      <vt:lpstr>Smallmouth bass  </vt:lpstr>
      <vt:lpstr>Crayfish, Sculpin, and Clams </vt:lpstr>
      <vt:lpstr>Observations </vt:lpstr>
      <vt:lpstr>Data Evaluation for  Fish Advisory </vt:lpstr>
      <vt:lpstr>Next steps </vt:lpstr>
      <vt:lpstr>Contact Information </vt:lpstr>
    </vt:vector>
  </TitlesOfParts>
  <Company>State of Oregon Department of Environmental Quality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Scappoose Bay/Multnomah Channel DEQ Cleanup Sites</dc:title>
  <dc:creator>dbailey</dc:creator>
  <cp:lastModifiedBy>dbailey</cp:lastModifiedBy>
  <cp:revision>202</cp:revision>
  <dcterms:created xsi:type="dcterms:W3CDTF">2010-09-27T20:59:43Z</dcterms:created>
  <dcterms:modified xsi:type="dcterms:W3CDTF">2012-07-26T22:53:35Z</dcterms:modified>
</cp:coreProperties>
</file>