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3" r:id="rId4"/>
    <p:sldId id="274" r:id="rId5"/>
    <p:sldId id="262" r:id="rId6"/>
    <p:sldId id="275" r:id="rId7"/>
    <p:sldId id="260" r:id="rId8"/>
    <p:sldId id="259" r:id="rId9"/>
    <p:sldId id="289" r:id="rId10"/>
    <p:sldId id="286" r:id="rId11"/>
    <p:sldId id="287" r:id="rId12"/>
    <p:sldId id="290" r:id="rId13"/>
    <p:sldId id="282" r:id="rId14"/>
    <p:sldId id="28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71623" autoAdjust="0"/>
  </p:normalViewPr>
  <p:slideViewPr>
    <p:cSldViewPr>
      <p:cViewPr>
        <p:scale>
          <a:sx n="103" d="100"/>
          <a:sy n="103" d="100"/>
        </p:scale>
        <p:origin x="588" y="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2489E-17F7-EC4E-901B-0E2B91E6A17A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4FE5E-7B80-8047-BD3C-C151FF7C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7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75022-0392-7C4E-A2BA-FF40F8F1296D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E8B5A-E9E4-044B-97B9-8F06C491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1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8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83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2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2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6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4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2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8B5A-E9E4-044B-97B9-8F06C49165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8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8/1/2012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8/1/2012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8/1/2012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Confederated Tribes and Bands of the Yakama Nation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115932"/>
          </a:xfrm>
          <a:prstGeom prst="rect">
            <a:avLst/>
          </a:prstGeom>
        </p:spPr>
      </p:pic>
      <p:pic>
        <p:nvPicPr>
          <p:cNvPr id="16" name="Picture 15" descr="Transparent ArrowHea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48270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2362200" y="3124200"/>
            <a:ext cx="64770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Columbia River | </a:t>
            </a:r>
            <a:r>
              <a:rPr lang="en-US" sz="2800" cap="none" dirty="0"/>
              <a:t>H</a:t>
            </a:r>
            <a:r>
              <a:rPr lang="en-US" sz="2800" cap="none" dirty="0" smtClean="0"/>
              <a:t>onor. Protect. Restore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CR_WA_Sit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9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CR_ OR_Sit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8" y="4572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8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Honor.</a:t>
            </a:r>
          </a:p>
          <a:p>
            <a:endParaRPr lang="en-US" dirty="0"/>
          </a:p>
          <a:p>
            <a:r>
              <a:rPr lang="en-US" dirty="0" smtClean="0"/>
              <a:t>Protect.</a:t>
            </a:r>
          </a:p>
          <a:p>
            <a:endParaRPr lang="en-US" dirty="0"/>
          </a:p>
          <a:p>
            <a:r>
              <a:rPr lang="en-US" dirty="0" smtClean="0"/>
              <a:t>Restore.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Continue site prioritization effort for the rest of the Columbia River</a:t>
            </a:r>
          </a:p>
          <a:p>
            <a:r>
              <a:rPr lang="en-US" dirty="0" smtClean="0"/>
              <a:t>Discuss identified sites with state and federal agencies</a:t>
            </a:r>
          </a:p>
          <a:p>
            <a:r>
              <a:rPr lang="en-US" dirty="0" smtClean="0"/>
              <a:t>Fill in data gaps</a:t>
            </a:r>
          </a:p>
          <a:p>
            <a:r>
              <a:rPr lang="en-US" dirty="0" smtClean="0"/>
              <a:t>Address contamination concerns at priority sites throughout the Columbia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0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003284496387_0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003284496387_0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ual_Representation_Columbia_Restora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Governmental Status/Structure</a:t>
            </a:r>
          </a:p>
          <a:p>
            <a:r>
              <a:rPr lang="en-US" dirty="0" smtClean="0"/>
              <a:t>Commitment </a:t>
            </a:r>
            <a:r>
              <a:rPr lang="en-US" dirty="0"/>
              <a:t>to the </a:t>
            </a:r>
            <a:r>
              <a:rPr lang="en-US" dirty="0" smtClean="0"/>
              <a:t>Natural Resources</a:t>
            </a:r>
          </a:p>
          <a:p>
            <a:r>
              <a:rPr lang="en-US" dirty="0" smtClean="0"/>
              <a:t>Co-Management of Natural Resources</a:t>
            </a:r>
          </a:p>
          <a:p>
            <a:r>
              <a:rPr lang="en-US" dirty="0" smtClean="0"/>
              <a:t>Cleanup Priorities in the Columbia River</a:t>
            </a:r>
          </a:p>
          <a:p>
            <a:endParaRPr lang="en-US" dirty="0" smtClean="0"/>
          </a:p>
          <a:p>
            <a:r>
              <a:rPr lang="en-US" dirty="0" smtClean="0"/>
              <a:t>Yakama Nation’s Vision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Yakama Nation’s Governmental Status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ffectLst/>
              </a:rPr>
              <a:t>As a sovereign Nation, the Yakama Tribe signed a Treaty with the United States.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ffectLst/>
              </a:rPr>
              <a:t>The Yakama Tribe conditionally ceded vast quantities of land to the US.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ffectLst/>
              </a:rPr>
              <a:t>The Yakama Tribe retained all rights not expressly relinquished.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effectLst/>
            </a:endParaRP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"/>
            </a:pPr>
            <a:r>
              <a:rPr lang="en-US" dirty="0" smtClean="0">
                <a:effectLst/>
              </a:rPr>
              <a:t>Yakamas have a right to take fish, fish not diminished by contamination.</a:t>
            </a:r>
            <a:endParaRPr lang="en-US" dirty="0">
              <a:effectLst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251575"/>
            <a:ext cx="2133600" cy="476250"/>
          </a:xfrm>
        </p:spPr>
        <p:txBody>
          <a:bodyPr/>
          <a:lstStyle/>
          <a:p>
            <a:pPr>
              <a:defRPr/>
            </a:pPr>
            <a:fld id="{05CC496D-D182-462A-99A4-6B42114704C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838200"/>
            <a:ext cx="2011680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General </a:t>
            </a:r>
          </a:p>
          <a:p>
            <a:pPr algn="ctr"/>
            <a:r>
              <a:rPr lang="en-US" sz="1400" b="1" dirty="0" smtClean="0"/>
              <a:t>Council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46576" y="1752600"/>
            <a:ext cx="1487424" cy="533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Tribal </a:t>
            </a:r>
          </a:p>
          <a:p>
            <a:pPr algn="ctr"/>
            <a:r>
              <a:rPr lang="en-US" sz="1400" b="1" dirty="0" smtClean="0"/>
              <a:t>Council</a:t>
            </a:r>
            <a:endParaRPr lang="en-US" sz="1400" b="1" dirty="0"/>
          </a:p>
        </p:txBody>
      </p:sp>
      <p:cxnSp>
        <p:nvCxnSpPr>
          <p:cNvPr id="48" name="Elbow Connector 47"/>
          <p:cNvCxnSpPr>
            <a:stCxn id="5" idx="2"/>
            <a:endCxn id="9" idx="0"/>
          </p:cNvCxnSpPr>
          <p:nvPr/>
        </p:nvCxnSpPr>
        <p:spPr>
          <a:xfrm rot="16200000" flipH="1">
            <a:off x="4393174" y="1555486"/>
            <a:ext cx="391180" cy="3048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22376" y="2433935"/>
            <a:ext cx="7696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latin typeface="Arial Black" pitchFamily="34" charset="0"/>
              </a:rPr>
              <a:t>Thirteen Tribal Council Committees</a:t>
            </a:r>
            <a:endParaRPr lang="en-US" sz="2000" spc="3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latin typeface="Arial Black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386328" y="2971800"/>
            <a:ext cx="2362200" cy="6125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Tribal Administrative Director</a:t>
            </a:r>
            <a:endParaRPr lang="en-US" sz="1400" b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4876800" y="3886200"/>
            <a:ext cx="18288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Natural Resources</a:t>
            </a:r>
            <a:endParaRPr lang="en-US" sz="1400" b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7239000" y="3886200"/>
            <a:ext cx="164592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Public Safety</a:t>
            </a:r>
            <a:endParaRPr lang="en-US" sz="1400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2057400" y="3886200"/>
            <a:ext cx="22860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Human Services</a:t>
            </a:r>
            <a:endParaRPr lang="en-US" sz="1400" b="1" dirty="0"/>
          </a:p>
        </p:txBody>
      </p:sp>
      <p:sp>
        <p:nvSpPr>
          <p:cNvPr id="182" name="TextBox 181"/>
          <p:cNvSpPr txBox="1"/>
          <p:nvPr/>
        </p:nvSpPr>
        <p:spPr>
          <a:xfrm>
            <a:off x="304800" y="3886200"/>
            <a:ext cx="14478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Justice Services</a:t>
            </a:r>
            <a:endParaRPr lang="en-US" sz="1400" b="1" dirty="0"/>
          </a:p>
        </p:txBody>
      </p:sp>
      <p:cxnSp>
        <p:nvCxnSpPr>
          <p:cNvPr id="184" name="Elbow Connector 183"/>
          <p:cNvCxnSpPr>
            <a:stCxn id="90" idx="2"/>
            <a:endCxn id="181" idx="0"/>
          </p:cNvCxnSpPr>
          <p:nvPr/>
        </p:nvCxnSpPr>
        <p:spPr>
          <a:xfrm rot="5400000">
            <a:off x="3733003" y="3051774"/>
            <a:ext cx="301823" cy="13670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185"/>
          <p:cNvCxnSpPr>
            <a:stCxn id="90" idx="2"/>
            <a:endCxn id="182" idx="0"/>
          </p:cNvCxnSpPr>
          <p:nvPr/>
        </p:nvCxnSpPr>
        <p:spPr>
          <a:xfrm rot="5400000">
            <a:off x="2647153" y="1965924"/>
            <a:ext cx="301823" cy="35387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90" idx="2"/>
            <a:endCxn id="179" idx="0"/>
          </p:cNvCxnSpPr>
          <p:nvPr/>
        </p:nvCxnSpPr>
        <p:spPr>
          <a:xfrm rot="16200000" flipH="1">
            <a:off x="5028403" y="3123402"/>
            <a:ext cx="301823" cy="12237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>
            <a:stCxn id="90" idx="2"/>
            <a:endCxn id="180" idx="0"/>
          </p:cNvCxnSpPr>
          <p:nvPr/>
        </p:nvCxnSpPr>
        <p:spPr>
          <a:xfrm rot="16200000" flipH="1">
            <a:off x="6163783" y="1988022"/>
            <a:ext cx="301823" cy="34945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096000" y="5181600"/>
            <a:ext cx="16764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Fisheries</a:t>
            </a:r>
            <a:endParaRPr lang="en-US" sz="1400" b="1" dirty="0"/>
          </a:p>
        </p:txBody>
      </p:sp>
      <p:cxnSp>
        <p:nvCxnSpPr>
          <p:cNvPr id="193" name="Shape 192"/>
          <p:cNvCxnSpPr>
            <a:stCxn id="179" idx="2"/>
            <a:endCxn id="191" idx="1"/>
          </p:cNvCxnSpPr>
          <p:nvPr/>
        </p:nvCxnSpPr>
        <p:spPr>
          <a:xfrm rot="16200000" flipH="1">
            <a:off x="5372844" y="4612333"/>
            <a:ext cx="1141512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6096000" y="50292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6096000" y="48768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hape 197"/>
          <p:cNvCxnSpPr>
            <a:stCxn id="179" idx="2"/>
            <a:endCxn id="195" idx="1"/>
          </p:cNvCxnSpPr>
          <p:nvPr/>
        </p:nvCxnSpPr>
        <p:spPr>
          <a:xfrm rot="16200000" flipH="1">
            <a:off x="5506939" y="4478238"/>
            <a:ext cx="8733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6096000" y="47244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6096000" y="45720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6096000" y="44196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6096000" y="42672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hape 203"/>
          <p:cNvCxnSpPr>
            <a:stCxn id="179" idx="2"/>
            <a:endCxn id="196" idx="1"/>
          </p:cNvCxnSpPr>
          <p:nvPr/>
        </p:nvCxnSpPr>
        <p:spPr>
          <a:xfrm rot="16200000" flipH="1">
            <a:off x="5583139" y="4402038"/>
            <a:ext cx="7209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hape 205"/>
          <p:cNvCxnSpPr>
            <a:stCxn id="179" idx="2"/>
            <a:endCxn id="199" idx="1"/>
          </p:cNvCxnSpPr>
          <p:nvPr/>
        </p:nvCxnSpPr>
        <p:spPr>
          <a:xfrm rot="16200000" flipH="1">
            <a:off x="5659339" y="4325838"/>
            <a:ext cx="5685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hape 207"/>
          <p:cNvCxnSpPr>
            <a:stCxn id="179" idx="2"/>
            <a:endCxn id="200" idx="1"/>
          </p:cNvCxnSpPr>
          <p:nvPr/>
        </p:nvCxnSpPr>
        <p:spPr>
          <a:xfrm rot="16200000" flipH="1">
            <a:off x="5735539" y="4249638"/>
            <a:ext cx="4161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hape 209"/>
          <p:cNvCxnSpPr>
            <a:stCxn id="179" idx="2"/>
            <a:endCxn id="201" idx="1"/>
          </p:cNvCxnSpPr>
          <p:nvPr/>
        </p:nvCxnSpPr>
        <p:spPr>
          <a:xfrm rot="16200000" flipH="1">
            <a:off x="5811739" y="4173438"/>
            <a:ext cx="2637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hape 211"/>
          <p:cNvCxnSpPr>
            <a:stCxn id="179" idx="2"/>
            <a:endCxn id="202" idx="1"/>
          </p:cNvCxnSpPr>
          <p:nvPr/>
        </p:nvCxnSpPr>
        <p:spPr>
          <a:xfrm rot="16200000" flipH="1">
            <a:off x="5887939" y="4097238"/>
            <a:ext cx="1113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6096000" y="55626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6096000" y="57150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6096000" y="58674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6096000" y="60198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6096000" y="61722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6096000" y="6324600"/>
            <a:ext cx="1676400" cy="7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hape 219"/>
          <p:cNvCxnSpPr>
            <a:stCxn id="179" idx="2"/>
            <a:endCxn id="213" idx="1"/>
          </p:cNvCxnSpPr>
          <p:nvPr/>
        </p:nvCxnSpPr>
        <p:spPr>
          <a:xfrm rot="16200000" flipH="1">
            <a:off x="5240239" y="4744938"/>
            <a:ext cx="14067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hape 221"/>
          <p:cNvCxnSpPr>
            <a:stCxn id="179" idx="2"/>
            <a:endCxn id="214" idx="1"/>
          </p:cNvCxnSpPr>
          <p:nvPr/>
        </p:nvCxnSpPr>
        <p:spPr>
          <a:xfrm rot="16200000" flipH="1">
            <a:off x="5164039" y="4821138"/>
            <a:ext cx="15591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hape 223"/>
          <p:cNvCxnSpPr>
            <a:stCxn id="179" idx="2"/>
            <a:endCxn id="215" idx="1"/>
          </p:cNvCxnSpPr>
          <p:nvPr/>
        </p:nvCxnSpPr>
        <p:spPr>
          <a:xfrm rot="16200000" flipH="1">
            <a:off x="5087839" y="4897338"/>
            <a:ext cx="17115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hape 225"/>
          <p:cNvCxnSpPr>
            <a:stCxn id="179" idx="2"/>
            <a:endCxn id="216" idx="1"/>
          </p:cNvCxnSpPr>
          <p:nvPr/>
        </p:nvCxnSpPr>
        <p:spPr>
          <a:xfrm rot="16200000" flipH="1">
            <a:off x="5011639" y="4973538"/>
            <a:ext cx="18639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hape 227"/>
          <p:cNvCxnSpPr>
            <a:stCxn id="179" idx="2"/>
            <a:endCxn id="217" idx="1"/>
          </p:cNvCxnSpPr>
          <p:nvPr/>
        </p:nvCxnSpPr>
        <p:spPr>
          <a:xfrm rot="16200000" flipH="1">
            <a:off x="4935439" y="5049738"/>
            <a:ext cx="20163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hape 229"/>
          <p:cNvCxnSpPr>
            <a:stCxn id="179" idx="2"/>
            <a:endCxn id="218" idx="1"/>
          </p:cNvCxnSpPr>
          <p:nvPr/>
        </p:nvCxnSpPr>
        <p:spPr>
          <a:xfrm rot="16200000" flipH="1">
            <a:off x="4859239" y="5125938"/>
            <a:ext cx="2168723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152400" y="304800"/>
            <a:ext cx="883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pc="600" dirty="0" smtClean="0">
                <a:latin typeface="Arial Black" pitchFamily="34" charset="0"/>
              </a:rPr>
              <a:t>YAKAMA NATION</a:t>
            </a:r>
            <a:endParaRPr lang="en-US" sz="2600" b="1" spc="600" dirty="0">
              <a:latin typeface="Arial Black" pitchFamily="34" charset="0"/>
            </a:endParaRPr>
          </a:p>
        </p:txBody>
      </p:sp>
      <p:cxnSp>
        <p:nvCxnSpPr>
          <p:cNvPr id="85" name="Elbow Connector 84"/>
          <p:cNvCxnSpPr>
            <a:stCxn id="9" idx="2"/>
            <a:endCxn id="89" idx="0"/>
          </p:cNvCxnSpPr>
          <p:nvPr/>
        </p:nvCxnSpPr>
        <p:spPr>
          <a:xfrm rot="5400000">
            <a:off x="4506415" y="2350061"/>
            <a:ext cx="147935" cy="19812"/>
          </a:xfrm>
          <a:prstGeom prst="bentConnector3">
            <a:avLst>
              <a:gd name="adj1" fmla="val 196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89" idx="2"/>
            <a:endCxn id="90" idx="0"/>
          </p:cNvCxnSpPr>
          <p:nvPr/>
        </p:nvCxnSpPr>
        <p:spPr>
          <a:xfrm rot="5400000">
            <a:off x="4500075" y="2901398"/>
            <a:ext cx="137755" cy="30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5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to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sacred </a:t>
            </a:r>
            <a:r>
              <a:rPr lang="en-US" dirty="0"/>
              <a:t>relationship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Yakama people, the Salmon, </a:t>
            </a:r>
            <a:r>
              <a:rPr lang="en-US" dirty="0"/>
              <a:t>and the Columbia </a:t>
            </a:r>
            <a:r>
              <a:rPr lang="en-US" dirty="0" smtClean="0"/>
              <a:t>River </a:t>
            </a:r>
            <a:r>
              <a:rPr lang="en-US" dirty="0"/>
              <a:t>was established in ancient time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This relationship is the foundation of time-honored laws of the Yakama people;</a:t>
            </a:r>
          </a:p>
          <a:p>
            <a:pPr lvl="1"/>
            <a:r>
              <a:rPr lang="en-US" dirty="0" smtClean="0"/>
              <a:t>the laws that protect life and the cycles of nature and provide for human well-being;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laws that govern longhouse traditions;</a:t>
            </a:r>
          </a:p>
          <a:p>
            <a:pPr lvl="1"/>
            <a:r>
              <a:rPr lang="en-US" dirty="0" smtClean="0"/>
              <a:t>The laws that support the practices that sustained the Yakama people since time immemorial.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Co-Management of Resources</a:t>
            </a:r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85800" y="1905000"/>
            <a:ext cx="7543800" cy="4419600"/>
            <a:chOff x="105041700" y="105156000"/>
            <a:chExt cx="8972153" cy="6057900"/>
          </a:xfrm>
        </p:grpSpPr>
        <p:pic>
          <p:nvPicPr>
            <p:cNvPr id="6" name="Picture 11" descr="Bld096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13700" y="108356400"/>
              <a:ext cx="4343400" cy="283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fisherK for CD v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41700" y="105156000"/>
              <a:ext cx="43434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SurvCr_120803_165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13700" y="105156000"/>
              <a:ext cx="4400153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1808616"/>
                </p:ext>
              </p:extLst>
            </p:nvPr>
          </p:nvGraphicFramePr>
          <p:xfrm>
            <a:off x="105041700" y="108356400"/>
            <a:ext cx="4343400" cy="285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Slide" r:id="rId7" imgW="4571851" imgH="3428822" progId="PowerPoint.Slide.8">
                    <p:embed/>
                  </p:oleObj>
                </mc:Choice>
                <mc:Fallback>
                  <p:oleObj name="Slide" r:id="rId7" imgW="4571851" imgH="3428822" progId="PowerPoint.Slid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41700" y="108356400"/>
                          <a:ext cx="4343400" cy="285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62000" y="3581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HARVEST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3581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HABITAT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62000" y="5867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HATCHERIES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572000" y="5867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HYDRO</a:t>
            </a:r>
          </a:p>
        </p:txBody>
      </p:sp>
    </p:spTree>
    <p:extLst>
      <p:ext uri="{BB962C8B-B14F-4D97-AF65-F5344CB8AC3E}">
        <p14:creationId xmlns:p14="http://schemas.microsoft.com/office/powerpoint/2010/main" val="29704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_basin_post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04800"/>
            <a:ext cx="914400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_three_major_sit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Prioritization of Hazardous Waste Sites</a:t>
            </a:r>
            <a:endParaRPr lang="en-US" sz="3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Identify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Screen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FF"/>
                </a:solidFill>
              </a:rPr>
              <a:t>Prioritize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Concentrated on state-led sites</a:t>
            </a:r>
            <a:endParaRPr lang="en-US" dirty="0"/>
          </a:p>
          <a:p>
            <a:pPr lvl="0"/>
            <a:r>
              <a:rPr lang="en-US" dirty="0" smtClean="0"/>
              <a:t>Sites within a ¼ mile of the Columbia River or major tributary</a:t>
            </a:r>
          </a:p>
          <a:p>
            <a:pPr lvl="0"/>
            <a:r>
              <a:rPr lang="en-US" dirty="0" smtClean="0"/>
              <a:t>799 sites along the Columbia River</a:t>
            </a:r>
          </a:p>
          <a:p>
            <a:pPr lvl="0"/>
            <a:r>
              <a:rPr lang="en-US" dirty="0" smtClean="0"/>
              <a:t>Initial focus area, below Bonneville Dam</a:t>
            </a:r>
          </a:p>
          <a:p>
            <a:pPr lvl="0"/>
            <a:r>
              <a:rPr lang="en-US" dirty="0" smtClean="0"/>
              <a:t>Concerned with areas near critical habitat</a:t>
            </a:r>
          </a:p>
          <a:p>
            <a:pPr lvl="0"/>
            <a:r>
              <a:rPr lang="en-US" dirty="0" smtClean="0"/>
              <a:t>Priority sites:</a:t>
            </a:r>
          </a:p>
          <a:p>
            <a:pPr lvl="1"/>
            <a:r>
              <a:rPr lang="en-US" dirty="0" smtClean="0"/>
              <a:t>24 sites on WA side</a:t>
            </a:r>
          </a:p>
          <a:p>
            <a:pPr lvl="1"/>
            <a:r>
              <a:rPr lang="en-US" dirty="0" smtClean="0"/>
              <a:t>31 sites on OR side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9305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313</Words>
  <Application>Microsoft Office PowerPoint</Application>
  <PresentationFormat>On-screen Show (4:3)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Median</vt:lpstr>
      <vt:lpstr>Slide</vt:lpstr>
      <vt:lpstr>Columbia River | Honor. Protect. Restore. </vt:lpstr>
      <vt:lpstr>Overview</vt:lpstr>
      <vt:lpstr>Yakama Nation’s Governmental Status</vt:lpstr>
      <vt:lpstr>PowerPoint Presentation</vt:lpstr>
      <vt:lpstr>Commitment to Resources</vt:lpstr>
      <vt:lpstr>Co-Management of Resources</vt:lpstr>
      <vt:lpstr>PowerPoint Presentation</vt:lpstr>
      <vt:lpstr>PowerPoint Presentation</vt:lpstr>
      <vt:lpstr>Prioritization of Hazardous Waste Sites</vt:lpstr>
      <vt:lpstr>PowerPoint Presentation</vt:lpstr>
      <vt:lpstr>PowerPoint Presentation</vt:lpstr>
      <vt:lpstr>Next Steps…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2012-08-01T16:35:53Z</dcterms:created>
  <dcterms:modified xsi:type="dcterms:W3CDTF">2012-08-01T16:36:49Z</dcterms:modified>
</cp:coreProperties>
</file>