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4" r:id="rId6"/>
    <p:sldId id="266" r:id="rId7"/>
    <p:sldId id="270" r:id="rId8"/>
    <p:sldId id="271" r:id="rId9"/>
    <p:sldId id="273" r:id="rId10"/>
    <p:sldId id="274" r:id="rId11"/>
    <p:sldId id="275" r:id="rId12"/>
    <p:sldId id="277" r:id="rId13"/>
    <p:sldId id="279" r:id="rId14"/>
    <p:sldId id="280" r:id="rId15"/>
    <p:sldId id="282" r:id="rId16"/>
    <p:sldId id="281" r:id="rId17"/>
    <p:sldId id="28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>
        <p:scale>
          <a:sx n="73" d="100"/>
          <a:sy n="73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0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3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9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6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3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BF52-1CCA-457D-9FD3-A106E94529ED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A36E-07B1-467C-AE21-626A2F6C2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542548"/>
            <a:ext cx="10515600" cy="553070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Columbia River Toxic Reduction Work Group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Compounds of Emerging Concern (CEC) Research &amp; Monitoring Issue Paper</a:t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000" b="1" dirty="0" smtClean="0"/>
              <a:t>Vancouver, WA</a:t>
            </a:r>
            <a:br>
              <a:rPr lang="en-US" sz="4000" b="1" dirty="0" smtClean="0"/>
            </a:br>
            <a:r>
              <a:rPr lang="en-US" sz="4000" b="1" dirty="0" smtClean="0"/>
              <a:t>June 12, 2014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dirty="0" smtClean="0"/>
              <a:t>Alec Maule (USGS Retired)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Issue Paper: Biological Indicators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97206" y="1677040"/>
            <a:ext cx="7997588" cy="43513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Macroinvertebrate Community</a:t>
            </a:r>
          </a:p>
          <a:p>
            <a:r>
              <a:rPr lang="en-US" sz="3600" b="1" dirty="0" smtClean="0"/>
              <a:t>Fish Health</a:t>
            </a:r>
          </a:p>
          <a:p>
            <a:pPr lvl="1"/>
            <a:r>
              <a:rPr lang="en-US" sz="3600" b="1" dirty="0" smtClean="0"/>
              <a:t>Fish Community</a:t>
            </a:r>
          </a:p>
          <a:p>
            <a:pPr lvl="1"/>
            <a:r>
              <a:rPr lang="en-US" sz="3600" b="1" dirty="0" smtClean="0"/>
              <a:t>Pathology</a:t>
            </a:r>
          </a:p>
          <a:p>
            <a:pPr lvl="1"/>
            <a:r>
              <a:rPr lang="en-US" sz="3600" b="1" dirty="0" smtClean="0"/>
              <a:t>Biochemical &amp; Physiological </a:t>
            </a:r>
          </a:p>
          <a:p>
            <a:pPr lvl="1"/>
            <a:r>
              <a:rPr lang="en-US" sz="3600" b="1" dirty="0" smtClean="0"/>
              <a:t>Molecular</a:t>
            </a:r>
          </a:p>
          <a:p>
            <a:r>
              <a:rPr lang="en-US" sz="3600" b="1" dirty="0" smtClean="0"/>
              <a:t>Wildlife Health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22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1540"/>
            <a:ext cx="10515600" cy="12415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Issue Paper: Conclusions- </a:t>
            </a:r>
            <a:br>
              <a:rPr lang="en-US" sz="6000" b="1" dirty="0" smtClean="0"/>
            </a:br>
            <a:r>
              <a:rPr lang="en-US" sz="6000" b="1" dirty="0" smtClean="0"/>
              <a:t>Address these needs: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6473" y="1681474"/>
            <a:ext cx="11305309" cy="489001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Determine initial list of CECs</a:t>
            </a:r>
          </a:p>
          <a:p>
            <a:r>
              <a:rPr lang="en-US" sz="3600" b="1" dirty="0" smtClean="0"/>
              <a:t>Decide on criteria to prioritize CECs</a:t>
            </a:r>
            <a:endParaRPr lang="en-US" sz="3600" b="1" dirty="0"/>
          </a:p>
          <a:p>
            <a:r>
              <a:rPr lang="en-US" sz="3600" b="1" dirty="0" smtClean="0"/>
              <a:t>Determine sources, amounts released &amp; pathways of CECs in the prioritized list</a:t>
            </a:r>
          </a:p>
          <a:p>
            <a:r>
              <a:rPr lang="en-US" sz="3600" b="1" dirty="0" smtClean="0"/>
              <a:t>Develop Guidelines to determine threat-level of CEC </a:t>
            </a:r>
          </a:p>
          <a:p>
            <a:r>
              <a:rPr lang="en-US" sz="3600" b="1" dirty="0" smtClean="0"/>
              <a:t>Establish standardized research approach to assess CEC</a:t>
            </a:r>
          </a:p>
          <a:p>
            <a:r>
              <a:rPr lang="en-US" sz="3600" b="1" dirty="0" smtClean="0"/>
              <a:t>Establish  standardized monitoring program to track CEC pathways and biological effects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249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0608"/>
            <a:ext cx="12192000" cy="43015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Northwest Power &amp; Conservation Council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i="1" dirty="0" smtClean="0"/>
              <a:t>Public Review Draft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Columbia River Fish &amp; Wildlife Program</a:t>
            </a:r>
            <a:br>
              <a:rPr lang="en-US" sz="6000" b="1" dirty="0" smtClean="0"/>
            </a:br>
            <a:r>
              <a:rPr lang="en-US" sz="6000" dirty="0" smtClean="0"/>
              <a:t>2013 / 2014</a:t>
            </a:r>
            <a:br>
              <a:rPr lang="en-US" sz="6000" dirty="0" smtClean="0"/>
            </a:br>
            <a:r>
              <a:rPr lang="en-US" sz="6000" dirty="0" smtClean="0"/>
              <a:t>(comments by July 9, 2014)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052292" y="5048519"/>
            <a:ext cx="6808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6. Water Quality </a:t>
            </a:r>
            <a:r>
              <a:rPr lang="en-US" sz="4800" dirty="0" smtClean="0"/>
              <a:t>(p. 53)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41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27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NPCC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/>
              <a:t>Public Review Draft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Columbia River Fish &amp; Wildlife Program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003343" y="1661375"/>
            <a:ext cx="4185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6. Water Quality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756" y="2846230"/>
            <a:ext cx="58376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Water Temperature </a:t>
            </a:r>
          </a:p>
          <a:p>
            <a:r>
              <a:rPr lang="en-US" sz="5400" dirty="0" smtClean="0"/>
              <a:t>Total dissolved gas</a:t>
            </a:r>
          </a:p>
          <a:p>
            <a:r>
              <a:rPr lang="en-US" sz="5400" dirty="0" smtClean="0"/>
              <a:t>Toxic contaminants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76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27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NPCC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/>
              <a:t>Public Review Draft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Columbia River Fish &amp; Wildlife Program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262756" y="1803043"/>
            <a:ext cx="566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6. Water Quality (p. 53)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2228" y="2955048"/>
            <a:ext cx="118675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/>
              <a:t>“The </a:t>
            </a:r>
            <a:r>
              <a:rPr lang="en-US" sz="3200" dirty="0"/>
              <a:t>Columbia River Basin has been designated by EPA as a priority </a:t>
            </a:r>
            <a:endParaRPr lang="en-US" sz="3200" dirty="0" smtClean="0"/>
          </a:p>
          <a:p>
            <a:pPr lvl="0"/>
            <a:r>
              <a:rPr lang="en-US" sz="3200" dirty="0" smtClean="0"/>
              <a:t>Large </a:t>
            </a:r>
            <a:r>
              <a:rPr lang="en-US" sz="3200" dirty="0"/>
              <a:t>Aquatic </a:t>
            </a:r>
            <a:r>
              <a:rPr lang="en-US" sz="3200" dirty="0" smtClean="0"/>
              <a:t>Ecosystem...  While </a:t>
            </a:r>
            <a:r>
              <a:rPr lang="en-US" sz="3200" dirty="0"/>
              <a:t>each of these other </a:t>
            </a:r>
            <a:r>
              <a:rPr lang="en-US" sz="3200" dirty="0" smtClean="0"/>
              <a:t>ecosystems</a:t>
            </a:r>
          </a:p>
          <a:p>
            <a:pPr lvl="0"/>
            <a:r>
              <a:rPr lang="en-US" sz="3200" dirty="0" smtClean="0"/>
              <a:t>has </a:t>
            </a:r>
            <a:r>
              <a:rPr lang="en-US" sz="3200" dirty="0"/>
              <a:t>designated funding sources to protect and </a:t>
            </a:r>
            <a:r>
              <a:rPr lang="en-US" sz="3200" dirty="0" smtClean="0"/>
              <a:t>restore </a:t>
            </a:r>
            <a:r>
              <a:rPr lang="en-US" sz="3200" dirty="0"/>
              <a:t>the </a:t>
            </a:r>
            <a:r>
              <a:rPr lang="en-US" sz="3200" dirty="0" smtClean="0"/>
              <a:t>water</a:t>
            </a:r>
          </a:p>
          <a:p>
            <a:pPr lvl="0"/>
            <a:r>
              <a:rPr lang="en-US" sz="3200" dirty="0" smtClean="0"/>
              <a:t>quality </a:t>
            </a:r>
            <a:r>
              <a:rPr lang="en-US" sz="3200" dirty="0"/>
              <a:t>within their defined areas, the Columbia River Basin does not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6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2738"/>
          </a:xfrm>
        </p:spPr>
        <p:txBody>
          <a:bodyPr>
            <a:normAutofit/>
          </a:bodyPr>
          <a:lstStyle/>
          <a:p>
            <a:pPr algn="ctr"/>
            <a:r>
              <a:rPr lang="en-US" sz="3600" smtClean="0"/>
              <a:t>NPCC</a:t>
            </a:r>
            <a:br>
              <a:rPr lang="en-US" sz="3600" smtClean="0"/>
            </a:br>
            <a:r>
              <a:rPr lang="en-US" sz="3600" i="1" smtClean="0"/>
              <a:t>Public Review Draft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Columbia River Fish &amp; Wildlife Program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262756" y="1803043"/>
            <a:ext cx="5517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6. Water Quality </a:t>
            </a:r>
            <a:r>
              <a:rPr lang="en-US" sz="4000" dirty="0" smtClean="0"/>
              <a:t>(p. 54)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479" y="3113857"/>
            <a:ext cx="12016521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n-US" sz="3200" dirty="0" smtClean="0"/>
              <a:t>“</a:t>
            </a:r>
            <a:r>
              <a:rPr lang="en-US" sz="3200" dirty="0"/>
              <a:t>The federal action agencies, in cooperation with the </a:t>
            </a:r>
            <a:r>
              <a:rPr lang="en-US" sz="3200" dirty="0" smtClean="0"/>
              <a:t>Environmental </a:t>
            </a:r>
          </a:p>
          <a:p>
            <a:pPr lvl="0"/>
            <a:r>
              <a:rPr lang="en-US" sz="3200" dirty="0" smtClean="0"/>
              <a:t>Protection </a:t>
            </a:r>
            <a:r>
              <a:rPr lang="en-US" sz="3200" dirty="0"/>
              <a:t>Agency and </a:t>
            </a:r>
            <a:r>
              <a:rPr lang="en-US" sz="3200" dirty="0" smtClean="0"/>
              <a:t>other </a:t>
            </a:r>
            <a:r>
              <a:rPr lang="en-US" sz="3200" dirty="0"/>
              <a:t>federal, tribal, regional, and state agencies, </a:t>
            </a:r>
            <a:r>
              <a:rPr lang="en-US" sz="3200" dirty="0" smtClean="0"/>
              <a:t>should: … </a:t>
            </a:r>
            <a:r>
              <a:rPr lang="en-US" sz="3200" dirty="0"/>
              <a:t>support implementation of the </a:t>
            </a:r>
            <a:r>
              <a:rPr lang="en-US" sz="3200" dirty="0" smtClean="0"/>
              <a:t>Regional 2010 </a:t>
            </a:r>
          </a:p>
          <a:p>
            <a:pPr lvl="0"/>
            <a:r>
              <a:rPr lang="en-US" sz="3200" dirty="0" smtClean="0"/>
              <a:t>Columbia </a:t>
            </a:r>
            <a:r>
              <a:rPr lang="en-US" sz="3200" dirty="0"/>
              <a:t>River Basin Toxics Reduction Action </a:t>
            </a:r>
            <a:r>
              <a:rPr lang="en-US" sz="3200" dirty="0" smtClean="0"/>
              <a:t>Plan … containing </a:t>
            </a:r>
            <a:r>
              <a:rPr lang="en-US" sz="3200" dirty="0"/>
              <a:t>water quality monitoring, research and improvement measures needed to enhance the survival of </a:t>
            </a:r>
            <a:r>
              <a:rPr lang="en-US" sz="3200" dirty="0" err="1"/>
              <a:t>anadromous</a:t>
            </a:r>
            <a:r>
              <a:rPr lang="en-US" sz="3200" dirty="0"/>
              <a:t> and native resident fish 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0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NPCC</a:t>
            </a:r>
            <a:br>
              <a:rPr lang="en-US" sz="2000" dirty="0" smtClean="0"/>
            </a:br>
            <a:r>
              <a:rPr lang="en-US" sz="2000" i="1" dirty="0" smtClean="0"/>
              <a:t>Public Review Draft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Columbia River Fish &amp; Wildlife Program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095667" y="850006"/>
            <a:ext cx="3674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6. Water Quality (p. 55)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479" y="1473418"/>
            <a:ext cx="12016521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n-US" sz="3000" dirty="0" smtClean="0"/>
              <a:t>“</a:t>
            </a:r>
            <a:r>
              <a:rPr lang="en-US" sz="3000" dirty="0"/>
              <a:t>The Council urges Congress to provide funding, similar to the funding of other Large Aquatic Ecosystems, to protect and restore water quality in the Columbia River Basin, including efforts to: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 sensitive diagnostic indicators of chemical exposure and salmon health, such as biomarkers, for use in field studies in the Columbia Basin;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Determine the extent to which toxics limit prey quality and abundance in degraded habitats and otherwise affect the food web;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Improve understanding of contaminants of emerging concern, such as endocrine-disrupting pharmaceuticals and chemicals in personal care products, and their effects on </a:t>
            </a:r>
            <a:r>
              <a:rPr lang="en-US" sz="3000" dirty="0" err="1"/>
              <a:t>salmonids</a:t>
            </a:r>
            <a:r>
              <a:rPr lang="en-US" sz="3000" dirty="0"/>
              <a:t>, sturgeon and </a:t>
            </a:r>
            <a:r>
              <a:rPr lang="en-US" sz="3000" dirty="0" smtClean="0"/>
              <a:t>lamprey.”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70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0607"/>
            <a:ext cx="12192000" cy="53478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Northwest Power &amp; Conservation Council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i="1" dirty="0" smtClean="0"/>
              <a:t>Public Review Draft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Columbia River Fish &amp; Wildlife Program</a:t>
            </a:r>
            <a:br>
              <a:rPr lang="en-US" sz="6000" b="1" dirty="0" smtClean="0"/>
            </a:br>
            <a:r>
              <a:rPr lang="en-US" sz="6000" dirty="0" smtClean="0"/>
              <a:t>2013 / </a:t>
            </a:r>
            <a:r>
              <a:rPr lang="en-US" sz="6000" dirty="0" smtClean="0"/>
              <a:t>2014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(comments by July 9, 2014)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4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307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Possible outlets for publishing </a:t>
            </a:r>
            <a:br>
              <a:rPr lang="en-US" sz="6000" b="1" dirty="0" smtClean="0"/>
            </a:br>
            <a:r>
              <a:rPr lang="en-US" sz="6000" b="1" dirty="0" smtClean="0"/>
              <a:t>CEC Issue Paper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34088" y="2833352"/>
            <a:ext cx="2723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EPA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USGS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 smtClean="0"/>
              <a:t>Other?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54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228645"/>
            <a:ext cx="11818961" cy="1325563"/>
          </a:xfrm>
        </p:spPr>
        <p:txBody>
          <a:bodyPr/>
          <a:lstStyle/>
          <a:p>
            <a:pPr algn="ctr"/>
            <a:r>
              <a:rPr lang="en-US" b="1" dirty="0" smtClean="0"/>
              <a:t>Columbia River Basin Toxics Reduction Action Plan </a:t>
            </a:r>
            <a:r>
              <a:rPr lang="en-US" sz="3200" dirty="0" smtClean="0"/>
              <a:t>September 2010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9" y="1167682"/>
            <a:ext cx="3961859" cy="112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06" y="1888932"/>
            <a:ext cx="3795624" cy="67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359" y="2321842"/>
            <a:ext cx="4421785" cy="855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629" y="3433843"/>
            <a:ext cx="8917592" cy="1905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605" y="5534096"/>
            <a:ext cx="4952655" cy="10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13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Columbia River Toxic Reduction Work Group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Compounds of Emerging Concern Research &amp; Monitoring Issue Paper Writing Team</a:t>
            </a:r>
            <a:endParaRPr lang="en-US" sz="49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941798"/>
            <a:ext cx="5157787" cy="3510759"/>
          </a:xfrm>
        </p:spPr>
        <p:txBody>
          <a:bodyPr>
            <a:normAutofit/>
          </a:bodyPr>
          <a:lstStyle/>
          <a:p>
            <a:r>
              <a:rPr lang="en-US" dirty="0" smtClean="0"/>
              <a:t>Mike Cox (EPA)*</a:t>
            </a:r>
          </a:p>
          <a:p>
            <a:r>
              <a:rPr lang="en-US" dirty="0" smtClean="0"/>
              <a:t>Helena Christiansen (USGS)</a:t>
            </a:r>
          </a:p>
          <a:p>
            <a:r>
              <a:rPr lang="en-US" dirty="0" smtClean="0"/>
              <a:t>Kathy Conn (USGS)</a:t>
            </a:r>
          </a:p>
          <a:p>
            <a:r>
              <a:rPr lang="en-US" dirty="0" smtClean="0"/>
              <a:t>Jay Davis (USFWS)</a:t>
            </a:r>
          </a:p>
          <a:p>
            <a:r>
              <a:rPr lang="en-US" dirty="0" smtClean="0"/>
              <a:t>Lorraine Edmond (EPA)</a:t>
            </a:r>
          </a:p>
          <a:p>
            <a:r>
              <a:rPr lang="en-US" dirty="0" smtClean="0"/>
              <a:t>Lyndal Johnson (NOAA-F)*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941800"/>
            <a:ext cx="5183188" cy="3631528"/>
          </a:xfrm>
        </p:spPr>
        <p:txBody>
          <a:bodyPr>
            <a:normAutofit/>
          </a:bodyPr>
          <a:lstStyle/>
          <a:p>
            <a:r>
              <a:rPr lang="en-US" dirty="0" smtClean="0"/>
              <a:t>Mitch Kostich (EPA, Grt Lakes)</a:t>
            </a:r>
          </a:p>
          <a:p>
            <a:r>
              <a:rPr lang="en-US" dirty="0" smtClean="0"/>
              <a:t>Jennifer Morace (USGS)*</a:t>
            </a:r>
          </a:p>
          <a:p>
            <a:r>
              <a:rPr lang="en-US" dirty="0" smtClean="0"/>
              <a:t>Dale Norton (WA DOE)*</a:t>
            </a:r>
          </a:p>
          <a:p>
            <a:r>
              <a:rPr lang="en-US" dirty="0" smtClean="0"/>
              <a:t>Tony Paulson (USGS)</a:t>
            </a:r>
          </a:p>
          <a:p>
            <a:r>
              <a:rPr lang="en-US" dirty="0" smtClean="0"/>
              <a:t>Lori Pillsbury (OR DEQ)</a:t>
            </a:r>
          </a:p>
          <a:p>
            <a:r>
              <a:rPr lang="en-US" dirty="0" smtClean="0"/>
              <a:t>Joel Salter (EPA)*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1399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Other CEC Research &amp; Monitoring </a:t>
            </a:r>
            <a:br>
              <a:rPr lang="en-US" b="1" dirty="0" smtClean="0"/>
            </a:br>
            <a:r>
              <a:rPr lang="en-US" b="1" dirty="0" smtClean="0"/>
              <a:t>Work Groups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8470" y="2505075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Puget Sound CEC Prioritization </a:t>
            </a:r>
            <a:r>
              <a:rPr lang="en-US" b="1" dirty="0" smtClean="0"/>
              <a:t>Process</a:t>
            </a:r>
          </a:p>
          <a:p>
            <a:r>
              <a:rPr lang="en-US" sz="2400" b="1" dirty="0" smtClean="0"/>
              <a:t>PS Ecosystem Monitoring Program (PSEMP)</a:t>
            </a:r>
          </a:p>
          <a:p>
            <a:r>
              <a:rPr lang="en-US" dirty="0" smtClean="0"/>
              <a:t>Jill Brandenburg, Chair</a:t>
            </a:r>
          </a:p>
          <a:p>
            <a:r>
              <a:rPr lang="en-US" dirty="0" smtClean="0"/>
              <a:t>Andy James</a:t>
            </a:r>
          </a:p>
          <a:p>
            <a:r>
              <a:rPr lang="en-US" dirty="0" smtClean="0"/>
              <a:t>Dale Norton</a:t>
            </a:r>
          </a:p>
          <a:p>
            <a:r>
              <a:rPr lang="en-US" dirty="0" smtClean="0"/>
              <a:t>Lyndal Johnson</a:t>
            </a:r>
          </a:p>
          <a:p>
            <a:r>
              <a:rPr lang="en-US" dirty="0" smtClean="0"/>
              <a:t>Jay Davis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Calif. Water Resources Control Board </a:t>
            </a:r>
          </a:p>
          <a:p>
            <a:r>
              <a:rPr lang="en-US" b="1" dirty="0" smtClean="0"/>
              <a:t>Science Advisory Panel</a:t>
            </a:r>
            <a:endParaRPr lang="en-US" b="1" dirty="0"/>
          </a:p>
          <a:p>
            <a:r>
              <a:rPr lang="en-US" dirty="0" smtClean="0"/>
              <a:t>Report  April 2012</a:t>
            </a:r>
          </a:p>
          <a:p>
            <a:r>
              <a:rPr lang="en-US" dirty="0" smtClean="0"/>
              <a:t>Anderson et al. 2012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48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910" y="254784"/>
            <a:ext cx="912298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COLUMBIA RIVER TOXICS REDUCTION WORKING GROUP: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STRATEGY FOR CHEMICALS OF EMERGING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</a:t>
            </a:r>
          </a:p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145" y="1518775"/>
            <a:ext cx="1182413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Objective:  Provide 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a strategy for developing </a:t>
            </a:r>
            <a:r>
              <a:rPr lang="en-US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research &amp; monitoring 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plan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35724" y="2172784"/>
            <a:ext cx="11098923" cy="45520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strategy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contains: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Four conceptual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models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eneralized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model of the Basin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ources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fate and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pathways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biotic &amp;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abiotic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Flow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of energy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&amp; CECs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(3) estuarine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(4) stream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food webs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List of CECs in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Basin &amp;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example of a CEC prioritization plan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Biological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effects of CECs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iological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indicators of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CEC exposure in 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aquatic and terrestrial food webs.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 summary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&amp; conclusions.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 l="1198" r="1429" b="8840"/>
          <a:stretch>
            <a:fillRect/>
          </a:stretch>
        </p:blipFill>
        <p:spPr bwMode="auto">
          <a:xfrm>
            <a:off x="903890" y="987967"/>
            <a:ext cx="10026869" cy="5728141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28165" y="87884"/>
            <a:ext cx="5045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Sources, Fates and Transport</a:t>
            </a:r>
          </a:p>
          <a:p>
            <a:r>
              <a:rPr lang="en-US" sz="2400" dirty="0"/>
              <a:t>(Dietrich et al. 2005, Leary et al. 2005)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69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 Paper: Classes of CECs in Columbia River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0730" y="1912882"/>
            <a:ext cx="1001351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Brominated flame retardants (PBDEs) </a:t>
            </a:r>
            <a:endParaRPr lang="en-US" sz="40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 smtClean="0"/>
              <a:t>Estrogens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Pharmaceuticals and Personal Care </a:t>
            </a:r>
            <a:r>
              <a:rPr lang="en-US" sz="4000" i="1" dirty="0" smtClean="0"/>
              <a:t>Products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/>
              <a:t>Perfluorinated compounds (</a:t>
            </a:r>
            <a:r>
              <a:rPr lang="en-US" sz="4000" i="1" dirty="0" smtClean="0"/>
              <a:t>PFC)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 smtClean="0"/>
              <a:t>Legacy chemicals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26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100000">
              <a:schemeClr val="tx2"/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CEC Prioritization: California example</a:t>
            </a:r>
            <a:br>
              <a:rPr lang="en-US" b="1" dirty="0" smtClean="0"/>
            </a:br>
            <a:r>
              <a:rPr lang="en-US" b="1" dirty="0" smtClean="0"/>
              <a:t>(Anderson et al. 2012)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644" y="2569839"/>
            <a:ext cx="9482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 Monitoring Trigger Levels (MTLs) based on literature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3484" y="3693966"/>
            <a:ext cx="11948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2. Measured or Predicted Environmental  Concentrations (MEC / PEC)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3" y="4750357"/>
            <a:ext cx="10442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Compare MEC to MTL for Monitoring Trigger Quotient</a:t>
            </a:r>
          </a:p>
          <a:p>
            <a:r>
              <a:rPr lang="en-US" sz="3200" b="1" dirty="0" smtClean="0"/>
              <a:t> (MTQ = MEC/MTL).  If MTQ &gt; 1, then candidate to monitor.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95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9000">
              <a:schemeClr val="tx2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365125"/>
            <a:ext cx="10766946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Issue Paper: Categories of Biological Effects of CECs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65027" y="2393061"/>
            <a:ext cx="92990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Reproductive Success</a:t>
            </a:r>
          </a:p>
          <a:p>
            <a:r>
              <a:rPr lang="en-US" sz="4800" b="1" dirty="0" smtClean="0"/>
              <a:t>Increased Stress &amp; Bioaccumulation</a:t>
            </a:r>
          </a:p>
          <a:p>
            <a:r>
              <a:rPr lang="en-US" sz="4800" b="1" dirty="0" smtClean="0"/>
              <a:t>Reproductive &amp; Genetic Impacts</a:t>
            </a:r>
          </a:p>
          <a:p>
            <a:r>
              <a:rPr lang="en-US" sz="4800" b="1" dirty="0" smtClean="0"/>
              <a:t>Long Term Exposure &amp; Mixtures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630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713</Words>
  <Application>Microsoft Office PowerPoint</Application>
  <PresentationFormat>Custom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Columbia River Toxic Reduction Work Group  Compounds of Emerging Concern (CEC) Research &amp; Monitoring Issue Paper  Vancouver, WA June 12, 2014  Alec Maule (USGS Retired)</vt:lpstr>
      <vt:lpstr>Columbia River Basin Toxics Reduction Action Plan September 2010</vt:lpstr>
      <vt:lpstr>Columbia River Toxic Reduction Work Group  Compounds of Emerging Concern Research &amp; Monitoring Issue Paper Writing Team</vt:lpstr>
      <vt:lpstr>Other CEC Research &amp; Monitoring  Work Groups</vt:lpstr>
      <vt:lpstr>PowerPoint Presentation</vt:lpstr>
      <vt:lpstr>PowerPoint Presentation</vt:lpstr>
      <vt:lpstr>Issue Paper: Classes of CECs in Columbia River</vt:lpstr>
      <vt:lpstr>CEC Prioritization: California example (Anderson et al. 2012)</vt:lpstr>
      <vt:lpstr>Issue Paper: Categories of Biological Effects of CECs</vt:lpstr>
      <vt:lpstr>Issue Paper: Biological Indicators</vt:lpstr>
      <vt:lpstr>Issue Paper: Conclusions-  Address these needs:</vt:lpstr>
      <vt:lpstr>Northwest Power &amp; Conservation Council  Public Review Draft Columbia River Fish &amp; Wildlife Program 2013 / 2014 (comments by July 9, 2014)</vt:lpstr>
      <vt:lpstr>NPCC Public Review Draft Columbia River Fish &amp; Wildlife Program</vt:lpstr>
      <vt:lpstr>NPCC Public Review Draft Columbia River Fish &amp; Wildlife Program</vt:lpstr>
      <vt:lpstr>NPCC Public Review Draft Columbia River Fish &amp; Wildlife Program</vt:lpstr>
      <vt:lpstr>NPCC Public Review Draft Columbia River Fish &amp; Wildlife Program</vt:lpstr>
      <vt:lpstr>Northwest Power &amp; Conservation Council  Public Review Draft Columbia River Fish &amp; Wildlife Program 2013 / 2014  (comments by July 9, 2014)</vt:lpstr>
      <vt:lpstr>Possible outlets for publishing  CEC Issue Paper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River Toxic Reduction Work Group Compounds of Emerging Concern Research &amp; Monitoring Issue Paper</dc:title>
  <dc:creator>Alec</dc:creator>
  <cp:lastModifiedBy>Alec Maule</cp:lastModifiedBy>
  <cp:revision>51</cp:revision>
  <dcterms:created xsi:type="dcterms:W3CDTF">2014-02-01T16:39:44Z</dcterms:created>
  <dcterms:modified xsi:type="dcterms:W3CDTF">2014-06-11T20:34:22Z</dcterms:modified>
</cp:coreProperties>
</file>