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57" r:id="rId4"/>
    <p:sldId id="267" r:id="rId5"/>
    <p:sldId id="268" r:id="rId6"/>
    <p:sldId id="258" r:id="rId7"/>
    <p:sldId id="259" r:id="rId8"/>
    <p:sldId id="260" r:id="rId9"/>
    <p:sldId id="261" r:id="rId10"/>
    <p:sldId id="262" r:id="rId11"/>
    <p:sldId id="263" r:id="rId12"/>
    <p:sldId id="26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788" autoAdjust="0"/>
    <p:restoredTop sz="94660"/>
  </p:normalViewPr>
  <p:slideViewPr>
    <p:cSldViewPr>
      <p:cViewPr>
        <p:scale>
          <a:sx n="72" d="100"/>
          <a:sy n="72" d="100"/>
        </p:scale>
        <p:origin x="816"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8EDA406-EFAF-4E8E-ACE9-99E4B04EAB12}" type="datetimeFigureOut">
              <a:rPr lang="en-US"/>
              <a:pPr>
                <a:defRPr/>
              </a:pPr>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FD7937-BA28-4C69-AD1D-297E1E0D41C1}" type="slidenum">
              <a:rPr lang="en-US"/>
              <a:pPr/>
              <a:t>‹#›</a:t>
            </a:fld>
            <a:endParaRPr lang="en-US"/>
          </a:p>
        </p:txBody>
      </p:sp>
    </p:spTree>
    <p:extLst>
      <p:ext uri="{BB962C8B-B14F-4D97-AF65-F5344CB8AC3E}">
        <p14:creationId xmlns:p14="http://schemas.microsoft.com/office/powerpoint/2010/main" val="158306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vessels ended up in trespass</a:t>
            </a:r>
            <a:r>
              <a:rPr lang="en-US" baseline="0" dirty="0" smtClean="0"/>
              <a:t> on state submerged lands. All had fallen out of registration and/or documentation.</a:t>
            </a:r>
            <a:endParaRPr lang="en-US" dirty="0"/>
          </a:p>
        </p:txBody>
      </p:sp>
      <p:sp>
        <p:nvSpPr>
          <p:cNvPr id="4" name="Slide Number Placeholder 3"/>
          <p:cNvSpPr>
            <a:spLocks noGrp="1"/>
          </p:cNvSpPr>
          <p:nvPr>
            <p:ph type="sldNum" sz="quarter" idx="10"/>
          </p:nvPr>
        </p:nvSpPr>
        <p:spPr/>
        <p:txBody>
          <a:bodyPr/>
          <a:lstStyle/>
          <a:p>
            <a:pPr>
              <a:defRPr/>
            </a:pPr>
            <a:fld id="{E0A5EDD9-4853-4C20-B446-48C7DC3D01B9}" type="slidenum">
              <a:rPr lang="en-US" smtClean="0"/>
              <a:pPr>
                <a:defRPr/>
              </a:pPr>
              <a:t>2</a:t>
            </a:fld>
            <a:endParaRPr lang="en-US"/>
          </a:p>
        </p:txBody>
      </p:sp>
    </p:spTree>
    <p:extLst>
      <p:ext uri="{BB962C8B-B14F-4D97-AF65-F5344CB8AC3E}">
        <p14:creationId xmlns:p14="http://schemas.microsoft.com/office/powerpoint/2010/main" val="318338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The London Convention is for the Prevention of Marine Pollution by the Dumping of Waste and other matter that may harm the environment; but it allows for placement of matter that serves an “alternate purpose”.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Marine Protection Research and Sanctuaries Act (MPRSA) enforces provisions of the London Convention.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Clean Water Act (CWA) and the Rivers and Harbors Act (RHA) allow for artificial reefing to be exempt from the MPRSA. CWA within 3 miles; RHA outside 3 miles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Toxic Substances Control Act (TSCA) regulates the distribution in commerce and the disposal of PCB’s. In 2001 TSCA changed the classification of PCB’s in ships that were used as reefs from continued use to disposal. This was a result of the Spiegel Grove artificial reefing plan because it could not meet the 2ppm remediation requirements.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Basel Convention prohibits the international transfer of toxic substance to developing nations that do not have equivalent standards to deal with them. In 2006 it was amended to specifically address ships that contain hazardous substances for the same purpose.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EPA viewed the sinking of vessels for the purpose of artificial reefing as disposal under TSCA and thus allowed levels of PCB at 50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It also viewed it as placement under the London Convention and MPRSA therefore avoiding the dumping prohibitions of the black listed substances.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disposal under TSCA vessels should be considered ocean dumping under the London Convention and MPRSA and only trace elements of PCB’s should apply.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artificial reefing then MPRSA should apply and categorized as continued use and therefore have a standard of 2ppm of PCB’s.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 upshot is that we can no longer export vessels under the Basel Convention (under most conditions) and we can no longer sink vessels (if they contain certain hazardous substances and they almost always do) due legal action against the EPA for inconsistent application of the various laws. That only leaves recycling.</a:t>
            </a:r>
          </a:p>
          <a:p>
            <a:endParaRPr lang="en-US" dirty="0"/>
          </a:p>
        </p:txBody>
      </p:sp>
      <p:sp>
        <p:nvSpPr>
          <p:cNvPr id="4" name="Slide Number Placeholder 3"/>
          <p:cNvSpPr>
            <a:spLocks noGrp="1"/>
          </p:cNvSpPr>
          <p:nvPr>
            <p:ph type="sldNum" sz="quarter" idx="10"/>
          </p:nvPr>
        </p:nvSpPr>
        <p:spPr/>
        <p:txBody>
          <a:bodyPr/>
          <a:lstStyle/>
          <a:p>
            <a:pPr>
              <a:defRPr/>
            </a:pPr>
            <a:fld id="{E0A5EDD9-4853-4C20-B446-48C7DC3D01B9}" type="slidenum">
              <a:rPr lang="en-US" smtClean="0"/>
              <a:pPr>
                <a:defRPr/>
              </a:pPr>
              <a:t>4</a:t>
            </a:fld>
            <a:endParaRPr lang="en-US"/>
          </a:p>
        </p:txBody>
      </p:sp>
    </p:spTree>
    <p:extLst>
      <p:ext uri="{BB962C8B-B14F-4D97-AF65-F5344CB8AC3E}">
        <p14:creationId xmlns:p14="http://schemas.microsoft.com/office/powerpoint/2010/main" val="201944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USCG has never implemented the requirements under the Abandoned Barge Act to create a registration or numbering system for barges over 100 GT.</a:t>
            </a:r>
          </a:p>
          <a:p>
            <a:endParaRPr lang="en-US" dirty="0" smtClean="0"/>
          </a:p>
          <a:p>
            <a:r>
              <a:rPr lang="en-US" dirty="0" smtClean="0"/>
              <a:t>USCG</a:t>
            </a:r>
            <a:r>
              <a:rPr lang="en-US" baseline="0" dirty="0" smtClean="0"/>
              <a:t> Sector Juneau and San Francisco have asked for our Task Force model and database.</a:t>
            </a:r>
            <a:endParaRPr lang="en-US" dirty="0" smtClean="0"/>
          </a:p>
        </p:txBody>
      </p:sp>
      <p:sp>
        <p:nvSpPr>
          <p:cNvPr id="4" name="Slide Number Placeholder 3"/>
          <p:cNvSpPr>
            <a:spLocks noGrp="1"/>
          </p:cNvSpPr>
          <p:nvPr>
            <p:ph type="sldNum" sz="quarter" idx="10"/>
          </p:nvPr>
        </p:nvSpPr>
        <p:spPr/>
        <p:txBody>
          <a:bodyPr/>
          <a:lstStyle/>
          <a:p>
            <a:pPr>
              <a:defRPr/>
            </a:pPr>
            <a:fld id="{E0A5EDD9-4853-4C20-B446-48C7DC3D01B9}" type="slidenum">
              <a:rPr lang="en-US" smtClean="0"/>
              <a:pPr>
                <a:defRPr/>
              </a:pPr>
              <a:t>5</a:t>
            </a:fld>
            <a:endParaRPr lang="en-US"/>
          </a:p>
        </p:txBody>
      </p:sp>
    </p:spTree>
    <p:extLst>
      <p:ext uri="{BB962C8B-B14F-4D97-AF65-F5344CB8AC3E}">
        <p14:creationId xmlns:p14="http://schemas.microsoft.com/office/powerpoint/2010/main" val="172153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5F8B27-C9A4-4A28-A8F1-1BCA8F15F864}" type="slidenum">
              <a:rPr lang="en-US"/>
              <a:pPr eaLnBrk="1" hangingPunct="1"/>
              <a:t>8</a:t>
            </a:fld>
            <a:endParaRPr lang="en-US"/>
          </a:p>
        </p:txBody>
      </p:sp>
    </p:spTree>
    <p:extLst>
      <p:ext uri="{BB962C8B-B14F-4D97-AF65-F5344CB8AC3E}">
        <p14:creationId xmlns:p14="http://schemas.microsoft.com/office/powerpoint/2010/main" val="192363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3A2323E1-4EEA-4DD8-84E1-0D4473A2BBFB}" type="datetimeFigureOut">
              <a:rPr lang="en-US"/>
              <a:pPr>
                <a:defRPr/>
              </a:pPr>
              <a:t>6/11/2014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7C0465C-4C3F-46C1-9B97-864C2B042A46}" type="slidenum">
              <a:rPr lang="en-US"/>
              <a:pPr/>
              <a:t>‹#›</a:t>
            </a:fld>
            <a:endParaRPr lang="en-US"/>
          </a:p>
        </p:txBody>
      </p:sp>
    </p:spTree>
    <p:extLst>
      <p:ext uri="{BB962C8B-B14F-4D97-AF65-F5344CB8AC3E}">
        <p14:creationId xmlns:p14="http://schemas.microsoft.com/office/powerpoint/2010/main" val="227500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2F07508-C575-43B5-9CD6-7E59169380C9}" type="datetimeFigureOut">
              <a:rPr lang="en-US"/>
              <a:pPr>
                <a:defRPr/>
              </a:pPr>
              <a:t>6/11/2014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91D03A42-2698-49F4-9042-1E34F68AD492}" type="slidenum">
              <a:rPr lang="en-US"/>
              <a:pPr/>
              <a:t>‹#›</a:t>
            </a:fld>
            <a:endParaRPr lang="en-US"/>
          </a:p>
        </p:txBody>
      </p:sp>
    </p:spTree>
    <p:extLst>
      <p:ext uri="{BB962C8B-B14F-4D97-AF65-F5344CB8AC3E}">
        <p14:creationId xmlns:p14="http://schemas.microsoft.com/office/powerpoint/2010/main" val="10206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670CABE-7DBF-4CEB-9D9B-9687029595F3}" type="datetimeFigureOut">
              <a:rPr lang="en-US"/>
              <a:pPr>
                <a:defRPr/>
              </a:pPr>
              <a:t>6/11/2014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D692B45-8787-44E4-A4E9-2CFC2BE4848A}" type="slidenum">
              <a:rPr lang="en-US"/>
              <a:pPr/>
              <a:t>‹#›</a:t>
            </a:fld>
            <a:endParaRPr lang="en-US"/>
          </a:p>
        </p:txBody>
      </p:sp>
    </p:spTree>
    <p:extLst>
      <p:ext uri="{BB962C8B-B14F-4D97-AF65-F5344CB8AC3E}">
        <p14:creationId xmlns:p14="http://schemas.microsoft.com/office/powerpoint/2010/main" val="363582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B12B2F-D302-4087-84FB-7E12C9ECCDE9}" type="datetimeFigureOut">
              <a:rPr lang="en-US"/>
              <a:pPr>
                <a:defRPr/>
              </a:pPr>
              <a:t>6/11/2014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0BBF947-F948-490E-97D6-D604BE4A4485}" type="slidenum">
              <a:rPr lang="en-US"/>
              <a:pPr/>
              <a:t>‹#›</a:t>
            </a:fld>
            <a:endParaRPr lang="en-US"/>
          </a:p>
        </p:txBody>
      </p:sp>
    </p:spTree>
    <p:extLst>
      <p:ext uri="{BB962C8B-B14F-4D97-AF65-F5344CB8AC3E}">
        <p14:creationId xmlns:p14="http://schemas.microsoft.com/office/powerpoint/2010/main" val="327428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45D8A596-1B00-4EFC-8CB8-91229B5E9162}" type="datetimeFigureOut">
              <a:rPr lang="en-US"/>
              <a:pPr>
                <a:defRPr/>
              </a:pPr>
              <a:t>6/11/2014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D597BBC-8DF9-4BC4-A005-71174F988DC9}" type="slidenum">
              <a:rPr lang="en-US"/>
              <a:pPr/>
              <a:t>‹#›</a:t>
            </a:fld>
            <a:endParaRPr lang="en-US"/>
          </a:p>
        </p:txBody>
      </p:sp>
    </p:spTree>
    <p:extLst>
      <p:ext uri="{BB962C8B-B14F-4D97-AF65-F5344CB8AC3E}">
        <p14:creationId xmlns:p14="http://schemas.microsoft.com/office/powerpoint/2010/main" val="201512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98DD655-9B96-4E1F-9863-D25947CD3150}" type="datetimeFigureOut">
              <a:rPr lang="en-US"/>
              <a:pPr>
                <a:defRPr/>
              </a:pPr>
              <a:t>6/11/2014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EBBCBB8-0BDE-458E-B561-76CFD283D612}" type="slidenum">
              <a:rPr lang="en-US"/>
              <a:pPr/>
              <a:t>‹#›</a:t>
            </a:fld>
            <a:endParaRPr lang="en-US"/>
          </a:p>
        </p:txBody>
      </p:sp>
    </p:spTree>
    <p:extLst>
      <p:ext uri="{BB962C8B-B14F-4D97-AF65-F5344CB8AC3E}">
        <p14:creationId xmlns:p14="http://schemas.microsoft.com/office/powerpoint/2010/main" val="333421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EEE6A30-F0A2-45C9-875E-E54C68CDC0D3}" type="datetimeFigureOut">
              <a:rPr lang="en-US"/>
              <a:pPr>
                <a:defRPr/>
              </a:pPr>
              <a:t>6/11/2014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218DFF27-0EB1-4A76-AFBF-2AF2B1121A76}" type="slidenum">
              <a:rPr lang="en-US"/>
              <a:pPr/>
              <a:t>‹#›</a:t>
            </a:fld>
            <a:endParaRPr lang="en-US"/>
          </a:p>
        </p:txBody>
      </p:sp>
    </p:spTree>
    <p:extLst>
      <p:ext uri="{BB962C8B-B14F-4D97-AF65-F5344CB8AC3E}">
        <p14:creationId xmlns:p14="http://schemas.microsoft.com/office/powerpoint/2010/main" val="149249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8D4983D-33D3-4E43-BDE4-A9851078AC15}" type="datetimeFigureOut">
              <a:rPr lang="en-US"/>
              <a:pPr>
                <a:defRPr/>
              </a:pPr>
              <a:t>6/11/2014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4071F549-8295-4236-8E14-3D548F91A7C6}" type="slidenum">
              <a:rPr lang="en-US"/>
              <a:pPr/>
              <a:t>‹#›</a:t>
            </a:fld>
            <a:endParaRPr lang="en-US"/>
          </a:p>
        </p:txBody>
      </p:sp>
    </p:spTree>
    <p:extLst>
      <p:ext uri="{BB962C8B-B14F-4D97-AF65-F5344CB8AC3E}">
        <p14:creationId xmlns:p14="http://schemas.microsoft.com/office/powerpoint/2010/main" val="304044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EF536-1A04-40BC-A7B6-3C2E0B3A05FF}" type="datetimeFigureOut">
              <a:rPr lang="en-US"/>
              <a:pPr>
                <a:defRPr/>
              </a:pPr>
              <a:t>6/11/2014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A1767136-5F4A-48D8-86EC-747233D8084C}" type="slidenum">
              <a:rPr lang="en-US"/>
              <a:pPr/>
              <a:t>‹#›</a:t>
            </a:fld>
            <a:endParaRPr lang="en-US"/>
          </a:p>
        </p:txBody>
      </p:sp>
    </p:spTree>
    <p:extLst>
      <p:ext uri="{BB962C8B-B14F-4D97-AF65-F5344CB8AC3E}">
        <p14:creationId xmlns:p14="http://schemas.microsoft.com/office/powerpoint/2010/main" val="90222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479A31D-FEBF-4653-8F17-14DD27BA4D69}" type="datetimeFigureOut">
              <a:rPr lang="en-US"/>
              <a:pPr>
                <a:defRPr/>
              </a:pPr>
              <a:t>6/11/2014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97A74A6E-83DE-4B4C-9E4E-2E4E2AA49BE9}" type="slidenum">
              <a:rPr lang="en-US"/>
              <a:pPr/>
              <a:t>‹#›</a:t>
            </a:fld>
            <a:endParaRPr lang="en-US"/>
          </a:p>
        </p:txBody>
      </p:sp>
    </p:spTree>
    <p:extLst>
      <p:ext uri="{BB962C8B-B14F-4D97-AF65-F5344CB8AC3E}">
        <p14:creationId xmlns:p14="http://schemas.microsoft.com/office/powerpoint/2010/main" val="409604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93814D5-EA60-4FFF-A296-4F3776C99011}" type="datetimeFigureOut">
              <a:rPr lang="en-US"/>
              <a:pPr>
                <a:defRPr/>
              </a:pPr>
              <a:t>6/11/2014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FAC69122-FABE-4ADA-BC17-F618DD847294}" type="slidenum">
              <a:rPr lang="en-US"/>
              <a:pPr/>
              <a:t>‹#›</a:t>
            </a:fld>
            <a:endParaRPr lang="en-US"/>
          </a:p>
        </p:txBody>
      </p:sp>
    </p:spTree>
    <p:extLst>
      <p:ext uri="{BB962C8B-B14F-4D97-AF65-F5344CB8AC3E}">
        <p14:creationId xmlns:p14="http://schemas.microsoft.com/office/powerpoint/2010/main" val="71393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6548705-7C56-4250-8A6C-C53DB0D0D229}" type="datetimeFigureOut">
              <a:rPr lang="en-US"/>
              <a:pPr>
                <a:defRPr/>
              </a:pPr>
              <a:t>6/11/2014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B31D0C92-D69B-42A1-B84A-2EA9C94045BB}" type="slidenum">
              <a:rPr lang="en-US"/>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1" r:id="rId9"/>
    <p:sldLayoutId id="2147483729" r:id="rId10"/>
    <p:sldLayoutId id="214748373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rachel.e.bullene@state.or.us" TargetMode="External"/><Relationship Id="rId2" Type="http://schemas.openxmlformats.org/officeDocument/2006/relationships/hyperlink" Target="mailto:melissa.ferris@dnr.wa.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wmf"/><Relationship Id="rId7" Type="http://schemas.openxmlformats.org/officeDocument/2006/relationships/hyperlink" Target="http://www.portlandground.com/archives/2006/04/graves_building.php"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13ms-GRASFPA1\commands\Sector Columbia River\Response Dept\IMD\Derelict Vessels and Guidance\Derelict Vessels\PDX - Portland AOR\N. Portland - Col. River\MV DAVY CROCKETT\pics\27 Jan 2011\DAVY CROCKETT Overflight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4088"/>
            <a:ext cx="8839200"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3400" y="4495800"/>
            <a:ext cx="7851648" cy="990600"/>
          </a:xfrm>
          <a:ln>
            <a:miter lim="800000"/>
            <a:headEnd/>
            <a:tailEnd/>
          </a:ln>
        </p:spPr>
        <p:txBody>
          <a:bodyPr/>
          <a:lstStyle/>
          <a:p>
            <a:pPr eaLnBrk="1" fontAlgn="auto" hangingPunct="1">
              <a:spcAft>
                <a:spcPts val="0"/>
              </a:spcAft>
              <a:defRPr/>
            </a:pPr>
            <a:r>
              <a:rPr lang="en-US" dirty="0" smtClean="0"/>
              <a:t>Derelict Vessel Task Force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04800"/>
            <a:ext cx="7772400" cy="762000"/>
          </a:xfrm>
          <a:ln>
            <a:miter lim="800000"/>
            <a:headEnd/>
            <a:tailEnd/>
          </a:ln>
        </p:spPr>
        <p:txBody>
          <a:bodyPr/>
          <a:lstStyle/>
          <a:p>
            <a:pPr algn="ctr" eaLnBrk="1" fontAlgn="auto" hangingPunct="1">
              <a:spcAft>
                <a:spcPts val="0"/>
              </a:spcAft>
              <a:defRPr/>
            </a:pPr>
            <a:r>
              <a:rPr sz="3600" dirty="0" smtClean="0">
                <a:ln w="10541" cmpd="sng">
                  <a:solidFill>
                    <a:schemeClr val="accent1">
                      <a:shade val="88000"/>
                      <a:satMod val="110000"/>
                    </a:schemeClr>
                  </a:solidFill>
                  <a:prstDash val="solid"/>
                </a:ln>
                <a:solidFill>
                  <a:schemeClr val="tx1"/>
                </a:solidFill>
                <a:latin typeface="Arial" charset="0"/>
                <a:cs typeface="Arial" charset="0"/>
              </a:rPr>
              <a:t>What are the Objectives</a:t>
            </a:r>
            <a:r>
              <a:rPr sz="3600" dirty="0" smtClean="0">
                <a:ln w="10541" cmpd="sng">
                  <a:solidFill>
                    <a:schemeClr val="accent1">
                      <a:shade val="88000"/>
                      <a:satMod val="110000"/>
                    </a:schemeClr>
                  </a:solidFill>
                  <a:prstDash val="solid"/>
                </a:ln>
                <a:solidFill>
                  <a:schemeClr val="tx1"/>
                </a:solidFill>
                <a:latin typeface="Arial" charset="0"/>
                <a:cs typeface="Arial" charset="0"/>
              </a:rPr>
              <a:t>? </a:t>
            </a:r>
            <a:r>
              <a:rPr sz="2000" dirty="0" smtClean="0">
                <a:ln w="10541" cmpd="sng">
                  <a:solidFill>
                    <a:schemeClr val="accent1">
                      <a:shade val="88000"/>
                      <a:satMod val="110000"/>
                    </a:schemeClr>
                  </a:solidFill>
                  <a:prstDash val="solid"/>
                </a:ln>
                <a:solidFill>
                  <a:schemeClr val="tx1"/>
                </a:solidFill>
                <a:latin typeface="Arial" charset="0"/>
                <a:cs typeface="Arial" charset="0"/>
              </a:rPr>
              <a:t>continued</a:t>
            </a:r>
            <a:endParaRPr sz="3600" b="0" dirty="0">
              <a:solidFill>
                <a:schemeClr val="tx1"/>
              </a:solidFill>
              <a:effectLst/>
            </a:endParaRPr>
          </a:p>
        </p:txBody>
      </p:sp>
      <p:sp>
        <p:nvSpPr>
          <p:cNvPr id="9219" name="Text Placeholder 2"/>
          <p:cNvSpPr>
            <a:spLocks noGrp="1"/>
          </p:cNvSpPr>
          <p:nvPr>
            <p:ph type="body" idx="1"/>
          </p:nvPr>
        </p:nvSpPr>
        <p:spPr>
          <a:xfrm>
            <a:off x="152400" y="1524000"/>
            <a:ext cx="8153400" cy="5029200"/>
          </a:xfrm>
        </p:spPr>
        <p:txBody>
          <a:bodyPr/>
          <a:lstStyle/>
          <a:p>
            <a:pPr eaLnBrk="1" hangingPunct="1"/>
            <a:r>
              <a:rPr lang="en-US" smtClean="0"/>
              <a:t>5. Develop list of law &amp; policy which could be changed to facilitate reduction of current &amp; future derelict &amp; abandoned vessels (now part of  states policy group).</a:t>
            </a:r>
          </a:p>
          <a:p>
            <a:pPr eaLnBrk="1" hangingPunct="1"/>
            <a:r>
              <a:rPr lang="en-US" sz="800" smtClean="0"/>
              <a:t> </a:t>
            </a:r>
          </a:p>
          <a:p>
            <a:pPr eaLnBrk="1" hangingPunct="1"/>
            <a:r>
              <a:rPr lang="en-US" smtClean="0"/>
              <a:t>6. ID opportunities to align WA</a:t>
            </a:r>
          </a:p>
          <a:p>
            <a:pPr eaLnBrk="1" hangingPunct="1"/>
            <a:r>
              <a:rPr lang="en-US" smtClean="0"/>
              <a:t> &amp; OR laws on derelict vessels to</a:t>
            </a:r>
          </a:p>
          <a:p>
            <a:pPr eaLnBrk="1" hangingPunct="1"/>
            <a:r>
              <a:rPr lang="en-US" smtClean="0"/>
              <a:t> develop a consistent regulatory </a:t>
            </a:r>
          </a:p>
          <a:p>
            <a:pPr eaLnBrk="1" hangingPunct="1"/>
            <a:r>
              <a:rPr lang="en-US" smtClean="0"/>
              <a:t>regime on Columbia River (now </a:t>
            </a:r>
            <a:br>
              <a:rPr lang="en-US" smtClean="0"/>
            </a:br>
            <a:r>
              <a:rPr lang="en-US" smtClean="0"/>
              <a:t>part of  states policy group).</a:t>
            </a:r>
          </a:p>
          <a:p>
            <a:pPr eaLnBrk="1" hangingPunct="1"/>
            <a:r>
              <a:rPr lang="en-US" sz="800" smtClean="0"/>
              <a:t> </a:t>
            </a:r>
          </a:p>
          <a:p>
            <a:pPr eaLnBrk="1" hangingPunct="1"/>
            <a:r>
              <a:rPr lang="en-US" smtClean="0"/>
              <a:t>7. Maintain effective </a:t>
            </a:r>
            <a:br>
              <a:rPr lang="en-US" smtClean="0"/>
            </a:br>
            <a:r>
              <a:rPr lang="en-US" smtClean="0"/>
              <a:t>communications w/ state &amp;</a:t>
            </a:r>
            <a:br>
              <a:rPr lang="en-US" smtClean="0"/>
            </a:br>
            <a:r>
              <a:rPr lang="en-US" smtClean="0"/>
              <a:t> local agencies, CG Auxiliary, </a:t>
            </a:r>
            <a:br>
              <a:rPr lang="en-US" smtClean="0"/>
            </a:br>
            <a:r>
              <a:rPr lang="en-US" smtClean="0"/>
              <a:t>&amp; Federal partners.</a:t>
            </a:r>
          </a:p>
          <a:p>
            <a:pPr eaLnBrk="1" hangingPunct="1"/>
            <a:endParaRPr lang="en-US" smtClean="0"/>
          </a:p>
        </p:txBody>
      </p:sp>
      <p:pic>
        <p:nvPicPr>
          <p:cNvPr id="9220" name="Picture 2" descr="D:\iPhoto Library\Masters\2014\02\14\20140214-112112\DSC_0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971800"/>
            <a:ext cx="472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737118"/>
          </a:xfrm>
          <a:ln>
            <a:miter lim="800000"/>
            <a:headEnd/>
            <a:tailEnd/>
          </a:ln>
        </p:spPr>
        <p:txBody>
          <a:bodyPr/>
          <a:lstStyle/>
          <a:p>
            <a:pPr algn="ctr" eaLnBrk="1" fontAlgn="auto" hangingPunct="1">
              <a:spcAft>
                <a:spcPts val="0"/>
              </a:spcAft>
              <a:defRPr/>
            </a:pPr>
            <a:r>
              <a:rPr sz="4400" dirty="0" smtClean="0">
                <a:ln w="10541" cmpd="sng">
                  <a:solidFill>
                    <a:schemeClr val="accent1">
                      <a:shade val="88000"/>
                      <a:satMod val="110000"/>
                    </a:schemeClr>
                  </a:solidFill>
                  <a:prstDash val="solid"/>
                </a:ln>
                <a:solidFill>
                  <a:schemeClr val="tx1"/>
                </a:solidFill>
                <a:latin typeface="Arial" charset="0"/>
                <a:cs typeface="Arial" charset="0"/>
              </a:rPr>
              <a:t>What have we accomplished?</a:t>
            </a:r>
            <a:endParaRPr sz="4400" dirty="0">
              <a:solidFill>
                <a:schemeClr val="tx1"/>
              </a:solidFill>
            </a:endParaRPr>
          </a:p>
        </p:txBody>
      </p:sp>
      <p:sp>
        <p:nvSpPr>
          <p:cNvPr id="3" name="Text Placeholder 2"/>
          <p:cNvSpPr>
            <a:spLocks noGrp="1"/>
          </p:cNvSpPr>
          <p:nvPr>
            <p:ph type="body" idx="1"/>
          </p:nvPr>
        </p:nvSpPr>
        <p:spPr>
          <a:xfrm>
            <a:off x="152400" y="1066800"/>
            <a:ext cx="5486400" cy="5715000"/>
          </a:xfrm>
        </p:spPr>
        <p:txBody>
          <a:bodyPr>
            <a:normAutofit fontScale="85000" lnSpcReduction="20000"/>
          </a:bodyPr>
          <a:lstStyle/>
          <a:p>
            <a:pPr eaLnBrk="1" fontAlgn="auto" hangingPunct="1">
              <a:spcAft>
                <a:spcPts val="0"/>
              </a:spcAft>
              <a:buClr>
                <a:schemeClr val="accent3"/>
              </a:buClr>
              <a:buFont typeface="Arial" pitchFamily="34" charset="0"/>
              <a:buChar char="•"/>
              <a:defRPr/>
            </a:pPr>
            <a:r>
              <a:rPr lang="en-US" dirty="0" smtClean="0"/>
              <a:t> </a:t>
            </a:r>
            <a:r>
              <a:rPr lang="en-US" sz="2600" dirty="0" smtClean="0"/>
              <a:t>Created Membership</a:t>
            </a:r>
          </a:p>
          <a:p>
            <a:pPr eaLnBrk="1" fontAlgn="auto" hangingPunct="1">
              <a:spcAft>
                <a:spcPts val="0"/>
              </a:spcAft>
              <a:buClr>
                <a:schemeClr val="accent3"/>
              </a:buClr>
              <a:buFont typeface="Arial" pitchFamily="34" charset="0"/>
              <a:buChar char="•"/>
              <a:defRPr/>
            </a:pPr>
            <a:r>
              <a:rPr lang="en-US" sz="2600" dirty="0" smtClean="0"/>
              <a:t> Developed Charter</a:t>
            </a:r>
          </a:p>
          <a:p>
            <a:pPr eaLnBrk="1" fontAlgn="auto" hangingPunct="1">
              <a:spcAft>
                <a:spcPts val="0"/>
              </a:spcAft>
              <a:buClr>
                <a:schemeClr val="accent3"/>
              </a:buClr>
              <a:buFont typeface="Arial" pitchFamily="34" charset="0"/>
              <a:buChar char="•"/>
              <a:defRPr/>
            </a:pPr>
            <a:r>
              <a:rPr lang="en-US" sz="2600" dirty="0" smtClean="0"/>
              <a:t> Reviewed/Compared Existing Programs</a:t>
            </a:r>
          </a:p>
          <a:p>
            <a:pPr eaLnBrk="1" fontAlgn="auto" hangingPunct="1">
              <a:spcAft>
                <a:spcPts val="0"/>
              </a:spcAft>
              <a:buClr>
                <a:schemeClr val="accent3"/>
              </a:buClr>
              <a:buFont typeface="Arial" pitchFamily="34" charset="0"/>
              <a:buChar char="•"/>
              <a:defRPr/>
            </a:pPr>
            <a:r>
              <a:rPr lang="en-US" sz="2600" dirty="0" smtClean="0"/>
              <a:t> Developed Database &amp; User Guide</a:t>
            </a:r>
          </a:p>
          <a:p>
            <a:pPr eaLnBrk="1" fontAlgn="auto" hangingPunct="1">
              <a:spcAft>
                <a:spcPts val="0"/>
              </a:spcAft>
              <a:buClr>
                <a:schemeClr val="accent3"/>
              </a:buClr>
              <a:buFont typeface="Arial" pitchFamily="34" charset="0"/>
              <a:buChar char="•"/>
              <a:defRPr/>
            </a:pPr>
            <a:r>
              <a:rPr lang="en-US" sz="2600" dirty="0" smtClean="0"/>
              <a:t>Developed Category Matrix</a:t>
            </a:r>
          </a:p>
          <a:p>
            <a:pPr eaLnBrk="1" fontAlgn="auto" hangingPunct="1">
              <a:spcAft>
                <a:spcPts val="0"/>
              </a:spcAft>
              <a:buClr>
                <a:schemeClr val="accent3"/>
              </a:buClr>
              <a:buFont typeface="Arial" pitchFamily="34" charset="0"/>
              <a:buChar char="•"/>
              <a:defRPr/>
            </a:pPr>
            <a:r>
              <a:rPr lang="en-US" sz="2600" dirty="0" smtClean="0"/>
              <a:t>Developed Info/Policy Hosting on RRT/NWAC Web Page</a:t>
            </a:r>
          </a:p>
          <a:p>
            <a:pPr eaLnBrk="1" fontAlgn="auto" hangingPunct="1">
              <a:spcAft>
                <a:spcPts val="0"/>
              </a:spcAft>
              <a:buClr>
                <a:schemeClr val="accent3"/>
              </a:buClr>
              <a:buFont typeface="Arial" pitchFamily="34" charset="0"/>
              <a:buChar char="•"/>
              <a:defRPr/>
            </a:pPr>
            <a:r>
              <a:rPr lang="en-US" sz="2600" dirty="0" smtClean="0"/>
              <a:t>Developed Draft Authorities Matrix</a:t>
            </a:r>
          </a:p>
          <a:p>
            <a:pPr eaLnBrk="1" fontAlgn="auto" hangingPunct="1">
              <a:spcAft>
                <a:spcPts val="0"/>
              </a:spcAft>
              <a:buClr>
                <a:schemeClr val="accent3"/>
              </a:buClr>
              <a:buFont typeface="Arial" pitchFamily="34" charset="0"/>
              <a:buChar char="•"/>
              <a:defRPr/>
            </a:pPr>
            <a:r>
              <a:rPr lang="en-US" sz="2600" dirty="0" smtClean="0"/>
              <a:t>Conducted Joint Patrols</a:t>
            </a:r>
          </a:p>
          <a:p>
            <a:pPr eaLnBrk="1" fontAlgn="auto" hangingPunct="1">
              <a:spcAft>
                <a:spcPts val="0"/>
              </a:spcAft>
              <a:buClr>
                <a:schemeClr val="accent3"/>
              </a:buClr>
              <a:buFont typeface="Arial" pitchFamily="34" charset="0"/>
              <a:buChar char="•"/>
              <a:defRPr/>
            </a:pPr>
            <a:r>
              <a:rPr lang="en-US" sz="2600" dirty="0" smtClean="0"/>
              <a:t>Developed Communications Network</a:t>
            </a:r>
          </a:p>
          <a:p>
            <a:pPr eaLnBrk="1" fontAlgn="auto" hangingPunct="1">
              <a:spcAft>
                <a:spcPts val="0"/>
              </a:spcAft>
              <a:buClr>
                <a:schemeClr val="accent3"/>
              </a:buClr>
              <a:buFont typeface="Arial" pitchFamily="34" charset="0"/>
              <a:buChar char="•"/>
              <a:defRPr/>
            </a:pPr>
            <a:r>
              <a:rPr lang="en-US" sz="2600" dirty="0" smtClean="0"/>
              <a:t>Developed Training Outline for Multi-Agencies</a:t>
            </a:r>
          </a:p>
          <a:p>
            <a:pPr eaLnBrk="1" fontAlgn="auto" hangingPunct="1">
              <a:spcAft>
                <a:spcPts val="0"/>
              </a:spcAft>
              <a:buClr>
                <a:schemeClr val="accent3"/>
              </a:buClr>
              <a:buFont typeface="Arial" pitchFamily="34" charset="0"/>
              <a:buChar char="•"/>
              <a:defRPr/>
            </a:pPr>
            <a:r>
              <a:rPr lang="en-US" sz="2600" dirty="0" smtClean="0"/>
              <a:t>Developed List of Outreach Opportunities</a:t>
            </a:r>
          </a:p>
          <a:p>
            <a:pPr eaLnBrk="1" fontAlgn="auto" hangingPunct="1">
              <a:spcAft>
                <a:spcPts val="0"/>
              </a:spcAft>
              <a:buClr>
                <a:schemeClr val="accent3"/>
              </a:buClr>
              <a:buFont typeface="Arial" pitchFamily="34" charset="0"/>
              <a:buChar char="•"/>
              <a:defRPr/>
            </a:pPr>
            <a:r>
              <a:rPr lang="en-US" sz="2600" dirty="0" smtClean="0"/>
              <a:t>Created list of Recommendations to RRT/NWAC</a:t>
            </a:r>
          </a:p>
          <a:p>
            <a:pPr eaLnBrk="1" fontAlgn="auto" hangingPunct="1">
              <a:spcAft>
                <a:spcPts val="0"/>
              </a:spcAft>
              <a:buClr>
                <a:schemeClr val="accent3"/>
              </a:buClr>
              <a:buFont typeface="Arial" pitchFamily="34" charset="0"/>
              <a:buChar char="•"/>
              <a:defRPr/>
            </a:pPr>
            <a:r>
              <a:rPr lang="en-US" sz="2600" dirty="0" smtClean="0"/>
              <a:t>Expanded Task Forces to Seattle and San </a:t>
            </a:r>
            <a:r>
              <a:rPr lang="en-US" sz="2600" dirty="0" smtClean="0"/>
              <a:t>Francisco</a:t>
            </a:r>
            <a:endParaRPr lang="en-US" sz="2600" dirty="0" smtClean="0"/>
          </a:p>
        </p:txBody>
      </p:sp>
      <p:pic>
        <p:nvPicPr>
          <p:cNvPr id="10244" name="Picture 2" descr="W:\MSU Portland\WWM\Derelict Vessels\Overflight Pictures\10MAR2011\Photographs\IMG_0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86200"/>
            <a:ext cx="3352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D:\iPhoto Library\Masters\2014\02\14\20140214-112112\DSC_0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422918"/>
            <a:ext cx="3276600" cy="200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685800"/>
          </a:xfrm>
          <a:ln>
            <a:solidFill>
              <a:schemeClr val="accent1"/>
            </a:solidFill>
            <a:miter lim="800000"/>
            <a:headEnd/>
            <a:tailEnd/>
          </a:ln>
        </p:spPr>
        <p:txBody>
          <a:bodyPr/>
          <a:lstStyle/>
          <a:p>
            <a:pPr algn="ctr">
              <a:defRPr/>
            </a:pPr>
            <a:r>
              <a:rPr sz="3600" dirty="0" smtClean="0">
                <a:solidFill>
                  <a:schemeClr val="tx1"/>
                </a:solidFill>
                <a:latin typeface="Arial" pitchFamily="34" charset="0"/>
                <a:cs typeface="Arial" pitchFamily="34" charset="0"/>
              </a:rPr>
              <a:t>What Role Do Local Agencies Play?</a:t>
            </a:r>
            <a:endParaRPr sz="3600" dirty="0">
              <a:solidFill>
                <a:schemeClr val="tx1"/>
              </a:solidFill>
              <a:latin typeface="Arial" pitchFamily="34" charset="0"/>
              <a:cs typeface="Arial" pitchFamily="34" charset="0"/>
            </a:endParaRPr>
          </a:p>
        </p:txBody>
      </p:sp>
      <p:sp>
        <p:nvSpPr>
          <p:cNvPr id="11267" name="Text Placeholder 2"/>
          <p:cNvSpPr>
            <a:spLocks noGrp="1"/>
          </p:cNvSpPr>
          <p:nvPr>
            <p:ph type="body" idx="1"/>
          </p:nvPr>
        </p:nvSpPr>
        <p:spPr>
          <a:xfrm>
            <a:off x="152400" y="1066800"/>
            <a:ext cx="8689975" cy="5638800"/>
          </a:xfrm>
        </p:spPr>
        <p:txBody>
          <a:bodyPr/>
          <a:lstStyle/>
          <a:p>
            <a:pPr>
              <a:buFont typeface="Arial" panose="020B0604020202020204" pitchFamily="34" charset="0"/>
              <a:buChar char="•"/>
            </a:pPr>
            <a:r>
              <a:rPr lang="en-US" dirty="0" smtClean="0"/>
              <a:t> </a:t>
            </a:r>
            <a:r>
              <a:rPr lang="en-US" sz="2000" dirty="0" smtClean="0">
                <a:latin typeface="Arial" panose="020B0604020202020204" pitchFamily="34" charset="0"/>
                <a:cs typeface="Arial" panose="020B0604020202020204" pitchFamily="34" charset="0"/>
              </a:rPr>
              <a:t>Assist with ID &amp; inventory of derelict, abandoned, &amp; wrecked vessels</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Conduct </a:t>
            </a:r>
            <a:r>
              <a:rPr lang="en-US" sz="2000" dirty="0" smtClean="0">
                <a:latin typeface="Arial" panose="020B0604020202020204" pitchFamily="34" charset="0"/>
                <a:cs typeface="Arial" panose="020B0604020202020204" pitchFamily="34" charset="0"/>
              </a:rPr>
              <a:t>regular, intense, smart surveillance of known sites for prevention of pollution, hazardous materials, or navigable threats</a:t>
            </a:r>
          </a:p>
          <a:p>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Maintain </a:t>
            </a:r>
            <a:r>
              <a:rPr lang="en-US" sz="2000" dirty="0" smtClean="0">
                <a:latin typeface="Arial" panose="020B0604020202020204" pitchFamily="34" charset="0"/>
                <a:cs typeface="Arial" panose="020B0604020202020204" pitchFamily="34" charset="0"/>
              </a:rPr>
              <a:t>effective communications with Federal, State, &amp; Local agencies</a:t>
            </a:r>
          </a:p>
          <a:p>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Melissa </a:t>
            </a:r>
            <a:r>
              <a:rPr lang="en-US" sz="2000" dirty="0" smtClean="0">
                <a:latin typeface="Arial" panose="020B0604020202020204" pitchFamily="34" charset="0"/>
                <a:cs typeface="Arial" panose="020B0604020202020204" pitchFamily="34" charset="0"/>
              </a:rPr>
              <a:t>Ferris, Derelict Vessel Program Manager, DNR</a:t>
            </a:r>
          </a:p>
          <a:p>
            <a:r>
              <a:rPr lang="en-US" sz="2000" dirty="0" smtClean="0">
                <a:latin typeface="Arial" panose="020B0604020202020204" pitchFamily="34" charset="0"/>
                <a:cs typeface="Arial" panose="020B0604020202020204" pitchFamily="34" charset="0"/>
              </a:rPr>
              <a:t>(360) 902-1574;   </a:t>
            </a:r>
            <a:r>
              <a:rPr lang="en-US" sz="2000" u="sng" dirty="0" smtClean="0">
                <a:latin typeface="Arial" panose="020B0604020202020204" pitchFamily="34" charset="0"/>
                <a:cs typeface="Arial" panose="020B0604020202020204" pitchFamily="34" charset="0"/>
                <a:hlinkClick r:id="rId2"/>
              </a:rPr>
              <a:t>melissa.ferris@dnr.wa.gov</a:t>
            </a:r>
            <a:endParaRPr lang="en-US" sz="2000" u="sng" dirty="0" smtClean="0">
              <a:latin typeface="Arial" panose="020B0604020202020204" pitchFamily="34" charset="0"/>
              <a:cs typeface="Arial" panose="020B0604020202020204" pitchFamily="34" charset="0"/>
            </a:endParaRPr>
          </a:p>
          <a:p>
            <a:endParaRPr lang="en-US" sz="2000" u="sng"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Rachel </a:t>
            </a:r>
            <a:r>
              <a:rPr lang="en-US" sz="2000" dirty="0" err="1" smtClean="0">
                <a:latin typeface="Arial" panose="020B0604020202020204" pitchFamily="34" charset="0"/>
                <a:cs typeface="Arial" panose="020B0604020202020204" pitchFamily="34" charset="0"/>
              </a:rPr>
              <a:t>Bullene</a:t>
            </a:r>
            <a:r>
              <a:rPr lang="en-US" sz="2000" dirty="0" smtClean="0">
                <a:latin typeface="Arial" panose="020B0604020202020204" pitchFamily="34" charset="0"/>
                <a:cs typeface="Arial" panose="020B0604020202020204" pitchFamily="34" charset="0"/>
              </a:rPr>
              <a:t>, Policy Analyst, OMB</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(503) 378-2836;   </a:t>
            </a:r>
            <a:r>
              <a:rPr lang="en-US" sz="2000" u="sng" dirty="0" smtClean="0">
                <a:solidFill>
                  <a:srgbClr val="FFFF00"/>
                </a:solidFill>
                <a:latin typeface="Arial" panose="020B0604020202020204" pitchFamily="34" charset="0"/>
                <a:cs typeface="Arial" panose="020B0604020202020204" pitchFamily="34" charset="0"/>
                <a:hlinkClick r:id="rId3"/>
              </a:rPr>
              <a:t>rachel.e.bullene@state.or.us</a:t>
            </a:r>
            <a:r>
              <a:rPr lang="en-US" sz="2000" u="sng" dirty="0" smtClean="0">
                <a:solidFill>
                  <a:srgbClr val="FFFF00"/>
                </a:solidFill>
                <a:latin typeface="Arial" panose="020B0604020202020204" pitchFamily="34" charset="0"/>
                <a:cs typeface="Arial" panose="020B0604020202020204" pitchFamily="34" charset="0"/>
              </a:rPr>
              <a:t/>
            </a:r>
            <a:br>
              <a:rPr lang="en-US" sz="2000" u="sng" dirty="0" smtClean="0">
                <a:solidFill>
                  <a:srgbClr val="FFFF00"/>
                </a:solidFill>
                <a:latin typeface="Arial" panose="020B0604020202020204" pitchFamily="34" charset="0"/>
                <a:cs typeface="Arial" panose="020B0604020202020204" pitchFamily="34" charset="0"/>
              </a:rPr>
            </a:br>
            <a:endParaRPr lang="en-US" sz="2000" u="sng" dirty="0" smtClean="0">
              <a:solidFill>
                <a:srgbClr val="FFFF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Randy </a:t>
            </a:r>
            <a:r>
              <a:rPr lang="en-US" sz="2000" dirty="0" smtClean="0">
                <a:latin typeface="Arial" panose="020B0604020202020204" pitchFamily="34" charset="0"/>
                <a:cs typeface="Arial" panose="020B0604020202020204" pitchFamily="34" charset="0"/>
              </a:rPr>
              <a:t>Clark, Security Specialist</a:t>
            </a:r>
          </a:p>
          <a:p>
            <a:r>
              <a:rPr lang="en-US" sz="2000" dirty="0" smtClean="0">
                <a:latin typeface="Arial" panose="020B0604020202020204" pitchFamily="34" charset="0"/>
                <a:cs typeface="Arial" panose="020B0604020202020204" pitchFamily="34" charset="0"/>
              </a:rPr>
              <a:t>(503) 247-4007; </a:t>
            </a:r>
            <a:r>
              <a:rPr lang="en-US" sz="2000" dirty="0" smtClean="0">
                <a:latin typeface="Arial" panose="020B0604020202020204" pitchFamily="34" charset="0"/>
                <a:cs typeface="Arial" panose="020B0604020202020204" pitchFamily="34" charset="0"/>
              </a:rPr>
              <a:t>william.r.clark@uscg.mil</a:t>
            </a:r>
            <a:endParaRPr lang="en-US" sz="20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838200"/>
          </a:xfrm>
        </p:spPr>
        <p:txBody>
          <a:bodyPr/>
          <a:lstStyle/>
          <a:p>
            <a:pPr algn="ctr" eaLnBrk="1" fontAlgn="auto" hangingPunct="1">
              <a:spcAft>
                <a:spcPts val="0"/>
              </a:spcAft>
              <a:defRPr/>
            </a:pPr>
            <a:r>
              <a:rPr sz="4800" dirty="0" smtClean="0">
                <a:ln w="10541" cmpd="sng">
                  <a:noFill/>
                  <a:prstDash val="solid"/>
                </a:ln>
                <a:solidFill>
                  <a:schemeClr val="tx1"/>
                </a:solidFill>
                <a:latin typeface="Arial" charset="0"/>
                <a:cs typeface="Arial" charset="0"/>
              </a:rPr>
              <a:t>What</a:t>
            </a:r>
            <a:r>
              <a:rPr sz="4800" dirty="0" smtClean="0">
                <a:ln w="10541" cmpd="sng">
                  <a:solidFill>
                    <a:schemeClr val="accent1">
                      <a:shade val="88000"/>
                      <a:satMod val="110000"/>
                    </a:schemeClr>
                  </a:solidFill>
                  <a:prstDash val="solid"/>
                </a:ln>
                <a:solidFill>
                  <a:schemeClr val="tx1"/>
                </a:solidFill>
                <a:latin typeface="Arial" charset="0"/>
                <a:cs typeface="Arial" charset="0"/>
              </a:rPr>
              <a:t> </a:t>
            </a:r>
            <a:r>
              <a:rPr dirty="0" smtClean="0">
                <a:solidFill>
                  <a:schemeClr val="tx1"/>
                </a:solidFill>
              </a:rPr>
              <a:t>is the Problem? </a:t>
            </a:r>
            <a:endParaRPr dirty="0">
              <a:solidFill>
                <a:schemeClr val="tx1"/>
              </a:solidFill>
            </a:endParaRPr>
          </a:p>
        </p:txBody>
      </p:sp>
      <p:sp>
        <p:nvSpPr>
          <p:cNvPr id="5123" name="Text Placeholder 2"/>
          <p:cNvSpPr>
            <a:spLocks noGrp="1"/>
          </p:cNvSpPr>
          <p:nvPr>
            <p:ph type="body" idx="1"/>
          </p:nvPr>
        </p:nvSpPr>
        <p:spPr>
          <a:xfrm>
            <a:off x="152400" y="1295400"/>
            <a:ext cx="5562600" cy="2667000"/>
          </a:xfrm>
        </p:spPr>
        <p:txBody>
          <a:bodyPr/>
          <a:lstStyle/>
          <a:p>
            <a:pPr eaLnBrk="1" hangingPunct="1"/>
            <a:r>
              <a:rPr lang="en-US" sz="2000" dirty="0" smtClean="0">
                <a:latin typeface="Arial" pitchFamily="34" charset="0"/>
                <a:cs typeface="Arial" pitchFamily="34" charset="0"/>
              </a:rPr>
              <a:t>Derelict, abandoned and neglected vessels have become a concern for Federal, State, local, and Tribal partners. In 3 recent cases,  30 million dollars of Oil Spill Liability Trust Funds were expended.</a:t>
            </a:r>
          </a:p>
          <a:p>
            <a:pPr eaLnBrk="1" hangingPunct="1"/>
            <a:r>
              <a:rPr lang="en-US" sz="2000" dirty="0" smtClean="0">
                <a:latin typeface="Arial" pitchFamily="34" charset="0"/>
                <a:cs typeface="Arial" pitchFamily="34" charset="0"/>
              </a:rPr>
              <a:t>In response, </a:t>
            </a:r>
            <a:r>
              <a:rPr lang="en-US" sz="2000" dirty="0" smtClean="0">
                <a:latin typeface="Arial" pitchFamily="34" charset="0"/>
                <a:cs typeface="Arial" pitchFamily="34" charset="0"/>
              </a:rPr>
              <a:t>USCG Sector </a:t>
            </a:r>
            <a:r>
              <a:rPr lang="en-US" sz="2000" dirty="0" smtClean="0">
                <a:latin typeface="Arial" pitchFamily="34" charset="0"/>
                <a:cs typeface="Arial" pitchFamily="34" charset="0"/>
              </a:rPr>
              <a:t>Columbia formed the Derelict Vessel Task Force</a:t>
            </a:r>
          </a:p>
          <a:p>
            <a:pPr eaLnBrk="1" hangingPunct="1"/>
            <a:endParaRPr lang="en-US" dirty="0" smtClean="0"/>
          </a:p>
        </p:txBody>
      </p:sp>
      <p:pic>
        <p:nvPicPr>
          <p:cNvPr id="9218" name="Picture 2" descr="http://earthfix.opb.org/media/cache/6a/25/6a25a3be118bab9a0dbb57d53e50eb06.jpg"/>
          <p:cNvPicPr>
            <a:picLocks noChangeAspect="1" noChangeArrowheads="1"/>
          </p:cNvPicPr>
          <p:nvPr/>
        </p:nvPicPr>
        <p:blipFill>
          <a:blip r:embed="rId3" cstate="print"/>
          <a:srcRect/>
          <a:stretch>
            <a:fillRect/>
          </a:stretch>
        </p:blipFill>
        <p:spPr bwMode="auto">
          <a:xfrm>
            <a:off x="3962400" y="3733800"/>
            <a:ext cx="4724400" cy="2895600"/>
          </a:xfrm>
          <a:prstGeom prst="rect">
            <a:avLst/>
          </a:prstGeom>
          <a:noFill/>
        </p:spPr>
      </p:pic>
      <p:sp>
        <p:nvSpPr>
          <p:cNvPr id="9" name="TextBox 8"/>
          <p:cNvSpPr txBox="1"/>
          <p:nvPr/>
        </p:nvSpPr>
        <p:spPr>
          <a:xfrm>
            <a:off x="381000" y="5638800"/>
            <a:ext cx="3429000" cy="369332"/>
          </a:xfrm>
          <a:prstGeom prst="rect">
            <a:avLst/>
          </a:prstGeom>
          <a:noFill/>
        </p:spPr>
        <p:txBody>
          <a:bodyPr wrap="square" rtlCol="0">
            <a:spAutoFit/>
          </a:bodyPr>
          <a:lstStyle/>
          <a:p>
            <a:pPr algn="ctr"/>
            <a:r>
              <a:rPr lang="en-US" b="1" dirty="0" smtClean="0">
                <a:solidFill>
                  <a:srgbClr val="FF0000"/>
                </a:solidFill>
              </a:rPr>
              <a:t>Davy Crocket $22 M</a:t>
            </a:r>
            <a:endParaRPr lang="en-US" b="1" dirty="0">
              <a:solidFill>
                <a:srgbClr val="FF0000"/>
              </a:solidFill>
            </a:endParaRPr>
          </a:p>
        </p:txBody>
      </p:sp>
      <p:sp>
        <p:nvSpPr>
          <p:cNvPr id="10" name="TextBox 9"/>
          <p:cNvSpPr txBox="1"/>
          <p:nvPr/>
        </p:nvSpPr>
        <p:spPr>
          <a:xfrm>
            <a:off x="4800600" y="6019800"/>
            <a:ext cx="3276600" cy="369332"/>
          </a:xfrm>
          <a:prstGeom prst="rect">
            <a:avLst/>
          </a:prstGeom>
          <a:noFill/>
        </p:spPr>
        <p:txBody>
          <a:bodyPr wrap="square" rtlCol="0">
            <a:spAutoFit/>
          </a:bodyPr>
          <a:lstStyle/>
          <a:p>
            <a:pPr algn="ctr"/>
            <a:r>
              <a:rPr lang="en-US" b="1" dirty="0" smtClean="0">
                <a:solidFill>
                  <a:srgbClr val="FF0000"/>
                </a:solidFill>
              </a:rPr>
              <a:t>F/V Deep Sea $2.6 M</a:t>
            </a:r>
            <a:endParaRPr lang="en-US" b="1" dirty="0">
              <a:solidFill>
                <a:srgbClr val="FF0000"/>
              </a:solidFill>
            </a:endParaRPr>
          </a:p>
        </p:txBody>
      </p:sp>
      <p:pic>
        <p:nvPicPr>
          <p:cNvPr id="7" name="Picture 2" descr="W:\MSU Portland\WWM\Derelict Vessels\Overflight Pictures\10MAR2011\Photographs\IMG_0123.JPG"/>
          <p:cNvPicPr>
            <a:picLocks noChangeAspect="1" noChangeArrowheads="1"/>
          </p:cNvPicPr>
          <p:nvPr/>
        </p:nvPicPr>
        <p:blipFill>
          <a:blip r:embed="rId4" cstate="print"/>
          <a:srcRect/>
          <a:stretch>
            <a:fillRect/>
          </a:stretch>
        </p:blipFill>
        <p:spPr bwMode="auto">
          <a:xfrm>
            <a:off x="5943600" y="1600200"/>
            <a:ext cx="3048000" cy="2438400"/>
          </a:xfrm>
          <a:prstGeom prst="rect">
            <a:avLst/>
          </a:prstGeom>
          <a:noFill/>
          <a:ln w="9525">
            <a:noFill/>
            <a:miter lim="800000"/>
            <a:headEnd/>
            <a:tailEnd/>
          </a:ln>
        </p:spPr>
      </p:pic>
      <p:sp>
        <p:nvSpPr>
          <p:cNvPr id="11" name="TextBox 10"/>
          <p:cNvSpPr txBox="1"/>
          <p:nvPr/>
        </p:nvSpPr>
        <p:spPr>
          <a:xfrm>
            <a:off x="6248400" y="3581400"/>
            <a:ext cx="2590800" cy="369332"/>
          </a:xfrm>
          <a:prstGeom prst="rect">
            <a:avLst/>
          </a:prstGeom>
          <a:noFill/>
        </p:spPr>
        <p:txBody>
          <a:bodyPr wrap="square" rtlCol="0">
            <a:spAutoFit/>
          </a:bodyPr>
          <a:lstStyle/>
          <a:p>
            <a:pPr algn="ctr"/>
            <a:r>
              <a:rPr lang="en-US" b="1" dirty="0" smtClean="0">
                <a:solidFill>
                  <a:srgbClr val="FF0000"/>
                </a:solidFill>
              </a:rPr>
              <a:t>LST 1166 $5.5 M</a:t>
            </a:r>
            <a:endParaRPr lang="en-US" b="1" dirty="0">
              <a:solidFill>
                <a:srgbClr val="FF0000"/>
              </a:solidFill>
            </a:endParaRPr>
          </a:p>
        </p:txBody>
      </p:sp>
      <p:pic>
        <p:nvPicPr>
          <p:cNvPr id="6" name="Picture 2" descr="\\D13ms-GRASFPA1\commands\Sector Columbia River\Response Dept\IMD\Derelict Vessels and Guidance\Derelict Vessels\PDX - Portland AOR\N. Portland - Col. River\MV DAVY CROCKETT\pics\27 Jan 2011\DAVY CROCKETT Overflight Photo.jpg"/>
          <p:cNvPicPr>
            <a:picLocks noChangeAspect="1" noChangeArrowheads="1"/>
          </p:cNvPicPr>
          <p:nvPr/>
        </p:nvPicPr>
        <p:blipFill>
          <a:blip r:embed="rId5" cstate="print"/>
          <a:srcRect/>
          <a:stretch>
            <a:fillRect/>
          </a:stretch>
        </p:blipFill>
        <p:spPr bwMode="auto">
          <a:xfrm>
            <a:off x="0" y="3962400"/>
            <a:ext cx="4114800" cy="2743200"/>
          </a:xfrm>
          <a:prstGeom prst="rect">
            <a:avLst/>
          </a:prstGeom>
          <a:noFill/>
          <a:ln w="9525">
            <a:noFill/>
            <a:miter lim="800000"/>
            <a:headEnd/>
            <a:tailEnd/>
          </a:ln>
        </p:spPr>
      </p:pic>
      <p:sp>
        <p:nvSpPr>
          <p:cNvPr id="12" name="TextBox 11"/>
          <p:cNvSpPr txBox="1"/>
          <p:nvPr/>
        </p:nvSpPr>
        <p:spPr>
          <a:xfrm>
            <a:off x="228600" y="6096000"/>
            <a:ext cx="3657600" cy="369332"/>
          </a:xfrm>
          <a:prstGeom prst="rect">
            <a:avLst/>
          </a:prstGeom>
          <a:noFill/>
        </p:spPr>
        <p:txBody>
          <a:bodyPr wrap="square" rtlCol="0">
            <a:spAutoFit/>
          </a:bodyPr>
          <a:lstStyle/>
          <a:p>
            <a:pPr algn="ctr"/>
            <a:r>
              <a:rPr lang="en-US" b="1" dirty="0" smtClean="0">
                <a:solidFill>
                  <a:srgbClr val="FF0000"/>
                </a:solidFill>
              </a:rPr>
              <a:t>Davy Crocket $22 M</a:t>
            </a:r>
            <a:endParaRPr lang="en-US" b="1" dirty="0">
              <a:solidFill>
                <a:srgbClr val="FF0000"/>
              </a:solidFill>
            </a:endParaRPr>
          </a:p>
        </p:txBody>
      </p:sp>
    </p:spTree>
    <p:extLst>
      <p:ext uri="{BB962C8B-B14F-4D97-AF65-F5344CB8AC3E}">
        <p14:creationId xmlns:p14="http://schemas.microsoft.com/office/powerpoint/2010/main" val="3443500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3"/>
          <p:cNvGrpSpPr>
            <a:grpSpLocks/>
          </p:cNvGrpSpPr>
          <p:nvPr/>
        </p:nvGrpSpPr>
        <p:grpSpPr bwMode="auto">
          <a:xfrm>
            <a:off x="0" y="347161"/>
            <a:ext cx="9144000" cy="6510839"/>
            <a:chOff x="0" y="347161"/>
            <a:chExt cx="9144000" cy="6510839"/>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00400"/>
              <a:ext cx="3200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376678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10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044480"/>
              <a:ext cx="2895600" cy="181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2484"/>
              <a:ext cx="3200400" cy="194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224" y="4343401"/>
              <a:ext cx="2786776"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2006-03-26PaddleWheelTugpdx.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124200"/>
              <a:ext cx="3200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Content Placeholder 4" descr="Pacific Product.jpg"/>
            <p:cNvPicPr>
              <a:picLocks noChangeAspect="1"/>
            </p:cNvPicPr>
            <p:nvPr/>
          </p:nvPicPr>
          <p:blipFill>
            <a:blip r:embed="rId9">
              <a:extLst>
                <a:ext uri="{28A0092B-C50C-407E-A947-70E740481C1C}">
                  <a14:useLocalDpi xmlns:a14="http://schemas.microsoft.com/office/drawing/2010/main" val="0"/>
                </a:ext>
              </a:extLst>
            </a:blip>
            <a:srcRect r="11111"/>
            <a:stretch>
              <a:fillRect/>
            </a:stretch>
          </p:blipFill>
          <p:spPr bwMode="auto">
            <a:xfrm>
              <a:off x="0" y="2016358"/>
              <a:ext cx="4419600" cy="18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3" descr="W:\MSU Portland\Inspection\Vessel Inspections\Barge, Vessel &amp; Boat files\Barges\UNINSPECTED BARGES\DAVY CROCKETT\2011\P1010058.JPG"/>
            <p:cNvPicPr>
              <a:picLocks noChangeAspect="1" noChangeArrowheads="1"/>
            </p:cNvPicPr>
            <p:nvPr/>
          </p:nvPicPr>
          <p:blipFill>
            <a:blip r:embed="rId10">
              <a:extLst>
                <a:ext uri="{28A0092B-C50C-407E-A947-70E740481C1C}">
                  <a14:useLocalDpi xmlns:a14="http://schemas.microsoft.com/office/drawing/2010/main" val="0"/>
                </a:ext>
              </a:extLst>
            </a:blip>
            <a:srcRect t="16931" b="30159"/>
            <a:stretch>
              <a:fillRect/>
            </a:stretch>
          </p:blipFill>
          <p:spPr bwMode="auto">
            <a:xfrm>
              <a:off x="4419600" y="1447800"/>
              <a:ext cx="472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347161"/>
              <a:ext cx="8610600" cy="1384995"/>
            </a:xfrm>
            <a:prstGeom prst="rect">
              <a:avLst/>
            </a:prstGeom>
            <a:noFill/>
          </p:spPr>
          <p:txBody>
            <a:bodyPr>
              <a:spAutoFit/>
            </a:bodyPr>
            <a:lstStyle/>
            <a:p>
              <a:pPr fontAlgn="auto">
                <a:spcBef>
                  <a:spcPts val="0"/>
                </a:spcBef>
                <a:spcAft>
                  <a:spcPts val="0"/>
                </a:spcAft>
                <a:defRPr/>
              </a:pPr>
              <a:r>
                <a:rPr lang="en-US" sz="2800" b="1" dirty="0" smtClean="0">
                  <a:ln w="10541" cmpd="sng">
                    <a:solidFill>
                      <a:schemeClr val="accent1">
                        <a:shade val="88000"/>
                        <a:satMod val="110000"/>
                      </a:schemeClr>
                    </a:solidFill>
                    <a:prstDash val="solid"/>
                  </a:ln>
                  <a:latin typeface="Arial" charset="0"/>
                  <a:cs typeface="Arial" charset="0"/>
                </a:rPr>
                <a:t>The Problem - Derelicts </a:t>
              </a:r>
              <a:r>
                <a:rPr lang="en-US" sz="2800" b="1" dirty="0">
                  <a:ln w="10541" cmpd="sng">
                    <a:solidFill>
                      <a:schemeClr val="accent1">
                        <a:shade val="88000"/>
                        <a:satMod val="110000"/>
                      </a:schemeClr>
                    </a:solidFill>
                    <a:prstDash val="solid"/>
                  </a:ln>
                  <a:latin typeface="Arial" charset="0"/>
                  <a:cs typeface="Arial" charset="0"/>
                </a:rPr>
                <a:t>in Columbia &amp; Willamette </a:t>
              </a:r>
              <a:r>
                <a:rPr lang="en-US" sz="2800" b="1" dirty="0" smtClean="0">
                  <a:ln w="10541" cmpd="sng">
                    <a:solidFill>
                      <a:schemeClr val="accent1">
                        <a:shade val="88000"/>
                        <a:satMod val="110000"/>
                      </a:schemeClr>
                    </a:solidFill>
                    <a:prstDash val="solid"/>
                  </a:ln>
                  <a:latin typeface="Arial" charset="0"/>
                  <a:cs typeface="Arial" charset="0"/>
                </a:rPr>
                <a:t>Rivers posing pollution, navigation, and other  threats</a:t>
              </a:r>
              <a:endParaRPr lang="en-US" sz="2800" b="1" dirty="0">
                <a:ln w="10541" cmpd="sng">
                  <a:solidFill>
                    <a:schemeClr val="accent1">
                      <a:shade val="88000"/>
                      <a:satMod val="110000"/>
                    </a:schemeClr>
                  </a:solidFill>
                  <a:prstDash val="solid"/>
                </a:ln>
                <a:latin typeface="Arial" charset="0"/>
                <a:cs typeface="Arial" charset="0"/>
              </a:endParaRPr>
            </a:p>
          </p:txBody>
        </p:sp>
      </p:grpSp>
    </p:spTree>
  </p:cSld>
  <p:clrMapOvr>
    <a:masterClrMapping/>
  </p:clrMapOvr>
  <p:transition advTm="148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200"/>
            <a:ext cx="7772400" cy="685800"/>
          </a:xfrm>
        </p:spPr>
        <p:txBody>
          <a:bodyPr/>
          <a:lstStyle/>
          <a:p>
            <a:pPr algn="ctr">
              <a:tabLst>
                <a:tab pos="2914650" algn="l"/>
              </a:tabLst>
            </a:pPr>
            <a:r>
              <a:rPr lang="en-US" sz="4000" dirty="0" smtClean="0">
                <a:solidFill>
                  <a:schemeClr val="tx1"/>
                </a:solidFill>
              </a:rPr>
              <a:t>Why is This a Problem</a:t>
            </a:r>
            <a:endParaRPr lang="en-US" sz="4000" dirty="0">
              <a:solidFill>
                <a:schemeClr val="tx1"/>
              </a:solidFill>
            </a:endParaRPr>
          </a:p>
        </p:txBody>
      </p:sp>
      <p:sp>
        <p:nvSpPr>
          <p:cNvPr id="3" name="Text Placeholder 2"/>
          <p:cNvSpPr>
            <a:spLocks noGrp="1"/>
          </p:cNvSpPr>
          <p:nvPr>
            <p:ph type="body" idx="1"/>
          </p:nvPr>
        </p:nvSpPr>
        <p:spPr>
          <a:xfrm>
            <a:off x="0" y="990600"/>
            <a:ext cx="5562600" cy="5638800"/>
          </a:xfrm>
        </p:spPr>
        <p:txBody>
          <a:bodyPr/>
          <a:lstStyle/>
          <a:p>
            <a:pPr marL="342900" indent="-342900">
              <a:buClr>
                <a:schemeClr val="tx1"/>
              </a:buClr>
              <a:buFont typeface="Arial" panose="020B0604020202020204" pitchFamily="34" charset="0"/>
              <a:buChar char="•"/>
            </a:pPr>
            <a:r>
              <a:rPr lang="en-US" u="sng" dirty="0" smtClean="0">
                <a:latin typeface="Arial" panose="020B0604020202020204" pitchFamily="34" charset="0"/>
                <a:cs typeface="Arial" panose="020B0604020202020204" pitchFamily="34" charset="0"/>
              </a:rPr>
              <a:t>Impediments </a:t>
            </a:r>
            <a:r>
              <a:rPr lang="en-US" u="sng" dirty="0" smtClean="0">
                <a:latin typeface="Arial" panose="020B0604020202020204" pitchFamily="34" charset="0"/>
                <a:cs typeface="Arial" panose="020B0604020202020204" pitchFamily="34" charset="0"/>
              </a:rPr>
              <a:t>to exporting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Basel </a:t>
            </a:r>
            <a:r>
              <a:rPr lang="en-US" dirty="0" smtClean="0">
                <a:latin typeface="Arial" panose="020B0604020202020204" pitchFamily="34" charset="0"/>
                <a:cs typeface="Arial" panose="020B0604020202020204" pitchFamily="34" charset="0"/>
              </a:rPr>
              <a:t>Convention</a:t>
            </a:r>
            <a:br>
              <a:rPr lang="en-US"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u="sng" dirty="0" smtClean="0">
                <a:latin typeface="Arial" panose="020B0604020202020204" pitchFamily="34" charset="0"/>
                <a:cs typeface="Arial" panose="020B0604020202020204" pitchFamily="34" charset="0"/>
              </a:rPr>
              <a:t>Impediments </a:t>
            </a:r>
            <a:r>
              <a:rPr lang="en-US" u="sng" dirty="0" smtClean="0">
                <a:latin typeface="Arial" panose="020B0604020202020204" pitchFamily="34" charset="0"/>
                <a:cs typeface="Arial" panose="020B0604020202020204" pitchFamily="34" charset="0"/>
              </a:rPr>
              <a:t>to Ocean Dumping </a:t>
            </a:r>
            <a:r>
              <a:rPr lang="en-US" dirty="0" smtClean="0">
                <a:latin typeface="Arial" panose="020B0604020202020204" pitchFamily="34" charset="0"/>
                <a:cs typeface="Arial" panose="020B0604020202020204" pitchFamily="34" charset="0"/>
              </a:rPr>
              <a:t>– Conflicts </a:t>
            </a:r>
            <a:r>
              <a:rPr lang="en-US" dirty="0" smtClean="0">
                <a:latin typeface="Arial" panose="020B0604020202020204" pitchFamily="34" charset="0"/>
                <a:cs typeface="Arial" panose="020B0604020202020204" pitchFamily="34" charset="0"/>
              </a:rPr>
              <a:t>between Toxic Substances Act </a:t>
            </a:r>
            <a:r>
              <a:rPr lang="en-US" dirty="0" smtClean="0">
                <a:latin typeface="Arial" panose="020B0604020202020204" pitchFamily="34" charset="0"/>
                <a:cs typeface="Arial" panose="020B0604020202020204" pitchFamily="34" charset="0"/>
              </a:rPr>
              <a:t>&amp; </a:t>
            </a:r>
            <a:r>
              <a:rPr lang="en-US" dirty="0" smtClean="0">
                <a:latin typeface="Arial" panose="020B0604020202020204" pitchFamily="34" charset="0"/>
                <a:cs typeface="Arial" panose="020B0604020202020204" pitchFamily="34" charset="0"/>
              </a:rPr>
              <a:t>Marine Protection, Research &amp; </a:t>
            </a:r>
            <a:r>
              <a:rPr lang="en-US" dirty="0" smtClean="0">
                <a:latin typeface="Arial" panose="020B0604020202020204" pitchFamily="34" charset="0"/>
                <a:cs typeface="Arial" panose="020B0604020202020204" pitchFamily="34" charset="0"/>
              </a:rPr>
              <a:t>Sanctuaries </a:t>
            </a:r>
            <a:r>
              <a:rPr lang="en-US" dirty="0" smtClean="0">
                <a:latin typeface="Arial" panose="020B0604020202020204" pitchFamily="34" charset="0"/>
                <a:cs typeface="Arial" panose="020B0604020202020204" pitchFamily="34" charset="0"/>
              </a:rPr>
              <a:t>Act over PCB levels</a:t>
            </a:r>
          </a:p>
          <a:p>
            <a:pPr marL="285750" indent="-285750">
              <a:buClr>
                <a:schemeClr val="tx1"/>
              </a:buClr>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u="sng" dirty="0" smtClean="0">
                <a:latin typeface="Arial" panose="020B0604020202020204" pitchFamily="34" charset="0"/>
                <a:cs typeface="Arial" panose="020B0604020202020204" pitchFamily="34" charset="0"/>
              </a:rPr>
              <a:t>Impediments </a:t>
            </a:r>
            <a:r>
              <a:rPr lang="en-US" u="sng" dirty="0" smtClean="0">
                <a:latin typeface="Arial" panose="020B0604020202020204" pitchFamily="34" charset="0"/>
                <a:cs typeface="Arial" panose="020B0604020202020204" pitchFamily="34" charset="0"/>
              </a:rPr>
              <a:t>to recycling </a:t>
            </a:r>
            <a:r>
              <a:rPr lang="en-US" dirty="0" smtClean="0">
                <a:latin typeface="Arial" panose="020B0604020202020204" pitchFamily="34" charset="0"/>
                <a:cs typeface="Arial" panose="020B0604020202020204" pitchFamily="34" charset="0"/>
              </a:rPr>
              <a:t>– costs </a:t>
            </a:r>
            <a:r>
              <a:rPr lang="en-US" dirty="0" smtClean="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proper recycling almost always </a:t>
            </a:r>
            <a:r>
              <a:rPr lang="en-US" dirty="0" smtClean="0">
                <a:latin typeface="Arial" panose="020B0604020202020204" pitchFamily="34" charset="0"/>
                <a:cs typeface="Arial" panose="020B0604020202020204" pitchFamily="34" charset="0"/>
              </a:rPr>
              <a:t>exceed </a:t>
            </a:r>
            <a:r>
              <a:rPr lang="en-US" dirty="0" smtClean="0">
                <a:latin typeface="Arial" panose="020B0604020202020204" pitchFamily="34" charset="0"/>
                <a:cs typeface="Arial" panose="020B0604020202020204" pitchFamily="34" charset="0"/>
              </a:rPr>
              <a:t>value of materials</a:t>
            </a:r>
          </a:p>
          <a:p>
            <a:pPr marL="285750" indent="-285750">
              <a:buClr>
                <a:schemeClr val="tx1"/>
              </a:buClr>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u="sng" dirty="0" smtClean="0">
                <a:latin typeface="Arial" panose="020B0604020202020204" pitchFamily="34" charset="0"/>
                <a:cs typeface="Arial" panose="020B0604020202020204" pitchFamily="34" charset="0"/>
              </a:rPr>
              <a:t>Economic </a:t>
            </a:r>
            <a:r>
              <a:rPr lang="en-US" u="sng" dirty="0" smtClean="0">
                <a:latin typeface="Arial" panose="020B0604020202020204" pitchFamily="34" charset="0"/>
                <a:cs typeface="Arial" panose="020B0604020202020204" pitchFamily="34" charset="0"/>
              </a:rPr>
              <a:t>Downturn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Abandonment due </a:t>
            </a:r>
            <a:r>
              <a:rPr lang="en-US" dirty="0" smtClean="0">
                <a:latin typeface="Arial" panose="020B0604020202020204" pitchFamily="34" charset="0"/>
                <a:cs typeface="Arial" panose="020B0604020202020204" pitchFamily="34" charset="0"/>
              </a:rPr>
              <a:t>to economic hardships</a:t>
            </a:r>
          </a:p>
        </p:txBody>
      </p:sp>
      <p:pic>
        <p:nvPicPr>
          <p:cNvPr id="1026" name="Picture 2" descr="C:\Users\WRClark.MAIN\Desktop\oriskany_sinking2[1].jpg"/>
          <p:cNvPicPr>
            <a:picLocks noChangeAspect="1" noChangeArrowheads="1"/>
          </p:cNvPicPr>
          <p:nvPr/>
        </p:nvPicPr>
        <p:blipFill>
          <a:blip r:embed="rId3" cstate="print"/>
          <a:srcRect/>
          <a:stretch>
            <a:fillRect/>
          </a:stretch>
        </p:blipFill>
        <p:spPr bwMode="auto">
          <a:xfrm>
            <a:off x="5562600" y="2209800"/>
            <a:ext cx="3505200" cy="1930400"/>
          </a:xfrm>
          <a:prstGeom prst="rect">
            <a:avLst/>
          </a:prstGeom>
          <a:noFill/>
        </p:spPr>
      </p:pic>
      <p:pic>
        <p:nvPicPr>
          <p:cNvPr id="1027" name="Picture 3" descr="C:\Users\WRClark.MAIN\Desktop\shipfnt-1-3-ships-17833[1].jpg"/>
          <p:cNvPicPr>
            <a:picLocks noChangeAspect="1" noChangeArrowheads="1"/>
          </p:cNvPicPr>
          <p:nvPr/>
        </p:nvPicPr>
        <p:blipFill>
          <a:blip r:embed="rId4" cstate="print"/>
          <a:srcRect/>
          <a:stretch>
            <a:fillRect/>
          </a:stretch>
        </p:blipFill>
        <p:spPr bwMode="auto">
          <a:xfrm>
            <a:off x="5953125" y="762000"/>
            <a:ext cx="2657475" cy="1600200"/>
          </a:xfrm>
          <a:prstGeom prst="rect">
            <a:avLst/>
          </a:prstGeom>
          <a:noFill/>
        </p:spPr>
      </p:pic>
      <p:pic>
        <p:nvPicPr>
          <p:cNvPr id="1028" name="Picture 4" descr="C:\Users\WRClark.MAIN\Desktop\ppe3[1].jpg"/>
          <p:cNvPicPr>
            <a:picLocks noChangeAspect="1" noChangeArrowheads="1"/>
          </p:cNvPicPr>
          <p:nvPr/>
        </p:nvPicPr>
        <p:blipFill>
          <a:blip r:embed="rId5" cstate="print"/>
          <a:srcRect/>
          <a:stretch>
            <a:fillRect/>
          </a:stretch>
        </p:blipFill>
        <p:spPr bwMode="auto">
          <a:xfrm>
            <a:off x="5619135" y="4191000"/>
            <a:ext cx="3372465" cy="2667000"/>
          </a:xfrm>
          <a:prstGeom prst="rect">
            <a:avLst/>
          </a:prstGeom>
          <a:noFill/>
        </p:spPr>
      </p:pic>
    </p:spTree>
    <p:extLst>
      <p:ext uri="{BB962C8B-B14F-4D97-AF65-F5344CB8AC3E}">
        <p14:creationId xmlns:p14="http://schemas.microsoft.com/office/powerpoint/2010/main" val="369581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3"/>
          <p:cNvGrpSpPr>
            <a:grpSpLocks/>
          </p:cNvGrpSpPr>
          <p:nvPr/>
        </p:nvGrpSpPr>
        <p:grpSpPr bwMode="auto">
          <a:xfrm>
            <a:off x="152400" y="0"/>
            <a:ext cx="8839200" cy="6781801"/>
            <a:chOff x="304800" y="76200"/>
            <a:chExt cx="8839200" cy="6781801"/>
          </a:xfrm>
        </p:grpSpPr>
        <p:pic>
          <p:nvPicPr>
            <p:cNvPr id="4102" name="Picture 2"/>
            <p:cNvPicPr>
              <a:picLocks noChangeAspect="1" noChangeArrowheads="1"/>
            </p:cNvPicPr>
            <p:nvPr/>
          </p:nvPicPr>
          <p:blipFill>
            <a:blip r:embed="rId3" cstate="print"/>
            <a:srcRect/>
            <a:stretch>
              <a:fillRect/>
            </a:stretch>
          </p:blipFill>
          <p:spPr bwMode="auto">
            <a:xfrm>
              <a:off x="5867400" y="2819400"/>
              <a:ext cx="3276600" cy="1981200"/>
            </a:xfrm>
            <a:prstGeom prst="rect">
              <a:avLst/>
            </a:prstGeom>
            <a:noFill/>
            <a:ln w="9525">
              <a:noFill/>
              <a:miter lim="800000"/>
              <a:headEnd/>
              <a:tailEnd/>
            </a:ln>
          </p:spPr>
        </p:pic>
        <p:pic>
          <p:nvPicPr>
            <p:cNvPr id="4105" name="Content Placeholder 4" descr="Pacific Product.jpg"/>
            <p:cNvPicPr>
              <a:picLocks noChangeAspect="1"/>
            </p:cNvPicPr>
            <p:nvPr/>
          </p:nvPicPr>
          <p:blipFill>
            <a:blip r:embed="rId4" cstate="print"/>
            <a:srcRect r="11111"/>
            <a:stretch>
              <a:fillRect/>
            </a:stretch>
          </p:blipFill>
          <p:spPr bwMode="auto">
            <a:xfrm>
              <a:off x="5867400" y="4876800"/>
              <a:ext cx="3276600" cy="1981201"/>
            </a:xfrm>
            <a:prstGeom prst="rect">
              <a:avLst/>
            </a:prstGeom>
            <a:noFill/>
            <a:ln w="9525">
              <a:noFill/>
              <a:miter lim="800000"/>
              <a:headEnd/>
              <a:tailEnd/>
            </a:ln>
          </p:spPr>
        </p:pic>
        <p:pic>
          <p:nvPicPr>
            <p:cNvPr id="4106" name="Picture 3" descr="W:\MSU Portland\Inspection\Vessel Inspections\Barge, Vessel &amp; Boat files\Barges\UNINSPECTED BARGES\DAVY CROCKETT\2011\P1010058.JPG"/>
            <p:cNvPicPr>
              <a:picLocks noChangeAspect="1" noChangeArrowheads="1"/>
            </p:cNvPicPr>
            <p:nvPr/>
          </p:nvPicPr>
          <p:blipFill>
            <a:blip r:embed="rId5" cstate="print"/>
            <a:srcRect t="16931" b="30159"/>
            <a:stretch>
              <a:fillRect/>
            </a:stretch>
          </p:blipFill>
          <p:spPr bwMode="auto">
            <a:xfrm>
              <a:off x="5867400" y="914400"/>
              <a:ext cx="3276600" cy="1828800"/>
            </a:xfrm>
            <a:prstGeom prst="rect">
              <a:avLst/>
            </a:prstGeom>
            <a:noFill/>
            <a:ln w="9525">
              <a:noFill/>
              <a:miter lim="800000"/>
              <a:headEnd/>
              <a:tailEnd/>
            </a:ln>
          </p:spPr>
        </p:pic>
        <p:sp>
          <p:nvSpPr>
            <p:cNvPr id="5" name="Rectangle 4"/>
            <p:cNvSpPr/>
            <p:nvPr/>
          </p:nvSpPr>
          <p:spPr>
            <a:xfrm>
              <a:off x="304800" y="76200"/>
              <a:ext cx="8610600" cy="1077218"/>
            </a:xfrm>
            <a:prstGeom prst="rect">
              <a:avLst/>
            </a:prstGeom>
            <a:noFill/>
          </p:spPr>
          <p:txBody>
            <a:bodyPr>
              <a:spAutoFit/>
            </a:bodyPr>
            <a:lstStyle/>
            <a:p>
              <a:pPr algn="ctr" fontAlgn="auto">
                <a:spcBef>
                  <a:spcPts val="0"/>
                </a:spcBef>
                <a:spcAft>
                  <a:spcPts val="0"/>
                </a:spcAft>
                <a:defRPr/>
              </a:pPr>
              <a:r>
                <a:rPr lang="en-US" sz="3200" b="1" dirty="0" smtClean="0">
                  <a:ln w="10541" cmpd="sng">
                    <a:solidFill>
                      <a:schemeClr val="accent1">
                        <a:shade val="88000"/>
                        <a:satMod val="110000"/>
                      </a:schemeClr>
                    </a:solidFill>
                    <a:prstDash val="solid"/>
                  </a:ln>
                  <a:latin typeface="Arial" charset="0"/>
                  <a:cs typeface="Arial" charset="0"/>
                </a:rPr>
                <a:t>Why not use Existing Guidance &amp; Programs?</a:t>
              </a:r>
              <a:endParaRPr lang="en-US" sz="3200" b="1" dirty="0">
                <a:ln w="10541" cmpd="sng">
                  <a:solidFill>
                    <a:schemeClr val="accent1">
                      <a:shade val="88000"/>
                      <a:satMod val="110000"/>
                    </a:schemeClr>
                  </a:solidFill>
                  <a:prstDash val="solid"/>
                </a:ln>
                <a:latin typeface="Arial" charset="0"/>
                <a:cs typeface="Arial" charset="0"/>
              </a:endParaRPr>
            </a:p>
          </p:txBody>
        </p:sp>
      </p:grpSp>
      <p:sp>
        <p:nvSpPr>
          <p:cNvPr id="12" name="TextBox 11"/>
          <p:cNvSpPr txBox="1"/>
          <p:nvPr/>
        </p:nvSpPr>
        <p:spPr>
          <a:xfrm>
            <a:off x="152400" y="1143000"/>
            <a:ext cx="5410200" cy="1200329"/>
          </a:xfrm>
          <a:prstGeom prst="rect">
            <a:avLst/>
          </a:prstGeom>
          <a:noFill/>
        </p:spPr>
        <p:txBody>
          <a:bodyPr wrap="square" rtlCol="0">
            <a:spAutoFit/>
          </a:bodyPr>
          <a:lstStyle/>
          <a:p>
            <a:r>
              <a:rPr lang="en-US" dirty="0" smtClean="0"/>
              <a:t> </a:t>
            </a:r>
          </a:p>
          <a:p>
            <a:endParaRPr lang="en-US" dirty="0" smtClean="0"/>
          </a:p>
          <a:p>
            <a:endParaRPr lang="en-US" dirty="0" smtClean="0"/>
          </a:p>
          <a:p>
            <a:endParaRPr lang="en-US" dirty="0"/>
          </a:p>
        </p:txBody>
      </p:sp>
      <p:sp>
        <p:nvSpPr>
          <p:cNvPr id="8" name="Rectangle 7"/>
          <p:cNvSpPr/>
          <p:nvPr/>
        </p:nvSpPr>
        <p:spPr>
          <a:xfrm>
            <a:off x="152400" y="1143000"/>
            <a:ext cx="5562600" cy="5324535"/>
          </a:xfrm>
          <a:prstGeom prst="rect">
            <a:avLst/>
          </a:prstGeom>
        </p:spPr>
        <p:txBody>
          <a:bodyPr wrap="square">
            <a:spAutoFit/>
          </a:bodyPr>
          <a:lstStyle/>
          <a:p>
            <a:pPr>
              <a:buFont typeface="Arial" pitchFamily="34" charset="0"/>
              <a:buChar char="•"/>
            </a:pPr>
            <a:r>
              <a:rPr lang="en-US" sz="2000" dirty="0" smtClean="0"/>
              <a:t> Existing </a:t>
            </a:r>
            <a:r>
              <a:rPr lang="en-US" sz="2000" dirty="0" smtClean="0"/>
              <a:t>regulations, relevant CG instructions, the Abandoned Barge Act, &amp; derelict programs from Sector’s Columbia River, Puget Sound  &amp; San Francisco were </a:t>
            </a:r>
            <a:r>
              <a:rPr lang="en-US" sz="2000" dirty="0" smtClean="0"/>
              <a:t>analyzed</a:t>
            </a:r>
            <a:r>
              <a:rPr lang="en-US" sz="2000" dirty="0" smtClean="0"/>
              <a:t/>
            </a:r>
            <a:br>
              <a:rPr lang="en-US" sz="2000" dirty="0" smtClean="0"/>
            </a:br>
            <a:endParaRPr lang="en-US" sz="2000" dirty="0" smtClean="0"/>
          </a:p>
          <a:p>
            <a:pPr>
              <a:buFont typeface="Arial" pitchFamily="34" charset="0"/>
              <a:buChar char="•"/>
            </a:pPr>
            <a:r>
              <a:rPr lang="en-US" sz="2000" dirty="0" smtClean="0"/>
              <a:t> No one reference was comprehensive enough to span this complex interagency environment </a:t>
            </a:r>
          </a:p>
          <a:p>
            <a:pPr>
              <a:buFont typeface="Arial" pitchFamily="34" charset="0"/>
              <a:buChar char="•"/>
            </a:pPr>
            <a:endParaRPr lang="en-US" sz="2000" dirty="0" smtClean="0"/>
          </a:p>
          <a:p>
            <a:pPr>
              <a:buFont typeface="Arial" pitchFamily="34" charset="0"/>
              <a:buChar char="•"/>
            </a:pPr>
            <a:r>
              <a:rPr lang="en-US" sz="2000" dirty="0" smtClean="0"/>
              <a:t> The Task Force Structure and goals are a composite of this </a:t>
            </a:r>
            <a:r>
              <a:rPr lang="en-US" sz="2000" dirty="0" smtClean="0"/>
              <a:t>analysis</a:t>
            </a:r>
            <a:r>
              <a:rPr lang="en-US" sz="2000" dirty="0" smtClean="0"/>
              <a:t/>
            </a:r>
            <a:br>
              <a:rPr lang="en-US" sz="2000" dirty="0" smtClean="0"/>
            </a:br>
            <a:endParaRPr lang="en-US" sz="2000" dirty="0" smtClean="0"/>
          </a:p>
          <a:p>
            <a:pPr>
              <a:buFont typeface="Arial" pitchFamily="34" charset="0"/>
              <a:buChar char="•"/>
            </a:pPr>
            <a:r>
              <a:rPr lang="en-US" sz="2000" dirty="0" smtClean="0"/>
              <a:t> Major effort to define the scope of the problem; required a multi-agency database and/or review MISLE, EPIC, Homeport, NRC pollution log, EPA OSC, WA Dept of Natural Resources, Sector PS Derelict Vessel Access, etc. </a:t>
            </a:r>
          </a:p>
        </p:txBody>
      </p:sp>
    </p:spTree>
    <p:extLst>
      <p:ext uri="{BB962C8B-B14F-4D97-AF65-F5344CB8AC3E}">
        <p14:creationId xmlns:p14="http://schemas.microsoft.com/office/powerpoint/2010/main" val="1705332337"/>
      </p:ext>
    </p:extLst>
  </p:cSld>
  <p:clrMapOvr>
    <a:masterClrMapping/>
  </p:clrMapOvr>
  <p:transition advTm="148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a:ln>
            <a:miter lim="800000"/>
            <a:headEnd/>
            <a:tailEnd/>
          </a:ln>
        </p:spPr>
        <p:txBody>
          <a:bodyPr/>
          <a:lstStyle/>
          <a:p>
            <a:pPr algn="ctr" eaLnBrk="1" fontAlgn="auto" hangingPunct="1">
              <a:spcAft>
                <a:spcPts val="0"/>
              </a:spcAft>
              <a:defRPr/>
            </a:pPr>
            <a:r>
              <a:rPr sz="4800" dirty="0" smtClean="0">
                <a:ln w="10541" cmpd="sng">
                  <a:solidFill>
                    <a:schemeClr val="accent1">
                      <a:shade val="88000"/>
                      <a:satMod val="110000"/>
                    </a:schemeClr>
                  </a:solidFill>
                  <a:prstDash val="solid"/>
                </a:ln>
                <a:solidFill>
                  <a:schemeClr val="tx1"/>
                </a:solidFill>
                <a:latin typeface="Arial" charset="0"/>
                <a:cs typeface="Arial" charset="0"/>
              </a:rPr>
              <a:t>What is the Purpose? </a:t>
            </a:r>
            <a:endParaRPr dirty="0">
              <a:solidFill>
                <a:schemeClr val="tx1"/>
              </a:solidFill>
            </a:endParaRPr>
          </a:p>
        </p:txBody>
      </p:sp>
      <p:sp>
        <p:nvSpPr>
          <p:cNvPr id="5123" name="Text Placeholder 2"/>
          <p:cNvSpPr>
            <a:spLocks noGrp="1"/>
          </p:cNvSpPr>
          <p:nvPr>
            <p:ph type="body" idx="1"/>
          </p:nvPr>
        </p:nvSpPr>
        <p:spPr>
          <a:xfrm>
            <a:off x="152400" y="1219200"/>
            <a:ext cx="5715000" cy="3048000"/>
          </a:xfrm>
        </p:spPr>
        <p:txBody>
          <a:bodyPr/>
          <a:lstStyle/>
          <a:p>
            <a:pPr eaLnBrk="1" hangingPunct="1"/>
            <a:r>
              <a:rPr lang="en-US" sz="2300" dirty="0" smtClean="0">
                <a:latin typeface="Arial" panose="020B0604020202020204" pitchFamily="34" charset="0"/>
                <a:cs typeface="Arial" panose="020B0604020202020204" pitchFamily="34" charset="0"/>
              </a:rPr>
              <a:t>The Columbia River Derelict Vessel Task Force is a forum of stakeholders whose purpose is to identify and remove imminent pollution and hazard to navigation threats from derelict vessels, barges, and houseboats along the upper, middle and lower Columbia River and Willamette Rivers in the states of Washington and Oregon.</a:t>
            </a:r>
          </a:p>
        </p:txBody>
      </p:sp>
      <p:pic>
        <p:nvPicPr>
          <p:cNvPr id="5124" name="Picture 2" descr="C:\Users\JEPomajzl\Desktop\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19600"/>
            <a:ext cx="4648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2"/>
          <p:cNvPicPr>
            <a:picLocks noChangeAspect="1" noChangeArrowheads="1"/>
          </p:cNvPicPr>
          <p:nvPr/>
        </p:nvPicPr>
        <p:blipFill>
          <a:blip r:embed="rId3">
            <a:extLst>
              <a:ext uri="{28A0092B-C50C-407E-A947-70E740481C1C}">
                <a14:useLocalDpi xmlns:a14="http://schemas.microsoft.com/office/drawing/2010/main" val="0"/>
              </a:ext>
            </a:extLst>
          </a:blip>
          <a:srcRect l="25049" t="10526" r="32681" b="5263"/>
          <a:stretch>
            <a:fillRect/>
          </a:stretch>
        </p:blipFill>
        <p:spPr bwMode="auto">
          <a:xfrm>
            <a:off x="5943600" y="1447800"/>
            <a:ext cx="3048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04800"/>
            <a:ext cx="7772400" cy="838200"/>
          </a:xfrm>
          <a:ln>
            <a:miter lim="800000"/>
            <a:headEnd/>
            <a:tailEnd/>
          </a:ln>
        </p:spPr>
        <p:txBody>
          <a:bodyPr/>
          <a:lstStyle/>
          <a:p>
            <a:pPr algn="ctr" eaLnBrk="1" fontAlgn="auto" hangingPunct="1">
              <a:spcAft>
                <a:spcPts val="0"/>
              </a:spcAft>
              <a:defRPr/>
            </a:pPr>
            <a:r>
              <a:rPr sz="4800" dirty="0" smtClean="0">
                <a:ln w="10541" cmpd="sng">
                  <a:solidFill>
                    <a:schemeClr val="accent1">
                      <a:shade val="88000"/>
                      <a:satMod val="110000"/>
                    </a:schemeClr>
                  </a:solidFill>
                  <a:prstDash val="solid"/>
                </a:ln>
                <a:solidFill>
                  <a:schemeClr val="tx1"/>
                </a:solidFill>
                <a:latin typeface="Arial" charset="0"/>
                <a:cs typeface="Arial" charset="0"/>
              </a:rPr>
              <a:t>What is the Mission?</a:t>
            </a:r>
            <a:endParaRPr sz="4800" dirty="0">
              <a:solidFill>
                <a:schemeClr val="tx1"/>
              </a:solidFill>
            </a:endParaRPr>
          </a:p>
        </p:txBody>
      </p:sp>
      <p:sp>
        <p:nvSpPr>
          <p:cNvPr id="6147" name="Text Placeholder 2"/>
          <p:cNvSpPr>
            <a:spLocks noGrp="1"/>
          </p:cNvSpPr>
          <p:nvPr>
            <p:ph type="body" idx="1"/>
          </p:nvPr>
        </p:nvSpPr>
        <p:spPr>
          <a:xfrm>
            <a:off x="228600" y="1447800"/>
            <a:ext cx="8686800" cy="4953000"/>
          </a:xfrm>
        </p:spPr>
        <p:txBody>
          <a:bodyPr/>
          <a:lstStyle/>
          <a:p>
            <a:pPr eaLnBrk="1" hangingPunct="1"/>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o </a:t>
            </a:r>
            <a:r>
              <a:rPr lang="en-US" sz="2400" dirty="0" smtClean="0">
                <a:latin typeface="Arial" panose="020B0604020202020204" pitchFamily="34" charset="0"/>
                <a:cs typeface="Arial" panose="020B0604020202020204" pitchFamily="34" charset="0"/>
              </a:rPr>
              <a:t>recommend policy, share information, and foster the collaborative and shared efforts of Task Force members to identify and mitigate the harmful effects of derelict vessels, barges, and houseboats along the middle and lower Columbia River and Willamette Rivers. (originally only vessels </a:t>
            </a:r>
            <a:r>
              <a:rPr lang="en-US" sz="2400" u="sng" dirty="0" smtClean="0">
                <a:latin typeface="Arial" panose="020B0604020202020204" pitchFamily="34" charset="0"/>
                <a:cs typeface="Arial" panose="020B0604020202020204" pitchFamily="34" charset="0"/>
              </a:rPr>
              <a:t>&gt;</a:t>
            </a:r>
            <a:r>
              <a:rPr lang="en-US" sz="2400" dirty="0" smtClean="0">
                <a:latin typeface="Arial" panose="020B0604020202020204" pitchFamily="34" charset="0"/>
                <a:cs typeface="Arial" panose="020B0604020202020204" pitchFamily="34" charset="0"/>
              </a:rPr>
              <a:t> 35’ and not in a marina; some mission creep).</a:t>
            </a:r>
          </a:p>
        </p:txBody>
      </p:sp>
      <p:pic>
        <p:nvPicPr>
          <p:cNvPr id="6148" name="Picture 2" descr="D:\DCIM\102NIKON\DSCN0827.JPG"/>
          <p:cNvPicPr>
            <a:picLocks noChangeAspect="1" noChangeArrowheads="1"/>
          </p:cNvPicPr>
          <p:nvPr/>
        </p:nvPicPr>
        <p:blipFill>
          <a:blip r:embed="rId2">
            <a:extLst>
              <a:ext uri="{28A0092B-C50C-407E-A947-70E740481C1C}">
                <a14:useLocalDpi xmlns:a14="http://schemas.microsoft.com/office/drawing/2010/main" val="0"/>
              </a:ext>
            </a:extLst>
          </a:blip>
          <a:srcRect t="16129" b="32259"/>
          <a:stretch>
            <a:fillRect/>
          </a:stretch>
        </p:blipFill>
        <p:spPr bwMode="auto">
          <a:xfrm>
            <a:off x="228600" y="4038600"/>
            <a:ext cx="51816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2400"/>
            <a:ext cx="3070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838200"/>
          </a:xfrm>
          <a:ln>
            <a:miter lim="800000"/>
            <a:headEnd/>
            <a:tailEnd/>
          </a:ln>
        </p:spPr>
        <p:txBody>
          <a:bodyPr/>
          <a:lstStyle/>
          <a:p>
            <a:pPr algn="ctr" eaLnBrk="1" fontAlgn="auto" hangingPunct="1">
              <a:spcAft>
                <a:spcPts val="0"/>
              </a:spcAft>
              <a:defRPr/>
            </a:pPr>
            <a:r>
              <a:rPr sz="4000" dirty="0" smtClean="0">
                <a:ln w="10541" cmpd="sng">
                  <a:solidFill>
                    <a:schemeClr val="accent1">
                      <a:shade val="88000"/>
                      <a:satMod val="110000"/>
                    </a:schemeClr>
                  </a:solidFill>
                  <a:prstDash val="solid"/>
                </a:ln>
                <a:solidFill>
                  <a:schemeClr val="tx1"/>
                </a:solidFill>
                <a:latin typeface="Arial" charset="0"/>
                <a:cs typeface="Arial" charset="0"/>
              </a:rPr>
              <a:t>Who are the Members?</a:t>
            </a:r>
            <a:endParaRPr sz="4000" dirty="0">
              <a:solidFill>
                <a:schemeClr val="tx1"/>
              </a:solidFill>
            </a:endParaRPr>
          </a:p>
        </p:txBody>
      </p:sp>
      <p:sp>
        <p:nvSpPr>
          <p:cNvPr id="7171" name="Text Placeholder 2"/>
          <p:cNvSpPr>
            <a:spLocks noGrp="1"/>
          </p:cNvSpPr>
          <p:nvPr>
            <p:ph type="body" idx="1"/>
          </p:nvPr>
        </p:nvSpPr>
        <p:spPr>
          <a:xfrm>
            <a:off x="152400" y="1371600"/>
            <a:ext cx="8839200" cy="5181600"/>
          </a:xfrm>
        </p:spPr>
        <p:txBody>
          <a:bodyPr/>
          <a:lstStyle/>
          <a:p>
            <a:pPr eaLnBrk="1"/>
            <a:r>
              <a:rPr lang="en-US" dirty="0" smtClean="0"/>
              <a:t>USCG Sector Columbia River MTS Recovery and Salvage Planner</a:t>
            </a:r>
            <a:br>
              <a:rPr lang="en-US" dirty="0" smtClean="0"/>
            </a:br>
            <a:r>
              <a:rPr lang="en-US" dirty="0" smtClean="0"/>
              <a:t>OR State Marine Board Oregon Clean Marina Coordinator</a:t>
            </a:r>
            <a:br>
              <a:rPr lang="en-US" dirty="0" smtClean="0"/>
            </a:br>
            <a:r>
              <a:rPr lang="en-US" dirty="0" smtClean="0"/>
              <a:t>WA Department of Ecology, Spill Response Section Manager</a:t>
            </a:r>
            <a:br>
              <a:rPr lang="en-US" dirty="0" smtClean="0"/>
            </a:br>
            <a:r>
              <a:rPr lang="en-US" dirty="0" smtClean="0"/>
              <a:t>OR DEQ, Emergency Response/</a:t>
            </a:r>
            <a:r>
              <a:rPr lang="en-US" dirty="0" err="1" smtClean="0"/>
              <a:t>Enviro</a:t>
            </a:r>
            <a:r>
              <a:rPr lang="en-US" dirty="0" smtClean="0"/>
              <a:t> Cleanup, Lands Division Manager</a:t>
            </a:r>
            <a:br>
              <a:rPr lang="en-US" dirty="0" smtClean="0"/>
            </a:br>
            <a:r>
              <a:rPr lang="en-US" dirty="0" smtClean="0"/>
              <a:t>WA </a:t>
            </a:r>
            <a:r>
              <a:rPr lang="en-US" dirty="0" err="1" smtClean="0"/>
              <a:t>Dept</a:t>
            </a:r>
            <a:r>
              <a:rPr lang="en-US" dirty="0" smtClean="0"/>
              <a:t> of Natural Resources, Derelict </a:t>
            </a:r>
            <a:r>
              <a:rPr lang="en-US" dirty="0" err="1" smtClean="0"/>
              <a:t>Vsl</a:t>
            </a:r>
            <a:r>
              <a:rPr lang="en-US" dirty="0" smtClean="0"/>
              <a:t> Removal Program Manager</a:t>
            </a:r>
            <a:br>
              <a:rPr lang="en-US" dirty="0" smtClean="0"/>
            </a:br>
            <a:r>
              <a:rPr lang="en-US" dirty="0" smtClean="0"/>
              <a:t>EPA Federal On-Scene Coordinator</a:t>
            </a:r>
            <a:br>
              <a:rPr lang="en-US" dirty="0" smtClean="0"/>
            </a:br>
            <a:r>
              <a:rPr lang="en-US" dirty="0" smtClean="0"/>
              <a:t>OR Division of State Lands, Western Region Manager</a:t>
            </a:r>
            <a:br>
              <a:rPr lang="en-US" dirty="0" smtClean="0"/>
            </a:br>
            <a:r>
              <a:rPr lang="en-US" dirty="0" smtClean="0"/>
              <a:t>NOAA Scientific Support Coordinator</a:t>
            </a:r>
          </a:p>
          <a:p>
            <a:pPr eaLnBrk="1"/>
            <a:r>
              <a:rPr lang="en-US" dirty="0" smtClean="0"/>
              <a:t>US Army Corps of Engineers</a:t>
            </a:r>
          </a:p>
          <a:p>
            <a:pPr eaLnBrk="1"/>
            <a:r>
              <a:rPr lang="en-US" dirty="0" smtClean="0"/>
              <a:t>Director, Oregon State Lands</a:t>
            </a:r>
          </a:p>
          <a:p>
            <a:pPr eaLnBrk="1"/>
            <a:r>
              <a:rPr lang="en-US" dirty="0" smtClean="0"/>
              <a:t>Other Participants include:</a:t>
            </a:r>
            <a:br>
              <a:rPr lang="en-US" dirty="0" smtClean="0"/>
            </a:br>
            <a:r>
              <a:rPr lang="en-US" dirty="0" smtClean="0"/>
              <a:t>Oregon DOJ</a:t>
            </a:r>
            <a:br>
              <a:rPr lang="en-US" dirty="0" smtClean="0"/>
            </a:br>
            <a:r>
              <a:rPr lang="en-US" dirty="0" smtClean="0"/>
              <a:t>Multnomah County Marine Patrol Supervisor</a:t>
            </a:r>
            <a:br>
              <a:rPr lang="en-US" dirty="0" smtClean="0"/>
            </a:br>
            <a:r>
              <a:rPr lang="en-US" dirty="0" smtClean="0"/>
              <a:t>Senator Wyden’s Office</a:t>
            </a:r>
          </a:p>
        </p:txBody>
      </p:sp>
      <p:pic>
        <p:nvPicPr>
          <p:cNvPr id="7172" name="Picture 2" descr="D:\DCIM\102NIKON\DSCN0830.JPG"/>
          <p:cNvPicPr>
            <a:picLocks noChangeAspect="1" noChangeArrowheads="1"/>
          </p:cNvPicPr>
          <p:nvPr/>
        </p:nvPicPr>
        <p:blipFill>
          <a:blip r:embed="rId3">
            <a:extLst>
              <a:ext uri="{28A0092B-C50C-407E-A947-70E740481C1C}">
                <a14:useLocalDpi xmlns:a14="http://schemas.microsoft.com/office/drawing/2010/main" val="0"/>
              </a:ext>
            </a:extLst>
          </a:blip>
          <a:srcRect l="3613" t="13252" b="6425"/>
          <a:stretch>
            <a:fillRect/>
          </a:stretch>
        </p:blipFill>
        <p:spPr bwMode="auto">
          <a:xfrm>
            <a:off x="5791200" y="41910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28600"/>
            <a:ext cx="7772400" cy="762000"/>
          </a:xfrm>
          <a:ln>
            <a:miter lim="800000"/>
            <a:headEnd/>
            <a:tailEnd/>
          </a:ln>
        </p:spPr>
        <p:txBody>
          <a:bodyPr/>
          <a:lstStyle/>
          <a:p>
            <a:pPr algn="ctr" eaLnBrk="1" fontAlgn="auto" hangingPunct="1">
              <a:spcAft>
                <a:spcPts val="0"/>
              </a:spcAft>
              <a:defRPr/>
            </a:pPr>
            <a:r>
              <a:rPr sz="4000" dirty="0" smtClean="0">
                <a:ln w="10541" cmpd="sng">
                  <a:solidFill>
                    <a:schemeClr val="accent1">
                      <a:shade val="88000"/>
                      <a:satMod val="110000"/>
                    </a:schemeClr>
                  </a:solidFill>
                  <a:prstDash val="solid"/>
                </a:ln>
                <a:solidFill>
                  <a:schemeClr val="tx1"/>
                </a:solidFill>
                <a:latin typeface="Arial" charset="0"/>
                <a:cs typeface="Arial" charset="0"/>
              </a:rPr>
              <a:t>What are the Objectives?</a:t>
            </a:r>
            <a:endParaRPr sz="4000" dirty="0">
              <a:solidFill>
                <a:schemeClr val="tx1"/>
              </a:solidFill>
            </a:endParaRPr>
          </a:p>
        </p:txBody>
      </p:sp>
      <p:sp>
        <p:nvSpPr>
          <p:cNvPr id="3" name="Text Placeholder 2"/>
          <p:cNvSpPr>
            <a:spLocks noGrp="1"/>
          </p:cNvSpPr>
          <p:nvPr>
            <p:ph type="body" idx="1"/>
          </p:nvPr>
        </p:nvSpPr>
        <p:spPr>
          <a:xfrm>
            <a:off x="152400" y="1447800"/>
            <a:ext cx="8763000" cy="5257800"/>
          </a:xfrm>
        </p:spPr>
        <p:txBody>
          <a:bodyPr>
            <a:normAutofit fontScale="92500" lnSpcReduction="20000"/>
          </a:bodyPr>
          <a:lstStyle/>
          <a:p>
            <a:pPr eaLnBrk="1" fontAlgn="auto" hangingPunct="1">
              <a:spcAft>
                <a:spcPts val="0"/>
              </a:spcAft>
              <a:buClr>
                <a:schemeClr val="accent3"/>
              </a:buClr>
              <a:buFont typeface="Wingdings 2"/>
              <a:buNone/>
              <a:defRPr/>
            </a:pPr>
            <a:r>
              <a:rPr lang="en-US" sz="2400" dirty="0" smtClean="0"/>
              <a:t>1. </a:t>
            </a:r>
            <a:r>
              <a:rPr lang="en-US" sz="2600" dirty="0" smtClean="0">
                <a:latin typeface="Arial" panose="020B0604020202020204" pitchFamily="34" charset="0"/>
                <a:cs typeface="Arial" panose="020B0604020202020204" pitchFamily="34" charset="0"/>
              </a:rPr>
              <a:t>Inventory derelict vessels, barges, and houseboats along the Columbia and Willamette Rivers. </a:t>
            </a:r>
          </a:p>
          <a:p>
            <a:pPr eaLnBrk="1" fontAlgn="auto" hangingPunct="1">
              <a:spcAft>
                <a:spcPts val="0"/>
              </a:spcAft>
              <a:buClr>
                <a:schemeClr val="accent3"/>
              </a:buClr>
              <a:buFont typeface="Wingdings 2"/>
              <a:buNone/>
              <a:defRPr/>
            </a:pPr>
            <a:r>
              <a:rPr lang="en-US" sz="2600" dirty="0" smtClean="0">
                <a:latin typeface="Arial" panose="020B0604020202020204" pitchFamily="34" charset="0"/>
                <a:cs typeface="Arial" panose="020B0604020202020204" pitchFamily="34" charset="0"/>
              </a:rPr>
              <a:t> </a:t>
            </a:r>
          </a:p>
          <a:p>
            <a:pPr eaLnBrk="1" fontAlgn="auto" hangingPunct="1">
              <a:spcAft>
                <a:spcPts val="0"/>
              </a:spcAft>
              <a:buClr>
                <a:schemeClr val="accent3"/>
              </a:buClr>
              <a:buFont typeface="Wingdings 2"/>
              <a:buNone/>
              <a:defRPr/>
            </a:pPr>
            <a:r>
              <a:rPr lang="en-US" sz="2600" dirty="0" smtClean="0">
                <a:latin typeface="Arial" panose="020B0604020202020204" pitchFamily="34" charset="0"/>
                <a:cs typeface="Arial" panose="020B0604020202020204" pitchFamily="34" charset="0"/>
              </a:rPr>
              <a:t>2. Determine derelict vessels, barges, and houseboats that pose actual or potential pollution threats and hazard to navigation. </a:t>
            </a:r>
          </a:p>
          <a:p>
            <a:pPr eaLnBrk="1" fontAlgn="auto" hangingPunct="1">
              <a:spcAft>
                <a:spcPts val="0"/>
              </a:spcAft>
              <a:buClr>
                <a:schemeClr val="accent3"/>
              </a:buClr>
              <a:buFont typeface="Wingdings 2"/>
              <a:buNone/>
              <a:defRPr/>
            </a:pPr>
            <a:r>
              <a:rPr lang="en-US" sz="2600" dirty="0" smtClean="0">
                <a:latin typeface="Arial" panose="020B0604020202020204" pitchFamily="34" charset="0"/>
                <a:cs typeface="Arial" panose="020B0604020202020204" pitchFamily="34" charset="0"/>
              </a:rPr>
              <a:t> </a:t>
            </a:r>
          </a:p>
          <a:p>
            <a:pPr eaLnBrk="1" fontAlgn="auto" hangingPunct="1">
              <a:spcAft>
                <a:spcPts val="0"/>
              </a:spcAft>
              <a:buClr>
                <a:schemeClr val="accent3"/>
              </a:buClr>
              <a:buFont typeface="Wingdings 2"/>
              <a:buNone/>
              <a:defRPr/>
            </a:pPr>
            <a:r>
              <a:rPr lang="en-US" sz="2600" dirty="0" smtClean="0">
                <a:latin typeface="Arial" panose="020B0604020202020204" pitchFamily="34" charset="0"/>
                <a:cs typeface="Arial" panose="020B0604020202020204" pitchFamily="34" charset="0"/>
              </a:rPr>
              <a:t>3. Prioritize and remove all pollution, HAZMAT, and navigational threats from identified derelict vessels, barges, and houseboats.  Prioritize and facilitate the removal of vessels that do not pose an immediate threat of pollution or hazard to navigation through the Task Force collective authority.</a:t>
            </a:r>
          </a:p>
          <a:p>
            <a:pPr eaLnBrk="1" fontAlgn="auto" hangingPunct="1">
              <a:spcAft>
                <a:spcPts val="0"/>
              </a:spcAft>
              <a:buClr>
                <a:schemeClr val="accent3"/>
              </a:buClr>
              <a:buFont typeface="Wingdings 2"/>
              <a:buNone/>
              <a:defRPr/>
            </a:pPr>
            <a:r>
              <a:rPr lang="en-US" sz="2600" dirty="0" smtClean="0">
                <a:latin typeface="Arial" panose="020B0604020202020204" pitchFamily="34" charset="0"/>
                <a:cs typeface="Arial" panose="020B0604020202020204" pitchFamily="34" charset="0"/>
              </a:rPr>
              <a:t> </a:t>
            </a:r>
          </a:p>
          <a:p>
            <a:pPr eaLnBrk="1" fontAlgn="auto" hangingPunct="1">
              <a:spcAft>
                <a:spcPts val="0"/>
              </a:spcAft>
              <a:buClr>
                <a:schemeClr val="accent3"/>
              </a:buClr>
              <a:buFont typeface="Wingdings 2"/>
              <a:buNone/>
              <a:defRPr/>
            </a:pPr>
            <a:r>
              <a:rPr lang="en-US" sz="2600" dirty="0" smtClean="0">
                <a:latin typeface="Arial" panose="020B0604020202020204" pitchFamily="34" charset="0"/>
                <a:cs typeface="Arial" panose="020B0604020202020204" pitchFamily="34" charset="0"/>
              </a:rPr>
              <a:t>4. </a:t>
            </a:r>
            <a:r>
              <a:rPr lang="en-US" sz="2600" dirty="0" smtClean="0">
                <a:latin typeface="Arial" panose="020B0604020202020204" pitchFamily="34" charset="0"/>
                <a:cs typeface="Arial" panose="020B0604020202020204" pitchFamily="34" charset="0"/>
              </a:rPr>
              <a:t>Conduct regular, intense, smart surveillance for prevention of pollution, HAZMAT, or navigational threats stemming from derelict vessels, barges, and houseboats</a:t>
            </a:r>
            <a:r>
              <a:rPr lang="en-US" sz="2600" dirty="0" smtClean="0">
                <a:latin typeface="Arial" panose="020B0604020202020204" pitchFamily="34" charset="0"/>
                <a:cs typeface="Arial" panose="020B0604020202020204" pitchFamily="34" charset="0"/>
              </a:rPr>
              <a:t>.</a:t>
            </a:r>
            <a:endParaRPr lang="en-US" sz="26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280</TotalTime>
  <Words>534</Words>
  <Application>Microsoft Office PowerPoint</Application>
  <PresentationFormat>On-screen Show (4:3)</PresentationFormat>
  <Paragraphs>101</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Wingdings 2</vt:lpstr>
      <vt:lpstr>Flow</vt:lpstr>
      <vt:lpstr>Derelict Vessel Task Force</vt:lpstr>
      <vt:lpstr>What is the Problem? </vt:lpstr>
      <vt:lpstr>PowerPoint Presentation</vt:lpstr>
      <vt:lpstr>Why is This a Problem</vt:lpstr>
      <vt:lpstr>PowerPoint Presentation</vt:lpstr>
      <vt:lpstr>What is the Purpose? </vt:lpstr>
      <vt:lpstr>What is the Mission?</vt:lpstr>
      <vt:lpstr>Who are the Members?</vt:lpstr>
      <vt:lpstr>What are the Objectives?</vt:lpstr>
      <vt:lpstr>What are the Objectives? continued</vt:lpstr>
      <vt:lpstr>What have we accomplished?</vt:lpstr>
      <vt:lpstr>What Role Do Local Agencies Play?</vt:lpstr>
    </vt:vector>
  </TitlesOfParts>
  <Company>United States Coast 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Derelict Vessel Task Force</dc:title>
  <dc:creator>WRClark</dc:creator>
  <cp:lastModifiedBy>Franklin, Richard</cp:lastModifiedBy>
  <cp:revision>35</cp:revision>
  <dcterms:created xsi:type="dcterms:W3CDTF">2011-06-24T15:54:13Z</dcterms:created>
  <dcterms:modified xsi:type="dcterms:W3CDTF">2014-06-11T19:41:28Z</dcterms:modified>
</cp:coreProperties>
</file>