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22" r:id="rId2"/>
    <p:sldMasterId id="2147483734" r:id="rId3"/>
    <p:sldMasterId id="2147483850" r:id="rId4"/>
  </p:sldMasterIdLst>
  <p:notesMasterIdLst>
    <p:notesMasterId r:id="rId21"/>
  </p:notesMasterIdLst>
  <p:sldIdLst>
    <p:sldId id="264" r:id="rId5"/>
    <p:sldId id="268" r:id="rId6"/>
    <p:sldId id="267" r:id="rId7"/>
    <p:sldId id="271" r:id="rId8"/>
    <p:sldId id="276" r:id="rId9"/>
    <p:sldId id="274" r:id="rId10"/>
    <p:sldId id="277" r:id="rId11"/>
    <p:sldId id="278" r:id="rId12"/>
    <p:sldId id="281" r:id="rId13"/>
    <p:sldId id="293" r:id="rId14"/>
    <p:sldId id="283" r:id="rId15"/>
    <p:sldId id="292" r:id="rId16"/>
    <p:sldId id="299" r:id="rId17"/>
    <p:sldId id="301" r:id="rId18"/>
    <p:sldId id="298" r:id="rId19"/>
    <p:sldId id="30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8F8F8"/>
    <a:srgbClr val="6600FF"/>
    <a:srgbClr val="009999"/>
    <a:srgbClr val="FF3300"/>
    <a:srgbClr val="FF6633"/>
    <a:srgbClr val="FFFF99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3\WWMCOMMON\Stormwater\Sampling\PCB%20Analytical%20Result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PCB Concentrations </a:t>
            </a:r>
          </a:p>
          <a:p>
            <a:pPr>
              <a:defRPr/>
            </a:pPr>
            <a:r>
              <a:rPr lang="en-US" sz="1400" dirty="0"/>
              <a:t>Stormwater and CSO, </a:t>
            </a:r>
            <a:r>
              <a:rPr lang="en-US" sz="1400" dirty="0" smtClean="0"/>
              <a:t>Water Year</a:t>
            </a:r>
            <a:r>
              <a:rPr lang="en-US" sz="1400" baseline="0" dirty="0" smtClean="0"/>
              <a:t> </a:t>
            </a:r>
            <a:r>
              <a:rPr lang="en-US" sz="1400" baseline="0" dirty="0"/>
              <a:t>2013</a:t>
            </a:r>
            <a:endParaRPr lang="en-US" sz="1400" dirty="0"/>
          </a:p>
        </c:rich>
      </c:tx>
      <c:layout>
        <c:manualLayout>
          <c:xMode val="edge"/>
          <c:yMode val="edge"/>
          <c:x val="0.5484601163984939"/>
          <c:y val="0.17031250000000003"/>
        </c:manualLayout>
      </c:layout>
    </c:title>
    <c:plotArea>
      <c:layout>
        <c:manualLayout>
          <c:layoutTarget val="inner"/>
          <c:xMode val="edge"/>
          <c:yMode val="edge"/>
          <c:x val="0.11326075544904717"/>
          <c:y val="7.9933966587509925E-2"/>
          <c:w val="0.84017779299326711"/>
          <c:h val="0.76135378910969453"/>
        </c:manualLayout>
      </c:layout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errBars>
            <c:errBarType val="minus"/>
            <c:errValType val="cust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All!$C$72:$G$72</c:f>
                <c:numCache>
                  <c:formatCode>General</c:formatCode>
                  <c:ptCount val="5"/>
                  <c:pt idx="0">
                    <c:v>5314.5</c:v>
                  </c:pt>
                  <c:pt idx="1">
                    <c:v>7705</c:v>
                  </c:pt>
                  <c:pt idx="2">
                    <c:v>3138.5</c:v>
                  </c:pt>
                  <c:pt idx="3">
                    <c:v>213.75000000000045</c:v>
                  </c:pt>
                  <c:pt idx="4">
                    <c:v>2868</c:v>
                  </c:pt>
                </c:numCache>
              </c:numRef>
            </c:minus>
          </c:errBars>
          <c:cat>
            <c:strRef>
              <c:f>All!$C$61:$G$61</c:f>
              <c:strCache>
                <c:ptCount val="5"/>
                <c:pt idx="0">
                  <c:v>Union Outfall</c:v>
                </c:pt>
                <c:pt idx="1">
                  <c:v>Union near City Parcel</c:v>
                </c:pt>
                <c:pt idx="2">
                  <c:v>Cochran</c:v>
                </c:pt>
                <c:pt idx="3">
                  <c:v>Washington</c:v>
                </c:pt>
                <c:pt idx="4">
                  <c:v>CSO 34</c:v>
                </c:pt>
              </c:strCache>
            </c:strRef>
          </c:cat>
          <c:val>
            <c:numRef>
              <c:f>All!$C$73:$G$73</c:f>
              <c:numCache>
                <c:formatCode>#,##0</c:formatCode>
                <c:ptCount val="5"/>
                <c:pt idx="0">
                  <c:v>19080.5</c:v>
                </c:pt>
                <c:pt idx="1">
                  <c:v>43226</c:v>
                </c:pt>
                <c:pt idx="2">
                  <c:v>4066.5</c:v>
                </c:pt>
                <c:pt idx="3">
                  <c:v>3640.75</c:v>
                </c:pt>
                <c:pt idx="4">
                  <c:v>8817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cat>
            <c:strRef>
              <c:f>All!$C$61:$G$61</c:f>
              <c:strCache>
                <c:ptCount val="5"/>
                <c:pt idx="0">
                  <c:v>Union Outfall</c:v>
                </c:pt>
                <c:pt idx="1">
                  <c:v>Union near City Parcel</c:v>
                </c:pt>
                <c:pt idx="2">
                  <c:v>Cochran</c:v>
                </c:pt>
                <c:pt idx="3">
                  <c:v>Washington</c:v>
                </c:pt>
                <c:pt idx="4">
                  <c:v>CSO 34</c:v>
                </c:pt>
              </c:strCache>
            </c:strRef>
          </c:cat>
          <c:val>
            <c:numRef>
              <c:f>All!$C$74:$G$74</c:f>
              <c:numCache>
                <c:formatCode>#,##0</c:formatCode>
                <c:ptCount val="5"/>
                <c:pt idx="0">
                  <c:v>21513</c:v>
                </c:pt>
                <c:pt idx="1">
                  <c:v>28847.5</c:v>
                </c:pt>
                <c:pt idx="2">
                  <c:v>1675.5</c:v>
                </c:pt>
                <c:pt idx="3">
                  <c:v>2727.75</c:v>
                </c:pt>
                <c:pt idx="4">
                  <c:v>3524</c:v>
                </c:pt>
              </c:numCache>
            </c:numRef>
          </c:val>
        </c:ser>
        <c:ser>
          <c:idx val="2"/>
          <c:order val="2"/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errBars>
            <c:errBarType val="plus"/>
            <c:errValType val="cust"/>
            <c:plus>
              <c:numRef>
                <c:f>All!$C$76:$G$76</c:f>
                <c:numCache>
                  <c:formatCode>General</c:formatCode>
                  <c:ptCount val="5"/>
                  <c:pt idx="0">
                    <c:v>1111.25</c:v>
                  </c:pt>
                  <c:pt idx="1">
                    <c:v>50977.5</c:v>
                  </c:pt>
                  <c:pt idx="2">
                    <c:v>7230.75</c:v>
                  </c:pt>
                  <c:pt idx="3">
                    <c:v>1270</c:v>
                  </c:pt>
                  <c:pt idx="4">
                    <c:v>6505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All!$C$61:$G$61</c:f>
              <c:strCache>
                <c:ptCount val="5"/>
                <c:pt idx="0">
                  <c:v>Union Outfall</c:v>
                </c:pt>
                <c:pt idx="1">
                  <c:v>Union near City Parcel</c:v>
                </c:pt>
                <c:pt idx="2">
                  <c:v>Cochran</c:v>
                </c:pt>
                <c:pt idx="3">
                  <c:v>Washington</c:v>
                </c:pt>
                <c:pt idx="4">
                  <c:v>CSO 34</c:v>
                </c:pt>
              </c:strCache>
            </c:strRef>
          </c:cat>
          <c:val>
            <c:numRef>
              <c:f>All!$C$75:$G$75</c:f>
              <c:numCache>
                <c:formatCode>#,##0</c:formatCode>
                <c:ptCount val="5"/>
                <c:pt idx="0">
                  <c:v>7157.25</c:v>
                </c:pt>
                <c:pt idx="1">
                  <c:v>13126</c:v>
                </c:pt>
                <c:pt idx="2">
                  <c:v>3441.25</c:v>
                </c:pt>
                <c:pt idx="3">
                  <c:v>5383.5</c:v>
                </c:pt>
                <c:pt idx="4">
                  <c:v>4809</c:v>
                </c:pt>
              </c:numCache>
            </c:numRef>
          </c:val>
        </c:ser>
        <c:overlap val="100"/>
        <c:axId val="86729856"/>
        <c:axId val="86731392"/>
      </c:barChart>
      <c:catAx>
        <c:axId val="86729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731392"/>
        <c:crosses val="autoZero"/>
        <c:auto val="1"/>
        <c:lblAlgn val="ctr"/>
        <c:lblOffset val="100"/>
      </c:catAx>
      <c:valAx>
        <c:axId val="86731392"/>
        <c:scaling>
          <c:orientation val="minMax"/>
          <c:max val="14000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Total PCB (pg/L)</a:t>
                </a:r>
              </a:p>
            </c:rich>
          </c:tx>
        </c:title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72985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60751-615D-46A0-B010-1FEDB4490A59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25D06EF-B220-40D1-A729-F2A822E5690F}">
      <dgm:prSet/>
      <dgm:spPr/>
      <dgm:t>
        <a:bodyPr/>
        <a:lstStyle/>
        <a:p>
          <a:pPr rtl="0"/>
          <a:r>
            <a:rPr lang="en-US" b="1" dirty="0" smtClean="0"/>
            <a:t>2010 - 2012 Catch Basin Samples</a:t>
          </a:r>
          <a:endParaRPr lang="en-US" dirty="0"/>
        </a:p>
      </dgm:t>
    </dgm:pt>
    <dgm:pt modelId="{24963BE5-1E93-4453-8F78-EA94BFE0CDC1}" type="parTrans" cxnId="{CA6A8EC1-5BAE-4D8B-B723-5DE38B0E619F}">
      <dgm:prSet/>
      <dgm:spPr/>
      <dgm:t>
        <a:bodyPr/>
        <a:lstStyle/>
        <a:p>
          <a:endParaRPr lang="en-US"/>
        </a:p>
      </dgm:t>
    </dgm:pt>
    <dgm:pt modelId="{A2979F5D-509F-435A-821A-D8E9FC8A0BA5}" type="sibTrans" cxnId="{CA6A8EC1-5BAE-4D8B-B723-5DE38B0E619F}">
      <dgm:prSet/>
      <dgm:spPr/>
      <dgm:t>
        <a:bodyPr/>
        <a:lstStyle/>
        <a:p>
          <a:endParaRPr lang="en-US"/>
        </a:p>
      </dgm:t>
    </dgm:pt>
    <dgm:pt modelId="{93FABFE6-4D61-4CD1-A04D-66DB88768E7A}">
      <dgm:prSet/>
      <dgm:spPr/>
      <dgm:t>
        <a:bodyPr/>
        <a:lstStyle/>
        <a:p>
          <a:pPr rtl="0"/>
          <a:r>
            <a:rPr lang="en-US" dirty="0" smtClean="0"/>
            <a:t>765 Catch Basins – broken into 76 Groups + individual basin re-samples</a:t>
          </a:r>
          <a:endParaRPr lang="en-US" dirty="0"/>
        </a:p>
      </dgm:t>
    </dgm:pt>
    <dgm:pt modelId="{34EEF351-D513-4644-8913-1F3E34070A7A}" type="parTrans" cxnId="{B31D8FA5-77B9-45F5-BAB9-292E8A178764}">
      <dgm:prSet/>
      <dgm:spPr/>
      <dgm:t>
        <a:bodyPr/>
        <a:lstStyle/>
        <a:p>
          <a:endParaRPr lang="en-US"/>
        </a:p>
      </dgm:t>
    </dgm:pt>
    <dgm:pt modelId="{35D9B6EB-F944-427C-9948-88400EAD975E}" type="sibTrans" cxnId="{B31D8FA5-77B9-45F5-BAB9-292E8A178764}">
      <dgm:prSet/>
      <dgm:spPr/>
      <dgm:t>
        <a:bodyPr/>
        <a:lstStyle/>
        <a:p>
          <a:endParaRPr lang="en-US"/>
        </a:p>
      </dgm:t>
    </dgm:pt>
    <dgm:pt modelId="{C9AEFF61-94A9-4A54-848E-7D3615AB62E2}">
      <dgm:prSet/>
      <dgm:spPr/>
      <dgm:t>
        <a:bodyPr/>
        <a:lstStyle/>
        <a:p>
          <a:pPr rtl="0"/>
          <a:r>
            <a:rPr lang="en-US" dirty="0" smtClean="0"/>
            <a:t>590,000 lbs sediments removed</a:t>
          </a:r>
          <a:endParaRPr lang="en-US" dirty="0"/>
        </a:p>
      </dgm:t>
    </dgm:pt>
    <dgm:pt modelId="{7BEF87C9-C06B-4A3C-835F-065BC8BD0A70}" type="parTrans" cxnId="{3B9CD75F-F602-418B-AA68-04FD417B0AB0}">
      <dgm:prSet/>
      <dgm:spPr/>
      <dgm:t>
        <a:bodyPr/>
        <a:lstStyle/>
        <a:p>
          <a:endParaRPr lang="en-US"/>
        </a:p>
      </dgm:t>
    </dgm:pt>
    <dgm:pt modelId="{7102C0B6-E44C-4C15-BA45-34B4F849D059}" type="sibTrans" cxnId="{3B9CD75F-F602-418B-AA68-04FD417B0AB0}">
      <dgm:prSet/>
      <dgm:spPr/>
      <dgm:t>
        <a:bodyPr/>
        <a:lstStyle/>
        <a:p>
          <a:endParaRPr lang="en-US"/>
        </a:p>
      </dgm:t>
    </dgm:pt>
    <dgm:pt modelId="{9BDE56F7-C459-4326-ACD5-6DF99392586C}">
      <dgm:prSet/>
      <dgm:spPr/>
      <dgm:t>
        <a:bodyPr/>
        <a:lstStyle/>
        <a:p>
          <a:pPr rtl="0"/>
          <a:r>
            <a:rPr lang="en-US" b="1" dirty="0" smtClean="0"/>
            <a:t>32.4</a:t>
          </a:r>
          <a:r>
            <a:rPr lang="en-US" b="0" dirty="0" smtClean="0"/>
            <a:t> </a:t>
          </a:r>
          <a:r>
            <a:rPr lang="en-US" b="1" dirty="0" smtClean="0"/>
            <a:t>grams </a:t>
          </a:r>
          <a:r>
            <a:rPr lang="en-US" dirty="0" smtClean="0"/>
            <a:t>PCBs removed </a:t>
          </a:r>
          <a:endParaRPr lang="en-US" dirty="0"/>
        </a:p>
      </dgm:t>
    </dgm:pt>
    <dgm:pt modelId="{43C0F7F2-CC12-4242-8BCF-CAD438EF552A}" type="parTrans" cxnId="{FD708AFB-50AB-4135-957F-ECBA3C6CA6CC}">
      <dgm:prSet/>
      <dgm:spPr/>
      <dgm:t>
        <a:bodyPr/>
        <a:lstStyle/>
        <a:p>
          <a:endParaRPr lang="en-US"/>
        </a:p>
      </dgm:t>
    </dgm:pt>
    <dgm:pt modelId="{E8971DC5-19FE-4159-BD39-9E69176A5F54}" type="sibTrans" cxnId="{FD708AFB-50AB-4135-957F-ECBA3C6CA6CC}">
      <dgm:prSet/>
      <dgm:spPr/>
      <dgm:t>
        <a:bodyPr/>
        <a:lstStyle/>
        <a:p>
          <a:endParaRPr lang="en-US"/>
        </a:p>
      </dgm:t>
    </dgm:pt>
    <dgm:pt modelId="{8E0E6D46-51B7-4FF9-AF19-0859ECF601CF}">
      <dgm:prSet/>
      <dgm:spPr/>
      <dgm:t>
        <a:bodyPr/>
        <a:lstStyle/>
        <a:p>
          <a:pPr rtl="0"/>
          <a:r>
            <a:rPr lang="en-US" b="1" dirty="0" smtClean="0"/>
            <a:t>Individual Samples</a:t>
          </a:r>
          <a:endParaRPr lang="en-US" dirty="0"/>
        </a:p>
      </dgm:t>
    </dgm:pt>
    <dgm:pt modelId="{1B128005-A251-41E3-B708-AF46BAF168BF}" type="parTrans" cxnId="{58B5A835-5E04-4D01-813A-B8D2D5F8B2DA}">
      <dgm:prSet/>
      <dgm:spPr/>
      <dgm:t>
        <a:bodyPr/>
        <a:lstStyle/>
        <a:p>
          <a:endParaRPr lang="en-US"/>
        </a:p>
      </dgm:t>
    </dgm:pt>
    <dgm:pt modelId="{2BF4C621-03A6-4CCE-B219-70CB1C7FB0D0}" type="sibTrans" cxnId="{58B5A835-5E04-4D01-813A-B8D2D5F8B2DA}">
      <dgm:prSet/>
      <dgm:spPr/>
      <dgm:t>
        <a:bodyPr/>
        <a:lstStyle/>
        <a:p>
          <a:endParaRPr lang="en-US"/>
        </a:p>
      </dgm:t>
    </dgm:pt>
    <dgm:pt modelId="{934579A4-F693-4C56-9329-9D6D42F3D394}">
      <dgm:prSet/>
      <dgm:spPr/>
      <dgm:t>
        <a:bodyPr/>
        <a:lstStyle/>
        <a:p>
          <a:pPr rtl="0"/>
          <a:r>
            <a:rPr lang="en-US" dirty="0" smtClean="0"/>
            <a:t>Helped identify contaminated CB near City Parcel </a:t>
          </a:r>
          <a:endParaRPr lang="en-US" dirty="0"/>
        </a:p>
      </dgm:t>
    </dgm:pt>
    <dgm:pt modelId="{E7831676-936D-4113-A505-8BF88020CFF1}" type="parTrans" cxnId="{4B23BA0B-B975-4C13-996E-4566DDD7B47B}">
      <dgm:prSet/>
      <dgm:spPr/>
      <dgm:t>
        <a:bodyPr/>
        <a:lstStyle/>
        <a:p>
          <a:endParaRPr lang="en-US"/>
        </a:p>
      </dgm:t>
    </dgm:pt>
    <dgm:pt modelId="{AD6A3888-8A5E-468E-90F2-06488811DBCD}" type="sibTrans" cxnId="{4B23BA0B-B975-4C13-996E-4566DDD7B47B}">
      <dgm:prSet/>
      <dgm:spPr/>
      <dgm:t>
        <a:bodyPr/>
        <a:lstStyle/>
        <a:p>
          <a:endParaRPr lang="en-US"/>
        </a:p>
      </dgm:t>
    </dgm:pt>
    <dgm:pt modelId="{D7933452-3267-4B64-ABEF-16CC3A9A99B8}">
      <dgm:prSet/>
      <dgm:spPr/>
      <dgm:t>
        <a:bodyPr/>
        <a:lstStyle/>
        <a:p>
          <a:pPr rtl="0"/>
          <a:r>
            <a:rPr lang="en-US" dirty="0" smtClean="0"/>
            <a:t>Disconnected from MS4</a:t>
          </a:r>
          <a:endParaRPr lang="en-US" dirty="0"/>
        </a:p>
      </dgm:t>
    </dgm:pt>
    <dgm:pt modelId="{871761B3-26BC-4609-AA4D-FEA0EBB1DF83}" type="parTrans" cxnId="{0D0DFFBA-8912-4C09-BF61-CB5DAA81B946}">
      <dgm:prSet/>
      <dgm:spPr/>
      <dgm:t>
        <a:bodyPr/>
        <a:lstStyle/>
        <a:p>
          <a:endParaRPr lang="en-US"/>
        </a:p>
      </dgm:t>
    </dgm:pt>
    <dgm:pt modelId="{FEDF5617-A7FB-4844-8D98-34B0F0938A2F}" type="sibTrans" cxnId="{0D0DFFBA-8912-4C09-BF61-CB5DAA81B946}">
      <dgm:prSet/>
      <dgm:spPr/>
      <dgm:t>
        <a:bodyPr/>
        <a:lstStyle/>
        <a:p>
          <a:endParaRPr lang="en-US"/>
        </a:p>
      </dgm:t>
    </dgm:pt>
    <dgm:pt modelId="{DD5B1386-C4CE-403A-8A24-E6E8BF7BA610}">
      <dgm:prSet/>
      <dgm:spPr/>
      <dgm:t>
        <a:bodyPr/>
        <a:lstStyle/>
        <a:p>
          <a:pPr rtl="0"/>
          <a:r>
            <a:rPr lang="en-US" dirty="0" smtClean="0"/>
            <a:t>PCBs still found in CBs after thorough cleaning in 2010 = continual PCB source in area </a:t>
          </a:r>
          <a:endParaRPr lang="en-US" dirty="0"/>
        </a:p>
      </dgm:t>
    </dgm:pt>
    <dgm:pt modelId="{B5B4D9FF-80A2-4972-8F59-9792D7932CE1}" type="parTrans" cxnId="{885C8765-7711-4EDD-A575-9722C4760580}">
      <dgm:prSet/>
      <dgm:spPr/>
      <dgm:t>
        <a:bodyPr/>
        <a:lstStyle/>
        <a:p>
          <a:endParaRPr lang="en-US"/>
        </a:p>
      </dgm:t>
    </dgm:pt>
    <dgm:pt modelId="{3DFAD920-D39F-4407-A0CD-CCC26FB38977}" type="sibTrans" cxnId="{885C8765-7711-4EDD-A575-9722C4760580}">
      <dgm:prSet/>
      <dgm:spPr/>
      <dgm:t>
        <a:bodyPr/>
        <a:lstStyle/>
        <a:p>
          <a:endParaRPr lang="en-US"/>
        </a:p>
      </dgm:t>
    </dgm:pt>
    <dgm:pt modelId="{E581D059-D38D-48AD-99A2-B1D621172892}">
      <dgm:prSet/>
      <dgm:spPr/>
      <dgm:t>
        <a:bodyPr/>
        <a:lstStyle/>
        <a:p>
          <a:pPr rtl="0"/>
          <a:r>
            <a:rPr lang="en-US" dirty="0" smtClean="0"/>
            <a:t>Ecology re-evaluating City Parcel site to investigate residual contamination off property</a:t>
          </a:r>
          <a:endParaRPr lang="en-US" dirty="0"/>
        </a:p>
      </dgm:t>
    </dgm:pt>
    <dgm:pt modelId="{3231BC15-F444-4742-AF3D-FEA705D37697}" type="parTrans" cxnId="{9D65A7C8-7CD5-48FC-81F8-2472ED3F2624}">
      <dgm:prSet/>
      <dgm:spPr/>
      <dgm:t>
        <a:bodyPr/>
        <a:lstStyle/>
        <a:p>
          <a:endParaRPr lang="en-US"/>
        </a:p>
      </dgm:t>
    </dgm:pt>
    <dgm:pt modelId="{03026DF9-49C0-4CD7-9D3D-E4FDCE3C72CA}" type="sibTrans" cxnId="{9D65A7C8-7CD5-48FC-81F8-2472ED3F2624}">
      <dgm:prSet/>
      <dgm:spPr/>
      <dgm:t>
        <a:bodyPr/>
        <a:lstStyle/>
        <a:p>
          <a:endParaRPr lang="en-US"/>
        </a:p>
      </dgm:t>
    </dgm:pt>
    <dgm:pt modelId="{CF2722E0-03AC-4CCC-8A22-10DF8D869D2A}">
      <dgm:prSet/>
      <dgm:spPr/>
      <dgm:t>
        <a:bodyPr/>
        <a:lstStyle/>
        <a:p>
          <a:pPr rtl="0"/>
          <a:r>
            <a:rPr lang="en-US" dirty="0" smtClean="0"/>
            <a:t>Average ~ 30% reduction in re-sampled CBs </a:t>
          </a:r>
          <a:endParaRPr lang="en-US" dirty="0"/>
        </a:p>
      </dgm:t>
    </dgm:pt>
    <dgm:pt modelId="{E07D6AC5-CDD9-482C-A154-BD595CC7600B}" type="parTrans" cxnId="{DE0B4E50-1C24-45E2-818F-94BDC2EEE7DB}">
      <dgm:prSet/>
      <dgm:spPr/>
      <dgm:t>
        <a:bodyPr/>
        <a:lstStyle/>
        <a:p>
          <a:endParaRPr lang="en-US"/>
        </a:p>
      </dgm:t>
    </dgm:pt>
    <dgm:pt modelId="{2637D333-FA99-40E1-A98C-30CCC05E8C68}" type="sibTrans" cxnId="{DE0B4E50-1C24-45E2-818F-94BDC2EEE7DB}">
      <dgm:prSet/>
      <dgm:spPr/>
      <dgm:t>
        <a:bodyPr/>
        <a:lstStyle/>
        <a:p>
          <a:endParaRPr lang="en-US"/>
        </a:p>
      </dgm:t>
    </dgm:pt>
    <dgm:pt modelId="{6ACA0838-E14F-4B4C-9AB8-7FF478072330}">
      <dgm:prSet/>
      <dgm:spPr/>
      <dgm:t>
        <a:bodyPr/>
        <a:lstStyle/>
        <a:p>
          <a:pPr rtl="0"/>
          <a:r>
            <a:rPr lang="en-US" dirty="0" smtClean="0"/>
            <a:t>Multiple older industrial sources: wind-blown and track-off</a:t>
          </a:r>
          <a:endParaRPr lang="en-US" dirty="0"/>
        </a:p>
      </dgm:t>
    </dgm:pt>
    <dgm:pt modelId="{B7643599-8A81-4A86-8528-F7DB82BC7DE7}" type="parTrans" cxnId="{82E758B1-7CCC-4CAB-92EE-AB0F9F41D8B5}">
      <dgm:prSet/>
      <dgm:spPr/>
    </dgm:pt>
    <dgm:pt modelId="{57CDA03E-62C1-4AB4-8219-6E3D18CC54A7}" type="sibTrans" cxnId="{82E758B1-7CCC-4CAB-92EE-AB0F9F41D8B5}">
      <dgm:prSet/>
      <dgm:spPr/>
    </dgm:pt>
    <dgm:pt modelId="{F239F7F3-F5BC-4D93-A77C-E618EF4A5C84}" type="pres">
      <dgm:prSet presAssocID="{29960751-615D-46A0-B010-1FEDB4490A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67F91-1DDE-4B38-93B1-64AF341FEC93}" type="pres">
      <dgm:prSet presAssocID="{725D06EF-B220-40D1-A729-F2A822E5690F}" presName="parentLin" presStyleCnt="0"/>
      <dgm:spPr/>
    </dgm:pt>
    <dgm:pt modelId="{4A7B7F1F-F300-43A1-A7A1-E3F1495C31D4}" type="pres">
      <dgm:prSet presAssocID="{725D06EF-B220-40D1-A729-F2A822E5690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BBED43A-48C0-4685-9659-8DBCB1CB6AEE}" type="pres">
      <dgm:prSet presAssocID="{725D06EF-B220-40D1-A729-F2A822E569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7CC5D-1051-4F00-8AD1-3B0B73CCCE72}" type="pres">
      <dgm:prSet presAssocID="{725D06EF-B220-40D1-A729-F2A822E5690F}" presName="negativeSpace" presStyleCnt="0"/>
      <dgm:spPr/>
    </dgm:pt>
    <dgm:pt modelId="{BC17F34C-8913-482F-96F7-5987883B2084}" type="pres">
      <dgm:prSet presAssocID="{725D06EF-B220-40D1-A729-F2A822E5690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4911E-A8ED-4921-B389-8BB2AC491633}" type="pres">
      <dgm:prSet presAssocID="{A2979F5D-509F-435A-821A-D8E9FC8A0BA5}" presName="spaceBetweenRectangles" presStyleCnt="0"/>
      <dgm:spPr/>
    </dgm:pt>
    <dgm:pt modelId="{877B8E05-89C7-491A-914B-8632A625F472}" type="pres">
      <dgm:prSet presAssocID="{8E0E6D46-51B7-4FF9-AF19-0859ECF601CF}" presName="parentLin" presStyleCnt="0"/>
      <dgm:spPr/>
    </dgm:pt>
    <dgm:pt modelId="{AC0C4251-55F1-4FCE-945E-9755594A707C}" type="pres">
      <dgm:prSet presAssocID="{8E0E6D46-51B7-4FF9-AF19-0859ECF601C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02F0AEB-3C91-4E55-B6F5-716248EAB1EC}" type="pres">
      <dgm:prSet presAssocID="{8E0E6D46-51B7-4FF9-AF19-0859ECF601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8677-A6EE-4C85-A333-499A0CAE502B}" type="pres">
      <dgm:prSet presAssocID="{8E0E6D46-51B7-4FF9-AF19-0859ECF601CF}" presName="negativeSpace" presStyleCnt="0"/>
      <dgm:spPr/>
    </dgm:pt>
    <dgm:pt modelId="{D7E4BD22-81BC-425E-A106-D5D03EC24352}" type="pres">
      <dgm:prSet presAssocID="{8E0E6D46-51B7-4FF9-AF19-0859ECF601C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5A835-5E04-4D01-813A-B8D2D5F8B2DA}" srcId="{29960751-615D-46A0-B010-1FEDB4490A59}" destId="{8E0E6D46-51B7-4FF9-AF19-0859ECF601CF}" srcOrd="1" destOrd="0" parTransId="{1B128005-A251-41E3-B708-AF46BAF168BF}" sibTransId="{2BF4C621-03A6-4CCE-B219-70CB1C7FB0D0}"/>
    <dgm:cxn modelId="{01016519-03B0-4B92-9AA3-C081E852A0A2}" type="presOf" srcId="{9BDE56F7-C459-4326-ACD5-6DF99392586C}" destId="{BC17F34C-8913-482F-96F7-5987883B2084}" srcOrd="0" destOrd="2" presId="urn:microsoft.com/office/officeart/2005/8/layout/list1"/>
    <dgm:cxn modelId="{F856D140-C55C-4AE5-A3B4-B1FDDFDC999E}" type="presOf" srcId="{725D06EF-B220-40D1-A729-F2A822E5690F}" destId="{7BBED43A-48C0-4685-9659-8DBCB1CB6AEE}" srcOrd="1" destOrd="0" presId="urn:microsoft.com/office/officeart/2005/8/layout/list1"/>
    <dgm:cxn modelId="{DCB0DB19-5B0A-43DC-B545-4C80508E24C7}" type="presOf" srcId="{CF2722E0-03AC-4CCC-8A22-10DF8D869D2A}" destId="{D7E4BD22-81BC-425E-A106-D5D03EC24352}" srcOrd="0" destOrd="3" presId="urn:microsoft.com/office/officeart/2005/8/layout/list1"/>
    <dgm:cxn modelId="{9D65A7C8-7CD5-48FC-81F8-2472ED3F2624}" srcId="{8E0E6D46-51B7-4FF9-AF19-0859ECF601CF}" destId="{E581D059-D38D-48AD-99A2-B1D621172892}" srcOrd="2" destOrd="0" parTransId="{3231BC15-F444-4742-AF3D-FEA705D37697}" sibTransId="{03026DF9-49C0-4CD7-9D3D-E4FDCE3C72CA}"/>
    <dgm:cxn modelId="{1582305C-BDA4-421D-9EEB-394BA20F7E19}" type="presOf" srcId="{8E0E6D46-51B7-4FF9-AF19-0859ECF601CF}" destId="{AC0C4251-55F1-4FCE-945E-9755594A707C}" srcOrd="0" destOrd="0" presId="urn:microsoft.com/office/officeart/2005/8/layout/list1"/>
    <dgm:cxn modelId="{6F76C24A-8419-4CD7-8D0F-8CE6BD734EDD}" type="presOf" srcId="{93FABFE6-4D61-4CD1-A04D-66DB88768E7A}" destId="{BC17F34C-8913-482F-96F7-5987883B2084}" srcOrd="0" destOrd="0" presId="urn:microsoft.com/office/officeart/2005/8/layout/list1"/>
    <dgm:cxn modelId="{3B9CD75F-F602-418B-AA68-04FD417B0AB0}" srcId="{725D06EF-B220-40D1-A729-F2A822E5690F}" destId="{C9AEFF61-94A9-4A54-848E-7D3615AB62E2}" srcOrd="1" destOrd="0" parTransId="{7BEF87C9-C06B-4A3C-835F-065BC8BD0A70}" sibTransId="{7102C0B6-E44C-4C15-BA45-34B4F849D059}"/>
    <dgm:cxn modelId="{4B23BA0B-B975-4C13-996E-4566DDD7B47B}" srcId="{8E0E6D46-51B7-4FF9-AF19-0859ECF601CF}" destId="{934579A4-F693-4C56-9329-9D6D42F3D394}" srcOrd="0" destOrd="0" parTransId="{E7831676-936D-4113-A505-8BF88020CFF1}" sibTransId="{AD6A3888-8A5E-468E-90F2-06488811DBCD}"/>
    <dgm:cxn modelId="{464E13D3-7FB9-4A42-B859-A30A030EC248}" type="presOf" srcId="{DD5B1386-C4CE-403A-8A24-E6E8BF7BA610}" destId="{D7E4BD22-81BC-425E-A106-D5D03EC24352}" srcOrd="0" destOrd="2" presId="urn:microsoft.com/office/officeart/2005/8/layout/list1"/>
    <dgm:cxn modelId="{5E096CB3-BC2C-4A79-AB2F-76925E3D60B5}" type="presOf" srcId="{E581D059-D38D-48AD-99A2-B1D621172892}" destId="{D7E4BD22-81BC-425E-A106-D5D03EC24352}" srcOrd="0" destOrd="5" presId="urn:microsoft.com/office/officeart/2005/8/layout/list1"/>
    <dgm:cxn modelId="{DE0B4E50-1C24-45E2-818F-94BDC2EEE7DB}" srcId="{DD5B1386-C4CE-403A-8A24-E6E8BF7BA610}" destId="{CF2722E0-03AC-4CCC-8A22-10DF8D869D2A}" srcOrd="0" destOrd="0" parTransId="{E07D6AC5-CDD9-482C-A154-BD595CC7600B}" sibTransId="{2637D333-FA99-40E1-A98C-30CCC05E8C68}"/>
    <dgm:cxn modelId="{B31D8FA5-77B9-45F5-BAB9-292E8A178764}" srcId="{725D06EF-B220-40D1-A729-F2A822E5690F}" destId="{93FABFE6-4D61-4CD1-A04D-66DB88768E7A}" srcOrd="0" destOrd="0" parTransId="{34EEF351-D513-4644-8913-1F3E34070A7A}" sibTransId="{35D9B6EB-F944-427C-9948-88400EAD975E}"/>
    <dgm:cxn modelId="{0D0DFFBA-8912-4C09-BF61-CB5DAA81B946}" srcId="{934579A4-F693-4C56-9329-9D6D42F3D394}" destId="{D7933452-3267-4B64-ABEF-16CC3A9A99B8}" srcOrd="0" destOrd="0" parTransId="{871761B3-26BC-4609-AA4D-FEA0EBB1DF83}" sibTransId="{FEDF5617-A7FB-4844-8D98-34B0F0938A2F}"/>
    <dgm:cxn modelId="{2323EE8E-D686-4B11-AFA0-C755B7A15D7C}" type="presOf" srcId="{725D06EF-B220-40D1-A729-F2A822E5690F}" destId="{4A7B7F1F-F300-43A1-A7A1-E3F1495C31D4}" srcOrd="0" destOrd="0" presId="urn:microsoft.com/office/officeart/2005/8/layout/list1"/>
    <dgm:cxn modelId="{353C5573-C69E-4F4E-A4ED-C9C61227C241}" type="presOf" srcId="{8E0E6D46-51B7-4FF9-AF19-0859ECF601CF}" destId="{002F0AEB-3C91-4E55-B6F5-716248EAB1EC}" srcOrd="1" destOrd="0" presId="urn:microsoft.com/office/officeart/2005/8/layout/list1"/>
    <dgm:cxn modelId="{4235CC75-A841-499F-A9B7-2B388770DE21}" type="presOf" srcId="{C9AEFF61-94A9-4A54-848E-7D3615AB62E2}" destId="{BC17F34C-8913-482F-96F7-5987883B2084}" srcOrd="0" destOrd="1" presId="urn:microsoft.com/office/officeart/2005/8/layout/list1"/>
    <dgm:cxn modelId="{FD708AFB-50AB-4135-957F-ECBA3C6CA6CC}" srcId="{725D06EF-B220-40D1-A729-F2A822E5690F}" destId="{9BDE56F7-C459-4326-ACD5-6DF99392586C}" srcOrd="2" destOrd="0" parTransId="{43C0F7F2-CC12-4242-8BCF-CAD438EF552A}" sibTransId="{E8971DC5-19FE-4159-BD39-9E69176A5F54}"/>
    <dgm:cxn modelId="{CA6A8EC1-5BAE-4D8B-B723-5DE38B0E619F}" srcId="{29960751-615D-46A0-B010-1FEDB4490A59}" destId="{725D06EF-B220-40D1-A729-F2A822E5690F}" srcOrd="0" destOrd="0" parTransId="{24963BE5-1E93-4453-8F78-EA94BFE0CDC1}" sibTransId="{A2979F5D-509F-435A-821A-D8E9FC8A0BA5}"/>
    <dgm:cxn modelId="{ABDE24EB-6DAB-4C61-B4B1-56204B5833F7}" type="presOf" srcId="{934579A4-F693-4C56-9329-9D6D42F3D394}" destId="{D7E4BD22-81BC-425E-A106-D5D03EC24352}" srcOrd="0" destOrd="0" presId="urn:microsoft.com/office/officeart/2005/8/layout/list1"/>
    <dgm:cxn modelId="{B3A85E85-6C36-4EB6-B99D-A90939DA2B11}" type="presOf" srcId="{29960751-615D-46A0-B010-1FEDB4490A59}" destId="{F239F7F3-F5BC-4D93-A77C-E618EF4A5C84}" srcOrd="0" destOrd="0" presId="urn:microsoft.com/office/officeart/2005/8/layout/list1"/>
    <dgm:cxn modelId="{FB64B70D-C522-4316-AF37-F27134B1955F}" type="presOf" srcId="{6ACA0838-E14F-4B4C-9AB8-7FF478072330}" destId="{D7E4BD22-81BC-425E-A106-D5D03EC24352}" srcOrd="0" destOrd="4" presId="urn:microsoft.com/office/officeart/2005/8/layout/list1"/>
    <dgm:cxn modelId="{885C8765-7711-4EDD-A575-9722C4760580}" srcId="{8E0E6D46-51B7-4FF9-AF19-0859ECF601CF}" destId="{DD5B1386-C4CE-403A-8A24-E6E8BF7BA610}" srcOrd="1" destOrd="0" parTransId="{B5B4D9FF-80A2-4972-8F59-9792D7932CE1}" sibTransId="{3DFAD920-D39F-4407-A0CD-CCC26FB38977}"/>
    <dgm:cxn modelId="{8989C4E0-84E1-4E7D-AEA8-85C5A8FF1E3C}" type="presOf" srcId="{D7933452-3267-4B64-ABEF-16CC3A9A99B8}" destId="{D7E4BD22-81BC-425E-A106-D5D03EC24352}" srcOrd="0" destOrd="1" presId="urn:microsoft.com/office/officeart/2005/8/layout/list1"/>
    <dgm:cxn modelId="{82E758B1-7CCC-4CAB-92EE-AB0F9F41D8B5}" srcId="{DD5B1386-C4CE-403A-8A24-E6E8BF7BA610}" destId="{6ACA0838-E14F-4B4C-9AB8-7FF478072330}" srcOrd="1" destOrd="0" parTransId="{B7643599-8A81-4A86-8528-F7DB82BC7DE7}" sibTransId="{57CDA03E-62C1-4AB4-8219-6E3D18CC54A7}"/>
    <dgm:cxn modelId="{3ECA2A3E-1646-4B28-833D-A344DC1308C1}" type="presParOf" srcId="{F239F7F3-F5BC-4D93-A77C-E618EF4A5C84}" destId="{65967F91-1DDE-4B38-93B1-64AF341FEC93}" srcOrd="0" destOrd="0" presId="urn:microsoft.com/office/officeart/2005/8/layout/list1"/>
    <dgm:cxn modelId="{6DF26280-5DDD-49E5-A683-E19CFDD79CB1}" type="presParOf" srcId="{65967F91-1DDE-4B38-93B1-64AF341FEC93}" destId="{4A7B7F1F-F300-43A1-A7A1-E3F1495C31D4}" srcOrd="0" destOrd="0" presId="urn:microsoft.com/office/officeart/2005/8/layout/list1"/>
    <dgm:cxn modelId="{64EC0047-AF53-4B7B-B86C-347C8561322B}" type="presParOf" srcId="{65967F91-1DDE-4B38-93B1-64AF341FEC93}" destId="{7BBED43A-48C0-4685-9659-8DBCB1CB6AEE}" srcOrd="1" destOrd="0" presId="urn:microsoft.com/office/officeart/2005/8/layout/list1"/>
    <dgm:cxn modelId="{2D856F98-0098-47EF-9694-AEE3AFA7300D}" type="presParOf" srcId="{F239F7F3-F5BC-4D93-A77C-E618EF4A5C84}" destId="{7E77CC5D-1051-4F00-8AD1-3B0B73CCCE72}" srcOrd="1" destOrd="0" presId="urn:microsoft.com/office/officeart/2005/8/layout/list1"/>
    <dgm:cxn modelId="{2ACA8F40-09F2-4150-81A4-7C67818C6D31}" type="presParOf" srcId="{F239F7F3-F5BC-4D93-A77C-E618EF4A5C84}" destId="{BC17F34C-8913-482F-96F7-5987883B2084}" srcOrd="2" destOrd="0" presId="urn:microsoft.com/office/officeart/2005/8/layout/list1"/>
    <dgm:cxn modelId="{4C591BB5-61D2-42BB-96B5-86C04AE566CE}" type="presParOf" srcId="{F239F7F3-F5BC-4D93-A77C-E618EF4A5C84}" destId="{EE24911E-A8ED-4921-B389-8BB2AC491633}" srcOrd="3" destOrd="0" presId="urn:microsoft.com/office/officeart/2005/8/layout/list1"/>
    <dgm:cxn modelId="{C334B649-ADAB-437B-8E63-A42380E1FBD4}" type="presParOf" srcId="{F239F7F3-F5BC-4D93-A77C-E618EF4A5C84}" destId="{877B8E05-89C7-491A-914B-8632A625F472}" srcOrd="4" destOrd="0" presId="urn:microsoft.com/office/officeart/2005/8/layout/list1"/>
    <dgm:cxn modelId="{C665C955-8AF6-41CF-A1EB-8FF84630DC6C}" type="presParOf" srcId="{877B8E05-89C7-491A-914B-8632A625F472}" destId="{AC0C4251-55F1-4FCE-945E-9755594A707C}" srcOrd="0" destOrd="0" presId="urn:microsoft.com/office/officeart/2005/8/layout/list1"/>
    <dgm:cxn modelId="{4FBC8DF9-22EC-47A5-9DE1-D262499C12D7}" type="presParOf" srcId="{877B8E05-89C7-491A-914B-8632A625F472}" destId="{002F0AEB-3C91-4E55-B6F5-716248EAB1EC}" srcOrd="1" destOrd="0" presId="urn:microsoft.com/office/officeart/2005/8/layout/list1"/>
    <dgm:cxn modelId="{0EF806BF-D375-4ECB-839C-764AC2F8CF92}" type="presParOf" srcId="{F239F7F3-F5BC-4D93-A77C-E618EF4A5C84}" destId="{E2348677-A6EE-4C85-A333-499A0CAE502B}" srcOrd="5" destOrd="0" presId="urn:microsoft.com/office/officeart/2005/8/layout/list1"/>
    <dgm:cxn modelId="{9A4EAFAA-F099-43C3-8ECA-BE0266E0D139}" type="presParOf" srcId="{F239F7F3-F5BC-4D93-A77C-E618EF4A5C84}" destId="{D7E4BD22-81BC-425E-A106-D5D03EC243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7F34C-8913-482F-96F7-5987883B2084}">
      <dsp:nvSpPr>
        <dsp:cNvPr id="0" name=""/>
        <dsp:cNvSpPr/>
      </dsp:nvSpPr>
      <dsp:spPr>
        <a:xfrm>
          <a:off x="0" y="293699"/>
          <a:ext cx="85344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74904" rIns="662364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765 Catch Basins – broken into 76 Groups + individual basin re-samples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590,000 lbs sediments removed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32.4</a:t>
          </a:r>
          <a:r>
            <a:rPr lang="en-US" sz="1800" b="0" kern="1200" dirty="0" smtClean="0"/>
            <a:t> </a:t>
          </a:r>
          <a:r>
            <a:rPr lang="en-US" sz="1800" b="1" kern="1200" dirty="0" smtClean="0"/>
            <a:t>grams </a:t>
          </a:r>
          <a:r>
            <a:rPr lang="en-US" sz="1800" kern="1200" dirty="0" smtClean="0"/>
            <a:t>PCBs removed </a:t>
          </a:r>
          <a:endParaRPr lang="en-US" sz="1800" kern="1200" dirty="0"/>
        </a:p>
      </dsp:txBody>
      <dsp:txXfrm>
        <a:off x="0" y="293699"/>
        <a:ext cx="8534400" cy="1701000"/>
      </dsp:txXfrm>
    </dsp:sp>
    <dsp:sp modelId="{7BBED43A-48C0-4685-9659-8DBCB1CB6AEE}">
      <dsp:nvSpPr>
        <dsp:cNvPr id="0" name=""/>
        <dsp:cNvSpPr/>
      </dsp:nvSpPr>
      <dsp:spPr>
        <a:xfrm>
          <a:off x="426720" y="28019"/>
          <a:ext cx="5974080" cy="5313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2010 - 2012 Catch Basin Samples</a:t>
          </a:r>
          <a:endParaRPr lang="en-US" sz="1800" kern="1200" dirty="0"/>
        </a:p>
      </dsp:txBody>
      <dsp:txXfrm>
        <a:off x="426720" y="28019"/>
        <a:ext cx="5974080" cy="531360"/>
      </dsp:txXfrm>
    </dsp:sp>
    <dsp:sp modelId="{D7E4BD22-81BC-425E-A106-D5D03EC24352}">
      <dsp:nvSpPr>
        <dsp:cNvPr id="0" name=""/>
        <dsp:cNvSpPr/>
      </dsp:nvSpPr>
      <dsp:spPr>
        <a:xfrm>
          <a:off x="0" y="2357580"/>
          <a:ext cx="8534400" cy="294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374904" rIns="662364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Helped identify contaminated CB near City Parcel 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Disconnected from MS4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PCBs still found in CBs after thorough cleaning in 2010 = continual PCB source in area 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Average ~ 30% reduction in re-sampled CBs 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Multiple older industrial sources: wind-blown and track-off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Ecology re-evaluating City Parcel site to investigate residual contamination off property</a:t>
          </a:r>
          <a:endParaRPr lang="en-US" sz="1800" kern="1200" dirty="0"/>
        </a:p>
      </dsp:txBody>
      <dsp:txXfrm>
        <a:off x="0" y="2357580"/>
        <a:ext cx="8534400" cy="2948400"/>
      </dsp:txXfrm>
    </dsp:sp>
    <dsp:sp modelId="{002F0AEB-3C91-4E55-B6F5-716248EAB1EC}">
      <dsp:nvSpPr>
        <dsp:cNvPr id="0" name=""/>
        <dsp:cNvSpPr/>
      </dsp:nvSpPr>
      <dsp:spPr>
        <a:xfrm>
          <a:off x="426720" y="2091899"/>
          <a:ext cx="5974080" cy="531360"/>
        </a:xfrm>
        <a:prstGeom prst="roundRect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Individual Samples</a:t>
          </a:r>
          <a:endParaRPr lang="en-US" sz="1800" kern="1200" dirty="0"/>
        </a:p>
      </dsp:txBody>
      <dsp:txXfrm>
        <a:off x="426720" y="2091899"/>
        <a:ext cx="5974080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E72644E-47D5-42D1-BE2B-2C107E6CBE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River starts at CDA Lake, flows through these cities.  </a:t>
            </a:r>
          </a:p>
          <a:p>
            <a:r>
              <a:rPr lang="en-US" dirty="0" smtClean="0"/>
              <a:t>Downstream is Long Lake and Spokane Tribe, then Columbia.  </a:t>
            </a:r>
          </a:p>
          <a:p>
            <a:r>
              <a:rPr lang="en-US" dirty="0" smtClean="0"/>
              <a:t>SVRP Aquifer is inter-linked, gaining</a:t>
            </a:r>
            <a:r>
              <a:rPr lang="en-US" baseline="0" dirty="0" smtClean="0"/>
              <a:t> and losing.  Sole source aquifer to about ½ million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2644E-47D5-42D1-BE2B-2C107E6CBE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MS4 area vs. CSO vs. Infiltration</a:t>
            </a:r>
          </a:p>
          <a:p>
            <a:r>
              <a:rPr lang="en-US" dirty="0" smtClean="0"/>
              <a:t>Explain Spokane’s CSO</a:t>
            </a:r>
            <a:r>
              <a:rPr lang="en-US" baseline="0" dirty="0" smtClean="0"/>
              <a:t> program</a:t>
            </a:r>
          </a:p>
          <a:p>
            <a:pPr>
              <a:buFontTx/>
              <a:buChar char="-"/>
            </a:pPr>
            <a:r>
              <a:rPr lang="en-US" baseline="0" dirty="0" smtClean="0"/>
              <a:t>Now have hundreds of overflows/year</a:t>
            </a:r>
          </a:p>
          <a:p>
            <a:pPr>
              <a:buFontTx/>
              <a:buChar char="-"/>
            </a:pPr>
            <a:r>
              <a:rPr lang="en-US" baseline="0" dirty="0" smtClean="0"/>
              <a:t>Planning for one/year/outfall by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2644E-47D5-42D1-BE2B-2C107E6CBE4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Broken into</a:t>
            </a:r>
            <a:r>
              <a:rPr lang="en-US" baseline="0" dirty="0" smtClean="0"/>
              <a:t> sample groups for composite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2644E-47D5-42D1-BE2B-2C107E6CBE4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**Note adaptive management – placing curbs on top instead of face of curb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Placed</a:t>
            </a:r>
            <a:r>
              <a:rPr lang="en-US" baseline="0" dirty="0" smtClean="0"/>
              <a:t> to inform the public not to dump waste down the drain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Include stormwater hotline for reporting illicit discharges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2644E-47D5-42D1-BE2B-2C107E6CBE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 started with Union</a:t>
            </a:r>
            <a:r>
              <a:rPr lang="en-US" baseline="0" dirty="0" smtClean="0"/>
              <a:t> Basin.  Expanded to others for the Integrated Plan, to help identify highest loads to the River.  Included PCBs in all sampling for comparison to Union Basin.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2644E-47D5-42D1-BE2B-2C107E6CBE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sample results, compared to Liberty Lake “background” study where there is no known point</a:t>
            </a:r>
            <a:r>
              <a:rPr lang="en-US" baseline="0" dirty="0" smtClean="0"/>
              <a:t> source of PCBs.  Note that Cochran and Washington basins are within the range of the Liberty Lake study.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2644E-47D5-42D1-BE2B-2C107E6CBE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D2BC8AB5-9309-4E3F-ACB7-96DD7722C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6684A-A83F-491C-871F-B8BEBF1E0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2B7B-AE65-4257-BDB6-DC90A7D6E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3C222E-8379-4AA1-A9BC-C659B524D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00332_grey-bar.png"/>
          <p:cNvPicPr>
            <a:picLocks noChangeAspect="1"/>
          </p:cNvPicPr>
          <p:nvPr/>
        </p:nvPicPr>
        <p:blipFill>
          <a:blip r:embed="rId3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/>
        </p:nvPicPr>
        <p:blipFill>
          <a:blip r:embed="rId3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EAFEA-44A7-41E6-A0CF-B25B38DA2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/>
        </p:nvPicPr>
        <p:blipFill>
          <a:blip r:embed="rId3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600"/>
            <a:ext cx="7772400" cy="860425"/>
          </a:xfrm>
        </p:spPr>
        <p:txBody>
          <a:bodyPr anchor="b" anchorCtr="0"/>
          <a:lstStyle>
            <a:lvl1pPr algn="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600" y="6005400"/>
            <a:ext cx="7753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A1CCB-D921-4864-ABFB-FF239B5A8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E1B6-988E-47C7-9AE1-4F0FD0B78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35B05-BD09-4975-9A40-C9B13A6C5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5515-EB42-4100-926B-419B0B366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26801-E744-485D-88F0-5EFFDA355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6DA0-0E63-428C-9810-ADA155097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E94FF-B1FE-430A-BF33-325363A95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2EDA1F46-BE35-40F8-86E0-E6D85600B0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854075" indent="-3937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576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655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EDA1F46-BE35-40F8-86E0-E6D85600B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spokanecity.org/publicworks/wastewater/integratedplan/" TargetMode="External"/><Relationship Id="rId2" Type="http://schemas.openxmlformats.org/officeDocument/2006/relationships/hyperlink" Target="http://www.spokanewastewater.org/StormwaterDocs.aspx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2689225"/>
          </a:xfrm>
          <a:solidFill>
            <a:srgbClr val="F8F8F8">
              <a:alpha val="74902"/>
            </a:srgbClr>
          </a:solidFill>
          <a:effectLst>
            <a:softEdge rad="127000"/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sz="2800" b="1" dirty="0"/>
              <a:t>AN ADAPTIVE MANAGEMENT PLAN </a:t>
            </a:r>
            <a:r>
              <a:rPr lang="en-US" sz="2800" b="1" dirty="0" smtClean="0"/>
              <a:t>FOR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4400" b="1" dirty="0" smtClean="0"/>
              <a:t>PCBs IN </a:t>
            </a:r>
            <a:r>
              <a:rPr lang="en-US" sz="4400" b="1" dirty="0"/>
              <a:t>STORMWATER AND </a:t>
            </a:r>
            <a:r>
              <a:rPr lang="en-US" sz="4400" b="1" dirty="0" smtClean="0"/>
              <a:t>SEDIMENTS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714999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City of Spokane Wastewater Management</a:t>
            </a:r>
          </a:p>
          <a:p>
            <a:pPr algn="ctr"/>
            <a:r>
              <a:rPr lang="en-US" sz="1800" dirty="0" smtClean="0"/>
              <a:t>Lynn Schmidt, Stormwater Permit Coordinator</a:t>
            </a:r>
            <a:endParaRPr lang="en-US" sz="1800" dirty="0" smtClean="0"/>
          </a:p>
          <a:p>
            <a:pPr algn="ctr"/>
            <a:endParaRPr lang="en-US" dirty="0"/>
          </a:p>
        </p:txBody>
      </p:sp>
      <p:pic>
        <p:nvPicPr>
          <p:cNvPr id="6" name="Picture 5" descr="black and white logo.jpe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5334000"/>
            <a:ext cx="1154650" cy="1363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Catch Basin Sampling</a:t>
            </a:r>
            <a:endParaRPr lang="en-US" dirty="0"/>
          </a:p>
        </p:txBody>
      </p:sp>
      <p:pic>
        <p:nvPicPr>
          <p:cNvPr id="4" name="Content Placeholder 3" descr="PCB Samples for jpeg_2012Co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344" y="1424780"/>
            <a:ext cx="8449312" cy="52808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– 2012 Sampling Recap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5562600"/>
            <a:ext cx="6781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Sampling: 2012-2014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" y="1447800"/>
            <a:ext cx="82905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Sampling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52400" y="9906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ine Callout 1 6"/>
          <p:cNvSpPr/>
          <p:nvPr/>
        </p:nvSpPr>
        <p:spPr>
          <a:xfrm>
            <a:off x="4419600" y="5867400"/>
            <a:ext cx="1524000" cy="609600"/>
          </a:xfrm>
          <a:prstGeom prst="borderCallout1">
            <a:avLst>
              <a:gd name="adj1" fmla="val 1116"/>
              <a:gd name="adj2" fmla="val 7709"/>
              <a:gd name="adj3" fmla="val -59994"/>
              <a:gd name="adj4" fmla="val 2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“Average” City stormwater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6248400" y="5791200"/>
            <a:ext cx="1295400" cy="381000"/>
          </a:xfrm>
          <a:prstGeom prst="borderCallout1">
            <a:avLst>
              <a:gd name="adj1" fmla="val 1116"/>
              <a:gd name="adj2" fmla="val 7709"/>
              <a:gd name="adj3" fmla="val -89681"/>
              <a:gd name="adj4" fmla="val -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Commercial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152400" y="5715000"/>
            <a:ext cx="1371600" cy="457200"/>
          </a:xfrm>
          <a:prstGeom prst="borderCallout1">
            <a:avLst>
              <a:gd name="adj1" fmla="val 15699"/>
              <a:gd name="adj2" fmla="val 90348"/>
              <a:gd name="adj3" fmla="val -52181"/>
              <a:gd name="adj4" fmla="val 99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Heavy Industrial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2057400" y="5943600"/>
            <a:ext cx="1371600" cy="457200"/>
          </a:xfrm>
          <a:prstGeom prst="borderCallout1">
            <a:avLst>
              <a:gd name="adj1" fmla="val 15699"/>
              <a:gd name="adj2" fmla="val 90348"/>
              <a:gd name="adj3" fmla="val -52181"/>
              <a:gd name="adj4" fmla="val 99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Near PCB Cleanup Site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Sampling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PCBs are still incidentally produced in manufacturing processes.  City is sampling products in summer 2014: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91000"/>
            <a:ext cx="25146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7772400" cy="2895600"/>
          </a:xfrm>
          <a:prstGeom prst="rect">
            <a:avLst/>
          </a:prstGeom>
        </p:spPr>
        <p:txBody>
          <a:bodyPr vert="horz" wrap="square" lIns="91440" tIns="45720" rIns="91440" bIns="45720" numCol="2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Road paint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Survey marking paint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Deicer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Vehicle wash soap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Vehicle wax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Pesticide/herbicide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Motor oil (new and used)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Diesel and gasoline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Dust suppressant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PVC pipe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rinsate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Asphalt sealer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Firefighting foam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Other vehicle fluids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Individual sources difficult to identify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Widespread, diffuse source of PCBs</a:t>
            </a:r>
          </a:p>
          <a:p>
            <a:pPr lvl="1"/>
            <a:r>
              <a:rPr lang="en-US" dirty="0" smtClean="0"/>
              <a:t>Legacy sources from historic industrial activity</a:t>
            </a:r>
          </a:p>
          <a:p>
            <a:pPr lvl="1"/>
            <a:r>
              <a:rPr lang="en-US" dirty="0" smtClean="0"/>
              <a:t>PCBs found in everyday items (motor oil, hydraulic fluid, etc.)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Designing treatment and infiltration in Union basin (disconnect MS4 from river)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Integrated Plan: treat and infiltrate Cochran basin stormwater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CSO controls installed by 2017</a:t>
            </a:r>
          </a:p>
          <a:p>
            <a:pPr lvl="1"/>
            <a:r>
              <a:rPr lang="en-US" dirty="0" smtClean="0"/>
              <a:t>One overflow per year per outfall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81534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More information: </a:t>
            </a:r>
          </a:p>
          <a:p>
            <a:endParaRPr lang="en-US" dirty="0" smtClean="0"/>
          </a:p>
          <a:p>
            <a:r>
              <a:rPr lang="en-US" dirty="0" smtClean="0"/>
              <a:t>2013 PCB Annual Report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http://www.spokanewastewater.org/StormwaterDocs.aspx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(2014 report coming soon!)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City of Spokane Integrated Clean Water Plan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https://beta.spokanecity.org/publicworks/wastewater/integratedplan/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Content Placeholder 4" descr="Spokane Base Map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39137" y="1295400"/>
            <a:ext cx="7465725" cy="4830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519013" cy="533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Stormwater Management in Spokane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2004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Pathway for PCBs to enter the Spokane River</a:t>
            </a:r>
          </a:p>
          <a:p>
            <a:pPr lvl="1"/>
            <a:r>
              <a:rPr lang="en-US" dirty="0" smtClean="0"/>
              <a:t>MS4: Municipal Separate Storm Sewer System</a:t>
            </a:r>
          </a:p>
          <a:p>
            <a:pPr lvl="1"/>
            <a:r>
              <a:rPr lang="en-US" dirty="0" smtClean="0"/>
              <a:t>CSO: Combined Sewer Overflow (less frequent)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52578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PCB Sample Locations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6705600" y="4038600"/>
            <a:ext cx="914400" cy="609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029200" y="4495800"/>
            <a:ext cx="1752600" cy="106680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172200" y="49530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CSO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096000" y="29718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MS4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 PCBs in stormwater and CSO discharges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and interpret existing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likely sources of PCBs.  Design and implement remedial actions and BMPs.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Adaptive approach – further data collection and remedial action</a:t>
            </a:r>
          </a:p>
          <a:p>
            <a:pPr marL="514350" indent="-514350">
              <a:buFont typeface="+mj-lt"/>
              <a:buAutoNum type="arabicPeriod"/>
            </a:pPr>
            <a:endParaRPr lang="en-US" sz="1300" dirty="0" smtClean="0"/>
          </a:p>
          <a:p>
            <a:pPr marL="514350" indent="-514350"/>
            <a:r>
              <a:rPr lang="en-US" dirty="0" smtClean="0"/>
              <a:t>Phase I: remedial maintenance, sampling, analysis of existing information</a:t>
            </a:r>
          </a:p>
          <a:p>
            <a:pPr marL="914400" lvl="1" indent="-514350"/>
            <a:r>
              <a:rPr lang="en-US" dirty="0" smtClean="0">
                <a:latin typeface="Garamond" pitchFamily="18" charset="0"/>
              </a:rPr>
              <a:t>PCBs particulate bound: sample catch basin </a:t>
            </a:r>
            <a:r>
              <a:rPr lang="en-US" dirty="0" smtClean="0">
                <a:solidFill>
                  <a:srgbClr val="F8F8F8"/>
                </a:solidFill>
                <a:latin typeface="Garamond" pitchFamily="18" charset="0"/>
              </a:rPr>
              <a:t>sediments</a:t>
            </a:r>
          </a:p>
          <a:p>
            <a:pPr marL="51435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Investigation Areas</a:t>
            </a:r>
            <a:endParaRPr lang="en-US" dirty="0"/>
          </a:p>
        </p:txBody>
      </p:sp>
      <p:pic>
        <p:nvPicPr>
          <p:cNvPr id="4" name="Content Placeholder 3" descr="2010_2011Group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7198658" cy="5562599"/>
          </a:xfrm>
        </p:spPr>
      </p:pic>
      <p:sp>
        <p:nvSpPr>
          <p:cNvPr id="8" name="TextBox 7"/>
          <p:cNvSpPr txBox="1"/>
          <p:nvPr/>
        </p:nvSpPr>
        <p:spPr>
          <a:xfrm>
            <a:off x="5410200" y="1905000"/>
            <a:ext cx="152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Drywells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91000"/>
            <a:ext cx="9906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4419600"/>
            <a:ext cx="914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38862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9400" y="38862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42672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1000" y="41148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37338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38400" y="39624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43434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43434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28800" y="42672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46482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45720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7000" y="43434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00800" y="4495800"/>
            <a:ext cx="304800" cy="304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76600" y="2895600"/>
            <a:ext cx="1371600" cy="381000"/>
          </a:xfrm>
          <a:prstGeom prst="rect">
            <a:avLst/>
          </a:prstGeom>
          <a:solidFill>
            <a:srgbClr val="F8F8F8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2012 Re-Sample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733800" y="3276600"/>
            <a:ext cx="7620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Composite samples ~ 10 CBs each group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Individual samples from 1 CB only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Four sediment samples per catch basin</a:t>
            </a:r>
          </a:p>
          <a:p>
            <a:pPr lvl="1"/>
            <a:r>
              <a:rPr lang="en-US" dirty="0" smtClean="0"/>
              <a:t>Mix contents of each catch basin sample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Chain of custody procedures</a:t>
            </a:r>
          </a:p>
          <a:p>
            <a:pPr lvl="1"/>
            <a:r>
              <a:rPr lang="en-US" dirty="0" err="1" smtClean="0"/>
              <a:t>Anatek</a:t>
            </a:r>
            <a:r>
              <a:rPr lang="en-US" dirty="0" smtClean="0"/>
              <a:t>: Method 8082</a:t>
            </a:r>
          </a:p>
          <a:p>
            <a:pPr lvl="1"/>
            <a:r>
              <a:rPr lang="en-US" dirty="0" smtClean="0"/>
              <a:t>Pacific Rim: Method 1668</a:t>
            </a:r>
          </a:p>
          <a:p>
            <a:endParaRPr lang="en-US" dirty="0"/>
          </a:p>
        </p:txBody>
      </p:sp>
      <p:pic>
        <p:nvPicPr>
          <p:cNvPr id="4" name="Picture 3" descr="Manhole_con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72200" y="4419600"/>
            <a:ext cx="2846159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5105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7472" lvl="1" indent="-347472">
              <a:spcBef>
                <a:spcPts val="24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Decontaminate sampling equipment: </a:t>
            </a:r>
          </a:p>
          <a:p>
            <a:pPr marL="347472" lvl="1" indent="-347472">
              <a:spcBef>
                <a:spcPts val="24"/>
              </a:spcBef>
            </a:pPr>
            <a:r>
              <a:rPr lang="en-US" sz="2000" dirty="0" smtClean="0">
                <a:latin typeface="Garamond" pitchFamily="18" charset="0"/>
              </a:rPr>
              <a:t>	DI water rinse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Garamond" pitchFamily="18" charset="0"/>
                <a:sym typeface="Wingdings" pitchFamily="2" charset="2"/>
              </a:rPr>
              <a:t>Liquinox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 soap  DI water  acetone  air dry  foil wrap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Review </a:t>
            </a:r>
            <a:r>
              <a:rPr lang="en-US" dirty="0" err="1" smtClean="0"/>
              <a:t>Aroclor</a:t>
            </a:r>
            <a:r>
              <a:rPr lang="en-US" dirty="0" smtClean="0"/>
              <a:t> analysis results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Residential cleanup standard: 1.0 mg/kg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Remove all sediments from catch basins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Dump on separate pad, mix with sawdust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Haul to lined cell at landfill</a:t>
            </a:r>
            <a:endParaRPr lang="en-US" dirty="0"/>
          </a:p>
        </p:txBody>
      </p:sp>
      <p:pic>
        <p:nvPicPr>
          <p:cNvPr id="4" name="Picture 3" descr="IMG_0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" y="3810000"/>
            <a:ext cx="3860800" cy="2895600"/>
          </a:xfrm>
          <a:prstGeom prst="rect">
            <a:avLst/>
          </a:prstGeom>
        </p:spPr>
      </p:pic>
      <p:pic>
        <p:nvPicPr>
          <p:cNvPr id="5" name="Picture 4" descr="PCB Land fill 0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810000"/>
            <a:ext cx="3860800" cy="2895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Curb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markers at each basin after cleaning</a:t>
            </a:r>
            <a:endParaRPr lang="en-US" dirty="0"/>
          </a:p>
        </p:txBody>
      </p:sp>
      <p:pic>
        <p:nvPicPr>
          <p:cNvPr id="4" name="Picture 3" descr="CB Curb Markers 0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" y="1981200"/>
            <a:ext cx="3371850" cy="4495800"/>
          </a:xfrm>
          <a:prstGeom prst="rect">
            <a:avLst/>
          </a:prstGeom>
        </p:spPr>
      </p:pic>
      <p:pic>
        <p:nvPicPr>
          <p:cNvPr id="5" name="Picture 4" descr="CB Curb Markers 0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2286000"/>
            <a:ext cx="4038600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791200"/>
            <a:ext cx="33528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Installation in progress throughout City 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normal maintenance routes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Over 7,000 Installed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and 2011 Catch Basin Sampling</a:t>
            </a:r>
            <a:endParaRPr lang="en-US" dirty="0"/>
          </a:p>
        </p:txBody>
      </p:sp>
      <p:pic>
        <p:nvPicPr>
          <p:cNvPr id="5" name="Picture 4" descr="PCB 2010 Gro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7001435" cy="5410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7391400" y="1905000"/>
            <a:ext cx="381000" cy="304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2590800"/>
            <a:ext cx="1371600" cy="2133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Highest in Heavy Industrial Zone = Re-sample 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F46-BE35-40F8-86E0-E6D85600B0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Presentation on product or service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GrayBar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olecules">
  <a:themeElements>
    <a:clrScheme name="organic_molecules">
      <a:dk1>
        <a:sysClr val="windowText" lastClr="000000"/>
      </a:dk1>
      <a:lt1>
        <a:sysClr val="window" lastClr="FFFFFF"/>
      </a:lt1>
      <a:dk2>
        <a:srgbClr val="03327F"/>
      </a:dk2>
      <a:lt2>
        <a:srgbClr val="C2D9FE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ECE71"/>
      </a:accent5>
      <a:accent6>
        <a:srgbClr val="319B3B"/>
      </a:accent6>
      <a:hlink>
        <a:srgbClr val="087BDA"/>
      </a:hlink>
      <a:folHlink>
        <a:srgbClr val="A984E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11213</TotalTime>
  <Words>696</Words>
  <Application>Microsoft Office PowerPoint</Application>
  <PresentationFormat>On-screen Show (4:3)</PresentationFormat>
  <Paragraphs>135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Presentation on product or service</vt:lpstr>
      <vt:lpstr>BlueGrayBar</vt:lpstr>
      <vt:lpstr>White with Courier font for code slides</vt:lpstr>
      <vt:lpstr>Molecules</vt:lpstr>
      <vt:lpstr>AN ADAPTIVE MANAGEMENT PLAN FOR   PCBs IN STORMWATER AND SEDIMENTS </vt:lpstr>
      <vt:lpstr>Study Area</vt:lpstr>
      <vt:lpstr>Stormwater Management in Spokane</vt:lpstr>
      <vt:lpstr>Adaptive Management Plan</vt:lpstr>
      <vt:lpstr>Priority Investigation Areas</vt:lpstr>
      <vt:lpstr>Sampling Procedures</vt:lpstr>
      <vt:lpstr>Remedial Maintenance</vt:lpstr>
      <vt:lpstr>Curb Markers</vt:lpstr>
      <vt:lpstr>2010 and 2011 Catch Basin Sampling</vt:lpstr>
      <vt:lpstr>2012 Catch Basin Sampling</vt:lpstr>
      <vt:lpstr>2010 – 2012 Sampling Recap</vt:lpstr>
      <vt:lpstr>Stormwater Sampling: 2012-2014</vt:lpstr>
      <vt:lpstr>Stormwater Sampling</vt:lpstr>
      <vt:lpstr>Product Sampling </vt:lpstr>
      <vt:lpstr>Conclusions</vt:lpstr>
      <vt:lpstr>Questions?</vt:lpstr>
    </vt:vector>
  </TitlesOfParts>
  <Company>City of Spokane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ADAPTIVE MANAGEMENT PLAN FOR  PCBS  IN STORMWATER AND SEDIMENTS</dc:title>
  <dc:creator>lschmidt</dc:creator>
  <cp:lastModifiedBy>lschmidt</cp:lastModifiedBy>
  <cp:revision>92</cp:revision>
  <cp:lastPrinted>1601-01-01T00:00:00Z</cp:lastPrinted>
  <dcterms:created xsi:type="dcterms:W3CDTF">2012-04-27T22:05:53Z</dcterms:created>
  <dcterms:modified xsi:type="dcterms:W3CDTF">2014-06-11T19:59:02Z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