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sldIdLst>
    <p:sldId id="257" r:id="rId3"/>
    <p:sldId id="261" r:id="rId4"/>
    <p:sldId id="274" r:id="rId5"/>
    <p:sldId id="276" r:id="rId6"/>
    <p:sldId id="277" r:id="rId7"/>
    <p:sldId id="278" r:id="rId8"/>
    <p:sldId id="272" r:id="rId9"/>
    <p:sldId id="270" r:id="rId10"/>
    <p:sldId id="27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972"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098E2C-0711-4A8B-8213-E932CA9C283F}" type="datetimeFigureOut">
              <a:rPr lang="en-US" smtClean="0"/>
              <a:t>6/11/2014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6D999F-C00B-4DC8-A6C4-7EA63C83E4EF}" type="slidenum">
              <a:rPr lang="en-US" smtClean="0"/>
              <a:t>‹#›</a:t>
            </a:fld>
            <a:endParaRPr lang="en-US"/>
          </a:p>
        </p:txBody>
      </p:sp>
    </p:spTree>
    <p:extLst>
      <p:ext uri="{BB962C8B-B14F-4D97-AF65-F5344CB8AC3E}">
        <p14:creationId xmlns:p14="http://schemas.microsoft.com/office/powerpoint/2010/main" val="1868886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3FC82B6D-7D15-44B8-86F2-ED30C21E4FBF}" type="slidenum">
              <a:rPr lang="en-US" smtClean="0"/>
              <a:pPr>
                <a:defRPr/>
              </a:pPr>
              <a:t>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182D61-B464-41F6-9239-749F100E215B}" type="slidenum">
              <a:rPr lang="en-US" altLang="en-US"/>
              <a:pPr/>
              <a:t>8</a:t>
            </a:fld>
            <a:endParaRPr lang="en-US" altLang="en-US"/>
          </a:p>
        </p:txBody>
      </p:sp>
      <p:sp>
        <p:nvSpPr>
          <p:cNvPr id="945154" name="Rectangle 2"/>
          <p:cNvSpPr>
            <a:spLocks noGrp="1" noRot="1" noChangeAspect="1" noChangeArrowheads="1" noTextEdit="1"/>
          </p:cNvSpPr>
          <p:nvPr>
            <p:ph type="sldImg"/>
          </p:nvPr>
        </p:nvSpPr>
        <p:spPr>
          <a:ln/>
        </p:spPr>
      </p:sp>
      <p:sp>
        <p:nvSpPr>
          <p:cNvPr id="945155" name="Rectangle 3"/>
          <p:cNvSpPr>
            <a:spLocks noGrp="1" noChangeArrowheads="1"/>
          </p:cNvSpPr>
          <p:nvPr>
            <p:ph type="body" idx="1"/>
          </p:nvPr>
        </p:nvSpPr>
        <p:spPr>
          <a:xfrm>
            <a:off x="913785" y="4343825"/>
            <a:ext cx="5030431" cy="4114877"/>
          </a:xfrm>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002087E-0D9C-41C0-9623-57EBF20AEC10}" type="datetimeFigureOut">
              <a:rPr lang="en-US" smtClean="0"/>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CFC10D-FBAE-47E5-8246-AF8C97A2EA55}" type="slidenum">
              <a:rPr lang="en-US" smtClean="0"/>
              <a:t>‹#›</a:t>
            </a:fld>
            <a:endParaRPr lang="en-US"/>
          </a:p>
        </p:txBody>
      </p:sp>
    </p:spTree>
    <p:extLst>
      <p:ext uri="{BB962C8B-B14F-4D97-AF65-F5344CB8AC3E}">
        <p14:creationId xmlns:p14="http://schemas.microsoft.com/office/powerpoint/2010/main" val="622212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02087E-0D9C-41C0-9623-57EBF20AEC10}" type="datetimeFigureOut">
              <a:rPr lang="en-US" smtClean="0"/>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CFC10D-FBAE-47E5-8246-AF8C97A2EA55}" type="slidenum">
              <a:rPr lang="en-US" smtClean="0"/>
              <a:t>‹#›</a:t>
            </a:fld>
            <a:endParaRPr lang="en-US"/>
          </a:p>
        </p:txBody>
      </p:sp>
    </p:spTree>
    <p:extLst>
      <p:ext uri="{BB962C8B-B14F-4D97-AF65-F5344CB8AC3E}">
        <p14:creationId xmlns:p14="http://schemas.microsoft.com/office/powerpoint/2010/main" val="1325779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02087E-0D9C-41C0-9623-57EBF20AEC10}" type="datetimeFigureOut">
              <a:rPr lang="en-US" smtClean="0"/>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CFC10D-FBAE-47E5-8246-AF8C97A2EA55}" type="slidenum">
              <a:rPr lang="en-US" smtClean="0"/>
              <a:t>‹#›</a:t>
            </a:fld>
            <a:endParaRPr lang="en-US"/>
          </a:p>
        </p:txBody>
      </p:sp>
    </p:spTree>
    <p:extLst>
      <p:ext uri="{BB962C8B-B14F-4D97-AF65-F5344CB8AC3E}">
        <p14:creationId xmlns:p14="http://schemas.microsoft.com/office/powerpoint/2010/main" val="2297976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dirty="0" smtClean="0"/>
              <a:t>Click to edit Master title style</a:t>
            </a:r>
            <a:endParaRPr lang="en-US" dirty="0"/>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D7ABCAB-64DD-4555-B646-6D51589CEB29}" type="slidenum">
              <a:rPr lang="en-US"/>
              <a:pPr>
                <a:defRPr/>
              </a:pPr>
              <a:t>‹#›</a:t>
            </a:fld>
            <a:endParaRPr lang="en-US"/>
          </a:p>
        </p:txBody>
      </p:sp>
    </p:spTree>
    <p:extLst>
      <p:ext uri="{BB962C8B-B14F-4D97-AF65-F5344CB8AC3E}">
        <p14:creationId xmlns:p14="http://schemas.microsoft.com/office/powerpoint/2010/main" val="10980641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1062038" y="0"/>
            <a:ext cx="7158037" cy="141287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49325" y="1981200"/>
            <a:ext cx="7661275" cy="21621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49325" y="4295775"/>
            <a:ext cx="7661275" cy="21621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18453823"/>
      </p:ext>
    </p:extLst>
  </p:cSld>
  <p:clrMapOvr>
    <a:masterClrMapping/>
  </p:clrMapOvr>
  <p:transition spd="slow">
    <p:zo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r>
              <a:rPr lang="en-US" smtClean="0">
                <a:solidFill>
                  <a:srgbClr val="575F6D">
                    <a:shade val="90000"/>
                  </a:srgbClr>
                </a:solidFill>
              </a:rPr>
              <a:t>November 1, 2012</a:t>
            </a:r>
            <a:endParaRPr lang="en-US">
              <a:solidFill>
                <a:srgbClr val="575F6D">
                  <a:shade val="90000"/>
                </a:srgbClr>
              </a:solidFill>
            </a:endParaRPr>
          </a:p>
        </p:txBody>
      </p:sp>
      <p:sp>
        <p:nvSpPr>
          <p:cNvPr id="19" name="Footer Placeholder 18"/>
          <p:cNvSpPr>
            <a:spLocks noGrp="1"/>
          </p:cNvSpPr>
          <p:nvPr>
            <p:ph type="ftr" sz="quarter" idx="11"/>
          </p:nvPr>
        </p:nvSpPr>
        <p:spPr/>
        <p:txBody>
          <a:bodyPr/>
          <a:lstStyle/>
          <a:p>
            <a:r>
              <a:rPr lang="en-US" smtClean="0">
                <a:solidFill>
                  <a:srgbClr val="575F6D">
                    <a:shade val="90000"/>
                  </a:srgbClr>
                </a:solidFill>
              </a:rPr>
              <a:t>Columbia River Toxics Reduction Working Group</a:t>
            </a:r>
            <a:endParaRPr lang="en-US">
              <a:solidFill>
                <a:srgbClr val="575F6D">
                  <a:shade val="90000"/>
                </a:srgbClr>
              </a:solidFill>
            </a:endParaRPr>
          </a:p>
        </p:txBody>
      </p:sp>
      <p:sp>
        <p:nvSpPr>
          <p:cNvPr id="27" name="Slide Number Placeholder 26"/>
          <p:cNvSpPr>
            <a:spLocks noGrp="1"/>
          </p:cNvSpPr>
          <p:nvPr>
            <p:ph type="sldNum" sz="quarter" idx="12"/>
          </p:nvPr>
        </p:nvSpPr>
        <p:spPr/>
        <p:txBody>
          <a:bodyPr/>
          <a:lstStyle/>
          <a:p>
            <a:fld id="{AA8AC7A4-B801-4F13-8CBC-83001060E29A}" type="slidenum">
              <a:rPr lang="en-US" smtClean="0">
                <a:solidFill>
                  <a:srgbClr val="575F6D">
                    <a:shade val="90000"/>
                  </a:srgbClr>
                </a:solidFill>
              </a:rPr>
              <a:pPr/>
              <a:t>‹#›</a:t>
            </a:fld>
            <a:endParaRPr lang="en-US">
              <a:solidFill>
                <a:srgbClr val="575F6D">
                  <a:shade val="90000"/>
                </a:srgbClr>
              </a:solidFill>
            </a:endParaRPr>
          </a:p>
        </p:txBody>
      </p:sp>
    </p:spTree>
    <p:extLst>
      <p:ext uri="{BB962C8B-B14F-4D97-AF65-F5344CB8AC3E}">
        <p14:creationId xmlns:p14="http://schemas.microsoft.com/office/powerpoint/2010/main" val="6154424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solidFill>
                  <a:srgbClr val="575F6D">
                    <a:shade val="90000"/>
                  </a:srgbClr>
                </a:solidFill>
              </a:rPr>
              <a:t>November 1, 2012</a:t>
            </a:r>
            <a:endParaRPr lang="en-US">
              <a:solidFill>
                <a:srgbClr val="575F6D">
                  <a:shade val="90000"/>
                </a:srgbClr>
              </a:solidFill>
            </a:endParaRPr>
          </a:p>
        </p:txBody>
      </p:sp>
      <p:sp>
        <p:nvSpPr>
          <p:cNvPr id="5" name="Footer Placeholder 4"/>
          <p:cNvSpPr>
            <a:spLocks noGrp="1"/>
          </p:cNvSpPr>
          <p:nvPr>
            <p:ph type="ftr" sz="quarter" idx="11"/>
          </p:nvPr>
        </p:nvSpPr>
        <p:spPr/>
        <p:txBody>
          <a:bodyPr/>
          <a:lstStyle/>
          <a:p>
            <a:r>
              <a:rPr lang="en-US" smtClean="0">
                <a:solidFill>
                  <a:srgbClr val="575F6D">
                    <a:shade val="90000"/>
                  </a:srgbClr>
                </a:solidFill>
              </a:rPr>
              <a:t>Columbia River Toxics Reduction Working Group</a:t>
            </a:r>
            <a:endParaRPr lang="en-US">
              <a:solidFill>
                <a:srgbClr val="575F6D">
                  <a:shade val="90000"/>
                </a:srgbClr>
              </a:solidFill>
            </a:endParaRPr>
          </a:p>
        </p:txBody>
      </p:sp>
      <p:sp>
        <p:nvSpPr>
          <p:cNvPr id="6" name="Slide Number Placeholder 5"/>
          <p:cNvSpPr>
            <a:spLocks noGrp="1"/>
          </p:cNvSpPr>
          <p:nvPr>
            <p:ph type="sldNum" sz="quarter" idx="12"/>
          </p:nvPr>
        </p:nvSpPr>
        <p:spPr/>
        <p:txBody>
          <a:bodyPr/>
          <a:lstStyle/>
          <a:p>
            <a:fld id="{AA8AC7A4-B801-4F13-8CBC-83001060E29A}" type="slidenum">
              <a:rPr lang="en-US" smtClean="0">
                <a:solidFill>
                  <a:srgbClr val="575F6D">
                    <a:shade val="90000"/>
                  </a:srgbClr>
                </a:solidFill>
              </a:rPr>
              <a:pPr/>
              <a:t>‹#›</a:t>
            </a:fld>
            <a:endParaRPr lang="en-US">
              <a:solidFill>
                <a:srgbClr val="575F6D">
                  <a:shade val="90000"/>
                </a:srgbClr>
              </a:solidFill>
            </a:endParaRPr>
          </a:p>
        </p:txBody>
      </p:sp>
    </p:spTree>
    <p:extLst>
      <p:ext uri="{BB962C8B-B14F-4D97-AF65-F5344CB8AC3E}">
        <p14:creationId xmlns:p14="http://schemas.microsoft.com/office/powerpoint/2010/main" val="32588249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r>
              <a:rPr lang="en-US" smtClean="0">
                <a:solidFill>
                  <a:srgbClr val="575F6D">
                    <a:shade val="90000"/>
                  </a:srgbClr>
                </a:solidFill>
              </a:rPr>
              <a:t>November 1, 2012</a:t>
            </a:r>
            <a:endParaRPr lang="en-US">
              <a:solidFill>
                <a:srgbClr val="575F6D">
                  <a:shade val="90000"/>
                </a:srgbClr>
              </a:solidFill>
            </a:endParaRPr>
          </a:p>
        </p:txBody>
      </p:sp>
      <p:sp>
        <p:nvSpPr>
          <p:cNvPr id="5" name="Footer Placeholder 4"/>
          <p:cNvSpPr>
            <a:spLocks noGrp="1"/>
          </p:cNvSpPr>
          <p:nvPr>
            <p:ph type="ftr" sz="quarter" idx="11"/>
          </p:nvPr>
        </p:nvSpPr>
        <p:spPr/>
        <p:txBody>
          <a:bodyPr/>
          <a:lstStyle/>
          <a:p>
            <a:r>
              <a:rPr lang="en-US" smtClean="0">
                <a:solidFill>
                  <a:srgbClr val="575F6D">
                    <a:shade val="90000"/>
                  </a:srgbClr>
                </a:solidFill>
              </a:rPr>
              <a:t>Columbia River Toxics Reduction Working Group</a:t>
            </a:r>
            <a:endParaRPr lang="en-US">
              <a:solidFill>
                <a:srgbClr val="575F6D">
                  <a:shade val="90000"/>
                </a:srgbClr>
              </a:solidFill>
            </a:endParaRPr>
          </a:p>
        </p:txBody>
      </p:sp>
      <p:sp>
        <p:nvSpPr>
          <p:cNvPr id="6" name="Slide Number Placeholder 5"/>
          <p:cNvSpPr>
            <a:spLocks noGrp="1"/>
          </p:cNvSpPr>
          <p:nvPr>
            <p:ph type="sldNum" sz="quarter" idx="12"/>
          </p:nvPr>
        </p:nvSpPr>
        <p:spPr/>
        <p:txBody>
          <a:bodyPr/>
          <a:lstStyle/>
          <a:p>
            <a:fld id="{AA8AC7A4-B801-4F13-8CBC-83001060E29A}" type="slidenum">
              <a:rPr lang="en-US" smtClean="0">
                <a:solidFill>
                  <a:srgbClr val="575F6D">
                    <a:shade val="90000"/>
                  </a:srgbClr>
                </a:solidFill>
              </a:rPr>
              <a:pPr/>
              <a:t>‹#›</a:t>
            </a:fld>
            <a:endParaRPr lang="en-US">
              <a:solidFill>
                <a:srgbClr val="575F6D">
                  <a:shade val="90000"/>
                </a:srgbClr>
              </a:solidFill>
            </a:endParaRPr>
          </a:p>
        </p:txBody>
      </p:sp>
    </p:spTree>
    <p:extLst>
      <p:ext uri="{BB962C8B-B14F-4D97-AF65-F5344CB8AC3E}">
        <p14:creationId xmlns:p14="http://schemas.microsoft.com/office/powerpoint/2010/main" val="41534938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r>
              <a:rPr lang="en-US" smtClean="0">
                <a:solidFill>
                  <a:srgbClr val="575F6D">
                    <a:shade val="90000"/>
                  </a:srgbClr>
                </a:solidFill>
              </a:rPr>
              <a:t>November 1, 2012</a:t>
            </a:r>
            <a:endParaRPr lang="en-US">
              <a:solidFill>
                <a:srgbClr val="575F6D">
                  <a:shade val="90000"/>
                </a:srgbClr>
              </a:solidFill>
            </a:endParaRPr>
          </a:p>
        </p:txBody>
      </p:sp>
      <p:sp>
        <p:nvSpPr>
          <p:cNvPr id="6" name="Footer Placeholder 5"/>
          <p:cNvSpPr>
            <a:spLocks noGrp="1"/>
          </p:cNvSpPr>
          <p:nvPr>
            <p:ph type="ftr" sz="quarter" idx="11"/>
          </p:nvPr>
        </p:nvSpPr>
        <p:spPr/>
        <p:txBody>
          <a:bodyPr/>
          <a:lstStyle/>
          <a:p>
            <a:r>
              <a:rPr lang="en-US" smtClean="0">
                <a:solidFill>
                  <a:srgbClr val="575F6D">
                    <a:shade val="90000"/>
                  </a:srgbClr>
                </a:solidFill>
              </a:rPr>
              <a:t>Columbia River Toxics Reduction Working Group</a:t>
            </a:r>
            <a:endParaRPr lang="en-US">
              <a:solidFill>
                <a:srgbClr val="575F6D">
                  <a:shade val="90000"/>
                </a:srgbClr>
              </a:solidFill>
            </a:endParaRPr>
          </a:p>
        </p:txBody>
      </p:sp>
      <p:sp>
        <p:nvSpPr>
          <p:cNvPr id="7" name="Slide Number Placeholder 6"/>
          <p:cNvSpPr>
            <a:spLocks noGrp="1"/>
          </p:cNvSpPr>
          <p:nvPr>
            <p:ph type="sldNum" sz="quarter" idx="12"/>
          </p:nvPr>
        </p:nvSpPr>
        <p:spPr/>
        <p:txBody>
          <a:bodyPr/>
          <a:lstStyle/>
          <a:p>
            <a:fld id="{AA8AC7A4-B801-4F13-8CBC-83001060E29A}" type="slidenum">
              <a:rPr lang="en-US" smtClean="0">
                <a:solidFill>
                  <a:srgbClr val="575F6D">
                    <a:shade val="90000"/>
                  </a:srgbClr>
                </a:solidFill>
              </a:rPr>
              <a:pPr/>
              <a:t>‹#›</a:t>
            </a:fld>
            <a:endParaRPr lang="en-US">
              <a:solidFill>
                <a:srgbClr val="575F6D">
                  <a:shade val="90000"/>
                </a:srgbClr>
              </a:solidFill>
            </a:endParaRPr>
          </a:p>
        </p:txBody>
      </p:sp>
    </p:spTree>
    <p:extLst>
      <p:ext uri="{BB962C8B-B14F-4D97-AF65-F5344CB8AC3E}">
        <p14:creationId xmlns:p14="http://schemas.microsoft.com/office/powerpoint/2010/main" val="40065263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r>
              <a:rPr lang="en-US" smtClean="0">
                <a:solidFill>
                  <a:srgbClr val="575F6D">
                    <a:shade val="90000"/>
                  </a:srgbClr>
                </a:solidFill>
              </a:rPr>
              <a:t>November 1, 2012</a:t>
            </a:r>
            <a:endParaRPr lang="en-US">
              <a:solidFill>
                <a:srgbClr val="575F6D">
                  <a:shade val="90000"/>
                </a:srgbClr>
              </a:solidFill>
            </a:endParaRPr>
          </a:p>
        </p:txBody>
      </p:sp>
      <p:sp>
        <p:nvSpPr>
          <p:cNvPr id="8" name="Footer Placeholder 7"/>
          <p:cNvSpPr>
            <a:spLocks noGrp="1"/>
          </p:cNvSpPr>
          <p:nvPr>
            <p:ph type="ftr" sz="quarter" idx="11"/>
          </p:nvPr>
        </p:nvSpPr>
        <p:spPr/>
        <p:txBody>
          <a:bodyPr/>
          <a:lstStyle/>
          <a:p>
            <a:r>
              <a:rPr lang="en-US" smtClean="0">
                <a:solidFill>
                  <a:srgbClr val="575F6D">
                    <a:shade val="90000"/>
                  </a:srgbClr>
                </a:solidFill>
              </a:rPr>
              <a:t>Columbia River Toxics Reduction Working Group</a:t>
            </a:r>
            <a:endParaRPr lang="en-US">
              <a:solidFill>
                <a:srgbClr val="575F6D">
                  <a:shade val="90000"/>
                </a:srgbClr>
              </a:solidFill>
            </a:endParaRPr>
          </a:p>
        </p:txBody>
      </p:sp>
      <p:sp>
        <p:nvSpPr>
          <p:cNvPr id="9" name="Slide Number Placeholder 8"/>
          <p:cNvSpPr>
            <a:spLocks noGrp="1"/>
          </p:cNvSpPr>
          <p:nvPr>
            <p:ph type="sldNum" sz="quarter" idx="12"/>
          </p:nvPr>
        </p:nvSpPr>
        <p:spPr/>
        <p:txBody>
          <a:bodyPr/>
          <a:lstStyle/>
          <a:p>
            <a:fld id="{AA8AC7A4-B801-4F13-8CBC-83001060E29A}" type="slidenum">
              <a:rPr lang="en-US" smtClean="0">
                <a:solidFill>
                  <a:srgbClr val="575F6D">
                    <a:shade val="90000"/>
                  </a:srgbClr>
                </a:solidFill>
              </a:rPr>
              <a:pPr/>
              <a:t>‹#›</a:t>
            </a:fld>
            <a:endParaRPr lang="en-US">
              <a:solidFill>
                <a:srgbClr val="575F6D">
                  <a:shade val="90000"/>
                </a:srgbClr>
              </a:solidFill>
            </a:endParaRPr>
          </a:p>
        </p:txBody>
      </p:sp>
    </p:spTree>
    <p:extLst>
      <p:ext uri="{BB962C8B-B14F-4D97-AF65-F5344CB8AC3E}">
        <p14:creationId xmlns:p14="http://schemas.microsoft.com/office/powerpoint/2010/main" val="10606488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r>
              <a:rPr lang="en-US" smtClean="0">
                <a:solidFill>
                  <a:srgbClr val="575F6D">
                    <a:shade val="90000"/>
                  </a:srgbClr>
                </a:solidFill>
              </a:rPr>
              <a:t>November 1, 2012</a:t>
            </a:r>
            <a:endParaRPr lang="en-US">
              <a:solidFill>
                <a:srgbClr val="575F6D">
                  <a:shade val="90000"/>
                </a:srgbClr>
              </a:solidFill>
            </a:endParaRPr>
          </a:p>
        </p:txBody>
      </p:sp>
      <p:sp>
        <p:nvSpPr>
          <p:cNvPr id="4" name="Footer Placeholder 3"/>
          <p:cNvSpPr>
            <a:spLocks noGrp="1"/>
          </p:cNvSpPr>
          <p:nvPr>
            <p:ph type="ftr" sz="quarter" idx="11"/>
          </p:nvPr>
        </p:nvSpPr>
        <p:spPr/>
        <p:txBody>
          <a:bodyPr/>
          <a:lstStyle/>
          <a:p>
            <a:r>
              <a:rPr lang="en-US" smtClean="0">
                <a:solidFill>
                  <a:srgbClr val="575F6D">
                    <a:shade val="90000"/>
                  </a:srgbClr>
                </a:solidFill>
              </a:rPr>
              <a:t>Columbia River Toxics Reduction Working Group</a:t>
            </a:r>
            <a:endParaRPr lang="en-US">
              <a:solidFill>
                <a:srgbClr val="575F6D">
                  <a:shade val="90000"/>
                </a:srgbClr>
              </a:solidFill>
            </a:endParaRPr>
          </a:p>
        </p:txBody>
      </p:sp>
      <p:sp>
        <p:nvSpPr>
          <p:cNvPr id="5" name="Slide Number Placeholder 4"/>
          <p:cNvSpPr>
            <a:spLocks noGrp="1"/>
          </p:cNvSpPr>
          <p:nvPr>
            <p:ph type="sldNum" sz="quarter" idx="12"/>
          </p:nvPr>
        </p:nvSpPr>
        <p:spPr/>
        <p:txBody>
          <a:bodyPr/>
          <a:lstStyle/>
          <a:p>
            <a:fld id="{AA8AC7A4-B801-4F13-8CBC-83001060E29A}" type="slidenum">
              <a:rPr lang="en-US" smtClean="0">
                <a:solidFill>
                  <a:srgbClr val="575F6D">
                    <a:shade val="90000"/>
                  </a:srgbClr>
                </a:solidFill>
              </a:rPr>
              <a:pPr/>
              <a:t>‹#›</a:t>
            </a:fld>
            <a:endParaRPr lang="en-US">
              <a:solidFill>
                <a:srgbClr val="575F6D">
                  <a:shade val="90000"/>
                </a:srgbClr>
              </a:solidFill>
            </a:endParaRPr>
          </a:p>
        </p:txBody>
      </p:sp>
    </p:spTree>
    <p:extLst>
      <p:ext uri="{BB962C8B-B14F-4D97-AF65-F5344CB8AC3E}">
        <p14:creationId xmlns:p14="http://schemas.microsoft.com/office/powerpoint/2010/main" val="589939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02087E-0D9C-41C0-9623-57EBF20AEC10}" type="datetimeFigureOut">
              <a:rPr lang="en-US" smtClean="0"/>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CFC10D-FBAE-47E5-8246-AF8C97A2EA55}" type="slidenum">
              <a:rPr lang="en-US" smtClean="0"/>
              <a:t>‹#›</a:t>
            </a:fld>
            <a:endParaRPr lang="en-US"/>
          </a:p>
        </p:txBody>
      </p:sp>
    </p:spTree>
    <p:extLst>
      <p:ext uri="{BB962C8B-B14F-4D97-AF65-F5344CB8AC3E}">
        <p14:creationId xmlns:p14="http://schemas.microsoft.com/office/powerpoint/2010/main" val="31802560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solidFill>
                  <a:srgbClr val="575F6D">
                    <a:shade val="90000"/>
                  </a:srgbClr>
                </a:solidFill>
              </a:rPr>
              <a:t>November 1, 2012</a:t>
            </a:r>
            <a:endParaRPr lang="en-US">
              <a:solidFill>
                <a:srgbClr val="575F6D">
                  <a:shade val="90000"/>
                </a:srgbClr>
              </a:solidFill>
            </a:endParaRPr>
          </a:p>
        </p:txBody>
      </p:sp>
      <p:sp>
        <p:nvSpPr>
          <p:cNvPr id="3" name="Footer Placeholder 2"/>
          <p:cNvSpPr>
            <a:spLocks noGrp="1"/>
          </p:cNvSpPr>
          <p:nvPr>
            <p:ph type="ftr" sz="quarter" idx="11"/>
          </p:nvPr>
        </p:nvSpPr>
        <p:spPr/>
        <p:txBody>
          <a:bodyPr/>
          <a:lstStyle/>
          <a:p>
            <a:r>
              <a:rPr lang="en-US" smtClean="0">
                <a:solidFill>
                  <a:srgbClr val="575F6D">
                    <a:shade val="90000"/>
                  </a:srgbClr>
                </a:solidFill>
              </a:rPr>
              <a:t>Columbia River Toxics Reduction Working Group</a:t>
            </a:r>
            <a:endParaRPr lang="en-US">
              <a:solidFill>
                <a:srgbClr val="575F6D">
                  <a:shade val="90000"/>
                </a:srgbClr>
              </a:solidFill>
            </a:endParaRPr>
          </a:p>
        </p:txBody>
      </p:sp>
      <p:sp>
        <p:nvSpPr>
          <p:cNvPr id="4" name="Slide Number Placeholder 3"/>
          <p:cNvSpPr>
            <a:spLocks noGrp="1"/>
          </p:cNvSpPr>
          <p:nvPr>
            <p:ph type="sldNum" sz="quarter" idx="12"/>
          </p:nvPr>
        </p:nvSpPr>
        <p:spPr/>
        <p:txBody>
          <a:bodyPr/>
          <a:lstStyle/>
          <a:p>
            <a:fld id="{AA8AC7A4-B801-4F13-8CBC-83001060E29A}" type="slidenum">
              <a:rPr lang="en-US" smtClean="0">
                <a:solidFill>
                  <a:srgbClr val="575F6D">
                    <a:shade val="90000"/>
                  </a:srgbClr>
                </a:solidFill>
              </a:rPr>
              <a:pPr/>
              <a:t>‹#›</a:t>
            </a:fld>
            <a:endParaRPr lang="en-US">
              <a:solidFill>
                <a:srgbClr val="575F6D">
                  <a:shade val="90000"/>
                </a:srgbClr>
              </a:solidFill>
            </a:endParaRPr>
          </a:p>
        </p:txBody>
      </p:sp>
    </p:spTree>
    <p:extLst>
      <p:ext uri="{BB962C8B-B14F-4D97-AF65-F5344CB8AC3E}">
        <p14:creationId xmlns:p14="http://schemas.microsoft.com/office/powerpoint/2010/main" val="3884080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r>
              <a:rPr lang="en-US" smtClean="0">
                <a:solidFill>
                  <a:srgbClr val="575F6D">
                    <a:shade val="90000"/>
                  </a:srgbClr>
                </a:solidFill>
              </a:rPr>
              <a:t>November 1, 2012</a:t>
            </a:r>
            <a:endParaRPr lang="en-US">
              <a:solidFill>
                <a:srgbClr val="575F6D">
                  <a:shade val="90000"/>
                </a:srgbClr>
              </a:solidFill>
            </a:endParaRPr>
          </a:p>
        </p:txBody>
      </p:sp>
      <p:sp>
        <p:nvSpPr>
          <p:cNvPr id="6" name="Footer Placeholder 5"/>
          <p:cNvSpPr>
            <a:spLocks noGrp="1"/>
          </p:cNvSpPr>
          <p:nvPr>
            <p:ph type="ftr" sz="quarter" idx="11"/>
          </p:nvPr>
        </p:nvSpPr>
        <p:spPr/>
        <p:txBody>
          <a:bodyPr/>
          <a:lstStyle/>
          <a:p>
            <a:r>
              <a:rPr lang="en-US" smtClean="0">
                <a:solidFill>
                  <a:srgbClr val="575F6D">
                    <a:shade val="90000"/>
                  </a:srgbClr>
                </a:solidFill>
              </a:rPr>
              <a:t>Columbia River Toxics Reduction Working Group</a:t>
            </a:r>
            <a:endParaRPr lang="en-US">
              <a:solidFill>
                <a:srgbClr val="575F6D">
                  <a:shade val="90000"/>
                </a:srgbClr>
              </a:solidFill>
            </a:endParaRPr>
          </a:p>
        </p:txBody>
      </p:sp>
      <p:sp>
        <p:nvSpPr>
          <p:cNvPr id="7" name="Slide Number Placeholder 6"/>
          <p:cNvSpPr>
            <a:spLocks noGrp="1"/>
          </p:cNvSpPr>
          <p:nvPr>
            <p:ph type="sldNum" sz="quarter" idx="12"/>
          </p:nvPr>
        </p:nvSpPr>
        <p:spPr/>
        <p:txBody>
          <a:bodyPr/>
          <a:lstStyle/>
          <a:p>
            <a:fld id="{AA8AC7A4-B801-4F13-8CBC-83001060E29A}" type="slidenum">
              <a:rPr lang="en-US" smtClean="0">
                <a:solidFill>
                  <a:srgbClr val="575F6D">
                    <a:shade val="90000"/>
                  </a:srgbClr>
                </a:solidFill>
              </a:rPr>
              <a:pPr/>
              <a:t>‹#›</a:t>
            </a:fld>
            <a:endParaRPr lang="en-US">
              <a:solidFill>
                <a:srgbClr val="575F6D">
                  <a:shade val="90000"/>
                </a:srgbClr>
              </a:solidFill>
            </a:endParaRPr>
          </a:p>
        </p:txBody>
      </p:sp>
    </p:spTree>
    <p:extLst>
      <p:ext uri="{BB962C8B-B14F-4D97-AF65-F5344CB8AC3E}">
        <p14:creationId xmlns:p14="http://schemas.microsoft.com/office/powerpoint/2010/main" val="15994678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r>
              <a:rPr lang="en-US" smtClean="0">
                <a:solidFill>
                  <a:srgbClr val="575F6D">
                    <a:shade val="90000"/>
                  </a:srgbClr>
                </a:solidFill>
              </a:rPr>
              <a:t>November 1, 2012</a:t>
            </a:r>
            <a:endParaRPr lang="en-US">
              <a:solidFill>
                <a:srgbClr val="575F6D">
                  <a:shade val="90000"/>
                </a:srgbClr>
              </a:solidFill>
            </a:endParaRPr>
          </a:p>
        </p:txBody>
      </p:sp>
      <p:sp>
        <p:nvSpPr>
          <p:cNvPr id="6" name="Footer Placeholder 5"/>
          <p:cNvSpPr>
            <a:spLocks noGrp="1"/>
          </p:cNvSpPr>
          <p:nvPr>
            <p:ph type="ftr" sz="quarter" idx="11"/>
          </p:nvPr>
        </p:nvSpPr>
        <p:spPr/>
        <p:txBody>
          <a:bodyPr/>
          <a:lstStyle/>
          <a:p>
            <a:r>
              <a:rPr lang="en-US" smtClean="0">
                <a:solidFill>
                  <a:srgbClr val="575F6D">
                    <a:shade val="90000"/>
                  </a:srgbClr>
                </a:solidFill>
              </a:rPr>
              <a:t>Columbia River Toxics Reduction Working Group</a:t>
            </a:r>
            <a:endParaRPr lang="en-US">
              <a:solidFill>
                <a:srgbClr val="575F6D">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AA8AC7A4-B801-4F13-8CBC-83001060E29A}" type="slidenum">
              <a:rPr lang="en-US" smtClean="0">
                <a:solidFill>
                  <a:srgbClr val="575F6D">
                    <a:shade val="90000"/>
                  </a:srgbClr>
                </a:solidFill>
              </a:rPr>
              <a:pPr/>
              <a:t>‹#›</a:t>
            </a:fld>
            <a:endParaRPr lang="en-US">
              <a:solidFill>
                <a:srgbClr val="575F6D">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66655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solidFill>
                  <a:srgbClr val="575F6D">
                    <a:shade val="90000"/>
                  </a:srgbClr>
                </a:solidFill>
              </a:rPr>
              <a:t>November 1, 2012</a:t>
            </a:r>
            <a:endParaRPr lang="en-US">
              <a:solidFill>
                <a:srgbClr val="575F6D">
                  <a:shade val="90000"/>
                </a:srgbClr>
              </a:solidFill>
            </a:endParaRPr>
          </a:p>
        </p:txBody>
      </p:sp>
      <p:sp>
        <p:nvSpPr>
          <p:cNvPr id="5" name="Footer Placeholder 4"/>
          <p:cNvSpPr>
            <a:spLocks noGrp="1"/>
          </p:cNvSpPr>
          <p:nvPr>
            <p:ph type="ftr" sz="quarter" idx="11"/>
          </p:nvPr>
        </p:nvSpPr>
        <p:spPr/>
        <p:txBody>
          <a:bodyPr/>
          <a:lstStyle/>
          <a:p>
            <a:r>
              <a:rPr lang="en-US" smtClean="0">
                <a:solidFill>
                  <a:srgbClr val="575F6D">
                    <a:shade val="90000"/>
                  </a:srgbClr>
                </a:solidFill>
              </a:rPr>
              <a:t>Columbia River Toxics Reduction Working Group</a:t>
            </a:r>
            <a:endParaRPr lang="en-US">
              <a:solidFill>
                <a:srgbClr val="575F6D">
                  <a:shade val="90000"/>
                </a:srgbClr>
              </a:solidFill>
            </a:endParaRPr>
          </a:p>
        </p:txBody>
      </p:sp>
      <p:sp>
        <p:nvSpPr>
          <p:cNvPr id="6" name="Slide Number Placeholder 5"/>
          <p:cNvSpPr>
            <a:spLocks noGrp="1"/>
          </p:cNvSpPr>
          <p:nvPr>
            <p:ph type="sldNum" sz="quarter" idx="12"/>
          </p:nvPr>
        </p:nvSpPr>
        <p:spPr/>
        <p:txBody>
          <a:bodyPr/>
          <a:lstStyle/>
          <a:p>
            <a:fld id="{AA8AC7A4-B801-4F13-8CBC-83001060E29A}" type="slidenum">
              <a:rPr lang="en-US" smtClean="0">
                <a:solidFill>
                  <a:srgbClr val="575F6D">
                    <a:shade val="90000"/>
                  </a:srgbClr>
                </a:solidFill>
              </a:rPr>
              <a:pPr/>
              <a:t>‹#›</a:t>
            </a:fld>
            <a:endParaRPr lang="en-US">
              <a:solidFill>
                <a:srgbClr val="575F6D">
                  <a:shade val="90000"/>
                </a:srgbClr>
              </a:solidFill>
            </a:endParaRPr>
          </a:p>
        </p:txBody>
      </p:sp>
    </p:spTree>
    <p:extLst>
      <p:ext uri="{BB962C8B-B14F-4D97-AF65-F5344CB8AC3E}">
        <p14:creationId xmlns:p14="http://schemas.microsoft.com/office/powerpoint/2010/main" val="35390557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solidFill>
                  <a:srgbClr val="575F6D">
                    <a:shade val="90000"/>
                  </a:srgbClr>
                </a:solidFill>
              </a:rPr>
              <a:t>November 1, 2012</a:t>
            </a:r>
            <a:endParaRPr lang="en-US">
              <a:solidFill>
                <a:srgbClr val="575F6D">
                  <a:shade val="90000"/>
                </a:srgbClr>
              </a:solidFill>
            </a:endParaRPr>
          </a:p>
        </p:txBody>
      </p:sp>
      <p:sp>
        <p:nvSpPr>
          <p:cNvPr id="5" name="Footer Placeholder 4"/>
          <p:cNvSpPr>
            <a:spLocks noGrp="1"/>
          </p:cNvSpPr>
          <p:nvPr>
            <p:ph type="ftr" sz="quarter" idx="11"/>
          </p:nvPr>
        </p:nvSpPr>
        <p:spPr/>
        <p:txBody>
          <a:bodyPr/>
          <a:lstStyle/>
          <a:p>
            <a:r>
              <a:rPr lang="en-US" smtClean="0">
                <a:solidFill>
                  <a:srgbClr val="575F6D">
                    <a:shade val="90000"/>
                  </a:srgbClr>
                </a:solidFill>
              </a:rPr>
              <a:t>Columbia River Toxics Reduction Working Group</a:t>
            </a:r>
            <a:endParaRPr lang="en-US">
              <a:solidFill>
                <a:srgbClr val="575F6D">
                  <a:shade val="90000"/>
                </a:srgbClr>
              </a:solidFill>
            </a:endParaRPr>
          </a:p>
        </p:txBody>
      </p:sp>
      <p:sp>
        <p:nvSpPr>
          <p:cNvPr id="6" name="Slide Number Placeholder 5"/>
          <p:cNvSpPr>
            <a:spLocks noGrp="1"/>
          </p:cNvSpPr>
          <p:nvPr>
            <p:ph type="sldNum" sz="quarter" idx="12"/>
          </p:nvPr>
        </p:nvSpPr>
        <p:spPr/>
        <p:txBody>
          <a:bodyPr/>
          <a:lstStyle/>
          <a:p>
            <a:fld id="{AA8AC7A4-B801-4F13-8CBC-83001060E29A}" type="slidenum">
              <a:rPr lang="en-US" smtClean="0">
                <a:solidFill>
                  <a:srgbClr val="575F6D">
                    <a:shade val="90000"/>
                  </a:srgbClr>
                </a:solidFill>
              </a:rPr>
              <a:pPr/>
              <a:t>‹#›</a:t>
            </a:fld>
            <a:endParaRPr lang="en-US">
              <a:solidFill>
                <a:srgbClr val="575F6D">
                  <a:shade val="90000"/>
                </a:srgbClr>
              </a:solidFill>
            </a:endParaRPr>
          </a:p>
        </p:txBody>
      </p:sp>
    </p:spTree>
    <p:extLst>
      <p:ext uri="{BB962C8B-B14F-4D97-AF65-F5344CB8AC3E}">
        <p14:creationId xmlns:p14="http://schemas.microsoft.com/office/powerpoint/2010/main" val="1419826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02087E-0D9C-41C0-9623-57EBF20AEC10}" type="datetimeFigureOut">
              <a:rPr lang="en-US" smtClean="0"/>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CFC10D-FBAE-47E5-8246-AF8C97A2EA55}" type="slidenum">
              <a:rPr lang="en-US" smtClean="0"/>
              <a:t>‹#›</a:t>
            </a:fld>
            <a:endParaRPr lang="en-US"/>
          </a:p>
        </p:txBody>
      </p:sp>
    </p:spTree>
    <p:extLst>
      <p:ext uri="{BB962C8B-B14F-4D97-AF65-F5344CB8AC3E}">
        <p14:creationId xmlns:p14="http://schemas.microsoft.com/office/powerpoint/2010/main" val="1860371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002087E-0D9C-41C0-9623-57EBF20AEC10}" type="datetimeFigureOut">
              <a:rPr lang="en-US" smtClean="0"/>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CFC10D-FBAE-47E5-8246-AF8C97A2EA55}" type="slidenum">
              <a:rPr lang="en-US" smtClean="0"/>
              <a:t>‹#›</a:t>
            </a:fld>
            <a:endParaRPr lang="en-US"/>
          </a:p>
        </p:txBody>
      </p:sp>
    </p:spTree>
    <p:extLst>
      <p:ext uri="{BB962C8B-B14F-4D97-AF65-F5344CB8AC3E}">
        <p14:creationId xmlns:p14="http://schemas.microsoft.com/office/powerpoint/2010/main" val="3196770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02087E-0D9C-41C0-9623-57EBF20AEC10}" type="datetimeFigureOut">
              <a:rPr lang="en-US" smtClean="0"/>
              <a:t>6/11/2014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CFC10D-FBAE-47E5-8246-AF8C97A2EA55}" type="slidenum">
              <a:rPr lang="en-US" smtClean="0"/>
              <a:t>‹#›</a:t>
            </a:fld>
            <a:endParaRPr lang="en-US"/>
          </a:p>
        </p:txBody>
      </p:sp>
    </p:spTree>
    <p:extLst>
      <p:ext uri="{BB962C8B-B14F-4D97-AF65-F5344CB8AC3E}">
        <p14:creationId xmlns:p14="http://schemas.microsoft.com/office/powerpoint/2010/main" val="2702062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02087E-0D9C-41C0-9623-57EBF20AEC10}" type="datetimeFigureOut">
              <a:rPr lang="en-US" smtClean="0"/>
              <a:t>6/11/2014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CFC10D-FBAE-47E5-8246-AF8C97A2EA55}" type="slidenum">
              <a:rPr lang="en-US" smtClean="0"/>
              <a:t>‹#›</a:t>
            </a:fld>
            <a:endParaRPr lang="en-US"/>
          </a:p>
        </p:txBody>
      </p:sp>
    </p:spTree>
    <p:extLst>
      <p:ext uri="{BB962C8B-B14F-4D97-AF65-F5344CB8AC3E}">
        <p14:creationId xmlns:p14="http://schemas.microsoft.com/office/powerpoint/2010/main" val="3549910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02087E-0D9C-41C0-9623-57EBF20AEC10}" type="datetimeFigureOut">
              <a:rPr lang="en-US" smtClean="0"/>
              <a:t>6/11/2014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CFC10D-FBAE-47E5-8246-AF8C97A2EA55}" type="slidenum">
              <a:rPr lang="en-US" smtClean="0"/>
              <a:t>‹#›</a:t>
            </a:fld>
            <a:endParaRPr lang="en-US"/>
          </a:p>
        </p:txBody>
      </p:sp>
    </p:spTree>
    <p:extLst>
      <p:ext uri="{BB962C8B-B14F-4D97-AF65-F5344CB8AC3E}">
        <p14:creationId xmlns:p14="http://schemas.microsoft.com/office/powerpoint/2010/main" val="364053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02087E-0D9C-41C0-9623-57EBF20AEC10}" type="datetimeFigureOut">
              <a:rPr lang="en-US" smtClean="0"/>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CFC10D-FBAE-47E5-8246-AF8C97A2EA55}" type="slidenum">
              <a:rPr lang="en-US" smtClean="0"/>
              <a:t>‹#›</a:t>
            </a:fld>
            <a:endParaRPr lang="en-US"/>
          </a:p>
        </p:txBody>
      </p:sp>
    </p:spTree>
    <p:extLst>
      <p:ext uri="{BB962C8B-B14F-4D97-AF65-F5344CB8AC3E}">
        <p14:creationId xmlns:p14="http://schemas.microsoft.com/office/powerpoint/2010/main" val="2943580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02087E-0D9C-41C0-9623-57EBF20AEC10}" type="datetimeFigureOut">
              <a:rPr lang="en-US" smtClean="0"/>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CFC10D-FBAE-47E5-8246-AF8C97A2EA55}" type="slidenum">
              <a:rPr lang="en-US" smtClean="0"/>
              <a:t>‹#›</a:t>
            </a:fld>
            <a:endParaRPr lang="en-US"/>
          </a:p>
        </p:txBody>
      </p:sp>
    </p:spTree>
    <p:extLst>
      <p:ext uri="{BB962C8B-B14F-4D97-AF65-F5344CB8AC3E}">
        <p14:creationId xmlns:p14="http://schemas.microsoft.com/office/powerpoint/2010/main" val="3047360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02087E-0D9C-41C0-9623-57EBF20AEC10}" type="datetimeFigureOut">
              <a:rPr lang="en-US" smtClean="0"/>
              <a:t>6/11/2014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CFC10D-FBAE-47E5-8246-AF8C97A2EA55}" type="slidenum">
              <a:rPr lang="en-US" smtClean="0"/>
              <a:t>‹#›</a:t>
            </a:fld>
            <a:endParaRPr lang="en-US"/>
          </a:p>
        </p:txBody>
      </p:sp>
    </p:spTree>
    <p:extLst>
      <p:ext uri="{BB962C8B-B14F-4D97-AF65-F5344CB8AC3E}">
        <p14:creationId xmlns:p14="http://schemas.microsoft.com/office/powerpoint/2010/main" val="8867842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2" r:id="rId12"/>
    <p:sldLayoutId id="2147483673"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solidFill>
                  <a:srgbClr val="575F6D">
                    <a:shade val="90000"/>
                  </a:srgbClr>
                </a:solidFill>
              </a:rPr>
              <a:t>November 1, 2012</a:t>
            </a:r>
            <a:endParaRPr lang="en-US">
              <a:solidFill>
                <a:srgbClr val="575F6D">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solidFill>
                  <a:srgbClr val="575F6D">
                    <a:shade val="90000"/>
                  </a:srgbClr>
                </a:solidFill>
              </a:rPr>
              <a:t>Columbia River Toxics Reduction Working Group</a:t>
            </a:r>
            <a:endParaRPr lang="en-US">
              <a:solidFill>
                <a:srgbClr val="575F6D">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A8AC7A4-B801-4F13-8CBC-83001060E29A}" type="slidenum">
              <a:rPr lang="en-US" smtClean="0">
                <a:solidFill>
                  <a:srgbClr val="575F6D">
                    <a:shade val="90000"/>
                  </a:srgbClr>
                </a:solidFill>
              </a:rPr>
              <a:pPr/>
              <a:t>‹#›</a:t>
            </a:fld>
            <a:endParaRPr lang="en-US">
              <a:solidFill>
                <a:srgbClr val="575F6D">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18374956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_Water_Quality_Sub-strategy"/><Relationship Id="rId2" Type="http://schemas.openxmlformats.org/officeDocument/2006/relationships/hyperlink" Target="#_Predator_Control_Sub-strategy"/><Relationship Id="rId1" Type="http://schemas.openxmlformats.org/officeDocument/2006/relationships/slideLayout" Target="../slideLayouts/slideLayout2.xml"/><Relationship Id="rId4" Type="http://schemas.openxmlformats.org/officeDocument/2006/relationships/hyperlink" Target="#_Non-Native_and_Invasive"/></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Autofit/>
          </a:bodyPr>
          <a:lstStyle/>
          <a:p>
            <a:pPr algn="ctr"/>
            <a:r>
              <a:rPr lang="en-US" sz="3200" b="1" dirty="0" smtClean="0"/>
              <a:t>Resource Needs and Policy Reform</a:t>
            </a:r>
            <a:br>
              <a:rPr lang="en-US" sz="3200" b="1" dirty="0" smtClean="0"/>
            </a:br>
            <a:r>
              <a:rPr lang="en-US" sz="3200" b="1" dirty="0" smtClean="0"/>
              <a:t>Working Group</a:t>
            </a:r>
            <a:endParaRPr lang="en-US" sz="3200" b="1" dirty="0"/>
          </a:p>
        </p:txBody>
      </p:sp>
      <p:sp>
        <p:nvSpPr>
          <p:cNvPr id="3" name="Content Placeholder 2"/>
          <p:cNvSpPr>
            <a:spLocks noGrp="1"/>
          </p:cNvSpPr>
          <p:nvPr>
            <p:ph idx="1"/>
          </p:nvPr>
        </p:nvSpPr>
        <p:spPr>
          <a:xfrm>
            <a:off x="457200" y="2057400"/>
            <a:ext cx="8458200" cy="4648200"/>
          </a:xfrm>
        </p:spPr>
        <p:txBody>
          <a:bodyPr>
            <a:normAutofit/>
          </a:bodyPr>
          <a:lstStyle/>
          <a:p>
            <a:pPr marL="231775" lvl="1" indent="-231775">
              <a:buNone/>
              <a:defRPr/>
            </a:pPr>
            <a:r>
              <a:rPr lang="en-US" sz="3600" b="1" dirty="0" smtClean="0">
                <a:solidFill>
                  <a:srgbClr val="0000CC"/>
                </a:solidFill>
              </a:rPr>
              <a:t>Lack of Sustainable Funding</a:t>
            </a:r>
          </a:p>
          <a:p>
            <a:pPr marL="342900" lvl="2" indent="-342900">
              <a:buFont typeface="Arial" pitchFamily="34" charset="0"/>
              <a:buChar char="•"/>
              <a:defRPr/>
            </a:pPr>
            <a:r>
              <a:rPr lang="en-US" sz="2400" dirty="0" smtClean="0"/>
              <a:t>Northwest Power and Conservation Council – Fish and Wildlife Program Amendment Process Update</a:t>
            </a:r>
          </a:p>
          <a:p>
            <a:pPr marL="0" indent="0">
              <a:buNone/>
            </a:pPr>
            <a:r>
              <a:rPr lang="en-US" sz="3600" b="1" dirty="0" smtClean="0">
                <a:solidFill>
                  <a:srgbClr val="0000CC"/>
                </a:solidFill>
              </a:rPr>
              <a:t>Policy Reform</a:t>
            </a:r>
          </a:p>
          <a:p>
            <a:r>
              <a:rPr lang="en-US" sz="2400" dirty="0" smtClean="0"/>
              <a:t>PCB Use Authorization Rulemaking</a:t>
            </a:r>
          </a:p>
          <a:p>
            <a:pPr marL="1146175" lvl="4" indent="-231775">
              <a:buNone/>
              <a:defRPr/>
            </a:pPr>
            <a:endParaRPr lang="en-US" sz="2400" b="1" i="1" dirty="0" smtClean="0"/>
          </a:p>
        </p:txBody>
      </p:sp>
      <p:sp>
        <p:nvSpPr>
          <p:cNvPr id="5" name="Footer Placeholder 4"/>
          <p:cNvSpPr>
            <a:spLocks noGrp="1"/>
          </p:cNvSpPr>
          <p:nvPr>
            <p:ph type="ftr" sz="quarter" idx="11"/>
          </p:nvPr>
        </p:nvSpPr>
        <p:spPr>
          <a:xfrm>
            <a:off x="2895600" y="6356350"/>
            <a:ext cx="3352800" cy="365125"/>
          </a:xfrm>
        </p:spPr>
        <p:txBody>
          <a:bodyPr/>
          <a:lstStyle/>
          <a:p>
            <a:r>
              <a:rPr lang="en-US" dirty="0" smtClean="0">
                <a:solidFill>
                  <a:srgbClr val="575F6D">
                    <a:shade val="90000"/>
                  </a:srgbClr>
                </a:solidFill>
              </a:rPr>
              <a:t>Columbia River Toxics Reduction Working Group</a:t>
            </a:r>
            <a:endParaRPr lang="en-US" dirty="0">
              <a:solidFill>
                <a:srgbClr val="575F6D">
                  <a:shade val="90000"/>
                </a:srgbClr>
              </a:solidFill>
            </a:endParaRPr>
          </a:p>
        </p:txBody>
      </p:sp>
      <p:sp>
        <p:nvSpPr>
          <p:cNvPr id="6" name="Slide Number Placeholder 5"/>
          <p:cNvSpPr>
            <a:spLocks noGrp="1"/>
          </p:cNvSpPr>
          <p:nvPr>
            <p:ph type="sldNum" sz="quarter" idx="12"/>
          </p:nvPr>
        </p:nvSpPr>
        <p:spPr/>
        <p:txBody>
          <a:bodyPr/>
          <a:lstStyle/>
          <a:p>
            <a:fld id="{AA8AC7A4-B801-4F13-8CBC-83001060E29A}" type="slidenum">
              <a:rPr lang="en-US" smtClean="0">
                <a:solidFill>
                  <a:srgbClr val="575F6D">
                    <a:shade val="90000"/>
                  </a:srgbClr>
                </a:solidFill>
              </a:rPr>
              <a:pPr/>
              <a:t>1</a:t>
            </a:fld>
            <a:endParaRPr lang="en-US">
              <a:solidFill>
                <a:srgbClr val="575F6D">
                  <a:shade val="90000"/>
                </a:srgbClr>
              </a:solidFill>
            </a:endParaRPr>
          </a:p>
        </p:txBody>
      </p:sp>
      <p:sp>
        <p:nvSpPr>
          <p:cNvPr id="7" name="Rectangle 5"/>
          <p:cNvSpPr txBox="1">
            <a:spLocks noChangeArrowheads="1"/>
          </p:cNvSpPr>
          <p:nvPr/>
        </p:nvSpPr>
        <p:spPr bwMode="auto">
          <a:xfrm>
            <a:off x="457200" y="5105400"/>
            <a:ext cx="8204200" cy="1219200"/>
          </a:xfrm>
          <a:prstGeom prst="rect">
            <a:avLst/>
          </a:prstGeom>
          <a:solidFill>
            <a:schemeClr val="accent2">
              <a:lumMod val="20000"/>
              <a:lumOff val="80000"/>
            </a:schemeClr>
          </a:solidFill>
          <a:ln w="9525">
            <a:noFill/>
            <a:miter lim="800000"/>
            <a:headEnd/>
            <a:tailEnd/>
          </a:ln>
          <a:effectLst>
            <a:outerShdw blurRad="57785" dist="33020" dir="3180000" algn="ctr">
              <a:srgbClr val="000000">
                <a:alpha val="30000"/>
              </a:srgbClr>
            </a:outerShdw>
            <a:softEdge rad="12700"/>
          </a:effectLst>
          <a:scene3d>
            <a:camera prst="orthographicFront">
              <a:rot lat="0" lon="0" rev="0"/>
            </a:camera>
            <a:lightRig rig="brightRoom" dir="t">
              <a:rot lat="0" lon="0" rev="600000"/>
            </a:lightRig>
          </a:scene3d>
          <a:sp3d prstMaterial="metal">
            <a:bevelT w="38100" h="57150"/>
          </a:sp3d>
          <a:extLst/>
        </p:spPr>
        <p:txBody>
          <a:bodyPr vert="horz" wrap="square" lIns="91440" tIns="45720" rIns="91440" bIns="45720" numCol="1" anchor="t" anchorCtr="0" compatLnSpc="1">
            <a:prstTxWarp prst="textNoShape">
              <a:avLst/>
            </a:prstTxWarp>
          </a:bodyPr>
          <a:lstStyle>
            <a:lvl1pPr marL="487363" indent="-487363" algn="l" rtl="0" eaLnBrk="0" fontAlgn="base" hangingPunct="0">
              <a:spcBef>
                <a:spcPct val="20000"/>
              </a:spcBef>
              <a:spcAft>
                <a:spcPct val="0"/>
              </a:spcAft>
              <a:buChar char="•"/>
              <a:defRPr sz="4600">
                <a:solidFill>
                  <a:schemeClr val="tx1"/>
                </a:solidFill>
                <a:latin typeface="Times New Roman"/>
                <a:ea typeface="MS PGothic" pitchFamily="34" charset="-128"/>
                <a:cs typeface="Times New Roman"/>
              </a:defRPr>
            </a:lvl1pPr>
            <a:lvl2pPr marL="1055688" indent="-404813" algn="l" rtl="0" eaLnBrk="0" fontAlgn="base" hangingPunct="0">
              <a:spcBef>
                <a:spcPct val="20000"/>
              </a:spcBef>
              <a:spcAft>
                <a:spcPct val="0"/>
              </a:spcAft>
              <a:buChar char="–"/>
              <a:defRPr sz="4000">
                <a:solidFill>
                  <a:schemeClr val="tx1"/>
                </a:solidFill>
                <a:latin typeface="Times New Roman"/>
                <a:ea typeface="MS PGothic" pitchFamily="34" charset="-128"/>
                <a:cs typeface="Times New Roman"/>
              </a:defRPr>
            </a:lvl2pPr>
            <a:lvl3pPr marL="1624013" indent="-323850" algn="l" rtl="0" eaLnBrk="0" fontAlgn="base" hangingPunct="0">
              <a:spcBef>
                <a:spcPct val="20000"/>
              </a:spcBef>
              <a:spcAft>
                <a:spcPct val="0"/>
              </a:spcAft>
              <a:buChar char="•"/>
              <a:defRPr sz="3400">
                <a:solidFill>
                  <a:schemeClr val="tx1"/>
                </a:solidFill>
                <a:latin typeface="Times New Roman"/>
                <a:ea typeface="MS PGothic" pitchFamily="34" charset="-128"/>
                <a:cs typeface="Times New Roman"/>
              </a:defRPr>
            </a:lvl3pPr>
            <a:lvl4pPr marL="2274888" indent="-323850" algn="l" rtl="0" eaLnBrk="0" fontAlgn="base" hangingPunct="0">
              <a:spcBef>
                <a:spcPct val="20000"/>
              </a:spcBef>
              <a:spcAft>
                <a:spcPct val="0"/>
              </a:spcAft>
              <a:buChar char="–"/>
              <a:defRPr sz="2800">
                <a:solidFill>
                  <a:schemeClr val="tx1"/>
                </a:solidFill>
                <a:latin typeface="Times New Roman"/>
                <a:ea typeface="MS PGothic" pitchFamily="34" charset="-128"/>
                <a:cs typeface="Times New Roman"/>
              </a:defRPr>
            </a:lvl4pPr>
            <a:lvl5pPr marL="2925763" indent="-323850" algn="l" rtl="0" eaLnBrk="0" fontAlgn="base" hangingPunct="0">
              <a:spcBef>
                <a:spcPct val="20000"/>
              </a:spcBef>
              <a:spcAft>
                <a:spcPct val="0"/>
              </a:spcAft>
              <a:buChar char="»"/>
              <a:defRPr sz="2800">
                <a:solidFill>
                  <a:schemeClr val="tx1"/>
                </a:solidFill>
                <a:latin typeface="Times New Roman"/>
                <a:ea typeface="MS PGothic" pitchFamily="34" charset="-128"/>
                <a:cs typeface="Times New Roman"/>
              </a:defRPr>
            </a:lvl5pPr>
            <a:lvl6pPr marL="3576264" indent="-325115" algn="l" rtl="0" eaLnBrk="1" fontAlgn="base" hangingPunct="1">
              <a:spcBef>
                <a:spcPct val="20000"/>
              </a:spcBef>
              <a:spcAft>
                <a:spcPct val="0"/>
              </a:spcAft>
              <a:buChar char="»"/>
              <a:defRPr sz="2800">
                <a:solidFill>
                  <a:schemeClr val="tx1"/>
                </a:solidFill>
                <a:latin typeface="+mn-lt"/>
                <a:ea typeface="+mn-ea"/>
              </a:defRPr>
            </a:lvl6pPr>
            <a:lvl7pPr marL="4226494" indent="-325115" algn="l" rtl="0" eaLnBrk="1" fontAlgn="base" hangingPunct="1">
              <a:spcBef>
                <a:spcPct val="20000"/>
              </a:spcBef>
              <a:spcAft>
                <a:spcPct val="0"/>
              </a:spcAft>
              <a:buChar char="»"/>
              <a:defRPr sz="2800">
                <a:solidFill>
                  <a:schemeClr val="tx1"/>
                </a:solidFill>
                <a:latin typeface="+mn-lt"/>
                <a:ea typeface="+mn-ea"/>
              </a:defRPr>
            </a:lvl7pPr>
            <a:lvl8pPr marL="4876724" indent="-325115" algn="l" rtl="0" eaLnBrk="1" fontAlgn="base" hangingPunct="1">
              <a:spcBef>
                <a:spcPct val="20000"/>
              </a:spcBef>
              <a:spcAft>
                <a:spcPct val="0"/>
              </a:spcAft>
              <a:buChar char="»"/>
              <a:defRPr sz="2800">
                <a:solidFill>
                  <a:schemeClr val="tx1"/>
                </a:solidFill>
                <a:latin typeface="+mn-lt"/>
                <a:ea typeface="+mn-ea"/>
              </a:defRPr>
            </a:lvl8pPr>
            <a:lvl9pPr marL="5526954" indent="-325115" algn="l" rtl="0" eaLnBrk="1" fontAlgn="base" hangingPunct="1">
              <a:spcBef>
                <a:spcPct val="20000"/>
              </a:spcBef>
              <a:spcAft>
                <a:spcPct val="0"/>
              </a:spcAft>
              <a:buChar char="»"/>
              <a:defRPr sz="2800">
                <a:solidFill>
                  <a:schemeClr val="tx1"/>
                </a:solidFill>
                <a:latin typeface="+mn-lt"/>
                <a:ea typeface="+mn-ea"/>
              </a:defRPr>
            </a:lvl9pPr>
          </a:lstStyle>
          <a:p>
            <a:pPr marL="0" indent="0" eaLnBrk="1" hangingPunct="1">
              <a:spcBef>
                <a:spcPct val="0"/>
              </a:spcBef>
              <a:buFont typeface="Helvetica Neue" charset="0"/>
              <a:buNone/>
            </a:pPr>
            <a:r>
              <a:rPr lang="en-US" altLang="en-US" sz="2400" b="1" kern="0" dirty="0" smtClean="0">
                <a:latin typeface="Times New Roman" pitchFamily="18" charset="0"/>
              </a:rPr>
              <a:t>June 12, 2014 – Columbia River Toxics Reduction Working Group Meeting, Vancouver, Washington</a:t>
            </a:r>
          </a:p>
          <a:p>
            <a:pPr marL="0" indent="0" eaLnBrk="1" hangingPunct="1">
              <a:spcBef>
                <a:spcPct val="0"/>
              </a:spcBef>
              <a:buFont typeface="Helvetica Neue" charset="0"/>
              <a:buNone/>
            </a:pPr>
            <a:r>
              <a:rPr lang="en-US" altLang="en-US" sz="2400" kern="0" dirty="0" smtClean="0">
                <a:latin typeface="Times New Roman" pitchFamily="18" charset="0"/>
              </a:rPr>
              <a:t>- Dianne Barton, CRITFC Water Quality Coordinator</a:t>
            </a:r>
          </a:p>
        </p:txBody>
      </p:sp>
    </p:spTree>
    <p:extLst>
      <p:ext uri="{BB962C8B-B14F-4D97-AF65-F5344CB8AC3E}">
        <p14:creationId xmlns:p14="http://schemas.microsoft.com/office/powerpoint/2010/main" val="33552622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2009 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209800"/>
            <a:ext cx="2886075" cy="27813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3352800" y="1143000"/>
            <a:ext cx="5486400" cy="5632311"/>
          </a:xfrm>
          <a:prstGeom prst="rect">
            <a:avLst/>
          </a:prstGeom>
          <a:noFill/>
        </p:spPr>
        <p:txBody>
          <a:bodyPr wrap="square" rtlCol="0">
            <a:spAutoFit/>
          </a:bodyPr>
          <a:lstStyle/>
          <a:p>
            <a:pPr marL="342900" indent="-342900">
              <a:buFont typeface="Arial" panose="020B0604020202020204" pitchFamily="34" charset="0"/>
              <a:buChar char="•"/>
            </a:pPr>
            <a:r>
              <a:rPr lang="en-US" sz="2000" dirty="0" smtClean="0"/>
              <a:t>On May 7, 2014 the Northwest Power and Conservation Council invited review and comment on draft </a:t>
            </a:r>
            <a:r>
              <a:rPr lang="en-US" sz="2000" dirty="0" err="1" smtClean="0"/>
              <a:t>ammendments</a:t>
            </a:r>
            <a:r>
              <a:rPr lang="en-US" sz="2000" dirty="0" smtClean="0"/>
              <a:t> to the Council’s Fish and Wildlife Program.</a:t>
            </a:r>
          </a:p>
          <a:p>
            <a:endParaRPr lang="en-US" sz="2000" dirty="0"/>
          </a:p>
          <a:p>
            <a:pPr marL="342900" indent="-342900">
              <a:buFont typeface="Arial" panose="020B0604020202020204" pitchFamily="34" charset="0"/>
              <a:buChar char="•"/>
            </a:pPr>
            <a:r>
              <a:rPr lang="en-US" sz="2000" dirty="0"/>
              <a:t> To comment on the draft program through </a:t>
            </a:r>
            <a:r>
              <a:rPr lang="en-US" sz="2000" b="1" dirty="0"/>
              <a:t>July 9, 2014 </a:t>
            </a:r>
            <a:r>
              <a:rPr lang="en-US" sz="2000" dirty="0"/>
              <a:t>you may: </a:t>
            </a:r>
          </a:p>
          <a:p>
            <a:pPr lvl="2"/>
            <a:r>
              <a:rPr lang="en-US" sz="2000" dirty="0"/>
              <a:t>• Submit a comment online </a:t>
            </a:r>
            <a:endParaRPr lang="en-US" sz="2000" dirty="0" smtClean="0"/>
          </a:p>
          <a:p>
            <a:pPr>
              <a:spcAft>
                <a:spcPts val="1200"/>
              </a:spcAft>
            </a:pPr>
            <a:r>
              <a:rPr lang="en-US" sz="2000" dirty="0"/>
              <a:t>http://www.nwcouncil.org/fw/program/2014-03/comment-form</a:t>
            </a:r>
          </a:p>
          <a:p>
            <a:pPr lvl="2"/>
            <a:r>
              <a:rPr lang="en-US" sz="2000" dirty="0"/>
              <a:t>• Send an e-mail to PublicComments@nwcouncil.org </a:t>
            </a:r>
          </a:p>
          <a:p>
            <a:pPr lvl="2">
              <a:spcAft>
                <a:spcPts val="1200"/>
              </a:spcAft>
            </a:pPr>
            <a:r>
              <a:rPr lang="en-US" sz="2000" dirty="0"/>
              <a:t>• Attend any public hearing scheduled at various locations throughout the Columbia River Basin </a:t>
            </a:r>
          </a:p>
          <a:p>
            <a:pPr marL="285750" indent="-285750">
              <a:buFont typeface="Arial" panose="020B0604020202020204" pitchFamily="34" charset="0"/>
              <a:buChar char="•"/>
            </a:pPr>
            <a:r>
              <a:rPr lang="en-US" sz="2000" dirty="0" smtClean="0"/>
              <a:t>The Council expects to make a final decision in early fall 2014.</a:t>
            </a:r>
            <a:endParaRPr lang="en-US" sz="2000" dirty="0"/>
          </a:p>
        </p:txBody>
      </p:sp>
      <p:sp>
        <p:nvSpPr>
          <p:cNvPr id="3" name="TextBox 2"/>
          <p:cNvSpPr txBox="1"/>
          <p:nvPr/>
        </p:nvSpPr>
        <p:spPr>
          <a:xfrm>
            <a:off x="457200" y="381000"/>
            <a:ext cx="8305800" cy="523220"/>
          </a:xfrm>
          <a:prstGeom prst="rect">
            <a:avLst/>
          </a:prstGeom>
          <a:noFill/>
        </p:spPr>
        <p:txBody>
          <a:bodyPr wrap="square" rtlCol="0">
            <a:spAutoFit/>
          </a:bodyPr>
          <a:lstStyle/>
          <a:p>
            <a:r>
              <a:rPr lang="en-US" sz="2800" i="1" dirty="0" smtClean="0"/>
              <a:t>NPPC Fish and Wildlife Program Amendment Process</a:t>
            </a:r>
            <a:endParaRPr lang="en-US" sz="2800" i="1" dirty="0"/>
          </a:p>
        </p:txBody>
      </p:sp>
    </p:spTree>
    <p:extLst>
      <p:ext uri="{BB962C8B-B14F-4D97-AF65-F5344CB8AC3E}">
        <p14:creationId xmlns:p14="http://schemas.microsoft.com/office/powerpoint/2010/main" val="2650722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noAutofit/>
          </a:bodyPr>
          <a:lstStyle/>
          <a:p>
            <a:r>
              <a:rPr lang="en-US" sz="3600" dirty="0" smtClean="0"/>
              <a:t>Council is seeking comment on draft priorities</a:t>
            </a:r>
            <a:endParaRPr lang="en-US" sz="3600" dirty="0"/>
          </a:p>
        </p:txBody>
      </p:sp>
      <p:sp>
        <p:nvSpPr>
          <p:cNvPr id="3" name="Content Placeholder 2"/>
          <p:cNvSpPr>
            <a:spLocks noGrp="1"/>
          </p:cNvSpPr>
          <p:nvPr>
            <p:ph idx="1"/>
          </p:nvPr>
        </p:nvSpPr>
        <p:spPr>
          <a:xfrm>
            <a:off x="457200" y="1600200"/>
            <a:ext cx="8229600" cy="5105400"/>
          </a:xfrm>
        </p:spPr>
        <p:txBody>
          <a:bodyPr>
            <a:noAutofit/>
          </a:bodyPr>
          <a:lstStyle/>
          <a:p>
            <a:pPr marL="0" indent="0">
              <a:buNone/>
            </a:pPr>
            <a:r>
              <a:rPr lang="en-US" sz="2000" dirty="0"/>
              <a:t>The Council is providing the following guidance to Bonneville, the other federal agencies, and the region in general as which of these new measures are </a:t>
            </a:r>
            <a:r>
              <a:rPr lang="en-US" sz="2000" b="1" dirty="0"/>
              <a:t>emerging priorities </a:t>
            </a:r>
            <a:r>
              <a:rPr lang="en-US" sz="2000" dirty="0"/>
              <a:t>for implementation in the next five years. During the course of the next five years, the Council anticipates that Bonneville will take the necessary steps over time to integrate these priorities into the program and will report annually to the Council on its progress. The Council may adjust the following ordered program priorities</a:t>
            </a:r>
            <a:r>
              <a:rPr lang="en-US" sz="2000" dirty="0" smtClean="0"/>
              <a:t>:</a:t>
            </a:r>
          </a:p>
          <a:p>
            <a:endParaRPr lang="en-US" sz="2000" dirty="0"/>
          </a:p>
          <a:p>
            <a:pPr marL="0" lvl="0" indent="0">
              <a:buNone/>
            </a:pPr>
            <a:r>
              <a:rPr lang="en-US" sz="2000" dirty="0" smtClean="0"/>
              <a:t>3. </a:t>
            </a:r>
            <a:r>
              <a:rPr lang="en-US" sz="2000" dirty="0"/>
              <a:t>Preserve program effectiveness by supporting: (1) expanded </a:t>
            </a:r>
            <a:r>
              <a:rPr lang="en-US" sz="2000" u="sng" dirty="0">
                <a:hlinkClick r:id="rId2" action="ppaction://hlinkfile"/>
              </a:rPr>
              <a:t>predator control</a:t>
            </a:r>
            <a:r>
              <a:rPr lang="en-US" sz="2000" dirty="0"/>
              <a:t>; (2) mapping and determining hotspots for </a:t>
            </a:r>
            <a:r>
              <a:rPr lang="en-US" sz="2000" u="sng" dirty="0">
                <a:hlinkClick r:id="rId3" action="ppaction://hlinkfile"/>
              </a:rPr>
              <a:t>toxic contaminants</a:t>
            </a:r>
            <a:r>
              <a:rPr lang="en-US" sz="2000" dirty="0"/>
              <a:t>; and (3) aggressively addressing </a:t>
            </a:r>
            <a:r>
              <a:rPr lang="en-US" sz="2000" u="sng" dirty="0">
                <a:hlinkClick r:id="rId4" action="ppaction://hlinkfile"/>
              </a:rPr>
              <a:t>non-native species</a:t>
            </a:r>
            <a:endParaRPr lang="en-US" sz="2000" dirty="0"/>
          </a:p>
          <a:p>
            <a:endParaRPr lang="en-US" sz="2000" dirty="0" smtClean="0"/>
          </a:p>
          <a:p>
            <a:endParaRPr lang="en-US" sz="2000" dirty="0"/>
          </a:p>
          <a:p>
            <a:pPr marL="0" indent="0">
              <a:buNone/>
            </a:pPr>
            <a:r>
              <a:rPr lang="en-US" sz="2000" dirty="0"/>
              <a:t>Bonneville should fund any new fish and wildlife obligations from identifying savings within the current program and as necessary, from additional expenditures. </a:t>
            </a:r>
          </a:p>
        </p:txBody>
      </p:sp>
    </p:spTree>
    <p:extLst>
      <p:ext uri="{BB962C8B-B14F-4D97-AF65-F5344CB8AC3E}">
        <p14:creationId xmlns:p14="http://schemas.microsoft.com/office/powerpoint/2010/main" val="3981490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normAutofit fontScale="90000"/>
          </a:bodyPr>
          <a:lstStyle/>
          <a:p>
            <a:r>
              <a:rPr lang="en-US" dirty="0" smtClean="0"/>
              <a:t>Co-Manager Draft Comments on Toxics</a:t>
            </a:r>
            <a:endParaRPr lang="en-US" dirty="0"/>
          </a:p>
        </p:txBody>
      </p:sp>
      <p:sp>
        <p:nvSpPr>
          <p:cNvPr id="3" name="Content Placeholder 2"/>
          <p:cNvSpPr>
            <a:spLocks noGrp="1"/>
          </p:cNvSpPr>
          <p:nvPr>
            <p:ph idx="1"/>
          </p:nvPr>
        </p:nvSpPr>
        <p:spPr/>
        <p:txBody>
          <a:bodyPr>
            <a:normAutofit fontScale="85000" lnSpcReduction="20000"/>
          </a:bodyPr>
          <a:lstStyle/>
          <a:p>
            <a:pPr>
              <a:spcBef>
                <a:spcPts val="1200"/>
              </a:spcBef>
            </a:pPr>
            <a:r>
              <a:rPr lang="en-US" dirty="0" smtClean="0"/>
              <a:t>The plan </a:t>
            </a:r>
            <a:r>
              <a:rPr lang="en-US" dirty="0"/>
              <a:t>advocates for a wider range of approaches to limit toxic contamination. </a:t>
            </a:r>
            <a:endParaRPr lang="en-US" dirty="0" smtClean="0"/>
          </a:p>
          <a:p>
            <a:pPr>
              <a:spcBef>
                <a:spcPts val="1200"/>
              </a:spcBef>
            </a:pPr>
            <a:r>
              <a:rPr lang="en-US" dirty="0" smtClean="0"/>
              <a:t>The </a:t>
            </a:r>
            <a:r>
              <a:rPr lang="en-US" dirty="0"/>
              <a:t>Plan specifically advocates for implementation of the 2010 Columbia River Basin Toxics Reduction Action Plan. </a:t>
            </a:r>
            <a:endParaRPr lang="en-US" dirty="0" smtClean="0"/>
          </a:p>
          <a:p>
            <a:pPr>
              <a:spcBef>
                <a:spcPts val="1200"/>
              </a:spcBef>
            </a:pPr>
            <a:r>
              <a:rPr lang="en-US" dirty="0" smtClean="0"/>
              <a:t>The </a:t>
            </a:r>
            <a:r>
              <a:rPr lang="en-US" dirty="0"/>
              <a:t>Council </a:t>
            </a:r>
            <a:r>
              <a:rPr lang="en-US" dirty="0" smtClean="0"/>
              <a:t>agrees </a:t>
            </a:r>
            <a:r>
              <a:rPr lang="en-US" dirty="0"/>
              <a:t>to support periodic workshops and to assist in advancing public education on toxics issues. </a:t>
            </a:r>
            <a:endParaRPr lang="en-US" dirty="0" smtClean="0"/>
          </a:p>
          <a:p>
            <a:pPr>
              <a:spcBef>
                <a:spcPts val="1200"/>
              </a:spcBef>
            </a:pPr>
            <a:r>
              <a:rPr lang="en-US" dirty="0" smtClean="0"/>
              <a:t>The </a:t>
            </a:r>
            <a:r>
              <a:rPr lang="en-US" dirty="0"/>
              <a:t>current draft is a marked improvement in its acknowledgement of the need to do more to encourage pollution prevention and implement remedial actions and by specifically adding general measures to address toxic contaminants.</a:t>
            </a:r>
            <a:endParaRPr lang="en-US" dirty="0" smtClean="0"/>
          </a:p>
        </p:txBody>
      </p:sp>
    </p:spTree>
    <p:extLst>
      <p:ext uri="{BB962C8B-B14F-4D97-AF65-F5344CB8AC3E}">
        <p14:creationId xmlns:p14="http://schemas.microsoft.com/office/powerpoint/2010/main" val="2934259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534400" cy="1143000"/>
          </a:xfrm>
          <a:solidFill>
            <a:schemeClr val="accent1">
              <a:lumMod val="20000"/>
              <a:lumOff val="80000"/>
            </a:schemeClr>
          </a:solidFill>
          <a:ln>
            <a:solidFill>
              <a:schemeClr val="accent1">
                <a:lumMod val="20000"/>
                <a:lumOff val="80000"/>
              </a:schemeClr>
            </a:solidFill>
          </a:ln>
        </p:spPr>
        <p:txBody>
          <a:bodyPr>
            <a:normAutofit fontScale="90000"/>
          </a:bodyPr>
          <a:lstStyle/>
          <a:p>
            <a:r>
              <a:rPr lang="en-US" dirty="0" smtClean="0"/>
              <a:t>Draft - issues </a:t>
            </a:r>
            <a:r>
              <a:rPr lang="en-US" dirty="0" smtClean="0"/>
              <a:t>not addressed by the Plan</a:t>
            </a:r>
            <a:endParaRPr lang="en-US" dirty="0"/>
          </a:p>
        </p:txBody>
      </p:sp>
      <p:sp>
        <p:nvSpPr>
          <p:cNvPr id="3" name="Content Placeholder 2"/>
          <p:cNvSpPr>
            <a:spLocks noGrp="1"/>
          </p:cNvSpPr>
          <p:nvPr>
            <p:ph idx="1"/>
          </p:nvPr>
        </p:nvSpPr>
        <p:spPr/>
        <p:txBody>
          <a:bodyPr/>
          <a:lstStyle/>
          <a:p>
            <a:r>
              <a:rPr lang="en-US" dirty="0" smtClean="0"/>
              <a:t>Seasonal anoxia and trapping of contaminants in sediments in certain reservoirs. Monitoring of methylation potential.</a:t>
            </a:r>
          </a:p>
          <a:p>
            <a:r>
              <a:rPr lang="en-US" dirty="0" smtClean="0"/>
              <a:t>Research on determining which toxic contaminants most limit reproductive success of key species. Synergistic effects of multiple toxic contaminants.</a:t>
            </a:r>
          </a:p>
          <a:p>
            <a:pPr marL="0" indent="0">
              <a:buNone/>
            </a:pPr>
            <a:endParaRPr lang="en-US" dirty="0"/>
          </a:p>
        </p:txBody>
      </p:sp>
    </p:spTree>
    <p:extLst>
      <p:ext uri="{BB962C8B-B14F-4D97-AF65-F5344CB8AC3E}">
        <p14:creationId xmlns:p14="http://schemas.microsoft.com/office/powerpoint/2010/main" val="3712020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US" dirty="0" smtClean="0"/>
              <a:t>Draft Concerns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Unclear about Corps obligations to implement changes to current monitoring for toxics.</a:t>
            </a:r>
          </a:p>
          <a:p>
            <a:r>
              <a:rPr lang="en-US" dirty="0" smtClean="0"/>
              <a:t>The Plan recommends that water quality improvement measures be implemented to “meet state and federal water quality standards” only. This does not account for flame retardants or other emerging contaminants that are currently unregulated by federal rules.</a:t>
            </a:r>
          </a:p>
          <a:p>
            <a:r>
              <a:rPr lang="en-US" dirty="0" smtClean="0"/>
              <a:t>No language for meeting EPA approved Tribal Water Quality Standards.</a:t>
            </a:r>
            <a:endParaRPr lang="en-US" dirty="0"/>
          </a:p>
        </p:txBody>
      </p:sp>
    </p:spTree>
    <p:extLst>
      <p:ext uri="{BB962C8B-B14F-4D97-AF65-F5344CB8AC3E}">
        <p14:creationId xmlns:p14="http://schemas.microsoft.com/office/powerpoint/2010/main" val="4001670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Line 2"/>
          <p:cNvSpPr>
            <a:spLocks noChangeShapeType="1"/>
          </p:cNvSpPr>
          <p:nvPr/>
        </p:nvSpPr>
        <p:spPr bwMode="auto">
          <a:xfrm>
            <a:off x="0" y="914400"/>
            <a:ext cx="9144000" cy="0"/>
          </a:xfrm>
          <a:prstGeom prst="line">
            <a:avLst/>
          </a:prstGeom>
          <a:noFill/>
          <a:ln w="635000">
            <a:solidFill>
              <a:srgbClr val="3D52B9"/>
            </a:solidFill>
            <a:round/>
            <a:headEnd/>
            <a:tailEnd/>
          </a:ln>
        </p:spPr>
        <p:txBody>
          <a:bodyPr/>
          <a:lstStyle/>
          <a:p>
            <a:endParaRPr lang="en-US"/>
          </a:p>
        </p:txBody>
      </p:sp>
      <p:sp>
        <p:nvSpPr>
          <p:cNvPr id="4099" name="Line 4"/>
          <p:cNvSpPr>
            <a:spLocks noChangeShapeType="1"/>
          </p:cNvSpPr>
          <p:nvPr/>
        </p:nvSpPr>
        <p:spPr bwMode="auto">
          <a:xfrm>
            <a:off x="0" y="457200"/>
            <a:ext cx="9144000" cy="0"/>
          </a:xfrm>
          <a:prstGeom prst="line">
            <a:avLst/>
          </a:prstGeom>
          <a:noFill/>
          <a:ln w="635000">
            <a:solidFill>
              <a:srgbClr val="3D52B9"/>
            </a:solidFill>
            <a:round/>
            <a:headEnd/>
            <a:tailEnd/>
          </a:ln>
        </p:spPr>
        <p:txBody>
          <a:bodyPr/>
          <a:lstStyle/>
          <a:p>
            <a:endParaRPr lang="en-US"/>
          </a:p>
        </p:txBody>
      </p:sp>
      <p:sp>
        <p:nvSpPr>
          <p:cNvPr id="4100" name="Rectangle 27"/>
          <p:cNvSpPr>
            <a:spLocks noChangeArrowheads="1"/>
          </p:cNvSpPr>
          <p:nvPr/>
        </p:nvSpPr>
        <p:spPr bwMode="auto">
          <a:xfrm>
            <a:off x="457200" y="349250"/>
            <a:ext cx="8686800" cy="565150"/>
          </a:xfrm>
          <a:prstGeom prst="rect">
            <a:avLst/>
          </a:prstGeom>
          <a:noFill/>
          <a:ln w="9525">
            <a:noFill/>
            <a:miter lim="800000"/>
            <a:headEnd/>
            <a:tailEnd/>
          </a:ln>
        </p:spPr>
        <p:txBody>
          <a:bodyPr anchor="ctr"/>
          <a:lstStyle/>
          <a:p>
            <a:r>
              <a:rPr lang="en-US" sz="3200" dirty="0" smtClean="0">
                <a:solidFill>
                  <a:schemeClr val="bg1"/>
                </a:solidFill>
                <a:latin typeface="Calibri" pitchFamily="34" charset="0"/>
              </a:rPr>
              <a:t>Background on PCB Use Authorizations</a:t>
            </a:r>
            <a:endParaRPr lang="en-US" sz="3200" dirty="0">
              <a:solidFill>
                <a:schemeClr val="bg1"/>
              </a:solidFill>
              <a:latin typeface="Calibri" pitchFamily="34" charset="0"/>
            </a:endParaRPr>
          </a:p>
        </p:txBody>
      </p:sp>
      <p:sp>
        <p:nvSpPr>
          <p:cNvPr id="4101" name="Line 28"/>
          <p:cNvSpPr>
            <a:spLocks noChangeShapeType="1"/>
          </p:cNvSpPr>
          <p:nvPr/>
        </p:nvSpPr>
        <p:spPr bwMode="auto">
          <a:xfrm>
            <a:off x="304800" y="304800"/>
            <a:ext cx="0" cy="685800"/>
          </a:xfrm>
          <a:prstGeom prst="line">
            <a:avLst/>
          </a:prstGeom>
          <a:noFill/>
          <a:ln w="76200">
            <a:solidFill>
              <a:schemeClr val="folHlink"/>
            </a:solidFill>
            <a:round/>
            <a:headEnd/>
            <a:tailEnd/>
          </a:ln>
        </p:spPr>
        <p:txBody>
          <a:bodyPr/>
          <a:lstStyle/>
          <a:p>
            <a:endParaRPr lang="en-US"/>
          </a:p>
        </p:txBody>
      </p:sp>
      <p:sp>
        <p:nvSpPr>
          <p:cNvPr id="4102" name="Rectangle 3"/>
          <p:cNvSpPr>
            <a:spLocks noGrp="1" noChangeArrowheads="1"/>
          </p:cNvSpPr>
          <p:nvPr>
            <p:ph idx="1"/>
          </p:nvPr>
        </p:nvSpPr>
        <p:spPr>
          <a:xfrm>
            <a:off x="381000" y="1447800"/>
            <a:ext cx="8458200" cy="4038600"/>
          </a:xfrm>
        </p:spPr>
        <p:txBody>
          <a:bodyPr/>
          <a:lstStyle/>
          <a:p>
            <a:pPr eaLnBrk="1" hangingPunct="1">
              <a:buClr>
                <a:srgbClr val="99CC00"/>
              </a:buClr>
            </a:pPr>
            <a:r>
              <a:rPr lang="en-US" sz="2400" dirty="0" smtClean="0">
                <a:latin typeface="Calibri" pitchFamily="34" charset="0"/>
              </a:rPr>
              <a:t>Section 6(e) of the Toxic Substances Control Act banned the manufacture, processing, distribution in commerce, and use of polychlorinated biphenyls (PCBs), except when uses would pose no unreasonable risk of injury to health or the environment </a:t>
            </a:r>
          </a:p>
          <a:p>
            <a:pPr eaLnBrk="1" hangingPunct="1">
              <a:buClr>
                <a:srgbClr val="99CC00"/>
              </a:buClr>
            </a:pPr>
            <a:r>
              <a:rPr lang="en-US" sz="2400" dirty="0" smtClean="0">
                <a:latin typeface="Calibri" pitchFamily="34" charset="0"/>
              </a:rPr>
              <a:t>On May 31, 1979, EPA promulgated regulations (at 40 CFR part 761) that established authorizations for certain ongoing uses of PCBs (44 FR 31514)</a:t>
            </a:r>
          </a:p>
          <a:p>
            <a:pPr eaLnBrk="1" hangingPunct="1">
              <a:buClr>
                <a:srgbClr val="99CC00"/>
              </a:buClr>
            </a:pPr>
            <a:r>
              <a:rPr lang="en-US" sz="2400" dirty="0" smtClean="0">
                <a:latin typeface="Calibri" pitchFamily="34" charset="0"/>
              </a:rPr>
              <a:t>EPA has initiated this rulemaking to revise or end some authorized uses of PCBs, in part because the conditions under which they were authorized more than 30 years have changed </a:t>
            </a:r>
          </a:p>
        </p:txBody>
      </p:sp>
      <p:grpSp>
        <p:nvGrpSpPr>
          <p:cNvPr id="2" name="Group 14"/>
          <p:cNvGrpSpPr>
            <a:grpSpLocks/>
          </p:cNvGrpSpPr>
          <p:nvPr/>
        </p:nvGrpSpPr>
        <p:grpSpPr bwMode="auto">
          <a:xfrm>
            <a:off x="0" y="5638800"/>
            <a:ext cx="9144000" cy="1143000"/>
            <a:chOff x="0" y="5638800"/>
            <a:chExt cx="9144000" cy="1143000"/>
          </a:xfrm>
        </p:grpSpPr>
        <p:sp>
          <p:nvSpPr>
            <p:cNvPr id="4107" name="Line 19"/>
            <p:cNvSpPr>
              <a:spLocks noChangeShapeType="1"/>
            </p:cNvSpPr>
            <p:nvPr/>
          </p:nvSpPr>
          <p:spPr bwMode="auto">
            <a:xfrm>
              <a:off x="0" y="6248400"/>
              <a:ext cx="9144000" cy="0"/>
            </a:xfrm>
            <a:prstGeom prst="line">
              <a:avLst/>
            </a:prstGeom>
            <a:noFill/>
            <a:ln w="523875">
              <a:solidFill>
                <a:srgbClr val="3D52B9"/>
              </a:solidFill>
              <a:round/>
              <a:headEnd/>
              <a:tailEnd/>
            </a:ln>
          </p:spPr>
          <p:txBody>
            <a:bodyPr/>
            <a:lstStyle/>
            <a:p>
              <a:endParaRPr lang="en-US"/>
            </a:p>
          </p:txBody>
        </p:sp>
        <p:sp>
          <p:nvSpPr>
            <p:cNvPr id="4108" name="Oval 20"/>
            <p:cNvSpPr>
              <a:spLocks noChangeArrowheads="1"/>
            </p:cNvSpPr>
            <p:nvPr/>
          </p:nvSpPr>
          <p:spPr bwMode="auto">
            <a:xfrm>
              <a:off x="152400" y="5638800"/>
              <a:ext cx="1219200" cy="1143000"/>
            </a:xfrm>
            <a:prstGeom prst="ellipse">
              <a:avLst/>
            </a:prstGeom>
            <a:solidFill>
              <a:schemeClr val="bg1"/>
            </a:solidFill>
            <a:ln w="31750">
              <a:noFill/>
              <a:round/>
              <a:headEnd/>
              <a:tailEnd/>
            </a:ln>
          </p:spPr>
          <p:txBody>
            <a:bodyPr wrap="none" anchor="ctr"/>
            <a:lstStyle/>
            <a:p>
              <a:endParaRPr lang="en-US"/>
            </a:p>
          </p:txBody>
        </p:sp>
        <p:pic>
          <p:nvPicPr>
            <p:cNvPr id="4109" name="Picture 21" descr="epa_logo"/>
            <p:cNvPicPr>
              <a:picLocks noChangeAspect="1" noChangeArrowheads="1"/>
            </p:cNvPicPr>
            <p:nvPr/>
          </p:nvPicPr>
          <p:blipFill>
            <a:blip r:embed="rId3" cstate="print"/>
            <a:srcRect/>
            <a:stretch>
              <a:fillRect/>
            </a:stretch>
          </p:blipFill>
          <p:spPr bwMode="auto">
            <a:xfrm>
              <a:off x="201613" y="5638800"/>
              <a:ext cx="1093788" cy="1143000"/>
            </a:xfrm>
            <a:prstGeom prst="rect">
              <a:avLst/>
            </a:prstGeom>
            <a:noFill/>
            <a:ln w="9525">
              <a:noFill/>
              <a:miter lim="800000"/>
              <a:headEnd/>
              <a:tailEnd/>
            </a:ln>
          </p:spPr>
        </p:pic>
        <p:sp>
          <p:nvSpPr>
            <p:cNvPr id="4110" name="Oval 22"/>
            <p:cNvSpPr>
              <a:spLocks noChangeArrowheads="1"/>
            </p:cNvSpPr>
            <p:nvPr/>
          </p:nvSpPr>
          <p:spPr bwMode="auto">
            <a:xfrm>
              <a:off x="134938" y="5638800"/>
              <a:ext cx="1233488" cy="1143000"/>
            </a:xfrm>
            <a:prstGeom prst="ellipse">
              <a:avLst/>
            </a:prstGeom>
            <a:noFill/>
            <a:ln w="38735">
              <a:solidFill>
                <a:srgbClr val="3D52B9"/>
              </a:solidFill>
              <a:round/>
              <a:headEnd/>
              <a:tailEnd/>
            </a:ln>
          </p:spPr>
          <p:txBody>
            <a:bodyPr wrap="none" anchor="ctr"/>
            <a:lstStyle/>
            <a:p>
              <a:endParaRPr lang="en-US"/>
            </a:p>
          </p:txBody>
        </p:sp>
      </p:grpSp>
      <p:sp>
        <p:nvSpPr>
          <p:cNvPr id="16" name="Rectangle 23"/>
          <p:cNvSpPr>
            <a:spLocks noChangeArrowheads="1"/>
          </p:cNvSpPr>
          <p:nvPr/>
        </p:nvSpPr>
        <p:spPr bwMode="auto">
          <a:xfrm>
            <a:off x="4114800" y="6049963"/>
            <a:ext cx="5181600" cy="400050"/>
          </a:xfrm>
          <a:prstGeom prst="rect">
            <a:avLst/>
          </a:prstGeom>
          <a:noFill/>
          <a:ln w="9525">
            <a:noFill/>
            <a:miter lim="800000"/>
            <a:headEnd/>
            <a:tailEnd/>
          </a:ln>
        </p:spPr>
        <p:txBody>
          <a:bodyPr>
            <a:spAutoFit/>
          </a:bodyPr>
          <a:lstStyle/>
          <a:p>
            <a:pPr>
              <a:defRPr/>
            </a:pPr>
            <a:r>
              <a:rPr lang="en-US" dirty="0">
                <a:solidFill>
                  <a:schemeClr val="bg1"/>
                </a:solidFill>
              </a:rPr>
              <a:t>Office of Pollution Prevention and Toxics       </a:t>
            </a:r>
            <a:r>
              <a:rPr lang="en-US" sz="2000" b="1" dirty="0">
                <a:solidFill>
                  <a:schemeClr val="bg1"/>
                </a:solidFill>
                <a:latin typeface="+mj-lt"/>
              </a:rPr>
              <a:t>3</a:t>
            </a:r>
          </a:p>
        </p:txBody>
      </p:sp>
      <p:sp>
        <p:nvSpPr>
          <p:cNvPr id="4105" name="Line 26"/>
          <p:cNvSpPr>
            <a:spLocks noChangeShapeType="1"/>
          </p:cNvSpPr>
          <p:nvPr/>
        </p:nvSpPr>
        <p:spPr bwMode="auto">
          <a:xfrm>
            <a:off x="8591550" y="6096000"/>
            <a:ext cx="0" cy="304800"/>
          </a:xfrm>
          <a:prstGeom prst="line">
            <a:avLst/>
          </a:prstGeom>
          <a:noFill/>
          <a:ln w="76200">
            <a:solidFill>
              <a:schemeClr val="folHlink"/>
            </a:solidFill>
            <a:round/>
            <a:headEnd/>
            <a:tailEnd/>
          </a:ln>
        </p:spPr>
        <p:txBody>
          <a:bodyPr/>
          <a:lstStyle/>
          <a:p>
            <a:endParaRPr lang="en-US"/>
          </a:p>
        </p:txBody>
      </p:sp>
    </p:spTree>
    <p:extLst>
      <p:ext uri="{BB962C8B-B14F-4D97-AF65-F5344CB8AC3E}">
        <p14:creationId xmlns:p14="http://schemas.microsoft.com/office/powerpoint/2010/main" val="25700852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4130" name="Rectangle 2"/>
          <p:cNvSpPr>
            <a:spLocks noGrp="1" noChangeArrowheads="1"/>
          </p:cNvSpPr>
          <p:nvPr>
            <p:ph type="title"/>
          </p:nvPr>
        </p:nvSpPr>
        <p:spPr>
          <a:xfrm>
            <a:off x="1143000" y="152400"/>
            <a:ext cx="7158037" cy="881062"/>
          </a:xfrm>
        </p:spPr>
        <p:txBody>
          <a:bodyPr/>
          <a:lstStyle/>
          <a:p>
            <a:r>
              <a:rPr lang="en-US" altLang="en-US" dirty="0" smtClean="0">
                <a:solidFill>
                  <a:schemeClr val="tx1"/>
                </a:solidFill>
              </a:rPr>
              <a:t>PCB Use Authorization</a:t>
            </a:r>
            <a:endParaRPr lang="en-US" altLang="en-US" sz="3600" dirty="0">
              <a:solidFill>
                <a:schemeClr val="tx1"/>
              </a:solidFill>
            </a:endParaRPr>
          </a:p>
        </p:txBody>
      </p:sp>
      <p:sp>
        <p:nvSpPr>
          <p:cNvPr id="944131" name="Rectangle 3"/>
          <p:cNvSpPr>
            <a:spLocks noGrp="1" noChangeArrowheads="1"/>
          </p:cNvSpPr>
          <p:nvPr>
            <p:ph type="body" sz="half" idx="1"/>
          </p:nvPr>
        </p:nvSpPr>
        <p:spPr>
          <a:xfrm>
            <a:off x="304800" y="1066800"/>
            <a:ext cx="8520112" cy="5715000"/>
          </a:xfrm>
        </p:spPr>
        <p:txBody>
          <a:bodyPr>
            <a:normAutofit fontScale="62500" lnSpcReduction="20000"/>
          </a:bodyPr>
          <a:lstStyle/>
          <a:p>
            <a:pPr marL="457200" lvl="1" indent="0">
              <a:lnSpc>
                <a:spcPct val="90000"/>
              </a:lnSpc>
              <a:buClr>
                <a:schemeClr val="accent2"/>
              </a:buClr>
              <a:buSzPct val="75000"/>
              <a:buNone/>
            </a:pPr>
            <a:endParaRPr lang="en-US" altLang="en-US" sz="2000" dirty="0" smtClean="0">
              <a:latin typeface="Arial" charset="0"/>
            </a:endParaRPr>
          </a:p>
          <a:p>
            <a:pPr lvl="1">
              <a:lnSpc>
                <a:spcPct val="90000"/>
              </a:lnSpc>
              <a:buClr>
                <a:schemeClr val="accent2"/>
              </a:buClr>
              <a:buSzPct val="75000"/>
              <a:buFont typeface="Wingdings" pitchFamily="2" charset="2"/>
              <a:buChar char="n"/>
            </a:pPr>
            <a:r>
              <a:rPr lang="en-US" altLang="en-US" sz="2600" dirty="0">
                <a:latin typeface="Arial" charset="0"/>
              </a:rPr>
              <a:t>The concentration of inadvertently generated PCBs in products leaving any manufacturing site or imported into the United States must have an annual average of less than 25 ppm, with a 50 ppm maximum” </a:t>
            </a:r>
            <a:r>
              <a:rPr lang="en-US" altLang="en-US" sz="2600" i="1" dirty="0"/>
              <a:t>40 C.F.R. § 761.3 (1)</a:t>
            </a:r>
            <a:r>
              <a:rPr lang="en-US" sz="2600" dirty="0">
                <a:latin typeface="Calibri" pitchFamily="34" charset="0"/>
              </a:rPr>
              <a:t> </a:t>
            </a:r>
            <a:r>
              <a:rPr lang="en-US" altLang="en-US" sz="2600" dirty="0" smtClean="0">
                <a:latin typeface="Arial" charset="0"/>
              </a:rPr>
              <a:t>…</a:t>
            </a:r>
            <a:r>
              <a:rPr lang="en-US" altLang="en-US" sz="2600" b="1" dirty="0">
                <a:solidFill>
                  <a:srgbClr val="FF0000"/>
                </a:solidFill>
                <a:latin typeface="Arial" charset="0"/>
              </a:rPr>
              <a:t>pigments</a:t>
            </a:r>
            <a:r>
              <a:rPr lang="en-US" altLang="en-US" sz="2600" dirty="0">
                <a:latin typeface="Arial" charset="0"/>
              </a:rPr>
              <a:t> that contain 50 ppm or greater PCB may be processed, distributed in commerce, and used in a manner other than a totally enclosed manner until January 1, 1982</a:t>
            </a:r>
            <a:r>
              <a:rPr lang="en-US" altLang="en-US" sz="2600" i="1" dirty="0"/>
              <a:t>…40 C.F.R. § 761.3 (g), </a:t>
            </a:r>
            <a:r>
              <a:rPr lang="en-US" altLang="en-US" sz="2600" b="1" i="1" dirty="0">
                <a:solidFill>
                  <a:srgbClr val="FF0000"/>
                </a:solidFill>
              </a:rPr>
              <a:t>Reserved after 1999</a:t>
            </a:r>
          </a:p>
          <a:p>
            <a:pPr marL="742950" lvl="1" indent="-285750">
              <a:lnSpc>
                <a:spcPct val="90000"/>
              </a:lnSpc>
              <a:buClr>
                <a:schemeClr val="accent2"/>
              </a:buClr>
              <a:buSzPct val="75000"/>
              <a:buFont typeface="Wingdings" pitchFamily="2" charset="2"/>
              <a:buChar char="n"/>
            </a:pPr>
            <a:endParaRPr lang="en-US" altLang="en-US" sz="2600" b="1" dirty="0">
              <a:latin typeface="Arial" charset="0"/>
            </a:endParaRPr>
          </a:p>
          <a:p>
            <a:pPr lvl="1">
              <a:lnSpc>
                <a:spcPct val="90000"/>
              </a:lnSpc>
              <a:buClr>
                <a:schemeClr val="accent2"/>
              </a:buClr>
              <a:buSzPct val="75000"/>
              <a:buFont typeface="Wingdings" pitchFamily="2" charset="2"/>
              <a:buChar char="n"/>
            </a:pPr>
            <a:r>
              <a:rPr lang="en-US" altLang="en-US" sz="2600" dirty="0" smtClean="0">
                <a:latin typeface="Arial" charset="0"/>
              </a:rPr>
              <a:t>August 1982 – EPA authorized certain uses of PCBs (closed transformers, capacitors, etc.</a:t>
            </a:r>
          </a:p>
          <a:p>
            <a:pPr lvl="1">
              <a:lnSpc>
                <a:spcPct val="90000"/>
              </a:lnSpc>
              <a:buClr>
                <a:schemeClr val="accent2"/>
              </a:buClr>
              <a:buSzPct val="75000"/>
              <a:buFont typeface="Wingdings" pitchFamily="2" charset="2"/>
              <a:buChar char="n"/>
            </a:pPr>
            <a:endParaRPr lang="en-US" sz="2600" dirty="0">
              <a:latin typeface="Calibri" pitchFamily="34" charset="0"/>
            </a:endParaRPr>
          </a:p>
          <a:p>
            <a:pPr lvl="1">
              <a:lnSpc>
                <a:spcPct val="90000"/>
              </a:lnSpc>
              <a:buClr>
                <a:schemeClr val="accent2"/>
              </a:buClr>
              <a:buSzPct val="75000"/>
              <a:buFont typeface="Wingdings" pitchFamily="2" charset="2"/>
              <a:buChar char="n"/>
            </a:pPr>
            <a:r>
              <a:rPr lang="en-US" sz="2600" dirty="0" smtClean="0">
                <a:latin typeface="Arial" panose="020B0604020202020204" pitchFamily="34" charset="0"/>
                <a:cs typeface="Arial" panose="020B0604020202020204" pitchFamily="34" charset="0"/>
              </a:rPr>
              <a:t>On </a:t>
            </a:r>
            <a:r>
              <a:rPr lang="en-US" sz="2600" dirty="0">
                <a:latin typeface="Arial" panose="020B0604020202020204" pitchFamily="34" charset="0"/>
                <a:cs typeface="Arial" panose="020B0604020202020204" pitchFamily="34" charset="0"/>
              </a:rPr>
              <a:t>April 7, 2010 EPA published an advanced notice </a:t>
            </a:r>
            <a:r>
              <a:rPr lang="en-US" sz="2600" dirty="0" smtClean="0">
                <a:latin typeface="Arial" panose="020B0604020202020204" pitchFamily="34" charset="0"/>
                <a:cs typeface="Arial" panose="020B0604020202020204" pitchFamily="34" charset="0"/>
              </a:rPr>
              <a:t>of proposed rulemaking in the Federal Register and opened the comment period; included in the notice were:</a:t>
            </a:r>
          </a:p>
          <a:p>
            <a:pPr lvl="2">
              <a:lnSpc>
                <a:spcPct val="90000"/>
              </a:lnSpc>
              <a:buClr>
                <a:schemeClr val="accent2"/>
              </a:buClr>
              <a:buSzPct val="75000"/>
              <a:buFont typeface="Wingdings" pitchFamily="2" charset="2"/>
              <a:buChar char="n"/>
            </a:pPr>
            <a:r>
              <a:rPr lang="en-US" sz="2300" dirty="0" smtClean="0">
                <a:latin typeface="Arial" panose="020B0604020202020204" pitchFamily="34" charset="0"/>
                <a:cs typeface="Arial" panose="020B0604020202020204" pitchFamily="34" charset="0"/>
              </a:rPr>
              <a:t>the </a:t>
            </a:r>
            <a:r>
              <a:rPr lang="en-US" sz="2300" dirty="0">
                <a:latin typeface="Arial" panose="020B0604020202020204" pitchFamily="34" charset="0"/>
                <a:cs typeface="Arial" panose="020B0604020202020204" pitchFamily="34" charset="0"/>
              </a:rPr>
              <a:t>use of the 50 ppm level for excluded PCB products; </a:t>
            </a:r>
            <a:endParaRPr lang="en-US" sz="2300" dirty="0" smtClean="0">
              <a:latin typeface="Arial" panose="020B0604020202020204" pitchFamily="34" charset="0"/>
              <a:cs typeface="Arial" panose="020B0604020202020204" pitchFamily="34" charset="0"/>
            </a:endParaRPr>
          </a:p>
          <a:p>
            <a:pPr lvl="2">
              <a:lnSpc>
                <a:spcPct val="90000"/>
              </a:lnSpc>
              <a:buClr>
                <a:schemeClr val="accent2"/>
              </a:buClr>
              <a:buSzPct val="75000"/>
              <a:buFont typeface="Wingdings" pitchFamily="2" charset="2"/>
              <a:buChar char="n"/>
            </a:pPr>
            <a:r>
              <a:rPr lang="en-US" sz="2300" dirty="0" smtClean="0">
                <a:latin typeface="Arial" panose="020B0604020202020204" pitchFamily="34" charset="0"/>
                <a:cs typeface="Arial" panose="020B0604020202020204" pitchFamily="34" charset="0"/>
              </a:rPr>
              <a:t>the </a:t>
            </a:r>
            <a:r>
              <a:rPr lang="en-US" sz="2300" dirty="0">
                <a:latin typeface="Arial" panose="020B0604020202020204" pitchFamily="34" charset="0"/>
                <a:cs typeface="Arial" panose="020B0604020202020204" pitchFamily="34" charset="0"/>
              </a:rPr>
              <a:t>use of non-liquid PCBs; </a:t>
            </a:r>
            <a:endParaRPr lang="en-US" sz="2300" dirty="0" smtClean="0">
              <a:latin typeface="Arial" panose="020B0604020202020204" pitchFamily="34" charset="0"/>
              <a:cs typeface="Arial" panose="020B0604020202020204" pitchFamily="34" charset="0"/>
            </a:endParaRPr>
          </a:p>
          <a:p>
            <a:pPr lvl="2">
              <a:lnSpc>
                <a:spcPct val="90000"/>
              </a:lnSpc>
              <a:buClr>
                <a:schemeClr val="accent2"/>
              </a:buClr>
              <a:buSzPct val="75000"/>
              <a:buFont typeface="Wingdings" pitchFamily="2" charset="2"/>
              <a:buChar char="n"/>
            </a:pPr>
            <a:r>
              <a:rPr lang="en-US" sz="2300" dirty="0" smtClean="0">
                <a:latin typeface="Arial" panose="020B0604020202020204" pitchFamily="34" charset="0"/>
                <a:cs typeface="Arial" panose="020B0604020202020204" pitchFamily="34" charset="0"/>
              </a:rPr>
              <a:t>the </a:t>
            </a:r>
            <a:r>
              <a:rPr lang="en-US" sz="2300" dirty="0">
                <a:latin typeface="Arial" panose="020B0604020202020204" pitchFamily="34" charset="0"/>
                <a:cs typeface="Arial" panose="020B0604020202020204" pitchFamily="34" charset="0"/>
              </a:rPr>
              <a:t>use and distribution in commerce of PCBs in porous surfaces</a:t>
            </a:r>
            <a:r>
              <a:rPr lang="en-US" sz="2300" dirty="0" smtClean="0">
                <a:latin typeface="Arial" panose="020B0604020202020204" pitchFamily="34" charset="0"/>
                <a:cs typeface="Arial" panose="020B0604020202020204" pitchFamily="34" charset="0"/>
              </a:rPr>
              <a:t>;</a:t>
            </a:r>
          </a:p>
          <a:p>
            <a:pPr lvl="2">
              <a:lnSpc>
                <a:spcPct val="90000"/>
              </a:lnSpc>
              <a:buClr>
                <a:schemeClr val="accent2"/>
              </a:buClr>
              <a:buSzPct val="75000"/>
              <a:buFont typeface="Wingdings" pitchFamily="2" charset="2"/>
              <a:buChar char="n"/>
            </a:pPr>
            <a:r>
              <a:rPr lang="en-US" sz="2300" dirty="0" smtClean="0">
                <a:latin typeface="Arial" panose="020B0604020202020204" pitchFamily="34" charset="0"/>
                <a:cs typeface="Arial" panose="020B0604020202020204" pitchFamily="34" charset="0"/>
              </a:rPr>
              <a:t>the </a:t>
            </a:r>
            <a:r>
              <a:rPr lang="en-US" sz="2300" dirty="0">
                <a:latin typeface="Arial" panose="020B0604020202020204" pitchFamily="34" charset="0"/>
                <a:cs typeface="Arial" panose="020B0604020202020204" pitchFamily="34" charset="0"/>
              </a:rPr>
              <a:t>marking of PCB articles in use; </a:t>
            </a:r>
            <a:endParaRPr lang="en-US" sz="2300" dirty="0" smtClean="0">
              <a:latin typeface="Arial" panose="020B0604020202020204" pitchFamily="34" charset="0"/>
              <a:cs typeface="Arial" panose="020B0604020202020204" pitchFamily="34" charset="0"/>
            </a:endParaRPr>
          </a:p>
          <a:p>
            <a:pPr lvl="2">
              <a:lnSpc>
                <a:spcPct val="90000"/>
              </a:lnSpc>
              <a:buClr>
                <a:schemeClr val="accent2"/>
              </a:buClr>
              <a:buSzPct val="75000"/>
              <a:buFont typeface="Wingdings" pitchFamily="2" charset="2"/>
              <a:buChar char="n"/>
            </a:pPr>
            <a:r>
              <a:rPr lang="en-US" sz="2300" dirty="0" smtClean="0">
                <a:latin typeface="Arial" panose="020B0604020202020204" pitchFamily="34" charset="0"/>
                <a:cs typeface="Arial" panose="020B0604020202020204" pitchFamily="34" charset="0"/>
              </a:rPr>
              <a:t>or </a:t>
            </a:r>
            <a:r>
              <a:rPr lang="en-US" sz="2300" dirty="0">
                <a:latin typeface="Arial" panose="020B0604020202020204" pitchFamily="34" charset="0"/>
                <a:cs typeface="Arial" panose="020B0604020202020204" pitchFamily="34" charset="0"/>
              </a:rPr>
              <a:t>the reassessment of the definitions of “excluded manufacturing process”, “quantifiable level/level of detection”, and “recycled PCBs”.  </a:t>
            </a:r>
          </a:p>
          <a:p>
            <a:pPr lvl="1">
              <a:lnSpc>
                <a:spcPct val="90000"/>
              </a:lnSpc>
              <a:buClr>
                <a:schemeClr val="accent2"/>
              </a:buClr>
              <a:buSzPct val="75000"/>
              <a:buFont typeface="Wingdings" pitchFamily="2" charset="2"/>
              <a:buChar char="n"/>
            </a:pPr>
            <a:endParaRPr lang="en-US" sz="2600" dirty="0" smtClean="0">
              <a:latin typeface="Arial" panose="020B0604020202020204" pitchFamily="34" charset="0"/>
              <a:cs typeface="Arial" panose="020B0604020202020204" pitchFamily="34" charset="0"/>
            </a:endParaRPr>
          </a:p>
          <a:p>
            <a:pPr lvl="1">
              <a:lnSpc>
                <a:spcPct val="90000"/>
              </a:lnSpc>
              <a:buClr>
                <a:schemeClr val="accent2"/>
              </a:buClr>
              <a:buSzPct val="75000"/>
              <a:buFont typeface="Wingdings" pitchFamily="2" charset="2"/>
              <a:buChar char="n"/>
            </a:pPr>
            <a:r>
              <a:rPr lang="en-US" sz="2600" dirty="0" smtClean="0">
                <a:latin typeface="Arial" panose="020B0604020202020204" pitchFamily="34" charset="0"/>
                <a:cs typeface="Arial" panose="020B0604020202020204" pitchFamily="34" charset="0"/>
              </a:rPr>
              <a:t>August, 2010 – CTUIR submits a comment requesting that the 50 ppm allowable PCBs be reduced to zero</a:t>
            </a:r>
          </a:p>
          <a:p>
            <a:pPr lvl="1">
              <a:lnSpc>
                <a:spcPct val="90000"/>
              </a:lnSpc>
              <a:buClr>
                <a:schemeClr val="accent2"/>
              </a:buClr>
              <a:buSzPct val="75000"/>
              <a:buFont typeface="Wingdings" pitchFamily="2" charset="2"/>
              <a:buChar char="n"/>
            </a:pPr>
            <a:endParaRPr lang="en-US" sz="2600" dirty="0" smtClean="0">
              <a:latin typeface="Arial" panose="020B0604020202020204" pitchFamily="34" charset="0"/>
              <a:cs typeface="Arial" panose="020B0604020202020204" pitchFamily="34" charset="0"/>
            </a:endParaRPr>
          </a:p>
          <a:p>
            <a:pPr lvl="1">
              <a:lnSpc>
                <a:spcPct val="90000"/>
              </a:lnSpc>
              <a:buClr>
                <a:schemeClr val="accent2"/>
              </a:buClr>
              <a:buSzPct val="75000"/>
              <a:buFont typeface="Wingdings" pitchFamily="2" charset="2"/>
              <a:buChar char="n"/>
            </a:pPr>
            <a:r>
              <a:rPr lang="en-US" sz="2600" dirty="0" smtClean="0">
                <a:latin typeface="Arial" panose="020B0604020202020204" pitchFamily="34" charset="0"/>
                <a:cs typeface="Arial" panose="020B0604020202020204" pitchFamily="34" charset="0"/>
              </a:rPr>
              <a:t>February 2012 - EPA’s </a:t>
            </a:r>
            <a:r>
              <a:rPr lang="en-US" sz="2600" dirty="0">
                <a:latin typeface="Arial" panose="020B0604020202020204" pitchFamily="34" charset="0"/>
                <a:cs typeface="Arial" panose="020B0604020202020204" pitchFamily="34" charset="0"/>
              </a:rPr>
              <a:t>TSCA Work Plan Chemicals: Method </a:t>
            </a:r>
            <a:r>
              <a:rPr lang="en-US" sz="2600" dirty="0" smtClean="0">
                <a:latin typeface="Arial" panose="020B0604020202020204" pitchFamily="34" charset="0"/>
                <a:cs typeface="Arial" panose="020B0604020202020204" pitchFamily="34" charset="0"/>
              </a:rPr>
              <a:t>Document, identifies </a:t>
            </a:r>
            <a:r>
              <a:rPr lang="en-US" sz="2600" dirty="0">
                <a:latin typeface="Arial" panose="020B0604020202020204" pitchFamily="34" charset="0"/>
                <a:cs typeface="Arial" panose="020B0604020202020204" pitchFamily="34" charset="0"/>
              </a:rPr>
              <a:t>potential candidate chemicals for near-term review and </a:t>
            </a:r>
            <a:r>
              <a:rPr lang="en-US" sz="2600" dirty="0" smtClean="0">
                <a:latin typeface="Arial" panose="020B0604020202020204" pitchFamily="34" charset="0"/>
                <a:cs typeface="Arial" panose="020B0604020202020204" pitchFamily="34" charset="0"/>
              </a:rPr>
              <a:t>assessment - “</a:t>
            </a:r>
            <a:r>
              <a:rPr lang="en-US" sz="2600" b="1" dirty="0">
                <a:latin typeface="Arial" panose="020B0604020202020204" pitchFamily="34" charset="0"/>
                <a:cs typeface="Arial" panose="020B0604020202020204" pitchFamily="34" charset="0"/>
              </a:rPr>
              <a:t>PCBs were excluded</a:t>
            </a:r>
            <a:r>
              <a:rPr lang="en-US" sz="2600" dirty="0">
                <a:latin typeface="Arial" panose="020B0604020202020204" pitchFamily="34" charset="0"/>
                <a:cs typeface="Arial" panose="020B0604020202020204" pitchFamily="34" charset="0"/>
              </a:rPr>
              <a:t> from the Work Plan because they are already comprehensively regulated under TSCA, which bans their manufacture, processing, use and distribution in commerce</a:t>
            </a:r>
            <a:r>
              <a:rPr lang="en-US" sz="2600" dirty="0" smtClean="0">
                <a:latin typeface="Arial" panose="020B0604020202020204" pitchFamily="34" charset="0"/>
                <a:cs typeface="Arial" panose="020B0604020202020204" pitchFamily="34" charset="0"/>
              </a:rPr>
              <a:t>.” </a:t>
            </a:r>
            <a:endParaRPr lang="en-US" altLang="en-US" sz="26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570143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44131">
                                            <p:txEl>
                                              <p:pRg st="1" end="1"/>
                                            </p:txEl>
                                          </p:spTgt>
                                        </p:tgtEl>
                                        <p:attrNameLst>
                                          <p:attrName>style.visibility</p:attrName>
                                        </p:attrNameLst>
                                      </p:cBhvr>
                                      <p:to>
                                        <p:strVal val="visible"/>
                                      </p:to>
                                    </p:set>
                                    <p:animEffect transition="in" filter="blinds(horizontal)">
                                      <p:cBhvr>
                                        <p:cTn id="7" dur="500"/>
                                        <p:tgtEl>
                                          <p:spTgt spid="94413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944131">
                                            <p:txEl>
                                              <p:pRg st="3" end="3"/>
                                            </p:txEl>
                                          </p:spTgt>
                                        </p:tgtEl>
                                        <p:attrNameLst>
                                          <p:attrName>style.visibility</p:attrName>
                                        </p:attrNameLst>
                                      </p:cBhvr>
                                      <p:to>
                                        <p:strVal val="visible"/>
                                      </p:to>
                                    </p:set>
                                    <p:animEffect transition="in" filter="blinds(horizontal)">
                                      <p:cBhvr>
                                        <p:cTn id="12" dur="500"/>
                                        <p:tgtEl>
                                          <p:spTgt spid="944131">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944131">
                                            <p:txEl>
                                              <p:pRg st="5" end="5"/>
                                            </p:txEl>
                                          </p:spTgt>
                                        </p:tgtEl>
                                        <p:attrNameLst>
                                          <p:attrName>style.visibility</p:attrName>
                                        </p:attrNameLst>
                                      </p:cBhvr>
                                      <p:to>
                                        <p:strVal val="visible"/>
                                      </p:to>
                                    </p:set>
                                    <p:animEffect transition="in" filter="blinds(horizontal)">
                                      <p:cBhvr>
                                        <p:cTn id="17" dur="500"/>
                                        <p:tgtEl>
                                          <p:spTgt spid="944131">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944131">
                                            <p:txEl>
                                              <p:pRg st="6" end="6"/>
                                            </p:txEl>
                                          </p:spTgt>
                                        </p:tgtEl>
                                        <p:attrNameLst>
                                          <p:attrName>style.visibility</p:attrName>
                                        </p:attrNameLst>
                                      </p:cBhvr>
                                      <p:to>
                                        <p:strVal val="visible"/>
                                      </p:to>
                                    </p:set>
                                    <p:animEffect transition="in" filter="blinds(horizontal)">
                                      <p:cBhvr>
                                        <p:cTn id="22" dur="500"/>
                                        <p:tgtEl>
                                          <p:spTgt spid="944131">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944131">
                                            <p:txEl>
                                              <p:pRg st="7" end="7"/>
                                            </p:txEl>
                                          </p:spTgt>
                                        </p:tgtEl>
                                        <p:attrNameLst>
                                          <p:attrName>style.visibility</p:attrName>
                                        </p:attrNameLst>
                                      </p:cBhvr>
                                      <p:to>
                                        <p:strVal val="visible"/>
                                      </p:to>
                                    </p:set>
                                    <p:animEffect transition="in" filter="blinds(horizontal)">
                                      <p:cBhvr>
                                        <p:cTn id="27" dur="500"/>
                                        <p:tgtEl>
                                          <p:spTgt spid="944131">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944131">
                                            <p:txEl>
                                              <p:pRg st="8" end="8"/>
                                            </p:txEl>
                                          </p:spTgt>
                                        </p:tgtEl>
                                        <p:attrNameLst>
                                          <p:attrName>style.visibility</p:attrName>
                                        </p:attrNameLst>
                                      </p:cBhvr>
                                      <p:to>
                                        <p:strVal val="visible"/>
                                      </p:to>
                                    </p:set>
                                    <p:animEffect transition="in" filter="blinds(horizontal)">
                                      <p:cBhvr>
                                        <p:cTn id="32" dur="500"/>
                                        <p:tgtEl>
                                          <p:spTgt spid="944131">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944131">
                                            <p:txEl>
                                              <p:pRg st="9" end="9"/>
                                            </p:txEl>
                                          </p:spTgt>
                                        </p:tgtEl>
                                        <p:attrNameLst>
                                          <p:attrName>style.visibility</p:attrName>
                                        </p:attrNameLst>
                                      </p:cBhvr>
                                      <p:to>
                                        <p:strVal val="visible"/>
                                      </p:to>
                                    </p:set>
                                    <p:animEffect transition="in" filter="blinds(horizontal)">
                                      <p:cBhvr>
                                        <p:cTn id="37" dur="500"/>
                                        <p:tgtEl>
                                          <p:spTgt spid="944131">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944131">
                                            <p:txEl>
                                              <p:pRg st="10" end="10"/>
                                            </p:txEl>
                                          </p:spTgt>
                                        </p:tgtEl>
                                        <p:attrNameLst>
                                          <p:attrName>style.visibility</p:attrName>
                                        </p:attrNameLst>
                                      </p:cBhvr>
                                      <p:to>
                                        <p:strVal val="visible"/>
                                      </p:to>
                                    </p:set>
                                    <p:animEffect transition="in" filter="blinds(horizontal)">
                                      <p:cBhvr>
                                        <p:cTn id="42" dur="500"/>
                                        <p:tgtEl>
                                          <p:spTgt spid="944131">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944131">
                                            <p:txEl>
                                              <p:pRg st="12" end="12"/>
                                            </p:txEl>
                                          </p:spTgt>
                                        </p:tgtEl>
                                        <p:attrNameLst>
                                          <p:attrName>style.visibility</p:attrName>
                                        </p:attrNameLst>
                                      </p:cBhvr>
                                      <p:to>
                                        <p:strVal val="visible"/>
                                      </p:to>
                                    </p:set>
                                    <p:animEffect transition="in" filter="blinds(horizontal)">
                                      <p:cBhvr>
                                        <p:cTn id="47" dur="500"/>
                                        <p:tgtEl>
                                          <p:spTgt spid="944131">
                                            <p:txEl>
                                              <p:pRg st="12" end="12"/>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944131">
                                            <p:txEl>
                                              <p:pRg st="14" end="14"/>
                                            </p:txEl>
                                          </p:spTgt>
                                        </p:tgtEl>
                                        <p:attrNameLst>
                                          <p:attrName>style.visibility</p:attrName>
                                        </p:attrNameLst>
                                      </p:cBhvr>
                                      <p:to>
                                        <p:strVal val="visible"/>
                                      </p:to>
                                    </p:set>
                                    <p:animEffect transition="in" filter="blinds(horizontal)">
                                      <p:cBhvr>
                                        <p:cTn id="52" dur="500"/>
                                        <p:tgtEl>
                                          <p:spTgt spid="944131">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169"/>
            <a:ext cx="8229600" cy="1143000"/>
          </a:xfrm>
        </p:spPr>
        <p:txBody>
          <a:bodyPr/>
          <a:lstStyle/>
          <a:p>
            <a:r>
              <a:rPr lang="en-US" altLang="en-US" dirty="0"/>
              <a:t>PCB Use Authorization</a:t>
            </a:r>
            <a:endParaRPr lang="en-US" dirty="0"/>
          </a:p>
        </p:txBody>
      </p:sp>
      <p:sp>
        <p:nvSpPr>
          <p:cNvPr id="3" name="Content Placeholder 2"/>
          <p:cNvSpPr>
            <a:spLocks noGrp="1"/>
          </p:cNvSpPr>
          <p:nvPr>
            <p:ph idx="1"/>
          </p:nvPr>
        </p:nvSpPr>
        <p:spPr>
          <a:xfrm>
            <a:off x="457200" y="1295400"/>
            <a:ext cx="8229600" cy="5334000"/>
          </a:xfrm>
        </p:spPr>
        <p:txBody>
          <a:bodyPr>
            <a:normAutofit fontScale="92500" lnSpcReduction="10000"/>
          </a:bodyPr>
          <a:lstStyle/>
          <a:p>
            <a:r>
              <a:rPr lang="en-US" sz="2400" dirty="0" smtClean="0">
                <a:latin typeface="Arial" panose="020B0604020202020204" pitchFamily="34" charset="0"/>
                <a:cs typeface="Arial" panose="020B0604020202020204" pitchFamily="34" charset="0"/>
              </a:rPr>
              <a:t>January 2013 – Tribal Consultation on rulemaking but limited to:</a:t>
            </a:r>
          </a:p>
          <a:p>
            <a:pPr lvl="1">
              <a:buClr>
                <a:srgbClr val="99CC00"/>
              </a:buClr>
            </a:pPr>
            <a:r>
              <a:rPr lang="en-US" sz="1800" dirty="0">
                <a:latin typeface="Arial" panose="020B0604020202020204" pitchFamily="34" charset="0"/>
                <a:cs typeface="Arial" panose="020B0604020202020204" pitchFamily="34" charset="0"/>
              </a:rPr>
              <a:t>PCB Small Capacitors in Fluorescent Light Ballasts</a:t>
            </a:r>
          </a:p>
          <a:p>
            <a:pPr lvl="1">
              <a:buClr>
                <a:srgbClr val="99CC00"/>
              </a:buClr>
            </a:pPr>
            <a:r>
              <a:rPr lang="en-US" sz="1800" dirty="0">
                <a:latin typeface="Arial" panose="020B0604020202020204" pitchFamily="34" charset="0"/>
                <a:cs typeface="Arial" panose="020B0604020202020204" pitchFamily="34" charset="0"/>
              </a:rPr>
              <a:t>Transformers and Other Electrical Equipment</a:t>
            </a:r>
          </a:p>
          <a:p>
            <a:pPr lvl="1">
              <a:buClr>
                <a:srgbClr val="99CC00"/>
              </a:buClr>
            </a:pPr>
            <a:r>
              <a:rPr lang="en-US" sz="1800" dirty="0">
                <a:latin typeface="Arial" panose="020B0604020202020204" pitchFamily="34" charset="0"/>
                <a:cs typeface="Arial" panose="020B0604020202020204" pitchFamily="34" charset="0"/>
              </a:rPr>
              <a:t>Natural Gas </a:t>
            </a:r>
            <a:r>
              <a:rPr lang="en-US" sz="1800" dirty="0" smtClean="0">
                <a:latin typeface="Arial" panose="020B0604020202020204" pitchFamily="34" charset="0"/>
                <a:cs typeface="Arial" panose="020B0604020202020204" pitchFamily="34" charset="0"/>
              </a:rPr>
              <a:t>Pipelines</a:t>
            </a:r>
          </a:p>
          <a:p>
            <a:r>
              <a:rPr lang="en-US" sz="2400" dirty="0" smtClean="0">
                <a:latin typeface="Arial" panose="020B0604020202020204" pitchFamily="34" charset="0"/>
                <a:cs typeface="Arial" panose="020B0604020202020204" pitchFamily="34" charset="0"/>
              </a:rPr>
              <a:t>April 2013 – EPA released interpretation of its regulations for recycling plastics from shredder residue allowing low levels (less than 50 ppm)</a:t>
            </a: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December 2013 – Tribal Consultation on rulemaking</a:t>
            </a:r>
          </a:p>
          <a:p>
            <a:pPr lvl="1">
              <a:buClr>
                <a:srgbClr val="99CC00"/>
              </a:buClr>
            </a:pPr>
            <a:r>
              <a:rPr lang="en-US" sz="1800" dirty="0">
                <a:latin typeface="Arial" panose="020B0604020202020204" pitchFamily="34" charset="0"/>
                <a:cs typeface="Arial" panose="020B0604020202020204" pitchFamily="34" charset="0"/>
              </a:rPr>
              <a:t>PCB Small Capacitors in Fluorescent Light Ballasts</a:t>
            </a:r>
          </a:p>
          <a:p>
            <a:pPr lvl="1">
              <a:buClr>
                <a:srgbClr val="99CC00"/>
              </a:buClr>
            </a:pPr>
            <a:r>
              <a:rPr lang="en-US" sz="1800" dirty="0">
                <a:latin typeface="Arial" panose="020B0604020202020204" pitchFamily="34" charset="0"/>
                <a:cs typeface="Arial" panose="020B0604020202020204" pitchFamily="34" charset="0"/>
              </a:rPr>
              <a:t>Transformers and Other Electrical Equipment</a:t>
            </a:r>
          </a:p>
          <a:p>
            <a:pPr lvl="1">
              <a:buClr>
                <a:srgbClr val="99CC00"/>
              </a:buClr>
            </a:pPr>
            <a:r>
              <a:rPr lang="en-US" sz="1800" dirty="0">
                <a:latin typeface="Arial" panose="020B0604020202020204" pitchFamily="34" charset="0"/>
                <a:cs typeface="Arial" panose="020B0604020202020204" pitchFamily="34" charset="0"/>
              </a:rPr>
              <a:t>Natural Gas </a:t>
            </a:r>
            <a:r>
              <a:rPr lang="en-US" sz="1800" dirty="0" smtClean="0">
                <a:latin typeface="Arial" panose="020B0604020202020204" pitchFamily="34" charset="0"/>
                <a:cs typeface="Arial" panose="020B0604020202020204" pitchFamily="34" charset="0"/>
              </a:rPr>
              <a:t>Pipelines and Porous Surface</a:t>
            </a:r>
          </a:p>
          <a:p>
            <a:pPr marL="400050"/>
            <a:r>
              <a:rPr lang="en-US" sz="2200" dirty="0" smtClean="0">
                <a:latin typeface="Arial" panose="020B0604020202020204" pitchFamily="34" charset="0"/>
                <a:cs typeface="Arial" panose="020B0604020202020204" pitchFamily="34" charset="0"/>
              </a:rPr>
              <a:t>April 2014 – NTTC met with OPPT Assistant Administrator and requested consideration of the conflict between human health criteria and the 50 ppm rule</a:t>
            </a:r>
            <a:endParaRPr lang="en-US" sz="22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 Late 2014 – Current Rule Release Expected</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4384840"/>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low">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4794</TotalTime>
  <Words>995</Words>
  <Application>Microsoft Office PowerPoint</Application>
  <PresentationFormat>On-screen Show (4:3)</PresentationFormat>
  <Paragraphs>72</Paragraphs>
  <Slides>9</Slides>
  <Notes>2</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Office Theme</vt:lpstr>
      <vt:lpstr>Flow</vt:lpstr>
      <vt:lpstr>Resource Needs and Policy Reform Working Group</vt:lpstr>
      <vt:lpstr>PowerPoint Presentation</vt:lpstr>
      <vt:lpstr>Council is seeking comment on draft priorities</vt:lpstr>
      <vt:lpstr>Co-Manager Draft Comments on Toxics</vt:lpstr>
      <vt:lpstr>Draft - issues not addressed by the Plan</vt:lpstr>
      <vt:lpstr>Draft Concerns</vt:lpstr>
      <vt:lpstr>PowerPoint Presentation</vt:lpstr>
      <vt:lpstr>PCB Use Authorization</vt:lpstr>
      <vt:lpstr>PCB Use Authorization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Dianne Barton</dc:creator>
  <cp:lastModifiedBy>Dianne Barton</cp:lastModifiedBy>
  <cp:revision>54</cp:revision>
  <dcterms:created xsi:type="dcterms:W3CDTF">2013-06-03T19:29:46Z</dcterms:created>
  <dcterms:modified xsi:type="dcterms:W3CDTF">2014-06-11T17:05:47Z</dcterms:modified>
</cp:coreProperties>
</file>