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diagrams/drawing1.xml" ContentType="application/vnd.ms-office.drawingml.diagramDrawing+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diagrams/quickStyle1.xml" ContentType="application/vnd.openxmlformats-officedocument.drawingml.diagramStyl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diagrams/layout2.xml" ContentType="application/vnd.openxmlformats-officedocument.drawingml.diagramLayout+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332" r:id="rId3"/>
    <p:sldId id="257" r:id="rId4"/>
    <p:sldId id="265" r:id="rId5"/>
    <p:sldId id="349" r:id="rId6"/>
    <p:sldId id="350" r:id="rId7"/>
    <p:sldId id="351" r:id="rId8"/>
    <p:sldId id="280" r:id="rId9"/>
    <p:sldId id="338" r:id="rId10"/>
    <p:sldId id="346" r:id="rId11"/>
    <p:sldId id="339" r:id="rId12"/>
    <p:sldId id="270" r:id="rId13"/>
    <p:sldId id="352" r:id="rId14"/>
    <p:sldId id="283" r:id="rId15"/>
    <p:sldId id="282" r:id="rId16"/>
    <p:sldId id="284" r:id="rId17"/>
    <p:sldId id="341" r:id="rId18"/>
    <p:sldId id="340" r:id="rId19"/>
    <p:sldId id="342" r:id="rId20"/>
    <p:sldId id="343" r:id="rId21"/>
    <p:sldId id="344" r:id="rId22"/>
    <p:sldId id="345" r:id="rId23"/>
    <p:sldId id="357" r:id="rId24"/>
    <p:sldId id="353" r:id="rId25"/>
    <p:sldId id="354" r:id="rId26"/>
    <p:sldId id="355" r:id="rId27"/>
    <p:sldId id="356" r:id="rId28"/>
    <p:sldId id="260" r:id="rId29"/>
    <p:sldId id="261" r:id="rId30"/>
    <p:sldId id="258" r:id="rId31"/>
    <p:sldId id="264" r:id="rId32"/>
    <p:sldId id="336" r:id="rId33"/>
    <p:sldId id="269" r:id="rId34"/>
    <p:sldId id="337" r:id="rId35"/>
    <p:sldId id="263" r:id="rId36"/>
    <p:sldId id="335" r:id="rId37"/>
    <p:sldId id="273" r:id="rId38"/>
    <p:sldId id="329" r:id="rId39"/>
    <p:sldId id="298"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3" autoAdjust="0"/>
    <p:restoredTop sz="63994" autoAdjust="0"/>
  </p:normalViewPr>
  <p:slideViewPr>
    <p:cSldViewPr>
      <p:cViewPr varScale="1">
        <p:scale>
          <a:sx n="68" d="100"/>
          <a:sy n="68" d="100"/>
        </p:scale>
        <p:origin x="-954" y="-96"/>
      </p:cViewPr>
      <p:guideLst>
        <p:guide orient="horz" pos="2160"/>
        <p:guide pos="2880"/>
      </p:guideLst>
    </p:cSldViewPr>
  </p:slideViewPr>
  <p:outlineViewPr>
    <p:cViewPr>
      <p:scale>
        <a:sx n="33" d="100"/>
        <a:sy n="33" d="100"/>
      </p:scale>
      <p:origin x="0" y="4794"/>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3C16A7-B227-4A48-9725-D2AD73C5366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2F729BE-0A9A-4C9B-9314-98073D6C9918}">
      <dgm:prSet/>
      <dgm:spPr>
        <a:solidFill>
          <a:schemeClr val="tx2">
            <a:lumMod val="50000"/>
          </a:schemeClr>
        </a:solidFill>
      </dgm:spPr>
      <dgm:t>
        <a:bodyPr/>
        <a:lstStyle/>
        <a:p>
          <a:pPr algn="l"/>
          <a:r>
            <a:rPr lang="en-US" b="1" dirty="0" smtClean="0">
              <a:solidFill>
                <a:schemeClr val="bg1"/>
              </a:solidFill>
            </a:rPr>
            <a:t>Systematically screen MS4 for illicit connections and discharges.</a:t>
          </a:r>
          <a:endParaRPr lang="en-US" dirty="0">
            <a:solidFill>
              <a:schemeClr val="bg1"/>
            </a:solidFill>
          </a:endParaRPr>
        </a:p>
      </dgm:t>
    </dgm:pt>
    <dgm:pt modelId="{F58F43F2-DA85-45DD-9D3B-69EFE1F29D7C}" type="parTrans" cxnId="{F6082FE4-7974-440B-A14D-70E07613D8AC}">
      <dgm:prSet/>
      <dgm:spPr/>
      <dgm:t>
        <a:bodyPr/>
        <a:lstStyle/>
        <a:p>
          <a:endParaRPr lang="en-US"/>
        </a:p>
      </dgm:t>
    </dgm:pt>
    <dgm:pt modelId="{1627C8FD-D10E-4283-94AE-C780D3E51C55}" type="sibTrans" cxnId="{F6082FE4-7974-440B-A14D-70E07613D8AC}">
      <dgm:prSet/>
      <dgm:spPr/>
      <dgm:t>
        <a:bodyPr/>
        <a:lstStyle/>
        <a:p>
          <a:endParaRPr lang="en-US"/>
        </a:p>
      </dgm:t>
    </dgm:pt>
    <dgm:pt modelId="{83A1B16B-9B6F-4E79-980F-6C3A427407EE}">
      <dgm:prSet/>
      <dgm:spPr>
        <a:solidFill>
          <a:schemeClr val="tx2">
            <a:lumMod val="50000"/>
          </a:schemeClr>
        </a:solidFill>
      </dgm:spPr>
      <dgm:t>
        <a:bodyPr/>
        <a:lstStyle/>
        <a:p>
          <a:r>
            <a:rPr lang="en-US" b="1" dirty="0" smtClean="0">
              <a:solidFill>
                <a:schemeClr val="bg1"/>
              </a:solidFill>
            </a:rPr>
            <a:t>Flexible approaches allowed to meet target of % MS4 screened. </a:t>
          </a:r>
          <a:endParaRPr lang="en-US" dirty="0">
            <a:solidFill>
              <a:schemeClr val="bg1"/>
            </a:solidFill>
          </a:endParaRPr>
        </a:p>
      </dgm:t>
    </dgm:pt>
    <dgm:pt modelId="{A9423E52-C73F-4E9D-A96F-857D6CAD1364}" type="parTrans" cxnId="{EDA9A087-0DAA-47D6-881A-F1B4E07B0B13}">
      <dgm:prSet/>
      <dgm:spPr/>
      <dgm:t>
        <a:bodyPr/>
        <a:lstStyle/>
        <a:p>
          <a:endParaRPr lang="en-US"/>
        </a:p>
      </dgm:t>
    </dgm:pt>
    <dgm:pt modelId="{9E517806-E412-4BF4-ABBA-DA113D852CAE}" type="sibTrans" cxnId="{EDA9A087-0DAA-47D6-881A-F1B4E07B0B13}">
      <dgm:prSet/>
      <dgm:spPr/>
      <dgm:t>
        <a:bodyPr/>
        <a:lstStyle/>
        <a:p>
          <a:endParaRPr lang="en-US"/>
        </a:p>
      </dgm:t>
    </dgm:pt>
    <dgm:pt modelId="{3927FF0B-F6B9-4E52-9243-3EF416BEADE2}" type="pres">
      <dgm:prSet presAssocID="{C13C16A7-B227-4A48-9725-D2AD73C53665}" presName="linear" presStyleCnt="0">
        <dgm:presLayoutVars>
          <dgm:animLvl val="lvl"/>
          <dgm:resizeHandles val="exact"/>
        </dgm:presLayoutVars>
      </dgm:prSet>
      <dgm:spPr/>
      <dgm:t>
        <a:bodyPr/>
        <a:lstStyle/>
        <a:p>
          <a:endParaRPr lang="en-US"/>
        </a:p>
      </dgm:t>
    </dgm:pt>
    <dgm:pt modelId="{F576A051-78CA-4439-AF51-682411C6859A}" type="pres">
      <dgm:prSet presAssocID="{32F729BE-0A9A-4C9B-9314-98073D6C9918}" presName="parentText" presStyleLbl="node1" presStyleIdx="0" presStyleCnt="2" custScaleY="28043" custLinFactNeighborY="-1702">
        <dgm:presLayoutVars>
          <dgm:chMax val="0"/>
          <dgm:bulletEnabled val="1"/>
        </dgm:presLayoutVars>
      </dgm:prSet>
      <dgm:spPr/>
      <dgm:t>
        <a:bodyPr/>
        <a:lstStyle/>
        <a:p>
          <a:endParaRPr lang="en-US"/>
        </a:p>
      </dgm:t>
    </dgm:pt>
    <dgm:pt modelId="{2E009A4A-2AA9-464A-85AE-5B0BDF265997}" type="pres">
      <dgm:prSet presAssocID="{1627C8FD-D10E-4283-94AE-C780D3E51C55}" presName="spacer" presStyleCnt="0"/>
      <dgm:spPr/>
    </dgm:pt>
    <dgm:pt modelId="{C4AB5F37-637B-4E3E-8911-55B2ABD44379}" type="pres">
      <dgm:prSet presAssocID="{83A1B16B-9B6F-4E79-980F-6C3A427407EE}" presName="parentText" presStyleLbl="node1" presStyleIdx="1" presStyleCnt="2" custScaleY="28043" custLinFactNeighborY="-1702">
        <dgm:presLayoutVars>
          <dgm:chMax val="0"/>
          <dgm:bulletEnabled val="1"/>
        </dgm:presLayoutVars>
      </dgm:prSet>
      <dgm:spPr/>
      <dgm:t>
        <a:bodyPr/>
        <a:lstStyle/>
        <a:p>
          <a:endParaRPr lang="en-US"/>
        </a:p>
      </dgm:t>
    </dgm:pt>
  </dgm:ptLst>
  <dgm:cxnLst>
    <dgm:cxn modelId="{EC6EC1B2-1640-4A68-AFEE-EBF048C18097}" type="presOf" srcId="{C13C16A7-B227-4A48-9725-D2AD73C53665}" destId="{3927FF0B-F6B9-4E52-9243-3EF416BEADE2}" srcOrd="0" destOrd="0" presId="urn:microsoft.com/office/officeart/2005/8/layout/vList2"/>
    <dgm:cxn modelId="{EDA9A087-0DAA-47D6-881A-F1B4E07B0B13}" srcId="{C13C16A7-B227-4A48-9725-D2AD73C53665}" destId="{83A1B16B-9B6F-4E79-980F-6C3A427407EE}" srcOrd="1" destOrd="0" parTransId="{A9423E52-C73F-4E9D-A96F-857D6CAD1364}" sibTransId="{9E517806-E412-4BF4-ABBA-DA113D852CAE}"/>
    <dgm:cxn modelId="{C42BCA33-4004-4E76-B750-CD95053E02CA}" type="presOf" srcId="{32F729BE-0A9A-4C9B-9314-98073D6C9918}" destId="{F576A051-78CA-4439-AF51-682411C6859A}" srcOrd="0" destOrd="0" presId="urn:microsoft.com/office/officeart/2005/8/layout/vList2"/>
    <dgm:cxn modelId="{73A7091F-9779-4EAD-89A8-4750CE9D9DBD}" type="presOf" srcId="{83A1B16B-9B6F-4E79-980F-6C3A427407EE}" destId="{C4AB5F37-637B-4E3E-8911-55B2ABD44379}" srcOrd="0" destOrd="0" presId="urn:microsoft.com/office/officeart/2005/8/layout/vList2"/>
    <dgm:cxn modelId="{F6082FE4-7974-440B-A14D-70E07613D8AC}" srcId="{C13C16A7-B227-4A48-9725-D2AD73C53665}" destId="{32F729BE-0A9A-4C9B-9314-98073D6C9918}" srcOrd="0" destOrd="0" parTransId="{F58F43F2-DA85-45DD-9D3B-69EFE1F29D7C}" sibTransId="{1627C8FD-D10E-4283-94AE-C780D3E51C55}"/>
    <dgm:cxn modelId="{9F95E2B1-0528-435A-85B4-AC6816EAC618}" type="presParOf" srcId="{3927FF0B-F6B9-4E52-9243-3EF416BEADE2}" destId="{F576A051-78CA-4439-AF51-682411C6859A}" srcOrd="0" destOrd="0" presId="urn:microsoft.com/office/officeart/2005/8/layout/vList2"/>
    <dgm:cxn modelId="{63534A15-4552-4625-8AED-20598F2D89BB}" type="presParOf" srcId="{3927FF0B-F6B9-4E52-9243-3EF416BEADE2}" destId="{2E009A4A-2AA9-464A-85AE-5B0BDF265997}" srcOrd="1" destOrd="0" presId="urn:microsoft.com/office/officeart/2005/8/layout/vList2"/>
    <dgm:cxn modelId="{B7235E1C-4594-410C-9937-71EEF4F3E92C}" type="presParOf" srcId="{3927FF0B-F6B9-4E52-9243-3EF416BEADE2}" destId="{C4AB5F37-637B-4E3E-8911-55B2ABD44379}" srcOrd="2"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CD8457-0F90-469E-A392-5512D62741DF}"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4038B4EB-1625-4C03-9C03-7500605562CB}">
      <dgm:prSet phldrT="[Text]"/>
      <dgm:spPr>
        <a:solidFill>
          <a:schemeClr val="accent6">
            <a:lumMod val="75000"/>
          </a:schemeClr>
        </a:solidFill>
      </dgm:spPr>
      <dgm:t>
        <a:bodyPr/>
        <a:lstStyle/>
        <a:p>
          <a:r>
            <a:rPr lang="en-US" dirty="0" smtClean="0"/>
            <a:t>LSC</a:t>
          </a:r>
          <a:endParaRPr lang="en-US" dirty="0"/>
        </a:p>
      </dgm:t>
    </dgm:pt>
    <dgm:pt modelId="{2507F9C8-FDB9-4565-B119-42CB4EFB80C3}" type="parTrans" cxnId="{D4D450EF-900C-4BC0-B74A-0F97D9080C82}">
      <dgm:prSet/>
      <dgm:spPr/>
      <dgm:t>
        <a:bodyPr/>
        <a:lstStyle/>
        <a:p>
          <a:endParaRPr lang="en-US"/>
        </a:p>
      </dgm:t>
    </dgm:pt>
    <dgm:pt modelId="{B4DF52BE-68DE-4479-95DC-DAA085EF5532}" type="sibTrans" cxnId="{D4D450EF-900C-4BC0-B74A-0F97D9080C82}">
      <dgm:prSet/>
      <dgm:spPr/>
      <dgm:t>
        <a:bodyPr/>
        <a:lstStyle/>
        <a:p>
          <a:endParaRPr lang="en-US"/>
        </a:p>
      </dgm:t>
    </dgm:pt>
    <dgm:pt modelId="{109ACD39-3FF9-4624-8932-2B0E1D1D7C08}">
      <dgm:prSet phldrT="[Text]" custT="1"/>
      <dgm:spPr>
        <a:solidFill>
          <a:schemeClr val="tx2">
            <a:lumMod val="75000"/>
          </a:schemeClr>
        </a:solidFill>
      </dgm:spPr>
      <dgm:t>
        <a:bodyPr/>
        <a:lstStyle/>
        <a:p>
          <a:r>
            <a:rPr lang="en-US" sz="1800" dirty="0" smtClean="0"/>
            <a:t>Education &amp; Outreach</a:t>
          </a:r>
          <a:endParaRPr lang="en-US" sz="1800" dirty="0"/>
        </a:p>
      </dgm:t>
    </dgm:pt>
    <dgm:pt modelId="{8D967CAD-AA95-4B27-8F19-9D766AECBAA5}" type="parTrans" cxnId="{15A6A7FB-A456-46A3-BCC1-44F83B291729}">
      <dgm:prSet/>
      <dgm:spPr/>
      <dgm:t>
        <a:bodyPr/>
        <a:lstStyle/>
        <a:p>
          <a:endParaRPr lang="en-US"/>
        </a:p>
      </dgm:t>
    </dgm:pt>
    <dgm:pt modelId="{24A6A6D2-5D7E-4752-96AD-04E250CFD7F1}" type="sibTrans" cxnId="{15A6A7FB-A456-46A3-BCC1-44F83B291729}">
      <dgm:prSet/>
      <dgm:spPr/>
      <dgm:t>
        <a:bodyPr/>
        <a:lstStyle/>
        <a:p>
          <a:endParaRPr lang="en-US"/>
        </a:p>
      </dgm:t>
    </dgm:pt>
    <dgm:pt modelId="{4CC5FF7F-4652-4A77-89E6-82C3065B419C}">
      <dgm:prSet phldrT="[Text]" custT="1"/>
      <dgm:spPr>
        <a:solidFill>
          <a:schemeClr val="tx2">
            <a:lumMod val="75000"/>
          </a:schemeClr>
        </a:solidFill>
      </dgm:spPr>
      <dgm:t>
        <a:bodyPr/>
        <a:lstStyle/>
        <a:p>
          <a:r>
            <a:rPr lang="en-US" sz="2000" dirty="0" smtClean="0"/>
            <a:t>Storm System Maps</a:t>
          </a:r>
          <a:endParaRPr lang="en-US" sz="2000" dirty="0"/>
        </a:p>
      </dgm:t>
    </dgm:pt>
    <dgm:pt modelId="{D5750E56-E1C4-4CC4-9B80-93CB7D6A847E}" type="parTrans" cxnId="{DC3A6BCF-266C-450C-B780-09FDF7086340}">
      <dgm:prSet/>
      <dgm:spPr/>
      <dgm:t>
        <a:bodyPr/>
        <a:lstStyle/>
        <a:p>
          <a:endParaRPr lang="en-US"/>
        </a:p>
      </dgm:t>
    </dgm:pt>
    <dgm:pt modelId="{CF33069C-16E4-4800-9F71-4BAE8C460538}" type="sibTrans" cxnId="{DC3A6BCF-266C-450C-B780-09FDF7086340}">
      <dgm:prSet/>
      <dgm:spPr/>
      <dgm:t>
        <a:bodyPr/>
        <a:lstStyle/>
        <a:p>
          <a:endParaRPr lang="en-US"/>
        </a:p>
      </dgm:t>
    </dgm:pt>
    <dgm:pt modelId="{501231AC-9DBB-49BE-9514-2870879F2373}">
      <dgm:prSet phldrT="[Text]" custT="1"/>
      <dgm:spPr>
        <a:solidFill>
          <a:schemeClr val="tx2">
            <a:lumMod val="75000"/>
          </a:schemeClr>
        </a:solidFill>
      </dgm:spPr>
      <dgm:t>
        <a:bodyPr/>
        <a:lstStyle/>
        <a:p>
          <a:r>
            <a:rPr lang="en-US" sz="2000" dirty="0" smtClean="0"/>
            <a:t>Detect/ Identify  Illicit Discharges</a:t>
          </a:r>
          <a:endParaRPr lang="en-US" sz="2000" dirty="0"/>
        </a:p>
      </dgm:t>
    </dgm:pt>
    <dgm:pt modelId="{A8F427E6-E2C7-4D97-B7F9-77992F5F27F7}" type="parTrans" cxnId="{336831E4-DADD-464B-AB9E-C41AE5C46453}">
      <dgm:prSet/>
      <dgm:spPr/>
      <dgm:t>
        <a:bodyPr/>
        <a:lstStyle/>
        <a:p>
          <a:endParaRPr lang="en-US"/>
        </a:p>
      </dgm:t>
    </dgm:pt>
    <dgm:pt modelId="{27B3B2A8-63C9-4483-92DD-6D2D11C75796}" type="sibTrans" cxnId="{336831E4-DADD-464B-AB9E-C41AE5C46453}">
      <dgm:prSet/>
      <dgm:spPr/>
      <dgm:t>
        <a:bodyPr/>
        <a:lstStyle/>
        <a:p>
          <a:endParaRPr lang="en-US"/>
        </a:p>
      </dgm:t>
    </dgm:pt>
    <dgm:pt modelId="{DBB2CFEB-2DAF-4A0D-BA07-161BE112E94E}">
      <dgm:prSet phldrT="[Text]"/>
      <dgm:spPr>
        <a:solidFill>
          <a:schemeClr val="tx2">
            <a:lumMod val="75000"/>
          </a:schemeClr>
        </a:solidFill>
      </dgm:spPr>
      <dgm:t>
        <a:bodyPr/>
        <a:lstStyle/>
        <a:p>
          <a:r>
            <a:rPr lang="en-US" dirty="0" smtClean="0"/>
            <a:t>Report discharges that pose a threat</a:t>
          </a:r>
          <a:endParaRPr lang="en-US" dirty="0"/>
        </a:p>
      </dgm:t>
    </dgm:pt>
    <dgm:pt modelId="{7512A501-4045-4634-A7D7-F0BBE05E974C}" type="parTrans" cxnId="{606A7586-65FC-4060-BC51-23C8BC8DEB8A}">
      <dgm:prSet/>
      <dgm:spPr/>
      <dgm:t>
        <a:bodyPr/>
        <a:lstStyle/>
        <a:p>
          <a:endParaRPr lang="en-US"/>
        </a:p>
      </dgm:t>
    </dgm:pt>
    <dgm:pt modelId="{F7DF83DA-5622-4606-9248-B5E29A17DC5B}" type="sibTrans" cxnId="{606A7586-65FC-4060-BC51-23C8BC8DEB8A}">
      <dgm:prSet/>
      <dgm:spPr/>
      <dgm:t>
        <a:bodyPr/>
        <a:lstStyle/>
        <a:p>
          <a:endParaRPr lang="en-US"/>
        </a:p>
      </dgm:t>
    </dgm:pt>
    <dgm:pt modelId="{D50925BD-8CEA-466D-B81D-B3F74CCFA902}">
      <dgm:prSet custT="1"/>
      <dgm:spPr>
        <a:solidFill>
          <a:schemeClr val="tx2">
            <a:lumMod val="75000"/>
          </a:schemeClr>
        </a:solidFill>
      </dgm:spPr>
      <dgm:t>
        <a:bodyPr/>
        <a:lstStyle/>
        <a:p>
          <a:r>
            <a:rPr lang="en-US" sz="2200" dirty="0" smtClean="0"/>
            <a:t>Eliminate Illicit Discharges</a:t>
          </a:r>
          <a:endParaRPr lang="en-US" sz="2200" dirty="0"/>
        </a:p>
      </dgm:t>
    </dgm:pt>
    <dgm:pt modelId="{E812F883-59F4-4CA8-A72D-1A6F09AE4A3C}" type="parTrans" cxnId="{6B3389EA-099E-419E-B3C5-7ABCD6B3794A}">
      <dgm:prSet/>
      <dgm:spPr/>
      <dgm:t>
        <a:bodyPr/>
        <a:lstStyle/>
        <a:p>
          <a:endParaRPr lang="en-US"/>
        </a:p>
      </dgm:t>
    </dgm:pt>
    <dgm:pt modelId="{3FF3569A-9EBE-4D78-B2A4-274AC344BAD6}" type="sibTrans" cxnId="{6B3389EA-099E-419E-B3C5-7ABCD6B3794A}">
      <dgm:prSet/>
      <dgm:spPr/>
      <dgm:t>
        <a:bodyPr/>
        <a:lstStyle/>
        <a:p>
          <a:endParaRPr lang="en-US"/>
        </a:p>
      </dgm:t>
    </dgm:pt>
    <dgm:pt modelId="{55D91438-5D53-43F9-AD1B-3EB0A325080A}">
      <dgm:prSet phldrT="[Text]"/>
      <dgm:spPr/>
      <dgm:t>
        <a:bodyPr/>
        <a:lstStyle/>
        <a:p>
          <a:endParaRPr lang="en-US" dirty="0"/>
        </a:p>
      </dgm:t>
    </dgm:pt>
    <dgm:pt modelId="{A3F04883-3E5B-4AC4-963E-122655FD59AC}" type="parTrans" cxnId="{5126020E-84BA-4D41-A9F5-CD5768397E62}">
      <dgm:prSet/>
      <dgm:spPr/>
      <dgm:t>
        <a:bodyPr/>
        <a:lstStyle/>
        <a:p>
          <a:endParaRPr lang="en-US"/>
        </a:p>
      </dgm:t>
    </dgm:pt>
    <dgm:pt modelId="{BF1FA015-09C2-4A18-BEA9-D156DB2A4DD5}" type="sibTrans" cxnId="{5126020E-84BA-4D41-A9F5-CD5768397E62}">
      <dgm:prSet/>
      <dgm:spPr/>
      <dgm:t>
        <a:bodyPr/>
        <a:lstStyle/>
        <a:p>
          <a:endParaRPr lang="en-US"/>
        </a:p>
      </dgm:t>
    </dgm:pt>
    <dgm:pt modelId="{FB40F65E-65F9-4524-AA40-B25374275903}" type="pres">
      <dgm:prSet presAssocID="{A9CD8457-0F90-469E-A392-5512D62741DF}" presName="cycle" presStyleCnt="0">
        <dgm:presLayoutVars>
          <dgm:chMax val="1"/>
          <dgm:dir/>
          <dgm:animLvl val="ctr"/>
          <dgm:resizeHandles val="exact"/>
        </dgm:presLayoutVars>
      </dgm:prSet>
      <dgm:spPr/>
      <dgm:t>
        <a:bodyPr/>
        <a:lstStyle/>
        <a:p>
          <a:endParaRPr lang="en-US"/>
        </a:p>
      </dgm:t>
    </dgm:pt>
    <dgm:pt modelId="{8A1EAE5C-6779-43C7-A18F-04C28589330C}" type="pres">
      <dgm:prSet presAssocID="{4038B4EB-1625-4C03-9C03-7500605562CB}" presName="centerShape" presStyleLbl="node0" presStyleIdx="0" presStyleCnt="1"/>
      <dgm:spPr/>
      <dgm:t>
        <a:bodyPr/>
        <a:lstStyle/>
        <a:p>
          <a:endParaRPr lang="en-US"/>
        </a:p>
      </dgm:t>
    </dgm:pt>
    <dgm:pt modelId="{FE5E4191-522D-4ADB-894A-A1E48A5C4C17}" type="pres">
      <dgm:prSet presAssocID="{8D967CAD-AA95-4B27-8F19-9D766AECBAA5}" presName="Name9" presStyleLbl="parChTrans1D2" presStyleIdx="0" presStyleCnt="5"/>
      <dgm:spPr/>
      <dgm:t>
        <a:bodyPr/>
        <a:lstStyle/>
        <a:p>
          <a:endParaRPr lang="en-US"/>
        </a:p>
      </dgm:t>
    </dgm:pt>
    <dgm:pt modelId="{0C73D1E8-824B-4CC5-B7D7-4F7945CD02A6}" type="pres">
      <dgm:prSet presAssocID="{8D967CAD-AA95-4B27-8F19-9D766AECBAA5}" presName="connTx" presStyleLbl="parChTrans1D2" presStyleIdx="0" presStyleCnt="5"/>
      <dgm:spPr/>
      <dgm:t>
        <a:bodyPr/>
        <a:lstStyle/>
        <a:p>
          <a:endParaRPr lang="en-US"/>
        </a:p>
      </dgm:t>
    </dgm:pt>
    <dgm:pt modelId="{C07C5F58-330C-42C5-A20C-3E8DC41F6943}" type="pres">
      <dgm:prSet presAssocID="{109ACD39-3FF9-4624-8932-2B0E1D1D7C08}" presName="node" presStyleLbl="node1" presStyleIdx="0" presStyleCnt="5" custRadScaleRad="100209" custRadScaleInc="2631">
        <dgm:presLayoutVars>
          <dgm:bulletEnabled val="1"/>
        </dgm:presLayoutVars>
      </dgm:prSet>
      <dgm:spPr/>
      <dgm:t>
        <a:bodyPr/>
        <a:lstStyle/>
        <a:p>
          <a:endParaRPr lang="en-US"/>
        </a:p>
      </dgm:t>
    </dgm:pt>
    <dgm:pt modelId="{8B373364-B465-48A7-9FC3-CAF588F04038}" type="pres">
      <dgm:prSet presAssocID="{D5750E56-E1C4-4CC4-9B80-93CB7D6A847E}" presName="Name9" presStyleLbl="parChTrans1D2" presStyleIdx="1" presStyleCnt="5"/>
      <dgm:spPr/>
      <dgm:t>
        <a:bodyPr/>
        <a:lstStyle/>
        <a:p>
          <a:endParaRPr lang="en-US"/>
        </a:p>
      </dgm:t>
    </dgm:pt>
    <dgm:pt modelId="{DA7224EE-60DD-4DE6-8B4E-19BBBAD8F51B}" type="pres">
      <dgm:prSet presAssocID="{D5750E56-E1C4-4CC4-9B80-93CB7D6A847E}" presName="connTx" presStyleLbl="parChTrans1D2" presStyleIdx="1" presStyleCnt="5"/>
      <dgm:spPr/>
      <dgm:t>
        <a:bodyPr/>
        <a:lstStyle/>
        <a:p>
          <a:endParaRPr lang="en-US"/>
        </a:p>
      </dgm:t>
    </dgm:pt>
    <dgm:pt modelId="{417D7B91-45BE-4934-A235-644A6DFCC81E}" type="pres">
      <dgm:prSet presAssocID="{4CC5FF7F-4652-4A77-89E6-82C3065B419C}" presName="node" presStyleLbl="node1" presStyleIdx="1" presStyleCnt="5">
        <dgm:presLayoutVars>
          <dgm:bulletEnabled val="1"/>
        </dgm:presLayoutVars>
      </dgm:prSet>
      <dgm:spPr/>
      <dgm:t>
        <a:bodyPr/>
        <a:lstStyle/>
        <a:p>
          <a:endParaRPr lang="en-US"/>
        </a:p>
      </dgm:t>
    </dgm:pt>
    <dgm:pt modelId="{7420EE86-999E-4D50-A9DC-5C6E2B5695E0}" type="pres">
      <dgm:prSet presAssocID="{A8F427E6-E2C7-4D97-B7F9-77992F5F27F7}" presName="Name9" presStyleLbl="parChTrans1D2" presStyleIdx="2" presStyleCnt="5"/>
      <dgm:spPr/>
      <dgm:t>
        <a:bodyPr/>
        <a:lstStyle/>
        <a:p>
          <a:endParaRPr lang="en-US"/>
        </a:p>
      </dgm:t>
    </dgm:pt>
    <dgm:pt modelId="{7401096B-4261-4EF2-A562-C283D131D188}" type="pres">
      <dgm:prSet presAssocID="{A8F427E6-E2C7-4D97-B7F9-77992F5F27F7}" presName="connTx" presStyleLbl="parChTrans1D2" presStyleIdx="2" presStyleCnt="5"/>
      <dgm:spPr/>
      <dgm:t>
        <a:bodyPr/>
        <a:lstStyle/>
        <a:p>
          <a:endParaRPr lang="en-US"/>
        </a:p>
      </dgm:t>
    </dgm:pt>
    <dgm:pt modelId="{518F4A19-AD7E-4ACC-AF35-716FADE2E399}" type="pres">
      <dgm:prSet presAssocID="{501231AC-9DBB-49BE-9514-2870879F2373}" presName="node" presStyleLbl="node1" presStyleIdx="2" presStyleCnt="5" custScaleX="121741" custScaleY="117091">
        <dgm:presLayoutVars>
          <dgm:bulletEnabled val="1"/>
        </dgm:presLayoutVars>
      </dgm:prSet>
      <dgm:spPr/>
      <dgm:t>
        <a:bodyPr/>
        <a:lstStyle/>
        <a:p>
          <a:endParaRPr lang="en-US"/>
        </a:p>
      </dgm:t>
    </dgm:pt>
    <dgm:pt modelId="{67CA5BB4-28C2-4F81-8841-9E3F3BD964DD}" type="pres">
      <dgm:prSet presAssocID="{7512A501-4045-4634-A7D7-F0BBE05E974C}" presName="Name9" presStyleLbl="parChTrans1D2" presStyleIdx="3" presStyleCnt="5"/>
      <dgm:spPr/>
      <dgm:t>
        <a:bodyPr/>
        <a:lstStyle/>
        <a:p>
          <a:endParaRPr lang="en-US"/>
        </a:p>
      </dgm:t>
    </dgm:pt>
    <dgm:pt modelId="{30EF29B9-6F43-4844-A584-BCB14A98BDB7}" type="pres">
      <dgm:prSet presAssocID="{7512A501-4045-4634-A7D7-F0BBE05E974C}" presName="connTx" presStyleLbl="parChTrans1D2" presStyleIdx="3" presStyleCnt="5"/>
      <dgm:spPr/>
      <dgm:t>
        <a:bodyPr/>
        <a:lstStyle/>
        <a:p>
          <a:endParaRPr lang="en-US"/>
        </a:p>
      </dgm:t>
    </dgm:pt>
    <dgm:pt modelId="{119F0438-B103-4EFA-9D5E-FE3B8AF83D5B}" type="pres">
      <dgm:prSet presAssocID="{DBB2CFEB-2DAF-4A0D-BA07-161BE112E94E}" presName="node" presStyleLbl="node1" presStyleIdx="3" presStyleCnt="5" custScaleX="121741" custScaleY="125487">
        <dgm:presLayoutVars>
          <dgm:bulletEnabled val="1"/>
        </dgm:presLayoutVars>
      </dgm:prSet>
      <dgm:spPr/>
      <dgm:t>
        <a:bodyPr/>
        <a:lstStyle/>
        <a:p>
          <a:endParaRPr lang="en-US"/>
        </a:p>
      </dgm:t>
    </dgm:pt>
    <dgm:pt modelId="{017620C0-6DC2-4362-8D10-AAFA6BF7C007}" type="pres">
      <dgm:prSet presAssocID="{E812F883-59F4-4CA8-A72D-1A6F09AE4A3C}" presName="Name9" presStyleLbl="parChTrans1D2" presStyleIdx="4" presStyleCnt="5"/>
      <dgm:spPr/>
      <dgm:t>
        <a:bodyPr/>
        <a:lstStyle/>
        <a:p>
          <a:endParaRPr lang="en-US"/>
        </a:p>
      </dgm:t>
    </dgm:pt>
    <dgm:pt modelId="{98D98AC1-7F06-4D9A-A987-8271290B3389}" type="pres">
      <dgm:prSet presAssocID="{E812F883-59F4-4CA8-A72D-1A6F09AE4A3C}" presName="connTx" presStyleLbl="parChTrans1D2" presStyleIdx="4" presStyleCnt="5"/>
      <dgm:spPr/>
      <dgm:t>
        <a:bodyPr/>
        <a:lstStyle/>
        <a:p>
          <a:endParaRPr lang="en-US"/>
        </a:p>
      </dgm:t>
    </dgm:pt>
    <dgm:pt modelId="{D127611F-6125-474C-B730-C6CAEA37FF1C}" type="pres">
      <dgm:prSet presAssocID="{D50925BD-8CEA-466D-B81D-B3F74CCFA902}" presName="node" presStyleLbl="node1" presStyleIdx="4" presStyleCnt="5" custScaleX="122270" custScaleY="121188">
        <dgm:presLayoutVars>
          <dgm:bulletEnabled val="1"/>
        </dgm:presLayoutVars>
      </dgm:prSet>
      <dgm:spPr/>
      <dgm:t>
        <a:bodyPr/>
        <a:lstStyle/>
        <a:p>
          <a:endParaRPr lang="en-US"/>
        </a:p>
      </dgm:t>
    </dgm:pt>
  </dgm:ptLst>
  <dgm:cxnLst>
    <dgm:cxn modelId="{1D5D9353-5D6B-4423-A961-BBAD9F9D72CE}" type="presOf" srcId="{DBB2CFEB-2DAF-4A0D-BA07-161BE112E94E}" destId="{119F0438-B103-4EFA-9D5E-FE3B8AF83D5B}" srcOrd="0" destOrd="0" presId="urn:microsoft.com/office/officeart/2005/8/layout/radial1"/>
    <dgm:cxn modelId="{336831E4-DADD-464B-AB9E-C41AE5C46453}" srcId="{4038B4EB-1625-4C03-9C03-7500605562CB}" destId="{501231AC-9DBB-49BE-9514-2870879F2373}" srcOrd="2" destOrd="0" parTransId="{A8F427E6-E2C7-4D97-B7F9-77992F5F27F7}" sibTransId="{27B3B2A8-63C9-4483-92DD-6D2D11C75796}"/>
    <dgm:cxn modelId="{B9B29E09-4543-4DB0-B650-218028A16613}" type="presOf" srcId="{4CC5FF7F-4652-4A77-89E6-82C3065B419C}" destId="{417D7B91-45BE-4934-A235-644A6DFCC81E}" srcOrd="0" destOrd="0" presId="urn:microsoft.com/office/officeart/2005/8/layout/radial1"/>
    <dgm:cxn modelId="{5126020E-84BA-4D41-A9F5-CD5768397E62}" srcId="{A9CD8457-0F90-469E-A392-5512D62741DF}" destId="{55D91438-5D53-43F9-AD1B-3EB0A325080A}" srcOrd="1" destOrd="0" parTransId="{A3F04883-3E5B-4AC4-963E-122655FD59AC}" sibTransId="{BF1FA015-09C2-4A18-BEA9-D156DB2A4DD5}"/>
    <dgm:cxn modelId="{64CA6C56-BEA8-483B-9AF2-B58C22662CAF}" type="presOf" srcId="{D5750E56-E1C4-4CC4-9B80-93CB7D6A847E}" destId="{8B373364-B465-48A7-9FC3-CAF588F04038}" srcOrd="0" destOrd="0" presId="urn:microsoft.com/office/officeart/2005/8/layout/radial1"/>
    <dgm:cxn modelId="{875C737C-77C3-42CF-8D94-791CF67AEFEE}" type="presOf" srcId="{7512A501-4045-4634-A7D7-F0BBE05E974C}" destId="{30EF29B9-6F43-4844-A584-BCB14A98BDB7}" srcOrd="1" destOrd="0" presId="urn:microsoft.com/office/officeart/2005/8/layout/radial1"/>
    <dgm:cxn modelId="{0524CB4D-46FF-4547-9C83-8B5A646939EB}" type="presOf" srcId="{501231AC-9DBB-49BE-9514-2870879F2373}" destId="{518F4A19-AD7E-4ACC-AF35-716FADE2E399}" srcOrd="0" destOrd="0" presId="urn:microsoft.com/office/officeart/2005/8/layout/radial1"/>
    <dgm:cxn modelId="{D4D450EF-900C-4BC0-B74A-0F97D9080C82}" srcId="{A9CD8457-0F90-469E-A392-5512D62741DF}" destId="{4038B4EB-1625-4C03-9C03-7500605562CB}" srcOrd="0" destOrd="0" parTransId="{2507F9C8-FDB9-4565-B119-42CB4EFB80C3}" sibTransId="{B4DF52BE-68DE-4479-95DC-DAA085EF5532}"/>
    <dgm:cxn modelId="{53FD3692-B853-4E8D-A187-E4CA567BBD5D}" type="presOf" srcId="{A8F427E6-E2C7-4D97-B7F9-77992F5F27F7}" destId="{7420EE86-999E-4D50-A9DC-5C6E2B5695E0}" srcOrd="0" destOrd="0" presId="urn:microsoft.com/office/officeart/2005/8/layout/radial1"/>
    <dgm:cxn modelId="{6B3389EA-099E-419E-B3C5-7ABCD6B3794A}" srcId="{4038B4EB-1625-4C03-9C03-7500605562CB}" destId="{D50925BD-8CEA-466D-B81D-B3F74CCFA902}" srcOrd="4" destOrd="0" parTransId="{E812F883-59F4-4CA8-A72D-1A6F09AE4A3C}" sibTransId="{3FF3569A-9EBE-4D78-B2A4-274AC344BAD6}"/>
    <dgm:cxn modelId="{380071F0-5313-4D02-9E0C-1CC3FFB411B2}" type="presOf" srcId="{D50925BD-8CEA-466D-B81D-B3F74CCFA902}" destId="{D127611F-6125-474C-B730-C6CAEA37FF1C}" srcOrd="0" destOrd="0" presId="urn:microsoft.com/office/officeart/2005/8/layout/radial1"/>
    <dgm:cxn modelId="{32D16F29-0FF7-4333-A7C0-1DD0C9606B17}" type="presOf" srcId="{A9CD8457-0F90-469E-A392-5512D62741DF}" destId="{FB40F65E-65F9-4524-AA40-B25374275903}" srcOrd="0" destOrd="0" presId="urn:microsoft.com/office/officeart/2005/8/layout/radial1"/>
    <dgm:cxn modelId="{44D4941E-AD6E-4034-940D-3DBD3AAFFAC4}" type="presOf" srcId="{7512A501-4045-4634-A7D7-F0BBE05E974C}" destId="{67CA5BB4-28C2-4F81-8841-9E3F3BD964DD}" srcOrd="0" destOrd="0" presId="urn:microsoft.com/office/officeart/2005/8/layout/radial1"/>
    <dgm:cxn modelId="{8A49EF0B-4F7B-4FD1-8434-4554FFBD195E}" type="presOf" srcId="{109ACD39-3FF9-4624-8932-2B0E1D1D7C08}" destId="{C07C5F58-330C-42C5-A20C-3E8DC41F6943}" srcOrd="0" destOrd="0" presId="urn:microsoft.com/office/officeart/2005/8/layout/radial1"/>
    <dgm:cxn modelId="{DC3A6BCF-266C-450C-B780-09FDF7086340}" srcId="{4038B4EB-1625-4C03-9C03-7500605562CB}" destId="{4CC5FF7F-4652-4A77-89E6-82C3065B419C}" srcOrd="1" destOrd="0" parTransId="{D5750E56-E1C4-4CC4-9B80-93CB7D6A847E}" sibTransId="{CF33069C-16E4-4800-9F71-4BAE8C460538}"/>
    <dgm:cxn modelId="{92704DED-77B4-4448-A1C2-D430A7DF98D1}" type="presOf" srcId="{8D967CAD-AA95-4B27-8F19-9D766AECBAA5}" destId="{0C73D1E8-824B-4CC5-B7D7-4F7945CD02A6}" srcOrd="1" destOrd="0" presId="urn:microsoft.com/office/officeart/2005/8/layout/radial1"/>
    <dgm:cxn modelId="{0B34F61B-2D51-42FB-BC08-B380F3B8D992}" type="presOf" srcId="{A8F427E6-E2C7-4D97-B7F9-77992F5F27F7}" destId="{7401096B-4261-4EF2-A562-C283D131D188}" srcOrd="1" destOrd="0" presId="urn:microsoft.com/office/officeart/2005/8/layout/radial1"/>
    <dgm:cxn modelId="{606A7586-65FC-4060-BC51-23C8BC8DEB8A}" srcId="{4038B4EB-1625-4C03-9C03-7500605562CB}" destId="{DBB2CFEB-2DAF-4A0D-BA07-161BE112E94E}" srcOrd="3" destOrd="0" parTransId="{7512A501-4045-4634-A7D7-F0BBE05E974C}" sibTransId="{F7DF83DA-5622-4606-9248-B5E29A17DC5B}"/>
    <dgm:cxn modelId="{9636621C-A168-4B26-A7DF-56BC5208CF81}" type="presOf" srcId="{D5750E56-E1C4-4CC4-9B80-93CB7D6A847E}" destId="{DA7224EE-60DD-4DE6-8B4E-19BBBAD8F51B}" srcOrd="1" destOrd="0" presId="urn:microsoft.com/office/officeart/2005/8/layout/radial1"/>
    <dgm:cxn modelId="{1728E9B8-EC70-40C6-819C-9247F73E0B9B}" type="presOf" srcId="{E812F883-59F4-4CA8-A72D-1A6F09AE4A3C}" destId="{98D98AC1-7F06-4D9A-A987-8271290B3389}" srcOrd="1" destOrd="0" presId="urn:microsoft.com/office/officeart/2005/8/layout/radial1"/>
    <dgm:cxn modelId="{6FB5F86A-B3F3-4DCA-874C-36C9451AE7CB}" type="presOf" srcId="{4038B4EB-1625-4C03-9C03-7500605562CB}" destId="{8A1EAE5C-6779-43C7-A18F-04C28589330C}" srcOrd="0" destOrd="0" presId="urn:microsoft.com/office/officeart/2005/8/layout/radial1"/>
    <dgm:cxn modelId="{3CF9A54F-9AE7-43A0-9175-28CA76686515}" type="presOf" srcId="{8D967CAD-AA95-4B27-8F19-9D766AECBAA5}" destId="{FE5E4191-522D-4ADB-894A-A1E48A5C4C17}" srcOrd="0" destOrd="0" presId="urn:microsoft.com/office/officeart/2005/8/layout/radial1"/>
    <dgm:cxn modelId="{15A6A7FB-A456-46A3-BCC1-44F83B291729}" srcId="{4038B4EB-1625-4C03-9C03-7500605562CB}" destId="{109ACD39-3FF9-4624-8932-2B0E1D1D7C08}" srcOrd="0" destOrd="0" parTransId="{8D967CAD-AA95-4B27-8F19-9D766AECBAA5}" sibTransId="{24A6A6D2-5D7E-4752-96AD-04E250CFD7F1}"/>
    <dgm:cxn modelId="{8F3AAF01-32C8-47A2-9B1C-F104BDC0DF82}" type="presOf" srcId="{E812F883-59F4-4CA8-A72D-1A6F09AE4A3C}" destId="{017620C0-6DC2-4362-8D10-AAFA6BF7C007}" srcOrd="0" destOrd="0" presId="urn:microsoft.com/office/officeart/2005/8/layout/radial1"/>
    <dgm:cxn modelId="{B0750398-3066-420B-95FC-D4019729CADD}" type="presParOf" srcId="{FB40F65E-65F9-4524-AA40-B25374275903}" destId="{8A1EAE5C-6779-43C7-A18F-04C28589330C}" srcOrd="0" destOrd="0" presId="urn:microsoft.com/office/officeart/2005/8/layout/radial1"/>
    <dgm:cxn modelId="{91B1EB31-D0AF-4B57-B0A0-DDCB70654C6D}" type="presParOf" srcId="{FB40F65E-65F9-4524-AA40-B25374275903}" destId="{FE5E4191-522D-4ADB-894A-A1E48A5C4C17}" srcOrd="1" destOrd="0" presId="urn:microsoft.com/office/officeart/2005/8/layout/radial1"/>
    <dgm:cxn modelId="{B953C963-6249-45DA-86D7-4DBC64A5FBC7}" type="presParOf" srcId="{FE5E4191-522D-4ADB-894A-A1E48A5C4C17}" destId="{0C73D1E8-824B-4CC5-B7D7-4F7945CD02A6}" srcOrd="0" destOrd="0" presId="urn:microsoft.com/office/officeart/2005/8/layout/radial1"/>
    <dgm:cxn modelId="{37022A5A-F4E0-41CD-A8F1-A791F5588DA9}" type="presParOf" srcId="{FB40F65E-65F9-4524-AA40-B25374275903}" destId="{C07C5F58-330C-42C5-A20C-3E8DC41F6943}" srcOrd="2" destOrd="0" presId="urn:microsoft.com/office/officeart/2005/8/layout/radial1"/>
    <dgm:cxn modelId="{64716432-00BC-411C-9402-43690E81BFFB}" type="presParOf" srcId="{FB40F65E-65F9-4524-AA40-B25374275903}" destId="{8B373364-B465-48A7-9FC3-CAF588F04038}" srcOrd="3" destOrd="0" presId="urn:microsoft.com/office/officeart/2005/8/layout/radial1"/>
    <dgm:cxn modelId="{58CA8836-9E19-44EF-BEF5-7B07382E515A}" type="presParOf" srcId="{8B373364-B465-48A7-9FC3-CAF588F04038}" destId="{DA7224EE-60DD-4DE6-8B4E-19BBBAD8F51B}" srcOrd="0" destOrd="0" presId="urn:microsoft.com/office/officeart/2005/8/layout/radial1"/>
    <dgm:cxn modelId="{E6F8E9B4-FD7A-4576-9C52-834A901C38ED}" type="presParOf" srcId="{FB40F65E-65F9-4524-AA40-B25374275903}" destId="{417D7B91-45BE-4934-A235-644A6DFCC81E}" srcOrd="4" destOrd="0" presId="urn:microsoft.com/office/officeart/2005/8/layout/radial1"/>
    <dgm:cxn modelId="{A4420E16-A88D-4975-B2A2-8A9C4B830DE5}" type="presParOf" srcId="{FB40F65E-65F9-4524-AA40-B25374275903}" destId="{7420EE86-999E-4D50-A9DC-5C6E2B5695E0}" srcOrd="5" destOrd="0" presId="urn:microsoft.com/office/officeart/2005/8/layout/radial1"/>
    <dgm:cxn modelId="{8F978662-A419-4FFD-99A7-FDBAA34F8940}" type="presParOf" srcId="{7420EE86-999E-4D50-A9DC-5C6E2B5695E0}" destId="{7401096B-4261-4EF2-A562-C283D131D188}" srcOrd="0" destOrd="0" presId="urn:microsoft.com/office/officeart/2005/8/layout/radial1"/>
    <dgm:cxn modelId="{79AAF2FA-9B95-45A3-98EB-626F38D70201}" type="presParOf" srcId="{FB40F65E-65F9-4524-AA40-B25374275903}" destId="{518F4A19-AD7E-4ACC-AF35-716FADE2E399}" srcOrd="6" destOrd="0" presId="urn:microsoft.com/office/officeart/2005/8/layout/radial1"/>
    <dgm:cxn modelId="{500277A7-8648-4F6B-9530-F3E9EBA9A119}" type="presParOf" srcId="{FB40F65E-65F9-4524-AA40-B25374275903}" destId="{67CA5BB4-28C2-4F81-8841-9E3F3BD964DD}" srcOrd="7" destOrd="0" presId="urn:microsoft.com/office/officeart/2005/8/layout/radial1"/>
    <dgm:cxn modelId="{51E05D54-8F83-4676-83A0-83001DB7437B}" type="presParOf" srcId="{67CA5BB4-28C2-4F81-8841-9E3F3BD964DD}" destId="{30EF29B9-6F43-4844-A584-BCB14A98BDB7}" srcOrd="0" destOrd="0" presId="urn:microsoft.com/office/officeart/2005/8/layout/radial1"/>
    <dgm:cxn modelId="{D95E98BB-9FE5-494C-BC73-C01C7911CF54}" type="presParOf" srcId="{FB40F65E-65F9-4524-AA40-B25374275903}" destId="{119F0438-B103-4EFA-9D5E-FE3B8AF83D5B}" srcOrd="8" destOrd="0" presId="urn:microsoft.com/office/officeart/2005/8/layout/radial1"/>
    <dgm:cxn modelId="{26425250-F5F7-4D92-91E0-EFB603C4D394}" type="presParOf" srcId="{FB40F65E-65F9-4524-AA40-B25374275903}" destId="{017620C0-6DC2-4362-8D10-AAFA6BF7C007}" srcOrd="9" destOrd="0" presId="urn:microsoft.com/office/officeart/2005/8/layout/radial1"/>
    <dgm:cxn modelId="{B9D5E253-0066-4B4D-8E90-1FD130BD8B2F}" type="presParOf" srcId="{017620C0-6DC2-4362-8D10-AAFA6BF7C007}" destId="{98D98AC1-7F06-4D9A-A987-8271290B3389}" srcOrd="0" destOrd="0" presId="urn:microsoft.com/office/officeart/2005/8/layout/radial1"/>
    <dgm:cxn modelId="{452BA7F1-2249-4534-A6C0-F1B27F77C8EE}" type="presParOf" srcId="{FB40F65E-65F9-4524-AA40-B25374275903}" destId="{D127611F-6125-474C-B730-C6CAEA37FF1C}" srcOrd="10" destOrd="0" presId="urn:microsoft.com/office/officeart/2005/8/layout/radial1"/>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576A051-78CA-4439-AF51-682411C6859A}">
      <dsp:nvSpPr>
        <dsp:cNvPr id="0" name=""/>
        <dsp:cNvSpPr/>
      </dsp:nvSpPr>
      <dsp:spPr>
        <a:xfrm>
          <a:off x="0" y="1176488"/>
          <a:ext cx="7772400" cy="1280914"/>
        </a:xfrm>
        <a:prstGeom prst="roundRect">
          <a:avLst/>
        </a:prstGeom>
        <a:solidFill>
          <a:schemeClr val="tx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b="1" kern="1200" dirty="0" smtClean="0">
              <a:solidFill>
                <a:schemeClr val="bg1"/>
              </a:solidFill>
            </a:rPr>
            <a:t>Systematically screen MS4 for illicit connections and discharges.</a:t>
          </a:r>
          <a:endParaRPr lang="en-US" sz="3200" kern="1200" dirty="0">
            <a:solidFill>
              <a:schemeClr val="bg1"/>
            </a:solidFill>
          </a:endParaRPr>
        </a:p>
      </dsp:txBody>
      <dsp:txXfrm>
        <a:off x="0" y="1176488"/>
        <a:ext cx="7772400" cy="1280914"/>
      </dsp:txXfrm>
    </dsp:sp>
    <dsp:sp modelId="{C4AB5F37-637B-4E3E-8911-55B2ABD44379}">
      <dsp:nvSpPr>
        <dsp:cNvPr id="0" name=""/>
        <dsp:cNvSpPr/>
      </dsp:nvSpPr>
      <dsp:spPr>
        <a:xfrm>
          <a:off x="0" y="2641722"/>
          <a:ext cx="7772400" cy="1280914"/>
        </a:xfrm>
        <a:prstGeom prst="roundRect">
          <a:avLst/>
        </a:prstGeom>
        <a:solidFill>
          <a:schemeClr val="tx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b="1" kern="1200" dirty="0" smtClean="0">
              <a:solidFill>
                <a:schemeClr val="bg1"/>
              </a:solidFill>
            </a:rPr>
            <a:t>Flexible approaches allowed to meet target of % MS4 screened. </a:t>
          </a:r>
          <a:endParaRPr lang="en-US" sz="3200" kern="1200" dirty="0">
            <a:solidFill>
              <a:schemeClr val="bg1"/>
            </a:solidFill>
          </a:endParaRPr>
        </a:p>
      </dsp:txBody>
      <dsp:txXfrm>
        <a:off x="0" y="2641722"/>
        <a:ext cx="7772400" cy="1280914"/>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A1EAE5C-6779-43C7-A18F-04C28589330C}">
      <dsp:nvSpPr>
        <dsp:cNvPr id="0" name=""/>
        <dsp:cNvSpPr/>
      </dsp:nvSpPr>
      <dsp:spPr>
        <a:xfrm>
          <a:off x="2521743" y="1804998"/>
          <a:ext cx="1441638" cy="1441638"/>
        </a:xfrm>
        <a:prstGeom prst="ellipse">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655" tIns="33655" rIns="33655" bIns="33655" numCol="1" spcCol="1270" anchor="ctr" anchorCtr="0">
          <a:noAutofit/>
        </a:bodyPr>
        <a:lstStyle/>
        <a:p>
          <a:pPr lvl="0" algn="ctr" defTabSz="2355850">
            <a:lnSpc>
              <a:spcPct val="90000"/>
            </a:lnSpc>
            <a:spcBef>
              <a:spcPct val="0"/>
            </a:spcBef>
            <a:spcAft>
              <a:spcPct val="35000"/>
            </a:spcAft>
          </a:pPr>
          <a:r>
            <a:rPr lang="en-US" sz="5300" kern="1200" dirty="0" smtClean="0"/>
            <a:t>LSC</a:t>
          </a:r>
          <a:endParaRPr lang="en-US" sz="5300" kern="1200" dirty="0"/>
        </a:p>
      </dsp:txBody>
      <dsp:txXfrm>
        <a:off x="2521743" y="1804998"/>
        <a:ext cx="1441638" cy="1441638"/>
      </dsp:txXfrm>
    </dsp:sp>
    <dsp:sp modelId="{FE5E4191-522D-4ADB-894A-A1E48A5C4C17}">
      <dsp:nvSpPr>
        <dsp:cNvPr id="0" name=""/>
        <dsp:cNvSpPr/>
      </dsp:nvSpPr>
      <dsp:spPr>
        <a:xfrm rot="16256941">
          <a:off x="3040103" y="1566603"/>
          <a:ext cx="436019" cy="41029"/>
        </a:xfrm>
        <a:custGeom>
          <a:avLst/>
          <a:gdLst/>
          <a:ahLst/>
          <a:cxnLst/>
          <a:rect l="0" t="0" r="0" b="0"/>
          <a:pathLst>
            <a:path>
              <a:moveTo>
                <a:pt x="0" y="20514"/>
              </a:moveTo>
              <a:lnTo>
                <a:pt x="436019" y="205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6256941">
        <a:off x="3247212" y="1576217"/>
        <a:ext cx="21800" cy="21800"/>
      </dsp:txXfrm>
    </dsp:sp>
    <dsp:sp modelId="{C07C5F58-330C-42C5-A20C-3E8DC41F6943}">
      <dsp:nvSpPr>
        <dsp:cNvPr id="0" name=""/>
        <dsp:cNvSpPr/>
      </dsp:nvSpPr>
      <dsp:spPr>
        <a:xfrm>
          <a:off x="2552842" y="-72401"/>
          <a:ext cx="1441638" cy="1441638"/>
        </a:xfrm>
        <a:prstGeom prst="ellipse">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Education &amp; Outreach</a:t>
          </a:r>
          <a:endParaRPr lang="en-US" sz="1800" kern="1200" dirty="0"/>
        </a:p>
      </dsp:txBody>
      <dsp:txXfrm>
        <a:off x="2552842" y="-72401"/>
        <a:ext cx="1441638" cy="1441638"/>
      </dsp:txXfrm>
    </dsp:sp>
    <dsp:sp modelId="{8B373364-B465-48A7-9FC3-CAF588F04038}">
      <dsp:nvSpPr>
        <dsp:cNvPr id="0" name=""/>
        <dsp:cNvSpPr/>
      </dsp:nvSpPr>
      <dsp:spPr>
        <a:xfrm rot="20520000">
          <a:off x="3917439" y="2215229"/>
          <a:ext cx="435761" cy="41029"/>
        </a:xfrm>
        <a:custGeom>
          <a:avLst/>
          <a:gdLst/>
          <a:ahLst/>
          <a:cxnLst/>
          <a:rect l="0" t="0" r="0" b="0"/>
          <a:pathLst>
            <a:path>
              <a:moveTo>
                <a:pt x="0" y="20514"/>
              </a:moveTo>
              <a:lnTo>
                <a:pt x="435761" y="205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20520000">
        <a:off x="4124426" y="2224849"/>
        <a:ext cx="21788" cy="21788"/>
      </dsp:txXfrm>
    </dsp:sp>
    <dsp:sp modelId="{417D7B91-45BE-4934-A235-644A6DFCC81E}">
      <dsp:nvSpPr>
        <dsp:cNvPr id="0" name=""/>
        <dsp:cNvSpPr/>
      </dsp:nvSpPr>
      <dsp:spPr>
        <a:xfrm>
          <a:off x="4307257" y="1224850"/>
          <a:ext cx="1441638" cy="1441638"/>
        </a:xfrm>
        <a:prstGeom prst="ellipse">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Storm System Maps</a:t>
          </a:r>
          <a:endParaRPr lang="en-US" sz="2000" kern="1200" dirty="0"/>
        </a:p>
      </dsp:txBody>
      <dsp:txXfrm>
        <a:off x="4307257" y="1224850"/>
        <a:ext cx="1441638" cy="1441638"/>
      </dsp:txXfrm>
    </dsp:sp>
    <dsp:sp modelId="{7420EE86-999E-4D50-A9DC-5C6E2B5695E0}">
      <dsp:nvSpPr>
        <dsp:cNvPr id="0" name=""/>
        <dsp:cNvSpPr/>
      </dsp:nvSpPr>
      <dsp:spPr>
        <a:xfrm rot="3240000">
          <a:off x="3604124" y="3210387"/>
          <a:ext cx="301424" cy="41029"/>
        </a:xfrm>
        <a:custGeom>
          <a:avLst/>
          <a:gdLst/>
          <a:ahLst/>
          <a:cxnLst/>
          <a:rect l="0" t="0" r="0" b="0"/>
          <a:pathLst>
            <a:path>
              <a:moveTo>
                <a:pt x="0" y="20514"/>
              </a:moveTo>
              <a:lnTo>
                <a:pt x="301424" y="205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3240000">
        <a:off x="3747301" y="3223366"/>
        <a:ext cx="15071" cy="15071"/>
      </dsp:txXfrm>
    </dsp:sp>
    <dsp:sp modelId="{518F4A19-AD7E-4ACC-AF35-716FADE2E399}">
      <dsp:nvSpPr>
        <dsp:cNvPr id="0" name=""/>
        <dsp:cNvSpPr/>
      </dsp:nvSpPr>
      <dsp:spPr>
        <a:xfrm>
          <a:off x="3468538" y="3200652"/>
          <a:ext cx="1755065" cy="1688029"/>
        </a:xfrm>
        <a:prstGeom prst="ellipse">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Detect/ Identify  Illicit Discharges</a:t>
          </a:r>
          <a:endParaRPr lang="en-US" sz="2000" kern="1200" dirty="0"/>
        </a:p>
      </dsp:txBody>
      <dsp:txXfrm>
        <a:off x="3468538" y="3200652"/>
        <a:ext cx="1755065" cy="1688029"/>
      </dsp:txXfrm>
    </dsp:sp>
    <dsp:sp modelId="{67CA5BB4-28C2-4F81-8841-9E3F3BD964DD}">
      <dsp:nvSpPr>
        <dsp:cNvPr id="0" name=""/>
        <dsp:cNvSpPr/>
      </dsp:nvSpPr>
      <dsp:spPr>
        <a:xfrm rot="7560000">
          <a:off x="2611150" y="3194300"/>
          <a:ext cx="261654" cy="41029"/>
        </a:xfrm>
        <a:custGeom>
          <a:avLst/>
          <a:gdLst/>
          <a:ahLst/>
          <a:cxnLst/>
          <a:rect l="0" t="0" r="0" b="0"/>
          <a:pathLst>
            <a:path>
              <a:moveTo>
                <a:pt x="0" y="20514"/>
              </a:moveTo>
              <a:lnTo>
                <a:pt x="261654" y="205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7560000">
        <a:off x="2735436" y="3208273"/>
        <a:ext cx="13082" cy="13082"/>
      </dsp:txXfrm>
    </dsp:sp>
    <dsp:sp modelId="{119F0438-B103-4EFA-9D5E-FE3B8AF83D5B}">
      <dsp:nvSpPr>
        <dsp:cNvPr id="0" name=""/>
        <dsp:cNvSpPr/>
      </dsp:nvSpPr>
      <dsp:spPr>
        <a:xfrm>
          <a:off x="1261522" y="3140132"/>
          <a:ext cx="1755065" cy="1809069"/>
        </a:xfrm>
        <a:prstGeom prst="ellipse">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Report discharges that pose a threat</a:t>
          </a:r>
          <a:endParaRPr lang="en-US" sz="2100" kern="1200" dirty="0"/>
        </a:p>
      </dsp:txBody>
      <dsp:txXfrm>
        <a:off x="1261522" y="3140132"/>
        <a:ext cx="1755065" cy="1809069"/>
      </dsp:txXfrm>
    </dsp:sp>
    <dsp:sp modelId="{017620C0-6DC2-4362-8D10-AAFA6BF7C007}">
      <dsp:nvSpPr>
        <dsp:cNvPr id="0" name=""/>
        <dsp:cNvSpPr/>
      </dsp:nvSpPr>
      <dsp:spPr>
        <a:xfrm rot="11880000">
          <a:off x="2287788" y="2239915"/>
          <a:ext cx="275988" cy="41029"/>
        </a:xfrm>
        <a:custGeom>
          <a:avLst/>
          <a:gdLst/>
          <a:ahLst/>
          <a:cxnLst/>
          <a:rect l="0" t="0" r="0" b="0"/>
          <a:pathLst>
            <a:path>
              <a:moveTo>
                <a:pt x="0" y="20514"/>
              </a:moveTo>
              <a:lnTo>
                <a:pt x="275988" y="205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1880000">
        <a:off x="2418882" y="2253530"/>
        <a:ext cx="13799" cy="13799"/>
      </dsp:txXfrm>
    </dsp:sp>
    <dsp:sp modelId="{D127611F-6125-474C-B730-C6CAEA37FF1C}">
      <dsp:nvSpPr>
        <dsp:cNvPr id="0" name=""/>
        <dsp:cNvSpPr/>
      </dsp:nvSpPr>
      <dsp:spPr>
        <a:xfrm>
          <a:off x="575703" y="1072122"/>
          <a:ext cx="1762691" cy="1747093"/>
        </a:xfrm>
        <a:prstGeom prst="ellipse">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Eliminate Illicit Discharges</a:t>
          </a:r>
          <a:endParaRPr lang="en-US" sz="2200" kern="1200" dirty="0"/>
        </a:p>
      </dsp:txBody>
      <dsp:txXfrm>
        <a:off x="575703" y="1072122"/>
        <a:ext cx="1762691" cy="174709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E1B6E1-89D3-4F59-AB7B-C8B7F2332C96}" type="datetimeFigureOut">
              <a:rPr lang="en-US" smtClean="0"/>
              <a:pPr/>
              <a:t>6/12/2014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6A42AA-1D20-4E10-8A60-E208A5BCAB3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mailto:jpetaja@mt.gov"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ecy.wa.gov/programs/wq/stormwater/runoff_flows.htm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ecy.wa.gov/Programs/HWTR/lsp/aboutsc.html"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cfpub.epa.gov/npde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cfpub.epa.gov/npdes/home.cfm?program_id=6" TargetMode="External"/><Relationship Id="rId3" Type="http://schemas.openxmlformats.org/officeDocument/2006/relationships/hyperlink" Target="http://cfpub.epa.gov/npdes/home.cfm?program_id=7" TargetMode="External"/><Relationship Id="rId7" Type="http://schemas.openxmlformats.org/officeDocument/2006/relationships/hyperlink" Target="http://cfpub.epa.gov/npdes/home.cfm?program_id=4"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cfpub.epa.gov/npdes/home.cfm?program_id=3" TargetMode="External"/><Relationship Id="rId5" Type="http://schemas.openxmlformats.org/officeDocument/2006/relationships/hyperlink" Target="http://cfpub.epa.gov/npdes/home.cfm?program_id=5" TargetMode="External"/><Relationship Id="rId4" Type="http://schemas.openxmlformats.org/officeDocument/2006/relationships/hyperlink" Target="http://cfpub.epa.gov/npdes/home.cfm?program_id=410" TargetMode="External"/><Relationship Id="rId9" Type="http://schemas.openxmlformats.org/officeDocument/2006/relationships/hyperlink" Target="http://cfpub.epa.gov/npdes/wqbasedpermitting/wet.cfm"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cfpub.epa.gov/npdes/stormwater/swcats.cfm"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cfpub.epa.gov/npdes/stormwater/msgp.cfm" TargetMode="External"/><Relationship Id="rId4" Type="http://schemas.openxmlformats.org/officeDocument/2006/relationships/hyperlink" Target="http://cfpub.epa.gov/npdes/stormwater/authorizationstatus.cfm"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Good morning,</a:t>
            </a:r>
            <a:r>
              <a:rPr lang="en-US" baseline="0" dirty="0" smtClean="0"/>
              <a:t> thank-you for attending today. I look forward to talking a little about the world of Stormwater. </a:t>
            </a:r>
            <a:endParaRPr lang="en-US" dirty="0"/>
          </a:p>
        </p:txBody>
      </p:sp>
      <p:sp>
        <p:nvSpPr>
          <p:cNvPr id="4" name="Slide Number Placeholder 3"/>
          <p:cNvSpPr>
            <a:spLocks noGrp="1"/>
          </p:cNvSpPr>
          <p:nvPr>
            <p:ph type="sldNum" sz="quarter" idx="10"/>
          </p:nvPr>
        </p:nvSpPr>
        <p:spPr/>
        <p:txBody>
          <a:bodyPr/>
          <a:lstStyle/>
          <a:p>
            <a:fld id="{856A42AA-1D20-4E10-8A60-E208A5BCAB30}"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The types</a:t>
            </a:r>
            <a:r>
              <a:rPr lang="en-US" baseline="0" dirty="0" smtClean="0"/>
              <a:t> of activities being regulated </a:t>
            </a:r>
            <a:endParaRPr lang="en-US" dirty="0"/>
          </a:p>
        </p:txBody>
      </p:sp>
      <p:sp>
        <p:nvSpPr>
          <p:cNvPr id="4" name="Slide Number Placeholder 3"/>
          <p:cNvSpPr>
            <a:spLocks noGrp="1"/>
          </p:cNvSpPr>
          <p:nvPr>
            <p:ph type="sldNum" sz="quarter" idx="10"/>
          </p:nvPr>
        </p:nvSpPr>
        <p:spPr/>
        <p:txBody>
          <a:bodyPr/>
          <a:lstStyle/>
          <a:p>
            <a:fld id="{856A42AA-1D20-4E10-8A60-E208A5BCAB30}"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WA</a:t>
            </a:r>
          </a:p>
          <a:p>
            <a:r>
              <a:rPr lang="en-US" dirty="0" smtClean="0"/>
              <a:t>http://www.ecy.wa.gov/programs/wq/stormwater/industrial/permitdocs/iswgpfinal051612.pdf</a:t>
            </a:r>
          </a:p>
          <a:p>
            <a:r>
              <a:rPr lang="en-US" dirty="0" smtClean="0"/>
              <a:t>Talk</a:t>
            </a:r>
            <a:r>
              <a:rPr lang="en-US" baseline="0" dirty="0" smtClean="0"/>
              <a:t> about each element briefly </a:t>
            </a:r>
          </a:p>
          <a:p>
            <a:r>
              <a:rPr lang="en-US" baseline="0" dirty="0" smtClean="0"/>
              <a:t>Sampling: Discharge monitoring reports 4/year</a:t>
            </a:r>
            <a:endParaRPr lang="en-US" dirty="0" smtClean="0"/>
          </a:p>
          <a:p>
            <a:endParaRPr lang="en-US" dirty="0" smtClean="0"/>
          </a:p>
          <a:p>
            <a:r>
              <a:rPr lang="en-US" dirty="0" smtClean="0"/>
              <a:t>ID</a:t>
            </a:r>
          </a:p>
          <a:p>
            <a:endParaRPr lang="en-US" dirty="0" smtClean="0"/>
          </a:p>
          <a:p>
            <a:r>
              <a:rPr lang="en-US" dirty="0" smtClean="0"/>
              <a:t>OR</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http://deq.mt.gov/wqinfo/MPDES/StormwaterIndustrial.mcpx</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Permit: file:///C:/Users/lcox461/Downloads/MTR000000PER.pdf</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56A42AA-1D20-4E10-8A60-E208A5BCAB30}"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pPr eaLnBrk="1" hangingPunct="1">
              <a:defRPr/>
            </a:pPr>
            <a:r>
              <a:rPr lang="en-US" dirty="0" smtClean="0">
                <a:solidFill>
                  <a:srgbClr val="FFFF00"/>
                </a:solidFill>
              </a:rPr>
              <a:t>General</a:t>
            </a:r>
            <a:r>
              <a:rPr lang="en-US" baseline="0" dirty="0" smtClean="0">
                <a:solidFill>
                  <a:srgbClr val="FFFF00"/>
                </a:solidFill>
              </a:rPr>
              <a:t> permit (individual permits have more parameters) </a:t>
            </a:r>
            <a:endParaRPr lang="en-US" dirty="0" smtClean="0">
              <a:solidFill>
                <a:srgbClr val="FFFF00"/>
              </a:solidFill>
            </a:endParaRPr>
          </a:p>
          <a:p>
            <a:pPr eaLnBrk="1" hangingPunct="1">
              <a:defRPr/>
            </a:pPr>
            <a:r>
              <a:rPr lang="en-US" dirty="0" smtClean="0">
                <a:solidFill>
                  <a:srgbClr val="FFFF00"/>
                </a:solidFill>
              </a:rPr>
              <a:t>Drives Incremental SWPPP Upgrades</a:t>
            </a:r>
          </a:p>
          <a:p>
            <a:pPr lvl="1" eaLnBrk="1" hangingPunct="1">
              <a:defRPr/>
            </a:pPr>
            <a:r>
              <a:rPr lang="en-US" dirty="0" smtClean="0"/>
              <a:t>Level 1 – Operational Source Control BMPs</a:t>
            </a:r>
          </a:p>
          <a:p>
            <a:pPr lvl="2" eaLnBrk="1" hangingPunct="1">
              <a:defRPr/>
            </a:pPr>
            <a:r>
              <a:rPr lang="en-US" sz="2800" u="sng" dirty="0" smtClean="0"/>
              <a:t>Each time</a:t>
            </a:r>
            <a:r>
              <a:rPr lang="en-US" sz="2800" dirty="0" smtClean="0"/>
              <a:t> benchmark exceeded</a:t>
            </a:r>
          </a:p>
          <a:p>
            <a:pPr lvl="1" eaLnBrk="1" hangingPunct="1">
              <a:defRPr/>
            </a:pPr>
            <a:r>
              <a:rPr lang="en-US" dirty="0" smtClean="0"/>
              <a:t>Level 2 – Structural Source Control BMPs</a:t>
            </a:r>
          </a:p>
          <a:p>
            <a:pPr lvl="2" eaLnBrk="1" hangingPunct="1">
              <a:defRPr/>
            </a:pPr>
            <a:r>
              <a:rPr lang="en-US" sz="2800" dirty="0" smtClean="0"/>
              <a:t>Benchmark exceeded </a:t>
            </a:r>
            <a:r>
              <a:rPr lang="en-US" sz="2800" u="sng" dirty="0" smtClean="0"/>
              <a:t>2 Quarters/Year</a:t>
            </a:r>
            <a:endParaRPr lang="en-US" u="sng" dirty="0" smtClean="0"/>
          </a:p>
          <a:p>
            <a:pPr lvl="1" eaLnBrk="1" hangingPunct="1">
              <a:defRPr/>
            </a:pPr>
            <a:r>
              <a:rPr lang="en-US" dirty="0" smtClean="0"/>
              <a:t>Level 3 – Treatment BMP</a:t>
            </a:r>
            <a:r>
              <a:rPr lang="en-US" baseline="0" dirty="0" smtClean="0"/>
              <a:t> </a:t>
            </a:r>
            <a:r>
              <a:rPr lang="en-US" sz="2800" dirty="0" smtClean="0"/>
              <a:t>Benchmark exceeded </a:t>
            </a:r>
            <a:r>
              <a:rPr lang="en-US" sz="2800" u="sng" dirty="0" smtClean="0"/>
              <a:t>3 Quarters/Year</a:t>
            </a:r>
          </a:p>
          <a:p>
            <a:pPr marL="971550" lvl="1" indent="-514350" eaLnBrk="1" hangingPunct="1">
              <a:buSzPct val="100000"/>
              <a:buFont typeface="+mj-lt"/>
              <a:buNone/>
              <a:defRPr/>
            </a:pPr>
            <a:endParaRPr lang="en-US" sz="2800" u="sng" dirty="0" smtClean="0"/>
          </a:p>
          <a:p>
            <a:pPr marL="971550" lvl="1" indent="-514350" eaLnBrk="1" hangingPunct="1">
              <a:buSzPct val="100000"/>
              <a:buFont typeface="+mj-lt"/>
              <a:buNone/>
              <a:defRPr/>
            </a:pPr>
            <a:r>
              <a:rPr lang="en-US" sz="2400" dirty="0" smtClean="0"/>
              <a:t>Chemical &amp; Allied Products; Food &amp; Kindred Products</a:t>
            </a:r>
          </a:p>
          <a:p>
            <a:pPr marL="1371600" lvl="2" indent="-514350" eaLnBrk="1" hangingPunct="1">
              <a:buSzPct val="100000"/>
              <a:defRPr/>
            </a:pPr>
            <a:r>
              <a:rPr lang="en-US" sz="2000" dirty="0" smtClean="0">
                <a:solidFill>
                  <a:srgbClr val="FFFF00"/>
                </a:solidFill>
              </a:rPr>
              <a:t>BOD</a:t>
            </a:r>
            <a:r>
              <a:rPr lang="en-US" sz="2000" baseline="-25000" dirty="0" smtClean="0">
                <a:solidFill>
                  <a:srgbClr val="FFFF00"/>
                </a:solidFill>
              </a:rPr>
              <a:t>5</a:t>
            </a:r>
            <a:r>
              <a:rPr lang="en-US" sz="2000" dirty="0" smtClean="0">
                <a:solidFill>
                  <a:srgbClr val="FFFF00"/>
                </a:solidFill>
              </a:rPr>
              <a:t> 30 mg/L; Nitrogen 0.68 mg/L; Phosphorus 2.0 mg/L  </a:t>
            </a:r>
          </a:p>
          <a:p>
            <a:pPr marL="971550" lvl="1" indent="-514350" eaLnBrk="1" hangingPunct="1">
              <a:buSzPct val="100000"/>
              <a:buFont typeface="+mj-lt"/>
              <a:buAutoNum type="arabicPeriod"/>
              <a:defRPr/>
            </a:pPr>
            <a:r>
              <a:rPr lang="en-US" sz="2400" dirty="0" smtClean="0"/>
              <a:t>Primary Metals; Metals Mining; Automobile Salvage &amp; Scrap Recycling; Metals Fabricating </a:t>
            </a:r>
          </a:p>
          <a:p>
            <a:pPr marL="1371600" lvl="2" indent="-514350" eaLnBrk="1" hangingPunct="1">
              <a:buSzPct val="100000"/>
              <a:defRPr/>
            </a:pPr>
            <a:r>
              <a:rPr lang="en-US" sz="2000" dirty="0" smtClean="0">
                <a:solidFill>
                  <a:srgbClr val="FFFF00"/>
                </a:solidFill>
              </a:rPr>
              <a:t>Lead 81.6 </a:t>
            </a:r>
            <a:r>
              <a:rPr lang="en-US" sz="2000" dirty="0" smtClean="0">
                <a:solidFill>
                  <a:srgbClr val="FFFF00"/>
                </a:solidFill>
                <a:cs typeface="Arial" charset="0"/>
              </a:rPr>
              <a:t>µg/L</a:t>
            </a:r>
            <a:r>
              <a:rPr lang="en-US" sz="2000" dirty="0" smtClean="0">
                <a:solidFill>
                  <a:srgbClr val="FFFF00"/>
                </a:solidFill>
              </a:rPr>
              <a:t>; Total Petroleum Hydrocarbons  (TPH)10mg/L</a:t>
            </a:r>
          </a:p>
          <a:p>
            <a:pPr marL="971550" lvl="1" indent="-514350" eaLnBrk="1" hangingPunct="1">
              <a:buSzPct val="100000"/>
              <a:buFont typeface="+mj-lt"/>
              <a:buAutoNum type="arabicPeriod"/>
              <a:defRPr/>
            </a:pPr>
            <a:r>
              <a:rPr lang="en-US" sz="2400" dirty="0" smtClean="0"/>
              <a:t>Hazardous Waste TSDs</a:t>
            </a:r>
          </a:p>
          <a:p>
            <a:pPr marL="1371600" lvl="2" indent="-514350" eaLnBrk="1" hangingPunct="1">
              <a:buSzPct val="100000"/>
              <a:defRPr/>
            </a:pPr>
            <a:r>
              <a:rPr lang="en-US" sz="2000" dirty="0" smtClean="0">
                <a:solidFill>
                  <a:srgbClr val="FFFF00"/>
                </a:solidFill>
              </a:rPr>
              <a:t>12 additional parameters (see permit)</a:t>
            </a:r>
          </a:p>
          <a:p>
            <a:pPr marL="971550" lvl="1" indent="-514350" eaLnBrk="1" hangingPunct="1">
              <a:buSzPct val="100000"/>
              <a:buFont typeface="+mj-lt"/>
              <a:buAutoNum type="arabicPeriod"/>
              <a:defRPr/>
            </a:pPr>
            <a:r>
              <a:rPr lang="en-US" sz="2400" dirty="0" smtClean="0"/>
              <a:t>Air Transportation</a:t>
            </a:r>
          </a:p>
          <a:p>
            <a:pPr marL="1371600" lvl="2" indent="-514350" eaLnBrk="1" hangingPunct="1">
              <a:buSzPct val="100000"/>
              <a:defRPr/>
            </a:pPr>
            <a:r>
              <a:rPr lang="en-US" sz="2000" dirty="0" smtClean="0">
                <a:solidFill>
                  <a:srgbClr val="FFFF00"/>
                </a:solidFill>
              </a:rPr>
              <a:t>Ammonia 2.1 mg/L; BOD</a:t>
            </a:r>
            <a:r>
              <a:rPr lang="en-US" sz="2000" baseline="-25000" dirty="0" smtClean="0">
                <a:solidFill>
                  <a:srgbClr val="FFFF00"/>
                </a:solidFill>
              </a:rPr>
              <a:t>5</a:t>
            </a:r>
            <a:r>
              <a:rPr lang="en-US" sz="2000" dirty="0" smtClean="0">
                <a:solidFill>
                  <a:srgbClr val="FFFF00"/>
                </a:solidFill>
              </a:rPr>
              <a:t> 30 mg/L; COD 120 mg/L; Nitrate/Nitrite , as N 0.68 mg/L</a:t>
            </a:r>
          </a:p>
          <a:p>
            <a:pPr marL="971550" lvl="1" indent="-514350" eaLnBrk="1" hangingPunct="1">
              <a:buSzPct val="100000"/>
              <a:buFont typeface="+mj-lt"/>
              <a:buAutoNum type="arabicPeriod"/>
              <a:defRPr/>
            </a:pPr>
            <a:r>
              <a:rPr lang="en-US" sz="2400" dirty="0" smtClean="0"/>
              <a:t>Timber Products; Paper and Allied Products </a:t>
            </a:r>
          </a:p>
          <a:p>
            <a:pPr marL="1371600" lvl="2" indent="-514350" eaLnBrk="1" hangingPunct="1">
              <a:buSzPct val="100000"/>
              <a:defRPr/>
            </a:pPr>
            <a:r>
              <a:rPr lang="en-US" sz="2000" dirty="0" smtClean="0">
                <a:solidFill>
                  <a:srgbClr val="FFFF00"/>
                </a:solidFill>
              </a:rPr>
              <a:t>COD 120 mg/L, and TSS 100 mg/L</a:t>
            </a:r>
          </a:p>
          <a:p>
            <a:pPr marL="1371600" lvl="2" indent="-514350" eaLnBrk="1" hangingPunct="1">
              <a:buSzPct val="100000"/>
              <a:defRPr/>
            </a:pPr>
            <a:endParaRPr lang="en-US" sz="2000" u="sng" dirty="0" smtClean="0">
              <a:solidFill>
                <a:srgbClr val="FFFF00"/>
              </a:solidFill>
            </a:endParaRPr>
          </a:p>
          <a:p>
            <a:pPr defTabSz="897301" eaLnBrk="0" fontAlgn="base" hangingPunct="0">
              <a:spcBef>
                <a:spcPct val="30000"/>
              </a:spcBef>
              <a:spcAft>
                <a:spcPct val="0"/>
              </a:spcAft>
              <a:defRPr/>
            </a:pPr>
            <a:r>
              <a:rPr lang="en-US" dirty="0" smtClean="0"/>
              <a:t>Current permit expiring</a:t>
            </a:r>
            <a:r>
              <a:rPr lang="en-US" baseline="0" dirty="0" smtClean="0"/>
              <a:t> in Jan 1 2015, most permit conditions unchanged (improve clarity, streamline level 3 engineering reports, implement new federal regulations)  Must use Ecology “applicable” BMP’s </a:t>
            </a:r>
          </a:p>
          <a:p>
            <a:pPr defTabSz="897301" eaLnBrk="0" fontAlgn="base" hangingPunct="0">
              <a:spcBef>
                <a:spcPct val="30000"/>
              </a:spcBef>
              <a:spcAft>
                <a:spcPct val="0"/>
              </a:spcAft>
              <a:defRPr/>
            </a:pPr>
            <a:endParaRPr lang="en-US" sz="2800" u="sng" dirty="0" smtClean="0"/>
          </a:p>
        </p:txBody>
      </p:sp>
      <p:sp>
        <p:nvSpPr>
          <p:cNvPr id="76804" name="Slide Number Placeholder 3"/>
          <p:cNvSpPr>
            <a:spLocks noGrp="1"/>
          </p:cNvSpPr>
          <p:nvPr>
            <p:ph type="sldNum" sz="quarter" idx="5"/>
          </p:nvPr>
        </p:nvSpPr>
        <p:spPr>
          <a:noFill/>
        </p:spPr>
        <p:txBody>
          <a:bodyPr/>
          <a:lstStyle/>
          <a:p>
            <a:fld id="{92432190-22EE-43E2-BBDB-A0400664D363}" type="slidenum">
              <a:rPr lang="en-US" smtClean="0"/>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pPr defTabSz="897301" eaLnBrk="0" fontAlgn="base" hangingPunct="0">
              <a:spcBef>
                <a:spcPct val="30000"/>
              </a:spcBef>
              <a:spcAft>
                <a:spcPct val="0"/>
              </a:spcAft>
              <a:defRPr/>
            </a:pPr>
            <a:r>
              <a:rPr lang="en-US" sz="2800" u="sng" dirty="0" smtClean="0"/>
              <a:t>Another example is the Montana permit. Patterned</a:t>
            </a:r>
            <a:r>
              <a:rPr lang="en-US" sz="2800" u="sng" baseline="0" dirty="0" smtClean="0"/>
              <a:t> after EPA’s, organized by industrial sectors (which match SI code and match your benchmark monitoring) </a:t>
            </a:r>
          </a:p>
          <a:p>
            <a:pPr defTabSz="897301" eaLnBrk="0" fontAlgn="base" hangingPunct="0">
              <a:spcBef>
                <a:spcPct val="30000"/>
              </a:spcBef>
              <a:spcAft>
                <a:spcPct val="0"/>
              </a:spcAft>
              <a:defRPr/>
            </a:pPr>
            <a:r>
              <a:rPr lang="en-US" sz="1200" b="1" i="1" kern="1200" dirty="0" smtClean="0">
                <a:solidFill>
                  <a:schemeClr val="tx1"/>
                </a:solidFill>
                <a:latin typeface="+mn-lt"/>
                <a:ea typeface="+mn-ea"/>
                <a:cs typeface="+mn-cs"/>
              </a:rPr>
              <a:t>Permit Types</a:t>
            </a:r>
          </a:p>
          <a:p>
            <a:pPr lvl="1" eaLnBrk="1" hangingPunct="1">
              <a:defRPr/>
            </a:pPr>
            <a:r>
              <a:rPr lang="en-US" sz="2800" dirty="0" err="1" smtClean="0"/>
              <a:t>NamePhone</a:t>
            </a:r>
            <a:r>
              <a:rPr lang="en-US" sz="2800" dirty="0" smtClean="0"/>
              <a:t> Number</a:t>
            </a:r>
            <a:br>
              <a:rPr lang="en-US" sz="2800" dirty="0" smtClean="0"/>
            </a:br>
            <a:r>
              <a:rPr lang="en-US" sz="2800" dirty="0" smtClean="0"/>
              <a:t>(406)</a:t>
            </a:r>
            <a:r>
              <a:rPr lang="en-US" sz="1200" kern="1200" dirty="0" smtClean="0">
                <a:solidFill>
                  <a:schemeClr val="tx1"/>
                </a:solidFill>
                <a:latin typeface="+mn-lt"/>
                <a:ea typeface="+mn-ea"/>
                <a:cs typeface="+mn-cs"/>
              </a:rPr>
              <a:t>Storm Water Construction </a:t>
            </a:r>
            <a:r>
              <a:rPr lang="en-US" sz="1200" u="sng" kern="1200" dirty="0" smtClean="0">
                <a:solidFill>
                  <a:schemeClr val="tx1"/>
                </a:solidFill>
                <a:latin typeface="+mn-lt"/>
                <a:ea typeface="+mn-ea"/>
                <a:cs typeface="+mn-cs"/>
                <a:hlinkClick r:id="rId3"/>
              </a:rPr>
              <a:t>Janie </a:t>
            </a:r>
            <a:r>
              <a:rPr lang="en-US" sz="1200" u="sng" kern="1200" dirty="0" err="1" smtClean="0">
                <a:solidFill>
                  <a:schemeClr val="tx1"/>
                </a:solidFill>
                <a:latin typeface="+mn-lt"/>
                <a:ea typeface="+mn-ea"/>
                <a:cs typeface="+mn-cs"/>
                <a:hlinkClick r:id="rId3"/>
              </a:rPr>
              <a:t>Petaja</a:t>
            </a:r>
            <a:r>
              <a:rPr lang="en-US" sz="1200" u="sng"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444-5349</a:t>
            </a:r>
          </a:p>
          <a:p>
            <a:pPr lvl="1" eaLnBrk="1" hangingPunct="1">
              <a:defRPr/>
            </a:pPr>
            <a:r>
              <a:rPr lang="en-US" sz="1200" kern="1200" dirty="0" smtClean="0">
                <a:solidFill>
                  <a:schemeClr val="tx1"/>
                </a:solidFill>
                <a:latin typeface="+mn-lt"/>
                <a:ea typeface="+mn-ea"/>
                <a:cs typeface="+mn-cs"/>
              </a:rPr>
              <a:t>Storm Water Industrial </a:t>
            </a:r>
            <a:r>
              <a:rPr lang="en-US" sz="1200" u="sng" kern="1200" dirty="0" smtClean="0">
                <a:solidFill>
                  <a:schemeClr val="tx1"/>
                </a:solidFill>
                <a:latin typeface="+mn-lt"/>
                <a:ea typeface="+mn-ea"/>
                <a:cs typeface="+mn-cs"/>
              </a:rPr>
              <a:t>Matthew Kent </a:t>
            </a:r>
            <a:r>
              <a:rPr lang="en-US" sz="1200" kern="1200" dirty="0" smtClean="0">
                <a:solidFill>
                  <a:schemeClr val="tx1"/>
                </a:solidFill>
                <a:latin typeface="+mn-lt"/>
                <a:ea typeface="+mn-ea"/>
                <a:cs typeface="+mn-cs"/>
              </a:rPr>
              <a:t>444-2856</a:t>
            </a:r>
          </a:p>
          <a:p>
            <a:pPr lvl="1" eaLnBrk="1" hangingPunct="1">
              <a:defRPr/>
            </a:pPr>
            <a:r>
              <a:rPr lang="en-US" sz="1200" kern="1200" dirty="0" smtClean="0">
                <a:solidFill>
                  <a:schemeClr val="tx1"/>
                </a:solidFill>
                <a:latin typeface="+mn-lt"/>
                <a:ea typeface="+mn-ea"/>
                <a:cs typeface="+mn-cs"/>
              </a:rPr>
              <a:t>Storm Water MS4 </a:t>
            </a:r>
            <a:r>
              <a:rPr lang="en-US" sz="1200" u="sng" kern="1200" dirty="0" smtClean="0">
                <a:solidFill>
                  <a:schemeClr val="tx1"/>
                </a:solidFill>
                <a:latin typeface="+mn-lt"/>
                <a:ea typeface="+mn-ea"/>
                <a:cs typeface="+mn-cs"/>
              </a:rPr>
              <a:t>Paul Skubinna </a:t>
            </a:r>
            <a:r>
              <a:rPr lang="en-US" sz="1200" kern="1200" dirty="0" smtClean="0">
                <a:solidFill>
                  <a:schemeClr val="tx1"/>
                </a:solidFill>
                <a:latin typeface="+mn-lt"/>
                <a:ea typeface="+mn-ea"/>
                <a:cs typeface="+mn-cs"/>
              </a:rPr>
              <a:t>444-3639</a:t>
            </a:r>
            <a:endParaRPr lang="en-US" sz="2800" u="sng" kern="1200" dirty="0" smtClean="0">
              <a:solidFill>
                <a:schemeClr val="tx1"/>
              </a:solidFill>
              <a:latin typeface="+mn-lt"/>
              <a:ea typeface="+mn-ea"/>
              <a:cs typeface="+mn-cs"/>
            </a:endParaRPr>
          </a:p>
          <a:p>
            <a:pPr lvl="1" eaLnBrk="1" hangingPunct="1">
              <a:defRPr/>
            </a:pPr>
            <a:endParaRPr lang="en-US" sz="2800" u="sng" kern="1200" baseline="0" dirty="0" smtClean="0">
              <a:solidFill>
                <a:schemeClr val="tx1"/>
              </a:solidFill>
              <a:latin typeface="+mn-lt"/>
              <a:ea typeface="+mn-ea"/>
              <a:cs typeface="+mn-cs"/>
            </a:endParaRPr>
          </a:p>
          <a:p>
            <a:pPr lvl="1" eaLnBrk="1" hangingPunct="1">
              <a:defRPr/>
            </a:pPr>
            <a:r>
              <a:rPr lang="en-US" sz="2800" baseline="0" dirty="0" smtClean="0">
                <a:solidFill>
                  <a:schemeClr val="bg1">
                    <a:lumMod val="95000"/>
                  </a:schemeClr>
                </a:solidFill>
              </a:rPr>
              <a:t>Parameters specif</a:t>
            </a:r>
            <a:r>
              <a:rPr lang="en-US" sz="2800" dirty="0" smtClean="0">
                <a:solidFill>
                  <a:schemeClr val="bg1">
                    <a:lumMod val="95000"/>
                  </a:schemeClr>
                </a:solidFill>
              </a:rPr>
              <a:t>ic to industry sectors, includes</a:t>
            </a:r>
            <a:r>
              <a:rPr lang="en-US" sz="2800" baseline="0" dirty="0" smtClean="0">
                <a:solidFill>
                  <a:schemeClr val="bg1">
                    <a:lumMod val="95000"/>
                  </a:schemeClr>
                </a:solidFill>
              </a:rPr>
              <a:t>:</a:t>
            </a:r>
            <a:endParaRPr lang="en-US" sz="2800" dirty="0" smtClean="0">
              <a:solidFill>
                <a:schemeClr val="bg1">
                  <a:lumMod val="95000"/>
                </a:schemeClr>
              </a:solidFill>
            </a:endParaRPr>
          </a:p>
          <a:p>
            <a:pPr marL="1371600" lvl="2" indent="-514350" eaLnBrk="1" hangingPunct="1">
              <a:buSzPct val="100000"/>
              <a:defRPr/>
            </a:pPr>
            <a:endParaRPr lang="en-US" sz="2800" u="sng" dirty="0" smtClean="0">
              <a:solidFill>
                <a:schemeClr val="tx1"/>
              </a:solidFill>
            </a:endParaRPr>
          </a:p>
        </p:txBody>
      </p:sp>
      <p:sp>
        <p:nvSpPr>
          <p:cNvPr id="76804" name="Slide Number Placeholder 3"/>
          <p:cNvSpPr>
            <a:spLocks noGrp="1"/>
          </p:cNvSpPr>
          <p:nvPr>
            <p:ph type="sldNum" sz="quarter" idx="5"/>
          </p:nvPr>
        </p:nvSpPr>
        <p:spPr>
          <a:noFill/>
        </p:spPr>
        <p:txBody>
          <a:bodyPr/>
          <a:lstStyle/>
          <a:p>
            <a:fld id="{92432190-22EE-43E2-BBDB-A0400664D363}" type="slidenum">
              <a:rPr lang="en-US" smtClean="0"/>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Level 1 Operational source Control </a:t>
            </a:r>
            <a:endParaRPr lang="en-US" dirty="0"/>
          </a:p>
        </p:txBody>
      </p:sp>
      <p:sp>
        <p:nvSpPr>
          <p:cNvPr id="4" name="Slide Number Placeholder 3"/>
          <p:cNvSpPr>
            <a:spLocks noGrp="1"/>
          </p:cNvSpPr>
          <p:nvPr>
            <p:ph type="sldNum" sz="quarter" idx="10"/>
          </p:nvPr>
        </p:nvSpPr>
        <p:spPr/>
        <p:txBody>
          <a:bodyPr/>
          <a:lstStyle/>
          <a:p>
            <a:fld id="{856A42AA-1D20-4E10-8A60-E208A5BCAB30}"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Level 2 corrective</a:t>
            </a:r>
            <a:r>
              <a:rPr lang="en-US" baseline="0" dirty="0" smtClean="0"/>
              <a:t> action-Structural</a:t>
            </a:r>
            <a:endParaRPr lang="en-US" dirty="0"/>
          </a:p>
        </p:txBody>
      </p:sp>
      <p:sp>
        <p:nvSpPr>
          <p:cNvPr id="4" name="Slide Number Placeholder 3"/>
          <p:cNvSpPr>
            <a:spLocks noGrp="1"/>
          </p:cNvSpPr>
          <p:nvPr>
            <p:ph type="sldNum" sz="quarter" idx="10"/>
          </p:nvPr>
        </p:nvSpPr>
        <p:spPr/>
        <p:txBody>
          <a:bodyPr/>
          <a:lstStyle/>
          <a:p>
            <a:fld id="{856A42AA-1D20-4E10-8A60-E208A5BCAB30}"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5D6AD851-BB76-491F-A52C-1BF6B0062199}" type="slidenum">
              <a:rPr lang="en-US" smtClean="0"/>
              <a:pPr/>
              <a:t>16</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normAutofit lnSpcReduction="10000"/>
          </a:bodyPr>
          <a:lstStyle/>
          <a:p>
            <a:pPr eaLnBrk="1" hangingPunct="1"/>
            <a:r>
              <a:rPr lang="en-US" dirty="0" smtClean="0"/>
              <a:t>Treatment BMP’s level 3</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5D6AD851-BB76-491F-A52C-1BF6B0062199}" type="slidenum">
              <a:rPr lang="en-US" smtClean="0"/>
              <a:pPr/>
              <a:t>17</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normAutofit lnSpcReduction="10000"/>
          </a:bodyPr>
          <a:lstStyle/>
          <a:p>
            <a:pPr eaLnBrk="1" hangingPunct="1"/>
            <a:r>
              <a:rPr lang="en-US" dirty="0" smtClean="0"/>
              <a:t>Treatment BMP’s level 3</a:t>
            </a:r>
          </a:p>
          <a:p>
            <a:pPr eaLnBrk="1" hangingPunct="1"/>
            <a:endParaRPr lang="en-US" dirty="0" smtClean="0"/>
          </a:p>
          <a:p>
            <a:r>
              <a:rPr lang="en-US" dirty="0" smtClean="0"/>
              <a:t>Port of Seattle</a:t>
            </a:r>
            <a:r>
              <a:rPr lang="en-US" baseline="0" dirty="0" smtClean="0"/>
              <a:t> </a:t>
            </a:r>
          </a:p>
          <a:p>
            <a:r>
              <a:rPr lang="en-US" baseline="0" dirty="0" smtClean="0"/>
              <a:t>Wet vacuum scrubber attached to </a:t>
            </a:r>
            <a:r>
              <a:rPr lang="en-US" baseline="0" dirty="0" err="1" smtClean="0"/>
              <a:t>PowerWasher</a:t>
            </a:r>
            <a:r>
              <a:rPr lang="en-US" baseline="0" dirty="0" smtClean="0"/>
              <a:t> – connected to </a:t>
            </a:r>
            <a:r>
              <a:rPr lang="en-US" baseline="0" dirty="0" err="1" smtClean="0"/>
              <a:t>vactor</a:t>
            </a:r>
            <a:r>
              <a:rPr lang="en-US" baseline="0" dirty="0" smtClean="0"/>
              <a:t> truck</a:t>
            </a:r>
          </a:p>
          <a:p>
            <a:r>
              <a:rPr lang="en-US" sz="1200" b="1" kern="1200" dirty="0" smtClean="0">
                <a:solidFill>
                  <a:schemeClr val="tx1"/>
                </a:solidFill>
                <a:latin typeface="Arial" charset="0"/>
                <a:ea typeface="+mn-ea"/>
                <a:cs typeface="+mn-cs"/>
              </a:rPr>
              <a:t>Scott </a:t>
            </a:r>
            <a:r>
              <a:rPr lang="en-US" sz="1200" b="1" kern="1200" dirty="0" err="1" smtClean="0">
                <a:solidFill>
                  <a:schemeClr val="tx1"/>
                </a:solidFill>
                <a:latin typeface="Arial" charset="0"/>
                <a:ea typeface="+mn-ea"/>
                <a:cs typeface="+mn-cs"/>
              </a:rPr>
              <a:t>Silcox</a:t>
            </a:r>
            <a:r>
              <a:rPr lang="en-US" sz="1200" b="1" kern="1200" dirty="0" smtClean="0">
                <a:solidFill>
                  <a:schemeClr val="tx1"/>
                </a:solidFill>
                <a:latin typeface="Arial" charset="0"/>
                <a:ea typeface="+mn-ea"/>
                <a:cs typeface="+mn-cs"/>
              </a:rPr>
              <a:t> - Compliance Supervisor - Marine Maintenance</a:t>
            </a:r>
            <a:endParaRPr lang="en-US" sz="1200" kern="1200" dirty="0" smtClean="0">
              <a:solidFill>
                <a:schemeClr val="tx1"/>
              </a:solidFill>
              <a:latin typeface="Arial" charset="0"/>
              <a:ea typeface="+mn-ea"/>
              <a:cs typeface="+mn-cs"/>
            </a:endParaRPr>
          </a:p>
          <a:p>
            <a:pPr eaLnBrk="1" hangingPunct="1"/>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5D6AD851-BB76-491F-A52C-1BF6B0062199}" type="slidenum">
              <a:rPr lang="en-US" smtClean="0"/>
              <a:pPr/>
              <a:t>18</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normAutofit lnSpcReduction="10000"/>
          </a:bodyPr>
          <a:lstStyle/>
          <a:p>
            <a:pPr eaLnBrk="1" hangingPunct="1"/>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5D6AD851-BB76-491F-A52C-1BF6B0062199}" type="slidenum">
              <a:rPr lang="en-US" smtClean="0"/>
              <a:pPr/>
              <a:t>19</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Structural Source Control BMPs involve physical</a:t>
            </a:r>
            <a:r>
              <a:rPr lang="en-US" baseline="0" dirty="0" smtClean="0"/>
              <a:t> structures to </a:t>
            </a:r>
            <a:r>
              <a:rPr lang="en-US" dirty="0" smtClean="0"/>
              <a:t>prevent stormwater contamination </a:t>
            </a:r>
          </a:p>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Joining</a:t>
            </a:r>
            <a:r>
              <a:rPr lang="en-US" baseline="0" dirty="0" smtClean="0"/>
              <a:t> me to day on the topic of stormwater are Lynn Schmidt (phone) and Lisa Rozmyn with the WA Stormwater Center.  </a:t>
            </a:r>
            <a:endParaRPr lang="en-US" dirty="0"/>
          </a:p>
        </p:txBody>
      </p:sp>
      <p:sp>
        <p:nvSpPr>
          <p:cNvPr id="4" name="Slide Number Placeholder 3"/>
          <p:cNvSpPr>
            <a:spLocks noGrp="1"/>
          </p:cNvSpPr>
          <p:nvPr>
            <p:ph type="sldNum" sz="quarter" idx="10"/>
          </p:nvPr>
        </p:nvSpPr>
        <p:spPr/>
        <p:txBody>
          <a:bodyPr/>
          <a:lstStyle/>
          <a:p>
            <a:fld id="{856A42AA-1D20-4E10-8A60-E208A5BCAB30}"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5D6AD851-BB76-491F-A52C-1BF6B0062199}" type="slidenum">
              <a:rPr lang="en-US" smtClean="0"/>
              <a:pPr/>
              <a:t>20</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a:t>
            </a:r>
            <a:r>
              <a:rPr lang="en-US" baseline="0" dirty="0" smtClean="0"/>
              <a:t> galvanized roofing is source of zinc, consider painting/re-sealing. Make sure paint is zinc free!  Ames Snow Seal</a:t>
            </a:r>
            <a:endParaRPr lang="en-US" dirty="0" smtClean="0"/>
          </a:p>
          <a:p>
            <a:pPr eaLnBrk="1" hangingPunct="1"/>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5D6AD851-BB76-491F-A52C-1BF6B0062199}" type="slidenum">
              <a:rPr lang="en-US" smtClean="0"/>
              <a:pPr/>
              <a:t>21</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Arial" charset="0"/>
                <a:ea typeface="+mn-ea"/>
                <a:cs typeface="+mn-cs"/>
              </a:rPr>
              <a:t>Port plans to continue sampling the prototype to establish a maintenance routine and start building more for other areas around the port. The total cost to build the prototype was approximately $250.00;</a:t>
            </a:r>
            <a:r>
              <a:rPr lang="en-US" sz="1200" kern="1200" baseline="0" dirty="0" smtClean="0">
                <a:solidFill>
                  <a:schemeClr val="tx1"/>
                </a:solidFill>
                <a:latin typeface="Arial" charset="0"/>
                <a:ea typeface="+mn-ea"/>
                <a:cs typeface="+mn-cs"/>
              </a:rPr>
              <a:t> </a:t>
            </a:r>
            <a:r>
              <a:rPr lang="en-US" sz="1200" kern="1200" dirty="0" smtClean="0">
                <a:solidFill>
                  <a:schemeClr val="tx1"/>
                </a:solidFill>
                <a:latin typeface="Arial" charset="0"/>
                <a:ea typeface="+mn-ea"/>
                <a:cs typeface="+mn-cs"/>
              </a:rPr>
              <a:t>only maintenance on the system is replacing the top 3" bark mulch layer on the surface. </a:t>
            </a:r>
            <a:endParaRPr lang="en-US" dirty="0" smtClean="0"/>
          </a:p>
          <a:p>
            <a:pPr eaLnBrk="1" hangingPunct="1"/>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5D6AD851-BB76-491F-A52C-1BF6B0062199}" type="slidenum">
              <a:rPr lang="en-US" smtClean="0"/>
              <a:pPr/>
              <a:t>22</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Arial" charset="0"/>
                <a:ea typeface="+mn-ea"/>
                <a:cs typeface="+mn-cs"/>
              </a:rPr>
              <a:t>Port plans to continue sampling the prototype to establish a maintenance routine and start building more for other areas around the port. The total cost to build the prototype was approximately $250.00;</a:t>
            </a:r>
            <a:r>
              <a:rPr lang="en-US" sz="1200" kern="1200" baseline="0" dirty="0" smtClean="0">
                <a:solidFill>
                  <a:schemeClr val="tx1"/>
                </a:solidFill>
                <a:latin typeface="Arial" charset="0"/>
                <a:ea typeface="+mn-ea"/>
                <a:cs typeface="+mn-cs"/>
              </a:rPr>
              <a:t> </a:t>
            </a:r>
            <a:r>
              <a:rPr lang="en-US" sz="1200" kern="1200" dirty="0" smtClean="0">
                <a:solidFill>
                  <a:schemeClr val="tx1"/>
                </a:solidFill>
                <a:latin typeface="Arial" charset="0"/>
                <a:ea typeface="+mn-ea"/>
                <a:cs typeface="+mn-cs"/>
              </a:rPr>
              <a:t>only maintenance on the system is replacing the top 3" bark mulch layer on the surface. </a:t>
            </a:r>
            <a:endParaRPr lang="en-US" dirty="0" smtClean="0"/>
          </a:p>
          <a:p>
            <a:pPr eaLnBrk="1" hangingPunct="1"/>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Stormwater runoff from construction activities can have a significant impact on water quality. As stormwater flows over a construction site, it can pick up pollutants like sediment, debris, and chemicals and transport these to a nearby storm sewer system or directly to a river, lake, or coastal water. Polluted stormwater runoff can harm or kill fish and other wildlife. Sedimentation can destroy aquatic habitat, and high volumes of runoff can cause stream bank erosion. </a:t>
            </a:r>
            <a:endParaRPr lang="en-US" dirty="0" smtClean="0"/>
          </a:p>
          <a:p>
            <a:endParaRPr lang="en-US" dirty="0"/>
          </a:p>
        </p:txBody>
      </p:sp>
      <p:sp>
        <p:nvSpPr>
          <p:cNvPr id="4" name="Slide Number Placeholder 3"/>
          <p:cNvSpPr>
            <a:spLocks noGrp="1"/>
          </p:cNvSpPr>
          <p:nvPr>
            <p:ph type="sldNum" sz="quarter" idx="10"/>
          </p:nvPr>
        </p:nvSpPr>
        <p:spPr/>
        <p:txBody>
          <a:bodyPr/>
          <a:lstStyle/>
          <a:p>
            <a:fld id="{856A42AA-1D20-4E10-8A60-E208A5BCAB30}"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latin typeface="+mn-lt"/>
                <a:ea typeface="+mn-ea"/>
                <a:cs typeface="+mn-cs"/>
              </a:rPr>
              <a:t>The NPDES stormwater program requires construction site operators engaged in clearing, grading, and excavating activities that disturb 1 acre or more</a:t>
            </a:r>
            <a:r>
              <a:rPr lang="en-US" sz="1200" b="0" i="0" kern="1200" dirty="0" smtClean="0">
                <a:solidFill>
                  <a:schemeClr val="tx1"/>
                </a:solidFill>
                <a:latin typeface="+mn-lt"/>
                <a:ea typeface="+mn-ea"/>
                <a:cs typeface="+mn-cs"/>
              </a:rPr>
              <a:t>, including smaller sites in a larger common plan of development or sale, to obtain coverage under an NPDES permit for their stormwater discharges.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56A42AA-1D20-4E10-8A60-E208A5BCAB30}"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Special benchmarks (pH?)</a:t>
            </a:r>
            <a:r>
              <a:rPr lang="en-US" baseline="0" dirty="0" smtClean="0"/>
              <a:t> for 303d listed waters </a:t>
            </a:r>
            <a:endParaRPr lang="en-US" dirty="0"/>
          </a:p>
        </p:txBody>
      </p:sp>
      <p:sp>
        <p:nvSpPr>
          <p:cNvPr id="4" name="Slide Number Placeholder 3"/>
          <p:cNvSpPr>
            <a:spLocks noGrp="1"/>
          </p:cNvSpPr>
          <p:nvPr>
            <p:ph type="sldNum" sz="quarter" idx="10"/>
          </p:nvPr>
        </p:nvSpPr>
        <p:spPr/>
        <p:txBody>
          <a:bodyPr/>
          <a:lstStyle/>
          <a:p>
            <a:fld id="{856A42AA-1D20-4E10-8A60-E208A5BCAB30}"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Special</a:t>
            </a:r>
            <a:r>
              <a:rPr lang="en-US" baseline="0" dirty="0" smtClean="0"/>
              <a:t> conditions that account for contaminated sites</a:t>
            </a:r>
          </a:p>
          <a:p>
            <a:endParaRPr lang="en-US" baseline="0" dirty="0" smtClean="0"/>
          </a:p>
          <a:p>
            <a:r>
              <a:rPr lang="en-US" dirty="0" smtClean="0"/>
              <a:t>Special benchmarks (pH?)</a:t>
            </a:r>
            <a:r>
              <a:rPr lang="en-US" baseline="0" dirty="0" smtClean="0"/>
              <a:t> for 303d listed waters </a:t>
            </a:r>
          </a:p>
          <a:p>
            <a:r>
              <a:rPr lang="en-US" baseline="0" dirty="0" smtClean="0"/>
              <a:t>Heavy metals, Hydrocarbon, </a:t>
            </a:r>
          </a:p>
          <a:p>
            <a:endParaRPr lang="en-US" baseline="0" dirty="0" smtClean="0"/>
          </a:p>
          <a:p>
            <a:r>
              <a:rPr lang="en-US" baseline="0" dirty="0" smtClean="0"/>
              <a:t>Tacoma smelter plume</a:t>
            </a:r>
          </a:p>
          <a:p>
            <a:r>
              <a:rPr lang="en-US" baseline="0" dirty="0" smtClean="0"/>
              <a:t>Near ports</a:t>
            </a:r>
            <a:endParaRPr lang="en-US" dirty="0"/>
          </a:p>
        </p:txBody>
      </p:sp>
      <p:sp>
        <p:nvSpPr>
          <p:cNvPr id="4" name="Slide Number Placeholder 3"/>
          <p:cNvSpPr>
            <a:spLocks noGrp="1"/>
          </p:cNvSpPr>
          <p:nvPr>
            <p:ph type="sldNum" sz="quarter" idx="10"/>
          </p:nvPr>
        </p:nvSpPr>
        <p:spPr/>
        <p:txBody>
          <a:bodyPr/>
          <a:lstStyle/>
          <a:p>
            <a:fld id="{856A42AA-1D20-4E10-8A60-E208A5BCAB30}"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A municipal separate storm sewer system (MS4) is a conveyance or system of conveyances (e.g., roads with drainage systems, municipal streets, catch basins, curbs, gutters, manmade channels or storm drains) owned or operated by a governmental entity that discharges to waters of the State.  Sources that need to obtain an MS4 permit are classified as either "Phase I" or "Phase II". Phase I MS4s are those with populations greater than 100,000, while regulated Phase II (or "small") MS4s serve populations less than 100,000 located within Census Bureau-defined Urbanized Areas. Federal regulations also provide EPA and the states the discretion to require other MS4s outside of Urbanized Areas to apply for a permit.</a:t>
            </a:r>
            <a:endParaRPr lang="en-US" baseline="0" dirty="0" smtClean="0"/>
          </a:p>
          <a:p>
            <a:endParaRPr lang="en-US" sz="1200" b="0" i="0" kern="1200" dirty="0" smtClean="0">
              <a:solidFill>
                <a:schemeClr val="tx1"/>
              </a:solidFill>
              <a:latin typeface="+mn-lt"/>
              <a:ea typeface="+mn-ea"/>
              <a:cs typeface="+mn-cs"/>
            </a:endParaRPr>
          </a:p>
          <a:p>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56A42AA-1D20-4E10-8A60-E208A5BCAB30}"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Stormwater contribute</a:t>
            </a:r>
            <a:r>
              <a:rPr lang="en-US" sz="1200" b="0" i="0" kern="1200" baseline="0" dirty="0" smtClean="0">
                <a:solidFill>
                  <a:schemeClr val="tx1"/>
                </a:solidFill>
                <a:latin typeface="+mn-lt"/>
                <a:ea typeface="+mn-ea"/>
                <a:cs typeface="+mn-cs"/>
              </a:rPr>
              <a:t>s to degraded WQ, drinking water through infiltration, impaired habitat. </a:t>
            </a:r>
            <a:endParaRPr lang="en-US" sz="1200" b="0" i="0" kern="1200" dirty="0" smtClean="0">
              <a:solidFill>
                <a:schemeClr val="tx1"/>
              </a:solidFill>
              <a:latin typeface="+mn-lt"/>
              <a:ea typeface="+mn-ea"/>
              <a:cs typeface="+mn-cs"/>
            </a:endParaRPr>
          </a:p>
          <a:p>
            <a:endParaRPr lang="en-US" sz="1200" b="1" i="0" kern="1200" dirty="0" smtClean="0">
              <a:solidFill>
                <a:schemeClr val="tx1"/>
              </a:solidFill>
              <a:latin typeface="+mn-lt"/>
              <a:ea typeface="+mn-ea"/>
              <a:cs typeface="+mn-cs"/>
            </a:endParaRPr>
          </a:p>
          <a:p>
            <a:r>
              <a:rPr lang="en-US" sz="1200" b="1" i="0" kern="1200" dirty="0" smtClean="0">
                <a:solidFill>
                  <a:schemeClr val="tx1"/>
                </a:solidFill>
                <a:latin typeface="+mn-lt"/>
                <a:ea typeface="+mn-ea"/>
                <a:cs typeface="+mn-cs"/>
              </a:rPr>
              <a:t>Degraded Water Quality</a:t>
            </a:r>
            <a:r>
              <a:rPr lang="en-US" sz="1200" b="0" i="0" kern="1200" dirty="0" smtClean="0">
                <a:solidFill>
                  <a:schemeClr val="tx1"/>
                </a:solidFill>
                <a:latin typeface="+mn-lt"/>
                <a:ea typeface="+mn-ea"/>
                <a:cs typeface="+mn-cs"/>
              </a:rPr>
              <a:t>: Virtually all of our urban creeks, streams, and rivers are harmed by stormwater pollution. Stormwater is the leading contributor to water quality pollution of urban waterways in Washington.</a:t>
            </a:r>
          </a:p>
          <a:p>
            <a:r>
              <a:rPr lang="en-US" sz="1200" b="1" i="0" kern="1200" dirty="0" smtClean="0">
                <a:solidFill>
                  <a:schemeClr val="tx1"/>
                </a:solidFill>
                <a:latin typeface="+mn-lt"/>
                <a:ea typeface="+mn-ea"/>
                <a:cs typeface="+mn-cs"/>
              </a:rPr>
              <a:t>Human Health</a:t>
            </a:r>
            <a:r>
              <a:rPr lang="en-US" sz="1200" b="0" i="0" kern="1200" dirty="0" smtClean="0">
                <a:solidFill>
                  <a:schemeClr val="tx1"/>
                </a:solidFill>
                <a:latin typeface="+mn-lt"/>
                <a:ea typeface="+mn-ea"/>
                <a:cs typeface="+mn-cs"/>
              </a:rPr>
              <a:t>: In general, untreated stormwater is unsafe. It can contain toxic metals, organic compounds, bacteria, and viruses. Untreated stormwater is not safe for people to drink and is not recommended for swimming. Polluted stormwater can lead to beach closures for swimming and shellfish harvesting. It can also trigger toxic algal blooms.</a:t>
            </a:r>
          </a:p>
          <a:p>
            <a:r>
              <a:rPr lang="en-US" sz="1200" b="1" i="0" kern="1200" dirty="0" smtClean="0">
                <a:solidFill>
                  <a:schemeClr val="tx1"/>
                </a:solidFill>
                <a:latin typeface="+mn-lt"/>
                <a:ea typeface="+mn-ea"/>
                <a:cs typeface="+mn-cs"/>
              </a:rPr>
              <a:t>Drinking Water</a:t>
            </a:r>
            <a:r>
              <a:rPr lang="en-US" sz="1200" b="0" i="0" kern="1200" dirty="0" smtClean="0">
                <a:solidFill>
                  <a:schemeClr val="tx1"/>
                </a:solidFill>
                <a:latin typeface="+mn-lt"/>
                <a:ea typeface="+mn-ea"/>
                <a:cs typeface="+mn-cs"/>
              </a:rPr>
              <a:t>: In some areas of Washington, notably Spokane County, and parts of Pierce and Clark counties, gravelly soils allow rapid infiltration of stormwater. Untreated stormwater discharging to the ground could contaminate aquifers that are used for drinking water</a:t>
            </a:r>
          </a:p>
          <a:p>
            <a:endParaRPr lang="en-US" sz="1200" b="1" i="0" kern="1200" dirty="0" smtClean="0">
              <a:solidFill>
                <a:schemeClr val="tx1"/>
              </a:solidFill>
              <a:latin typeface="+mn-lt"/>
              <a:ea typeface="+mn-ea"/>
              <a:cs typeface="+mn-cs"/>
            </a:endParaRPr>
          </a:p>
          <a:p>
            <a:r>
              <a:rPr lang="en-US" sz="1200" b="1" i="0" kern="1200" dirty="0" smtClean="0">
                <a:solidFill>
                  <a:schemeClr val="tx1"/>
                </a:solidFill>
                <a:latin typeface="+mn-lt"/>
                <a:ea typeface="+mn-ea"/>
                <a:cs typeface="+mn-cs"/>
              </a:rPr>
              <a:t>Impaired Habitat</a:t>
            </a:r>
            <a:r>
              <a:rPr lang="en-US" sz="1200" b="0" i="0" kern="1200" dirty="0" smtClean="0">
                <a:solidFill>
                  <a:schemeClr val="tx1"/>
                </a:solidFill>
                <a:latin typeface="+mn-lt"/>
                <a:ea typeface="+mn-ea"/>
                <a:cs typeface="+mn-cs"/>
              </a:rPr>
              <a:t>: In Washington, urban stormwater harms and pollutes streams that provide habitat for fish and wildlife. Alterations to the watershed, such as building homes and other structures and clearing away trees and shrubs, are the leading causes for stormwater pollution. Federal agencies identified habitat loss from stormwater runoff as one of the primary obstacles to salmon recovery. </a:t>
            </a:r>
            <a:r>
              <a:rPr lang="en-US" sz="1200" b="0" i="1" kern="1200" dirty="0" smtClean="0">
                <a:solidFill>
                  <a:schemeClr val="tx1"/>
                </a:solidFill>
                <a:latin typeface="+mn-lt"/>
                <a:ea typeface="+mn-ea"/>
                <a:cs typeface="+mn-cs"/>
              </a:rPr>
              <a:t>(See more about </a:t>
            </a:r>
            <a:r>
              <a:rPr lang="en-US" sz="1200" b="0" i="1" u="sng" kern="1200" dirty="0" smtClean="0">
                <a:solidFill>
                  <a:schemeClr val="tx1"/>
                </a:solidFill>
                <a:latin typeface="+mn-lt"/>
                <a:ea typeface="+mn-ea"/>
                <a:cs typeface="+mn-cs"/>
                <a:hlinkClick r:id="rId3"/>
              </a:rPr>
              <a:t>regulating flows</a:t>
            </a:r>
            <a:r>
              <a:rPr lang="en-US" sz="1200" b="0" i="1" kern="1200" dirty="0" smtClean="0">
                <a:solidFill>
                  <a:schemeClr val="tx1"/>
                </a:solidFill>
                <a:latin typeface="+mn-lt"/>
                <a:ea typeface="+mn-ea"/>
                <a:cs typeface="+mn-cs"/>
              </a:rPr>
              <a:t> to protect habitat.)</a:t>
            </a:r>
            <a:endParaRPr lang="en-US" sz="1200" b="0" i="0" kern="1200" dirty="0" smtClean="0">
              <a:solidFill>
                <a:schemeClr val="tx1"/>
              </a:solidFill>
              <a:latin typeface="+mn-lt"/>
              <a:ea typeface="+mn-ea"/>
              <a:cs typeface="+mn-cs"/>
            </a:endParaRP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state of Washington, Department of Ecology, Water Quality Program, is delegated by the U.S. EPA as the state water pollution control agency, responsible for implementing all federal and state water pollution control laws and regulations.  Wastewater and stormwater discharges are regulated primarily by wastewater discharge permits, which stipulate specific limits and conditions of allowable discharge.</a:t>
            </a:r>
            <a:endParaRPr lang="en-US" sz="1200" dirty="0" smtClean="0"/>
          </a:p>
          <a:p>
            <a:pPr eaLnBrk="1" hangingPunct="1">
              <a:buFont typeface="Arial" pitchFamily="34" charset="0"/>
              <a:buNone/>
            </a:pPr>
            <a:endParaRPr lang="en-US" sz="1200" dirty="0" smtClean="0"/>
          </a:p>
          <a:p>
            <a:pPr eaLnBrk="1" hangingPunct="1">
              <a:buFont typeface="Arial" pitchFamily="34" charset="0"/>
              <a:buNone/>
            </a:pPr>
            <a:r>
              <a:rPr lang="en-US" sz="1200" dirty="0" smtClean="0"/>
              <a:t>Over the last 25 years, the quality of rivers, lakes and bays has improved dramatically as a result</a:t>
            </a:r>
            <a:r>
              <a:rPr lang="en-US" sz="1200" baseline="0" dirty="0" smtClean="0"/>
              <a:t> </a:t>
            </a:r>
            <a:r>
              <a:rPr lang="en-US" sz="1200" dirty="0" smtClean="0"/>
              <a:t>of the cooperative efforts by federal, state, tribal and local governments and communities to</a:t>
            </a:r>
            <a:r>
              <a:rPr lang="en-US" sz="1200" baseline="0" dirty="0" smtClean="0"/>
              <a:t> </a:t>
            </a:r>
            <a:r>
              <a:rPr lang="en-US" sz="1200" dirty="0" smtClean="0"/>
              <a:t>implement the public health and pollution control programs. Today, two-thirds of the nation's</a:t>
            </a:r>
            <a:r>
              <a:rPr lang="en-US" sz="1200" baseline="0" dirty="0" smtClean="0"/>
              <a:t> </a:t>
            </a:r>
            <a:r>
              <a:rPr lang="en-US" sz="1200" dirty="0" smtClean="0"/>
              <a:t>surveyed waters are safe for fishing and swimming. Wetland losses are estimated at seventy to ninety thousand acres annually.</a:t>
            </a:r>
          </a:p>
          <a:p>
            <a:endParaRPr lang="en-US" dirty="0"/>
          </a:p>
        </p:txBody>
      </p:sp>
      <p:sp>
        <p:nvSpPr>
          <p:cNvPr id="4" name="Slide Number Placeholder 3"/>
          <p:cNvSpPr>
            <a:spLocks noGrp="1"/>
          </p:cNvSpPr>
          <p:nvPr>
            <p:ph type="sldNum" sz="quarter" idx="10"/>
          </p:nvPr>
        </p:nvSpPr>
        <p:spPr/>
        <p:txBody>
          <a:bodyPr/>
          <a:lstStyle/>
          <a:p>
            <a:fld id="{856A42AA-1D20-4E10-8A60-E208A5BCAB30}"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 clarify what the permits are for, they regulate discharges from municipal separate storm sewers, or MS4s to waters of Washington State.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27 entities and 19 permits</a:t>
            </a:r>
            <a:r>
              <a:rPr lang="en-US" baseline="0" dirty="0" smtClean="0"/>
              <a:t> in Idaho</a:t>
            </a:r>
            <a:endParaRPr lang="en-US" dirty="0" smtClean="0"/>
          </a:p>
          <a:p>
            <a:endParaRPr lang="en-US" dirty="0"/>
          </a:p>
        </p:txBody>
      </p:sp>
      <p:sp>
        <p:nvSpPr>
          <p:cNvPr id="4" name="Slide Number Placeholder 3"/>
          <p:cNvSpPr>
            <a:spLocks noGrp="1"/>
          </p:cNvSpPr>
          <p:nvPr>
            <p:ph type="sldNum" sz="quarter" idx="10"/>
          </p:nvPr>
        </p:nvSpPr>
        <p:spPr/>
        <p:txBody>
          <a:bodyPr/>
          <a:lstStyle/>
          <a:p>
            <a:fld id="{856A42AA-1D20-4E10-8A60-E208A5BCAB30}"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 will be going through in</a:t>
            </a:r>
            <a:r>
              <a:rPr lang="en-US" baseline="0" dirty="0" smtClean="0"/>
              <a:t> the next 15 minutes some of the basics of stormwater permits and a few of the permit conditions that address toxics. </a:t>
            </a:r>
          </a:p>
          <a:p>
            <a:endParaRPr lang="en-US" dirty="0"/>
          </a:p>
        </p:txBody>
      </p:sp>
      <p:sp>
        <p:nvSpPr>
          <p:cNvPr id="4" name="Slide Number Placeholder 3"/>
          <p:cNvSpPr>
            <a:spLocks noGrp="1"/>
          </p:cNvSpPr>
          <p:nvPr>
            <p:ph type="sldNum" sz="quarter" idx="10"/>
          </p:nvPr>
        </p:nvSpPr>
        <p:spPr/>
        <p:txBody>
          <a:bodyPr/>
          <a:lstStyle/>
          <a:p>
            <a:fld id="{856A42AA-1D20-4E10-8A60-E208A5BCAB30}"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buFont typeface="Arial" pitchFamily="34" charset="0"/>
              <a:buNone/>
              <a:defRPr/>
            </a:pPr>
            <a:r>
              <a:rPr lang="en-US" b="0" dirty="0" smtClean="0"/>
              <a:t>The</a:t>
            </a:r>
            <a:r>
              <a:rPr lang="en-US" b="0" baseline="0" dirty="0" smtClean="0"/>
              <a:t> permit is a programmatic-type permit where there aren’t effluent limits; benchmarks aren’t developed. </a:t>
            </a:r>
            <a:endParaRPr lang="en-US" b="0" dirty="0" smtClean="0"/>
          </a:p>
          <a:p>
            <a:pPr defTabSz="931774">
              <a:buFont typeface="Arial" pitchFamily="34" charset="0"/>
              <a:buChar char="•"/>
              <a:defRPr/>
            </a:pPr>
            <a:endParaRPr lang="en-US" b="1" dirty="0" smtClean="0"/>
          </a:p>
          <a:p>
            <a:pPr defTabSz="931774">
              <a:buFont typeface="Arial" pitchFamily="34" charset="0"/>
              <a:buChar char="•"/>
              <a:defRPr/>
            </a:pPr>
            <a:r>
              <a:rPr lang="en-US" b="1" dirty="0" smtClean="0"/>
              <a:t> Mapping:</a:t>
            </a:r>
            <a:r>
              <a:rPr lang="en-US" dirty="0" smtClean="0"/>
              <a:t> Helps Permittees know where stormwater facilities are located and how they are connected. This can make maintaining these facilities easier and can help when trying to track down spills or illicit connections.</a:t>
            </a:r>
          </a:p>
          <a:p>
            <a:pPr defTabSz="931774">
              <a:buFont typeface="Arial" pitchFamily="34" charset="0"/>
              <a:buChar char="•"/>
              <a:defRPr/>
            </a:pPr>
            <a:r>
              <a:rPr lang="en-US" b="1" dirty="0" smtClean="0"/>
              <a:t> Public Education &amp; Outreach: </a:t>
            </a:r>
            <a:r>
              <a:rPr lang="en-US" dirty="0" smtClean="0"/>
              <a:t>Permittees teach their communities about the problems associated with stormwater pollution and what</a:t>
            </a:r>
            <a:r>
              <a:rPr lang="en-US" baseline="0" dirty="0" smtClean="0"/>
              <a:t> they can do about it</a:t>
            </a:r>
            <a:r>
              <a:rPr lang="en-US" dirty="0" smtClean="0"/>
              <a:t>. </a:t>
            </a:r>
          </a:p>
          <a:p>
            <a:pPr defTabSz="931774">
              <a:buFont typeface="Arial" pitchFamily="34" charset="0"/>
              <a:buChar char="•"/>
              <a:defRPr/>
            </a:pPr>
            <a:r>
              <a:rPr lang="en-US" b="1" dirty="0" smtClean="0"/>
              <a:t>IDDE: </a:t>
            </a:r>
            <a:r>
              <a:rPr lang="en-US" b="0" dirty="0" smtClean="0"/>
              <a:t>Lists</a:t>
            </a:r>
            <a:r>
              <a:rPr lang="en-US" b="0" baseline="0" dirty="0" smtClean="0"/>
              <a:t> what is and is not allowed to be discharged to the MS4. Requires local government to respond and e</a:t>
            </a:r>
            <a:r>
              <a:rPr lang="en-US" dirty="0" smtClean="0"/>
              <a:t>liminate</a:t>
            </a:r>
            <a:r>
              <a:rPr lang="en-US" baseline="0" dirty="0" smtClean="0"/>
              <a:t> illicit discharges and</a:t>
            </a:r>
            <a:r>
              <a:rPr lang="en-US" dirty="0" smtClean="0"/>
              <a:t> illegal connections to stormwater systems.  Some</a:t>
            </a:r>
            <a:r>
              <a:rPr lang="en-US" baseline="0" dirty="0" smtClean="0"/>
              <a:t> explicit or implicit spill response.</a:t>
            </a:r>
            <a:r>
              <a:rPr lang="en-US" dirty="0" smtClean="0"/>
              <a:t> </a:t>
            </a:r>
          </a:p>
          <a:p>
            <a:endParaRPr lang="en-US" dirty="0"/>
          </a:p>
        </p:txBody>
      </p:sp>
      <p:sp>
        <p:nvSpPr>
          <p:cNvPr id="4" name="Slide Number Placeholder 3"/>
          <p:cNvSpPr>
            <a:spLocks noGrp="1"/>
          </p:cNvSpPr>
          <p:nvPr>
            <p:ph type="sldNum" sz="quarter" idx="10"/>
          </p:nvPr>
        </p:nvSpPr>
        <p:spPr/>
        <p:txBody>
          <a:bodyPr/>
          <a:lstStyle/>
          <a:p>
            <a:fld id="{856A42AA-1D20-4E10-8A60-E208A5BCAB30}"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a:t>
            </a:r>
            <a:r>
              <a:rPr lang="en-US" baseline="0" dirty="0" smtClean="0"/>
              <a:t> example of a permit element is the IDDE program where permittees find and eliminate sources of pollution (you are going to hear more details about that next)</a:t>
            </a:r>
            <a:endParaRPr lang="en-US" dirty="0"/>
          </a:p>
        </p:txBody>
      </p:sp>
      <p:sp>
        <p:nvSpPr>
          <p:cNvPr id="4" name="Slide Number Placeholder 3"/>
          <p:cNvSpPr>
            <a:spLocks noGrp="1"/>
          </p:cNvSpPr>
          <p:nvPr>
            <p:ph type="sldNum" sz="quarter" idx="10"/>
          </p:nvPr>
        </p:nvSpPr>
        <p:spPr/>
        <p:txBody>
          <a:bodyPr/>
          <a:lstStyle/>
          <a:p>
            <a:fld id="{856A42AA-1D20-4E10-8A60-E208A5BCAB30}" type="slidenum">
              <a:rPr lang="en-US" smtClean="0"/>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pPr>
              <a:buFontTx/>
              <a:buNone/>
            </a:pPr>
            <a:r>
              <a:rPr lang="en-US" b="0" dirty="0" smtClean="0"/>
              <a:t>Requires a proactive approach to screening for illicit discharges, including but not limited</a:t>
            </a:r>
            <a:r>
              <a:rPr lang="en-US" b="0" baseline="0" dirty="0" smtClean="0"/>
              <a:t> to illicit connections.  Used to specify “dry weather outfall” screening, but c</a:t>
            </a:r>
            <a:r>
              <a:rPr lang="en-US" b="0" dirty="0" smtClean="0"/>
              <a:t>hanges in </a:t>
            </a:r>
            <a:r>
              <a:rPr lang="en-US" b="0" baseline="0" dirty="0" smtClean="0"/>
              <a:t>both the Phase I and Phase </a:t>
            </a:r>
            <a:r>
              <a:rPr lang="en-US" b="0" i="0" baseline="0" dirty="0" smtClean="0"/>
              <a:t>II permits (effective 2013 WWA) allow </a:t>
            </a:r>
            <a:r>
              <a:rPr lang="en-US" dirty="0" smtClean="0"/>
              <a:t>more flexibility in field screening methods. New IDDE Field</a:t>
            </a:r>
            <a:r>
              <a:rPr lang="en-US" baseline="0" dirty="0" smtClean="0"/>
              <a:t> Screening Guidance Manual (funded by Ecology grant) provides resources for wide range of screening and source tracing methods, indicators and equipment. Business inspections and stormwater facility/catch basin maintenance inspections identified as an acceptable field screening methodology if IDDE program sufficiently integrated (i.e., training, protocols, record-keeping).  </a:t>
            </a:r>
            <a:r>
              <a:rPr lang="en-US" dirty="0" smtClean="0"/>
              <a:t>Permittees</a:t>
            </a:r>
            <a:r>
              <a:rPr lang="en-US" baseline="0" dirty="0" smtClean="0"/>
              <a:t> must describe the methods in the annual report.  </a:t>
            </a:r>
          </a:p>
          <a:p>
            <a:pPr>
              <a:buFontTx/>
              <a:buNone/>
            </a:pPr>
            <a:r>
              <a:rPr lang="en-US" baseline="0" dirty="0" smtClean="0"/>
              <a:t>Phase I: Cities complete within incorporated area by July 31, 2018; Counties: within urban/higher density rural sub-basins by July 31, 2018</a:t>
            </a:r>
          </a:p>
          <a:p>
            <a:pPr>
              <a:buFontTx/>
              <a:buNone/>
            </a:pPr>
            <a:r>
              <a:rPr lang="en-US" baseline="0" dirty="0" smtClean="0"/>
              <a:t>Phase II: 40% of MS4 by Dec 31,2017 [Aberdeen: 40% by July 31, 2018]. </a:t>
            </a:r>
          </a:p>
          <a:p>
            <a:pPr>
              <a:buFontTx/>
              <a:buNone/>
            </a:pPr>
            <a:r>
              <a:rPr lang="en-US" baseline="0" dirty="0" smtClean="0"/>
              <a:t>BOTH: 12% each year thereafter</a:t>
            </a:r>
          </a:p>
          <a:p>
            <a:pPr>
              <a:buFontTx/>
              <a:buNone/>
            </a:pPr>
            <a:r>
              <a:rPr lang="en-US" baseline="0" dirty="0" smtClean="0"/>
              <a:t>Ecology leaves it to the permittee to determine how to measure the 40%, whether by 40% of the linear feet of the system, or 40% of the geographic area</a:t>
            </a:r>
          </a:p>
          <a:p>
            <a:endParaRPr lang="en-US" dirty="0" smtClean="0"/>
          </a:p>
          <a:p>
            <a:endParaRPr lang="en-US" dirty="0" smtClean="0"/>
          </a:p>
        </p:txBody>
      </p:sp>
      <p:sp>
        <p:nvSpPr>
          <p:cNvPr id="76804" name="Slide Number Placeholder 3"/>
          <p:cNvSpPr>
            <a:spLocks noGrp="1"/>
          </p:cNvSpPr>
          <p:nvPr>
            <p:ph type="sldNum" sz="quarter" idx="5"/>
          </p:nvPr>
        </p:nvSpPr>
        <p:spPr>
          <a:noFill/>
        </p:spPr>
        <p:txBody>
          <a:bodyPr/>
          <a:lstStyle/>
          <a:p>
            <a:fld id="{92432190-22EE-43E2-BBDB-A0400664D363}" type="slidenum">
              <a:rPr lang="en-US" smtClean="0"/>
              <a:pPr/>
              <a:t>32</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r>
              <a:rPr lang="en-US" baseline="0" dirty="0" smtClean="0"/>
              <a:t>All required to have hotline</a:t>
            </a:r>
          </a:p>
          <a:p>
            <a:endParaRPr lang="en-US" dirty="0" smtClean="0"/>
          </a:p>
        </p:txBody>
      </p:sp>
      <p:sp>
        <p:nvSpPr>
          <p:cNvPr id="76804" name="Slide Number Placeholder 3"/>
          <p:cNvSpPr>
            <a:spLocks noGrp="1"/>
          </p:cNvSpPr>
          <p:nvPr>
            <p:ph type="sldNum" sz="quarter" idx="5"/>
          </p:nvPr>
        </p:nvSpPr>
        <p:spPr>
          <a:noFill/>
        </p:spPr>
        <p:txBody>
          <a:bodyPr/>
          <a:lstStyle/>
          <a:p>
            <a:fld id="{92432190-22EE-43E2-BBDB-A0400664D363}" type="slidenum">
              <a:rPr lang="en-US" smtClean="0"/>
              <a:pPr/>
              <a:t>33</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endParaRPr lang="en-US" dirty="0" smtClean="0"/>
          </a:p>
        </p:txBody>
      </p:sp>
      <p:sp>
        <p:nvSpPr>
          <p:cNvPr id="76804" name="Slide Number Placeholder 3"/>
          <p:cNvSpPr>
            <a:spLocks noGrp="1"/>
          </p:cNvSpPr>
          <p:nvPr>
            <p:ph type="sldNum" sz="quarter" idx="5"/>
          </p:nvPr>
        </p:nvSpPr>
        <p:spPr>
          <a:noFill/>
        </p:spPr>
        <p:txBody>
          <a:bodyPr/>
          <a:lstStyle/>
          <a:p>
            <a:fld id="{92432190-22EE-43E2-BBDB-A0400664D363}" type="slidenum">
              <a:rPr lang="en-US" smtClean="0"/>
              <a:pPr/>
              <a:t>34</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What is: Source control tackles potential causes of pollution at their source. These potential sources exist inside and outside buildings. </a:t>
            </a:r>
          </a:p>
          <a:p>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By addressing possible causes of pollution at the source of use, technical assistance to small businesses is making a difference. This approach is expected to save businesses money while protecting our state’s water quality. Learn more about </a:t>
            </a:r>
            <a:r>
              <a:rPr lang="en-US" sz="1200" b="0" i="0" u="sng" kern="1200" dirty="0" smtClean="0">
                <a:solidFill>
                  <a:schemeClr val="tx1"/>
                </a:solidFill>
                <a:latin typeface="+mn-lt"/>
                <a:ea typeface="+mn-ea"/>
                <a:cs typeface="+mn-cs"/>
                <a:hlinkClick r:id="rId3"/>
              </a:rPr>
              <a:t>Source Control</a:t>
            </a:r>
            <a:r>
              <a:rPr lang="en-US" sz="1200" b="0" i="0" kern="1200" dirty="0" smtClean="0">
                <a:solidFill>
                  <a:schemeClr val="tx1"/>
                </a:solidFill>
                <a:latin typeface="+mn-lt"/>
                <a:ea typeface="+mn-ea"/>
                <a:cs typeface="+mn-cs"/>
              </a:rPr>
              <a:t>.</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There are many pollution-prevention techniques and best management practices (BMPs) that serve to prevent, control, and treat contaminants before they enter the environment. These practices have been shown to save businesses money through conservation of resources, improved worker safety, reduction and avoidance of risk, possible decrease in insurance premiums, and an increase in business efficiencies. Because of these benefits, the business can realize a boost in its ability to be more competitive.</a:t>
            </a:r>
          </a:p>
          <a:p>
            <a:endParaRPr lang="en-US" sz="1200" b="0" i="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Local Source Control (LSC) is “boots on the ground” small business assistance delivered by local jurisdictions. </a:t>
            </a:r>
          </a:p>
          <a:p>
            <a:r>
              <a:rPr lang="en-US" sz="1200" kern="1200" dirty="0" smtClean="0">
                <a:solidFill>
                  <a:schemeClr val="tx1"/>
                </a:solidFill>
                <a:latin typeface="+mn-lt"/>
                <a:ea typeface="+mn-ea"/>
                <a:cs typeface="+mn-cs"/>
              </a:rPr>
              <a:t> </a:t>
            </a:r>
          </a:p>
          <a:p>
            <a:pPr lvl="0"/>
            <a:r>
              <a:rPr lang="en-US" sz="1200" kern="1200" dirty="0" smtClean="0">
                <a:solidFill>
                  <a:schemeClr val="tx1"/>
                </a:solidFill>
                <a:latin typeface="+mn-lt"/>
                <a:ea typeface="+mn-ea"/>
                <a:cs typeface="+mn-cs"/>
              </a:rPr>
              <a:t>LSC specialists work to find and fix problems related to improperly stored and disposed chemicals and toxic wastes, including potential spills of toxic chemicals, illicit wastewater discharges and connections, and improperly maintained oil/water separators and storm drains. </a:t>
            </a:r>
          </a:p>
          <a:p>
            <a:r>
              <a:rPr lang="en-US" sz="1200" kern="1200" dirty="0" smtClean="0">
                <a:solidFill>
                  <a:schemeClr val="tx1"/>
                </a:solidFill>
                <a:latin typeface="+mn-lt"/>
                <a:ea typeface="+mn-ea"/>
                <a:cs typeface="+mn-cs"/>
              </a:rPr>
              <a:t> </a:t>
            </a:r>
          </a:p>
          <a:p>
            <a:pPr lvl="0"/>
            <a:r>
              <a:rPr lang="en-US" sz="1200" kern="1200" dirty="0" smtClean="0">
                <a:solidFill>
                  <a:schemeClr val="tx1"/>
                </a:solidFill>
                <a:latin typeface="+mn-lt"/>
                <a:ea typeface="+mn-ea"/>
                <a:cs typeface="+mn-cs"/>
              </a:rPr>
              <a:t>To date, LSC has been limited to the Puget Sound and Spokane River basins.  Ecology is seeking authority to add new capacity for new Local Source Control specialists in the Columbia River basin and to fund source tracing and watershed evaluation studies to target site visits to where they are needed most. </a:t>
            </a:r>
          </a:p>
          <a:p>
            <a:r>
              <a:rPr lang="en-US" sz="1200" kern="1200" dirty="0" smtClean="0">
                <a:solidFill>
                  <a:schemeClr val="tx1"/>
                </a:solidFill>
                <a:latin typeface="+mn-lt"/>
                <a:ea typeface="+mn-ea"/>
                <a:cs typeface="+mn-cs"/>
              </a:rPr>
              <a:t> </a:t>
            </a:r>
          </a:p>
          <a:p>
            <a:pPr lvl="0"/>
            <a:r>
              <a:rPr lang="en-US" sz="1200" kern="1200" dirty="0" smtClean="0">
                <a:solidFill>
                  <a:schemeClr val="tx1"/>
                </a:solidFill>
                <a:latin typeface="+mn-lt"/>
                <a:ea typeface="+mn-ea"/>
                <a:cs typeface="+mn-cs"/>
              </a:rPr>
              <a:t>Since inception in 2008, the LSC specialists have completed over 16,000 site visits. </a:t>
            </a:r>
          </a:p>
          <a:p>
            <a:r>
              <a:rPr lang="en-US" sz="1200" kern="1200" dirty="0" smtClean="0">
                <a:solidFill>
                  <a:schemeClr val="tx1"/>
                </a:solidFill>
                <a:latin typeface="+mn-lt"/>
                <a:ea typeface="+mn-ea"/>
                <a:cs typeface="+mn-cs"/>
              </a:rPr>
              <a:t> </a:t>
            </a:r>
          </a:p>
          <a:p>
            <a:pPr lvl="0"/>
            <a:r>
              <a:rPr lang="en-US" sz="1200" kern="1200" dirty="0" smtClean="0">
                <a:solidFill>
                  <a:schemeClr val="tx1"/>
                </a:solidFill>
                <a:latin typeface="+mn-lt"/>
                <a:ea typeface="+mn-ea"/>
                <a:cs typeface="+mn-cs"/>
              </a:rPr>
              <a:t>In FY13-15, LSC specialists visited businesses in 96 different industry sectors, found problems at 75% of the small businesses visited, and helped resolve approximately 4,400 environmental threats. </a:t>
            </a:r>
          </a:p>
          <a:p>
            <a:r>
              <a:rPr lang="en-US" sz="1200" kern="1200" dirty="0" smtClean="0">
                <a:solidFill>
                  <a:schemeClr val="tx1"/>
                </a:solidFill>
                <a:latin typeface="+mn-lt"/>
                <a:ea typeface="+mn-ea"/>
                <a:cs typeface="+mn-cs"/>
              </a:rPr>
              <a:t> </a:t>
            </a:r>
          </a:p>
          <a:p>
            <a:pPr lvl="0"/>
            <a:r>
              <a:rPr lang="en-US" sz="1200" kern="1200" dirty="0" smtClean="0">
                <a:solidFill>
                  <a:schemeClr val="tx1"/>
                </a:solidFill>
                <a:latin typeface="+mn-lt"/>
                <a:ea typeface="+mn-ea"/>
                <a:cs typeface="+mn-cs"/>
              </a:rPr>
              <a:t>LSC specialists conduct over 6,000 site visits to small businesses each biennium with ELSA and National Estuary Program federal funds (Puget Sound Region).</a:t>
            </a:r>
          </a:p>
          <a:p>
            <a:r>
              <a:rPr lang="en-US" sz="1200" kern="1200" dirty="0" smtClean="0">
                <a:solidFill>
                  <a:schemeClr val="tx1"/>
                </a:solidFill>
                <a:latin typeface="+mn-lt"/>
                <a:ea typeface="+mn-ea"/>
                <a:cs typeface="+mn-cs"/>
              </a:rPr>
              <a:t> </a:t>
            </a:r>
          </a:p>
          <a:p>
            <a:pPr lvl="0"/>
            <a:r>
              <a:rPr lang="en-US" sz="1200" kern="1200" dirty="0" smtClean="0">
                <a:solidFill>
                  <a:schemeClr val="tx1"/>
                </a:solidFill>
                <a:latin typeface="+mn-lt"/>
                <a:ea typeface="+mn-ea"/>
                <a:cs typeface="+mn-cs"/>
              </a:rPr>
              <a:t>Through voluntary business technical assistance visits, the LSC program provides </a:t>
            </a:r>
            <a:r>
              <a:rPr lang="en-US" sz="1200" b="1" u="sng" kern="1200" dirty="0" smtClean="0">
                <a:solidFill>
                  <a:schemeClr val="tx1"/>
                </a:solidFill>
                <a:latin typeface="+mn-lt"/>
                <a:ea typeface="+mn-ea"/>
                <a:cs typeface="+mn-cs"/>
              </a:rPr>
              <a:t>a one-stop approach for small businesses</a:t>
            </a:r>
            <a:r>
              <a:rPr lang="en-US" sz="1200" kern="1200" dirty="0" smtClean="0">
                <a:solidFill>
                  <a:schemeClr val="tx1"/>
                </a:solidFill>
                <a:latin typeface="+mn-lt"/>
                <a:ea typeface="+mn-ea"/>
                <a:cs typeface="+mn-cs"/>
              </a:rPr>
              <a:t> and regulators to fix water, waste, and spill related problems. </a:t>
            </a:r>
          </a:p>
          <a:p>
            <a:endParaRPr lang="en-US" dirty="0"/>
          </a:p>
        </p:txBody>
      </p:sp>
      <p:sp>
        <p:nvSpPr>
          <p:cNvPr id="4" name="Slide Number Placeholder 3"/>
          <p:cNvSpPr>
            <a:spLocks noGrp="1"/>
          </p:cNvSpPr>
          <p:nvPr>
            <p:ph type="sldNum" sz="quarter" idx="10"/>
          </p:nvPr>
        </p:nvSpPr>
        <p:spPr/>
        <p:txBody>
          <a:bodyPr/>
          <a:lstStyle/>
          <a:p>
            <a:fld id="{856A42AA-1D20-4E10-8A60-E208A5BCAB30}"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r>
              <a:rPr lang="en-US" sz="1200" b="0" i="0" kern="1200" dirty="0" smtClean="0">
                <a:solidFill>
                  <a:schemeClr val="tx1"/>
                </a:solidFill>
                <a:latin typeface="+mn-lt"/>
                <a:ea typeface="+mn-ea"/>
                <a:cs typeface="+mn-cs"/>
              </a:rPr>
              <a:t>Fits in with permit BUT</a:t>
            </a:r>
            <a:r>
              <a:rPr lang="en-US" sz="1200" b="0" i="0" kern="1200" baseline="0" dirty="0" smtClean="0">
                <a:solidFill>
                  <a:schemeClr val="tx1"/>
                </a:solidFill>
                <a:latin typeface="+mn-lt"/>
                <a:ea typeface="+mn-ea"/>
                <a:cs typeface="+mn-cs"/>
              </a:rPr>
              <a:t> t</a:t>
            </a:r>
            <a:r>
              <a:rPr lang="en-US" sz="1200" b="0" i="0" kern="1200" dirty="0" smtClean="0">
                <a:solidFill>
                  <a:schemeClr val="tx1"/>
                </a:solidFill>
                <a:latin typeface="+mn-lt"/>
                <a:ea typeface="+mn-ea"/>
                <a:cs typeface="+mn-cs"/>
              </a:rPr>
              <a:t>he Local Source Control (LSC) Partnership provides on-site technical assistance to small businesses in order to prevent polluted runoff to Puget Sound and the Spokane River Basin</a:t>
            </a:r>
            <a:r>
              <a:rPr lang="en-US" sz="1200" b="0" i="0" kern="1200" baseline="0" dirty="0" smtClean="0">
                <a:solidFill>
                  <a:schemeClr val="tx1"/>
                </a:solidFill>
                <a:latin typeface="+mn-lt"/>
                <a:ea typeface="+mn-ea"/>
                <a:cs typeface="+mn-cs"/>
              </a:rPr>
              <a:t> only. </a:t>
            </a:r>
            <a:endParaRPr lang="en-US" sz="1200" b="0" i="0" kern="1200" dirty="0" smtClean="0">
              <a:solidFill>
                <a:schemeClr val="tx1"/>
              </a:solidFill>
              <a:latin typeface="+mn-lt"/>
              <a:ea typeface="+mn-ea"/>
              <a:cs typeface="+mn-cs"/>
            </a:endParaRPr>
          </a:p>
          <a:p>
            <a:endParaRPr lang="en-US" sz="1200" b="0" i="0" kern="1200" dirty="0" smtClean="0">
              <a:solidFill>
                <a:schemeClr val="tx1"/>
              </a:solidFill>
              <a:latin typeface="+mn-lt"/>
              <a:ea typeface="+mn-ea"/>
              <a:cs typeface="+mn-cs"/>
            </a:endParaRP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LSC Partnership uses a unique team approach, working with local jurisdictions to protect urban waters in Washington State through source control. Currently, there are 36 LSC Specialists in 22 jurisdictions helping to solve pollution problems and protect urban water quality at the local level.</a:t>
            </a:r>
          </a:p>
          <a:p>
            <a:endParaRPr lang="en-US" dirty="0" smtClean="0"/>
          </a:p>
        </p:txBody>
      </p:sp>
      <p:sp>
        <p:nvSpPr>
          <p:cNvPr id="76804" name="Slide Number Placeholder 3"/>
          <p:cNvSpPr>
            <a:spLocks noGrp="1"/>
          </p:cNvSpPr>
          <p:nvPr>
            <p:ph type="sldNum" sz="quarter" idx="5"/>
          </p:nvPr>
        </p:nvSpPr>
        <p:spPr>
          <a:noFill/>
        </p:spPr>
        <p:txBody>
          <a:bodyPr/>
          <a:lstStyle/>
          <a:p>
            <a:fld id="{92432190-22EE-43E2-BBDB-A0400664D363}" type="slidenum">
              <a:rPr lang="en-US" smtClean="0"/>
              <a:pPr/>
              <a:t>36</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1" kern="1200" dirty="0" smtClean="0">
                <a:solidFill>
                  <a:schemeClr val="tx1"/>
                </a:solidFill>
                <a:latin typeface="+mn-lt"/>
                <a:ea typeface="+mn-ea"/>
                <a:cs typeface="+mn-cs"/>
              </a:rPr>
              <a:t>Future:</a:t>
            </a:r>
            <a:r>
              <a:rPr lang="en-US" sz="1200" b="1" kern="1200" baseline="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Expanding LSC statewide</a:t>
            </a:r>
            <a:endParaRPr lang="en-US"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Approximately 95% of the site visits are conducted in the Puget Sound region under the existing legislative mandate to focus on reducing toxics and polluted stormwater impacts. There is one authorized local source control partner for the Spokane River urban watershed. </a:t>
            </a:r>
          </a:p>
          <a:p>
            <a:r>
              <a:rPr lang="en-US" sz="1200" kern="1200" dirty="0" smtClean="0">
                <a:solidFill>
                  <a:schemeClr val="tx1"/>
                </a:solidFill>
                <a:latin typeface="+mn-lt"/>
                <a:ea typeface="+mn-ea"/>
                <a:cs typeface="+mn-cs"/>
              </a:rPr>
              <a:t> </a:t>
            </a:r>
          </a:p>
          <a:p>
            <a:pPr lvl="0"/>
            <a:r>
              <a:rPr lang="en-US" sz="1200" kern="1200" dirty="0" smtClean="0">
                <a:solidFill>
                  <a:schemeClr val="tx1"/>
                </a:solidFill>
                <a:latin typeface="+mn-lt"/>
                <a:ea typeface="+mn-ea"/>
                <a:cs typeface="+mn-cs"/>
              </a:rPr>
              <a:t>Ecology would like to expand the program to support expansion of the program to other local governments outside the Puget Sound region and Spokane River watershed.</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New</a:t>
            </a:r>
            <a:r>
              <a:rPr lang="en-US" sz="1200" kern="1200" baseline="0" dirty="0" smtClean="0">
                <a:solidFill>
                  <a:schemeClr val="tx1"/>
                </a:solidFill>
                <a:latin typeface="+mn-lt"/>
                <a:ea typeface="+mn-ea"/>
                <a:cs typeface="+mn-cs"/>
              </a:rPr>
              <a:t> funding could be used to</a:t>
            </a:r>
            <a:r>
              <a:rPr lang="en-US" sz="1200" kern="1200" dirty="0" smtClean="0">
                <a:solidFill>
                  <a:schemeClr val="tx1"/>
                </a:solidFill>
                <a:latin typeface="+mn-lt"/>
                <a:ea typeface="+mn-ea"/>
                <a:cs typeface="+mn-cs"/>
              </a:rPr>
              <a:t> hire local source control specialists to do the field work in new areas of the state that have expressed interest and demonstrate a high environmental need, such as Clark County and the </a:t>
            </a:r>
            <a:r>
              <a:rPr lang="en-US" sz="1200" kern="1200" dirty="0" err="1" smtClean="0">
                <a:solidFill>
                  <a:schemeClr val="tx1"/>
                </a:solidFill>
                <a:latin typeface="+mn-lt"/>
                <a:ea typeface="+mn-ea"/>
                <a:cs typeface="+mn-cs"/>
              </a:rPr>
              <a:t>TriCities</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 </a:t>
            </a:r>
          </a:p>
          <a:p>
            <a:r>
              <a:rPr lang="en-US" sz="1200" u="sng" kern="1200" dirty="0" smtClean="0">
                <a:solidFill>
                  <a:schemeClr val="tx1"/>
                </a:solidFill>
                <a:latin typeface="+mn-lt"/>
                <a:ea typeface="+mn-ea"/>
                <a:cs typeface="+mn-cs"/>
              </a:rPr>
              <a:t>Columbia</a:t>
            </a:r>
            <a:r>
              <a:rPr lang="en-US" sz="1200" u="sng" kern="1200" baseline="0" dirty="0" smtClean="0">
                <a:solidFill>
                  <a:schemeClr val="tx1"/>
                </a:solidFill>
                <a:latin typeface="+mn-lt"/>
                <a:ea typeface="+mn-ea"/>
                <a:cs typeface="+mn-cs"/>
              </a:rPr>
              <a:t> River</a:t>
            </a:r>
            <a:endParaRPr lang="en-US" sz="1200" u="sng"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Write</a:t>
            </a:r>
            <a:r>
              <a:rPr lang="en-US" baseline="0" dirty="0" smtClean="0"/>
              <a:t> </a:t>
            </a:r>
            <a:r>
              <a:rPr lang="en-US" dirty="0" smtClean="0"/>
              <a:t>Recommendation for permittees/permit</a:t>
            </a:r>
            <a:r>
              <a:rPr lang="en-US" baseline="0" dirty="0" smtClean="0"/>
              <a:t> writers: write specific minimum measures for permit language and Stormwater Management Plans Pub Ed/IDDE/Source Control programs, etc.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Min Measure: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All IDDE programs focus on elimination of _______these top five Toxics/heavy metals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Conduct inspections at 25% of all known car maintenance shops, etc</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u="sng" baseline="0" dirty="0" smtClean="0"/>
              <a:t>Details of how LSC works in WA:</a:t>
            </a:r>
            <a:endParaRPr lang="en-US" sz="1200" u="sng"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Local source control partners enter into performance-based interagency agreements with Ecology for the site visits performed. </a:t>
            </a:r>
          </a:p>
          <a:p>
            <a:r>
              <a:rPr lang="en-US" sz="1200" kern="1200" dirty="0" smtClean="0">
                <a:solidFill>
                  <a:schemeClr val="tx1"/>
                </a:solidFill>
                <a:latin typeface="+mn-lt"/>
                <a:ea typeface="+mn-ea"/>
                <a:cs typeface="+mn-cs"/>
              </a:rPr>
              <a:t> </a:t>
            </a:r>
          </a:p>
          <a:p>
            <a:pPr lvl="0"/>
            <a:r>
              <a:rPr lang="en-US" sz="1200" kern="1200" dirty="0" smtClean="0">
                <a:solidFill>
                  <a:schemeClr val="tx1"/>
                </a:solidFill>
                <a:latin typeface="+mn-lt"/>
                <a:ea typeface="+mn-ea"/>
                <a:cs typeface="+mn-cs"/>
              </a:rPr>
              <a:t>Ecology has performance criteria for the partners that outline key expectations, site visit commitments, data reporting, and staff training requirements. </a:t>
            </a:r>
          </a:p>
          <a:p>
            <a:r>
              <a:rPr lang="en-US" sz="1200" kern="1200" dirty="0" smtClean="0">
                <a:solidFill>
                  <a:schemeClr val="tx1"/>
                </a:solidFill>
                <a:latin typeface="+mn-lt"/>
                <a:ea typeface="+mn-ea"/>
                <a:cs typeface="+mn-cs"/>
              </a:rPr>
              <a:t> </a:t>
            </a:r>
          </a:p>
          <a:p>
            <a:pPr lvl="0"/>
            <a:r>
              <a:rPr lang="en-US" sz="1200" kern="1200" dirty="0" smtClean="0">
                <a:solidFill>
                  <a:schemeClr val="tx1"/>
                </a:solidFill>
                <a:latin typeface="+mn-lt"/>
                <a:ea typeface="+mn-ea"/>
                <a:cs typeface="+mn-cs"/>
              </a:rPr>
              <a:t>Any local government would be eligible for the program and is required to submit a proposal of the number of site visits to be conducted to address local issues. Ecology staff evaluates the merits of the proposal to ensure that work is in alignment with the agency’s priorities. </a:t>
            </a:r>
          </a:p>
          <a:p>
            <a:endParaRPr lang="en-US" dirty="0"/>
          </a:p>
        </p:txBody>
      </p:sp>
      <p:sp>
        <p:nvSpPr>
          <p:cNvPr id="4" name="Slide Number Placeholder 3"/>
          <p:cNvSpPr>
            <a:spLocks noGrp="1"/>
          </p:cNvSpPr>
          <p:nvPr>
            <p:ph type="sldNum" sz="quarter" idx="10"/>
          </p:nvPr>
        </p:nvSpPr>
        <p:spPr/>
        <p:txBody>
          <a:bodyPr/>
          <a:lstStyle/>
          <a:p>
            <a:fld id="{856A42AA-1D20-4E10-8A60-E208A5BCAB30}"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eaLnBrk="1" hangingPunct="1"/>
            <a:r>
              <a:rPr lang="en-US" dirty="0" smtClean="0"/>
              <a:t>Everything</a:t>
            </a:r>
            <a:r>
              <a:rPr lang="en-US" baseline="0" dirty="0" smtClean="0"/>
              <a:t> needs a place to live</a:t>
            </a:r>
            <a:endParaRPr lang="en-US" dirty="0" smtClean="0"/>
          </a:p>
          <a:p>
            <a:endParaRPr lang="en-US" dirty="0"/>
          </a:p>
        </p:txBody>
      </p:sp>
      <p:sp>
        <p:nvSpPr>
          <p:cNvPr id="4" name="Slide Number Placeholder 3"/>
          <p:cNvSpPr>
            <a:spLocks noGrp="1"/>
          </p:cNvSpPr>
          <p:nvPr>
            <p:ph type="sldNum" sz="quarter" idx="10"/>
          </p:nvPr>
        </p:nvSpPr>
        <p:spPr/>
        <p:txBody>
          <a:bodyPr/>
          <a:lstStyle/>
          <a:p>
            <a:fld id="{856A42AA-1D20-4E10-8A60-E208A5BCAB30}"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4B51C21-BE01-4C28-91BD-E205D9DAA994}"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As authorized by the Clean Water Act, the </a:t>
            </a:r>
            <a:r>
              <a:rPr lang="en-US" sz="1200" b="0" i="0" kern="1200" dirty="0" smtClean="0">
                <a:solidFill>
                  <a:schemeClr val="tx1"/>
                </a:solidFill>
                <a:latin typeface="+mn-lt"/>
                <a:ea typeface="+mn-ea"/>
                <a:cs typeface="+mn-cs"/>
                <a:hlinkClick r:id="rId3"/>
              </a:rPr>
              <a:t>National Pollutant Discharge Elimination System (NPDES)</a:t>
            </a:r>
            <a:r>
              <a:rPr lang="en-US" sz="1200" b="0" i="0" kern="1200" dirty="0" smtClean="0">
                <a:solidFill>
                  <a:schemeClr val="tx1"/>
                </a:solidFill>
                <a:latin typeface="+mn-lt"/>
                <a:ea typeface="+mn-ea"/>
                <a:cs typeface="+mn-cs"/>
              </a:rPr>
              <a:t> permit program controls water pollution by regulating point sources that discharge pollutants into waters of the United States. Point sources are discrete conveyances such as pipes or man-made ditches; In most cases, the NPDES permit program is administered by authorized states. Since its introduction in 1972, the NPDES permit program is responsible for significant improvements to our nation's water quality.</a:t>
            </a:r>
          </a:p>
          <a:p>
            <a:endParaRPr lang="en-US" dirty="0"/>
          </a:p>
        </p:txBody>
      </p:sp>
      <p:sp>
        <p:nvSpPr>
          <p:cNvPr id="4" name="Slide Number Placeholder 3"/>
          <p:cNvSpPr>
            <a:spLocks noGrp="1"/>
          </p:cNvSpPr>
          <p:nvPr>
            <p:ph type="sldNum" sz="quarter" idx="10"/>
          </p:nvPr>
        </p:nvSpPr>
        <p:spPr/>
        <p:txBody>
          <a:bodyPr/>
          <a:lstStyle/>
          <a:p>
            <a:fld id="{856A42AA-1D20-4E10-8A60-E208A5BCAB30}"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The NPDES rules</a:t>
            </a:r>
            <a:r>
              <a:rPr lang="en-US" sz="1200" b="0" i="0" kern="1200" baseline="0" dirty="0" smtClean="0">
                <a:solidFill>
                  <a:schemeClr val="tx1"/>
                </a:solidFill>
                <a:latin typeface="+mn-lt"/>
                <a:ea typeface="+mn-ea"/>
                <a:cs typeface="+mn-cs"/>
              </a:rPr>
              <a:t> regulate polluters generally through </a:t>
            </a:r>
            <a:r>
              <a:rPr lang="en-US" sz="1200" b="0" i="0" kern="1200" dirty="0" smtClean="0">
                <a:solidFill>
                  <a:schemeClr val="tx1"/>
                </a:solidFill>
                <a:latin typeface="+mn-lt"/>
                <a:ea typeface="+mn-ea"/>
                <a:cs typeface="+mn-cs"/>
              </a:rPr>
              <a:t>permits and programs, including </a:t>
            </a:r>
            <a:r>
              <a:rPr lang="en-US" sz="1200" b="0" i="0" kern="1200" dirty="0" smtClean="0">
                <a:solidFill>
                  <a:schemeClr val="tx1"/>
                </a:solidFill>
                <a:latin typeface="+mn-lt"/>
                <a:ea typeface="+mn-ea"/>
                <a:cs typeface="+mn-cs"/>
                <a:hlinkClick r:id="rId3"/>
              </a:rPr>
              <a:t>concentrated animal feeding operations (CAFOs)</a:t>
            </a:r>
            <a:r>
              <a:rPr lang="en-US" sz="1200" b="0" i="0" kern="1200" dirty="0" smtClean="0">
                <a:solidFill>
                  <a:schemeClr val="tx1"/>
                </a:solidFill>
                <a:latin typeface="+mn-lt"/>
                <a:ea typeface="+mn-ea"/>
                <a:cs typeface="+mn-cs"/>
              </a:rPr>
              <a:t>, </a:t>
            </a:r>
            <a:r>
              <a:rPr lang="en-US" sz="1200" b="0" i="0" kern="1200" dirty="0" smtClean="0">
                <a:solidFill>
                  <a:schemeClr val="tx1"/>
                </a:solidFill>
                <a:latin typeface="+mn-lt"/>
                <a:ea typeface="+mn-ea"/>
                <a:cs typeface="+mn-cs"/>
                <a:hlinkClick r:id="rId4"/>
              </a:rPr>
              <a:t>pesticide discharges</a:t>
            </a:r>
            <a:r>
              <a:rPr lang="en-US" sz="1200" b="0" i="0" kern="1200" dirty="0" smtClean="0">
                <a:solidFill>
                  <a:schemeClr val="tx1"/>
                </a:solidFill>
                <a:latin typeface="+mn-lt"/>
                <a:ea typeface="+mn-ea"/>
                <a:cs typeface="+mn-cs"/>
              </a:rPr>
              <a:t>, </a:t>
            </a:r>
            <a:r>
              <a:rPr lang="en-US" sz="1200" b="0" i="0" kern="1200" dirty="0" smtClean="0">
                <a:solidFill>
                  <a:schemeClr val="tx1"/>
                </a:solidFill>
                <a:latin typeface="+mn-lt"/>
                <a:ea typeface="+mn-ea"/>
                <a:cs typeface="+mn-cs"/>
                <a:hlinkClick r:id="rId5"/>
              </a:rPr>
              <a:t>combined sewer overflows (CSOs)</a:t>
            </a:r>
            <a:r>
              <a:rPr lang="en-US" sz="1200" b="0" i="0" kern="1200" dirty="0" smtClean="0">
                <a:solidFill>
                  <a:schemeClr val="tx1"/>
                </a:solidFill>
                <a:latin typeface="+mn-lt"/>
                <a:ea typeface="+mn-ea"/>
                <a:cs typeface="+mn-cs"/>
              </a:rPr>
              <a:t>, </a:t>
            </a:r>
            <a:r>
              <a:rPr lang="en-US" sz="1200" b="0" i="0" kern="1200" dirty="0" smtClean="0">
                <a:solidFill>
                  <a:schemeClr val="tx1"/>
                </a:solidFill>
                <a:latin typeface="+mn-lt"/>
                <a:ea typeface="+mn-ea"/>
                <a:cs typeface="+mn-cs"/>
                <a:hlinkClick r:id="rId6"/>
              </a:rPr>
              <a:t>pretreatment</a:t>
            </a:r>
            <a:r>
              <a:rPr lang="en-US" sz="1200" b="0" i="0" kern="1200" dirty="0" smtClean="0">
                <a:solidFill>
                  <a:schemeClr val="tx1"/>
                </a:solidFill>
                <a:latin typeface="+mn-lt"/>
                <a:ea typeface="+mn-ea"/>
                <a:cs typeface="+mn-cs"/>
              </a:rPr>
              <a:t>, </a:t>
            </a:r>
            <a:r>
              <a:rPr lang="en-US" sz="1200" b="0" i="0" kern="1200" dirty="0" smtClean="0">
                <a:solidFill>
                  <a:schemeClr val="tx1"/>
                </a:solidFill>
                <a:latin typeface="+mn-lt"/>
                <a:ea typeface="+mn-ea"/>
                <a:cs typeface="+mn-cs"/>
                <a:hlinkClick r:id="rId7"/>
              </a:rPr>
              <a:t>sanitary sewer overflows (SSOs)</a:t>
            </a:r>
            <a:r>
              <a:rPr lang="en-US" sz="1200" b="0" i="0" kern="1200" dirty="0" smtClean="0">
                <a:solidFill>
                  <a:schemeClr val="tx1"/>
                </a:solidFill>
                <a:latin typeface="+mn-lt"/>
                <a:ea typeface="+mn-ea"/>
                <a:cs typeface="+mn-cs"/>
              </a:rPr>
              <a:t>, </a:t>
            </a:r>
            <a:r>
              <a:rPr lang="en-US" sz="1200" b="0" i="0" kern="1200" dirty="0" smtClean="0">
                <a:solidFill>
                  <a:schemeClr val="tx1"/>
                </a:solidFill>
                <a:latin typeface="+mn-lt"/>
                <a:ea typeface="+mn-ea"/>
                <a:cs typeface="+mn-cs"/>
                <a:hlinkClick r:id="rId8"/>
              </a:rPr>
              <a:t>stormwater</a:t>
            </a:r>
            <a:r>
              <a:rPr lang="en-US" sz="1200" b="0" i="0" kern="1200" dirty="0" smtClean="0">
                <a:solidFill>
                  <a:schemeClr val="tx1"/>
                </a:solidFill>
                <a:latin typeface="+mn-lt"/>
                <a:ea typeface="+mn-ea"/>
                <a:cs typeface="+mn-cs"/>
              </a:rPr>
              <a:t> and </a:t>
            </a:r>
            <a:r>
              <a:rPr lang="en-US" sz="1200" b="0" i="0" kern="1200" dirty="0" smtClean="0">
                <a:solidFill>
                  <a:schemeClr val="tx1"/>
                </a:solidFill>
                <a:latin typeface="+mn-lt"/>
                <a:ea typeface="+mn-ea"/>
                <a:cs typeface="+mn-cs"/>
                <a:hlinkClick r:id="rId9"/>
              </a:rPr>
              <a:t>whole effluent toxicity (WET)</a:t>
            </a:r>
            <a:r>
              <a:rPr lang="en-US" sz="1200" b="0" i="0" kern="1200" dirty="0" smtClean="0">
                <a:solidFill>
                  <a:schemeClr val="tx1"/>
                </a:solidFill>
                <a:latin typeface="+mn-lt"/>
                <a:ea typeface="+mn-ea"/>
                <a:cs typeface="+mn-cs"/>
              </a:rPr>
              <a:t>. AND Vessel</a:t>
            </a:r>
            <a:r>
              <a:rPr lang="en-US" sz="1200" b="0" i="0" kern="1200" baseline="0" dirty="0" smtClean="0">
                <a:solidFill>
                  <a:schemeClr val="tx1"/>
                </a:solidFill>
                <a:latin typeface="+mn-lt"/>
                <a:ea typeface="+mn-ea"/>
                <a:cs typeface="+mn-cs"/>
              </a:rPr>
              <a:t> Discharges. As you can see there are many rules regulating many programs.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Water pollution degrades surface waters making them unsafe for drinking, fishing, swimming, and other activities. industrial, municipal and other facilities must obtain permits if their discharges go directly to surface waters.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Since its introduction in 1972, the NPDES permit program is responsible for significant improvements to our Nation's water quality.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latin typeface="+mn-lt"/>
                <a:ea typeface="+mn-ea"/>
                <a:cs typeface="+mn-cs"/>
              </a:rPr>
              <a:t>WA State: </a:t>
            </a:r>
            <a:r>
              <a:rPr lang="en-US" sz="1200" dirty="0" smtClean="0"/>
              <a:t>General  permits </a:t>
            </a:r>
            <a:r>
              <a:rPr lang="en-US" sz="1200" baseline="0" dirty="0" smtClean="0"/>
              <a:t>under NPDES: Boatyard, Aquatic Pest, CAFO, Vessel, Fresh Fruit packing, </a:t>
            </a:r>
            <a:r>
              <a:rPr lang="en-US" sz="1200" baseline="0" dirty="0" err="1" smtClean="0"/>
              <a:t>Sand&amp;Gravel</a:t>
            </a:r>
            <a:r>
              <a:rPr lang="en-US" sz="1200" baseline="0" dirty="0" smtClean="0"/>
              <a:t>, upland Fin Fish, Vessel deconstruction, water treatment, Stormwater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r>
              <a:rPr lang="en-US" sz="1200" b="1" i="0" kern="1200" dirty="0" smtClean="0">
                <a:solidFill>
                  <a:schemeClr val="tx1"/>
                </a:solidFill>
                <a:latin typeface="+mn-lt"/>
                <a:ea typeface="+mn-ea"/>
                <a:cs typeface="+mn-cs"/>
              </a:rPr>
              <a:t>Whole Effluent Toxicity</a:t>
            </a:r>
          </a:p>
          <a:p>
            <a:r>
              <a:rPr lang="en-US" sz="1200" b="0" i="0" kern="1200" dirty="0" smtClean="0">
                <a:solidFill>
                  <a:schemeClr val="tx1"/>
                </a:solidFill>
                <a:latin typeface="+mn-lt"/>
                <a:ea typeface="+mn-ea"/>
                <a:cs typeface="+mn-cs"/>
              </a:rPr>
              <a:t>Whole Effluent Toxicity (WET) is a term used to describe the aggregate toxic effect of an aqueous sample (e.g., whole effluent wastewater discharge) as measured by an organism's response upon exposure to the sample (e.g., lethality, impaired growth or reproduction). WET tests replicate the total effect and actual environmental exposure of aquatic life to toxic pollutants in an effluent without requiring the identification of the specific pollutants. WET testing is a vital component of the water quality standards implementation through the NPDES permitting process and supports meeting the goals of the Clean Water Act (Section 402), "..maintain the chemical, physical and </a:t>
            </a:r>
            <a:r>
              <a:rPr lang="en-US" sz="1200" b="1" i="0" kern="1200" dirty="0" smtClean="0">
                <a:solidFill>
                  <a:schemeClr val="tx1"/>
                </a:solidFill>
                <a:latin typeface="+mn-lt"/>
                <a:ea typeface="+mn-ea"/>
                <a:cs typeface="+mn-cs"/>
              </a:rPr>
              <a:t>biological integrity of the nation's waters</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56A42AA-1D20-4E10-8A60-E208A5BCAB30}"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Just one sliver are</a:t>
            </a:r>
            <a:r>
              <a:rPr lang="en-US" sz="1200" b="0" i="0" kern="1200" baseline="0" dirty="0" smtClean="0">
                <a:solidFill>
                  <a:schemeClr val="tx1"/>
                </a:solidFill>
                <a:latin typeface="+mn-lt"/>
                <a:ea typeface="+mn-ea"/>
                <a:cs typeface="+mn-cs"/>
              </a:rPr>
              <a:t> the stormwater regulations. </a:t>
            </a:r>
            <a:r>
              <a:rPr lang="en-US" sz="1200" b="0" i="0" kern="1200" dirty="0" smtClean="0">
                <a:solidFill>
                  <a:schemeClr val="tx1"/>
                </a:solidFill>
                <a:latin typeface="+mn-lt"/>
                <a:ea typeface="+mn-ea"/>
                <a:cs typeface="+mn-cs"/>
              </a:rPr>
              <a:t>Stormwater is rain and snow melt that runs off surfaces such as rooftops, paved streets, highways, and parking lots. As water runs off these surfaces, it can pick up pollution such as: oil, fertilizers, pesticides, soil, trash, and animal waste. From here, the water might flow directly into a local stream, bay, or lake. Or, it may go into a storm drain and continue through storm pipes until it is released </a:t>
            </a:r>
            <a:r>
              <a:rPr lang="en-US" sz="1200" b="1" i="0" kern="1200" dirty="0" smtClean="0">
                <a:solidFill>
                  <a:schemeClr val="tx1"/>
                </a:solidFill>
                <a:latin typeface="+mn-lt"/>
                <a:ea typeface="+mn-ea"/>
                <a:cs typeface="+mn-cs"/>
              </a:rPr>
              <a:t>untreated</a:t>
            </a:r>
            <a:r>
              <a:rPr lang="en-US" sz="1200" b="0" i="0" kern="1200" dirty="0" smtClean="0">
                <a:solidFill>
                  <a:schemeClr val="tx1"/>
                </a:solidFill>
                <a:latin typeface="+mn-lt"/>
                <a:ea typeface="+mn-ea"/>
                <a:cs typeface="+mn-cs"/>
              </a:rPr>
              <a:t> into a local waterway.</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In addition, the large impervious surfaces in urban areas increase the quantity of peak flows of runoff, which in turn cause hydrologic effects such as scoured streambeds channels, </a:t>
            </a:r>
            <a:r>
              <a:rPr lang="en-US" sz="1200" b="0" i="0" kern="1200" dirty="0" err="1" smtClean="0">
                <a:solidFill>
                  <a:schemeClr val="tx1"/>
                </a:solidFill>
                <a:latin typeface="+mn-lt"/>
                <a:ea typeface="+mn-ea"/>
                <a:cs typeface="+mn-cs"/>
              </a:rPr>
              <a:t>instream</a:t>
            </a:r>
            <a:r>
              <a:rPr lang="en-US" sz="1200" b="0" i="0" kern="1200" dirty="0" smtClean="0">
                <a:solidFill>
                  <a:schemeClr val="tx1"/>
                </a:solidFill>
                <a:latin typeface="+mn-lt"/>
                <a:ea typeface="+mn-ea"/>
                <a:cs typeface="+mn-cs"/>
              </a:rPr>
              <a:t> sedimentation and loss of habitat. Furthermore, because of the volume of runoff discharges, mass loads of pollutants in stormwater can be significant.</a:t>
            </a:r>
          </a:p>
          <a:p>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56A42AA-1D20-4E10-8A60-E208A5BCAB30}"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buFont typeface="Arial" pitchFamily="34" charset="0"/>
              <a:buChar char="•"/>
            </a:pPr>
            <a:r>
              <a:rPr lang="en-US" sz="1200" dirty="0" smtClean="0"/>
              <a:t> WA State, Montana, and</a:t>
            </a:r>
            <a:r>
              <a:rPr lang="en-US" sz="1200" baseline="0" dirty="0" smtClean="0"/>
              <a:t> Oregon have been </a:t>
            </a:r>
            <a:r>
              <a:rPr lang="en-US" sz="1200" dirty="0" smtClean="0"/>
              <a:t>delegated by EPA to administer the Clean Water Act National Pollutant Discharge Elimination System (NPDES) program. </a:t>
            </a:r>
          </a:p>
          <a:p>
            <a:pPr eaLnBrk="1" hangingPunct="1">
              <a:buFont typeface="Arial" pitchFamily="34" charset="0"/>
              <a:buChar char="•"/>
            </a:pPr>
            <a:r>
              <a:rPr lang="en-US" sz="1200" baseline="0" dirty="0" smtClean="0"/>
              <a:t> Idaho’s program is administered by the EPA. </a:t>
            </a:r>
          </a:p>
          <a:p>
            <a:pPr eaLnBrk="1" hangingPunct="1">
              <a:buFont typeface="Arial" pitchFamily="34" charset="0"/>
              <a:buNone/>
            </a:pPr>
            <a:r>
              <a:rPr lang="en-US" sz="1200" dirty="0" smtClean="0"/>
              <a:t>These</a:t>
            </a:r>
            <a:r>
              <a:rPr lang="en-US" sz="1200" baseline="0" dirty="0" smtClean="0"/>
              <a:t> programs administer permits to all facilities which discharge pollutants from any point source into water of the US. Pollutants include what have been defined as conventional, toxic  (metals and man-made organic compounds) and non-conventional pollutants.</a:t>
            </a:r>
          </a:p>
          <a:p>
            <a:pPr eaLnBrk="1" hangingPunct="1">
              <a:buFont typeface="Arial" pitchFamily="34" charset="0"/>
              <a:buNone/>
            </a:pPr>
            <a:r>
              <a:rPr lang="en-US" sz="1200" baseline="0" dirty="0" smtClean="0"/>
              <a:t> </a:t>
            </a:r>
          </a:p>
          <a:p>
            <a:pPr eaLnBrk="1" hangingPunct="1">
              <a:buFont typeface="Arial" pitchFamily="34" charset="0"/>
              <a:buNone/>
            </a:pPr>
            <a:r>
              <a:rPr lang="en-US" sz="1200" baseline="0" dirty="0" smtClean="0"/>
              <a:t>Bottom line the Permit authorizes discharges to Waters of the State. </a:t>
            </a:r>
          </a:p>
          <a:p>
            <a:pPr eaLnBrk="1" hangingPunct="1">
              <a:buFont typeface="Arial" pitchFamily="34" charset="0"/>
              <a:buNone/>
            </a:pPr>
            <a:endParaRPr lang="en-US" sz="1200" dirty="0" smtClean="0"/>
          </a:p>
          <a:p>
            <a:pPr eaLnBrk="1" hangingPunct="1">
              <a:buFont typeface="Arial" pitchFamily="34" charset="0"/>
              <a:buNone/>
            </a:pPr>
            <a:r>
              <a:rPr lang="en-US" sz="1200" dirty="0" smtClean="0"/>
              <a:t>The programs administered</a:t>
            </a:r>
            <a:r>
              <a:rPr lang="en-US" sz="1200" baseline="0" dirty="0" smtClean="0"/>
              <a:t> g</a:t>
            </a:r>
            <a:r>
              <a:rPr lang="en-US" sz="1200" dirty="0" smtClean="0"/>
              <a:t>eneral and individual permits that are typically</a:t>
            </a:r>
            <a:r>
              <a:rPr lang="en-US" sz="1200" baseline="0" dirty="0" smtClean="0"/>
              <a:t> on a five-year cycle: </a:t>
            </a:r>
            <a:r>
              <a:rPr lang="en-US" baseline="0" dirty="0" smtClean="0"/>
              <a:t>permittees must apply MEP and </a:t>
            </a:r>
            <a:r>
              <a:rPr lang="en-US" u="sng" dirty="0" smtClean="0"/>
              <a:t>all known and reasonable methods of prevention, control and treatment </a:t>
            </a:r>
            <a:r>
              <a:rPr lang="en-US" dirty="0" smtClean="0"/>
              <a:t>to stormwater discharges – this is typically referred to as AKART.</a:t>
            </a:r>
            <a:r>
              <a:rPr lang="en-US" baseline="0" dirty="0" smtClean="0"/>
              <a:t>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baseline="0" dirty="0" smtClean="0"/>
              <a:t>State and federal law require sites to use </a:t>
            </a:r>
            <a:r>
              <a:rPr lang="en-US" dirty="0" smtClean="0"/>
              <a:t>Best Management Practices or BMPs</a:t>
            </a:r>
            <a:r>
              <a:rPr lang="en-US" baseline="0" dirty="0" smtClean="0"/>
              <a:t> to keep the stormwater discharge </a:t>
            </a:r>
            <a:r>
              <a:rPr lang="en-US" dirty="0" smtClean="0"/>
              <a:t>in keeping with the state’s water quality standards.</a:t>
            </a:r>
            <a:r>
              <a:rPr lang="en-US" baseline="0" dirty="0" smtClean="0"/>
              <a:t> </a:t>
            </a:r>
            <a:endParaRPr lang="en-US" dirty="0" smtClean="0"/>
          </a:p>
          <a:p>
            <a:pPr eaLnBrk="1" hangingPunct="1">
              <a:buFont typeface="Arial" pitchFamily="34" charset="0"/>
              <a:buChar cha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856A42AA-1D20-4E10-8A60-E208A5BCAB30}"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Activities that take place at industrial facilities, such as material handling and storage, are often exposed to the weather. As runoff from rain or snowmelt comes into contact with these activities, it can pick up pollutants and transport them to a nearby storm sewer system or directly to a river, lake, or coastal water. To minimize the impact of stormwater discharges from industrial facilities, the NPDES program includes an industrial stormwater permitting component that covers </a:t>
            </a:r>
            <a:r>
              <a:rPr lang="en-US" sz="1200" b="0" i="0" kern="1200" dirty="0" smtClean="0">
                <a:solidFill>
                  <a:schemeClr val="tx1"/>
                </a:solidFill>
                <a:latin typeface="+mn-lt"/>
                <a:ea typeface="+mn-ea"/>
                <a:cs typeface="+mn-cs"/>
                <a:hlinkClick r:id="rId3"/>
              </a:rPr>
              <a:t>10 categories of industrial activity</a:t>
            </a:r>
            <a:r>
              <a:rPr lang="en-US" sz="1200" b="0" i="0" kern="1200" dirty="0" smtClean="0">
                <a:solidFill>
                  <a:schemeClr val="tx1"/>
                </a:solidFill>
                <a:latin typeface="+mn-lt"/>
                <a:ea typeface="+mn-ea"/>
                <a:cs typeface="+mn-cs"/>
              </a:rPr>
              <a:t> that require authorization under an NPDES industrial stormwater permit for stormwater discharges.</a:t>
            </a:r>
          </a:p>
          <a:p>
            <a:r>
              <a:rPr lang="en-US" sz="1200" b="0" i="0" kern="1200" dirty="0" smtClean="0">
                <a:solidFill>
                  <a:schemeClr val="tx1"/>
                </a:solidFill>
                <a:latin typeface="+mn-lt"/>
                <a:ea typeface="+mn-ea"/>
                <a:cs typeface="+mn-cs"/>
              </a:rPr>
              <a:t>----------------</a:t>
            </a:r>
          </a:p>
          <a:p>
            <a:r>
              <a:rPr lang="en-US" sz="1200" b="0" i="0" kern="1200" dirty="0" smtClean="0">
                <a:solidFill>
                  <a:schemeClr val="tx1"/>
                </a:solidFill>
                <a:latin typeface="+mn-lt"/>
                <a:ea typeface="+mn-ea"/>
                <a:cs typeface="+mn-cs"/>
              </a:rPr>
              <a:t>Extra</a:t>
            </a:r>
          </a:p>
          <a:p>
            <a:r>
              <a:rPr lang="en-US" sz="1200" b="0" i="0" kern="1200" dirty="0" smtClean="0">
                <a:solidFill>
                  <a:schemeClr val="tx1"/>
                </a:solidFill>
                <a:latin typeface="+mn-lt"/>
                <a:ea typeface="+mn-ea"/>
                <a:cs typeface="+mn-cs"/>
              </a:rPr>
              <a:t>All but five states are authorized to implement the </a:t>
            </a:r>
            <a:r>
              <a:rPr lang="en-US" sz="1200" b="0" i="0" kern="1200" dirty="0" smtClean="0">
                <a:solidFill>
                  <a:schemeClr val="tx1"/>
                </a:solidFill>
                <a:latin typeface="+mn-lt"/>
                <a:ea typeface="+mn-ea"/>
                <a:cs typeface="+mn-cs"/>
                <a:hlinkClick r:id="rId4"/>
              </a:rPr>
              <a:t>Stormwater NPDES permitting program</a:t>
            </a:r>
            <a:r>
              <a:rPr lang="en-US" sz="1200" b="0" i="0" kern="1200" dirty="0" smtClean="0">
                <a:solidFill>
                  <a:schemeClr val="tx1"/>
                </a:solidFill>
                <a:latin typeface="+mn-lt"/>
                <a:ea typeface="+mn-ea"/>
                <a:cs typeface="+mn-cs"/>
              </a:rPr>
              <a:t>. Therefore, the vast majority of industrial facilities will need to obtain NPDES permit coverage through their state. For industrial facilities located in areas where EPA is the permitting authority, coverage is available under the Multi-Sector General Permit (MSGP). On September 29, 2008, EPA published its final </a:t>
            </a:r>
            <a:r>
              <a:rPr lang="en-US" sz="1200" b="0" i="0" kern="1200" dirty="0" smtClean="0">
                <a:solidFill>
                  <a:schemeClr val="tx1"/>
                </a:solidFill>
                <a:latin typeface="+mn-lt"/>
                <a:ea typeface="+mn-ea"/>
                <a:cs typeface="+mn-cs"/>
                <a:hlinkClick r:id="rId5"/>
              </a:rPr>
              <a:t>2008 MSGP</a:t>
            </a:r>
            <a:r>
              <a:rPr lang="en-US" sz="1200" b="0" i="0" kern="1200" dirty="0" smtClean="0">
                <a:solidFill>
                  <a:schemeClr val="tx1"/>
                </a:solidFill>
                <a:latin typeface="+mn-lt"/>
                <a:ea typeface="+mn-ea"/>
                <a:cs typeface="+mn-cs"/>
              </a:rPr>
              <a:t>.</a:t>
            </a:r>
          </a:p>
          <a:p>
            <a:endParaRPr lang="en-US" dirty="0" smtClean="0"/>
          </a:p>
          <a:p>
            <a:r>
              <a:rPr lang="en-US" dirty="0" smtClean="0"/>
              <a:t>http://www.ecy.wa.gov/programs/wq/Stormwater/industrial/index.html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56A42AA-1D20-4E10-8A60-E208A5BCAB30}"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WA</a:t>
            </a:r>
          </a:p>
          <a:p>
            <a:r>
              <a:rPr lang="en-US" dirty="0" smtClean="0"/>
              <a:t>http://www.ecy.wa.gov/programs/wq/stormwater/industrial/permitdocs/iswgpfinal051612.pdf</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http://deq.mt.gov/wqinfo/MPDES/StormwaterIndustrial.mcpx</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Permit: file:///C:/Users/lcox461/Downloads/MTR000000PER.pdf</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Looks</a:t>
            </a:r>
            <a:r>
              <a:rPr lang="en-US" baseline="0" dirty="0" smtClean="0"/>
              <a:t> like general permit: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file:///C:/Users/lcox461/Downloads/MTR000000PER%20(2).pdf</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56A42AA-1D20-4E10-8A60-E208A5BCAB30}"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07FA219-DBC0-4B84-B795-E9AED07BB6EE}" type="datetimeFigureOut">
              <a:rPr lang="en-US" smtClean="0"/>
              <a:pPr/>
              <a:t>6/12/2014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13FE36-A4B1-4ECF-91F7-F625129D4E1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7FA219-DBC0-4B84-B795-E9AED07BB6EE}" type="datetimeFigureOut">
              <a:rPr lang="en-US" smtClean="0"/>
              <a:pPr/>
              <a:t>6/12/2014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13FE36-A4B1-4ECF-91F7-F625129D4E1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7FA219-DBC0-4B84-B795-E9AED07BB6EE}" type="datetimeFigureOut">
              <a:rPr lang="en-US" smtClean="0"/>
              <a:pPr/>
              <a:t>6/12/2014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13FE36-A4B1-4ECF-91F7-F625129D4E1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7FA219-DBC0-4B84-B795-E9AED07BB6EE}" type="datetimeFigureOut">
              <a:rPr lang="en-US" smtClean="0"/>
              <a:pPr/>
              <a:t>6/12/2014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13FE36-A4B1-4ECF-91F7-F625129D4E1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7FA219-DBC0-4B84-B795-E9AED07BB6EE}" type="datetimeFigureOut">
              <a:rPr lang="en-US" smtClean="0"/>
              <a:pPr/>
              <a:t>6/12/2014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13FE36-A4B1-4ECF-91F7-F625129D4E1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7FA219-DBC0-4B84-B795-E9AED07BB6EE}" type="datetimeFigureOut">
              <a:rPr lang="en-US" smtClean="0"/>
              <a:pPr/>
              <a:t>6/12/2014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13FE36-A4B1-4ECF-91F7-F625129D4E1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07FA219-DBC0-4B84-B795-E9AED07BB6EE}" type="datetimeFigureOut">
              <a:rPr lang="en-US" smtClean="0"/>
              <a:pPr/>
              <a:t>6/12/2014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13FE36-A4B1-4ECF-91F7-F625129D4E1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7FA219-DBC0-4B84-B795-E9AED07BB6EE}" type="datetimeFigureOut">
              <a:rPr lang="en-US" smtClean="0"/>
              <a:pPr/>
              <a:t>6/12/2014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13FE36-A4B1-4ECF-91F7-F625129D4E1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7FA219-DBC0-4B84-B795-E9AED07BB6EE}" type="datetimeFigureOut">
              <a:rPr lang="en-US" smtClean="0"/>
              <a:pPr/>
              <a:t>6/12/2014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13FE36-A4B1-4ECF-91F7-F625129D4E1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7FA219-DBC0-4B84-B795-E9AED07BB6EE}" type="datetimeFigureOut">
              <a:rPr lang="en-US" smtClean="0"/>
              <a:pPr/>
              <a:t>6/12/2014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13FE36-A4B1-4ECF-91F7-F625129D4E1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7FA219-DBC0-4B84-B795-E9AED07BB6EE}" type="datetimeFigureOut">
              <a:rPr lang="en-US" smtClean="0"/>
              <a:pPr/>
              <a:t>6/12/2014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13FE36-A4B1-4ECF-91F7-F625129D4E1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1000">
              <a:schemeClr val="tx2">
                <a:lumMod val="50000"/>
                <a:alpha val="94000"/>
              </a:schemeClr>
            </a:gs>
            <a:gs pos="95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7FA219-DBC0-4B84-B795-E9AED07BB6EE}" type="datetimeFigureOut">
              <a:rPr lang="en-US" smtClean="0"/>
              <a:pPr/>
              <a:t>6/12/2014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13FE36-A4B1-4ECF-91F7-F625129D4E1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wmf"/></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2.jpe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wmf"/></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wmf"/></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gif"/><Relationship Id="rId4" Type="http://schemas.openxmlformats.org/officeDocument/2006/relationships/image" Target="../media/image2.wmf"/></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3" Type="http://schemas.openxmlformats.org/officeDocument/2006/relationships/hyperlink" Target="http://www.kitsapgov.com/sswm/contact.htm" TargetMode="External"/><Relationship Id="rId7"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49.jpeg"/><Relationship Id="rId7" Type="http://schemas.openxmlformats.org/officeDocument/2006/relationships/diagramData" Target="../diagrams/data2.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2.png"/><Relationship Id="rId11" Type="http://schemas.microsoft.com/office/2007/relationships/diagramDrawing" Target="../diagrams/drawing2.xml"/><Relationship Id="rId5" Type="http://schemas.openxmlformats.org/officeDocument/2006/relationships/image" Target="../media/image51.jpeg"/><Relationship Id="rId10" Type="http://schemas.openxmlformats.org/officeDocument/2006/relationships/diagramColors" Target="../diagrams/colors2.xml"/><Relationship Id="rId4" Type="http://schemas.openxmlformats.org/officeDocument/2006/relationships/image" Target="../media/image50.jpeg"/><Relationship Id="rId9"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wmf"/></Relationships>
</file>

<file path=ppt/slides/_rels/slide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w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wmf"/></Relationships>
</file>

<file path=ppt/slides/_rels/slide9.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62000" y="533400"/>
            <a:ext cx="7848600" cy="1752600"/>
          </a:xfrm>
        </p:spPr>
        <p:txBody>
          <a:bodyPr>
            <a:noAutofit/>
          </a:bodyPr>
          <a:lstStyle/>
          <a:p>
            <a:r>
              <a:rPr lang="en-US" sz="4000" b="1" dirty="0" smtClean="0">
                <a:solidFill>
                  <a:schemeClr val="bg1"/>
                </a:solidFill>
              </a:rPr>
              <a:t>Lower Columbia Toxics Reduction Working Group Meeting </a:t>
            </a:r>
          </a:p>
          <a:p>
            <a:endParaRPr lang="en-US" sz="4000" b="1" cap="small" dirty="0" smtClean="0">
              <a:solidFill>
                <a:schemeClr val="bg1"/>
              </a:solidFill>
            </a:endParaRPr>
          </a:p>
          <a:p>
            <a:endParaRPr lang="en-US" sz="4000" b="1" cap="small" dirty="0" smtClean="0">
              <a:solidFill>
                <a:schemeClr val="bg1"/>
              </a:solidFill>
            </a:endParaRPr>
          </a:p>
          <a:p>
            <a:r>
              <a:rPr lang="en-US" sz="4000" b="1" cap="small" dirty="0" smtClean="0">
                <a:solidFill>
                  <a:schemeClr val="bg1"/>
                </a:solidFill>
              </a:rPr>
              <a:t>June 12, 2014 Vancouver, WA</a:t>
            </a:r>
            <a:endParaRPr lang="en-US" sz="4000" dirty="0" smtClean="0">
              <a:solidFill>
                <a:schemeClr val="bg1"/>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xmlns="" val="0"/>
              </a:ext>
            </a:extLst>
          </a:blip>
          <a:srcRect l="23225" r="3680" b="16710"/>
          <a:stretch/>
        </p:blipFill>
        <p:spPr>
          <a:xfrm>
            <a:off x="-8878" y="4363004"/>
            <a:ext cx="9152878" cy="1199596"/>
          </a:xfrm>
          <a:prstGeom prst="rect">
            <a:avLst/>
          </a:prstGeom>
        </p:spPr>
      </p:pic>
      <p:pic>
        <p:nvPicPr>
          <p:cNvPr id="5" name="Picture 2"/>
          <p:cNvPicPr>
            <a:picLocks noChangeAspect="1" noChangeArrowheads="1"/>
          </p:cNvPicPr>
          <p:nvPr/>
        </p:nvPicPr>
        <p:blipFill>
          <a:blip r:embed="rId4" cstate="print"/>
          <a:srcRect/>
          <a:stretch>
            <a:fillRect/>
          </a:stretch>
        </p:blipFill>
        <p:spPr bwMode="auto">
          <a:xfrm>
            <a:off x="5029200" y="5638800"/>
            <a:ext cx="3995860" cy="1048094"/>
          </a:xfrm>
          <a:prstGeom prst="rect">
            <a:avLst/>
          </a:prstGeom>
          <a:noFill/>
          <a:ln w="9525">
            <a:noFill/>
            <a:miter lim="800000"/>
            <a:headEnd/>
            <a:tailEnd/>
          </a:ln>
          <a:effectLst/>
        </p:spPr>
      </p:pic>
      <p:pic>
        <p:nvPicPr>
          <p:cNvPr id="73730" name="Picture 2" descr="[logo] US EPA"/>
          <p:cNvPicPr>
            <a:picLocks noChangeAspect="1" noChangeArrowheads="1"/>
          </p:cNvPicPr>
          <p:nvPr/>
        </p:nvPicPr>
        <p:blipFill>
          <a:blip r:embed="rId5" cstate="print"/>
          <a:srcRect/>
          <a:stretch>
            <a:fillRect/>
          </a:stretch>
        </p:blipFill>
        <p:spPr bwMode="auto">
          <a:xfrm>
            <a:off x="228600" y="5724524"/>
            <a:ext cx="952500" cy="1057276"/>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457200"/>
          </a:xfrm>
        </p:spPr>
        <p:txBody>
          <a:bodyPr>
            <a:normAutofit/>
          </a:bodyPr>
          <a:lstStyle/>
          <a:p>
            <a:r>
              <a:rPr lang="en-US" sz="1000" dirty="0" smtClean="0">
                <a:solidFill>
                  <a:schemeClr val="bg1">
                    <a:lumMod val="95000"/>
                  </a:schemeClr>
                </a:solidFill>
              </a:rPr>
              <a:t>Industrial Stormwater</a:t>
            </a:r>
            <a:endParaRPr lang="en-US" sz="1000" dirty="0">
              <a:solidFill>
                <a:schemeClr val="bg1">
                  <a:lumMod val="95000"/>
                </a:schemeClr>
              </a:solidFill>
            </a:endParaRPr>
          </a:p>
        </p:txBody>
      </p:sp>
      <p:sp>
        <p:nvSpPr>
          <p:cNvPr id="6" name="Content Placeholder 5"/>
          <p:cNvSpPr>
            <a:spLocks noGrp="1"/>
          </p:cNvSpPr>
          <p:nvPr>
            <p:ph idx="1"/>
          </p:nvPr>
        </p:nvSpPr>
        <p:spPr>
          <a:xfrm>
            <a:off x="5257800" y="1371600"/>
            <a:ext cx="3505200" cy="3886199"/>
          </a:xfrm>
        </p:spPr>
        <p:txBody>
          <a:bodyPr>
            <a:normAutofit fontScale="92500"/>
          </a:bodyPr>
          <a:lstStyle/>
          <a:p>
            <a:pPr>
              <a:buNone/>
            </a:pPr>
            <a:r>
              <a:rPr lang="en-US" u="sng" dirty="0" smtClean="0">
                <a:solidFill>
                  <a:schemeClr val="bg1">
                    <a:lumMod val="95000"/>
                  </a:schemeClr>
                </a:solidFill>
              </a:rPr>
              <a:t>Activities regulated:</a:t>
            </a:r>
            <a:endParaRPr lang="en-US" dirty="0" smtClean="0">
              <a:solidFill>
                <a:schemeClr val="bg1">
                  <a:lumMod val="95000"/>
                </a:schemeClr>
              </a:solidFill>
            </a:endParaRPr>
          </a:p>
          <a:p>
            <a:r>
              <a:rPr lang="en-US" dirty="0" smtClean="0">
                <a:solidFill>
                  <a:schemeClr val="bg1">
                    <a:lumMod val="95000"/>
                  </a:schemeClr>
                </a:solidFill>
              </a:rPr>
              <a:t>Manufacturing</a:t>
            </a:r>
          </a:p>
          <a:p>
            <a:r>
              <a:rPr lang="en-US" dirty="0" smtClean="0">
                <a:solidFill>
                  <a:schemeClr val="bg1">
                    <a:lumMod val="95000"/>
                  </a:schemeClr>
                </a:solidFill>
              </a:rPr>
              <a:t>Warehousing</a:t>
            </a:r>
          </a:p>
          <a:p>
            <a:r>
              <a:rPr lang="en-US" dirty="0" smtClean="0">
                <a:solidFill>
                  <a:schemeClr val="bg1">
                    <a:lumMod val="95000"/>
                  </a:schemeClr>
                </a:solidFill>
              </a:rPr>
              <a:t>Processing</a:t>
            </a:r>
          </a:p>
          <a:p>
            <a:r>
              <a:rPr lang="en-US" dirty="0" smtClean="0">
                <a:solidFill>
                  <a:schemeClr val="bg1">
                    <a:lumMod val="95000"/>
                  </a:schemeClr>
                </a:solidFill>
              </a:rPr>
              <a:t>Waste Disposal</a:t>
            </a:r>
            <a:r>
              <a:rPr lang="en-US" baseline="0" dirty="0" smtClean="0">
                <a:solidFill>
                  <a:schemeClr val="bg1">
                    <a:lumMod val="95000"/>
                  </a:schemeClr>
                </a:solidFill>
              </a:rPr>
              <a:t>/Recycling</a:t>
            </a:r>
          </a:p>
          <a:p>
            <a:r>
              <a:rPr lang="en-US" baseline="0" dirty="0" smtClean="0">
                <a:solidFill>
                  <a:schemeClr val="bg1">
                    <a:lumMod val="95000"/>
                  </a:schemeClr>
                </a:solidFill>
              </a:rPr>
              <a:t>Transportation</a:t>
            </a:r>
            <a:endParaRPr lang="en-US" dirty="0" smtClean="0">
              <a:solidFill>
                <a:schemeClr val="bg1">
                  <a:lumMod val="95000"/>
                </a:schemeClr>
              </a:solidFill>
            </a:endParaRPr>
          </a:p>
          <a:p>
            <a:pPr>
              <a:buNone/>
            </a:pPr>
            <a:endParaRPr lang="en-US" dirty="0"/>
          </a:p>
        </p:txBody>
      </p:sp>
      <p:sp>
        <p:nvSpPr>
          <p:cNvPr id="8" name="Title 1"/>
          <p:cNvSpPr txBox="1">
            <a:spLocks/>
          </p:cNvSpPr>
          <p:nvPr/>
        </p:nvSpPr>
        <p:spPr>
          <a:xfrm>
            <a:off x="0" y="1"/>
            <a:ext cx="9144000" cy="761999"/>
          </a:xfrm>
          <a:prstGeom prst="rect">
            <a:avLst/>
          </a:prstGeom>
          <a:solidFill>
            <a:schemeClr val="tx2">
              <a:lumMod val="20000"/>
              <a:lumOff val="80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latin typeface="+mj-lt"/>
                <a:ea typeface="+mj-ea"/>
                <a:cs typeface="+mj-cs"/>
              </a:rPr>
              <a:t>Introduction to the Industrial Permit</a:t>
            </a:r>
            <a:endParaRPr kumimoji="0" lang="en-US" sz="4000" b="1" i="0" u="none" strike="noStrike" kern="1200" cap="none" spc="0" normalizeH="0" baseline="0" noProof="0" dirty="0">
              <a:ln>
                <a:noFill/>
              </a:ln>
              <a:solidFill>
                <a:schemeClr val="tx1"/>
              </a:solidFill>
              <a:effectLst/>
              <a:uLnTx/>
              <a:uFillTx/>
              <a:latin typeface="+mj-lt"/>
              <a:ea typeface="+mj-ea"/>
              <a:cs typeface="+mj-cs"/>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xmlns="" val="0"/>
              </a:ext>
            </a:extLst>
          </a:blip>
          <a:srcRect l="23225" r="3680" b="16710"/>
          <a:stretch/>
        </p:blipFill>
        <p:spPr>
          <a:xfrm>
            <a:off x="0" y="5658404"/>
            <a:ext cx="9152878" cy="1199596"/>
          </a:xfrm>
          <a:prstGeom prst="rect">
            <a:avLst/>
          </a:prstGeom>
        </p:spPr>
      </p:pic>
      <p:pic>
        <p:nvPicPr>
          <p:cNvPr id="12" name="Picture 11" descr="PortOfWallaWalla_BurbankIndustrialSite-Aug16-2010IMG_0499.jpg"/>
          <p:cNvPicPr>
            <a:picLocks noChangeAspect="1"/>
          </p:cNvPicPr>
          <p:nvPr/>
        </p:nvPicPr>
        <p:blipFill>
          <a:blip r:embed="rId4" cstate="print"/>
          <a:stretch>
            <a:fillRect/>
          </a:stretch>
        </p:blipFill>
        <p:spPr>
          <a:xfrm rot="833674">
            <a:off x="630832" y="3601501"/>
            <a:ext cx="1715708" cy="228981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descr="downspout2.JPG"/>
          <p:cNvPicPr>
            <a:picLocks noChangeAspect="1"/>
          </p:cNvPicPr>
          <p:nvPr/>
        </p:nvPicPr>
        <p:blipFill>
          <a:blip r:embed="rId5" cstate="print"/>
          <a:stretch>
            <a:fillRect/>
          </a:stretch>
        </p:blipFill>
        <p:spPr>
          <a:xfrm rot="20368268">
            <a:off x="2261334" y="3375606"/>
            <a:ext cx="2680208" cy="208302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 name="Picture 13" descr="P1210087.JPG"/>
          <p:cNvPicPr>
            <a:picLocks noChangeAspect="1"/>
          </p:cNvPicPr>
          <p:nvPr/>
        </p:nvPicPr>
        <p:blipFill>
          <a:blip r:embed="rId6" cstate="print"/>
          <a:stretch>
            <a:fillRect/>
          </a:stretch>
        </p:blipFill>
        <p:spPr>
          <a:xfrm rot="21298833">
            <a:off x="533400" y="1143000"/>
            <a:ext cx="3106610" cy="21064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457200"/>
          </a:xfrm>
        </p:spPr>
        <p:txBody>
          <a:bodyPr>
            <a:normAutofit/>
          </a:bodyPr>
          <a:lstStyle/>
          <a:p>
            <a:r>
              <a:rPr lang="en-US" sz="1000" dirty="0" smtClean="0">
                <a:solidFill>
                  <a:schemeClr val="bg1">
                    <a:lumMod val="95000"/>
                  </a:schemeClr>
                </a:solidFill>
              </a:rPr>
              <a:t>Industrial Stormwater</a:t>
            </a:r>
            <a:endParaRPr lang="en-US" sz="1000" dirty="0">
              <a:solidFill>
                <a:schemeClr val="bg1">
                  <a:lumMod val="95000"/>
                </a:schemeClr>
              </a:solidFill>
            </a:endParaRPr>
          </a:p>
        </p:txBody>
      </p:sp>
      <p:sp>
        <p:nvSpPr>
          <p:cNvPr id="6" name="Content Placeholder 5"/>
          <p:cNvSpPr>
            <a:spLocks noGrp="1"/>
          </p:cNvSpPr>
          <p:nvPr>
            <p:ph idx="1"/>
          </p:nvPr>
        </p:nvSpPr>
        <p:spPr>
          <a:xfrm>
            <a:off x="457200" y="1295400"/>
            <a:ext cx="4648200" cy="4267199"/>
          </a:xfrm>
        </p:spPr>
        <p:txBody>
          <a:bodyPr>
            <a:normAutofit/>
          </a:bodyPr>
          <a:lstStyle/>
          <a:p>
            <a:pPr>
              <a:buNone/>
            </a:pPr>
            <a:r>
              <a:rPr lang="en-US" u="sng" dirty="0" smtClean="0">
                <a:solidFill>
                  <a:schemeClr val="bg1">
                    <a:lumMod val="95000"/>
                  </a:schemeClr>
                </a:solidFill>
              </a:rPr>
              <a:t>Permit Elements:</a:t>
            </a:r>
          </a:p>
          <a:p>
            <a:r>
              <a:rPr lang="en-US" dirty="0" smtClean="0">
                <a:solidFill>
                  <a:schemeClr val="bg1">
                    <a:lumMod val="95000"/>
                  </a:schemeClr>
                </a:solidFill>
              </a:rPr>
              <a:t>Stormwater</a:t>
            </a:r>
            <a:r>
              <a:rPr lang="en-US" baseline="0" dirty="0" smtClean="0">
                <a:solidFill>
                  <a:schemeClr val="bg1">
                    <a:lumMod val="95000"/>
                  </a:schemeClr>
                </a:solidFill>
              </a:rPr>
              <a:t> Pollution Prevention Plan</a:t>
            </a:r>
          </a:p>
          <a:p>
            <a:r>
              <a:rPr lang="en-US" dirty="0" smtClean="0">
                <a:solidFill>
                  <a:schemeClr val="bg1">
                    <a:lumMod val="95000"/>
                  </a:schemeClr>
                </a:solidFill>
              </a:rPr>
              <a:t>Employ Plan &amp; BMP’s</a:t>
            </a:r>
            <a:endParaRPr lang="en-US" baseline="0" dirty="0" smtClean="0">
              <a:solidFill>
                <a:schemeClr val="bg1">
                  <a:lumMod val="95000"/>
                </a:schemeClr>
              </a:solidFill>
            </a:endParaRPr>
          </a:p>
          <a:p>
            <a:r>
              <a:rPr lang="en-US" baseline="0" dirty="0" smtClean="0">
                <a:solidFill>
                  <a:schemeClr val="bg1">
                    <a:lumMod val="95000"/>
                  </a:schemeClr>
                </a:solidFill>
              </a:rPr>
              <a:t>Sample</a:t>
            </a:r>
            <a:r>
              <a:rPr lang="en-US" dirty="0" smtClean="0">
                <a:solidFill>
                  <a:schemeClr val="bg1">
                    <a:lumMod val="95000"/>
                  </a:schemeClr>
                </a:solidFill>
              </a:rPr>
              <a:t> (Benchmarks)</a:t>
            </a:r>
          </a:p>
          <a:p>
            <a:r>
              <a:rPr lang="en-US" dirty="0" smtClean="0">
                <a:solidFill>
                  <a:schemeClr val="bg1">
                    <a:lumMod val="95000"/>
                  </a:schemeClr>
                </a:solidFill>
              </a:rPr>
              <a:t>Corrective Actions</a:t>
            </a:r>
          </a:p>
          <a:p>
            <a:r>
              <a:rPr lang="en-US" dirty="0" smtClean="0">
                <a:solidFill>
                  <a:schemeClr val="bg1">
                    <a:lumMod val="95000"/>
                  </a:schemeClr>
                </a:solidFill>
              </a:rPr>
              <a:t>Reporting</a:t>
            </a:r>
          </a:p>
          <a:p>
            <a:pPr>
              <a:buNone/>
            </a:pPr>
            <a:endParaRPr lang="en-US" dirty="0"/>
          </a:p>
        </p:txBody>
      </p:sp>
      <p:sp>
        <p:nvSpPr>
          <p:cNvPr id="8" name="Title 1"/>
          <p:cNvSpPr txBox="1">
            <a:spLocks/>
          </p:cNvSpPr>
          <p:nvPr/>
        </p:nvSpPr>
        <p:spPr>
          <a:xfrm>
            <a:off x="0" y="1"/>
            <a:ext cx="9144000" cy="761999"/>
          </a:xfrm>
          <a:prstGeom prst="rect">
            <a:avLst/>
          </a:prstGeom>
          <a:solidFill>
            <a:schemeClr val="tx2">
              <a:lumMod val="20000"/>
              <a:lumOff val="80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latin typeface="+mj-lt"/>
                <a:ea typeface="+mj-ea"/>
                <a:cs typeface="+mj-cs"/>
              </a:rPr>
              <a:t>Introduction to the Industrial Permit</a:t>
            </a:r>
            <a:endParaRPr kumimoji="0" lang="en-US" sz="4000" b="1" i="0" u="none" strike="noStrike" kern="1200" cap="none" spc="0" normalizeH="0" baseline="0" noProof="0" dirty="0">
              <a:ln>
                <a:noFill/>
              </a:ln>
              <a:solidFill>
                <a:schemeClr val="tx1"/>
              </a:solidFill>
              <a:effectLst/>
              <a:uLnTx/>
              <a:uFillTx/>
              <a:latin typeface="+mj-lt"/>
              <a:ea typeface="+mj-ea"/>
              <a:cs typeface="+mj-cs"/>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xmlns="" val="0"/>
              </a:ext>
            </a:extLst>
          </a:blip>
          <a:srcRect l="23225" r="3680" b="16710"/>
          <a:stretch/>
        </p:blipFill>
        <p:spPr>
          <a:xfrm>
            <a:off x="0" y="5658404"/>
            <a:ext cx="9152878" cy="1199596"/>
          </a:xfrm>
          <a:prstGeom prst="rect">
            <a:avLst/>
          </a:prstGeom>
        </p:spPr>
      </p:pic>
      <p:pic>
        <p:nvPicPr>
          <p:cNvPr id="7" name="Picture 6" descr="Amended Sand Filter Galvanizing.JPG"/>
          <p:cNvPicPr>
            <a:picLocks noChangeAspect="1"/>
          </p:cNvPicPr>
          <p:nvPr/>
        </p:nvPicPr>
        <p:blipFill>
          <a:blip r:embed="rId4" cstate="print"/>
          <a:srcRect l="37500"/>
          <a:stretch>
            <a:fillRect/>
          </a:stretch>
        </p:blipFill>
        <p:spPr>
          <a:xfrm>
            <a:off x="5181600" y="1295400"/>
            <a:ext cx="3581400" cy="4159044"/>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1066800"/>
            <a:ext cx="8229600" cy="4800600"/>
          </a:xfrm>
        </p:spPr>
        <p:txBody>
          <a:bodyPr>
            <a:normAutofit/>
          </a:bodyPr>
          <a:lstStyle/>
          <a:p>
            <a:pPr>
              <a:buNone/>
              <a:defRPr/>
            </a:pPr>
            <a:r>
              <a:rPr lang="en-US" dirty="0" smtClean="0">
                <a:solidFill>
                  <a:schemeClr val="bg1">
                    <a:lumMod val="95000"/>
                  </a:schemeClr>
                </a:solidFill>
              </a:rPr>
              <a:t>Washington</a:t>
            </a:r>
            <a:r>
              <a:rPr lang="en-US" baseline="0" dirty="0" smtClean="0">
                <a:solidFill>
                  <a:schemeClr val="bg1">
                    <a:lumMod val="95000"/>
                  </a:schemeClr>
                </a:solidFill>
              </a:rPr>
              <a:t> State Parameters:</a:t>
            </a:r>
            <a:endParaRPr lang="en-US" dirty="0" smtClean="0">
              <a:solidFill>
                <a:schemeClr val="bg1">
                  <a:lumMod val="95000"/>
                </a:schemeClr>
              </a:solidFill>
            </a:endParaRPr>
          </a:p>
          <a:p>
            <a:pPr lvl="1" eaLnBrk="1" hangingPunct="1">
              <a:buSzPct val="100000"/>
              <a:buFont typeface="Arial" pitchFamily="34" charset="0"/>
              <a:buChar char="•"/>
              <a:defRPr/>
            </a:pPr>
            <a:r>
              <a:rPr lang="en-US" sz="3600" dirty="0" smtClean="0">
                <a:solidFill>
                  <a:schemeClr val="bg1"/>
                </a:solidFill>
              </a:rPr>
              <a:t>Turbidity (Benchmark</a:t>
            </a:r>
            <a:r>
              <a:rPr lang="en-US" sz="3600" baseline="0" dirty="0" smtClean="0">
                <a:solidFill>
                  <a:schemeClr val="bg1"/>
                </a:solidFill>
              </a:rPr>
              <a:t> 25)</a:t>
            </a:r>
            <a:endParaRPr lang="en-US" sz="3600" dirty="0" smtClean="0">
              <a:solidFill>
                <a:schemeClr val="bg1"/>
              </a:solidFill>
            </a:endParaRPr>
          </a:p>
          <a:p>
            <a:pPr lvl="1" eaLnBrk="1" hangingPunct="1">
              <a:buSzPct val="100000"/>
              <a:buFont typeface="Arial" pitchFamily="34" charset="0"/>
              <a:buChar char="•"/>
              <a:defRPr/>
            </a:pPr>
            <a:r>
              <a:rPr lang="en-US" sz="3600" dirty="0" smtClean="0">
                <a:solidFill>
                  <a:schemeClr val="bg1"/>
                </a:solidFill>
              </a:rPr>
              <a:t>pH (Benchmark</a:t>
            </a:r>
            <a:r>
              <a:rPr lang="en-US" sz="3600" baseline="0" dirty="0" smtClean="0">
                <a:solidFill>
                  <a:schemeClr val="bg1"/>
                </a:solidFill>
              </a:rPr>
              <a:t> 5-9.0)</a:t>
            </a:r>
          </a:p>
          <a:p>
            <a:pPr lvl="1" eaLnBrk="1" hangingPunct="1">
              <a:buSzPct val="100000"/>
              <a:buFont typeface="Arial" pitchFamily="34" charset="0"/>
              <a:buChar char="•"/>
              <a:defRPr/>
            </a:pPr>
            <a:r>
              <a:rPr lang="en-US" sz="3600" baseline="0" dirty="0" smtClean="0">
                <a:solidFill>
                  <a:schemeClr val="bg1"/>
                </a:solidFill>
              </a:rPr>
              <a:t>Oil &amp; Grease (Benchmark No visible sheen)</a:t>
            </a:r>
          </a:p>
          <a:p>
            <a:pPr lvl="1" eaLnBrk="1" hangingPunct="1">
              <a:buSzPct val="100000"/>
              <a:buFont typeface="Arial" pitchFamily="34" charset="0"/>
              <a:buChar char="•"/>
              <a:defRPr/>
            </a:pPr>
            <a:r>
              <a:rPr lang="en-US" sz="3600" b="1" baseline="0" dirty="0" smtClean="0">
                <a:solidFill>
                  <a:srgbClr val="FFFF00"/>
                </a:solidFill>
              </a:rPr>
              <a:t>Zinc </a:t>
            </a:r>
            <a:r>
              <a:rPr lang="en-US" sz="3600" baseline="0" dirty="0" smtClean="0">
                <a:solidFill>
                  <a:schemeClr val="bg1"/>
                </a:solidFill>
              </a:rPr>
              <a:t>(</a:t>
            </a:r>
            <a:r>
              <a:rPr lang="en-US" sz="3600" kern="1200" baseline="0" dirty="0" smtClean="0">
                <a:solidFill>
                  <a:schemeClr val="bg1"/>
                </a:solidFill>
                <a:latin typeface="+mn-lt"/>
                <a:ea typeface="+mn-ea"/>
                <a:cs typeface="+mn-cs"/>
              </a:rPr>
              <a:t>Benchmark 117 </a:t>
            </a:r>
            <a:r>
              <a:rPr lang="en-US" sz="3600" kern="1200" baseline="0" dirty="0" err="1" smtClean="0">
                <a:solidFill>
                  <a:schemeClr val="bg1"/>
                </a:solidFill>
                <a:latin typeface="+mn-lt"/>
                <a:ea typeface="+mn-ea"/>
                <a:cs typeface="+mn-cs"/>
              </a:rPr>
              <a:t>ug</a:t>
            </a:r>
            <a:r>
              <a:rPr lang="en-US" sz="3600" kern="1200" baseline="0" dirty="0" smtClean="0">
                <a:solidFill>
                  <a:schemeClr val="bg1"/>
                </a:solidFill>
                <a:latin typeface="+mn-lt"/>
                <a:ea typeface="+mn-ea"/>
                <a:cs typeface="+mn-cs"/>
              </a:rPr>
              <a:t>/L)</a:t>
            </a:r>
          </a:p>
          <a:p>
            <a:pPr lvl="1" eaLnBrk="1" hangingPunct="1">
              <a:buSzPct val="100000"/>
              <a:buFont typeface="Arial" pitchFamily="34" charset="0"/>
              <a:buChar char="•"/>
              <a:defRPr/>
            </a:pPr>
            <a:r>
              <a:rPr lang="en-US" sz="3600" b="1" kern="1200" baseline="0" dirty="0" smtClean="0">
                <a:solidFill>
                  <a:srgbClr val="FFFF00"/>
                </a:solidFill>
                <a:latin typeface="+mn-lt"/>
                <a:ea typeface="+mn-ea"/>
                <a:cs typeface="+mn-cs"/>
              </a:rPr>
              <a:t>Copper</a:t>
            </a:r>
            <a:r>
              <a:rPr lang="en-US" sz="3600" b="1" kern="1200" baseline="0" dirty="0" smtClean="0">
                <a:solidFill>
                  <a:schemeClr val="bg1"/>
                </a:solidFill>
                <a:latin typeface="+mn-lt"/>
                <a:ea typeface="+mn-ea"/>
                <a:cs typeface="+mn-cs"/>
              </a:rPr>
              <a:t> </a:t>
            </a:r>
            <a:r>
              <a:rPr lang="en-US" sz="3600" kern="1200" baseline="0" dirty="0" smtClean="0">
                <a:solidFill>
                  <a:schemeClr val="bg1"/>
                </a:solidFill>
                <a:latin typeface="+mn-lt"/>
                <a:ea typeface="+mn-ea"/>
                <a:cs typeface="+mn-cs"/>
              </a:rPr>
              <a:t>(Benchmark W=14, E=32 </a:t>
            </a:r>
            <a:r>
              <a:rPr lang="en-US" sz="3600" kern="1200" baseline="0" dirty="0" err="1" smtClean="0">
                <a:solidFill>
                  <a:schemeClr val="bg1"/>
                </a:solidFill>
                <a:latin typeface="+mn-lt"/>
                <a:ea typeface="+mn-ea"/>
                <a:cs typeface="+mn-cs"/>
              </a:rPr>
              <a:t>ug</a:t>
            </a:r>
            <a:r>
              <a:rPr lang="en-US" sz="3600" kern="1200" baseline="0" dirty="0" smtClean="0">
                <a:solidFill>
                  <a:schemeClr val="bg1"/>
                </a:solidFill>
                <a:latin typeface="+mn-lt"/>
                <a:ea typeface="+mn-ea"/>
                <a:cs typeface="+mn-cs"/>
              </a:rPr>
              <a:t>/L)</a:t>
            </a:r>
            <a:endParaRPr lang="en-US" sz="3600" dirty="0" smtClean="0">
              <a:solidFill>
                <a:schemeClr val="bg1"/>
              </a:solidFill>
            </a:endParaRPr>
          </a:p>
          <a:p>
            <a:pPr eaLnBrk="1" hangingPunct="1">
              <a:buNone/>
              <a:defRPr/>
            </a:pPr>
            <a:endParaRPr lang="en-US" dirty="0" smtClean="0"/>
          </a:p>
        </p:txBody>
      </p:sp>
      <p:sp>
        <p:nvSpPr>
          <p:cNvPr id="4" name="Title 1"/>
          <p:cNvSpPr txBox="1">
            <a:spLocks/>
          </p:cNvSpPr>
          <p:nvPr/>
        </p:nvSpPr>
        <p:spPr>
          <a:xfrm>
            <a:off x="0" y="0"/>
            <a:ext cx="9144000" cy="761999"/>
          </a:xfrm>
          <a:prstGeom prst="rect">
            <a:avLst/>
          </a:prstGeom>
          <a:solidFill>
            <a:schemeClr val="tx2">
              <a:lumMod val="20000"/>
              <a:lumOff val="80000"/>
            </a:schemeClr>
          </a:solidFill>
        </p:spPr>
        <p:txBody>
          <a:bodyPr vert="horz" lIns="91440" tIns="45720" rIns="91440" bIns="45720" rtlCol="0" anchor="ctr">
            <a:normAutofit/>
          </a:bodyPr>
          <a:lstStyle/>
          <a:p>
            <a:pPr lvl="0" algn="ctr">
              <a:spcBef>
                <a:spcPct val="0"/>
              </a:spcBef>
              <a:defRPr/>
            </a:pPr>
            <a:r>
              <a:rPr lang="en-US" sz="4000" b="1" dirty="0" smtClean="0"/>
              <a:t>Industrial Stormwater Permit-WA</a:t>
            </a:r>
            <a:endParaRPr kumimoji="0" lang="en-US" sz="4000" b="1" i="0" u="none" strike="noStrike" kern="1200" cap="none" spc="0" normalizeH="0" baseline="0" noProof="0" dirty="0">
              <a:ln>
                <a:noFill/>
              </a:ln>
              <a:solidFill>
                <a:schemeClr val="tx1"/>
              </a:solidFill>
              <a:effectLst/>
              <a:uLnTx/>
              <a:uFillTx/>
              <a:latin typeface="+mj-lt"/>
              <a:ea typeface="+mj-ea"/>
              <a:cs typeface="+mj-cs"/>
            </a:endParaRPr>
          </a:p>
        </p:txBody>
      </p:sp>
      <p:sp>
        <p:nvSpPr>
          <p:cNvPr id="5" name="Rectangle 4"/>
          <p:cNvSpPr/>
          <p:nvPr/>
        </p:nvSpPr>
        <p:spPr>
          <a:xfrm>
            <a:off x="5029200" y="6240754"/>
            <a:ext cx="4572000" cy="541046"/>
          </a:xfrm>
          <a:prstGeom prst="rect">
            <a:avLst/>
          </a:prstGeom>
        </p:spPr>
        <p:txBody>
          <a:bodyPr>
            <a:spAutoFit/>
          </a:bodyPr>
          <a:lstStyle/>
          <a:p>
            <a:pPr>
              <a:lnSpc>
                <a:spcPct val="80000"/>
              </a:lnSpc>
              <a:defRPr/>
            </a:pPr>
            <a:r>
              <a:rPr lang="en-US" dirty="0" smtClean="0">
                <a:solidFill>
                  <a:schemeClr val="bg1"/>
                </a:solidFill>
              </a:rPr>
              <a:t>Jeff Killelea, CPESC Department of Ecology  360-407-6127 Jeff.killelea@ecy.wa.gov</a:t>
            </a:r>
          </a:p>
        </p:txBody>
      </p:sp>
      <p:sp>
        <p:nvSpPr>
          <p:cNvPr id="6" name="Rectangle 5"/>
          <p:cNvSpPr/>
          <p:nvPr/>
        </p:nvSpPr>
        <p:spPr>
          <a:xfrm>
            <a:off x="-381000" y="6172200"/>
            <a:ext cx="5105400" cy="646331"/>
          </a:xfrm>
          <a:prstGeom prst="rect">
            <a:avLst/>
          </a:prstGeom>
        </p:spPr>
        <p:txBody>
          <a:bodyPr wrap="square">
            <a:spAutoFit/>
          </a:bodyPr>
          <a:lstStyle/>
          <a:p>
            <a:pPr lvl="1">
              <a:defRPr/>
            </a:pPr>
            <a:r>
              <a:rPr lang="en-US" dirty="0" smtClean="0">
                <a:solidFill>
                  <a:schemeClr val="bg1"/>
                </a:solidFill>
              </a:rPr>
              <a:t>Montana Storm Water MS4 Contact: </a:t>
            </a:r>
            <a:r>
              <a:rPr lang="en-US" u="sng" dirty="0" smtClean="0">
                <a:solidFill>
                  <a:schemeClr val="bg1"/>
                </a:solidFill>
              </a:rPr>
              <a:t>Paul Skubinna  </a:t>
            </a:r>
            <a:r>
              <a:rPr lang="en-US" dirty="0" smtClean="0">
                <a:solidFill>
                  <a:schemeClr val="bg1"/>
                </a:solidFill>
              </a:rPr>
              <a:t>444-3639</a:t>
            </a:r>
            <a:endParaRPr lang="en-US" u="sng" dirty="0" smtClean="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1066800"/>
            <a:ext cx="8229600" cy="4800600"/>
          </a:xfrm>
        </p:spPr>
        <p:txBody>
          <a:bodyPr>
            <a:normAutofit/>
          </a:bodyPr>
          <a:lstStyle/>
          <a:p>
            <a:pPr>
              <a:buNone/>
              <a:defRPr/>
            </a:pPr>
            <a:r>
              <a:rPr lang="en-US" baseline="0" dirty="0" smtClean="0">
                <a:solidFill>
                  <a:schemeClr val="bg1">
                    <a:lumMod val="95000"/>
                  </a:schemeClr>
                </a:solidFill>
              </a:rPr>
              <a:t>Montana </a:t>
            </a:r>
          </a:p>
          <a:p>
            <a:pPr>
              <a:buNone/>
              <a:defRPr/>
            </a:pPr>
            <a:r>
              <a:rPr lang="en-US" baseline="0" dirty="0" smtClean="0">
                <a:solidFill>
                  <a:schemeClr val="bg1">
                    <a:lumMod val="95000"/>
                  </a:schemeClr>
                </a:solidFill>
              </a:rPr>
              <a:t>Parameters specif</a:t>
            </a:r>
            <a:r>
              <a:rPr lang="en-US" dirty="0" smtClean="0">
                <a:solidFill>
                  <a:schemeClr val="bg1">
                    <a:lumMod val="95000"/>
                  </a:schemeClr>
                </a:solidFill>
              </a:rPr>
              <a:t>ic to industry sectors, includes</a:t>
            </a:r>
            <a:r>
              <a:rPr lang="en-US" baseline="0" dirty="0" smtClean="0">
                <a:solidFill>
                  <a:schemeClr val="bg1">
                    <a:lumMod val="95000"/>
                  </a:schemeClr>
                </a:solidFill>
              </a:rPr>
              <a:t>:</a:t>
            </a:r>
            <a:endParaRPr lang="en-US" dirty="0" smtClean="0">
              <a:solidFill>
                <a:schemeClr val="bg1">
                  <a:lumMod val="95000"/>
                </a:schemeClr>
              </a:solidFill>
            </a:endParaRPr>
          </a:p>
          <a:p>
            <a:pPr lvl="1" eaLnBrk="1" hangingPunct="1">
              <a:buSzPct val="100000"/>
              <a:buFont typeface="Arial" pitchFamily="34" charset="0"/>
              <a:buChar char="•"/>
              <a:defRPr/>
            </a:pPr>
            <a:r>
              <a:rPr lang="en-US" sz="3600" b="1" baseline="0" dirty="0" smtClean="0">
                <a:solidFill>
                  <a:srgbClr val="FFFF00"/>
                </a:solidFill>
              </a:rPr>
              <a:t>Zinc </a:t>
            </a:r>
            <a:r>
              <a:rPr lang="en-US" sz="3600" baseline="0" dirty="0" smtClean="0">
                <a:solidFill>
                  <a:schemeClr val="bg1"/>
                </a:solidFill>
              </a:rPr>
              <a:t>(</a:t>
            </a:r>
            <a:r>
              <a:rPr lang="en-US" sz="3600" kern="1200" baseline="0" dirty="0" smtClean="0">
                <a:solidFill>
                  <a:schemeClr val="bg1"/>
                </a:solidFill>
                <a:latin typeface="+mn-lt"/>
                <a:ea typeface="+mn-ea"/>
                <a:cs typeface="+mn-cs"/>
              </a:rPr>
              <a:t>Sawmills, Rubber</a:t>
            </a:r>
            <a:r>
              <a:rPr lang="en-US" sz="3600" kern="1200" dirty="0" smtClean="0">
                <a:solidFill>
                  <a:schemeClr val="bg1"/>
                </a:solidFill>
                <a:latin typeface="+mn-lt"/>
                <a:ea typeface="+mn-ea"/>
                <a:cs typeface="+mn-cs"/>
              </a:rPr>
              <a:t> products Manufacturing</a:t>
            </a:r>
            <a:r>
              <a:rPr lang="en-US" sz="3600" kern="1200" baseline="0" dirty="0" smtClean="0">
                <a:solidFill>
                  <a:schemeClr val="bg1"/>
                </a:solidFill>
                <a:latin typeface="+mn-lt"/>
                <a:ea typeface="+mn-ea"/>
                <a:cs typeface="+mn-cs"/>
              </a:rPr>
              <a:t>)</a:t>
            </a:r>
          </a:p>
          <a:p>
            <a:pPr lvl="1" eaLnBrk="1" hangingPunct="1">
              <a:buSzPct val="100000"/>
              <a:buFont typeface="Arial" pitchFamily="34" charset="0"/>
              <a:buChar char="•"/>
              <a:defRPr/>
            </a:pPr>
            <a:r>
              <a:rPr lang="en-US" sz="3600" b="1" kern="1200" baseline="0" dirty="0" smtClean="0">
                <a:solidFill>
                  <a:srgbClr val="FFFF00"/>
                </a:solidFill>
                <a:latin typeface="+mn-lt"/>
                <a:ea typeface="+mn-ea"/>
                <a:cs typeface="+mn-cs"/>
              </a:rPr>
              <a:t>Copper</a:t>
            </a:r>
            <a:r>
              <a:rPr lang="en-US" sz="3600" kern="1200" baseline="0" dirty="0" smtClean="0">
                <a:solidFill>
                  <a:schemeClr val="bg1"/>
                </a:solidFill>
                <a:latin typeface="+mn-lt"/>
                <a:ea typeface="+mn-ea"/>
                <a:cs typeface="+mn-cs"/>
              </a:rPr>
              <a:t> (Iron/Steel</a:t>
            </a:r>
            <a:r>
              <a:rPr lang="en-US" sz="3600" kern="1200" dirty="0" smtClean="0">
                <a:solidFill>
                  <a:schemeClr val="bg1"/>
                </a:solidFill>
                <a:latin typeface="+mn-lt"/>
                <a:ea typeface="+mn-ea"/>
                <a:cs typeface="+mn-cs"/>
              </a:rPr>
              <a:t> Foundries, Scrap Recycling</a:t>
            </a:r>
            <a:r>
              <a:rPr lang="en-US" sz="3600" kern="1200" baseline="0" dirty="0" smtClean="0">
                <a:solidFill>
                  <a:schemeClr val="bg1"/>
                </a:solidFill>
                <a:latin typeface="+mn-lt"/>
                <a:ea typeface="+mn-ea"/>
                <a:cs typeface="+mn-cs"/>
              </a:rPr>
              <a:t>)</a:t>
            </a:r>
            <a:endParaRPr lang="en-US" sz="3600" dirty="0" smtClean="0">
              <a:solidFill>
                <a:schemeClr val="bg1"/>
              </a:solidFill>
            </a:endParaRPr>
          </a:p>
          <a:p>
            <a:pPr eaLnBrk="1" hangingPunct="1">
              <a:buNone/>
              <a:defRPr/>
            </a:pPr>
            <a:endParaRPr lang="en-US" dirty="0" smtClean="0"/>
          </a:p>
          <a:p>
            <a:pPr lvl="1">
              <a:buNone/>
              <a:defRPr/>
            </a:pPr>
            <a:endParaRPr lang="en-US" u="sng" dirty="0" smtClean="0"/>
          </a:p>
        </p:txBody>
      </p:sp>
      <p:sp>
        <p:nvSpPr>
          <p:cNvPr id="4" name="Title 1"/>
          <p:cNvSpPr txBox="1">
            <a:spLocks/>
          </p:cNvSpPr>
          <p:nvPr/>
        </p:nvSpPr>
        <p:spPr>
          <a:xfrm>
            <a:off x="0" y="0"/>
            <a:ext cx="9144000" cy="761999"/>
          </a:xfrm>
          <a:prstGeom prst="rect">
            <a:avLst/>
          </a:prstGeom>
          <a:solidFill>
            <a:schemeClr val="tx2">
              <a:lumMod val="20000"/>
              <a:lumOff val="80000"/>
            </a:schemeClr>
          </a:solidFill>
        </p:spPr>
        <p:txBody>
          <a:bodyPr vert="horz" lIns="91440" tIns="45720" rIns="91440" bIns="45720" rtlCol="0" anchor="ctr">
            <a:normAutofit/>
          </a:bodyPr>
          <a:lstStyle/>
          <a:p>
            <a:pPr lvl="0" algn="ctr">
              <a:spcBef>
                <a:spcPct val="0"/>
              </a:spcBef>
              <a:defRPr/>
            </a:pPr>
            <a:r>
              <a:rPr lang="en-US" sz="4000" b="1" dirty="0" smtClean="0"/>
              <a:t>Industrial Stormwater Permit-MT</a:t>
            </a:r>
            <a:endParaRPr kumimoji="0" lang="en-US" sz="40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762000"/>
            <a:ext cx="9144000" cy="1295400"/>
          </a:xfrm>
        </p:spPr>
        <p:txBody>
          <a:bodyPr>
            <a:normAutofit/>
          </a:bodyPr>
          <a:lstStyle/>
          <a:p>
            <a:pPr algn="l"/>
            <a:r>
              <a:rPr lang="en-US" sz="3600" dirty="0" smtClean="0">
                <a:solidFill>
                  <a:schemeClr val="bg1">
                    <a:lumMod val="95000"/>
                  </a:schemeClr>
                </a:solidFill>
              </a:rPr>
              <a:t>Sweeping, Covering</a:t>
            </a:r>
            <a:r>
              <a:rPr lang="en-US" sz="3600" baseline="0" dirty="0" smtClean="0">
                <a:solidFill>
                  <a:schemeClr val="bg1">
                    <a:lumMod val="95000"/>
                  </a:schemeClr>
                </a:solidFill>
              </a:rPr>
              <a:t> Dumpsters</a:t>
            </a:r>
            <a:endParaRPr lang="en-US" sz="3600" dirty="0">
              <a:solidFill>
                <a:schemeClr val="bg1">
                  <a:lumMod val="95000"/>
                </a:schemeClr>
              </a:solidFill>
            </a:endParaRPr>
          </a:p>
        </p:txBody>
      </p:sp>
      <p:sp>
        <p:nvSpPr>
          <p:cNvPr id="4" name="Title 1"/>
          <p:cNvSpPr txBox="1">
            <a:spLocks/>
          </p:cNvSpPr>
          <p:nvPr/>
        </p:nvSpPr>
        <p:spPr>
          <a:xfrm>
            <a:off x="0" y="0"/>
            <a:ext cx="9144000" cy="761999"/>
          </a:xfrm>
          <a:prstGeom prst="rect">
            <a:avLst/>
          </a:prstGeom>
          <a:solidFill>
            <a:schemeClr val="tx2">
              <a:lumMod val="20000"/>
              <a:lumOff val="80000"/>
            </a:schemeClr>
          </a:solidFill>
        </p:spPr>
        <p:txBody>
          <a:bodyPr vert="horz" lIns="91440" tIns="45720" rIns="91440" bIns="45720" rtlCol="0" anchor="ctr">
            <a:normAutofit/>
          </a:bodyPr>
          <a:lstStyle/>
          <a:p>
            <a:pPr lvl="0" algn="ctr">
              <a:spcBef>
                <a:spcPct val="0"/>
              </a:spcBef>
              <a:defRPr/>
            </a:pPr>
            <a:r>
              <a:rPr lang="en-US" sz="4000" b="1" noProof="0" dirty="0" smtClean="0"/>
              <a:t>Industrial Permit BMP’s</a:t>
            </a:r>
            <a:endParaRPr kumimoji="0" lang="en-US" sz="4000" b="1" i="0" u="none" strike="noStrike" kern="1200" cap="none" spc="0" normalizeH="0" baseline="0" noProof="0" dirty="0">
              <a:ln>
                <a:noFill/>
              </a:ln>
              <a:solidFill>
                <a:schemeClr val="tx1"/>
              </a:solidFill>
              <a:effectLst/>
              <a:uLnTx/>
              <a:uFillTx/>
              <a:latin typeface="+mj-lt"/>
              <a:ea typeface="+mj-ea"/>
              <a:cs typeface="+mj-cs"/>
            </a:endParaRPr>
          </a:p>
        </p:txBody>
      </p:sp>
      <p:pic>
        <p:nvPicPr>
          <p:cNvPr id="7" name="Picture 2" descr="http://www.portwallawalla.com/accomp/images/2004/slide13.jpg"/>
          <p:cNvPicPr>
            <a:picLocks noChangeAspect="1" noChangeArrowheads="1"/>
          </p:cNvPicPr>
          <p:nvPr/>
        </p:nvPicPr>
        <p:blipFill>
          <a:blip r:embed="rId3" cstate="print"/>
          <a:srcRect/>
          <a:stretch>
            <a:fillRect/>
          </a:stretch>
        </p:blipFill>
        <p:spPr bwMode="auto">
          <a:xfrm>
            <a:off x="152400" y="2133600"/>
            <a:ext cx="4850474" cy="3143154"/>
          </a:xfrm>
          <a:prstGeom prst="rect">
            <a:avLst/>
          </a:prstGeom>
          <a:noFill/>
          <a:ln w="9525">
            <a:noFill/>
            <a:miter lim="800000"/>
            <a:headEnd/>
            <a:tailEnd/>
          </a:ln>
        </p:spPr>
      </p:pic>
      <p:pic>
        <p:nvPicPr>
          <p:cNvPr id="8" name="Content Placeholder 5" descr="P2120111.JPG"/>
          <p:cNvPicPr>
            <a:picLocks noChangeAspect="1"/>
          </p:cNvPicPr>
          <p:nvPr/>
        </p:nvPicPr>
        <p:blipFill>
          <a:blip r:embed="rId4" cstate="print"/>
          <a:srcRect r="25676"/>
          <a:stretch>
            <a:fillRect/>
          </a:stretch>
        </p:blipFill>
        <p:spPr bwMode="auto">
          <a:xfrm>
            <a:off x="5181600" y="2552700"/>
            <a:ext cx="3737918" cy="3771900"/>
          </a:xfrm>
          <a:prstGeom prst="rect">
            <a:avLst/>
          </a:prstGeom>
          <a:noFill/>
          <a:ln w="9525">
            <a:noFill/>
            <a:miter lim="800000"/>
            <a:headEnd/>
            <a:tailEnd/>
          </a:ln>
        </p:spPr>
      </p:pic>
    </p:spTree>
    <p:extLst>
      <p:ext uri="{BB962C8B-B14F-4D97-AF65-F5344CB8AC3E}">
        <p14:creationId xmlns:p14="http://schemas.microsoft.com/office/powerpoint/2010/main" xmlns="" val="1079260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990600"/>
            <a:ext cx="7467600" cy="990600"/>
          </a:xfrm>
        </p:spPr>
        <p:txBody>
          <a:bodyPr>
            <a:normAutofit/>
          </a:bodyPr>
          <a:lstStyle/>
          <a:p>
            <a:pPr algn="l"/>
            <a:r>
              <a:rPr lang="en-US" dirty="0" smtClean="0">
                <a:solidFill>
                  <a:schemeClr val="bg1">
                    <a:lumMod val="95000"/>
                  </a:schemeClr>
                </a:solidFill>
              </a:rPr>
              <a:t>Redirect runoff, install cover </a:t>
            </a:r>
            <a:endParaRPr lang="en-US" dirty="0">
              <a:solidFill>
                <a:schemeClr val="bg1">
                  <a:lumMod val="95000"/>
                </a:schemeClr>
              </a:solidFill>
            </a:endParaRPr>
          </a:p>
        </p:txBody>
      </p:sp>
      <p:sp>
        <p:nvSpPr>
          <p:cNvPr id="4" name="Title 1"/>
          <p:cNvSpPr txBox="1">
            <a:spLocks/>
          </p:cNvSpPr>
          <p:nvPr/>
        </p:nvSpPr>
        <p:spPr>
          <a:xfrm>
            <a:off x="0" y="0"/>
            <a:ext cx="9144000" cy="761999"/>
          </a:xfrm>
          <a:prstGeom prst="rect">
            <a:avLst/>
          </a:prstGeom>
          <a:solidFill>
            <a:schemeClr val="tx2">
              <a:lumMod val="20000"/>
              <a:lumOff val="80000"/>
            </a:schemeClr>
          </a:solidFill>
        </p:spPr>
        <p:txBody>
          <a:bodyPr vert="horz" lIns="91440" tIns="45720" rIns="91440" bIns="45720" rtlCol="0" anchor="ctr">
            <a:normAutofit/>
          </a:bodyPr>
          <a:lstStyle/>
          <a:p>
            <a:pPr lvl="0" algn="ctr">
              <a:spcBef>
                <a:spcPct val="0"/>
              </a:spcBef>
              <a:defRPr/>
            </a:pPr>
            <a:r>
              <a:rPr lang="en-US" sz="4000" b="1" dirty="0" smtClean="0"/>
              <a:t>Industrial Stormwater Permit-BMP’s</a:t>
            </a:r>
            <a:endParaRPr kumimoji="0" lang="en-US" sz="4000" b="1" i="0" u="none" strike="noStrike" kern="1200" cap="none" spc="0" normalizeH="0" baseline="0" noProof="0" dirty="0">
              <a:ln>
                <a:noFill/>
              </a:ln>
              <a:solidFill>
                <a:schemeClr val="tx1"/>
              </a:solidFill>
              <a:effectLst/>
              <a:uLnTx/>
              <a:uFillTx/>
              <a:latin typeface="+mj-lt"/>
              <a:ea typeface="+mj-ea"/>
              <a:cs typeface="+mj-cs"/>
            </a:endParaRPr>
          </a:p>
        </p:txBody>
      </p:sp>
      <p:pic>
        <p:nvPicPr>
          <p:cNvPr id="7" name="Picture 2"/>
          <p:cNvPicPr>
            <a:picLocks noChangeAspect="1" noChangeArrowheads="1"/>
          </p:cNvPicPr>
          <p:nvPr/>
        </p:nvPicPr>
        <p:blipFill>
          <a:blip r:embed="rId3" cstate="print"/>
          <a:srcRect/>
          <a:stretch>
            <a:fillRect/>
          </a:stretch>
        </p:blipFill>
        <p:spPr>
          <a:xfrm>
            <a:off x="162983" y="2057400"/>
            <a:ext cx="4790017" cy="3592513"/>
          </a:xfrm>
          <a:prstGeom prst="rect">
            <a:avLst/>
          </a:prstGeom>
        </p:spPr>
      </p:pic>
      <p:pic>
        <p:nvPicPr>
          <p:cNvPr id="5" name="Picture 2" descr="P1010155"/>
          <p:cNvPicPr>
            <a:picLocks noChangeAspect="1" noChangeArrowheads="1"/>
          </p:cNvPicPr>
          <p:nvPr/>
        </p:nvPicPr>
        <p:blipFill>
          <a:blip r:embed="rId4" cstate="print"/>
          <a:srcRect/>
          <a:stretch>
            <a:fillRect/>
          </a:stretch>
        </p:blipFill>
        <p:spPr>
          <a:xfrm>
            <a:off x="4191000" y="2942050"/>
            <a:ext cx="4724400" cy="3534950"/>
          </a:xfrm>
          <a:prstGeom prst="rect">
            <a:avLst/>
          </a:prstGeom>
        </p:spPr>
      </p:pic>
    </p:spTree>
    <p:extLst>
      <p:ext uri="{BB962C8B-B14F-4D97-AF65-F5344CB8AC3E}">
        <p14:creationId xmlns:p14="http://schemas.microsoft.com/office/powerpoint/2010/main" xmlns="" val="37811012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0" y="0"/>
            <a:ext cx="9144000" cy="838200"/>
          </a:xfrm>
          <a:prstGeom prst="rect">
            <a:avLst/>
          </a:prstGeom>
          <a:solidFill>
            <a:srgbClr val="4F81BD">
              <a:alpha val="76000"/>
            </a:srgb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7"/>
          <p:cNvSpPr>
            <a:spLocks noGrp="1"/>
          </p:cNvSpPr>
          <p:nvPr>
            <p:ph type="title"/>
          </p:nvPr>
        </p:nvSpPr>
        <p:spPr>
          <a:xfrm>
            <a:off x="0" y="0"/>
            <a:ext cx="9144000" cy="838200"/>
          </a:xfrm>
        </p:spPr>
        <p:txBody>
          <a:bodyPr>
            <a:noAutofit/>
          </a:bodyPr>
          <a:lstStyle/>
          <a:p>
            <a:r>
              <a:rPr lang="en-US" sz="4000" b="1" dirty="0" smtClean="0">
                <a:solidFill>
                  <a:schemeClr val="bg1"/>
                </a:solidFill>
              </a:rPr>
              <a:t>Industrial Stormwater Permit-BMP’s</a:t>
            </a:r>
          </a:p>
        </p:txBody>
      </p:sp>
      <p:sp>
        <p:nvSpPr>
          <p:cNvPr id="6" name="Content Placeholder 5"/>
          <p:cNvSpPr>
            <a:spLocks noGrp="1"/>
          </p:cNvSpPr>
          <p:nvPr>
            <p:ph sz="half" idx="1"/>
          </p:nvPr>
        </p:nvSpPr>
        <p:spPr>
          <a:xfrm>
            <a:off x="76200" y="914400"/>
            <a:ext cx="8305800" cy="762000"/>
          </a:xfrm>
        </p:spPr>
        <p:txBody>
          <a:bodyPr>
            <a:normAutofit/>
          </a:bodyPr>
          <a:lstStyle/>
          <a:p>
            <a:pPr>
              <a:buNone/>
            </a:pPr>
            <a:r>
              <a:rPr lang="en-US" sz="4400" dirty="0" smtClean="0">
                <a:solidFill>
                  <a:schemeClr val="bg1"/>
                </a:solidFill>
              </a:rPr>
              <a:t>Oil Water Separator, Media Filter</a:t>
            </a:r>
            <a:endParaRPr lang="en-US" sz="4400" dirty="0">
              <a:solidFill>
                <a:schemeClr val="bg1"/>
              </a:solidFill>
            </a:endParaRPr>
          </a:p>
        </p:txBody>
      </p:sp>
      <p:pic>
        <p:nvPicPr>
          <p:cNvPr id="10" name="Picture 2"/>
          <p:cNvPicPr>
            <a:picLocks noGrp="1" noChangeAspect="1" noChangeArrowheads="1"/>
          </p:cNvPicPr>
          <p:nvPr>
            <p:ph sz="half" idx="2"/>
          </p:nvPr>
        </p:nvPicPr>
        <p:blipFill>
          <a:blip r:embed="rId3" cstate="print"/>
          <a:srcRect/>
          <a:stretch>
            <a:fillRect/>
          </a:stretch>
        </p:blipFill>
        <p:spPr>
          <a:xfrm>
            <a:off x="1066800" y="1905000"/>
            <a:ext cx="6260296" cy="4639610"/>
          </a:xfrm>
        </p:spPr>
      </p:pic>
      <p:pic>
        <p:nvPicPr>
          <p:cNvPr id="11" name="Picture 6"/>
          <p:cNvPicPr>
            <a:picLocks noChangeAspect="1" noChangeArrowheads="1"/>
          </p:cNvPicPr>
          <p:nvPr/>
        </p:nvPicPr>
        <p:blipFill>
          <a:blip r:embed="rId4" cstate="print"/>
          <a:srcRect/>
          <a:stretch>
            <a:fillRect/>
          </a:stretch>
        </p:blipFill>
        <p:spPr>
          <a:xfrm>
            <a:off x="914400" y="1889208"/>
            <a:ext cx="6548438" cy="48163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amond(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0" y="0"/>
            <a:ext cx="9144000" cy="838200"/>
          </a:xfrm>
          <a:prstGeom prst="rect">
            <a:avLst/>
          </a:prstGeom>
          <a:solidFill>
            <a:srgbClr val="4F81BD">
              <a:alpha val="76000"/>
            </a:srgb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7"/>
          <p:cNvSpPr>
            <a:spLocks noGrp="1"/>
          </p:cNvSpPr>
          <p:nvPr>
            <p:ph type="title"/>
          </p:nvPr>
        </p:nvSpPr>
        <p:spPr>
          <a:xfrm>
            <a:off x="0" y="0"/>
            <a:ext cx="9144000" cy="838200"/>
          </a:xfrm>
        </p:spPr>
        <p:txBody>
          <a:bodyPr>
            <a:noAutofit/>
          </a:bodyPr>
          <a:lstStyle/>
          <a:p>
            <a:r>
              <a:rPr lang="en-US" sz="4000" b="1" dirty="0" smtClean="0">
                <a:solidFill>
                  <a:schemeClr val="bg1"/>
                </a:solidFill>
              </a:rPr>
              <a:t>Industrial Stormwater Permit-BMP’s</a:t>
            </a:r>
          </a:p>
        </p:txBody>
      </p:sp>
      <p:sp>
        <p:nvSpPr>
          <p:cNvPr id="6" name="Content Placeholder 5"/>
          <p:cNvSpPr>
            <a:spLocks noGrp="1"/>
          </p:cNvSpPr>
          <p:nvPr>
            <p:ph sz="half" idx="1"/>
          </p:nvPr>
        </p:nvSpPr>
        <p:spPr>
          <a:xfrm>
            <a:off x="76200" y="914400"/>
            <a:ext cx="8305800" cy="762000"/>
          </a:xfrm>
        </p:spPr>
        <p:txBody>
          <a:bodyPr>
            <a:normAutofit/>
          </a:bodyPr>
          <a:lstStyle/>
          <a:p>
            <a:pPr>
              <a:buNone/>
            </a:pPr>
            <a:r>
              <a:rPr lang="en-US" sz="4400" dirty="0" smtClean="0">
                <a:solidFill>
                  <a:schemeClr val="bg1"/>
                </a:solidFill>
              </a:rPr>
              <a:t>Innovative Source Control </a:t>
            </a:r>
            <a:endParaRPr lang="en-US" sz="4400" dirty="0">
              <a:solidFill>
                <a:schemeClr val="bg1"/>
              </a:solidFill>
            </a:endParaRPr>
          </a:p>
        </p:txBody>
      </p:sp>
      <p:sp>
        <p:nvSpPr>
          <p:cNvPr id="7" name="Content Placeholder 6"/>
          <p:cNvSpPr>
            <a:spLocks noGrp="1"/>
          </p:cNvSpPr>
          <p:nvPr>
            <p:ph sz="half" idx="2"/>
          </p:nvPr>
        </p:nvSpPr>
        <p:spPr/>
        <p:txBody>
          <a:bodyPr/>
          <a:lstStyle/>
          <a:p>
            <a:endParaRPr lang="en-US"/>
          </a:p>
        </p:txBody>
      </p:sp>
      <p:pic>
        <p:nvPicPr>
          <p:cNvPr id="12" name="Content Placeholder 6" descr="Marina Scrubber (2).jpg"/>
          <p:cNvPicPr>
            <a:picLocks noChangeAspect="1"/>
          </p:cNvPicPr>
          <p:nvPr/>
        </p:nvPicPr>
        <p:blipFill>
          <a:blip r:embed="rId3" cstate="print"/>
          <a:stretch>
            <a:fillRect/>
          </a:stretch>
        </p:blipFill>
        <p:spPr>
          <a:xfrm>
            <a:off x="1066800" y="1652926"/>
            <a:ext cx="7010400" cy="4988196"/>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0" y="0"/>
            <a:ext cx="9144000" cy="838200"/>
          </a:xfrm>
          <a:prstGeom prst="rect">
            <a:avLst/>
          </a:prstGeom>
          <a:solidFill>
            <a:srgbClr val="4F81BD">
              <a:alpha val="76000"/>
            </a:srgb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7"/>
          <p:cNvSpPr>
            <a:spLocks noGrp="1"/>
          </p:cNvSpPr>
          <p:nvPr>
            <p:ph type="title"/>
          </p:nvPr>
        </p:nvSpPr>
        <p:spPr>
          <a:xfrm>
            <a:off x="0" y="0"/>
            <a:ext cx="9144000" cy="838200"/>
          </a:xfrm>
        </p:spPr>
        <p:txBody>
          <a:bodyPr>
            <a:noAutofit/>
          </a:bodyPr>
          <a:lstStyle/>
          <a:p>
            <a:r>
              <a:rPr lang="en-US" sz="4000" b="1" dirty="0" smtClean="0">
                <a:solidFill>
                  <a:schemeClr val="bg1"/>
                </a:solidFill>
              </a:rPr>
              <a:t>Industrial Stormwater Permit-BMP’s</a:t>
            </a:r>
          </a:p>
        </p:txBody>
      </p:sp>
      <p:sp>
        <p:nvSpPr>
          <p:cNvPr id="6" name="Content Placeholder 5"/>
          <p:cNvSpPr>
            <a:spLocks noGrp="1"/>
          </p:cNvSpPr>
          <p:nvPr>
            <p:ph sz="half" idx="1"/>
          </p:nvPr>
        </p:nvSpPr>
        <p:spPr>
          <a:xfrm>
            <a:off x="76200" y="914400"/>
            <a:ext cx="8305800" cy="762000"/>
          </a:xfrm>
        </p:spPr>
        <p:txBody>
          <a:bodyPr>
            <a:normAutofit/>
          </a:bodyPr>
          <a:lstStyle/>
          <a:p>
            <a:pPr>
              <a:buNone/>
            </a:pPr>
            <a:r>
              <a:rPr lang="en-US" sz="4400" dirty="0" smtClean="0">
                <a:solidFill>
                  <a:schemeClr val="bg1"/>
                </a:solidFill>
              </a:rPr>
              <a:t>Educational/informational </a:t>
            </a:r>
            <a:endParaRPr lang="en-US" sz="4400" dirty="0">
              <a:solidFill>
                <a:schemeClr val="bg1"/>
              </a:solidFill>
            </a:endParaRPr>
          </a:p>
        </p:txBody>
      </p:sp>
      <p:pic>
        <p:nvPicPr>
          <p:cNvPr id="12" name="Picture 11" descr="P7070013.JPG"/>
          <p:cNvPicPr>
            <a:picLocks noChangeAspect="1"/>
          </p:cNvPicPr>
          <p:nvPr/>
        </p:nvPicPr>
        <p:blipFill>
          <a:blip r:embed="rId3" cstate="print"/>
          <a:stretch>
            <a:fillRect/>
          </a:stretch>
        </p:blipFill>
        <p:spPr>
          <a:xfrm>
            <a:off x="235722" y="3080506"/>
            <a:ext cx="4641078" cy="3472694"/>
          </a:xfrm>
          <a:prstGeom prst="rect">
            <a:avLst/>
          </a:prstGeom>
        </p:spPr>
      </p:pic>
      <p:pic>
        <p:nvPicPr>
          <p:cNvPr id="13" name="Content Placeholder 6" descr="P7070012.JPG"/>
          <p:cNvPicPr>
            <a:picLocks noGrp="1" noChangeAspect="1"/>
          </p:cNvPicPr>
          <p:nvPr>
            <p:ph idx="1"/>
          </p:nvPr>
        </p:nvPicPr>
        <p:blipFill>
          <a:blip r:embed="rId4" cstate="print"/>
          <a:srcRect l="16125" r="25555"/>
          <a:stretch>
            <a:fillRect/>
          </a:stretch>
        </p:blipFill>
        <p:spPr>
          <a:xfrm>
            <a:off x="5181600" y="1828800"/>
            <a:ext cx="3733800" cy="4790536"/>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0" y="0"/>
            <a:ext cx="9144000" cy="838200"/>
          </a:xfrm>
          <a:prstGeom prst="rect">
            <a:avLst/>
          </a:prstGeom>
          <a:solidFill>
            <a:srgbClr val="4F81BD">
              <a:alpha val="76000"/>
            </a:srgb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7"/>
          <p:cNvSpPr>
            <a:spLocks noGrp="1"/>
          </p:cNvSpPr>
          <p:nvPr>
            <p:ph type="title"/>
          </p:nvPr>
        </p:nvSpPr>
        <p:spPr>
          <a:xfrm>
            <a:off x="0" y="0"/>
            <a:ext cx="9144000" cy="838200"/>
          </a:xfrm>
        </p:spPr>
        <p:txBody>
          <a:bodyPr>
            <a:noAutofit/>
          </a:bodyPr>
          <a:lstStyle/>
          <a:p>
            <a:r>
              <a:rPr lang="en-US" sz="4000" b="1" dirty="0" smtClean="0">
                <a:solidFill>
                  <a:schemeClr val="bg1"/>
                </a:solidFill>
              </a:rPr>
              <a:t>Industrial Stormwater Permit-BMP’s</a:t>
            </a:r>
          </a:p>
        </p:txBody>
      </p:sp>
      <p:sp>
        <p:nvSpPr>
          <p:cNvPr id="6" name="Content Placeholder 5"/>
          <p:cNvSpPr>
            <a:spLocks noGrp="1"/>
          </p:cNvSpPr>
          <p:nvPr>
            <p:ph sz="half" idx="1"/>
          </p:nvPr>
        </p:nvSpPr>
        <p:spPr>
          <a:xfrm>
            <a:off x="76200" y="914400"/>
            <a:ext cx="8305800" cy="762000"/>
          </a:xfrm>
        </p:spPr>
        <p:txBody>
          <a:bodyPr>
            <a:normAutofit/>
          </a:bodyPr>
          <a:lstStyle/>
          <a:p>
            <a:pPr>
              <a:buNone/>
            </a:pPr>
            <a:r>
              <a:rPr lang="en-US" sz="4400" dirty="0" smtClean="0">
                <a:solidFill>
                  <a:schemeClr val="bg1"/>
                </a:solidFill>
              </a:rPr>
              <a:t>Structural BMP’s (cover)</a:t>
            </a:r>
            <a:endParaRPr lang="en-US" sz="4400" dirty="0">
              <a:solidFill>
                <a:schemeClr val="bg1"/>
              </a:solidFill>
            </a:endParaRPr>
          </a:p>
        </p:txBody>
      </p:sp>
      <p:sp>
        <p:nvSpPr>
          <p:cNvPr id="7" name="Content Placeholder 6"/>
          <p:cNvSpPr>
            <a:spLocks noGrp="1"/>
          </p:cNvSpPr>
          <p:nvPr>
            <p:ph sz="half" idx="1"/>
          </p:nvPr>
        </p:nvSpPr>
        <p:spPr/>
        <p:txBody>
          <a:bodyPr/>
          <a:lstStyle/>
          <a:p>
            <a:endParaRPr lang="en-US"/>
          </a:p>
        </p:txBody>
      </p:sp>
      <p:pic>
        <p:nvPicPr>
          <p:cNvPr id="10" name="Content Placeholder 3" descr="IMG_8147"/>
          <p:cNvPicPr>
            <a:picLocks noGrp="1" noChangeAspect="1" noChangeArrowheads="1"/>
          </p:cNvPicPr>
          <p:nvPr>
            <p:ph idx="1"/>
          </p:nvPr>
        </p:nvPicPr>
        <p:blipFill>
          <a:blip r:embed="rId3" cstate="print"/>
          <a:srcRect/>
          <a:stretch>
            <a:fillRect/>
          </a:stretch>
        </p:blipFill>
        <p:spPr bwMode="auto">
          <a:xfrm>
            <a:off x="1645708" y="1935163"/>
            <a:ext cx="5852583" cy="4389437"/>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Stormwater Overview</a:t>
            </a:r>
            <a:endParaRPr lang="en-US" b="1" dirty="0">
              <a:solidFill>
                <a:schemeClr val="bg1"/>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xmlns="" val="0"/>
              </a:ext>
            </a:extLst>
          </a:blip>
          <a:srcRect l="23225" r="3680" b="16710"/>
          <a:stretch/>
        </p:blipFill>
        <p:spPr>
          <a:xfrm>
            <a:off x="-8878" y="4495800"/>
            <a:ext cx="9152878" cy="1199596"/>
          </a:xfrm>
          <a:prstGeom prst="rect">
            <a:avLst/>
          </a:prstGeom>
        </p:spPr>
      </p:pic>
      <p:pic>
        <p:nvPicPr>
          <p:cNvPr id="5" name="Picture 2"/>
          <p:cNvPicPr>
            <a:picLocks noChangeAspect="1" noChangeArrowheads="1"/>
          </p:cNvPicPr>
          <p:nvPr/>
        </p:nvPicPr>
        <p:blipFill>
          <a:blip r:embed="rId4" cstate="print"/>
          <a:srcRect/>
          <a:stretch>
            <a:fillRect/>
          </a:stretch>
        </p:blipFill>
        <p:spPr bwMode="auto">
          <a:xfrm>
            <a:off x="5029200" y="5809906"/>
            <a:ext cx="3995860" cy="1048094"/>
          </a:xfrm>
          <a:prstGeom prst="rect">
            <a:avLst/>
          </a:prstGeom>
          <a:noFill/>
          <a:ln w="9525">
            <a:noFill/>
            <a:miter lim="800000"/>
            <a:headEnd/>
            <a:tailEnd/>
          </a:ln>
          <a:effectLst/>
        </p:spPr>
      </p:pic>
      <p:sp>
        <p:nvSpPr>
          <p:cNvPr id="7" name="TextBox 6"/>
          <p:cNvSpPr txBox="1"/>
          <p:nvPr/>
        </p:nvSpPr>
        <p:spPr>
          <a:xfrm>
            <a:off x="533400" y="1135082"/>
            <a:ext cx="8077200" cy="3970318"/>
          </a:xfrm>
          <a:prstGeom prst="rect">
            <a:avLst/>
          </a:prstGeom>
          <a:noFill/>
        </p:spPr>
        <p:txBody>
          <a:bodyPr wrap="square" rtlCol="0">
            <a:spAutoFit/>
          </a:bodyPr>
          <a:lstStyle/>
          <a:p>
            <a:pPr algn="ctr"/>
            <a:endParaRPr lang="en-US" sz="2800" b="1" dirty="0" smtClean="0">
              <a:solidFill>
                <a:schemeClr val="bg1"/>
              </a:solidFill>
              <a:latin typeface="+mj-lt"/>
            </a:endParaRPr>
          </a:p>
          <a:p>
            <a:pPr algn="ctr">
              <a:buFont typeface="Arial" pitchFamily="34" charset="0"/>
              <a:buChar char="•"/>
            </a:pPr>
            <a:r>
              <a:rPr lang="en-US" sz="2500" b="1" cap="small" dirty="0" smtClean="0">
                <a:solidFill>
                  <a:schemeClr val="bg1"/>
                </a:solidFill>
              </a:rPr>
              <a:t>Stormwater Permits 101: </a:t>
            </a:r>
            <a:r>
              <a:rPr lang="en-US" sz="2500" cap="small" dirty="0" smtClean="0">
                <a:solidFill>
                  <a:schemeClr val="bg1"/>
                </a:solidFill>
              </a:rPr>
              <a:t>How Permits are Reducing Toxics, Lisa Cox-WA </a:t>
            </a:r>
            <a:r>
              <a:rPr lang="en-US" sz="2500" cap="small" dirty="0" err="1" smtClean="0">
                <a:solidFill>
                  <a:schemeClr val="bg1"/>
                </a:solidFill>
              </a:rPr>
              <a:t>Dpt</a:t>
            </a:r>
            <a:r>
              <a:rPr lang="en-US" sz="2500" cap="small" dirty="0" smtClean="0">
                <a:solidFill>
                  <a:schemeClr val="bg1"/>
                </a:solidFill>
              </a:rPr>
              <a:t> of Ecology</a:t>
            </a:r>
          </a:p>
          <a:p>
            <a:pPr algn="ctr">
              <a:buFont typeface="Arial" pitchFamily="34" charset="0"/>
              <a:buChar char="•"/>
            </a:pPr>
            <a:r>
              <a:rPr lang="en-US" sz="2500" b="1" cap="small" dirty="0" smtClean="0">
                <a:solidFill>
                  <a:schemeClr val="bg1"/>
                </a:solidFill>
              </a:rPr>
              <a:t> Case Study: </a:t>
            </a:r>
            <a:r>
              <a:rPr lang="en-US" sz="2500" cap="small" dirty="0" smtClean="0">
                <a:solidFill>
                  <a:schemeClr val="bg1"/>
                </a:solidFill>
              </a:rPr>
              <a:t>One City’s Story of Eliminating Toxic Pollution, Lynn Schmidt, P.E. City of Spokane</a:t>
            </a:r>
          </a:p>
          <a:p>
            <a:pPr algn="ctr">
              <a:buFont typeface="Arial" pitchFamily="34" charset="0"/>
              <a:buChar char="•"/>
            </a:pPr>
            <a:r>
              <a:rPr lang="en-US" sz="2500" b="1" cap="small" dirty="0" smtClean="0">
                <a:solidFill>
                  <a:schemeClr val="bg1"/>
                </a:solidFill>
              </a:rPr>
              <a:t> WA Stormwater Center: </a:t>
            </a:r>
            <a:r>
              <a:rPr lang="en-US" sz="2500" cap="small" dirty="0" smtClean="0">
                <a:solidFill>
                  <a:schemeClr val="bg1"/>
                </a:solidFill>
              </a:rPr>
              <a:t>Introduction to the Center’s work on Reducing toxics in Stormwater, Lisa Rozmyn WA Stormwater Center</a:t>
            </a:r>
          </a:p>
          <a:p>
            <a:pPr algn="ctr"/>
            <a:endParaRPr lang="en-US" sz="2800" b="1" cap="small" dirty="0" smtClean="0"/>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0" y="0"/>
            <a:ext cx="9144000" cy="838200"/>
          </a:xfrm>
          <a:prstGeom prst="rect">
            <a:avLst/>
          </a:prstGeom>
          <a:solidFill>
            <a:srgbClr val="4F81BD">
              <a:alpha val="76000"/>
            </a:srgb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7"/>
          <p:cNvSpPr>
            <a:spLocks noGrp="1"/>
          </p:cNvSpPr>
          <p:nvPr>
            <p:ph type="title"/>
          </p:nvPr>
        </p:nvSpPr>
        <p:spPr>
          <a:xfrm>
            <a:off x="0" y="0"/>
            <a:ext cx="9144000" cy="838200"/>
          </a:xfrm>
        </p:spPr>
        <p:txBody>
          <a:bodyPr>
            <a:noAutofit/>
          </a:bodyPr>
          <a:lstStyle/>
          <a:p>
            <a:r>
              <a:rPr lang="en-US" sz="4000" b="1" dirty="0" smtClean="0">
                <a:solidFill>
                  <a:schemeClr val="bg1"/>
                </a:solidFill>
              </a:rPr>
              <a:t>Industrial Stormwater Permit-BMP’s</a:t>
            </a:r>
          </a:p>
        </p:txBody>
      </p:sp>
      <p:sp>
        <p:nvSpPr>
          <p:cNvPr id="6" name="Content Placeholder 5"/>
          <p:cNvSpPr>
            <a:spLocks noGrp="1"/>
          </p:cNvSpPr>
          <p:nvPr>
            <p:ph sz="half" idx="1"/>
          </p:nvPr>
        </p:nvSpPr>
        <p:spPr>
          <a:xfrm>
            <a:off x="76200" y="914400"/>
            <a:ext cx="8305800" cy="762000"/>
          </a:xfrm>
        </p:spPr>
        <p:txBody>
          <a:bodyPr>
            <a:normAutofit/>
          </a:bodyPr>
          <a:lstStyle/>
          <a:p>
            <a:pPr>
              <a:buNone/>
            </a:pPr>
            <a:r>
              <a:rPr lang="en-US" sz="4400" dirty="0" smtClean="0">
                <a:solidFill>
                  <a:schemeClr val="bg1"/>
                </a:solidFill>
              </a:rPr>
              <a:t>Structural BMP’s</a:t>
            </a:r>
            <a:endParaRPr lang="en-US" sz="4400" dirty="0">
              <a:solidFill>
                <a:schemeClr val="bg1"/>
              </a:solidFill>
            </a:endParaRPr>
          </a:p>
        </p:txBody>
      </p:sp>
      <p:pic>
        <p:nvPicPr>
          <p:cNvPr id="10" name="Picture 9" descr="Elastomeric Roof Coating.jpg"/>
          <p:cNvPicPr>
            <a:picLocks noChangeAspect="1"/>
          </p:cNvPicPr>
          <p:nvPr/>
        </p:nvPicPr>
        <p:blipFill>
          <a:blip r:embed="rId3" cstate="print"/>
          <a:stretch>
            <a:fillRect/>
          </a:stretch>
        </p:blipFill>
        <p:spPr>
          <a:xfrm>
            <a:off x="1837164" y="1752600"/>
            <a:ext cx="2811036" cy="1904998"/>
          </a:xfrm>
          <a:prstGeom prst="rect">
            <a:avLst/>
          </a:prstGeom>
        </p:spPr>
      </p:pic>
      <p:pic>
        <p:nvPicPr>
          <p:cNvPr id="11" name="Picture 10" descr="Ames Snow Seal 2.jpg"/>
          <p:cNvPicPr>
            <a:picLocks noChangeAspect="1"/>
          </p:cNvPicPr>
          <p:nvPr/>
        </p:nvPicPr>
        <p:blipFill>
          <a:blip r:embed="rId4" cstate="print"/>
          <a:stretch>
            <a:fillRect/>
          </a:stretch>
        </p:blipFill>
        <p:spPr>
          <a:xfrm>
            <a:off x="1361162" y="4038600"/>
            <a:ext cx="3363238" cy="1888586"/>
          </a:xfrm>
          <a:prstGeom prst="rect">
            <a:avLst/>
          </a:prstGeom>
        </p:spPr>
      </p:pic>
      <p:pic>
        <p:nvPicPr>
          <p:cNvPr id="14" name="Picture 13" descr="paint-roof.jpg"/>
          <p:cNvPicPr>
            <a:picLocks noChangeAspect="1"/>
          </p:cNvPicPr>
          <p:nvPr/>
        </p:nvPicPr>
        <p:blipFill>
          <a:blip r:embed="rId5" cstate="print"/>
          <a:stretch>
            <a:fillRect/>
          </a:stretch>
        </p:blipFill>
        <p:spPr>
          <a:xfrm>
            <a:off x="4953000" y="1676400"/>
            <a:ext cx="3429000" cy="428625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0" y="0"/>
            <a:ext cx="9144000" cy="838200"/>
          </a:xfrm>
          <a:prstGeom prst="rect">
            <a:avLst/>
          </a:prstGeom>
          <a:solidFill>
            <a:srgbClr val="4F81BD">
              <a:alpha val="76000"/>
            </a:srgb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7"/>
          <p:cNvSpPr>
            <a:spLocks noGrp="1"/>
          </p:cNvSpPr>
          <p:nvPr>
            <p:ph type="title"/>
          </p:nvPr>
        </p:nvSpPr>
        <p:spPr>
          <a:xfrm>
            <a:off x="0" y="0"/>
            <a:ext cx="9144000" cy="838200"/>
          </a:xfrm>
        </p:spPr>
        <p:txBody>
          <a:bodyPr>
            <a:noAutofit/>
          </a:bodyPr>
          <a:lstStyle/>
          <a:p>
            <a:r>
              <a:rPr lang="en-US" sz="4000" b="1" dirty="0" smtClean="0">
                <a:solidFill>
                  <a:schemeClr val="bg1"/>
                </a:solidFill>
              </a:rPr>
              <a:t>Industrial Stormwater Permit-BMP’s</a:t>
            </a:r>
          </a:p>
        </p:txBody>
      </p:sp>
      <p:sp>
        <p:nvSpPr>
          <p:cNvPr id="6" name="Content Placeholder 5"/>
          <p:cNvSpPr>
            <a:spLocks noGrp="1"/>
          </p:cNvSpPr>
          <p:nvPr>
            <p:ph sz="half" idx="1"/>
          </p:nvPr>
        </p:nvSpPr>
        <p:spPr>
          <a:xfrm>
            <a:off x="76200" y="914400"/>
            <a:ext cx="8305800" cy="762000"/>
          </a:xfrm>
        </p:spPr>
        <p:txBody>
          <a:bodyPr>
            <a:normAutofit/>
          </a:bodyPr>
          <a:lstStyle/>
          <a:p>
            <a:pPr>
              <a:buNone/>
            </a:pPr>
            <a:r>
              <a:rPr lang="en-US" sz="4400" dirty="0" smtClean="0">
                <a:solidFill>
                  <a:schemeClr val="bg1"/>
                </a:solidFill>
              </a:rPr>
              <a:t>Treatment BMP’s</a:t>
            </a:r>
            <a:endParaRPr lang="en-US" sz="4400" dirty="0">
              <a:solidFill>
                <a:schemeClr val="bg1"/>
              </a:solidFill>
            </a:endParaRPr>
          </a:p>
        </p:txBody>
      </p:sp>
      <p:pic>
        <p:nvPicPr>
          <p:cNvPr id="10" name="Picture 9" descr="downspout2.JPG"/>
          <p:cNvPicPr>
            <a:picLocks noChangeAspect="1"/>
          </p:cNvPicPr>
          <p:nvPr/>
        </p:nvPicPr>
        <p:blipFill>
          <a:blip r:embed="rId3" cstate="print"/>
          <a:stretch>
            <a:fillRect/>
          </a:stretch>
        </p:blipFill>
        <p:spPr>
          <a:xfrm>
            <a:off x="228600" y="1685544"/>
            <a:ext cx="4356608" cy="3267456"/>
          </a:xfrm>
          <a:prstGeom prst="rect">
            <a:avLst/>
          </a:prstGeom>
        </p:spPr>
      </p:pic>
      <p:pic>
        <p:nvPicPr>
          <p:cNvPr id="11" name="Picture 10" descr="downspout1.JPG"/>
          <p:cNvPicPr>
            <a:picLocks noChangeAspect="1"/>
          </p:cNvPicPr>
          <p:nvPr/>
        </p:nvPicPr>
        <p:blipFill>
          <a:blip r:embed="rId4" cstate="print"/>
          <a:stretch>
            <a:fillRect/>
          </a:stretch>
        </p:blipFill>
        <p:spPr>
          <a:xfrm>
            <a:off x="4800600" y="1695450"/>
            <a:ext cx="4343400" cy="3257550"/>
          </a:xfrm>
          <a:prstGeom prst="rect">
            <a:avLst/>
          </a:prstGeom>
        </p:spPr>
      </p:pic>
      <p:sp>
        <p:nvSpPr>
          <p:cNvPr id="14" name="Rectangle 13"/>
          <p:cNvSpPr/>
          <p:nvPr/>
        </p:nvSpPr>
        <p:spPr>
          <a:xfrm>
            <a:off x="152400" y="5135940"/>
            <a:ext cx="8763000" cy="1569660"/>
          </a:xfrm>
          <a:prstGeom prst="rect">
            <a:avLst/>
          </a:prstGeom>
        </p:spPr>
        <p:txBody>
          <a:bodyPr wrap="square">
            <a:spAutoFit/>
          </a:bodyPr>
          <a:lstStyle/>
          <a:p>
            <a:pPr>
              <a:buFont typeface="Arial" pitchFamily="34" charset="0"/>
              <a:buChar char="•"/>
            </a:pPr>
            <a:r>
              <a:rPr lang="en-US" sz="3200" dirty="0" smtClean="0"/>
              <a:t>Roof Downspout </a:t>
            </a:r>
            <a:r>
              <a:rPr lang="en-US" sz="3200" dirty="0" err="1" smtClean="0"/>
              <a:t>Biofiltration</a:t>
            </a:r>
            <a:endParaRPr lang="en-US" sz="3200" dirty="0" smtClean="0"/>
          </a:p>
          <a:p>
            <a:pPr>
              <a:buFont typeface="Arial" pitchFamily="34" charset="0"/>
              <a:buChar char="•"/>
            </a:pPr>
            <a:r>
              <a:rPr lang="en-US" sz="3200" dirty="0" smtClean="0"/>
              <a:t>Amended soil, plantings, sub-drains</a:t>
            </a:r>
          </a:p>
          <a:p>
            <a:pPr>
              <a:buFont typeface="Arial" pitchFamily="34" charset="0"/>
              <a:buChar char="•"/>
            </a:pPr>
            <a:r>
              <a:rPr lang="en-US" sz="3200" dirty="0" smtClean="0"/>
              <a:t>90-98% reduction in total and dissolved metals</a:t>
            </a:r>
            <a:endParaRPr lang="en-US" sz="32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0" y="0"/>
            <a:ext cx="9144000" cy="838200"/>
          </a:xfrm>
          <a:prstGeom prst="rect">
            <a:avLst/>
          </a:prstGeom>
          <a:solidFill>
            <a:srgbClr val="4F81BD">
              <a:alpha val="76000"/>
            </a:srgb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7"/>
          <p:cNvSpPr>
            <a:spLocks noGrp="1"/>
          </p:cNvSpPr>
          <p:nvPr>
            <p:ph type="title"/>
          </p:nvPr>
        </p:nvSpPr>
        <p:spPr>
          <a:xfrm>
            <a:off x="0" y="0"/>
            <a:ext cx="9144000" cy="838200"/>
          </a:xfrm>
        </p:spPr>
        <p:txBody>
          <a:bodyPr>
            <a:noAutofit/>
          </a:bodyPr>
          <a:lstStyle/>
          <a:p>
            <a:r>
              <a:rPr lang="en-US" sz="4000" b="1" dirty="0" smtClean="0">
                <a:solidFill>
                  <a:schemeClr val="bg1"/>
                </a:solidFill>
              </a:rPr>
              <a:t>Industrial Stormwater Permit-BMP’s</a:t>
            </a:r>
          </a:p>
        </p:txBody>
      </p:sp>
      <p:sp>
        <p:nvSpPr>
          <p:cNvPr id="6" name="Content Placeholder 5"/>
          <p:cNvSpPr>
            <a:spLocks noGrp="1"/>
          </p:cNvSpPr>
          <p:nvPr>
            <p:ph sz="half" idx="1"/>
          </p:nvPr>
        </p:nvSpPr>
        <p:spPr>
          <a:xfrm>
            <a:off x="76200" y="914400"/>
            <a:ext cx="8305800" cy="762000"/>
          </a:xfrm>
        </p:spPr>
        <p:txBody>
          <a:bodyPr>
            <a:normAutofit/>
          </a:bodyPr>
          <a:lstStyle/>
          <a:p>
            <a:pPr>
              <a:buNone/>
            </a:pPr>
            <a:r>
              <a:rPr lang="en-US" sz="4400" smtClean="0">
                <a:solidFill>
                  <a:schemeClr val="bg1"/>
                </a:solidFill>
              </a:rPr>
              <a:t>Treatment BMP’s</a:t>
            </a:r>
            <a:endParaRPr lang="en-US" sz="4400" dirty="0" smtClean="0">
              <a:solidFill>
                <a:schemeClr val="bg1"/>
              </a:solidFill>
            </a:endParaRPr>
          </a:p>
        </p:txBody>
      </p:sp>
      <p:pic>
        <p:nvPicPr>
          <p:cNvPr id="10" name="Picture 9" descr="downspout2.JPG"/>
          <p:cNvPicPr>
            <a:picLocks noChangeAspect="1"/>
          </p:cNvPicPr>
          <p:nvPr/>
        </p:nvPicPr>
        <p:blipFill>
          <a:blip r:embed="rId3" cstate="print"/>
          <a:stretch>
            <a:fillRect/>
          </a:stretch>
        </p:blipFill>
        <p:spPr>
          <a:xfrm>
            <a:off x="228600" y="1685544"/>
            <a:ext cx="4356608" cy="3267456"/>
          </a:xfrm>
          <a:prstGeom prst="rect">
            <a:avLst/>
          </a:prstGeom>
        </p:spPr>
      </p:pic>
      <p:pic>
        <p:nvPicPr>
          <p:cNvPr id="11" name="Picture 10" descr="downspout1.JPG"/>
          <p:cNvPicPr>
            <a:picLocks noChangeAspect="1"/>
          </p:cNvPicPr>
          <p:nvPr/>
        </p:nvPicPr>
        <p:blipFill>
          <a:blip r:embed="rId4" cstate="print"/>
          <a:stretch>
            <a:fillRect/>
          </a:stretch>
        </p:blipFill>
        <p:spPr>
          <a:xfrm>
            <a:off x="4800600" y="1695450"/>
            <a:ext cx="4343400" cy="3257550"/>
          </a:xfrm>
          <a:prstGeom prst="rect">
            <a:avLst/>
          </a:prstGeom>
        </p:spPr>
      </p:pic>
      <p:sp>
        <p:nvSpPr>
          <p:cNvPr id="14" name="Rectangle 13"/>
          <p:cNvSpPr/>
          <p:nvPr/>
        </p:nvSpPr>
        <p:spPr>
          <a:xfrm>
            <a:off x="152400" y="5135940"/>
            <a:ext cx="8763000" cy="1569660"/>
          </a:xfrm>
          <a:prstGeom prst="rect">
            <a:avLst/>
          </a:prstGeom>
        </p:spPr>
        <p:txBody>
          <a:bodyPr wrap="square">
            <a:spAutoFit/>
          </a:bodyPr>
          <a:lstStyle/>
          <a:p>
            <a:pPr>
              <a:buFont typeface="Arial" pitchFamily="34" charset="0"/>
              <a:buChar char="•"/>
            </a:pPr>
            <a:r>
              <a:rPr lang="en-US" sz="3200" dirty="0" smtClean="0"/>
              <a:t>Roof Downspout </a:t>
            </a:r>
            <a:r>
              <a:rPr lang="en-US" sz="3200" dirty="0" err="1" smtClean="0"/>
              <a:t>Biofiltration</a:t>
            </a:r>
            <a:endParaRPr lang="en-US" sz="3200" dirty="0" smtClean="0"/>
          </a:p>
          <a:p>
            <a:pPr>
              <a:buFont typeface="Arial" pitchFamily="34" charset="0"/>
              <a:buChar char="•"/>
            </a:pPr>
            <a:r>
              <a:rPr lang="en-US" sz="3200" dirty="0" smtClean="0"/>
              <a:t>Amended soil, plantings, sub-drains</a:t>
            </a:r>
          </a:p>
          <a:p>
            <a:pPr>
              <a:buFont typeface="Arial" pitchFamily="34" charset="0"/>
              <a:buChar char="•"/>
            </a:pPr>
            <a:r>
              <a:rPr lang="en-US" sz="3200" dirty="0" smtClean="0"/>
              <a:t>90-98% reduction in total and dissolved metals</a:t>
            </a:r>
            <a:endParaRPr lang="en-US" sz="32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2895600"/>
          </a:xfrm>
        </p:spPr>
        <p:txBody>
          <a:bodyPr>
            <a:noAutofit/>
          </a:bodyPr>
          <a:lstStyle/>
          <a:p>
            <a:pPr marL="0" algn="ctr">
              <a:buNone/>
            </a:pPr>
            <a:r>
              <a:rPr lang="en-US" sz="6000" dirty="0" smtClean="0">
                <a:solidFill>
                  <a:schemeClr val="bg1"/>
                </a:solidFill>
              </a:rPr>
              <a:t>The Construction Stormwater permit</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xmlns="" val="0"/>
              </a:ext>
            </a:extLst>
          </a:blip>
          <a:srcRect l="23225" r="3680" b="16710"/>
          <a:stretch/>
        </p:blipFill>
        <p:spPr>
          <a:xfrm>
            <a:off x="-8878" y="4419600"/>
            <a:ext cx="9152878" cy="1199596"/>
          </a:xfrm>
          <a:prstGeom prst="rect">
            <a:avLst/>
          </a:prstGeom>
        </p:spPr>
      </p:pic>
      <p:pic>
        <p:nvPicPr>
          <p:cNvPr id="5" name="Picture 2"/>
          <p:cNvPicPr>
            <a:picLocks noChangeAspect="1" noChangeArrowheads="1"/>
          </p:cNvPicPr>
          <p:nvPr/>
        </p:nvPicPr>
        <p:blipFill>
          <a:blip r:embed="rId4" cstate="print"/>
          <a:srcRect/>
          <a:stretch>
            <a:fillRect/>
          </a:stretch>
        </p:blipFill>
        <p:spPr bwMode="auto">
          <a:xfrm>
            <a:off x="5029200" y="5733706"/>
            <a:ext cx="3995860" cy="104809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457200"/>
          </a:xfrm>
        </p:spPr>
        <p:txBody>
          <a:bodyPr>
            <a:normAutofit/>
          </a:bodyPr>
          <a:lstStyle/>
          <a:p>
            <a:r>
              <a:rPr lang="en-US" sz="1000" dirty="0" smtClean="0">
                <a:solidFill>
                  <a:schemeClr val="bg1">
                    <a:lumMod val="95000"/>
                  </a:schemeClr>
                </a:solidFill>
              </a:rPr>
              <a:t>Industrial Stormwater</a:t>
            </a:r>
            <a:endParaRPr lang="en-US" sz="1000" dirty="0">
              <a:solidFill>
                <a:schemeClr val="bg1">
                  <a:lumMod val="95000"/>
                </a:schemeClr>
              </a:solidFill>
            </a:endParaRPr>
          </a:p>
        </p:txBody>
      </p:sp>
      <p:sp>
        <p:nvSpPr>
          <p:cNvPr id="6" name="Content Placeholder 5"/>
          <p:cNvSpPr>
            <a:spLocks noGrp="1"/>
          </p:cNvSpPr>
          <p:nvPr>
            <p:ph idx="1"/>
          </p:nvPr>
        </p:nvSpPr>
        <p:spPr>
          <a:xfrm>
            <a:off x="304800" y="1219200"/>
            <a:ext cx="8458200" cy="1905000"/>
          </a:xfrm>
        </p:spPr>
        <p:txBody>
          <a:bodyPr>
            <a:normAutofit fontScale="92500"/>
          </a:bodyPr>
          <a:lstStyle/>
          <a:p>
            <a:pPr>
              <a:buNone/>
            </a:pPr>
            <a:r>
              <a:rPr lang="en-US" u="sng" dirty="0" smtClean="0">
                <a:solidFill>
                  <a:schemeClr val="bg1">
                    <a:lumMod val="95000"/>
                  </a:schemeClr>
                </a:solidFill>
              </a:rPr>
              <a:t>Construction Projects that Disturb soil &amp; discharge</a:t>
            </a:r>
          </a:p>
          <a:p>
            <a:pPr>
              <a:buNone/>
            </a:pPr>
            <a:r>
              <a:rPr lang="en-US" dirty="0" smtClean="0">
                <a:solidFill>
                  <a:schemeClr val="bg1">
                    <a:lumMod val="95000"/>
                  </a:schemeClr>
                </a:solidFill>
              </a:rPr>
              <a:t>Private-homes, buildings</a:t>
            </a:r>
          </a:p>
          <a:p>
            <a:pPr>
              <a:buNone/>
            </a:pPr>
            <a:r>
              <a:rPr lang="en-US" dirty="0" smtClean="0">
                <a:solidFill>
                  <a:schemeClr val="bg1">
                    <a:lumMod val="95000"/>
                  </a:schemeClr>
                </a:solidFill>
              </a:rPr>
              <a:t>Public-roads, bridges</a:t>
            </a:r>
            <a:endParaRPr lang="en-US" dirty="0"/>
          </a:p>
        </p:txBody>
      </p:sp>
      <p:sp>
        <p:nvSpPr>
          <p:cNvPr id="8" name="Title 1"/>
          <p:cNvSpPr txBox="1">
            <a:spLocks/>
          </p:cNvSpPr>
          <p:nvPr/>
        </p:nvSpPr>
        <p:spPr>
          <a:xfrm>
            <a:off x="0" y="1"/>
            <a:ext cx="9144000" cy="761999"/>
          </a:xfrm>
          <a:prstGeom prst="rect">
            <a:avLst/>
          </a:prstGeom>
          <a:solidFill>
            <a:schemeClr val="tx2">
              <a:lumMod val="20000"/>
              <a:lumOff val="80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latin typeface="+mj-lt"/>
                <a:ea typeface="+mj-ea"/>
                <a:cs typeface="+mj-cs"/>
              </a:rPr>
              <a:t>Introduction to the Construction Permit</a:t>
            </a:r>
            <a:endParaRPr kumimoji="0" lang="en-US" sz="4000" b="1" i="0" u="none" strike="noStrike" kern="1200" cap="none" spc="0" normalizeH="0" baseline="0" noProof="0" dirty="0">
              <a:ln>
                <a:noFill/>
              </a:ln>
              <a:solidFill>
                <a:schemeClr val="tx1"/>
              </a:solidFill>
              <a:effectLst/>
              <a:uLnTx/>
              <a:uFillTx/>
              <a:latin typeface="+mj-lt"/>
              <a:ea typeface="+mj-ea"/>
              <a:cs typeface="+mj-cs"/>
            </a:endParaRPr>
          </a:p>
        </p:txBody>
      </p:sp>
      <p:pic>
        <p:nvPicPr>
          <p:cNvPr id="97282" name="Picture 2"/>
          <p:cNvPicPr>
            <a:picLocks noChangeAspect="1" noChangeArrowheads="1"/>
          </p:cNvPicPr>
          <p:nvPr/>
        </p:nvPicPr>
        <p:blipFill>
          <a:blip r:embed="rId3" cstate="print"/>
          <a:srcRect l="2500" t="40625" r="3125" b="11719"/>
          <a:stretch>
            <a:fillRect/>
          </a:stretch>
        </p:blipFill>
        <p:spPr bwMode="auto">
          <a:xfrm>
            <a:off x="0" y="3209484"/>
            <a:ext cx="9220200" cy="37247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457200"/>
          </a:xfrm>
        </p:spPr>
        <p:txBody>
          <a:bodyPr>
            <a:normAutofit/>
          </a:bodyPr>
          <a:lstStyle/>
          <a:p>
            <a:r>
              <a:rPr lang="en-US" sz="1000" dirty="0" smtClean="0">
                <a:solidFill>
                  <a:schemeClr val="bg1">
                    <a:lumMod val="95000"/>
                  </a:schemeClr>
                </a:solidFill>
              </a:rPr>
              <a:t>Industrial Stormwater</a:t>
            </a:r>
            <a:endParaRPr lang="en-US" sz="1000" dirty="0">
              <a:solidFill>
                <a:schemeClr val="bg1">
                  <a:lumMod val="95000"/>
                </a:schemeClr>
              </a:solidFill>
            </a:endParaRPr>
          </a:p>
        </p:txBody>
      </p:sp>
      <p:sp>
        <p:nvSpPr>
          <p:cNvPr id="6" name="Content Placeholder 5"/>
          <p:cNvSpPr>
            <a:spLocks noGrp="1"/>
          </p:cNvSpPr>
          <p:nvPr>
            <p:ph idx="1"/>
          </p:nvPr>
        </p:nvSpPr>
        <p:spPr>
          <a:xfrm>
            <a:off x="4953000" y="1219200"/>
            <a:ext cx="4191000" cy="5029200"/>
          </a:xfrm>
        </p:spPr>
        <p:txBody>
          <a:bodyPr>
            <a:normAutofit/>
          </a:bodyPr>
          <a:lstStyle/>
          <a:p>
            <a:pPr>
              <a:buNone/>
            </a:pPr>
            <a:r>
              <a:rPr lang="en-US" u="sng" dirty="0" smtClean="0">
                <a:solidFill>
                  <a:schemeClr val="bg1">
                    <a:lumMod val="95000"/>
                  </a:schemeClr>
                </a:solidFill>
              </a:rPr>
              <a:t>Primary elements</a:t>
            </a:r>
          </a:p>
          <a:p>
            <a:r>
              <a:rPr lang="en-US" dirty="0" smtClean="0">
                <a:solidFill>
                  <a:schemeClr val="bg1">
                    <a:lumMod val="95000"/>
                  </a:schemeClr>
                </a:solidFill>
              </a:rPr>
              <a:t>Stormwater Pollution Prevention Plan</a:t>
            </a:r>
          </a:p>
          <a:p>
            <a:r>
              <a:rPr lang="en-US" dirty="0" smtClean="0">
                <a:solidFill>
                  <a:schemeClr val="bg1">
                    <a:lumMod val="95000"/>
                  </a:schemeClr>
                </a:solidFill>
              </a:rPr>
              <a:t>Install/Maintain BMP’s</a:t>
            </a:r>
          </a:p>
          <a:p>
            <a:r>
              <a:rPr lang="en-US" dirty="0" smtClean="0">
                <a:solidFill>
                  <a:schemeClr val="bg1">
                    <a:lumMod val="95000"/>
                  </a:schemeClr>
                </a:solidFill>
              </a:rPr>
              <a:t>Inspections</a:t>
            </a:r>
          </a:p>
          <a:p>
            <a:r>
              <a:rPr lang="en-US" dirty="0" smtClean="0">
                <a:solidFill>
                  <a:schemeClr val="bg1">
                    <a:lumMod val="95000"/>
                  </a:schemeClr>
                </a:solidFill>
              </a:rPr>
              <a:t>Sampling (Turbidity Benchmark 25 NTU)</a:t>
            </a:r>
          </a:p>
          <a:p>
            <a:r>
              <a:rPr lang="en-US" dirty="0" smtClean="0">
                <a:solidFill>
                  <a:schemeClr val="bg1">
                    <a:lumMod val="95000"/>
                  </a:schemeClr>
                </a:solidFill>
              </a:rPr>
              <a:t>Reporting</a:t>
            </a:r>
          </a:p>
        </p:txBody>
      </p:sp>
      <p:sp>
        <p:nvSpPr>
          <p:cNvPr id="8" name="Title 1"/>
          <p:cNvSpPr txBox="1">
            <a:spLocks/>
          </p:cNvSpPr>
          <p:nvPr/>
        </p:nvSpPr>
        <p:spPr>
          <a:xfrm>
            <a:off x="0" y="1"/>
            <a:ext cx="9144000" cy="761999"/>
          </a:xfrm>
          <a:prstGeom prst="rect">
            <a:avLst/>
          </a:prstGeom>
          <a:solidFill>
            <a:schemeClr val="tx2">
              <a:lumMod val="20000"/>
              <a:lumOff val="80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latin typeface="+mj-lt"/>
                <a:ea typeface="+mj-ea"/>
                <a:cs typeface="+mj-cs"/>
              </a:rPr>
              <a:t>Introduction to the Construction Permit</a:t>
            </a:r>
            <a:endParaRPr kumimoji="0" lang="en-US" sz="4000" b="1" i="0" u="none" strike="noStrike" kern="1200" cap="none" spc="0" normalizeH="0" baseline="0" noProof="0" dirty="0">
              <a:ln>
                <a:noFill/>
              </a:ln>
              <a:solidFill>
                <a:schemeClr val="tx1"/>
              </a:solidFill>
              <a:effectLst/>
              <a:uLnTx/>
              <a:uFillTx/>
              <a:latin typeface="+mj-lt"/>
              <a:ea typeface="+mj-ea"/>
              <a:cs typeface="+mj-cs"/>
            </a:endParaRPr>
          </a:p>
        </p:txBody>
      </p:sp>
      <p:pic>
        <p:nvPicPr>
          <p:cNvPr id="98306" name="Picture 2" descr="W:\Photos\Water Quality\Construction Runoff1.bmp"/>
          <p:cNvPicPr>
            <a:picLocks noChangeAspect="1" noChangeArrowheads="1"/>
          </p:cNvPicPr>
          <p:nvPr/>
        </p:nvPicPr>
        <p:blipFill>
          <a:blip r:embed="rId3" cstate="print"/>
          <a:srcRect/>
          <a:stretch>
            <a:fillRect/>
          </a:stretch>
        </p:blipFill>
        <p:spPr bwMode="auto">
          <a:xfrm rot="21085933">
            <a:off x="451797" y="3702928"/>
            <a:ext cx="3060700" cy="217723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8307" name="Picture 3" descr="W:\Photos\Water Quality\DOT Salmon Creek 007.jpg"/>
          <p:cNvPicPr>
            <a:picLocks noChangeAspect="1" noChangeArrowheads="1"/>
          </p:cNvPicPr>
          <p:nvPr/>
        </p:nvPicPr>
        <p:blipFill>
          <a:blip r:embed="rId4" cstate="print"/>
          <a:srcRect/>
          <a:stretch>
            <a:fillRect/>
          </a:stretch>
        </p:blipFill>
        <p:spPr bwMode="auto">
          <a:xfrm rot="629812">
            <a:off x="1837811" y="1409943"/>
            <a:ext cx="2692400" cy="20193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457200"/>
          </a:xfrm>
        </p:spPr>
        <p:txBody>
          <a:bodyPr>
            <a:normAutofit/>
          </a:bodyPr>
          <a:lstStyle/>
          <a:p>
            <a:r>
              <a:rPr lang="en-US" sz="1000" dirty="0" smtClean="0">
                <a:solidFill>
                  <a:schemeClr val="bg1">
                    <a:lumMod val="95000"/>
                  </a:schemeClr>
                </a:solidFill>
              </a:rPr>
              <a:t>Industrial Stormwater</a:t>
            </a:r>
            <a:endParaRPr lang="en-US" sz="1000" dirty="0">
              <a:solidFill>
                <a:schemeClr val="bg1">
                  <a:lumMod val="95000"/>
                </a:schemeClr>
              </a:solidFill>
            </a:endParaRPr>
          </a:p>
        </p:txBody>
      </p:sp>
      <p:sp>
        <p:nvSpPr>
          <p:cNvPr id="6" name="Content Placeholder 5"/>
          <p:cNvSpPr>
            <a:spLocks noGrp="1"/>
          </p:cNvSpPr>
          <p:nvPr>
            <p:ph idx="1"/>
          </p:nvPr>
        </p:nvSpPr>
        <p:spPr>
          <a:xfrm>
            <a:off x="304800" y="1219200"/>
            <a:ext cx="8458200" cy="5029200"/>
          </a:xfrm>
        </p:spPr>
        <p:txBody>
          <a:bodyPr>
            <a:normAutofit/>
          </a:bodyPr>
          <a:lstStyle/>
          <a:p>
            <a:pPr>
              <a:buNone/>
            </a:pPr>
            <a:r>
              <a:rPr lang="en-US" u="sng" dirty="0" smtClean="0">
                <a:solidFill>
                  <a:schemeClr val="bg1">
                    <a:lumMod val="95000"/>
                  </a:schemeClr>
                </a:solidFill>
              </a:rPr>
              <a:t>Contaminated Sites</a:t>
            </a:r>
          </a:p>
          <a:p>
            <a:r>
              <a:rPr lang="en-US" dirty="0" smtClean="0">
                <a:solidFill>
                  <a:schemeClr val="bg1">
                    <a:lumMod val="95000"/>
                  </a:schemeClr>
                </a:solidFill>
              </a:rPr>
              <a:t>Applicant notifies and </a:t>
            </a:r>
          </a:p>
          <a:p>
            <a:pPr>
              <a:buNone/>
            </a:pPr>
            <a:r>
              <a:rPr lang="en-US" dirty="0" smtClean="0">
                <a:solidFill>
                  <a:schemeClr val="bg1">
                    <a:lumMod val="95000"/>
                  </a:schemeClr>
                </a:solidFill>
              </a:rPr>
              <a:t>proposes plan (capture &amp; treat, </a:t>
            </a:r>
          </a:p>
          <a:p>
            <a:pPr>
              <a:buNone/>
            </a:pPr>
            <a:r>
              <a:rPr lang="en-US" dirty="0" smtClean="0">
                <a:solidFill>
                  <a:schemeClr val="bg1">
                    <a:lumMod val="95000"/>
                  </a:schemeClr>
                </a:solidFill>
              </a:rPr>
              <a:t>Infiltrate)</a:t>
            </a:r>
          </a:p>
          <a:p>
            <a:r>
              <a:rPr lang="en-US" dirty="0" smtClean="0">
                <a:solidFill>
                  <a:schemeClr val="bg1">
                    <a:lumMod val="95000"/>
                  </a:schemeClr>
                </a:solidFill>
              </a:rPr>
              <a:t>Allowable limits set through </a:t>
            </a:r>
          </a:p>
          <a:p>
            <a:pPr>
              <a:buNone/>
            </a:pPr>
            <a:r>
              <a:rPr lang="en-US" dirty="0" smtClean="0">
                <a:solidFill>
                  <a:schemeClr val="bg1">
                    <a:lumMod val="95000"/>
                  </a:schemeClr>
                </a:solidFill>
              </a:rPr>
              <a:t>Agreed Order  </a:t>
            </a:r>
          </a:p>
        </p:txBody>
      </p:sp>
      <p:sp>
        <p:nvSpPr>
          <p:cNvPr id="8" name="Title 1"/>
          <p:cNvSpPr txBox="1">
            <a:spLocks/>
          </p:cNvSpPr>
          <p:nvPr/>
        </p:nvSpPr>
        <p:spPr>
          <a:xfrm>
            <a:off x="0" y="1"/>
            <a:ext cx="9144000" cy="761999"/>
          </a:xfrm>
          <a:prstGeom prst="rect">
            <a:avLst/>
          </a:prstGeom>
          <a:solidFill>
            <a:schemeClr val="tx2">
              <a:lumMod val="20000"/>
              <a:lumOff val="80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latin typeface="+mj-lt"/>
                <a:ea typeface="+mj-ea"/>
                <a:cs typeface="+mj-cs"/>
              </a:rPr>
              <a:t>Introduction to the Construction Permit</a:t>
            </a:r>
            <a:endParaRPr kumimoji="0" lang="en-US" sz="4000" b="1" i="0" u="none" strike="noStrike" kern="1200" cap="none" spc="0" normalizeH="0" baseline="0" noProof="0" dirty="0">
              <a:ln>
                <a:noFill/>
              </a:ln>
              <a:solidFill>
                <a:schemeClr val="tx1"/>
              </a:solidFill>
              <a:effectLst/>
              <a:uLnTx/>
              <a:uFillTx/>
              <a:latin typeface="+mj-lt"/>
              <a:ea typeface="+mj-ea"/>
              <a:cs typeface="+mj-cs"/>
            </a:endParaRPr>
          </a:p>
        </p:txBody>
      </p:sp>
      <p:pic>
        <p:nvPicPr>
          <p:cNvPr id="5" name="Picture 3" descr="DSC00043"/>
          <p:cNvPicPr>
            <a:picLocks noChangeAspect="1" noChangeArrowheads="1"/>
          </p:cNvPicPr>
          <p:nvPr/>
        </p:nvPicPr>
        <p:blipFill>
          <a:blip r:embed="rId3" cstate="print"/>
          <a:srcRect/>
          <a:stretch>
            <a:fillRect/>
          </a:stretch>
        </p:blipFill>
        <p:spPr bwMode="auto">
          <a:xfrm>
            <a:off x="5715000" y="1066800"/>
            <a:ext cx="3200400" cy="40301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2895600"/>
          </a:xfrm>
        </p:spPr>
        <p:txBody>
          <a:bodyPr>
            <a:noAutofit/>
          </a:bodyPr>
          <a:lstStyle/>
          <a:p>
            <a:pPr marL="0" algn="ctr">
              <a:buNone/>
            </a:pPr>
            <a:r>
              <a:rPr lang="en-US" sz="6000" dirty="0" smtClean="0">
                <a:solidFill>
                  <a:schemeClr val="bg1"/>
                </a:solidFill>
              </a:rPr>
              <a:t>The Municipal Stormwater Permit</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xmlns="" val="0"/>
              </a:ext>
            </a:extLst>
          </a:blip>
          <a:srcRect l="23225" r="3680" b="16710"/>
          <a:stretch/>
        </p:blipFill>
        <p:spPr>
          <a:xfrm>
            <a:off x="-8878" y="4419600"/>
            <a:ext cx="9152878" cy="1199596"/>
          </a:xfrm>
          <a:prstGeom prst="rect">
            <a:avLst/>
          </a:prstGeom>
        </p:spPr>
      </p:pic>
      <p:pic>
        <p:nvPicPr>
          <p:cNvPr id="5" name="Picture 2"/>
          <p:cNvPicPr>
            <a:picLocks noChangeAspect="1" noChangeArrowheads="1"/>
          </p:cNvPicPr>
          <p:nvPr/>
        </p:nvPicPr>
        <p:blipFill>
          <a:blip r:embed="rId4" cstate="print"/>
          <a:srcRect/>
          <a:stretch>
            <a:fillRect/>
          </a:stretch>
        </p:blipFill>
        <p:spPr bwMode="auto">
          <a:xfrm>
            <a:off x="5029200" y="5733706"/>
            <a:ext cx="3995860" cy="104809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31000">
              <a:schemeClr val="tx2">
                <a:lumMod val="50000"/>
                <a:alpha val="74000"/>
              </a:schemeClr>
            </a:gs>
            <a:gs pos="95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pic>
        <p:nvPicPr>
          <p:cNvPr id="9" name="Picture 4" descr="P0002661"/>
          <p:cNvPicPr>
            <a:picLocks noChangeAspect="1" noChangeArrowheads="1"/>
          </p:cNvPicPr>
          <p:nvPr/>
        </p:nvPicPr>
        <p:blipFill>
          <a:blip r:embed="rId3" cstate="print"/>
          <a:srcRect l="4256" r="6383" b="10457"/>
          <a:stretch>
            <a:fillRect/>
          </a:stretch>
        </p:blipFill>
        <p:spPr bwMode="auto">
          <a:xfrm>
            <a:off x="0" y="4724400"/>
            <a:ext cx="3124200" cy="2112736"/>
          </a:xfrm>
          <a:prstGeom prst="ellipse">
            <a:avLst/>
          </a:prstGeom>
          <a:ln>
            <a:noFill/>
          </a:ln>
          <a:effectLst>
            <a:softEdge rad="112500"/>
          </a:effectLst>
        </p:spPr>
      </p:pic>
      <p:pic>
        <p:nvPicPr>
          <p:cNvPr id="8" name="Picture 4" descr="road cars rain"/>
          <p:cNvPicPr>
            <a:picLocks noChangeAspect="1" noChangeArrowheads="1"/>
          </p:cNvPicPr>
          <p:nvPr/>
        </p:nvPicPr>
        <p:blipFill>
          <a:blip r:embed="rId4" cstate="print"/>
          <a:srcRect t="10317"/>
          <a:stretch>
            <a:fillRect/>
          </a:stretch>
        </p:blipFill>
        <p:spPr bwMode="auto">
          <a:xfrm>
            <a:off x="76200" y="1450978"/>
            <a:ext cx="3124200" cy="2054222"/>
          </a:xfrm>
          <a:prstGeom prst="ellipse">
            <a:avLst/>
          </a:prstGeom>
          <a:ln>
            <a:noFill/>
          </a:ln>
          <a:effectLst>
            <a:softEdge rad="112500"/>
          </a:effectLst>
        </p:spPr>
      </p:pic>
      <p:pic>
        <p:nvPicPr>
          <p:cNvPr id="10" name="Picture 5" descr="car splashing-low res"/>
          <p:cNvPicPr>
            <a:picLocks noChangeAspect="1" noChangeArrowheads="1"/>
          </p:cNvPicPr>
          <p:nvPr/>
        </p:nvPicPr>
        <p:blipFill>
          <a:blip r:embed="rId5" cstate="print"/>
          <a:srcRect/>
          <a:stretch>
            <a:fillRect/>
          </a:stretch>
        </p:blipFill>
        <p:spPr bwMode="auto">
          <a:xfrm>
            <a:off x="584200" y="3124200"/>
            <a:ext cx="2921000" cy="2076450"/>
          </a:xfrm>
          <a:prstGeom prst="ellipse">
            <a:avLst/>
          </a:prstGeom>
          <a:ln>
            <a:noFill/>
          </a:ln>
          <a:effectLst>
            <a:softEdge rad="112500"/>
          </a:effectLst>
        </p:spPr>
      </p:pic>
      <p:sp>
        <p:nvSpPr>
          <p:cNvPr id="12" name="Title 1"/>
          <p:cNvSpPr txBox="1">
            <a:spLocks/>
          </p:cNvSpPr>
          <p:nvPr/>
        </p:nvSpPr>
        <p:spPr>
          <a:xfrm>
            <a:off x="0" y="0"/>
            <a:ext cx="9144000" cy="838200"/>
          </a:xfrm>
          <a:prstGeom prst="rect">
            <a:avLst/>
          </a:prstGeom>
          <a:solidFill>
            <a:schemeClr val="tx2">
              <a:lumMod val="20000"/>
              <a:lumOff val="80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smtClean="0">
                <a:ln>
                  <a:noFill/>
                </a:ln>
                <a:solidFill>
                  <a:schemeClr val="tx1"/>
                </a:solidFill>
                <a:effectLst/>
                <a:uLnTx/>
                <a:uFillTx/>
                <a:latin typeface="+mj-lt"/>
                <a:ea typeface="+mj-ea"/>
                <a:cs typeface="+mj-cs"/>
              </a:rPr>
              <a:t>Introduction to the Stormwater Permits</a:t>
            </a:r>
            <a:endParaRPr kumimoji="0" lang="en-US" sz="4000" b="1" i="0" u="none" strike="noStrike" kern="1200" cap="none" spc="0" normalizeH="0" baseline="0" noProof="0" dirty="0">
              <a:ln>
                <a:noFill/>
              </a:ln>
              <a:solidFill>
                <a:schemeClr val="tx1"/>
              </a:solidFill>
              <a:effectLst/>
              <a:uLnTx/>
              <a:uFillTx/>
              <a:latin typeface="+mj-lt"/>
              <a:ea typeface="+mj-ea"/>
              <a:cs typeface="+mj-cs"/>
            </a:endParaRPr>
          </a:p>
        </p:txBody>
      </p:sp>
      <p:sp>
        <p:nvSpPr>
          <p:cNvPr id="11" name="Rectangle 3"/>
          <p:cNvSpPr>
            <a:spLocks noGrp="1" noChangeArrowheads="1"/>
          </p:cNvSpPr>
          <p:nvPr>
            <p:ph sz="quarter" idx="1"/>
          </p:nvPr>
        </p:nvSpPr>
        <p:spPr>
          <a:xfrm>
            <a:off x="3657600" y="1143000"/>
            <a:ext cx="5334000" cy="5410200"/>
          </a:xfrm>
        </p:spPr>
        <p:txBody>
          <a:bodyPr>
            <a:noAutofit/>
          </a:bodyPr>
          <a:lstStyle/>
          <a:p>
            <a:pPr algn="ctr">
              <a:buNone/>
            </a:pPr>
            <a:r>
              <a:rPr lang="en-US" dirty="0" smtClean="0">
                <a:solidFill>
                  <a:schemeClr val="bg1"/>
                </a:solidFill>
              </a:rPr>
              <a:t>Quick Facts about MS4 Permits</a:t>
            </a:r>
          </a:p>
          <a:p>
            <a:r>
              <a:rPr lang="en-US" dirty="0" smtClean="0">
                <a:solidFill>
                  <a:schemeClr val="bg1"/>
                </a:solidFill>
              </a:rPr>
              <a:t>Regulate municipal stormwater runoff from 60 jurisdictions in the Columbia</a:t>
            </a:r>
            <a:r>
              <a:rPr lang="en-US" baseline="0" dirty="0" smtClean="0">
                <a:solidFill>
                  <a:schemeClr val="bg1"/>
                </a:solidFill>
              </a:rPr>
              <a:t> Basin</a:t>
            </a:r>
            <a:endParaRPr lang="en-US" dirty="0" smtClean="0">
              <a:solidFill>
                <a:schemeClr val="bg1"/>
              </a:solidFill>
            </a:endParaRPr>
          </a:p>
          <a:p>
            <a:r>
              <a:rPr lang="en-US" dirty="0" smtClean="0">
                <a:solidFill>
                  <a:schemeClr val="bg1"/>
                </a:solidFill>
              </a:rPr>
              <a:t>Most Permittees first covered in 2007</a:t>
            </a:r>
          </a:p>
          <a:p>
            <a:pPr>
              <a:spcBef>
                <a:spcPts val="0"/>
              </a:spcBef>
              <a:buSzPct val="100000"/>
            </a:pPr>
            <a:endParaRPr lang="en-US" sz="2800" dirty="0" smtClean="0">
              <a:solidFill>
                <a:schemeClr val="bg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noGrp="1"/>
          </p:cNvSpPr>
          <p:nvPr>
            <p:ph type="title"/>
          </p:nvPr>
        </p:nvSpPr>
        <p:spPr>
          <a:xfrm>
            <a:off x="0" y="0"/>
            <a:ext cx="9144000" cy="838200"/>
          </a:xfrm>
          <a:prstGeom prst="rect">
            <a:avLst/>
          </a:prstGeom>
          <a:solidFill>
            <a:schemeClr val="tx2">
              <a:lumMod val="20000"/>
              <a:lumOff val="80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chemeClr val="tx1"/>
                </a:solidFill>
                <a:effectLst/>
                <a:uLnTx/>
                <a:uFillTx/>
                <a:latin typeface="+mj-lt"/>
                <a:ea typeface="+mj-ea"/>
                <a:cs typeface="+mj-cs"/>
              </a:rPr>
              <a:t>Introduction to the Municipal Permit</a:t>
            </a:r>
            <a:endParaRPr kumimoji="0" lang="en-US" sz="4000" b="1" i="0" u="none" strike="noStrike" kern="1200" cap="none" spc="0" normalizeH="0" baseline="0" noProof="0" dirty="0">
              <a:ln>
                <a:noFill/>
              </a:ln>
              <a:solidFill>
                <a:schemeClr val="tx1"/>
              </a:solidFill>
              <a:effectLst/>
              <a:uLnTx/>
              <a:uFillTx/>
              <a:latin typeface="+mj-lt"/>
              <a:ea typeface="+mj-ea"/>
              <a:cs typeface="+mj-cs"/>
            </a:endParaRPr>
          </a:p>
        </p:txBody>
      </p:sp>
      <p:sp>
        <p:nvSpPr>
          <p:cNvPr id="6" name="Rectangle 3"/>
          <p:cNvSpPr txBox="1">
            <a:spLocks noChangeArrowheads="1"/>
          </p:cNvSpPr>
          <p:nvPr/>
        </p:nvSpPr>
        <p:spPr>
          <a:xfrm>
            <a:off x="0" y="5867400"/>
            <a:ext cx="9144000" cy="990600"/>
          </a:xfrm>
          <a:prstGeom prst="rect">
            <a:avLst/>
          </a:prstGeom>
        </p:spPr>
        <p:txBody>
          <a:bodyPr vert="horz" lIns="91440" tIns="45720" rIns="91440" bIns="45720" rtlCol="0">
            <a:noAutofit/>
          </a:bodyPr>
          <a:lstStyle/>
          <a:p>
            <a:pPr marL="228600" lvl="0" indent="-228600">
              <a:defRPr/>
            </a:pPr>
            <a:endParaRPr kumimoji="0" lang="en-US" b="0" i="1" u="none" strike="noStrike" kern="1200" cap="none" spc="0" normalizeH="0" baseline="0" noProof="0" dirty="0" smtClean="0">
              <a:ln>
                <a:noFill/>
              </a:ln>
              <a:solidFill>
                <a:schemeClr val="bg1"/>
              </a:solidFill>
              <a:effectLst/>
              <a:uLnTx/>
              <a:uFillTx/>
              <a:latin typeface="+mn-lt"/>
              <a:ea typeface="+mn-ea"/>
              <a:cs typeface="+mn-cs"/>
            </a:endParaRPr>
          </a:p>
          <a:p>
            <a:pPr marL="228600" lvl="0" indent="-228600">
              <a:defRPr/>
            </a:pPr>
            <a:r>
              <a:rPr kumimoji="0" lang="en-US" b="0" i="1" u="none" strike="noStrike" kern="1200" cap="none" spc="0" normalizeH="0" baseline="0" noProof="0" dirty="0" smtClean="0">
                <a:ln>
                  <a:noFill/>
                </a:ln>
                <a:solidFill>
                  <a:schemeClr val="bg1"/>
                </a:solidFill>
                <a:effectLst/>
                <a:uLnTx/>
                <a:uFillTx/>
                <a:latin typeface="+mn-lt"/>
                <a:ea typeface="+mn-ea"/>
                <a:cs typeface="+mn-cs"/>
              </a:rPr>
              <a:t>Stormwater = runoff during and following</a:t>
            </a:r>
            <a:r>
              <a:rPr kumimoji="0" lang="en-US" b="0" i="1" u="none" strike="noStrike" kern="1200" cap="none" spc="0" normalizeH="0" noProof="0" dirty="0" smtClean="0">
                <a:ln>
                  <a:noFill/>
                </a:ln>
                <a:solidFill>
                  <a:schemeClr val="bg1"/>
                </a:solidFill>
                <a:effectLst/>
                <a:uLnTx/>
                <a:uFillTx/>
                <a:latin typeface="+mn-lt"/>
                <a:ea typeface="+mn-ea"/>
                <a:cs typeface="+mn-cs"/>
              </a:rPr>
              <a:t> precipitation and snowmelt events, including surface runoff, drainage , and interflow.</a:t>
            </a:r>
          </a:p>
          <a:p>
            <a:pPr marL="228600" marR="0" lvl="0" indent="-228600" algn="l" defTabSz="914400" rtl="0" eaLnBrk="1" fontAlgn="auto" latinLnBrk="0" hangingPunct="1">
              <a:spcAft>
                <a:spcPts val="0"/>
              </a:spcAft>
              <a:buClrTx/>
              <a:buSzTx/>
              <a:buFont typeface="Arial" pitchFamily="34" charset="0"/>
              <a:buNone/>
              <a:tabLst/>
              <a:defRPr/>
            </a:pPr>
            <a:endParaRPr lang="en-US" sz="2800" dirty="0" smtClean="0">
              <a:solidFill>
                <a:schemeClr val="bg1"/>
              </a:solidFill>
            </a:endParaRPr>
          </a:p>
          <a:p>
            <a:pPr marL="228600" marR="0" lvl="0" indent="-228600" algn="l" defTabSz="914400" rtl="0" eaLnBrk="1" fontAlgn="auto" latinLnBrk="0" hangingPunct="1">
              <a:spcAft>
                <a:spcPts val="0"/>
              </a:spcAft>
              <a:buClrTx/>
              <a:buSzTx/>
              <a:buFont typeface="Arial" pitchFamily="34" charset="0"/>
              <a:buNone/>
              <a:tabLst/>
              <a:defRPr/>
            </a:pPr>
            <a:endParaRPr kumimoji="0" lang="en-US" sz="2800" b="0" i="0" u="none" strike="noStrike" kern="1200" cap="none" spc="0" normalizeH="0" baseline="0" noProof="0" dirty="0" smtClean="0">
              <a:ln>
                <a:noFill/>
              </a:ln>
              <a:solidFill>
                <a:schemeClr val="bg1"/>
              </a:solidFill>
              <a:effectLst/>
              <a:uLnTx/>
              <a:uFillTx/>
              <a:latin typeface="+mn-lt"/>
              <a:ea typeface="+mn-ea"/>
              <a:cs typeface="+mn-cs"/>
            </a:endParaRPr>
          </a:p>
        </p:txBody>
      </p:sp>
      <p:pic>
        <p:nvPicPr>
          <p:cNvPr id="1026" name="Picture 2" descr="C:\Users\lcox461\AppData\Local\Microsoft\Windows\Temporary Internet Files\Content.Outlook\FK0ZX0J2\CRB_StormwaterPermittees.jpg"/>
          <p:cNvPicPr>
            <a:picLocks noChangeAspect="1" noChangeArrowheads="1"/>
          </p:cNvPicPr>
          <p:nvPr/>
        </p:nvPicPr>
        <p:blipFill>
          <a:blip r:embed="rId3" cstate="print"/>
          <a:srcRect/>
          <a:stretch>
            <a:fillRect/>
          </a:stretch>
        </p:blipFill>
        <p:spPr bwMode="auto">
          <a:xfrm>
            <a:off x="1524000" y="1073727"/>
            <a:ext cx="6096000" cy="4710546"/>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cap="small" dirty="0" smtClean="0">
                <a:solidFill>
                  <a:schemeClr val="bg1"/>
                </a:solidFill>
              </a:rPr>
              <a:t>Stormwater Permits 101 </a:t>
            </a:r>
            <a:br>
              <a:rPr lang="en-US" b="1" cap="small" dirty="0" smtClean="0">
                <a:solidFill>
                  <a:schemeClr val="bg1"/>
                </a:solidFill>
              </a:rPr>
            </a:br>
            <a:r>
              <a:rPr lang="en-US" b="1" dirty="0" smtClean="0">
                <a:solidFill>
                  <a:schemeClr val="bg1"/>
                </a:solidFill>
              </a:rPr>
              <a:t>Presentation Overview</a:t>
            </a:r>
            <a:endParaRPr lang="en-US" b="1" dirty="0">
              <a:solidFill>
                <a:schemeClr val="bg1"/>
              </a:solidFill>
            </a:endParaRPr>
          </a:p>
        </p:txBody>
      </p:sp>
      <p:sp>
        <p:nvSpPr>
          <p:cNvPr id="3" name="Content Placeholder 2"/>
          <p:cNvSpPr>
            <a:spLocks noGrp="1"/>
          </p:cNvSpPr>
          <p:nvPr>
            <p:ph idx="1"/>
          </p:nvPr>
        </p:nvSpPr>
        <p:spPr>
          <a:xfrm>
            <a:off x="457200" y="2286000"/>
            <a:ext cx="8229600" cy="2209800"/>
          </a:xfrm>
        </p:spPr>
        <p:txBody>
          <a:bodyPr>
            <a:noAutofit/>
          </a:bodyPr>
          <a:lstStyle/>
          <a:p>
            <a:r>
              <a:rPr lang="en-US" dirty="0" smtClean="0">
                <a:solidFill>
                  <a:schemeClr val="bg1"/>
                </a:solidFill>
              </a:rPr>
              <a:t>Introduction to the stormwater permits</a:t>
            </a:r>
          </a:p>
          <a:p>
            <a:r>
              <a:rPr lang="en-US" dirty="0" smtClean="0">
                <a:solidFill>
                  <a:schemeClr val="bg1"/>
                </a:solidFill>
              </a:rPr>
              <a:t>Permit conditions that address toxics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xmlns="" val="0"/>
              </a:ext>
            </a:extLst>
          </a:blip>
          <a:srcRect l="23225" r="3680" b="16710"/>
          <a:stretch/>
        </p:blipFill>
        <p:spPr>
          <a:xfrm>
            <a:off x="-8878" y="4495800"/>
            <a:ext cx="9152878" cy="1199596"/>
          </a:xfrm>
          <a:prstGeom prst="rect">
            <a:avLst/>
          </a:prstGeom>
        </p:spPr>
      </p:pic>
      <p:pic>
        <p:nvPicPr>
          <p:cNvPr id="5" name="Picture 2"/>
          <p:cNvPicPr>
            <a:picLocks noChangeAspect="1" noChangeArrowheads="1"/>
          </p:cNvPicPr>
          <p:nvPr/>
        </p:nvPicPr>
        <p:blipFill>
          <a:blip r:embed="rId4" cstate="print"/>
          <a:srcRect/>
          <a:stretch>
            <a:fillRect/>
          </a:stretch>
        </p:blipFill>
        <p:spPr bwMode="auto">
          <a:xfrm>
            <a:off x="5029200" y="5809906"/>
            <a:ext cx="3995860" cy="1048094"/>
          </a:xfrm>
          <a:prstGeom prst="rect">
            <a:avLst/>
          </a:prstGeom>
          <a:noFill/>
          <a:ln w="9525">
            <a:noFill/>
            <a:miter lim="800000"/>
            <a:headEnd/>
            <a:tailEnd/>
          </a:ln>
          <a:effectLst/>
        </p:spPr>
      </p:pic>
      <p:pic>
        <p:nvPicPr>
          <p:cNvPr id="69634" name="Picture 2" descr="[logo] US EPA"/>
          <p:cNvPicPr>
            <a:picLocks noChangeAspect="1" noChangeArrowheads="1"/>
          </p:cNvPicPr>
          <p:nvPr/>
        </p:nvPicPr>
        <p:blipFill>
          <a:blip r:embed="rId5" cstate="print"/>
          <a:srcRect/>
          <a:stretch>
            <a:fillRect/>
          </a:stretch>
        </p:blipFill>
        <p:spPr bwMode="auto">
          <a:xfrm>
            <a:off x="304800" y="5800724"/>
            <a:ext cx="952500" cy="1057276"/>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8229600" cy="1143000"/>
          </a:xfrm>
        </p:spPr>
        <p:txBody>
          <a:bodyPr>
            <a:normAutofit/>
          </a:bodyPr>
          <a:lstStyle/>
          <a:p>
            <a:r>
              <a:rPr lang="en-US" sz="3200" b="1" dirty="0" smtClean="0">
                <a:solidFill>
                  <a:schemeClr val="bg1"/>
                </a:solidFill>
              </a:rPr>
              <a:t>Stormwater Management Program Components</a:t>
            </a:r>
            <a:endParaRPr lang="en-US" sz="3200" b="1" dirty="0">
              <a:solidFill>
                <a:schemeClr val="bg1"/>
              </a:solidFill>
            </a:endParaRPr>
          </a:p>
        </p:txBody>
      </p:sp>
      <p:sp>
        <p:nvSpPr>
          <p:cNvPr id="3" name="Content Placeholder 2"/>
          <p:cNvSpPr>
            <a:spLocks noGrp="1"/>
          </p:cNvSpPr>
          <p:nvPr>
            <p:ph idx="1"/>
          </p:nvPr>
        </p:nvSpPr>
        <p:spPr>
          <a:xfrm>
            <a:off x="457200" y="1981200"/>
            <a:ext cx="4343400" cy="2743200"/>
          </a:xfrm>
        </p:spPr>
        <p:txBody>
          <a:bodyPr>
            <a:normAutofit/>
          </a:bodyPr>
          <a:lstStyle/>
          <a:p>
            <a:pPr marL="0" lvl="0">
              <a:lnSpc>
                <a:spcPct val="120000"/>
              </a:lnSpc>
              <a:spcBef>
                <a:spcPts val="0"/>
              </a:spcBef>
              <a:defRPr/>
            </a:pPr>
            <a:r>
              <a:rPr lang="en-US" sz="2500" dirty="0" smtClean="0">
                <a:solidFill>
                  <a:srgbClr val="FFFF99"/>
                </a:solidFill>
              </a:rPr>
              <a:t>Education </a:t>
            </a:r>
            <a:r>
              <a:rPr lang="en-US" sz="2500" dirty="0">
                <a:solidFill>
                  <a:srgbClr val="FFFF99"/>
                </a:solidFill>
              </a:rPr>
              <a:t>and </a:t>
            </a:r>
            <a:r>
              <a:rPr lang="en-US" sz="2500" dirty="0" smtClean="0">
                <a:solidFill>
                  <a:srgbClr val="FFFF99"/>
                </a:solidFill>
              </a:rPr>
              <a:t>Outreach</a:t>
            </a:r>
          </a:p>
          <a:p>
            <a:pPr marL="0" lvl="0">
              <a:lnSpc>
                <a:spcPct val="120000"/>
              </a:lnSpc>
              <a:spcBef>
                <a:spcPts val="0"/>
              </a:spcBef>
              <a:defRPr/>
            </a:pPr>
            <a:r>
              <a:rPr lang="en-US" sz="2500" dirty="0" smtClean="0">
                <a:solidFill>
                  <a:srgbClr val="FFFF99"/>
                </a:solidFill>
              </a:rPr>
              <a:t>Mapping</a:t>
            </a:r>
            <a:endParaRPr lang="en-US" sz="2500" dirty="0">
              <a:solidFill>
                <a:srgbClr val="FFFF99"/>
              </a:solidFill>
            </a:endParaRPr>
          </a:p>
          <a:p>
            <a:pPr marL="0" lvl="0">
              <a:lnSpc>
                <a:spcPct val="120000"/>
              </a:lnSpc>
              <a:spcBef>
                <a:spcPts val="0"/>
              </a:spcBef>
            </a:pPr>
            <a:r>
              <a:rPr lang="en-US" sz="2500" dirty="0" smtClean="0">
                <a:solidFill>
                  <a:schemeClr val="bg1"/>
                </a:solidFill>
              </a:rPr>
              <a:t>Public Involvement </a:t>
            </a:r>
          </a:p>
          <a:p>
            <a:pPr marL="0" lvl="0">
              <a:lnSpc>
                <a:spcPct val="120000"/>
              </a:lnSpc>
              <a:spcBef>
                <a:spcPts val="0"/>
              </a:spcBef>
            </a:pPr>
            <a:r>
              <a:rPr lang="en-US" sz="2500" dirty="0" smtClean="0">
                <a:solidFill>
                  <a:schemeClr val="bg1"/>
                </a:solidFill>
              </a:rPr>
              <a:t>Operation and Maintenance </a:t>
            </a:r>
          </a:p>
          <a:p>
            <a:pPr marL="0" lvl="0">
              <a:lnSpc>
                <a:spcPct val="120000"/>
              </a:lnSpc>
              <a:spcBef>
                <a:spcPts val="0"/>
              </a:spcBef>
            </a:pPr>
            <a:r>
              <a:rPr lang="en-US" sz="2500" dirty="0" smtClean="0">
                <a:solidFill>
                  <a:schemeClr val="bg1"/>
                </a:solidFill>
              </a:rPr>
              <a:t>TMDL-related activities</a:t>
            </a:r>
          </a:p>
          <a:p>
            <a:pPr marL="0">
              <a:lnSpc>
                <a:spcPct val="120000"/>
              </a:lnSpc>
              <a:spcBef>
                <a:spcPts val="0"/>
              </a:spcBef>
            </a:pPr>
            <a:endParaRPr lang="en-US" dirty="0" smtClean="0">
              <a:solidFill>
                <a:schemeClr val="bg1"/>
              </a:solidFill>
            </a:endParaRPr>
          </a:p>
        </p:txBody>
      </p:sp>
      <p:sp>
        <p:nvSpPr>
          <p:cNvPr id="10" name="Content Placeholder 2"/>
          <p:cNvSpPr txBox="1">
            <a:spLocks/>
          </p:cNvSpPr>
          <p:nvPr/>
        </p:nvSpPr>
        <p:spPr>
          <a:xfrm>
            <a:off x="4800600" y="2057400"/>
            <a:ext cx="4343400" cy="2743200"/>
          </a:xfrm>
          <a:prstGeom prst="rect">
            <a:avLst/>
          </a:prstGeom>
        </p:spPr>
        <p:txBody>
          <a:bodyPr vert="horz" lIns="91440" tIns="45720" rIns="91440" bIns="45720" rtlCol="0">
            <a:normAutofit fontScale="77500" lnSpcReduction="20000"/>
          </a:bodyPr>
          <a:lstStyle/>
          <a:p>
            <a:pPr marL="0" marR="0" lvl="0" indent="-342900" algn="l" defTabSz="914400" rtl="0" eaLnBrk="1" fontAlgn="auto" latinLnBrk="0" hangingPunct="1">
              <a:lnSpc>
                <a:spcPct val="120000"/>
              </a:lnSpc>
              <a:spcBef>
                <a:spcPts val="0"/>
              </a:spcBef>
              <a:spcAft>
                <a:spcPts val="0"/>
              </a:spcAft>
              <a:buClrTx/>
              <a:buSzTx/>
              <a:buFont typeface="Arial" pitchFamily="34" charset="0"/>
              <a:buChar char="•"/>
              <a:tabLst/>
              <a:defRPr/>
            </a:pPr>
            <a:r>
              <a:rPr kumimoji="0" lang="en-US" sz="3200" b="1" i="0" u="none" strike="noStrike" kern="1200" cap="none" spc="0" normalizeH="0" baseline="0" noProof="0" dirty="0" smtClean="0">
                <a:ln>
                  <a:noFill/>
                </a:ln>
                <a:solidFill>
                  <a:srgbClr val="FFFF00"/>
                </a:solidFill>
                <a:effectLst/>
                <a:uLnTx/>
                <a:uFillTx/>
                <a:latin typeface="+mn-lt"/>
                <a:ea typeface="+mn-ea"/>
                <a:cs typeface="+mn-cs"/>
              </a:rPr>
              <a:t>Illicit Discharge Detection &amp; Elimination, Source Control*</a:t>
            </a:r>
          </a:p>
          <a:p>
            <a:pPr marL="0" marR="0" lvl="0" indent="-342900" algn="l" defTabSz="914400" rtl="0" eaLnBrk="1" fontAlgn="auto" latinLnBrk="0" hangingPunct="1">
              <a:lnSpc>
                <a:spcPct val="120000"/>
              </a:lnSpc>
              <a:spcBef>
                <a:spcPts val="0"/>
              </a:spcBef>
              <a:spcAft>
                <a:spcPts val="0"/>
              </a:spcAft>
              <a:buClrTx/>
              <a:buSzTx/>
              <a:buFont typeface="Arial" pitchFamily="34" charset="0"/>
              <a:buChar char="•"/>
              <a:tabLst/>
              <a:defRPr/>
            </a:pPr>
            <a:r>
              <a:rPr kumimoji="0" lang="en-US" sz="3200" i="0" u="none" strike="noStrike" kern="1200" cap="none" spc="0" normalizeH="0" baseline="0" noProof="0" dirty="0" smtClean="0">
                <a:ln>
                  <a:noFill/>
                </a:ln>
                <a:solidFill>
                  <a:srgbClr val="FFFF99"/>
                </a:solidFill>
                <a:effectLst/>
                <a:uLnTx/>
                <a:uFillTx/>
                <a:latin typeface="+mn-lt"/>
                <a:ea typeface="+mn-ea"/>
                <a:cs typeface="+mn-cs"/>
              </a:rPr>
              <a:t>Runoff Controls for New and Re-development</a:t>
            </a:r>
          </a:p>
          <a:p>
            <a:pPr marL="0" marR="0" lvl="0" indent="-342900" algn="l" defTabSz="914400" rtl="0" eaLnBrk="1" fontAlgn="auto" latinLnBrk="0" hangingPunct="1">
              <a:lnSpc>
                <a:spcPct val="12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bg1"/>
                </a:solidFill>
                <a:effectLst/>
                <a:uLnTx/>
                <a:uFillTx/>
                <a:latin typeface="+mn-lt"/>
                <a:ea typeface="+mn-ea"/>
                <a:cs typeface="+mn-cs"/>
              </a:rPr>
              <a:t>Monitoring and Assessment</a:t>
            </a:r>
          </a:p>
        </p:txBody>
      </p:sp>
      <p:pic>
        <p:nvPicPr>
          <p:cNvPr id="11" name="Picture 7" descr="New Vac Truck 002"/>
          <p:cNvPicPr>
            <a:picLocks noChangeAspect="1" noChangeArrowheads="1"/>
          </p:cNvPicPr>
          <p:nvPr/>
        </p:nvPicPr>
        <p:blipFill>
          <a:blip r:embed="rId3" cstate="print"/>
          <a:srcRect t="20698"/>
          <a:stretch>
            <a:fillRect/>
          </a:stretch>
        </p:blipFill>
        <p:spPr>
          <a:xfrm>
            <a:off x="152400" y="4343400"/>
            <a:ext cx="3657600" cy="19001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itle 1"/>
          <p:cNvSpPr txBox="1">
            <a:spLocks/>
          </p:cNvSpPr>
          <p:nvPr/>
        </p:nvSpPr>
        <p:spPr>
          <a:xfrm>
            <a:off x="0" y="1"/>
            <a:ext cx="9144000" cy="761999"/>
          </a:xfrm>
          <a:prstGeom prst="rect">
            <a:avLst/>
          </a:prstGeom>
          <a:solidFill>
            <a:schemeClr val="tx2">
              <a:lumMod val="20000"/>
              <a:lumOff val="80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chemeClr val="tx1"/>
                </a:solidFill>
                <a:effectLst/>
                <a:uLnTx/>
                <a:uFillTx/>
                <a:latin typeface="+mj-lt"/>
                <a:ea typeface="+mj-ea"/>
                <a:cs typeface="+mj-cs"/>
              </a:rPr>
              <a:t>Introduction to the Municipal Permit</a:t>
            </a:r>
            <a:endParaRPr kumimoji="0" lang="en-US" sz="4000" b="1" i="0" u="none" strike="noStrike" kern="1200" cap="none" spc="0" normalizeH="0" baseline="0" noProof="0" dirty="0">
              <a:ln>
                <a:noFill/>
              </a:ln>
              <a:solidFill>
                <a:schemeClr val="tx1"/>
              </a:solidFill>
              <a:effectLst/>
              <a:uLnTx/>
              <a:uFillTx/>
              <a:latin typeface="+mj-lt"/>
              <a:ea typeface="+mj-ea"/>
              <a:cs typeface="+mj-cs"/>
            </a:endParaRPr>
          </a:p>
        </p:txBody>
      </p:sp>
      <p:pic>
        <p:nvPicPr>
          <p:cNvPr id="14" name="Picture 13" descr="Samplers 3"/>
          <p:cNvPicPr>
            <a:picLocks noChangeAspect="1" noChangeArrowheads="1"/>
          </p:cNvPicPr>
          <p:nvPr/>
        </p:nvPicPr>
        <p:blipFill>
          <a:blip r:embed="rId4" cstate="print"/>
          <a:srcRect b="18852"/>
          <a:stretch>
            <a:fillRect/>
          </a:stretch>
        </p:blipFill>
        <p:spPr bwMode="auto">
          <a:xfrm>
            <a:off x="4038600" y="4343400"/>
            <a:ext cx="1968926" cy="2333946"/>
          </a:xfrm>
          <a:prstGeom prst="roundRect">
            <a:avLst>
              <a:gd name="adj" fmla="val 20607"/>
            </a:avLst>
          </a:prstGeom>
          <a:solidFill>
            <a:srgbClr val="FFFFFF">
              <a:shade val="85000"/>
            </a:srgbClr>
          </a:solidFill>
          <a:ln>
            <a:noFill/>
          </a:ln>
          <a:effectLst>
            <a:reflection blurRad="12700" stA="38000" endPos="28000" dist="5000" dir="5400000" sy="-100000" algn="bl" rotWithShape="0"/>
          </a:effectLst>
        </p:spPr>
      </p:pic>
      <p:pic>
        <p:nvPicPr>
          <p:cNvPr id="13" name="Picture 2" descr="http://eastmetrowater.areavoices.com/files/2010/06/SAM_0003.jpg"/>
          <p:cNvPicPr>
            <a:picLocks noChangeAspect="1" noChangeArrowheads="1"/>
          </p:cNvPicPr>
          <p:nvPr/>
        </p:nvPicPr>
        <p:blipFill>
          <a:blip r:embed="rId5" cstate="print"/>
          <a:srcRect/>
          <a:stretch>
            <a:fillRect/>
          </a:stretch>
        </p:blipFill>
        <p:spPr bwMode="auto">
          <a:xfrm rot="10800000" flipV="1">
            <a:off x="6229350" y="4343400"/>
            <a:ext cx="2821518" cy="15871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nvGraphicFramePr>
        <p:xfrm>
          <a:off x="685800" y="1676400"/>
          <a:ext cx="77724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le 1"/>
          <p:cNvSpPr>
            <a:spLocks noGrp="1"/>
          </p:cNvSpPr>
          <p:nvPr>
            <p:ph type="title"/>
          </p:nvPr>
        </p:nvSpPr>
        <p:spPr>
          <a:xfrm>
            <a:off x="0" y="1"/>
            <a:ext cx="9144000" cy="761999"/>
          </a:xfrm>
          <a:solidFill>
            <a:schemeClr val="tx2">
              <a:lumMod val="20000"/>
              <a:lumOff val="80000"/>
            </a:schemeClr>
          </a:solidFill>
        </p:spPr>
        <p:txBody>
          <a:bodyPr>
            <a:normAutofit/>
          </a:bodyPr>
          <a:lstStyle/>
          <a:p>
            <a:pPr>
              <a:defRPr/>
            </a:pPr>
            <a:r>
              <a:rPr lang="en-US" sz="4000" b="1" dirty="0" smtClean="0"/>
              <a:t>Municipal Stormwater-IDDE</a:t>
            </a:r>
            <a:endParaRPr lang="en-US" sz="4000" b="1" dirty="0"/>
          </a:p>
        </p:txBody>
      </p:sp>
      <p:sp>
        <p:nvSpPr>
          <p:cNvPr id="4" name="Content Placeholder 2"/>
          <p:cNvSpPr>
            <a:spLocks noGrp="1"/>
          </p:cNvSpPr>
          <p:nvPr>
            <p:ph idx="1"/>
          </p:nvPr>
        </p:nvSpPr>
        <p:spPr>
          <a:xfrm>
            <a:off x="381000" y="838200"/>
            <a:ext cx="8229600" cy="1752600"/>
          </a:xfrm>
        </p:spPr>
        <p:txBody>
          <a:bodyPr>
            <a:noAutofit/>
          </a:bodyPr>
          <a:lstStyle/>
          <a:p>
            <a:pPr marL="0" algn="ctr">
              <a:buNone/>
            </a:pPr>
            <a:r>
              <a:rPr lang="en-US" sz="6000" dirty="0" smtClean="0">
                <a:solidFill>
                  <a:schemeClr val="bg1"/>
                </a:solidFill>
              </a:rPr>
              <a:t>IDDE</a:t>
            </a:r>
          </a:p>
          <a:p>
            <a:pPr marL="0" algn="ctr">
              <a:buNone/>
            </a:pPr>
            <a:r>
              <a:rPr lang="en-US" sz="2800" dirty="0" smtClean="0">
                <a:solidFill>
                  <a:schemeClr val="bg1"/>
                </a:solidFill>
              </a:rPr>
              <a:t>(Illicit Discharge Detection &amp; Elimination)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61999"/>
          </a:xfrm>
          <a:solidFill>
            <a:schemeClr val="tx2">
              <a:lumMod val="20000"/>
              <a:lumOff val="80000"/>
            </a:schemeClr>
          </a:solidFill>
        </p:spPr>
        <p:txBody>
          <a:bodyPr>
            <a:normAutofit/>
          </a:bodyPr>
          <a:lstStyle/>
          <a:p>
            <a:pPr>
              <a:defRPr/>
            </a:pPr>
            <a:r>
              <a:rPr lang="en-US" sz="4000" b="1" dirty="0" smtClean="0"/>
              <a:t>Municipal Stormwater-IDDE</a:t>
            </a:r>
            <a:endParaRPr lang="en-US" sz="4000" b="1" dirty="0"/>
          </a:p>
        </p:txBody>
      </p:sp>
      <p:sp>
        <p:nvSpPr>
          <p:cNvPr id="15" name="Content Placeholder 14"/>
          <p:cNvSpPr>
            <a:spLocks noGrp="1"/>
          </p:cNvSpPr>
          <p:nvPr>
            <p:ph idx="1"/>
          </p:nvPr>
        </p:nvSpPr>
        <p:spPr>
          <a:xfrm>
            <a:off x="228600" y="914400"/>
            <a:ext cx="3581400" cy="5638800"/>
          </a:xfrm>
        </p:spPr>
        <p:txBody>
          <a:bodyPr>
            <a:normAutofit/>
          </a:bodyPr>
          <a:lstStyle/>
          <a:p>
            <a:pPr rtl="0" eaLnBrk="1" latinLnBrk="0" hangingPunct="1">
              <a:buNone/>
            </a:pPr>
            <a:r>
              <a:rPr lang="en-US" sz="4400" kern="1200" dirty="0" smtClean="0">
                <a:solidFill>
                  <a:schemeClr val="bg1"/>
                </a:solidFill>
                <a:latin typeface="+mn-lt"/>
                <a:ea typeface="+mn-ea"/>
                <a:cs typeface="+mn-cs"/>
              </a:rPr>
              <a:t>Staff training</a:t>
            </a:r>
            <a:endParaRPr lang="en-US" sz="4400" dirty="0" smtClean="0">
              <a:solidFill>
                <a:schemeClr val="bg1"/>
              </a:solidFill>
            </a:endParaRPr>
          </a:p>
          <a:p>
            <a:pPr rtl="0" eaLnBrk="1" latinLnBrk="0" hangingPunct="1">
              <a:buNone/>
            </a:pPr>
            <a:r>
              <a:rPr lang="en-US" sz="4400" kern="1200" dirty="0" smtClean="0">
                <a:solidFill>
                  <a:schemeClr val="bg1"/>
                </a:solidFill>
                <a:latin typeface="+mn-lt"/>
                <a:ea typeface="+mn-ea"/>
                <a:cs typeface="+mn-cs"/>
              </a:rPr>
              <a:t>Map System</a:t>
            </a:r>
            <a:endParaRPr lang="en-US" sz="4400" dirty="0" smtClean="0">
              <a:solidFill>
                <a:schemeClr val="bg1"/>
              </a:solidFill>
            </a:endParaRPr>
          </a:p>
          <a:p>
            <a:pPr rtl="0" eaLnBrk="1" latinLnBrk="0" hangingPunct="1">
              <a:buNone/>
            </a:pPr>
            <a:r>
              <a:rPr lang="en-US" sz="4400" kern="1200" dirty="0" smtClean="0">
                <a:solidFill>
                  <a:schemeClr val="bg1"/>
                </a:solidFill>
                <a:latin typeface="+mn-lt"/>
                <a:ea typeface="+mn-ea"/>
                <a:cs typeface="+mn-cs"/>
              </a:rPr>
              <a:t>Screen</a:t>
            </a:r>
          </a:p>
          <a:p>
            <a:pPr rtl="0" eaLnBrk="1" latinLnBrk="0" hangingPunct="1">
              <a:buNone/>
            </a:pPr>
            <a:r>
              <a:rPr lang="en-US" sz="4400" kern="1200" dirty="0" smtClean="0">
                <a:solidFill>
                  <a:schemeClr val="bg1"/>
                </a:solidFill>
                <a:latin typeface="+mn-lt"/>
                <a:ea typeface="+mn-ea"/>
                <a:cs typeface="+mn-cs"/>
              </a:rPr>
              <a:t>Detect &amp;</a:t>
            </a:r>
            <a:r>
              <a:rPr lang="en-US" sz="4400" kern="1200" baseline="0" dirty="0" smtClean="0">
                <a:solidFill>
                  <a:schemeClr val="bg1"/>
                </a:solidFill>
                <a:latin typeface="+mn-lt"/>
                <a:ea typeface="+mn-ea"/>
                <a:cs typeface="+mn-cs"/>
              </a:rPr>
              <a:t> Identify</a:t>
            </a:r>
            <a:endParaRPr lang="en-US" sz="4400" dirty="0" smtClean="0">
              <a:solidFill>
                <a:schemeClr val="bg1"/>
              </a:solidFill>
            </a:endParaRPr>
          </a:p>
          <a:p>
            <a:pPr rtl="0" eaLnBrk="1" latinLnBrk="0" hangingPunct="1">
              <a:buNone/>
            </a:pPr>
            <a:r>
              <a:rPr lang="en-US" sz="4400" kern="1200" dirty="0" smtClean="0">
                <a:solidFill>
                  <a:schemeClr val="bg1"/>
                </a:solidFill>
                <a:latin typeface="+mn-lt"/>
                <a:ea typeface="+mn-ea"/>
                <a:cs typeface="+mn-cs"/>
              </a:rPr>
              <a:t>Eliminate</a:t>
            </a:r>
            <a:endParaRPr lang="en-US" sz="4400" dirty="0" smtClean="0">
              <a:solidFill>
                <a:schemeClr val="bg1"/>
              </a:solidFill>
            </a:endParaRPr>
          </a:p>
          <a:p>
            <a:pPr rtl="0" eaLnBrk="1" latinLnBrk="0" hangingPunct="1">
              <a:buNone/>
            </a:pPr>
            <a:r>
              <a:rPr lang="en-US" sz="4400" kern="1200" dirty="0" smtClean="0">
                <a:solidFill>
                  <a:schemeClr val="bg1"/>
                </a:solidFill>
                <a:latin typeface="+mn-lt"/>
                <a:ea typeface="+mn-ea"/>
                <a:cs typeface="+mn-cs"/>
              </a:rPr>
              <a:t>Report</a:t>
            </a:r>
            <a:endParaRPr lang="en-US" sz="4400" dirty="0" smtClean="0">
              <a:solidFill>
                <a:schemeClr val="bg1"/>
              </a:solidFill>
            </a:endParaRPr>
          </a:p>
        </p:txBody>
      </p:sp>
      <p:pic>
        <p:nvPicPr>
          <p:cNvPr id="10" name="Picture 9" descr="Samplers 3"/>
          <p:cNvPicPr>
            <a:picLocks noChangeAspect="1" noChangeArrowheads="1"/>
          </p:cNvPicPr>
          <p:nvPr/>
        </p:nvPicPr>
        <p:blipFill>
          <a:blip r:embed="rId3" cstate="print"/>
          <a:srcRect/>
          <a:stretch>
            <a:fillRect/>
          </a:stretch>
        </p:blipFill>
        <p:spPr bwMode="auto">
          <a:xfrm>
            <a:off x="6781800" y="1143000"/>
            <a:ext cx="2181672" cy="31869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76" name="AutoShape 4" descr="data:image/jpeg;base64,/9j/4AAQSkZJRgABAQAAAQABAAD/2wCEAAkGBxQTEhUUExQUFBUXGRgbGBgYFx0aFxcaGBgYHBgaHBocHCggHBwlHRcVITEhJSorLi4uFx8zODMsNygtLisBCgoKDg0OGhAQGiwkICQsLCwsLCwsLCwsLCwsLCwsLCwsLCwsLCwsLCwsLCwsLCwsLCwsLCwsLCwsLCwsLCwsLP/AABEIANQAoAMBIgACEQEDEQH/xAAbAAACAwEBAQAAAAAAAAAAAAADBAIFBgEAB//EADwQAAEDAgQDBQcDBAEDBQAAAAEAAhEDIQQSMUEFUWFxgZGh8AYTIjKxwdFS4fEUI0JiFTOCwgdDU3KS/8QAGAEAAwEBAAAAAAAAAAAAAAAAAAECAwT/xAAhEQEBAAICAgEFAAAAAAAAAAAAAQIRITESQQMTMlFhcf/aAAwDAQACEQMRAD8AxFOlIGeGjmZEfUoNVrdniAYBNvvK2mKxVFoOcsjlYqlr8Ww0WpZo02C5LhJ7X9XH2qMLhwdXSIn4Yn1+FCpgHlxiY2HJNVuKtPyUmtPO5KUfjXnksrZB9TD8O08M8WHf62U3FzdlBuLd+pEGPfzv5qdwvLChOrO/SUH37puCn2487wVIYsERlHcn5QtY32SbiQdzPivNpg7C3NqaDmfogn9104cONnC+0Qjf4VrjilBg29nUFDfwprj8x8P3R24JzXZQZMxAVnR4ZUBAcZHS5Ccyy9JltKYCiQcrXhovqC1o+v0TNYFoj3gfI2v2zaRM+Ss6PBr3+Xqb+UeijN4eymTMO5Ni47T60WkyyPwZmoQ7K1zWvDTaxB0PKVYtqPcMppO1mQem5IFjy6K6zQLNDey59dyjmtp56K5lmPCMlxPhNUmWsLrDZoJvvB5XS9LC5WPL81MtZIDm/OTYtFtheZW0a5cD1Uyo8YwGHxbmkQSNdDG37q64Nxt9Nz6hfMggNJ5kaTppr0C0Nai12rQe0JOtwek7/CP/AK2VTOpuDMgFeQaZKm3NN1x2Mkg9dznqvAn+FJrgfwkHQeUFTlQLui61pKWgIT2rpJUAF5tlOgIHHoj4ek57gAJJ5JYa7wVq+BcPNJpe/wCZw0m0dirDDyqsZt7h+BFNzQ0kv0O4v007Fdv4aae4M+JRfZ3B5nOqHbTv/A+q9i6suK7JhJi1neoXeYBKTDy3TXfqU64JSoFCwH1JK4V14AXUGHlXCFMqMp7IIrweiobmJ7GmLzcwu+K5I5olunRctcrhAO6i5nIrxpCbHwXgyEBPTqVMundCFMRbu710O7UiTynmuhvYuMvqLfVEaybAXPT8diRyH+A8ONV9x8DYn8Ba7FEWAkc1DhWA90yJmdeqLhqed8d3ZO66cMfGNsZppMPT93hZ/UJMDnp5QqRxHXx/ZaXjlP8AtQLAcgSIHYs/7ocx67VrnxIrEE35pPEMg9CrMUh08R9igYugYmDboVltarcoB+10cobmqichcLUSnlRvhUW6VITXHIzmD+PwglsaJyixhg3s+q8OqKG+KHlPSNusfyPFYuRMmO7kuueFAdY6/Zckk/ff1olohQ6dZ8F0AE7HYeu5DJIvp2C8Lwqd1vXhzRoDO0jKQeXJWvs3w4vqAz8Ldb6+Sqfl0I005npy/dbD2fwtVtMfEGk7ZQR5EK8Md1eM5XeJiFP2Xo5qrbSJJ8B/CQxLntMPLXA6Foi/IhX3sfR+J55NaPEmfoF0SctPS24ziixkCLrMXVxx14JIKqKb5Cr5Ohgi08wvOKkXLhcsWhCoyJCAXJ6trKVeEwC4hDFQc0ctQHApwJF6jK6w9F4paNh6QPb2+vUKJDj2Du7gpMdJjkvF2kTA8fWixce3BTMazayg2Qbxr6uukmbwPt1hTpEcuzpz+3ij+kkzEyJN/v8Aj+ERtwdxshgbG5+vci027/x608EuDkWfBMIaj9jlgmYjfbdbakIFrKh9nMIA3MJk6wbDotExtlvhOG8moR4k4SJ2I+q13svTApSLlxk/+MdIWMxDQ8kOmCDOx05rZcI4TlpsLKj2/C0ayLdo6nxWkFS43ggQX/T1dZ6mPXNXnGyQ0t984EjYD7i3istTw9caObHNwv5I+S8DA84KBagCnW/VTPcV4trf6eayaCvpyk3FHHvv0sP/AHfsg1g6fiAE8jPagwVB4RCooIBSCm4KIPqE7TYIkX0nykrwdG3L+UP3d5upiqd7xsstOPTwM6/xznwUi+PPyH8KTnQde78rpjZt9JHX9kuxpFpJNxHXxlN8PpZnAAH6yfAoYduTmvJG/wCdVccC4YS7M67dpvP4Tk2vHFp8Dgcl5jkNB4COZT9Z4DVCmdEHG1RC2nDUrTvmPQr6NhWZKbR+lo8gsNwPD53sGsuk9jbrbcTrZabj0KvAsmXxNTPUcToDAXQhYcyJO5JRJWWV3Wk6cyqJapuXCVCgXhL4kSE28pdycBFyEUw/kgEpwkSoIgchVByTDBGfXrqiR4EWKE10fDeeSJ/Ud+1vE6LNxpuZaInme3leyjSYCcoBM+uaDSrTrJFoEa933RBTgTJiJOsnl1RqqkPYdoIE6eNuQP5WnwURFNmQEi5P0BsqngXD8wDuekz6C09HDwLT9fqrxxrSQVtbJvbfp1/lLYl0mEw4QEnhbvPKVpelTtpvZGlNV5tDWgd7j+yf9qqpDABpup+ytCKRdu9xPcLD7pT2rqD5Zv8ATX91ePSb2r6QsAq3FcYbTe9ha45DQGov79xaPCLqxokwJsYVPj+DVKlWq9pZDnYUiSZig8ufNuRt9llNb5a+jWG4u17g0NiXVmyXNEe5dlJyzJB6abrruLUi3NTeyqMzWnLUbALjFyTE301Oyq3+z1QkS5oE4ySCZAxDgWRbaDP3UW8FrGm1rm4dhaaHyTLhSeCSXZRsDDY31TsxLdW/D+K0a+b3Tw/IYdH17DBg7wUcqv4NgX0jWBDMrqhewg3+IkkOECItFyrByi69KhLFi4I7CgOanqjZEJNABK8V1y4AO9MPndOrfTs5+HrRSYb6czGi8GSflkyJjbs6KQoXNj8ImeRBtaLqeHII2pMWIjX1zVjgqQquaJyt36+VuVuarnMDRmOnf06rQez+EJIdBA628oKXvhpjeWkw9EAW06JgKIbAXiVusHG1IBSuDs2VHHPmwT3CKGepTZ1k9gS7Df8ADaOSmxvIDx3Wd9p3f3Wzpb6rUt0WL9o35qwAO4Gi09J9pgqmr4zEvxFWlRdRaKbKbhnY5xcX5rSHiPl5bq4pjnqqzF8Hc6q+rTxFSkXta1wa1hENmLuBIPxHRYTTW9FMP7TNLRVf8Lfce8c0Nkgh+Uw6b3tEdZTdTjrBTa8sqy52RrMn9xxgmwmDYEzKGOAsaIYS0Cj7oCGutmmTmBBPQiEvQ9mWsaA2q5rw/O14awZTlykBgbkAI6J2YlyhU9pMrwSx5pmiakBhNQEOgyCYAABmU1iuN02FktqZamXK/L8HxxlvM7jQHVeHBxJJq1HuNJ1Il1ycxku7b6aJKv7MMc5jveP+AU8oLWmDTiCCRImBIBEpzx9jkV3tDSh5yVYY4snJZzw7Llbe5JS9XjtO5y1AQ/JlLYeX5Q4gCdhuVLGcLii9jM7nGoaogta4OL81ibWPNIU+BOqU3mvLXmr7wZsj3D4GtOYAFhmDbayNYjdWWGxbarczZiSLi4IMEEcwVNQwWCFKmGCDrJDWs16MAAXUuPRsOxp0AGUjS+trc7H6rgJEn5tPIjfuXGg/EBrOx5evNcdWI1LiPXdus+XMPQbmeG2nWDsOuw+vYtzgKTGtHxNNuQH0VDwDANfD3AkgjcwfO/rRXnFSynAI1E5YuO/xRjlN6b4/FdbPueEvVqKmfjW7Zhz3Ed6cpYoObrdbTIXGxx13LQeyLJrOMfK2O2VnaboBcVtvZDB5KMnVxmU4VaGoYBWErVJrE9SVssdVhhJ2B7ViMG2S5x5wD9VV4xLHs6Hn1+FmeJms/FVWsGIe1rKRy0sQKQaXZ5kE3mNuS0wVfjOC0Kji97CXEAEh722GnyuA5rLG6rS9Fq/Fn06tOhlBL2sylz5Ij5853cItHzGUrW9pXNqvZlpuAZVc0sc4/wDT2cSwN6ENJg6q0/4eiR8muS+Z0/27sg5pEEzYof8AwWHBJFMAnNN3f52dF7A8gnvH2Wqq6ftFWkZqVMCaOaHkw2uYZHwiSCDPdqi0eO1C8ZqbBTNZ1EEOJfILgDliItz3VieF0f0f/Huf/aM099v5lK8P4FSpuLyA5+d7w64jO4nSYkAxOqN4jVUeF9oHso0BBqPNPO4uzuJuRAytcZ6mAtPRq52NdBAcAYOonYpWrwSgWsb7uzBDYc4EA7SDJHaU7Gw05fRLKy9DkuRshOaiYi0HuP2UCpUwREHQEHrvt66IzcQw02tAaY1MXsbX8TdK5BuSdrW06z9kzgcO9xFieV83jNkv25pLa1XAH5abbAnaGkW2k8uxIcRxWd5PcO5N1agYGsgGPm5KreCZPj3qcJ7d3MmkWuTOBcZjZLjzReH1QapaNmjxM/aFZZdLqhSzFjB/k4eE/uPFfR8BSyMDRoAsZ7NUQ+uf9Gjxn14LbUzZbTpzVW8fxuVsAwSCs5gWfCDzupe0WKL35W32ievlZdpAAQEfJ+BgNK8XIZK4XLJoJK4QhyvFyAkSolygXKMqTErNgxa3IgjxFkMrgMbIWJxDWCSYlBPVQCIO6VZV+EzqNe7dEoYkPmAYG50+qVxziy4uHWPaP2Ro5WHpuMnpeY5bK8wFa1xlA8/D6KnwWHdFzppB2vAlW5GUAD4iOf1jdGU5Hw42ciVbmd58lCk0knf1aEb+nOSXRGgtJtrcbaKNNsu3vzP0PNONdg1RBSnBMT/dc8/5c+U/iE5xKplpuJ1AgHnNgl/Y2mypimMeMzS1xI5wPyVcnDLKvpHsS0e7c8QS51/sPNX+MxYpsLiDYeaVwDA0AAARp2AW7e1UntR7QGm4MpgF5Pq4M79FbGTalfjGh5e7QHcgEE6GDruj0eMUiSMxEQbgxfruqepWaDLozHXKdPGYXcPWiYcb9luy0LLLJvj8VaCnj2HfyKH/AMjT0zR2gqkdXg3qEdSQNO5MV6VMiW1S7sjYKPJX01wcVT/UPFc/qWfqb4rL1g0H/qHvj6Qptfyfm9dE9j6bTe9Gs/lR98zXMFl8wb81QtO14RBVzC1QkDkdExcGibiGfqCp8e8e8JOZwyyIEiRtbZI1cQG2NR4/7iotxGbSo8x/sR9E4m4LfBYwBpkObJ0ym3kqziFYe9kZiIvINuxLV64Bu59/9nKL2TcEzFjJ+iqQvEbC099I0B56+Gnkg+8k+vBQoUnBtz3b+KYc8Wnbkd1lGu+B6bSfhzQOV99VADKZIsbdOw8lGZu05QetkzUu2SL6OHNXEWqT2mrw1jdS4lxPRogeJJ//ACrD/wBM8Pmq1ah/xa1o7XST5NHis1x7EB1YgXDAG941858Ff+ynFf6WiCWOcKmZ0AgEQQAZO0NK2nEY3mvoHFuNsw7CXGDoNzPZzXzvHcVL3F0EGT83zft2I/GONnEGBTDZiDq7nE6cvHqkaOHay7/idy/bdRllwv48XsPhH1DmJyt5nU9iO/FMpiGXPNL4nFVKhytBn9IU2cPFO9Ugn9O37rO/ttP0HTpvrGZgcz9k27EspNys13JS3EOIkjKLDkNT65I+E4W2PeYh0DZg17z9v4RJvsW66KYWm6s6xgfqOnWOaafXbSENueaDjeI7N+Fo5W/hLYXBOqQX/CzlufwFWi29TLqzjHe46D9+idfUbSGVtzuSoY/FtYMlMQB6sq6hQdV/1Zz59n5RJvrordd9pCq6o6G35nYJp1VtMQDJ3Q6tdrBlZYDdI0qLqptZu5+wVyT0ztvsai91V9p6nZX7GQABtCqqldtJuVvr90XhtYkzc2ul/D59rFpgSdfsoUmz63PrzS1A6t2JU6VYybkcr+Czk00vS0pUwBFgeyxXK9YNGb9AJI6ATHYuYevLcrhI8+0Ks9oqxZRdqc5DQelyZ7h5q5N8MrWQfUJkm5Mk9p1W9xeC902k2YIptF9AYv5ysbwehnr02nTMCextz5BbGnmdmm/U89VrnUY9qn+ra0OgX59drJrhvC31viHwMMfGdSOnPt0U8Jw5lM56pDuQ27I3U+I8ZJGsDlOqx/jXZ6piaVAFtJoJOrjee/fs0VO2lVxDiG3P+Tj8oPU/YJvBcHc/46xyM/To49v6R59i7xDjQa33dABrRaRbwH3S0N30WNNlAX+Opv62Cr8Ri3VCGiXE6AevNdwOBqVyctm7vOnd+oq2qmlhm5aYzO3J1Pafsq1rs9/gnRwApjPVIJ2Gw7BueqWxuPnSRGg/KXxGKfUdAlzjoPWgTmGwQpjNUMu+nZ+Ufulv1AMLgs3xPs3l+fwmuJ8TBaKbBlYPF3bCTxmNnoNguYPAl3xPsOX5T75pdIYfCGoZNm/VM18QGjKzy+gXsXixo2w+qBQolxR2Ov6HRol/3VhTrtYC0BAr1w0ZWpSg0ud6sn3wOu177oAT/rPiubAdi8vLNZvCuuW6gXE7Kj9rahmk2bZS6NpJj6BeXleH3RnmV9mh/cceTD5wtK6qW0iRzheXlXyJwUuIxDjcm60Ps7g2ZG1CJebyb5ezkvLynLpU7VnHsc9zi0mw2SfAsI2tVyvktAJgWnoei8vJYKz6XnGcSabQ1kNGlhoOiyWKqleXkY9i9NBhMM2m05ReJJOp7VUYuu4ySV5eRfuPH7XeFUQ6XG5BtyCPxCsfl2C8vIz+4sOlVS+KoAdFbYg5W23Xl5Vn0WPdIU+frdP02BrbLy8j0Xt//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8" name="AutoShape 6" descr="data:image/jpeg;base64,/9j/4AAQSkZJRgABAQAAAQABAAD/2wCEAAkGBxQTEhUUExQUFBUXGRgbGBgYFx0aFxcaGBgYHBgaHBocHCggHBwlHRcVITEhJSorLi4uFx8zODMsNygtLisBCgoKDg0OGhAQGiwkICQsLCwsLCwsLCwsLCwsLCwsLCwsLCwsLCwsLCwsLCwsLCwsLCwsLCwsLCwsLCwsLCwsLP/AABEIANQAoAMBIgACEQEDEQH/xAAbAAACAwEBAQAAAAAAAAAAAAADBAIFBgEAB//EADwQAAEDAgQDBQcDBAEDBQAAAAEAAhEDIQQSMUEFUWFxgZGh8AYTIjKxwdFS4fEUI0JiFTOCwgdDU3KS/8QAGAEAAwEBAAAAAAAAAAAAAAAAAAECAwT/xAAhEQEBAAICAgEFAAAAAAAAAAAAAQIRITESQQMTMlFhcf/aAAwDAQACEQMRAD8AxFOlIGeGjmZEfUoNVrdniAYBNvvK2mKxVFoOcsjlYqlr8Ww0WpZo02C5LhJ7X9XH2qMLhwdXSIn4Yn1+FCpgHlxiY2HJNVuKtPyUmtPO5KUfjXnksrZB9TD8O08M8WHf62U3FzdlBuLd+pEGPfzv5qdwvLChOrO/SUH37puCn2487wVIYsERlHcn5QtY32SbiQdzPivNpg7C3NqaDmfogn9104cONnC+0Qjf4VrjilBg29nUFDfwprj8x8P3R24JzXZQZMxAVnR4ZUBAcZHS5Ccyy9JltKYCiQcrXhovqC1o+v0TNYFoj3gfI2v2zaRM+Ss6PBr3+Xqb+UeijN4eymTMO5Ni47T60WkyyPwZmoQ7K1zWvDTaxB0PKVYtqPcMppO1mQem5IFjy6K6zQLNDey59dyjmtp56K5lmPCMlxPhNUmWsLrDZoJvvB5XS9LC5WPL81MtZIDm/OTYtFtheZW0a5cD1Uyo8YwGHxbmkQSNdDG37q64Nxt9Nz6hfMggNJ5kaTppr0C0Nai12rQe0JOtwek7/CP/AK2VTOpuDMgFeQaZKm3NN1x2Mkg9dznqvAn+FJrgfwkHQeUFTlQLui61pKWgIT2rpJUAF5tlOgIHHoj4ek57gAJJ5JYa7wVq+BcPNJpe/wCZw0m0dirDDyqsZt7h+BFNzQ0kv0O4v007Fdv4aae4M+JRfZ3B5nOqHbTv/A+q9i6suK7JhJi1neoXeYBKTDy3TXfqU64JSoFCwH1JK4V14AXUGHlXCFMqMp7IIrweiobmJ7GmLzcwu+K5I5olunRctcrhAO6i5nIrxpCbHwXgyEBPTqVMundCFMRbu710O7UiTynmuhvYuMvqLfVEaybAXPT8diRyH+A8ONV9x8DYn8Ba7FEWAkc1DhWA90yJmdeqLhqed8d3ZO66cMfGNsZppMPT93hZ/UJMDnp5QqRxHXx/ZaXjlP8AtQLAcgSIHYs/7ocx67VrnxIrEE35pPEMg9CrMUh08R9igYugYmDboVltarcoB+10cobmqichcLUSnlRvhUW6VITXHIzmD+PwglsaJyixhg3s+q8OqKG+KHlPSNusfyPFYuRMmO7kuueFAdY6/Zckk/ff1olohQ6dZ8F0AE7HYeu5DJIvp2C8Lwqd1vXhzRoDO0jKQeXJWvs3w4vqAz8Ldb6+Sqfl0I005npy/dbD2fwtVtMfEGk7ZQR5EK8Md1eM5XeJiFP2Xo5qrbSJJ8B/CQxLntMPLXA6Foi/IhX3sfR+J55NaPEmfoF0SctPS24ziixkCLrMXVxx14JIKqKb5Cr5Ohgi08wvOKkXLhcsWhCoyJCAXJ6trKVeEwC4hDFQc0ctQHApwJF6jK6w9F4paNh6QPb2+vUKJDj2Du7gpMdJjkvF2kTA8fWixce3BTMazayg2Qbxr6uukmbwPt1hTpEcuzpz+3ij+kkzEyJN/v8Aj+ERtwdxshgbG5+vci027/x608EuDkWfBMIaj9jlgmYjfbdbakIFrKh9nMIA3MJk6wbDotExtlvhOG8moR4k4SJ2I+q13svTApSLlxk/+MdIWMxDQ8kOmCDOx05rZcI4TlpsLKj2/C0ayLdo6nxWkFS43ggQX/T1dZ6mPXNXnGyQ0t984EjYD7i3istTw9caObHNwv5I+S8DA84KBagCnW/VTPcV4trf6eayaCvpyk3FHHvv0sP/AHfsg1g6fiAE8jPagwVB4RCooIBSCm4KIPqE7TYIkX0nykrwdG3L+UP3d5upiqd7xsstOPTwM6/xznwUi+PPyH8KTnQde78rpjZt9JHX9kuxpFpJNxHXxlN8PpZnAAH6yfAoYduTmvJG/wCdVccC4YS7M67dpvP4Tk2vHFp8Dgcl5jkNB4COZT9Z4DVCmdEHG1RC2nDUrTvmPQr6NhWZKbR+lo8gsNwPD53sGsuk9jbrbcTrZabj0KvAsmXxNTPUcToDAXQhYcyJO5JRJWWV3Wk6cyqJapuXCVCgXhL4kSE28pdycBFyEUw/kgEpwkSoIgchVByTDBGfXrqiR4EWKE10fDeeSJ/Ud+1vE6LNxpuZaInme3leyjSYCcoBM+uaDSrTrJFoEa933RBTgTJiJOsnl1RqqkPYdoIE6eNuQP5WnwURFNmQEi5P0BsqngXD8wDuekz6C09HDwLT9fqrxxrSQVtbJvbfp1/lLYl0mEw4QEnhbvPKVpelTtpvZGlNV5tDWgd7j+yf9qqpDABpup+ytCKRdu9xPcLD7pT2rqD5Zv8ATX91ePSb2r6QsAq3FcYbTe9ha45DQGov79xaPCLqxokwJsYVPj+DVKlWq9pZDnYUiSZig8ufNuRt9llNb5a+jWG4u17g0NiXVmyXNEe5dlJyzJB6abrruLUi3NTeyqMzWnLUbALjFyTE301Oyq3+z1QkS5oE4ySCZAxDgWRbaDP3UW8FrGm1rm4dhaaHyTLhSeCSXZRsDDY31TsxLdW/D+K0a+b3Tw/IYdH17DBg7wUcqv4NgX0jWBDMrqhewg3+IkkOECItFyrByi69KhLFi4I7CgOanqjZEJNABK8V1y4AO9MPndOrfTs5+HrRSYb6czGi8GSflkyJjbs6KQoXNj8ImeRBtaLqeHII2pMWIjX1zVjgqQquaJyt36+VuVuarnMDRmOnf06rQez+EJIdBA628oKXvhpjeWkw9EAW06JgKIbAXiVusHG1IBSuDs2VHHPmwT3CKGepTZ1k9gS7Df8ADaOSmxvIDx3Wd9p3f3Wzpb6rUt0WL9o35qwAO4Gi09J9pgqmr4zEvxFWlRdRaKbKbhnY5xcX5rSHiPl5bq4pjnqqzF8Hc6q+rTxFSkXta1wa1hENmLuBIPxHRYTTW9FMP7TNLRVf8Lfce8c0Nkgh+Uw6b3tEdZTdTjrBTa8sqy52RrMn9xxgmwmDYEzKGOAsaIYS0Cj7oCGutmmTmBBPQiEvQ9mWsaA2q5rw/O14awZTlykBgbkAI6J2YlyhU9pMrwSx5pmiakBhNQEOgyCYAABmU1iuN02FktqZamXK/L8HxxlvM7jQHVeHBxJJq1HuNJ1Il1ycxku7b6aJKv7MMc5jveP+AU8oLWmDTiCCRImBIBEpzx9jkV3tDSh5yVYY4snJZzw7Llbe5JS9XjtO5y1AQ/JlLYeX5Q4gCdhuVLGcLii9jM7nGoaogta4OL81ibWPNIU+BOqU3mvLXmr7wZsj3D4GtOYAFhmDbayNYjdWWGxbarczZiSLi4IMEEcwVNQwWCFKmGCDrJDWs16MAAXUuPRsOxp0AGUjS+trc7H6rgJEn5tPIjfuXGg/EBrOx5evNcdWI1LiPXdus+XMPQbmeG2nWDsOuw+vYtzgKTGtHxNNuQH0VDwDANfD3AkgjcwfO/rRXnFSynAI1E5YuO/xRjlN6b4/FdbPueEvVqKmfjW7Zhz3Ed6cpYoObrdbTIXGxx13LQeyLJrOMfK2O2VnaboBcVtvZDB5KMnVxmU4VaGoYBWErVJrE9SVssdVhhJ2B7ViMG2S5x5wD9VV4xLHs6Hn1+FmeJms/FVWsGIe1rKRy0sQKQaXZ5kE3mNuS0wVfjOC0Kji97CXEAEh722GnyuA5rLG6rS9Fq/Fn06tOhlBL2sylz5Ij5853cItHzGUrW9pXNqvZlpuAZVc0sc4/wDT2cSwN6ENJg6q0/4eiR8muS+Z0/27sg5pEEzYof8AwWHBJFMAnNN3f52dF7A8gnvH2Wqq6ftFWkZqVMCaOaHkw2uYZHwiSCDPdqi0eO1C8ZqbBTNZ1EEOJfILgDliItz3VieF0f0f/Huf/aM099v5lK8P4FSpuLyA5+d7w64jO4nSYkAxOqN4jVUeF9oHso0BBqPNPO4uzuJuRAytcZ6mAtPRq52NdBAcAYOonYpWrwSgWsb7uzBDYc4EA7SDJHaU7Gw05fRLKy9DkuRshOaiYi0HuP2UCpUwREHQEHrvt66IzcQw02tAaY1MXsbX8TdK5BuSdrW06z9kzgcO9xFieV83jNkv25pLa1XAH5abbAnaGkW2k8uxIcRxWd5PcO5N1agYGsgGPm5KreCZPj3qcJ7d3MmkWuTOBcZjZLjzReH1QapaNmjxM/aFZZdLqhSzFjB/k4eE/uPFfR8BSyMDRoAsZ7NUQ+uf9Gjxn14LbUzZbTpzVW8fxuVsAwSCs5gWfCDzupe0WKL35W32ievlZdpAAQEfJ+BgNK8XIZK4XLJoJK4QhyvFyAkSolygXKMqTErNgxa3IgjxFkMrgMbIWJxDWCSYlBPVQCIO6VZV+EzqNe7dEoYkPmAYG50+qVxziy4uHWPaP2Ro5WHpuMnpeY5bK8wFa1xlA8/D6KnwWHdFzppB2vAlW5GUAD4iOf1jdGU5Hw42ciVbmd58lCk0knf1aEb+nOSXRGgtJtrcbaKNNsu3vzP0PNONdg1RBSnBMT/dc8/5c+U/iE5xKplpuJ1AgHnNgl/Y2mypimMeMzS1xI5wPyVcnDLKvpHsS0e7c8QS51/sPNX+MxYpsLiDYeaVwDA0AAARp2AW7e1UntR7QGm4MpgF5Pq4M79FbGTalfjGh5e7QHcgEE6GDruj0eMUiSMxEQbgxfruqepWaDLozHXKdPGYXcPWiYcb9luy0LLLJvj8VaCnj2HfyKH/AMjT0zR2gqkdXg3qEdSQNO5MV6VMiW1S7sjYKPJX01wcVT/UPFc/qWfqb4rL1g0H/qHvj6Qptfyfm9dE9j6bTe9Gs/lR98zXMFl8wb81QtO14RBVzC1QkDkdExcGibiGfqCp8e8e8JOZwyyIEiRtbZI1cQG2NR4/7iotxGbSo8x/sR9E4m4LfBYwBpkObJ0ym3kqziFYe9kZiIvINuxLV64Bu59/9nKL2TcEzFjJ+iqQvEbC099I0B56+Gnkg+8k+vBQoUnBtz3b+KYc8Wnbkd1lGu+B6bSfhzQOV99VADKZIsbdOw8lGZu05QetkzUu2SL6OHNXEWqT2mrw1jdS4lxPRogeJJ//ACrD/wBM8Pmq1ah/xa1o7XST5NHis1x7EB1YgXDAG941858Ff+ynFf6WiCWOcKmZ0AgEQQAZO0NK2nEY3mvoHFuNsw7CXGDoNzPZzXzvHcVL3F0EGT83zft2I/GONnEGBTDZiDq7nE6cvHqkaOHay7/idy/bdRllwv48XsPhH1DmJyt5nU9iO/FMpiGXPNL4nFVKhytBn9IU2cPFO9Ugn9O37rO/ttP0HTpvrGZgcz9k27EspNys13JS3EOIkjKLDkNT65I+E4W2PeYh0DZg17z9v4RJvsW66KYWm6s6xgfqOnWOaafXbSENueaDjeI7N+Fo5W/hLYXBOqQX/CzlufwFWi29TLqzjHe46D9+idfUbSGVtzuSoY/FtYMlMQB6sq6hQdV/1Zz59n5RJvrordd9pCq6o6G35nYJp1VtMQDJ3Q6tdrBlZYDdI0qLqptZu5+wVyT0ztvsai91V9p6nZX7GQABtCqqldtJuVvr90XhtYkzc2ul/D59rFpgSdfsoUmz63PrzS1A6t2JU6VYybkcr+Czk00vS0pUwBFgeyxXK9YNGb9AJI6ATHYuYevLcrhI8+0Ks9oqxZRdqc5DQelyZ7h5q5N8MrWQfUJkm5Mk9p1W9xeC902k2YIptF9AYv5ysbwehnr02nTMCextz5BbGnmdmm/U89VrnUY9qn+ra0OgX59drJrhvC31viHwMMfGdSOnPt0U8Jw5lM56pDuQ27I3U+I8ZJGsDlOqx/jXZ6piaVAFtJoJOrjee/fs0VO2lVxDiG3P+Tj8oPU/YJvBcHc/46xyM/To49v6R59i7xDjQa33dABrRaRbwH3S0N30WNNlAX+Opv62Cr8Ri3VCGiXE6AevNdwOBqVyctm7vOnd+oq2qmlhm5aYzO3J1Pafsq1rs9/gnRwApjPVIJ2Gw7BueqWxuPnSRGg/KXxGKfUdAlzjoPWgTmGwQpjNUMu+nZ+Ufulv1AMLgs3xPs3l+fwmuJ8TBaKbBlYPF3bCTxmNnoNguYPAl3xPsOX5T75pdIYfCGoZNm/VM18QGjKzy+gXsXixo2w+qBQolxR2Ov6HRol/3VhTrtYC0BAr1w0ZWpSg0ud6sn3wOu177oAT/rPiubAdi8vLNZvCuuW6gXE7Kj9rahmk2bZS6NpJj6BeXleH3RnmV9mh/cceTD5wtK6qW0iRzheXlXyJwUuIxDjcm60Ps7g2ZG1CJebyb5ezkvLynLpU7VnHsc9zi0mw2SfAsI2tVyvktAJgWnoei8vJYKz6XnGcSabQ1kNGlhoOiyWKqleXkY9i9NBhMM2m05ReJJOp7VUYuu4ySV5eRfuPH7XeFUQ6XG5BtyCPxCsfl2C8vIz+4sOlVS+KoAdFbYg5W23Xl5Vn0WPdIU+frdP02BrbLy8j0Xt//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80" name="AutoShape 8" descr="data:image/jpeg;base64,/9j/4AAQSkZJRgABAQAAAQABAAD/2wBDAAkGBwgHBgkIBwgKCgkLDRYPDQwMDRsUFRAWIB0iIiAdHx8kKDQsJCYxJx8fLT0tMTU3Ojo6Iys/RD84QzQ5Ojf/2wBDAQoKCg0MDRoPDxo3JR8lNzc3Nzc3Nzc3Nzc3Nzc3Nzc3Nzc3Nzc3Nzc3Nzc3Nzc3Nzc3Nzc3Nzc3Nzc3Nzc3Nzf/wAARCACgAKMDASIAAhEBAxEB/8QAGwAAAwADAQEAAAAAAAAAAAAABAUGAgMHAAH/xAA7EAACAQMDAgUCAwUIAQUAAAABAgMABBEFEiExQQYTIlFhFHEyQoEVI5GxwQczUmJyodHhFiRDU5Lx/8QAGQEAAwEBAQAAAAAAAAAAAAAAAQIDBAAF/8QAIREAAgICAgMBAQEAAAAAAAAAAAECEQMhEjEEQVEiEzL/2gAMAwEAAhEDEQA/AMfM2BXKgDA/Lk1oNyWyUQkEd0r5HPaoBgtnHU1mLuH1cOc9MCtXKxVGjARzMVMjBR1HFZXLLEu4LGzngFqya53AADnrk1ouHSQASYYdTStjcbZol3q6MQCD+M+1DXJxu2xDy/ynvRM0tvIABuGKGk3SAjJxmpSsvFArSZXrk+3tQU0rBhycdqImRkJoSQM2KySbsrVG2a5muLHqu6FuPTyRTDTbmWFkJQuJQDjHQ0mjMikg8r3FMCRsG1cDAwN2KWyLW7HtyixM0JyZtoLkj08+1ONKuRvQMANwAIIz0pRp7LeWcU0JG9Rs/Fk8/wA62qXBVhncp5PSmsKLExi7DI6oBgj8Papl0kura/tiuy4tF862xxwvJFPrC4BCueTjFB6xEy6m13DgGOAKw9weK5LYRLaaqt95c0OCXVSxI5z3qosb5rcPwpzyDtqP0+K20e/iubzi1uiycflNUsnpmhjiYbWBZWx+Uf8AdVQsvgHrEevvALi3kluI5GZVEQ5jX5qW1JL76iGO9SXKDKhx6lX2zXUNDuzE7Wz4Add3Pf7U6a3tyzNJBG+487kBJplkdE3E4NOty52wbVlz0KEfbmvotNWeNVuF2nOXlZNp+AT7V3JNNsofM8m1hQyH1Ns5rXPbRH93NbwSRkYJA7Uspckcoo4cbHXSfQcr2PmgV6u1fsvSTyLOED2216pfzG4I5qklrsH7hydvavodHk9ESgAY60zutK0+20yOeGYzXJbbsBzx70rllkHpIWHb1AFegLRm+xYyZGVQegFBOYtnpO5qxffI2eX9q+eoHiMg0Gx0jEogxk/PAr6Wwvpz9zXmVjx+HJ714R4xls0owHOGYZPNYqseDvH2ox0yuRjGaBlA34H8KzTSTHVs0SqCSq8YFbY8PGgkVjsPOB71rkB2knisIpCu5R+fqe+e1SC0qDdNnS0u4o3IMQO0Ffy1RyxgMXAZVYZDHnipKeWJH8rYxIw2SM5PtVPb3P1dssZkVVj4BTncx7H2riSG9jKPJQ71IJxjvTO/jNzHcygjm2C1MwyCNtu4ja+PVVDa3UbwXYyMeUoXPue1M0d7JwWxvfoYpl3RukoGf8Wf6UdolxLbSPpt2StxbPtSRjnK44x+nNK9P1VZtcNgi+mCUlG9i3B/3o3xYz211aX8OPNE3lknoQB3routDPaGs8sifTz5IAbqOeM1UaVq8V0zQs4WYsdoz1qVS7S80uO5RfSWAUf/ABt3BFKhJLulljYjy3LYU8g++f6VQQ6jvLAnJHXouScdaT3Gv6ZZywQXs0guLgkLEE5H+o9qXWU58Raf5UF5c29ygBk8thn9Knta8IzEedBeXE1+WGZJehHtSt0CimuPEFhBO8W2VtpxkEc16ufv4V1HecyBjnk7uteocmdQ0tNTtlZfOtPOj4zsfBI+1CyXMbXDyQBolBJEZO7A9iaYrrV/vD2tlZwRkDC+UDxQN613qNx5pt0DAYxCm3PyRWzYzST0aEnLOxkkjUHnaD0rVcEOUMTEnndimStqrWiBLVBAhxvW2BOfvjmsY7mydTDrFpIsu4YlgXYf1FKxkLHZJkXcCr9iK0xxyRhgzZB6HFM9QtdPjgE+mX4mUnDROMMvz9qWlj+ZgR7ZpPY1Gp0cqQG4PzQ7qQQGXGO9HqA5wpAoa6XcwHGB2zU8qSQ8UDStvj6cUCwKnIPPUfejGJC4/wBqHkwT6qz2O4mc7fvUuhu2jBYA4GRTvRJUjuirPuWUEgJ2JHt70hjdRE2Aqkc7yc4/SirORYP7px5icgqv4s8/pTGZxaZQNCyl23EsDgjGMUxsblWjurdyMhQ6H3xnIoWBDNbW84dWOzPlDqxPcmsGjVopVbl9jbSvRWp0ziP8IXbP4tX1FhLuzn3roGv+XKuJxlFuULJ2I6ZrmPhhGHiaLYBlGLEg+3Wuma5C2yORR6GYM+fYUJhTBork+HL6a3ucNaXBGS3Q4PBoq0QCO6Ykeo52565PStnii3TVdCKxbTIsO+PPXcO361P+GdRe4i8t3/8AU2+EcN+Ye9NB2gSVD3S5Tp1wbm13+asxznjcO4IqpfW7K6iRzIgV/wArHofapbU7S4W9W5PohmTzCR044qWt5A2ux27k+RKdpGeme9UVexHo6TPJA0rMHQAns3Fepc3gmNzvS9k2tyMGvU3FC8mb9DGnLIPovJuLtgNrTscD+lfL698T2ZxLbwInOXigBH8e9RHmzIq7mKrgc/8AFOdM8TajZ24iW9kKgYQFdxFNys0fzbKm3/8AJ7q0jmW6iU4OyJFCZ+SK0S39lc2r2Xi2PyLxRguU2lh2KkVOwarqTl/L1OZGkfJB6k/PxTW68R2U2nx2mr2Uty+NrMuMf6ge1BtBWORM3sViL2T6BpZIG/A8ikN+ooaaHGSoXg9xVZpfhvT9Ytjd6deXMcRbBEseSPsaT+IdNttNuxbQ3wuHU/vBjBU4HWg6Cu6FLttIYKTj2oNnZs5NHsu0ZySPYUC0LSThEADsc8twKhkopBUzQ3PJNDy9eKKdfLYow5Bxwc1rZMioFWBDbkGQbkzyM0RFh33MpGQVGz/atRQhuaIhkYRAxruZMkCmjIhkiUOlM81s1pAcunq9P52Hf7VvEQ8iVxuBCFSq9N2Mc0n095EbbERFGOqjvnrT2zmGovOwiRIwBkAcsB1b706v0JixvJKkQPhgvZ+JIXlUjDsn4eua7G0SXMDRFcggqDiomGyWO8jlYejdu+1W0TYjyDjJ7UOTl2U8jD/Il4HmiuhHM2Y1yEHzU7fLJp95FqloATEdk69mTPJNXWqWUW4uoG/ApHHaq0Th+SSQF9x3o43RB9D6C+h1fRJPpYXKxxZiJP4R7H5rnt2si6p6W6c56YPamegag2gX9zp0zN9JexkIT+RqBKebrKqpLYwPuaslYjOi2Hi+COyhR1JZUAJr1SjI8JMZj/CcdK9VKBSNMUUk6tNJKqR5AY9i3sFr6bSQWZuWeNEB2YZuc++KLV2EAVYYWYAYlxkr8UXoFpFfavCt+UWJAT6vzHtmuNd0a7DQJ7+OFreRlV/xSy+lV+F96qdM8IadblZLpnuZBjhjhf8A60Zrur22kRRbo455xwIg2Ao7cVEHWr5dRN6sm0lh+73ekfpQcQcpSR1KGKG2h8qBEjjHZFwF+agPHdvZpqqzwyD6mb1TI2do7A5p7a+LNNugBLKsExXJWQE/yoyK/wBNuyFM1pL5nCA4Zm/TFCUdaEjcXbOYPmKMvmN3ztEZHPTqB3pfKxYZB4Peu1PoWj3bZksYWPTdtwamfEH9n8aK0+j7ie8D9D9jUJRZWOWLZz6xtVunaNry3gcD0+bnB/hRI0e89ZjSO4CDczQOG4HU18uNPa0cx3trLG4HMci4b7j3rO0nktI3W1kEZlUh2XglfY1PS7LJctoVS7eOnPPXoK+WxVZMOG2HqFPUUa18wtDbEIy5BX0jIHfBrTBaTygyRwuyAhTIFJVSemSKRK3oo4qthWlWk11eFkXamMAseEHufem80j6dayJG65LAk44Jr0Fk8CpFJiOJBxtOTK3v/ppZrU++5EWcqDytbMaofwsShchnDItxZmRyA56AjgY9qcaTdeYVQnGRkUitmYyvbgR5WJT6jgL81kk7200TAgnv7cUk18M3mT5ZCrljLkZAAIycUqS1ZRxnDPnI6ijtLuxdxzscAgkgZzW6yTzYNzLggnipx0YmyH8V6a84Yop82HlSe4pVokonuQ/qDRABgDyT810HU7VXZpMZwvNc61OBtMvxewAqhfa4HfPvVYyrQtWWbQJKS5AJbnJNer7aT201tFKpTDIDye/evVTkdSAl876cYkQQ8b8dRTIaN9QsY065e6ZgC25SgjPfk8YH3pc9/BtRba28vC8kydfnFMNPnvdSItIGeXbljCGwvPcj+tMpo2Si0hbcwGK6ZGmWQh9jS4JH3phrFtpcMNvDYztLP/70n4QR7Y7Uemh3DuY7lo7aONd0srMGMY96n79rMXxS3uHuU4AmkTG4/ahJgjvo2O8kixRW8EaomcLGudx9yeppsNdW10+NLGwgs7qNgWk8vr+hFB2Ux0fUUmtZAXdcYeM5GRzxWTw3us6gyWoe6ycEhCgB7jJpVIf8+x/beOUhjhS4spC+MO4YD9QKsrG8t72DzbaVJEIySG6feud/+KyWskX7Xu4LWKR9sePUzn71T6QdD0VDbwXSF3JLF2ySfehyXslkxx7iic/tMDTXdjsRm2xMXABJ68ZOKjFjMgYvJtxwwbqftXXdZmOqaHLPpMyySKRh41znnkVzRj9WxthbBJS5y5BDZqGRbL4JKqfZnoWgWN7Gk95q8MK5wYGADfxqxsvDWm2lqz2NxOqSH1NDNuRvnHSoafTjvRWjBBznKnJI9/enPhqTU7VJ3t59lpGcPGfwt8gfFNjpBnFv2E6rYCzucnqE4z2Hv9zUeIHl1DzHHBPOat726a4BnugNzAAkdAKU39iDcQyxq212DnjHFbY4/ZtiuMEhfDbxPqUwd2wFUMU/MO38K2XYQv8A5D0Zuv8AChp7jytaDtCXEh2qFOMdqPuEtSDLDlSfSd3PqHXFZJameX5H+2ZaTN9NO7dUZSWA7VQaXci4sllVuCT071MW5ZIyDjkEHJ7Uz8OTCO1aENwrEj7GuozehvdQll3rkjHNTOuWCkFHUNHIefvVZEw2bSMhhS/UYkY7GGQGHNKnTAjljwXdq7QRq7KjEA5PTNeq2lgHmNgR4z3r1U5HAGhac+rXYtldc7cjc2AB96obq8sdH0w6bpQR76VStxcRtkIO6hveh5tIaCz86S/hiQhUaK33Bm/y56E146HHZW0U15KIy3qeBfxhewA9zQ40eg2pOrMY9Lhu4bcRXTi8uFCLDKGbfjvn2qp8N+Fk0547zVtst0x9EHVVqPS21PUHa+hZYkicshLbRCB8+9NLHWta1y9itILiGNzGVM5Tk/Y+9FP6LOF6Re3VxYwCacQpLLAMukUeX56D4rn8vivWGuJ3tpWSNiSkZQDYPn5pjY3B8NlbbUZZLwOC6mJcbcdPUeTz1pHr2ox393HcWxmhd8+cqoMD22UJvWjsUEn+jAjXdSRpWaSeNOcyOuFPwO1YX9skFqrpcCa6HMgRdyR59z71g+nwwyJbZu2Q4JMkeWJ/SqFPC2oQ2rva28Sejfgn1Oe1JwZXnBOkJdBudXs5YnspLkJIcEImR8nB4rrGnwQyRRTvHG8zoN8mxdzfwrmFjZyySCSS7Kk/lGSV+KpdHu5tPjdRIZYnILKeCtNGLJ5sLkriU15pumBjez2wDRgsWUnnHvSe11HQLnYIlK7ydiuMBiadQMLrTJWuVzC6Eehsbl/5qaj0jTVQz2Y3rGfQX4MYqsYuzPhTbpsIGk29xAEIA3sSQB0+K1+KNPSHSEkQf3ZVQRxxSyzvbm11HCguqIcqTx8U9OoftG2e3ubYIGTcDuyM1rN84ZItV0co8Qeba6m+yZt45Qg8A9RR1vKs1jDdyeXHIno3HlQScZK9znnNA+JEDapcquN21R6jxnGK1aabbz44LtMo4ChFbqQOTWDKv2Y/J/2M95PmCRSc45A6r03fANaLW6ME+VyAGximbYUJ5yiNeQMjnGMgUknVhMybcMOTxSxM76Le0n8yFWyOelZ3Cb+RjOelIdCvgYQrfiFUKkMAy8+9BrYpNXETLM4YgHPQ16tt/YxS3krkNkt716us43eI7qB9TW0tGH09r6Y1UYIc9TQN/GQ/mSl5LiUdWbOcfPammuWthYyLbWFrB5rIrSuz7juPYHtT7wpo+my20d9kzXCNglhlUb2ArQ6RrUuK6F+j+HXvdNKXd1PbwzYLJnaWP29qRapLa6bqD2miPKjxgL5+/Oexq71uN2WQS3BROeQwUEY6HPSufXEWnwSqAzPLnDNjgf8ANTy0imG5bYRbvNbx4iZ5JEOfV6hgUy8MmOe/SXWIfNSclUkY4Ckcnii1tY7fSoPTIHkcl5UXAK46nPat2iLYqJYDKrBYjmZxhUdiQMHvSx+jzkqoO8W6ukUNvbaYyKJW2PNGAdi0qsNa1F2MEc5/clkVZMEMB3z3oG+SOw0y3s7ebN7bzESI45Y54IHcULcTSNtuSkSTE5B2HYef5mi50w4owUaZRWkg1GWM3kMJm2lPNUYG7sCtFOyqNjw4ctjZ3xU3Bqlk8m9oZ7JwCxn5ZCe/60yTVL2Oz8+3i3o7DErLl2X7e9Osq+DtV0yhW9eKeBY3SKFUwVbof+6xu2kS5SSG3Q2rH1Op6f6qT6ZG+rQIk0bMobbOS20/cVR262lnGLKFlEQGSsrZLfJNUU/hmyNQf5ANR0VolNxBIzgnLKVzx/UUjuC8YUrIsqMcKY25z7AdqrrHWLS/1KSxSQvNGMsmMKB8GtEnhTTo79L2382GQSeYwVuH/SnWZobH5bhpnKfF1tPDeQXwhdYrlgoaQcrilfrFyssb+XEEPqI53Cuq+OdP/aWkzW0abTH++U4/Ew6gVyQ79shTAQrnIbJ/QVlytuRlzZecrHVvPfXjJMIh5SqRNIo3D4yKzvIXeBLvyxGTwUHt2NK9KvLqCR3ilwkan0A8g46n704lV5I4QJi0Trycc7jU7pk7sXWdwbS6Un8OeKsbC4VwjKeGqJu4ngkIbn2OKb6LfDKoTyOlPXsBTPaozls9a9XluMgdK9QOF8mg6msG+KwD74wyrBKDj+NZ6umpabo1rZ29rJbQhfMuJkbJ3e2asNAjvILCM3txBIm0CJoQfw46Z70fFGq5EmCzcMxHGfsatxs0vLTOY2l7Jq9y0WojzJfJIRxzgKMgY/qano55PqFk3D0ydM9COxqy1/UNEWd30qSS3vFclpY0ySe6/ap+O3g8rzpZIiMkmJnHOft2+KhOLbNmGSob3s8U9qNStdT8+CVgrwXDYMbd8D279Kz0axa/vjCximtCd0zWznaQOQCD0zSnUbWCS0XU2uICjNsVUByMdh8Vt064j0qRJJklj84AkxyY3A/A7iitHUmin1K3vLfVUv7i3W6tI1GyJVx5SfzNA6zdXV1E9zpxilsWAACoMRnryBzRMs93dAT6Zqsbho8CKZsMEPUtU9p12+n37GCW2RkGZHXc6MPbjrTNqycU6tjrRdd06Gzls9Ttol43AwqSCcfPevljqMkatf2GhyLEBkTTOWbHchabwWtzrGlBr4Q2iswaP6eL1Ee/PY0uW1skuTFpUmoT3iRkK4clEPyT/KuaEtPsF1rxfHcAQWUZjgZP3xK7Wb4yOlBad4hvmna10yz8+SUYY3H7x2HsT2X5rK/t7Pw6mzWV+tu7hd5UgooHeqjR1SSK3u9LuLeAFR5scaZ3DsMnkUsU7HbSj0M9A0SKyvH1CVTHPJGA0IPCHviqAkZGzrUdYeJ1vdVaytrS5k8tmVpiuEUiqhHOMg/FXRgyxd2fJogzh2APXg9MHrXFPF2kJpXiK4t4STCcSImMbA3YH4rtbEtUH/avaO+nWuoWse6WFvKkwOSppMkbViI51HN9EZJTIdwjbquBk9PvVHp1vKyRlRuSKFNpY9DjJP61IzkszebE8xUDar8A/eqPR755bfZG8cSMhQHknb/hxWcKaR81JInhE28s6O0ZOOG+f0pfbO0EyyAjbnPXrToxoFktvNDx7PQFGCx+aSXEPlrgkEqeSDnHx96rF2c07K6O6QxqcdRXqlEnYKAJTXqekcW1l4m+nJuJPq5DIAi24ULHEo64963z+JNNluEu7mxuhIoxFIznZx04HWitd0b9qRRm1u4zNGmEhzjNTWp+Hddt1i32/mx/gHkHdgn47fej0bkovbC9W122vbCIGytllckvtUf/AKKSSzRMq7LCJB/iDMKYjQr1LZHl0m9MjNukbP5fbHv80plLh2aGLy4Q+BvOSo7jFTk6Lwr0OdP8QLFYmzWwtpPK5XcCfuea06lr2mNujtdPVQx4myQc/APSgYI7IrMl2FEjcpcDJ2j22itwvkt4Hh0q1aVj+O4ki3E/YdqTk2Hikwdv2Qbld0dykZYM7EBmB/qPimLanb2jTLaTtNFcABiUEbD7Y6UqnvJp28y7A7BiYwp+woON1c8uABnAI60OWynC0PdR8VXlzBHbxM8MCrtIVslsfPvQMOvamIpIorqSNZVCnOBgDp+tCwW91lZY7eQls4BQnI+BTfS/DGqXozKiwQPyxkHqH+kU36fROox7B7fTr/X5CZLxZPLAUvcPgEew71daLBqlu4inNpDbKoVEiUlse+aFtPDOk6fbhpSJHU5M8zlf+qYi8skOw3kOQBwGycfHxTwjxMmbIukHxQwWq7LdQm5izHqSfmi42JGQe/Sli3lrwyXtsVPs/P60Ql9aRf3l5bgn/OOKraM72MSwxilevWxvdNntY2jEjKNpcdCDn+VFLLHsMgkVgT1B4NDXbgoQvOeg9/g0ZdHKKOJak6xNMN4MaMVeTPBPQVjpUrQaggSTy2WPYzHptbuPmn3juxFpdG5t7cKk8e5kI9KN/XNSxCDy/qSN+zflT1HTj261kapknplxO7JbeRawMURdxkJ3cDrz7mk2pBPNUpGVDJuKquACe5+aIsL+YJBaxxxr5m31F+w962LBdTbze2rks7K2GwPjFdAoxECTyGXH3r1EESxkoCq47FMkV6rWK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82" name="AutoShape 10" descr="data:image/jpeg;base64,/9j/4AAQSkZJRgABAQAAAQABAAD/2wBDAAkGBwgHBgkIBwgKCgkLDRYPDQwMDRsUFRAWIB0iIiAdHx8kKDQsJCYxJx8fLT0tMTU3Ojo6Iys/RD84QzQ5Ojf/2wBDAQoKCg0MDRoPDxo3JR8lNzc3Nzc3Nzc3Nzc3Nzc3Nzc3Nzc3Nzc3Nzc3Nzc3Nzc3Nzc3Nzc3Nzc3Nzc3Nzc3Nzf/wAARCACgAKMDASIAAhEBAxEB/8QAGwAAAwADAQEAAAAAAAAAAAAABAUGAgMHAAH/xAA7EAACAQMDAgUCAwUIAQUAAAABAgMABBEFEiExQQYTIlFhFHEyQoEVI5GxwQczUmJyodHhFiRDU5Lx/8QAGQEAAwEBAQAAAAAAAAAAAAAAAQIDBAAF/8QAIREAAgICAgMBAQEAAAAAAAAAAAECEQMhEjEEQVEiEzL/2gAMAwEAAhEDEQA/AMfM2BXKgDA/Lk1oNyWyUQkEd0r5HPaoBgtnHU1mLuH1cOc9MCtXKxVGjARzMVMjBR1HFZXLLEu4LGzngFqya53AADnrk1ouHSQASYYdTStjcbZol3q6MQCD+M+1DXJxu2xDy/ynvRM0tvIABuGKGk3SAjJxmpSsvFArSZXrk+3tQU0rBhycdqImRkJoSQM2KySbsrVG2a5muLHqu6FuPTyRTDTbmWFkJQuJQDjHQ0mjMikg8r3FMCRsG1cDAwN2KWyLW7HtyixM0JyZtoLkj08+1ONKuRvQMANwAIIz0pRp7LeWcU0JG9Rs/Fk8/wA62qXBVhncp5PSmsKLExi7DI6oBgj8Papl0kura/tiuy4tF862xxwvJFPrC4BCueTjFB6xEy6m13DgGOAKw9weK5LYRLaaqt95c0OCXVSxI5z3qosb5rcPwpzyDtqP0+K20e/iubzi1uiycflNUsnpmhjiYbWBZWx+Uf8AdVQsvgHrEevvALi3kluI5GZVEQ5jX5qW1JL76iGO9SXKDKhx6lX2zXUNDuzE7Wz4Add3Pf7U6a3tyzNJBG+487kBJplkdE3E4NOty52wbVlz0KEfbmvotNWeNVuF2nOXlZNp+AT7V3JNNsofM8m1hQyH1Ns5rXPbRH93NbwSRkYJA7Uspckcoo4cbHXSfQcr2PmgV6u1fsvSTyLOED2216pfzG4I5qklrsH7hydvavodHk9ESgAY60zutK0+20yOeGYzXJbbsBzx70rllkHpIWHb1AFegLRm+xYyZGVQegFBOYtnpO5qxffI2eX9q+eoHiMg0Gx0jEogxk/PAr6Wwvpz9zXmVjx+HJ714R4xls0owHOGYZPNYqseDvH2ox0yuRjGaBlA34H8KzTSTHVs0SqCSq8YFbY8PGgkVjsPOB71rkB2knisIpCu5R+fqe+e1SC0qDdNnS0u4o3IMQO0Ffy1RyxgMXAZVYZDHnipKeWJH8rYxIw2SM5PtVPb3P1dssZkVVj4BTncx7H2riSG9jKPJQ71IJxjvTO/jNzHcygjm2C1MwyCNtu4ja+PVVDa3UbwXYyMeUoXPue1M0d7JwWxvfoYpl3RukoGf8Wf6UdolxLbSPpt2StxbPtSRjnK44x+nNK9P1VZtcNgi+mCUlG9i3B/3o3xYz211aX8OPNE3lknoQB3routDPaGs8sifTz5IAbqOeM1UaVq8V0zQs4WYsdoz1qVS7S80uO5RfSWAUf/ABt3BFKhJLulljYjy3LYU8g++f6VQQ6jvLAnJHXouScdaT3Gv6ZZywQXs0guLgkLEE5H+o9qXWU58Raf5UF5c29ygBk8thn9Knta8IzEedBeXE1+WGZJehHtSt0CimuPEFhBO8W2VtpxkEc16ufv4V1HecyBjnk7uteocmdQ0tNTtlZfOtPOj4zsfBI+1CyXMbXDyQBolBJEZO7A9iaYrrV/vD2tlZwRkDC+UDxQN613qNx5pt0DAYxCm3PyRWzYzST0aEnLOxkkjUHnaD0rVcEOUMTEnndimStqrWiBLVBAhxvW2BOfvjmsY7mydTDrFpIsu4YlgXYf1FKxkLHZJkXcCr9iK0xxyRhgzZB6HFM9QtdPjgE+mX4mUnDROMMvz9qWlj+ZgR7ZpPY1Gp0cqQG4PzQ7qQQGXGO9HqA5wpAoa6XcwHGB2zU8qSQ8UDStvj6cUCwKnIPPUfejGJC4/wBqHkwT6qz2O4mc7fvUuhu2jBYA4GRTvRJUjuirPuWUEgJ2JHt70hjdRE2Aqkc7yc4/SirORYP7px5icgqv4s8/pTGZxaZQNCyl23EsDgjGMUxsblWjurdyMhQ6H3xnIoWBDNbW84dWOzPlDqxPcmsGjVopVbl9jbSvRWp0ziP8IXbP4tX1FhLuzn3roGv+XKuJxlFuULJ2I6ZrmPhhGHiaLYBlGLEg+3Wuma5C2yORR6GYM+fYUJhTBork+HL6a3ucNaXBGS3Q4PBoq0QCO6Ykeo52565PStnii3TVdCKxbTIsO+PPXcO361P+GdRe4i8t3/8AU2+EcN+Ye9NB2gSVD3S5Tp1wbm13+asxznjcO4IqpfW7K6iRzIgV/wArHofapbU7S4W9W5PohmTzCR044qWt5A2ux27k+RKdpGeme9UVexHo6TPJA0rMHQAns3Fepc3gmNzvS9k2tyMGvU3FC8mb9DGnLIPovJuLtgNrTscD+lfL698T2ZxLbwInOXigBH8e9RHmzIq7mKrgc/8AFOdM8TajZ24iW9kKgYQFdxFNys0fzbKm3/8AJ7q0jmW6iU4OyJFCZ+SK0S39lc2r2Xi2PyLxRguU2lh2KkVOwarqTl/L1OZGkfJB6k/PxTW68R2U2nx2mr2Uty+NrMuMf6ge1BtBWORM3sViL2T6BpZIG/A8ikN+ooaaHGSoXg9xVZpfhvT9Ytjd6deXMcRbBEseSPsaT+IdNttNuxbQ3wuHU/vBjBU4HWg6Cu6FLttIYKTj2oNnZs5NHsu0ZySPYUC0LSThEADsc8twKhkopBUzQ3PJNDy9eKKdfLYow5Bxwc1rZMioFWBDbkGQbkzyM0RFh33MpGQVGz/atRQhuaIhkYRAxruZMkCmjIhkiUOlM81s1pAcunq9P52Hf7VvEQ8iVxuBCFSq9N2Mc0n095EbbERFGOqjvnrT2zmGovOwiRIwBkAcsB1b706v0JixvJKkQPhgvZ+JIXlUjDsn4eua7G0SXMDRFcggqDiomGyWO8jlYejdu+1W0TYjyDjJ7UOTl2U8jD/Il4HmiuhHM2Y1yEHzU7fLJp95FqloATEdk69mTPJNXWqWUW4uoG/ApHHaq0Th+SSQF9x3o43RB9D6C+h1fRJPpYXKxxZiJP4R7H5rnt2si6p6W6c56YPamegag2gX9zp0zN9JexkIT+RqBKebrKqpLYwPuaslYjOi2Hi+COyhR1JZUAJr1SjI8JMZj/CcdK9VKBSNMUUk6tNJKqR5AY9i3sFr6bSQWZuWeNEB2YZuc++KLV2EAVYYWYAYlxkr8UXoFpFfavCt+UWJAT6vzHtmuNd0a7DQJ7+OFreRlV/xSy+lV+F96qdM8IadblZLpnuZBjhjhf8A60Zrur22kRRbo455xwIg2Ao7cVEHWr5dRN6sm0lh+73ekfpQcQcpSR1KGKG2h8qBEjjHZFwF+agPHdvZpqqzwyD6mb1TI2do7A5p7a+LNNugBLKsExXJWQE/yoyK/wBNuyFM1pL5nCA4Zm/TFCUdaEjcXbOYPmKMvmN3ztEZHPTqB3pfKxYZB4Peu1PoWj3bZksYWPTdtwamfEH9n8aK0+j7ie8D9D9jUJRZWOWLZz6xtVunaNry3gcD0+bnB/hRI0e89ZjSO4CDczQOG4HU18uNPa0cx3trLG4HMci4b7j3rO0nktI3W1kEZlUh2XglfY1PS7LJctoVS7eOnPPXoK+WxVZMOG2HqFPUUa18wtDbEIy5BX0jIHfBrTBaTygyRwuyAhTIFJVSemSKRK3oo4qthWlWk11eFkXamMAseEHufem80j6dayJG65LAk44Jr0Fk8CpFJiOJBxtOTK3v/ppZrU++5EWcqDytbMaofwsShchnDItxZmRyA56AjgY9qcaTdeYVQnGRkUitmYyvbgR5WJT6jgL81kk7200TAgnv7cUk18M3mT5ZCrljLkZAAIycUqS1ZRxnDPnI6ijtLuxdxzscAgkgZzW6yTzYNzLggnipx0YmyH8V6a84Yop82HlSe4pVokonuQ/qDRABgDyT810HU7VXZpMZwvNc61OBtMvxewAqhfa4HfPvVYyrQtWWbQJKS5AJbnJNer7aT201tFKpTDIDye/evVTkdSAl876cYkQQ8b8dRTIaN9QsY065e6ZgC25SgjPfk8YH3pc9/BtRba28vC8kydfnFMNPnvdSItIGeXbljCGwvPcj+tMpo2Si0hbcwGK6ZGmWQh9jS4JH3phrFtpcMNvDYztLP/70n4QR7Y7Uemh3DuY7lo7aONd0srMGMY96n79rMXxS3uHuU4AmkTG4/ahJgjvo2O8kixRW8EaomcLGudx9yeppsNdW10+NLGwgs7qNgWk8vr+hFB2Ux0fUUmtZAXdcYeM5GRzxWTw3us6gyWoe6ycEhCgB7jJpVIf8+x/beOUhjhS4spC+MO4YD9QKsrG8t72DzbaVJEIySG6feud/+KyWskX7Xu4LWKR9sePUzn71T6QdD0VDbwXSF3JLF2ySfehyXslkxx7iic/tMDTXdjsRm2xMXABJ68ZOKjFjMgYvJtxwwbqftXXdZmOqaHLPpMyySKRh41znnkVzRj9WxthbBJS5y5BDZqGRbL4JKqfZnoWgWN7Gk95q8MK5wYGADfxqxsvDWm2lqz2NxOqSH1NDNuRvnHSoafTjvRWjBBznKnJI9/enPhqTU7VJ3t59lpGcPGfwt8gfFNjpBnFv2E6rYCzucnqE4z2Hv9zUeIHl1DzHHBPOat726a4BnugNzAAkdAKU39iDcQyxq212DnjHFbY4/ZtiuMEhfDbxPqUwd2wFUMU/MO38K2XYQv8A5D0Zuv8AChp7jytaDtCXEh2qFOMdqPuEtSDLDlSfSd3PqHXFZJameX5H+2ZaTN9NO7dUZSWA7VQaXci4sllVuCT071MW5ZIyDjkEHJ7Uz8OTCO1aENwrEj7GuozehvdQll3rkjHNTOuWCkFHUNHIefvVZEw2bSMhhS/UYkY7GGQGHNKnTAjljwXdq7QRq7KjEA5PTNeq2lgHmNgR4z3r1U5HAGhac+rXYtldc7cjc2AB96obq8sdH0w6bpQR76VStxcRtkIO6hveh5tIaCz86S/hiQhUaK33Bm/y56E146HHZW0U15KIy3qeBfxhewA9zQ40eg2pOrMY9Lhu4bcRXTi8uFCLDKGbfjvn2qp8N+Fk0547zVtst0x9EHVVqPS21PUHa+hZYkicshLbRCB8+9NLHWta1y9itILiGNzGVM5Tk/Y+9FP6LOF6Re3VxYwCacQpLLAMukUeX56D4rn8vivWGuJ3tpWSNiSkZQDYPn5pjY3B8NlbbUZZLwOC6mJcbcdPUeTz1pHr2ox393HcWxmhd8+cqoMD22UJvWjsUEn+jAjXdSRpWaSeNOcyOuFPwO1YX9skFqrpcCa6HMgRdyR59z71g+nwwyJbZu2Q4JMkeWJ/SqFPC2oQ2rva28Sejfgn1Oe1JwZXnBOkJdBudXs5YnspLkJIcEImR8nB4rrGnwQyRRTvHG8zoN8mxdzfwrmFjZyySCSS7Kk/lGSV+KpdHu5tPjdRIZYnILKeCtNGLJ5sLkriU15pumBjez2wDRgsWUnnHvSe11HQLnYIlK7ydiuMBiadQMLrTJWuVzC6Eehsbl/5qaj0jTVQz2Y3rGfQX4MYqsYuzPhTbpsIGk29xAEIA3sSQB0+K1+KNPSHSEkQf3ZVQRxxSyzvbm11HCguqIcqTx8U9OoftG2e3ubYIGTcDuyM1rN84ZItV0co8Qeba6m+yZt45Qg8A9RR1vKs1jDdyeXHIno3HlQScZK9znnNA+JEDapcquN21R6jxnGK1aabbz44LtMo4ChFbqQOTWDKv2Y/J/2M95PmCRSc45A6r03fANaLW6ME+VyAGximbYUJ5yiNeQMjnGMgUknVhMybcMOTxSxM76Le0n8yFWyOelZ3Cb+RjOelIdCvgYQrfiFUKkMAy8+9BrYpNXETLM4YgHPQ16tt/YxS3krkNkt716us43eI7qB9TW0tGH09r6Y1UYIc9TQN/GQ/mSl5LiUdWbOcfPammuWthYyLbWFrB5rIrSuz7juPYHtT7wpo+my20d9kzXCNglhlUb2ArQ6RrUuK6F+j+HXvdNKXd1PbwzYLJnaWP29qRapLa6bqD2miPKjxgL5+/Oexq71uN2WQS3BROeQwUEY6HPSufXEWnwSqAzPLnDNjgf8ANTy0imG5bYRbvNbx4iZ5JEOfV6hgUy8MmOe/SXWIfNSclUkY4Ckcnii1tY7fSoPTIHkcl5UXAK46nPat2iLYqJYDKrBYjmZxhUdiQMHvSx+jzkqoO8W6ukUNvbaYyKJW2PNGAdi0qsNa1F2MEc5/clkVZMEMB3z3oG+SOw0y3s7ebN7bzESI45Y54IHcULcTSNtuSkSTE5B2HYef5mi50w4owUaZRWkg1GWM3kMJm2lPNUYG7sCtFOyqNjw4ctjZ3xU3Bqlk8m9oZ7JwCxn5ZCe/60yTVL2Oz8+3i3o7DErLl2X7e9Osq+DtV0yhW9eKeBY3SKFUwVbof+6xu2kS5SSG3Q2rH1Op6f6qT6ZG+rQIk0bMobbOS20/cVR262lnGLKFlEQGSsrZLfJNUU/hmyNQf5ANR0VolNxBIzgnLKVzx/UUjuC8YUrIsqMcKY25z7AdqrrHWLS/1KSxSQvNGMsmMKB8GtEnhTTo79L2382GQSeYwVuH/SnWZobH5bhpnKfF1tPDeQXwhdYrlgoaQcrilfrFyssb+XEEPqI53Cuq+OdP/aWkzW0abTH++U4/Ew6gVyQ79shTAQrnIbJ/QVlytuRlzZecrHVvPfXjJMIh5SqRNIo3D4yKzvIXeBLvyxGTwUHt2NK9KvLqCR3ilwkan0A8g46n704lV5I4QJi0Trycc7jU7pk7sXWdwbS6Un8OeKsbC4VwjKeGqJu4ngkIbn2OKb6LfDKoTyOlPXsBTPaozls9a9XluMgdK9QOF8mg6msG+KwD74wyrBKDj+NZ6umpabo1rZ29rJbQhfMuJkbJ3e2asNAjvILCM3txBIm0CJoQfw46Z70fFGq5EmCzcMxHGfsatxs0vLTOY2l7Jq9y0WojzJfJIRxzgKMgY/qano55PqFk3D0ydM9COxqy1/UNEWd30qSS3vFclpY0ySe6/ap+O3g8rzpZIiMkmJnHOft2+KhOLbNmGSob3s8U9qNStdT8+CVgrwXDYMbd8D279Kz0axa/vjCximtCd0zWznaQOQCD0zSnUbWCS0XU2uICjNsVUByMdh8Vt064j0qRJJklj84AkxyY3A/A7iitHUmin1K3vLfVUv7i3W6tI1GyJVx5SfzNA6zdXV1E9zpxilsWAACoMRnryBzRMs93dAT6Zqsbho8CKZsMEPUtU9p12+n37GCW2RkGZHXc6MPbjrTNqycU6tjrRdd06Gzls9Ttol43AwqSCcfPevljqMkatf2GhyLEBkTTOWbHchabwWtzrGlBr4Q2iswaP6eL1Ee/PY0uW1skuTFpUmoT3iRkK4clEPyT/KuaEtPsF1rxfHcAQWUZjgZP3xK7Wb4yOlBad4hvmna10yz8+SUYY3H7x2HsT2X5rK/t7Pw6mzWV+tu7hd5UgooHeqjR1SSK3u9LuLeAFR5scaZ3DsMnkUsU7HbSj0M9A0SKyvH1CVTHPJGA0IPCHviqAkZGzrUdYeJ1vdVaytrS5k8tmVpiuEUiqhHOMg/FXRgyxd2fJogzh2APXg9MHrXFPF2kJpXiK4t4STCcSImMbA3YH4rtbEtUH/avaO+nWuoWse6WFvKkwOSppMkbViI51HN9EZJTIdwjbquBk9PvVHp1vKyRlRuSKFNpY9DjJP61IzkszebE8xUDar8A/eqPR755bfZG8cSMhQHknb/hxWcKaR81JInhE28s6O0ZOOG+f0pfbO0EyyAjbnPXrToxoFktvNDx7PQFGCx+aSXEPlrgkEqeSDnHx96rF2c07K6O6QxqcdRXqlEnYKAJTXqekcW1l4m+nJuJPq5DIAi24ULHEo64963z+JNNluEu7mxuhIoxFIznZx04HWitd0b9qRRm1u4zNGmEhzjNTWp+Hddt1i32/mx/gHkHdgn47fej0bkovbC9W122vbCIGytllckvtUf/AKKSSzRMq7LCJB/iDMKYjQr1LZHl0m9MjNukbP5fbHv80plLh2aGLy4Q+BvOSo7jFTk6Lwr0OdP8QLFYmzWwtpPK5XcCfuea06lr2mNujtdPVQx4myQc/APSgYI7IrMl2FEjcpcDJ2j22itwvkt4Hh0q1aVj+O4ki3E/YdqTk2Hikwdv2Qbld0dykZYM7EBmB/qPimLanb2jTLaTtNFcABiUEbD7Y6UqnvJp28y7A7BiYwp+woON1c8uABnAI60OWynC0PdR8VXlzBHbxM8MCrtIVslsfPvQMOvamIpIorqSNZVCnOBgDp+tCwW91lZY7eQls4BQnI+BTfS/DGqXozKiwQPyxkHqH+kU36fROox7B7fTr/X5CZLxZPLAUvcPgEew71daLBqlu4inNpDbKoVEiUlse+aFtPDOk6fbhpSJHU5M8zlf+qYi8skOw3kOQBwGycfHxTwjxMmbIukHxQwWq7LdQm5izHqSfmi42JGQe/Sli3lrwyXtsVPs/P60Ql9aRf3l5bgn/OOKraM72MSwxilevWxvdNntY2jEjKNpcdCDn+VFLLHsMgkVgT1B4NDXbgoQvOeg9/g0ZdHKKOJak6xNMN4MaMVeTPBPQVjpUrQaggSTy2WPYzHptbuPmn3juxFpdG5t7cKk8e5kI9KN/XNSxCDy/qSN+zflT1HTj261kapknplxO7JbeRawMURdxkJ3cDrz7mk2pBPNUpGVDJuKquACe5+aIsL+YJBaxxxr5m31F+w962LBdTbze2rks7K2GwPjFdAoxECTyGXH3r1EESxkoCq47FMkV6rWK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84" name="Picture 12" descr="https://encrypted-tbn2.gstatic.com/images?q=tbn:ANd9GcR21Mvj2qiL1uzEJ4YDcx5GkZwNzlQkbA2LdCf_UyUY1AmkakdRhg"/>
          <p:cNvPicPr>
            <a:picLocks noChangeAspect="1" noChangeArrowheads="1"/>
          </p:cNvPicPr>
          <p:nvPr/>
        </p:nvPicPr>
        <p:blipFill>
          <a:blip r:embed="rId4" cstate="print"/>
          <a:srcRect/>
          <a:stretch>
            <a:fillRect/>
          </a:stretch>
        </p:blipFill>
        <p:spPr bwMode="auto">
          <a:xfrm>
            <a:off x="3200400" y="4556760"/>
            <a:ext cx="1854200" cy="22250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86" name="AutoShape 14" descr="data:image/jpeg;base64,/9j/4AAQSkZJRgABAQAAAQABAAD/2wCEAAkGBxQTEhUUExQWFRUXGBgYFxcVFxgUFRYVFhUXFxUUFxQYHCggGBolGxcVITEhJSkrLi4uFx8zODMsNygtLisBCgoKDg0OGxAQGiwkICQsLCwsLCwsLCwsLCwsLCwsLCwsLCwsLCwsLCwsLCwtLC0sLCwsNCwsLCwvLCwsLCwsLP/AABEIAKwA5QMBIgACEQEDEQH/xAAbAAABBQEBAAAAAAAAAAAAAAAEAQIDBQYHAP/EAEQQAAEDAgMEBggCCAQHAQAAAAEAAhEDIQQSMQVBUWEGEyJxgZEyQnKhscHR8CNSBxQVYoKSsuEkQ1OiFjOjs8Li8WP/xAAZAQADAQEBAAAAAAAAAAAAAAABAgMEAAX/xAA1EQACAgEDAgUCAwUJAAAAAAAAAQIRAxIhMQQTIjJBUWFxocHR8RQjkbHwBTM0QlJTgYLh/9oADAMBAAIRAxEAPwAdlPhax0AE+ae3deDaxdHwSU90iReIaZ96JZEA8uQjvXknqN0B1qXbouteo3TNy3q125hhdA4us2ad57bfW5jgFoNsUdVtxK8Rg6hvWYeq0qBzVaY2ldAVAoPY5MDe1RvRDwoXpbGsHcFA9FPKgqIpnM9hRdGAIPDC6MajYoE7DNdU7TZ7+5GUsFSHqM8gg62Ha6p2p3aGOKLZsylvYD3yUdXyEmwQbneGxEjT2OSsmqrwVFrHuDWhvo2Hc76KzalkFEgTwownhJYbHL0pEq6wnkgPySps38l1nClMKUppXWcNco3BSFNIXWcJhR+Iz2m/1BbCo2/3xWRwg/EZ7TfiFsqrb+HzKtiJT5Iw1eT4XlWyZnWC+6b65inMYN3C/Y18ylb4RJ9YndbRODCYmNIsHH5rDZ6pBjH2bEjtM/KBrw1Wv2jT1WP2hSIYDwLb5Ra/NbbGtn/4vQ6byGDq/MjJ7RpFYnH7e6uq5jmHsnUH5ELomPprlHSpkYipxkf0hCUE5EYssmbbpO3lp5oqnWa67SHDksWCr3ovpU72/P6JJ41FWUTLR55IepCocdi3tqvyuI7R5qTCbTeXNa6DJiYuleJ1YdSLnD+l4I4IGhr4I9qlZwBXoS/0nAcra80W3Z7d7nn+NyHxNIlwhxbxgD5qZmB41Kh8QPgEdXycMp7Op9bImWhpHa5u1vdXjVV4SjleRLjZupneeatAEspWMSApwTJSgqdnWSBKmApULCKU3efBKSmTc+C6wilIUpTSVxx5NISJPFGziXC/8xntN+IWyqa/fFY3CD8RntN+IW0qDtffNXwksgyF5OAXloomZ0OO4X9rlyC818xpJmxJKZnPE662CUO0vFzvXnHqxBtpgdWbC0eqTvW8qiWg/uj4BYLaD/wjcafmPFbynJpsv6jf6V6PS+VmDreUVGMYVybpqyMW+d4b/Suw4pmq5P0+ZGKdzY35qj5M8WZpwZ+Zw72/3Vx0X1qeHzVE7VWvR6mXF4D3NgAy3frYylyLwlFyBbX/AOdU7/kosIe2z2h8VPtSmeteLuIiSdTYcFBhgQ9vtD4o34QM01I9oeKPaq+iO13BGNWGT32NsenbWub0r+uF6kGJpuLhlMc4lSsw9Q/5h/lAU2I2VWcRky+N7eaAGJf/AKtO1oyz/wCSOmdB72CPlhfy3+AZRpkPMvJMC5iIzG0ABHy7iPJUVHEuD+04ERqABvPNHNxo4jz/ALpJQYf2x/6V/AOFVw1E9xUjK4J1g80CMYOI8x9UThj1gOWDGs8+5Jpl7B7+GXnhXyvyDQU6VW4l5oxrfQajzKeMbO5B7ciywqteN3H7r/gNzJmYSfBBOxE+CQVpKBnDc6QuQdSuGiTovDHU9M7fMJkmzgvMvByhbUB0v3J+dK3QQnBH8Wn7bf6gts/0lh9nH8Wn7bf6gtu838vgtOB2mSyciwvL2ZKtROzK5hwjS3Z+qVr779TaW71EwW7wDoPqpCI14i8NHzWDQenrRHjn/huudD6wstzgzNGmf3G8/VCxFd0tPcb9m62my3Th6XsD3CFu6Tysx9XvTB8U0/crlf6Q6f8AiQf/AM238T9F1jEBcv8A0lCK7LTNMX7nO3eKs1uZYmHqtVl0fpZjVaDEtHuIQFRqt+i9PtOMiYiJvGskJci8LKojxNsRU8PgE11AvLeAcCTwCkxo/wAS8byGqPatSA1g/MC7gSfoszvVSNuCEac58L7v2LEVIdAsB750RAqKsfXB7JMOghrjz3FLs4uALXEy0nXzCmoeoepTl+8jvH0+Pg6lRpjqpt6IP+1cOru/Ef7TviV3Si78AXvAtO6403aLlVTodiSSexck+kd57lriq5POhJXuUOb796nwmHLzDG5jyHxXWejbWYTDNpta0VC3tkCS5++SdRpGllksXtUCuQ0NYx5JEWGYEtcbcwVTp1DLPSzbnxPFjU+bKUbFqAXa0d5E+4LV9AqfVmo15aC6MonXx8FT4/GQqxm0Drx07/kvQn0WLhPcw92ckbD9ITy00ib3dpycY9yy7dqfuuRO1sZVq0GueC7qiA5x3B5IYD4tI8FSfrJXk5unp0y2HLKHiiX7MRIBAkHwPdCgxm0+rkWLuGsd5VjR2Ba1QmR6MfAgyIQg6JBwbD6hBMOhg7BmDmJduWKCx6qbPQzYtUe5BfX4fwZ3G7TqPkF0NOoGirms4X7luMB0UYDlLahue29gyiBYCHXlGP6NMbcZQRcfhjUbvSWr9ohDZIxdlvllJsKs9jBTNMtAk5jxJ4K0di+fuRn/AA8TB606f6Y3/wAXehcTsFzRPWk3tlpSfEArJOPclqKxSjsTbJxk4iiL3qN+K6FXHa8AuebK2cWYqkM5JFRk/hOgi180xvXSC258N3IK+GOhEczTexEF5TinK8tBGjGM003cBdSa8RcWhqiazSRx9USOUSpG0+RMgeoLe9Yj00l6iVJyu3elaBwW16Pj/C0fZ+CxlVkTI8coWs6L1CcLS5AjycVr6T1MnWVSoIxAXNP0mM/Fon9xw/3LpOJ71zv9I1Fz30A1rnEhwAAkkkiAAAtLMSMDUVh0YP4xn8h+Sv8AZ/Qis7EtbVp1G4cFvW1ANGkTlkxqQWzFpRGO6MnC4xzqTKn6s4ObTe7tDNaWFw3jdKlOavQ+aKxpoz+0Tkq1KvBoDebj/ZZ99dziJM3Wt2phs9GpDHuc0tdIHZEyDPMCFjW6hLj3Vs2dTLSo4l6L7vn8Cwx57QG4o/ZVYuJYTdos7fHDmq3GntNReDJa7rGwcrmNP8SGnVEniyOH09UdUouzMBYQbb7XgJw6z90+YQnVOZ22NmQMzBoTHpN4HlvRmHrh7cwuPgd4I4qkd9mZ8uNJa4bp/YiOzG1Dmc0Z95BMR9khYLpvsR2HxBDnZvRLA1hymmfSOYWBBkFdLoV3MMtsb6gaHVQbRLqtLqg0ZZB0AiNLnQckldq5FFnnmrH6I5EHkyL6WG8zpHmtfsT9HeLewVHup0WEAy8lzmg6dgb76Sp9h9F6bcQ0E9a4GcoHZDtxnkTvXQdqbQAAYLuHAzl439XwW2PUalaJTjpdHNOmODbhcO3DsJJc8Oe46uLbSQNNdNyxTdR3j4rZ/pC0p8O18QsbS9JveFCbu2dHhHQq2EBMloJhsE5oi8js/d1CzDhrxLGC4yy58AtubxvKvKZEa6R3jgYQOPwcMc60ggiNYFjryuvIbPZ6V3LQ/wDMq/Ihr4Km4ucGNO8GXkOcT2pIgRcqP9REeiGnMCS0uIygHjzRgpvIBy8CAHxbwG/VSNpwHntSAR6RcIix8QuUiDi06YzHMmJmAyRDiwZpHrDkq91Vs5CXgnSa5GvOFpSyQO5VWJwbiHWnT96bAabrrTHgi3uRsflxOHIL5fVpgjrOyNbZRr6K249J3fHkAsbs+k7rKIILR1jLEACd/jqto0Xd3n4qiRGXIrWrye1KmEowtNvAQb3yzPvTxA0G6/ZN/ehmGIta/qn6qUuGp4cHBYz0W0Sufrb/AGlaDozjwzDtltsz7yG7yT2e5Zs1O7dxhavZOEosotBc6/amJEm/kFznljH92tyGXS1uRbb2mKdM1MrnAG4Y2TB3ngIWp2ltB/UNymPQII5tncqbB49knDhzureHlx0dGU2zR8UuKIp0Mmd1QsyDM5oYT2iNATaF6uLU4rVszy8jpOir2htRxI7UizSNJBI370LtqmRSfewqNMXAnKfqm7YHZBJ3iLaCQjNut/wdWNc7DpxABWbqP8R/1KdHvV+6Ocs2tUZSxLRBGSRa8k5Y8liQ07lt6mEazM17spqgEAi+UmxA8/JPpbAY3QSnhLwo29V/fS+rMkWTeDN+6O9IW9kEWAcN+6Z93FbQbHHD3Jf2KDu9yClREvae3sOQB1rfNN/aFLPmova559Km03fzjcVnsT0aDrSR4CVqOhfR/qKb3jV5iSAD2Zm/iPJR6vqo4sTmxunjpntw+UWeFxDHMLhJPqiDE7w47jyVZj8Y0PDatZrWxJbIptJ4DeY470XisHVzOfR3xmaPW596B2hgW1sP1lVlOs+XNGZsObEHIbzvWDD/AGg8kk5cG3N0kYQ1YuP5F/0fFJ7HGk5kAgSyC0GJIIHFEbSwr6dN1R8ZRZob2iXH0S7c1o1gLP8A6M8CcO2swn03B0CwBgiBxGiuelb3Gk8RuiZ0nVsL3YNONnltfJzj9IFdp6oBwdYzBB8bdyyNAS9vtD4q9o9F8upJ8EXS2M0bvcs8sqKRjVFttPDuZVFUVCM4yhsWGXJ4HUqY1nPbHWk2AcMkDeSZnS4QNai/PmL3m0QNBpEA23BGMxVUCMxjmBz5LLJI2wn4otfA1mOcGtAqQNLtJiAQACN0weIRdAPLXOLszcpkQQSdBPDggaWKqBoAcQASdAbz9lSPxdQgy43AnsjVTirSK9TKs0vqy4q4xwJHVuMGJkAGdIKCxNUve2abogRDou43B/NcDzQNfEVHCC7eDoBoIHxKGDXAyDfS4H071dGWy4w9X8egAxwPWgiTIgtqG48FtGHXvPxXPNkUh+s0NfTI/wCm6/yW9pvP33pvUlJ7hYJXkjH6ryexDnjHDfE+Kl63n8VXCvBg0yP4rnkArfBYN9RkljmD94ifAKDxyRbuIgfV8bcVocLjW9U2XAGNCQI81UOw5pmZOlpAn+oqr2w0AF5ANwDO8HnuTYp6JEstTRpqG0KZrNAe2b6ETEX070Tj3vc55aQ4GIvBs7MY5QsFg9pdUczadOY1ygnzKs2dMHD/AC2/fct0sjkzLpo0+KwlSqA1oi4Mu4AzoFYYvCPfSexx7L4MNkaCwvzCxtLptGtIeEhGO6cM/wBLzJ1U5w1PV6lMT0PYnw2x2YhtJ9QOc9jRT9KAMjnH4lWn7JE6eQ+aodmdKqdMPzMJa55c0B2k+kNOKOpdN6Ej8N4/iH0U8cHpNvWusrfvv/Esjskc/JRuwAmAm0+muHO5/mCnf8U4U/m77fVPoZl1WK7AFWezqDuqjWCbC5vHDiqs9JcOfWPlu80DX6RglvUPhwe0nUWDu0OdgQsfXdM82LSUxzp2X+CpvBjK5tw6SDuOhVXt6gc/WMy5wAHtGj//AGjeqrpH0squLadM5QdSBBN43EWQWza1U03jsZXCzs2RweLjswZXm4ugnCfhNWPqNG5o+i9frX1MkzTAzBwABBJm+4hG9IcQMuUEHtcpJAvPHvWZwYrMl1Ko1riDmGcQ7WJ3cUZsum6swGtWYYmzozh3daAvfi1GOlkMuJSXch5fuiGJ9XyI+CjqUeRCtBgmA7jwuPqiqeDbGpBnSJEcZlJoRHUZ7q0ypSNzuAK0VTAtnU+SA2xhg1mUZszyGAFpGup8lGcaRp6bxZIr+tinw1Hsi3PzUuUcFdGmxsC+kacFDUpM3fRFY6VHZ8uvI5e7ZW9WE00h9hWPVs3lMdSZxR00S1AGFpAV6F/Wd/23D5rZUW2WBx2N6vEUNMheWg39ZkTqdCQt/hHZmgpq9RGydoXlIxi8iLZj2Y2hRnqmgnkL+JQlTbD3SAA2fF3mq8wIUdSpdVFJK1QhzSTOvPUL20KZfTIGut+W5AY6scvZu4aKvwfSCrf8IHucR8lDJj9UMgf9Y3FrgU0VBvnyRn7Rky6k4d0H6Kb9oUT6rx/DPwQ7k16HaSqFUTqpg4HeJVrhq+HJJmOEtI+Slpswzp7bJneQPiu779g6EVWGcCC2eY71DTPaWmp7Iw7iHBzMw0hw+qFbsdmcgxOvtc7GyCz6XxybHBZsVrmP8v8Awpxr7krzorF+z6TSe1fgJ4aD74qsqYeXANEHvt706zoxrExesv4K26MAGqJ4H5qkpYJxBObTmr/o7XbRYS5gLySA6YIBsjLNGhljZNiqY6/uIPG0yhNtNDaVIixlw11AsLbtEbjKo60kX7O72ULj6IqME9lzZi+s38VDFOpOwzVoq6T3R6R38U/B4l4vmPfvCHp0qmUkaCdx10SspVGj0VeWSL9QYpSxytBFbG1R6xPPim0to1R65PfdQCs6Ic05TvG7mm1JaYgkRYjQorIqplcmC49zGtvVeqCW7ZqjepnbVqBrCTLpJEzpx1VbQZJkggC5n3BRVsWHHgeGkBBtSdIfEuzic3y9l+LL+n0nrZMs2Md9twdqm1OkdS8E/wAxVCawjX770jqrToUTHuXR6T1vs/2SVek1WI+MfRUWccQnVXDcQikgk+1drVK47cWBiBHLVdN6C7RdVw7XvIzOk24thjpG4kjN3uXJ6Ik+HzWw/Rzjiw1KZPonrB7MhlUeRaU+1AZ02nV1XkgbcrynQDlNWvBMujvQpxxNmNJ5mwVphujLnXcQPaurOh0cH5ifctNJHGVqNqOEO8ALKBuz+URuBhb9nR1salMrdHSSMjvMSLIbHWzJYbYdZ4kZg38zsxHgIkqRvR6tuqNPgR8WrXUNkFsdps8gR81O7DumIPfnM/yqbimFMxL9k1hOVzT3lp+EKCps+uLENMcvoVs8Y4NsS8nua75KmxdVhkFkTvNj5BJ217D6jLYjCVN7G+Sioh7LFvZOog3HBaBmy+t9EGBMwSItKHds4iIc/jrPkUdK4aHhkcJKUSnrUXNMtktJtcgg8Co8z9Rmtwutdsenhmg/rP6y8n0eqNOA3iWm5PjCjbQwxz5nViBJp5RTAMCQ14IMd4KRxUeTRKEc2+PZ+35GX/Wqwm7hxsL+CfTx9YAX/wBo4qwpsqicoYe8XjkjdlBtxWZM3aW7jvkHUJlCLMs1ODqWxV7Qx1QPcOzYjQd3AocbVqWzBpjSZBC1GNbSOae1caMykCBvlV5p0hEsM74Nxe3Zngm7MSeorqe3HDVjdZscvyUp22XepA3gECR3qephaTrgvaJES2SfJyCdhhPrfyXU5YY8spFN8IOG1Wa5H+EcOMqenjqZEjMIEnM2PAu4qvp7KsXEw0EAxbXQa2TnYZ5MNLco/KRaDO8wSoPEpbI34o9jx5Ofb3+obT2jQI7TiD7JhP6/Ckkl7bgaiPiECzBvg9l7idIy8d480j8A8Wknh2PcmWBIyZsryy1v9F7BTnYYj02zzKShgKB9dn8wVfVw7xu82/PeoBQkwWs8Qbodr5J7FodkMJ1HmCoq2xWzAQAwTj/ktPdp3yoalEDWmW9xIXdt+7OVFjV2KANEzY2J/V8SxxsA7K72HWd7jPgq+WjfUHiSk14nmdeHzVIRa5YJI7lgJc3LqWdk33D0T/LC8st0ax9SphqbmHtBopv5mmIaT3tIXlZMnTL9uGbEkKcMA0Hmh2tc7fCIaDZVFs9dKGmFPSpTzRDWQhR1ggocSoMS7KLNLp3DT3q0zToh8QZEFwC6jrMxjq4mXNM84MeIVe6kH7j5H4rTOwYmZBHf9U9zQAhTDZkRsiYIBt3z7lLV2U8jM4ucQI7VzHj8FfuE748D5Qo3YMEyXkW3D+67cNmdds06nXi75lN/YguHBwcAC3IGva6+ru1bh71pKWEAPpyN0ifNEHDN3EW4Wv3BGgaq4Midk9kdshx1aW5g0Hg4G48EjtlHQu9HQ5S1p4BsEnzWrdQsD8dyjc0TxgaTPuSPFH2NUesyrZu18qzJ18I5pGYSCDIB0gxclRmlIswjxtPEyFtcPhg4mW+6fGFP+zmxa8xuhK8fyOurj/tr7mDfQ1MCOUTbmU6jgnvzP9FjLucd25oy7zO4LZV9n0zqMxGka+5BVNlQQBmgnTXX4QuWOPqB9ZkXkqP0S/UxvVn8vuAPmvNw+YgAT4fZW0OxQ3S41ve6QYG58dI+wmoz6m+TL0dntMSADpabXkTxFkZQ2W2RmaTrIkxpGoPgrkYFgObU8wo3U8ryQSBrlFhKVtRVsMISnKlyVx2cCSGgttEiq4xEXgjl71JX2e6AGufbiZm8mx3XPkFYCpJEyN6e932EqkpK0POEoSSZnq+yn7idw0Eiw38LHzQ52Y+L5SQBMiwMCTMWvK0ralkFjKDahGe4Hqz2T3jek1JbsaOGcpaUjOVtn+sA1wJIDmC2pkzYQO9Z6bn2j8T9F0raGOc9jWvcC2mIYIADRGggWELl+fU8SfeTvVIuL4YuTFLH5i+6OdKDhOsBaXNeQQBuIBDvMZfJeWdN0qfSTs7zSap2NULApHOgK5AI6yPpZMqV+OiELkjhquOJXVp3qAunUpC1RkLjhHnn3LzWnevVPkmmx1RATCmfspQxJRM6ogNugGyM0CRde6iO/wC96JYkeuOByDu8VC+hJBmCNCAD4GUYRaVGQgdYyj2SIuR4e7cjDW3x3x/ZDtFvFS9WISjDa2II0A96BqPzEEnRPxTA0iOChC5hsV9cxEqEG2/zTqyaCs8pMNkdRQ1GzqpnhQkqTbY8ZOLtELpCQPT3iygqCEU9gSk5O2zz7KA1rTCVzrKGsYhGosos007T3EfUkd6z+M2ey/YA7rK81QtemLp0kuBZ5JT8zMxWwQGjfivLQupjvXk1in//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88" name="Picture 16" descr="http://www.town.wilmington.ma.us/Pages/WilmingtonMA_PublicWorks/017FA632-000F8513.0/12152011_22043_0.jpg"/>
          <p:cNvPicPr>
            <a:picLocks noChangeAspect="1" noChangeArrowheads="1"/>
          </p:cNvPicPr>
          <p:nvPr/>
        </p:nvPicPr>
        <p:blipFill>
          <a:blip r:embed="rId5" cstate="print"/>
          <a:srcRect/>
          <a:stretch>
            <a:fillRect/>
          </a:stretch>
        </p:blipFill>
        <p:spPr bwMode="auto">
          <a:xfrm>
            <a:off x="4099162" y="1152524"/>
            <a:ext cx="2530238" cy="18954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90" name="Picture 18" descr="http://www.redmond.gov/common/pages/UserFile.aspx?fileId=30515"/>
          <p:cNvPicPr>
            <a:picLocks noChangeAspect="1" noChangeArrowheads="1"/>
          </p:cNvPicPr>
          <p:nvPr/>
        </p:nvPicPr>
        <p:blipFill>
          <a:blip r:embed="rId6" cstate="print"/>
          <a:srcRect b="3320"/>
          <a:stretch>
            <a:fillRect/>
          </a:stretch>
        </p:blipFill>
        <p:spPr bwMode="auto">
          <a:xfrm>
            <a:off x="5181600" y="4562474"/>
            <a:ext cx="3810000" cy="22193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92" name="Picture 20" descr="https://encrypted-tbn0.gstatic.com/images?q=tbn:ANd9GcTRJfeSDsm-TFzs7Q1D0WDubQNilMEJPH_RgEieDZ8kQwjvyKcEIw"/>
          <p:cNvPicPr>
            <a:picLocks noChangeAspect="1" noChangeArrowheads="1"/>
          </p:cNvPicPr>
          <p:nvPr/>
        </p:nvPicPr>
        <p:blipFill>
          <a:blip r:embed="rId7" cstate="print"/>
          <a:srcRect l="9852"/>
          <a:stretch>
            <a:fillRect/>
          </a:stretch>
        </p:blipFill>
        <p:spPr bwMode="auto">
          <a:xfrm>
            <a:off x="3409950" y="3276600"/>
            <a:ext cx="3219450" cy="10907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61999"/>
          </a:xfrm>
          <a:solidFill>
            <a:schemeClr val="tx2">
              <a:lumMod val="20000"/>
              <a:lumOff val="80000"/>
            </a:schemeClr>
          </a:solidFill>
        </p:spPr>
        <p:txBody>
          <a:bodyPr>
            <a:normAutofit/>
          </a:bodyPr>
          <a:lstStyle/>
          <a:p>
            <a:pPr>
              <a:defRPr/>
            </a:pPr>
            <a:r>
              <a:rPr lang="en-US" sz="4000" b="1" dirty="0" smtClean="0"/>
              <a:t>Municipal Stormwater-IDDE</a:t>
            </a:r>
            <a:endParaRPr lang="en-US" sz="4000" b="1" dirty="0"/>
          </a:p>
        </p:txBody>
      </p:sp>
      <p:pic>
        <p:nvPicPr>
          <p:cNvPr id="12" name="Picture 2" descr="report water pollution">
            <a:hlinkClick r:id="rId3"/>
          </p:cNvPr>
          <p:cNvPicPr>
            <a:picLocks noChangeAspect="1" noChangeArrowheads="1"/>
          </p:cNvPicPr>
          <p:nvPr/>
        </p:nvPicPr>
        <p:blipFill>
          <a:blip r:embed="rId4" cstate="print"/>
          <a:srcRect/>
          <a:stretch>
            <a:fillRect/>
          </a:stretch>
        </p:blipFill>
        <p:spPr bwMode="auto">
          <a:xfrm>
            <a:off x="536574" y="1206120"/>
            <a:ext cx="1901826" cy="1918080"/>
          </a:xfrm>
          <a:prstGeom prst="rect">
            <a:avLst/>
          </a:prstGeom>
          <a:noFill/>
        </p:spPr>
      </p:pic>
      <p:pic>
        <p:nvPicPr>
          <p:cNvPr id="14" name="Picture 4" descr="Spills Hotline"/>
          <p:cNvPicPr>
            <a:picLocks noChangeAspect="1" noChangeArrowheads="1"/>
          </p:cNvPicPr>
          <p:nvPr/>
        </p:nvPicPr>
        <p:blipFill>
          <a:blip r:embed="rId5" cstate="print"/>
          <a:srcRect/>
          <a:stretch>
            <a:fillRect/>
          </a:stretch>
        </p:blipFill>
        <p:spPr bwMode="auto">
          <a:xfrm>
            <a:off x="6400800" y="838200"/>
            <a:ext cx="2667000" cy="5974080"/>
          </a:xfrm>
          <a:prstGeom prst="rect">
            <a:avLst/>
          </a:prstGeom>
          <a:noFill/>
        </p:spPr>
      </p:pic>
      <p:sp>
        <p:nvSpPr>
          <p:cNvPr id="15" name="Content Placeholder 14"/>
          <p:cNvSpPr>
            <a:spLocks noGrp="1"/>
          </p:cNvSpPr>
          <p:nvPr>
            <p:ph idx="1"/>
          </p:nvPr>
        </p:nvSpPr>
        <p:spPr>
          <a:xfrm>
            <a:off x="2590800" y="914400"/>
            <a:ext cx="3581400" cy="914400"/>
          </a:xfrm>
        </p:spPr>
        <p:txBody>
          <a:bodyPr>
            <a:normAutofit fontScale="92500"/>
          </a:bodyPr>
          <a:lstStyle/>
          <a:p>
            <a:pPr>
              <a:buNone/>
            </a:pPr>
            <a:r>
              <a:rPr lang="en-US" sz="4800" dirty="0" smtClean="0">
                <a:solidFill>
                  <a:schemeClr val="bg1"/>
                </a:solidFill>
                <a:latin typeface="+mj-lt"/>
              </a:rPr>
              <a:t>Local Hotlines</a:t>
            </a:r>
          </a:p>
          <a:p>
            <a:pPr>
              <a:buNone/>
            </a:pPr>
            <a:endParaRPr lang="en-US" sz="4800" dirty="0">
              <a:solidFill>
                <a:schemeClr val="bg1"/>
              </a:solidFill>
              <a:latin typeface="+mj-lt"/>
            </a:endParaRPr>
          </a:p>
        </p:txBody>
      </p:sp>
      <p:pic>
        <p:nvPicPr>
          <p:cNvPr id="17" name="Picture 6" descr="reportspills"/>
          <p:cNvPicPr>
            <a:picLocks noChangeAspect="1" noChangeArrowheads="1"/>
          </p:cNvPicPr>
          <p:nvPr/>
        </p:nvPicPr>
        <p:blipFill>
          <a:blip r:embed="rId6" cstate="print"/>
          <a:srcRect/>
          <a:stretch>
            <a:fillRect/>
          </a:stretch>
        </p:blipFill>
        <p:spPr bwMode="auto">
          <a:xfrm>
            <a:off x="2514600" y="1676400"/>
            <a:ext cx="3810000" cy="1390650"/>
          </a:xfrm>
          <a:prstGeom prst="rect">
            <a:avLst/>
          </a:prstGeom>
          <a:noFill/>
        </p:spPr>
      </p:pic>
      <p:pic>
        <p:nvPicPr>
          <p:cNvPr id="1026" name="Picture 2"/>
          <p:cNvPicPr>
            <a:picLocks noChangeAspect="1" noChangeArrowheads="1"/>
          </p:cNvPicPr>
          <p:nvPr/>
        </p:nvPicPr>
        <p:blipFill>
          <a:blip r:embed="rId7" cstate="print"/>
          <a:srcRect l="19375" t="6250" r="16250" b="54688"/>
          <a:stretch>
            <a:fillRect/>
          </a:stretch>
        </p:blipFill>
        <p:spPr bwMode="auto">
          <a:xfrm>
            <a:off x="0" y="3748596"/>
            <a:ext cx="6248400" cy="30332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61999"/>
          </a:xfrm>
          <a:solidFill>
            <a:schemeClr val="tx2">
              <a:lumMod val="20000"/>
              <a:lumOff val="80000"/>
            </a:schemeClr>
          </a:solidFill>
        </p:spPr>
        <p:txBody>
          <a:bodyPr>
            <a:normAutofit/>
          </a:bodyPr>
          <a:lstStyle/>
          <a:p>
            <a:pPr>
              <a:defRPr/>
            </a:pPr>
            <a:r>
              <a:rPr lang="en-US" sz="4000" b="1" dirty="0" smtClean="0"/>
              <a:t>Municipal Stormwater-Public</a:t>
            </a:r>
            <a:r>
              <a:rPr lang="en-US" sz="4000" b="1" baseline="0" dirty="0" smtClean="0"/>
              <a:t> Education</a:t>
            </a:r>
            <a:endParaRPr lang="en-US" sz="4000" b="1" dirty="0"/>
          </a:p>
        </p:txBody>
      </p:sp>
      <p:sp>
        <p:nvSpPr>
          <p:cNvPr id="15" name="Content Placeholder 14"/>
          <p:cNvSpPr>
            <a:spLocks noGrp="1"/>
          </p:cNvSpPr>
          <p:nvPr>
            <p:ph idx="1"/>
          </p:nvPr>
        </p:nvSpPr>
        <p:spPr>
          <a:xfrm>
            <a:off x="2590800" y="914400"/>
            <a:ext cx="3581400" cy="914400"/>
          </a:xfrm>
        </p:spPr>
        <p:txBody>
          <a:bodyPr>
            <a:normAutofit fontScale="77500" lnSpcReduction="20000"/>
          </a:bodyPr>
          <a:lstStyle/>
          <a:p>
            <a:pPr>
              <a:buNone/>
            </a:pPr>
            <a:r>
              <a:rPr lang="en-US" sz="4800" dirty="0" smtClean="0">
                <a:solidFill>
                  <a:schemeClr val="bg1"/>
                </a:solidFill>
                <a:latin typeface="+mj-lt"/>
              </a:rPr>
              <a:t>Public</a:t>
            </a:r>
            <a:r>
              <a:rPr lang="en-US" sz="4800" baseline="0" dirty="0" smtClean="0">
                <a:solidFill>
                  <a:schemeClr val="bg1"/>
                </a:solidFill>
                <a:latin typeface="+mj-lt"/>
              </a:rPr>
              <a:t> Education </a:t>
            </a:r>
            <a:endParaRPr lang="en-US" sz="4800" dirty="0" smtClean="0">
              <a:solidFill>
                <a:schemeClr val="bg1"/>
              </a:solidFill>
              <a:latin typeface="+mj-lt"/>
            </a:endParaRPr>
          </a:p>
          <a:p>
            <a:pPr>
              <a:buNone/>
            </a:pPr>
            <a:endParaRPr lang="en-US" sz="4800" dirty="0">
              <a:solidFill>
                <a:schemeClr val="bg1"/>
              </a:solidFill>
              <a:latin typeface="+mj-lt"/>
            </a:endParaRPr>
          </a:p>
        </p:txBody>
      </p:sp>
      <p:pic>
        <p:nvPicPr>
          <p:cNvPr id="120834" name="Picture 1" descr="image002"/>
          <p:cNvPicPr>
            <a:picLocks noChangeAspect="1" noChangeArrowheads="1"/>
          </p:cNvPicPr>
          <p:nvPr/>
        </p:nvPicPr>
        <p:blipFill>
          <a:blip r:embed="rId3" cstate="print"/>
          <a:srcRect/>
          <a:stretch>
            <a:fillRect/>
          </a:stretch>
        </p:blipFill>
        <p:spPr bwMode="auto">
          <a:xfrm>
            <a:off x="0" y="3026474"/>
            <a:ext cx="5534026" cy="3602926"/>
          </a:xfrm>
          <a:prstGeom prst="rect">
            <a:avLst/>
          </a:prstGeom>
          <a:ln>
            <a:noFill/>
          </a:ln>
          <a:effectLst>
            <a:softEdge rad="112500"/>
          </a:effectLst>
        </p:spPr>
      </p:pic>
      <p:pic>
        <p:nvPicPr>
          <p:cNvPr id="120835" name="Picture 3"/>
          <p:cNvPicPr>
            <a:picLocks noChangeAspect="1" noChangeArrowheads="1"/>
          </p:cNvPicPr>
          <p:nvPr/>
        </p:nvPicPr>
        <p:blipFill>
          <a:blip r:embed="rId4" cstate="print"/>
          <a:srcRect l="12500" t="5469" r="32500" b="56250"/>
          <a:stretch>
            <a:fillRect/>
          </a:stretch>
        </p:blipFill>
        <p:spPr bwMode="auto">
          <a:xfrm>
            <a:off x="5334000" y="4572000"/>
            <a:ext cx="3810000" cy="2121478"/>
          </a:xfrm>
          <a:prstGeom prst="rect">
            <a:avLst/>
          </a:prstGeom>
          <a:ln>
            <a:noFill/>
          </a:ln>
          <a:effectLst>
            <a:softEdge rad="112500"/>
          </a:effectLst>
        </p:spPr>
      </p:pic>
      <p:grpSp>
        <p:nvGrpSpPr>
          <p:cNvPr id="16" name="Group 15"/>
          <p:cNvGrpSpPr/>
          <p:nvPr/>
        </p:nvGrpSpPr>
        <p:grpSpPr>
          <a:xfrm>
            <a:off x="4343400" y="1447800"/>
            <a:ext cx="4845352" cy="4489076"/>
            <a:chOff x="2209800" y="1752600"/>
            <a:chExt cx="4845352" cy="4489076"/>
          </a:xfrm>
        </p:grpSpPr>
        <p:pic>
          <p:nvPicPr>
            <p:cNvPr id="120836" name="Picture 4"/>
            <p:cNvPicPr>
              <a:picLocks noChangeAspect="1" noChangeArrowheads="1"/>
            </p:cNvPicPr>
            <p:nvPr/>
          </p:nvPicPr>
          <p:blipFill>
            <a:blip r:embed="rId5" cstate="print"/>
            <a:srcRect l="35000" t="23438" r="22500" b="27344"/>
            <a:stretch>
              <a:fillRect/>
            </a:stretch>
          </p:blipFill>
          <p:spPr bwMode="auto">
            <a:xfrm>
              <a:off x="2209800" y="1752600"/>
              <a:ext cx="4845352" cy="4489076"/>
            </a:xfrm>
            <a:prstGeom prst="rect">
              <a:avLst/>
            </a:prstGeom>
            <a:ln>
              <a:noFill/>
            </a:ln>
            <a:effectLst>
              <a:softEdge rad="112500"/>
            </a:effectLst>
          </p:spPr>
        </p:pic>
        <p:pic>
          <p:nvPicPr>
            <p:cNvPr id="120839" name="Picture 7" descr="Missoula City-County Health Department Logo"/>
            <p:cNvPicPr>
              <a:picLocks noChangeAspect="1" noChangeArrowheads="1"/>
            </p:cNvPicPr>
            <p:nvPr/>
          </p:nvPicPr>
          <p:blipFill>
            <a:blip r:embed="rId6" cstate="print"/>
            <a:srcRect/>
            <a:stretch>
              <a:fillRect/>
            </a:stretch>
          </p:blipFill>
          <p:spPr bwMode="auto">
            <a:xfrm>
              <a:off x="2895600" y="5257800"/>
              <a:ext cx="3581400" cy="809626"/>
            </a:xfrm>
            <a:prstGeom prst="rect">
              <a:avLst/>
            </a:prstGeom>
            <a:ln>
              <a:noFill/>
            </a:ln>
            <a:effectLst>
              <a:softEdge rad="112500"/>
            </a:effectLst>
          </p:spPr>
        </p:pic>
      </p:grpSp>
      <p:pic>
        <p:nvPicPr>
          <p:cNvPr id="120840" name="Picture 8"/>
          <p:cNvPicPr>
            <a:picLocks noChangeAspect="1" noChangeArrowheads="1"/>
          </p:cNvPicPr>
          <p:nvPr/>
        </p:nvPicPr>
        <p:blipFill>
          <a:blip r:embed="rId7" cstate="print"/>
          <a:srcRect l="20625" t="10938" r="26875" b="68750"/>
          <a:stretch>
            <a:fillRect/>
          </a:stretch>
        </p:blipFill>
        <p:spPr bwMode="auto">
          <a:xfrm>
            <a:off x="0" y="1447800"/>
            <a:ext cx="6400800" cy="19812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https://encrypted-tbn0.gstatic.com/images?q=tbn:ANd9GcQtmf7hYU26xDXhAwTtwPYrjdI2q7eGh301qAmiEHFvtXl4YXCkNQ"/>
          <p:cNvPicPr>
            <a:picLocks noChangeAspect="1" noChangeArrowheads="1"/>
          </p:cNvPicPr>
          <p:nvPr/>
        </p:nvPicPr>
        <p:blipFill>
          <a:blip r:embed="rId3" cstate="print"/>
          <a:srcRect/>
          <a:stretch>
            <a:fillRect/>
          </a:stretch>
        </p:blipFill>
        <p:spPr bwMode="auto">
          <a:xfrm>
            <a:off x="76200" y="1117971"/>
            <a:ext cx="2457450" cy="16502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1" descr="\\ECYLCYFSVRXFILE\xprog\WATER QUALITY PROGRAM\Municipal NEW Stormwater Permits\Permit Team\References\Stormwater Photos\NWRO stormwater photos\urban outfall 2.JPG"/>
          <p:cNvPicPr>
            <a:picLocks noChangeAspect="1" noChangeArrowheads="1"/>
          </p:cNvPicPr>
          <p:nvPr/>
        </p:nvPicPr>
        <p:blipFill>
          <a:blip r:embed="rId4" cstate="print"/>
          <a:srcRect/>
          <a:stretch>
            <a:fillRect/>
          </a:stretch>
        </p:blipFill>
        <p:spPr bwMode="auto">
          <a:xfrm>
            <a:off x="6019800" y="990600"/>
            <a:ext cx="2844800" cy="2133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itle 1"/>
          <p:cNvSpPr txBox="1">
            <a:spLocks/>
          </p:cNvSpPr>
          <p:nvPr/>
        </p:nvSpPr>
        <p:spPr>
          <a:xfrm>
            <a:off x="0" y="1"/>
            <a:ext cx="9144000" cy="761999"/>
          </a:xfrm>
          <a:prstGeom prst="rect">
            <a:avLst/>
          </a:prstGeom>
          <a:solidFill>
            <a:schemeClr val="tx2">
              <a:lumMod val="20000"/>
              <a:lumOff val="80000"/>
            </a:schemeClr>
          </a:solidFill>
        </p:spPr>
        <p:txBody>
          <a:bodyPr vert="horz" lIns="91440" tIns="45720" rIns="91440" bIns="45720" rtlCol="0" anchor="ctr">
            <a:normAutofit fontScale="92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latin typeface="+mj-lt"/>
                <a:ea typeface="+mj-ea"/>
                <a:cs typeface="+mj-cs"/>
              </a:rPr>
              <a:t>Municipal Stormwater- Local Source Control</a:t>
            </a:r>
            <a:endParaRPr kumimoji="0" lang="en-US" sz="4000" b="1" i="0" u="none" strike="noStrike" kern="1200" cap="none" spc="0" normalizeH="0" baseline="0" noProof="0" dirty="0">
              <a:ln>
                <a:noFill/>
              </a:ln>
              <a:solidFill>
                <a:schemeClr val="tx1"/>
              </a:solidFill>
              <a:effectLst/>
              <a:uLnTx/>
              <a:uFillTx/>
              <a:latin typeface="+mj-lt"/>
              <a:ea typeface="+mj-ea"/>
              <a:cs typeface="+mj-cs"/>
            </a:endParaRPr>
          </a:p>
        </p:txBody>
      </p:sp>
      <p:pic>
        <p:nvPicPr>
          <p:cNvPr id="9" name="Picture 2" descr="C:\Documents and Settings\rmcc461\Desktop\NEBC photos\Bobs_greasetrap_5-1-07-IMG_0502.JPG"/>
          <p:cNvPicPr>
            <a:picLocks noChangeAspect="1" noChangeArrowheads="1"/>
          </p:cNvPicPr>
          <p:nvPr/>
        </p:nvPicPr>
        <p:blipFill>
          <a:blip r:embed="rId5" cstate="print"/>
          <a:srcRect/>
          <a:stretch>
            <a:fillRect/>
          </a:stretch>
        </p:blipFill>
        <p:spPr bwMode="auto">
          <a:xfrm>
            <a:off x="6248400" y="4876800"/>
            <a:ext cx="2438400" cy="182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descr="Picture4.png"/>
          <p:cNvPicPr>
            <a:picLocks noChangeAspect="1"/>
          </p:cNvPicPr>
          <p:nvPr/>
        </p:nvPicPr>
        <p:blipFill>
          <a:blip r:embed="rId6" cstate="print"/>
          <a:stretch>
            <a:fillRect/>
          </a:stretch>
        </p:blipFill>
        <p:spPr>
          <a:xfrm>
            <a:off x="304800" y="4800600"/>
            <a:ext cx="2418086" cy="18951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8" name="Content Placeholder 4"/>
          <p:cNvGraphicFramePr>
            <a:graphicFrameLocks/>
          </p:cNvGraphicFramePr>
          <p:nvPr/>
        </p:nvGraphicFramePr>
        <p:xfrm>
          <a:off x="1295400" y="1143000"/>
          <a:ext cx="6324600" cy="4876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61999"/>
          </a:xfrm>
          <a:solidFill>
            <a:schemeClr val="tx2">
              <a:lumMod val="20000"/>
              <a:lumOff val="80000"/>
            </a:schemeClr>
          </a:solidFill>
        </p:spPr>
        <p:txBody>
          <a:bodyPr>
            <a:normAutofit fontScale="90000"/>
          </a:bodyPr>
          <a:lstStyle/>
          <a:p>
            <a:pPr>
              <a:defRPr/>
            </a:pPr>
            <a:r>
              <a:rPr lang="en-US" sz="4000" b="1" dirty="0" smtClean="0"/>
              <a:t>Municipal Stormwater-Local Source Control</a:t>
            </a:r>
            <a:endParaRPr lang="en-US" sz="4000" b="1" dirty="0"/>
          </a:p>
        </p:txBody>
      </p:sp>
      <p:sp>
        <p:nvSpPr>
          <p:cNvPr id="15" name="Content Placeholder 14"/>
          <p:cNvSpPr>
            <a:spLocks noGrp="1"/>
          </p:cNvSpPr>
          <p:nvPr>
            <p:ph idx="1"/>
          </p:nvPr>
        </p:nvSpPr>
        <p:spPr>
          <a:xfrm>
            <a:off x="533400" y="914400"/>
            <a:ext cx="3581400" cy="5638800"/>
          </a:xfrm>
        </p:spPr>
        <p:txBody>
          <a:bodyPr>
            <a:normAutofit/>
          </a:bodyPr>
          <a:lstStyle/>
          <a:p>
            <a:pPr>
              <a:buNone/>
            </a:pPr>
            <a:r>
              <a:rPr lang="en-US" sz="4800" dirty="0" smtClean="0">
                <a:solidFill>
                  <a:schemeClr val="bg1"/>
                </a:solidFill>
                <a:latin typeface="+mj-lt"/>
              </a:rPr>
              <a:t>Large</a:t>
            </a:r>
            <a:r>
              <a:rPr lang="en-US" sz="4800" baseline="0" dirty="0" smtClean="0">
                <a:solidFill>
                  <a:schemeClr val="bg1"/>
                </a:solidFill>
                <a:latin typeface="+mj-lt"/>
              </a:rPr>
              <a:t> Cities (Phase I)</a:t>
            </a:r>
            <a:endParaRPr lang="en-US" sz="4800" dirty="0" smtClean="0">
              <a:solidFill>
                <a:schemeClr val="bg1"/>
              </a:solidFill>
              <a:latin typeface="+mj-lt"/>
            </a:endParaRPr>
          </a:p>
          <a:p>
            <a:pPr>
              <a:buNone/>
            </a:pPr>
            <a:r>
              <a:rPr lang="en-US" sz="4800" baseline="0" dirty="0" smtClean="0">
                <a:solidFill>
                  <a:schemeClr val="bg1">
                    <a:lumMod val="85000"/>
                  </a:schemeClr>
                </a:solidFill>
                <a:latin typeface="+mj-lt"/>
              </a:rPr>
              <a:t>Puget Sound</a:t>
            </a: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4800" dirty="0" smtClean="0">
                <a:solidFill>
                  <a:schemeClr val="bg1"/>
                </a:solidFill>
                <a:latin typeface="+mj-lt"/>
              </a:rPr>
              <a:t>Spokane</a:t>
            </a:r>
          </a:p>
          <a:p>
            <a:pPr>
              <a:buNone/>
            </a:pPr>
            <a:r>
              <a:rPr lang="en-US" sz="4800" baseline="0" dirty="0" smtClean="0">
                <a:solidFill>
                  <a:schemeClr val="bg1"/>
                </a:solidFill>
                <a:latin typeface="+mj-lt"/>
              </a:rPr>
              <a:t>Others?</a:t>
            </a:r>
          </a:p>
          <a:p>
            <a:pPr>
              <a:buNone/>
            </a:pPr>
            <a:endParaRPr lang="en-US" sz="4800" dirty="0">
              <a:solidFill>
                <a:schemeClr val="bg1"/>
              </a:solidFill>
              <a:latin typeface="+mj-lt"/>
            </a:endParaRPr>
          </a:p>
        </p:txBody>
      </p:sp>
      <p:sp>
        <p:nvSpPr>
          <p:cNvPr id="3076" name="AutoShape 4" descr="data:image/jpeg;base64,/9j/4AAQSkZJRgABAQAAAQABAAD/2wCEAAkGBxQTEhUUExQUFBUXGRgbGBgYFx0aFxcaGBgYHBgaHBocHCggHBwlHRcVITEhJSorLi4uFx8zODMsNygtLisBCgoKDg0OGhAQGiwkICQsLCwsLCwsLCwsLCwsLCwsLCwsLCwsLCwsLCwsLCwsLCwsLCwsLCwsLCwsLCwsLCwsLP/AABEIANQAoAMBIgACEQEDEQH/xAAbAAACAwEBAQAAAAAAAAAAAAADBAIFBgEAB//EADwQAAEDAgQDBQcDBAEDBQAAAAEAAhEDIQQSMUEFUWFxgZGh8AYTIjKxwdFS4fEUI0JiFTOCwgdDU3KS/8QAGAEAAwEBAAAAAAAAAAAAAAAAAAECAwT/xAAhEQEBAAICAgEFAAAAAAAAAAAAAQIRITESQQMTMlFhcf/aAAwDAQACEQMRAD8AxFOlIGeGjmZEfUoNVrdniAYBNvvK2mKxVFoOcsjlYqlr8Ww0WpZo02C5LhJ7X9XH2qMLhwdXSIn4Yn1+FCpgHlxiY2HJNVuKtPyUmtPO5KUfjXnksrZB9TD8O08M8WHf62U3FzdlBuLd+pEGPfzv5qdwvLChOrO/SUH37puCn2487wVIYsERlHcn5QtY32SbiQdzPivNpg7C3NqaDmfogn9104cONnC+0Qjf4VrjilBg29nUFDfwprj8x8P3R24JzXZQZMxAVnR4ZUBAcZHS5Ccyy9JltKYCiQcrXhovqC1o+v0TNYFoj3gfI2v2zaRM+Ss6PBr3+Xqb+UeijN4eymTMO5Ni47T60WkyyPwZmoQ7K1zWvDTaxB0PKVYtqPcMppO1mQem5IFjy6K6zQLNDey59dyjmtp56K5lmPCMlxPhNUmWsLrDZoJvvB5XS9LC5WPL81MtZIDm/OTYtFtheZW0a5cD1Uyo8YwGHxbmkQSNdDG37q64Nxt9Nz6hfMggNJ5kaTppr0C0Nai12rQe0JOtwek7/CP/AK2VTOpuDMgFeQaZKm3NN1x2Mkg9dznqvAn+FJrgfwkHQeUFTlQLui61pKWgIT2rpJUAF5tlOgIHHoj4ek57gAJJ5JYa7wVq+BcPNJpe/wCZw0m0dirDDyqsZt7h+BFNzQ0kv0O4v007Fdv4aae4M+JRfZ3B5nOqHbTv/A+q9i6suK7JhJi1neoXeYBKTDy3TXfqU64JSoFCwH1JK4V14AXUGHlXCFMqMp7IIrweiobmJ7GmLzcwu+K5I5olunRctcrhAO6i5nIrxpCbHwXgyEBPTqVMundCFMRbu710O7UiTynmuhvYuMvqLfVEaybAXPT8diRyH+A8ONV9x8DYn8Ba7FEWAkc1DhWA90yJmdeqLhqed8d3ZO66cMfGNsZppMPT93hZ/UJMDnp5QqRxHXx/ZaXjlP8AtQLAcgSIHYs/7ocx67VrnxIrEE35pPEMg9CrMUh08R9igYugYmDboVltarcoB+10cobmqichcLUSnlRvhUW6VITXHIzmD+PwglsaJyixhg3s+q8OqKG+KHlPSNusfyPFYuRMmO7kuueFAdY6/Zckk/ff1olohQ6dZ8F0AE7HYeu5DJIvp2C8Lwqd1vXhzRoDO0jKQeXJWvs3w4vqAz8Ldb6+Sqfl0I005npy/dbD2fwtVtMfEGk7ZQR5EK8Md1eM5XeJiFP2Xo5qrbSJJ8B/CQxLntMPLXA6Foi/IhX3sfR+J55NaPEmfoF0SctPS24ziixkCLrMXVxx14JIKqKb5Cr5Ohgi08wvOKkXLhcsWhCoyJCAXJ6trKVeEwC4hDFQc0ctQHApwJF6jK6w9F4paNh6QPb2+vUKJDj2Du7gpMdJjkvF2kTA8fWixce3BTMazayg2Qbxr6uukmbwPt1hTpEcuzpz+3ij+kkzEyJN/v8Aj+ERtwdxshgbG5+vci027/x608EuDkWfBMIaj9jlgmYjfbdbakIFrKh9nMIA3MJk6wbDotExtlvhOG8moR4k4SJ2I+q13svTApSLlxk/+MdIWMxDQ8kOmCDOx05rZcI4TlpsLKj2/C0ayLdo6nxWkFS43ggQX/T1dZ6mPXNXnGyQ0t984EjYD7i3istTw9caObHNwv5I+S8DA84KBagCnW/VTPcV4trf6eayaCvpyk3FHHvv0sP/AHfsg1g6fiAE8jPagwVB4RCooIBSCm4KIPqE7TYIkX0nykrwdG3L+UP3d5upiqd7xsstOPTwM6/xznwUi+PPyH8KTnQde78rpjZt9JHX9kuxpFpJNxHXxlN8PpZnAAH6yfAoYduTmvJG/wCdVccC4YS7M67dpvP4Tk2vHFp8Dgcl5jkNB4COZT9Z4DVCmdEHG1RC2nDUrTvmPQr6NhWZKbR+lo8gsNwPD53sGsuk9jbrbcTrZabj0KvAsmXxNTPUcToDAXQhYcyJO5JRJWWV3Wk6cyqJapuXCVCgXhL4kSE28pdycBFyEUw/kgEpwkSoIgchVByTDBGfXrqiR4EWKE10fDeeSJ/Ud+1vE6LNxpuZaInme3leyjSYCcoBM+uaDSrTrJFoEa933RBTgTJiJOsnl1RqqkPYdoIE6eNuQP5WnwURFNmQEi5P0BsqngXD8wDuekz6C09HDwLT9fqrxxrSQVtbJvbfp1/lLYl0mEw4QEnhbvPKVpelTtpvZGlNV5tDWgd7j+yf9qqpDABpup+ytCKRdu9xPcLD7pT2rqD5Zv8ATX91ePSb2r6QsAq3FcYbTe9ha45DQGov79xaPCLqxokwJsYVPj+DVKlWq9pZDnYUiSZig8ufNuRt9llNb5a+jWG4u17g0NiXVmyXNEe5dlJyzJB6abrruLUi3NTeyqMzWnLUbALjFyTE301Oyq3+z1QkS5oE4ySCZAxDgWRbaDP3UW8FrGm1rm4dhaaHyTLhSeCSXZRsDDY31TsxLdW/D+K0a+b3Tw/IYdH17DBg7wUcqv4NgX0jWBDMrqhewg3+IkkOECItFyrByi69KhLFi4I7CgOanqjZEJNABK8V1y4AO9MPndOrfTs5+HrRSYb6czGi8GSflkyJjbs6KQoXNj8ImeRBtaLqeHII2pMWIjX1zVjgqQquaJyt36+VuVuarnMDRmOnf06rQez+EJIdBA628oKXvhpjeWkw9EAW06JgKIbAXiVusHG1IBSuDs2VHHPmwT3CKGepTZ1k9gS7Df8ADaOSmxvIDx3Wd9p3f3Wzpb6rUt0WL9o35qwAO4Gi09J9pgqmr4zEvxFWlRdRaKbKbhnY5xcX5rSHiPl5bq4pjnqqzF8Hc6q+rTxFSkXta1wa1hENmLuBIPxHRYTTW9FMP7TNLRVf8Lfce8c0Nkgh+Uw6b3tEdZTdTjrBTa8sqy52RrMn9xxgmwmDYEzKGOAsaIYS0Cj7oCGutmmTmBBPQiEvQ9mWsaA2q5rw/O14awZTlykBgbkAI6J2YlyhU9pMrwSx5pmiakBhNQEOgyCYAABmU1iuN02FktqZamXK/L8HxxlvM7jQHVeHBxJJq1HuNJ1Il1ycxku7b6aJKv7MMc5jveP+AU8oLWmDTiCCRImBIBEpzx9jkV3tDSh5yVYY4snJZzw7Llbe5JS9XjtO5y1AQ/JlLYeX5Q4gCdhuVLGcLii9jM7nGoaogta4OL81ibWPNIU+BOqU3mvLXmr7wZsj3D4GtOYAFhmDbayNYjdWWGxbarczZiSLi4IMEEcwVNQwWCFKmGCDrJDWs16MAAXUuPRsOxp0AGUjS+trc7H6rgJEn5tPIjfuXGg/EBrOx5evNcdWI1LiPXdus+XMPQbmeG2nWDsOuw+vYtzgKTGtHxNNuQH0VDwDANfD3AkgjcwfO/rRXnFSynAI1E5YuO/xRjlN6b4/FdbPueEvVqKmfjW7Zhz3Ed6cpYoObrdbTIXGxx13LQeyLJrOMfK2O2VnaboBcVtvZDB5KMnVxmU4VaGoYBWErVJrE9SVssdVhhJ2B7ViMG2S5x5wD9VV4xLHs6Hn1+FmeJms/FVWsGIe1rKRy0sQKQaXZ5kE3mNuS0wVfjOC0Kji97CXEAEh722GnyuA5rLG6rS9Fq/Fn06tOhlBL2sylz5Ij5853cItHzGUrW9pXNqvZlpuAZVc0sc4/wDT2cSwN6ENJg6q0/4eiR8muS+Z0/27sg5pEEzYof8AwWHBJFMAnNN3f52dF7A8gnvH2Wqq6ftFWkZqVMCaOaHkw2uYZHwiSCDPdqi0eO1C8ZqbBTNZ1EEOJfILgDliItz3VieF0f0f/Huf/aM099v5lK8P4FSpuLyA5+d7w64jO4nSYkAxOqN4jVUeF9oHso0BBqPNPO4uzuJuRAytcZ6mAtPRq52NdBAcAYOonYpWrwSgWsb7uzBDYc4EA7SDJHaU7Gw05fRLKy9DkuRshOaiYi0HuP2UCpUwREHQEHrvt66IzcQw02tAaY1MXsbX8TdK5BuSdrW06z9kzgcO9xFieV83jNkv25pLa1XAH5abbAnaGkW2k8uxIcRxWd5PcO5N1agYGsgGPm5KreCZPj3qcJ7d3MmkWuTOBcZjZLjzReH1QapaNmjxM/aFZZdLqhSzFjB/k4eE/uPFfR8BSyMDRoAsZ7NUQ+uf9Gjxn14LbUzZbTpzVW8fxuVsAwSCs5gWfCDzupe0WKL35W32ievlZdpAAQEfJ+BgNK8XIZK4XLJoJK4QhyvFyAkSolygXKMqTErNgxa3IgjxFkMrgMbIWJxDWCSYlBPVQCIO6VZV+EzqNe7dEoYkPmAYG50+qVxziy4uHWPaP2Ro5WHpuMnpeY5bK8wFa1xlA8/D6KnwWHdFzppB2vAlW5GUAD4iOf1jdGU5Hw42ciVbmd58lCk0knf1aEb+nOSXRGgtJtrcbaKNNsu3vzP0PNONdg1RBSnBMT/dc8/5c+U/iE5xKplpuJ1AgHnNgl/Y2mypimMeMzS1xI5wPyVcnDLKvpHsS0e7c8QS51/sPNX+MxYpsLiDYeaVwDA0AAARp2AW7e1UntR7QGm4MpgF5Pq4M79FbGTalfjGh5e7QHcgEE6GDruj0eMUiSMxEQbgxfruqepWaDLozHXKdPGYXcPWiYcb9luy0LLLJvj8VaCnj2HfyKH/AMjT0zR2gqkdXg3qEdSQNO5MV6VMiW1S7sjYKPJX01wcVT/UPFc/qWfqb4rL1g0H/qHvj6Qptfyfm9dE9j6bTe9Gs/lR98zXMFl8wb81QtO14RBVzC1QkDkdExcGibiGfqCp8e8e8JOZwyyIEiRtbZI1cQG2NR4/7iotxGbSo8x/sR9E4m4LfBYwBpkObJ0ym3kqziFYe9kZiIvINuxLV64Bu59/9nKL2TcEzFjJ+iqQvEbC099I0B56+Gnkg+8k+vBQoUnBtz3b+KYc8Wnbkd1lGu+B6bSfhzQOV99VADKZIsbdOw8lGZu05QetkzUu2SL6OHNXEWqT2mrw1jdS4lxPRogeJJ//ACrD/wBM8Pmq1ah/xa1o7XST5NHis1x7EB1YgXDAG941858Ff+ynFf6WiCWOcKmZ0AgEQQAZO0NK2nEY3mvoHFuNsw7CXGDoNzPZzXzvHcVL3F0EGT83zft2I/GONnEGBTDZiDq7nE6cvHqkaOHay7/idy/bdRllwv48XsPhH1DmJyt5nU9iO/FMpiGXPNL4nFVKhytBn9IU2cPFO9Ugn9O37rO/ttP0HTpvrGZgcz9k27EspNys13JS3EOIkjKLDkNT65I+E4W2PeYh0DZg17z9v4RJvsW66KYWm6s6xgfqOnWOaafXbSENueaDjeI7N+Fo5W/hLYXBOqQX/CzlufwFWi29TLqzjHe46D9+idfUbSGVtzuSoY/FtYMlMQB6sq6hQdV/1Zz59n5RJvrordd9pCq6o6G35nYJp1VtMQDJ3Q6tdrBlZYDdI0qLqptZu5+wVyT0ztvsai91V9p6nZX7GQABtCqqldtJuVvr90XhtYkzc2ul/D59rFpgSdfsoUmz63PrzS1A6t2JU6VYybkcr+Czk00vS0pUwBFgeyxXK9YNGb9AJI6ATHYuYevLcrhI8+0Ks9oqxZRdqc5DQelyZ7h5q5N8MrWQfUJkm5Mk9p1W9xeC902k2YIptF9AYv5ysbwehnr02nTMCextz5BbGnmdmm/U89VrnUY9qn+ra0OgX59drJrhvC31viHwMMfGdSOnPt0U8Jw5lM56pDuQ27I3U+I8ZJGsDlOqx/jXZ6piaVAFtJoJOrjee/fs0VO2lVxDiG3P+Tj8oPU/YJvBcHc/46xyM/To49v6R59i7xDjQa33dABrRaRbwH3S0N30WNNlAX+Opv62Cr8Ri3VCGiXE6AevNdwOBqVyctm7vOnd+oq2qmlhm5aYzO3J1Pafsq1rs9/gnRwApjPVIJ2Gw7BueqWxuPnSRGg/KXxGKfUdAlzjoPWgTmGwQpjNUMu+nZ+Ufulv1AMLgs3xPs3l+fwmuJ8TBaKbBlYPF3bCTxmNnoNguYPAl3xPsOX5T75pdIYfCGoZNm/VM18QGjKzy+gXsXixo2w+qBQolxR2Ov6HRol/3VhTrtYC0BAr1w0ZWpSg0ud6sn3wOu177oAT/rPiubAdi8vLNZvCuuW6gXE7Kj9rahmk2bZS6NpJj6BeXleH3RnmV9mh/cceTD5wtK6qW0iRzheXlXyJwUuIxDjcm60Ps7g2ZG1CJebyb5ezkvLynLpU7VnHsc9zi0mw2SfAsI2tVyvktAJgWnoei8vJYKz6XnGcSabQ1kNGlhoOiyWKqleXkY9i9NBhMM2m05ReJJOp7VUYuu4ySV5eRfuPH7XeFUQ6XG5BtyCPxCsfl2C8vIz+4sOlVS+KoAdFbYg5W23Xl5Vn0WPdIU+frdP02BrbLy8j0Xt//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8" name="AutoShape 6" descr="data:image/jpeg;base64,/9j/4AAQSkZJRgABAQAAAQABAAD/2wCEAAkGBxQTEhUUExQUFBUXGRgbGBgYFx0aFxcaGBgYHBgaHBocHCggHBwlHRcVITEhJSorLi4uFx8zODMsNygtLisBCgoKDg0OGhAQGiwkICQsLCwsLCwsLCwsLCwsLCwsLCwsLCwsLCwsLCwsLCwsLCwsLCwsLCwsLCwsLCwsLCwsLP/AABEIANQAoAMBIgACEQEDEQH/xAAbAAACAwEBAQAAAAAAAAAAAAADBAIFBgEAB//EADwQAAEDAgQDBQcDBAEDBQAAAAEAAhEDIQQSMUEFUWFxgZGh8AYTIjKxwdFS4fEUI0JiFTOCwgdDU3KS/8QAGAEAAwEBAAAAAAAAAAAAAAAAAAECAwT/xAAhEQEBAAICAgEFAAAAAAAAAAAAAQIRITESQQMTMlFhcf/aAAwDAQACEQMRAD8AxFOlIGeGjmZEfUoNVrdniAYBNvvK2mKxVFoOcsjlYqlr8Ww0WpZo02C5LhJ7X9XH2qMLhwdXSIn4Yn1+FCpgHlxiY2HJNVuKtPyUmtPO5KUfjXnksrZB9TD8O08M8WHf62U3FzdlBuLd+pEGPfzv5qdwvLChOrO/SUH37puCn2487wVIYsERlHcn5QtY32SbiQdzPivNpg7C3NqaDmfogn9104cONnC+0Qjf4VrjilBg29nUFDfwprj8x8P3R24JzXZQZMxAVnR4ZUBAcZHS5Ccyy9JltKYCiQcrXhovqC1o+v0TNYFoj3gfI2v2zaRM+Ss6PBr3+Xqb+UeijN4eymTMO5Ni47T60WkyyPwZmoQ7K1zWvDTaxB0PKVYtqPcMppO1mQem5IFjy6K6zQLNDey59dyjmtp56K5lmPCMlxPhNUmWsLrDZoJvvB5XS9LC5WPL81MtZIDm/OTYtFtheZW0a5cD1Uyo8YwGHxbmkQSNdDG37q64Nxt9Nz6hfMggNJ5kaTppr0C0Nai12rQe0JOtwek7/CP/AK2VTOpuDMgFeQaZKm3NN1x2Mkg9dznqvAn+FJrgfwkHQeUFTlQLui61pKWgIT2rpJUAF5tlOgIHHoj4ek57gAJJ5JYa7wVq+BcPNJpe/wCZw0m0dirDDyqsZt7h+BFNzQ0kv0O4v007Fdv4aae4M+JRfZ3B5nOqHbTv/A+q9i6suK7JhJi1neoXeYBKTDy3TXfqU64JSoFCwH1JK4V14AXUGHlXCFMqMp7IIrweiobmJ7GmLzcwu+K5I5olunRctcrhAO6i5nIrxpCbHwXgyEBPTqVMundCFMRbu710O7UiTynmuhvYuMvqLfVEaybAXPT8diRyH+A8ONV9x8DYn8Ba7FEWAkc1DhWA90yJmdeqLhqed8d3ZO66cMfGNsZppMPT93hZ/UJMDnp5QqRxHXx/ZaXjlP8AtQLAcgSIHYs/7ocx67VrnxIrEE35pPEMg9CrMUh08R9igYugYmDboVltarcoB+10cobmqichcLUSnlRvhUW6VITXHIzmD+PwglsaJyixhg3s+q8OqKG+KHlPSNusfyPFYuRMmO7kuueFAdY6/Zckk/ff1olohQ6dZ8F0AE7HYeu5DJIvp2C8Lwqd1vXhzRoDO0jKQeXJWvs3w4vqAz8Ldb6+Sqfl0I005npy/dbD2fwtVtMfEGk7ZQR5EK8Md1eM5XeJiFP2Xo5qrbSJJ8B/CQxLntMPLXA6Foi/IhX3sfR+J55NaPEmfoF0SctPS24ziixkCLrMXVxx14JIKqKb5Cr5Ohgi08wvOKkXLhcsWhCoyJCAXJ6trKVeEwC4hDFQc0ctQHApwJF6jK6w9F4paNh6QPb2+vUKJDj2Du7gpMdJjkvF2kTA8fWixce3BTMazayg2Qbxr6uukmbwPt1hTpEcuzpz+3ij+kkzEyJN/v8Aj+ERtwdxshgbG5+vci027/x608EuDkWfBMIaj9jlgmYjfbdbakIFrKh9nMIA3MJk6wbDotExtlvhOG8moR4k4SJ2I+q13svTApSLlxk/+MdIWMxDQ8kOmCDOx05rZcI4TlpsLKj2/C0ayLdo6nxWkFS43ggQX/T1dZ6mPXNXnGyQ0t984EjYD7i3istTw9caObHNwv5I+S8DA84KBagCnW/VTPcV4trf6eayaCvpyk3FHHvv0sP/AHfsg1g6fiAE8jPagwVB4RCooIBSCm4KIPqE7TYIkX0nykrwdG3L+UP3d5upiqd7xsstOPTwM6/xznwUi+PPyH8KTnQde78rpjZt9JHX9kuxpFpJNxHXxlN8PpZnAAH6yfAoYduTmvJG/wCdVccC4YS7M67dpvP4Tk2vHFp8Dgcl5jkNB4COZT9Z4DVCmdEHG1RC2nDUrTvmPQr6NhWZKbR+lo8gsNwPD53sGsuk9jbrbcTrZabj0KvAsmXxNTPUcToDAXQhYcyJO5JRJWWV3Wk6cyqJapuXCVCgXhL4kSE28pdycBFyEUw/kgEpwkSoIgchVByTDBGfXrqiR4EWKE10fDeeSJ/Ud+1vE6LNxpuZaInme3leyjSYCcoBM+uaDSrTrJFoEa933RBTgTJiJOsnl1RqqkPYdoIE6eNuQP5WnwURFNmQEi5P0BsqngXD8wDuekz6C09HDwLT9fqrxxrSQVtbJvbfp1/lLYl0mEw4QEnhbvPKVpelTtpvZGlNV5tDWgd7j+yf9qqpDABpup+ytCKRdu9xPcLD7pT2rqD5Zv8ATX91ePSb2r6QsAq3FcYbTe9ha45DQGov79xaPCLqxokwJsYVPj+DVKlWq9pZDnYUiSZig8ufNuRt9llNb5a+jWG4u17g0NiXVmyXNEe5dlJyzJB6abrruLUi3NTeyqMzWnLUbALjFyTE301Oyq3+z1QkS5oE4ySCZAxDgWRbaDP3UW8FrGm1rm4dhaaHyTLhSeCSXZRsDDY31TsxLdW/D+K0a+b3Tw/IYdH17DBg7wUcqv4NgX0jWBDMrqhewg3+IkkOECItFyrByi69KhLFi4I7CgOanqjZEJNABK8V1y4AO9MPndOrfTs5+HrRSYb6czGi8GSflkyJjbs6KQoXNj8ImeRBtaLqeHII2pMWIjX1zVjgqQquaJyt36+VuVuarnMDRmOnf06rQez+EJIdBA628oKXvhpjeWkw9EAW06JgKIbAXiVusHG1IBSuDs2VHHPmwT3CKGepTZ1k9gS7Df8ADaOSmxvIDx3Wd9p3f3Wzpb6rUt0WL9o35qwAO4Gi09J9pgqmr4zEvxFWlRdRaKbKbhnY5xcX5rSHiPl5bq4pjnqqzF8Hc6q+rTxFSkXta1wa1hENmLuBIPxHRYTTW9FMP7TNLRVf8Lfce8c0Nkgh+Uw6b3tEdZTdTjrBTa8sqy52RrMn9xxgmwmDYEzKGOAsaIYS0Cj7oCGutmmTmBBPQiEvQ9mWsaA2q5rw/O14awZTlykBgbkAI6J2YlyhU9pMrwSx5pmiakBhNQEOgyCYAABmU1iuN02FktqZamXK/L8HxxlvM7jQHVeHBxJJq1HuNJ1Il1ycxku7b6aJKv7MMc5jveP+AU8oLWmDTiCCRImBIBEpzx9jkV3tDSh5yVYY4snJZzw7Llbe5JS9XjtO5y1AQ/JlLYeX5Q4gCdhuVLGcLii9jM7nGoaogta4OL81ibWPNIU+BOqU3mvLXmr7wZsj3D4GtOYAFhmDbayNYjdWWGxbarczZiSLi4IMEEcwVNQwWCFKmGCDrJDWs16MAAXUuPRsOxp0AGUjS+trc7H6rgJEn5tPIjfuXGg/EBrOx5evNcdWI1LiPXdus+XMPQbmeG2nWDsOuw+vYtzgKTGtHxNNuQH0VDwDANfD3AkgjcwfO/rRXnFSynAI1E5YuO/xRjlN6b4/FdbPueEvVqKmfjW7Zhz3Ed6cpYoObrdbTIXGxx13LQeyLJrOMfK2O2VnaboBcVtvZDB5KMnVxmU4VaGoYBWErVJrE9SVssdVhhJ2B7ViMG2S5x5wD9VV4xLHs6Hn1+FmeJms/FVWsGIe1rKRy0sQKQaXZ5kE3mNuS0wVfjOC0Kji97CXEAEh722GnyuA5rLG6rS9Fq/Fn06tOhlBL2sylz5Ij5853cItHzGUrW9pXNqvZlpuAZVc0sc4/wDT2cSwN6ENJg6q0/4eiR8muS+Z0/27sg5pEEzYof8AwWHBJFMAnNN3f52dF7A8gnvH2Wqq6ftFWkZqVMCaOaHkw2uYZHwiSCDPdqi0eO1C8ZqbBTNZ1EEOJfILgDliItz3VieF0f0f/Huf/aM099v5lK8P4FSpuLyA5+d7w64jO4nSYkAxOqN4jVUeF9oHso0BBqPNPO4uzuJuRAytcZ6mAtPRq52NdBAcAYOonYpWrwSgWsb7uzBDYc4EA7SDJHaU7Gw05fRLKy9DkuRshOaiYi0HuP2UCpUwREHQEHrvt66IzcQw02tAaY1MXsbX8TdK5BuSdrW06z9kzgcO9xFieV83jNkv25pLa1XAH5abbAnaGkW2k8uxIcRxWd5PcO5N1agYGsgGPm5KreCZPj3qcJ7d3MmkWuTOBcZjZLjzReH1QapaNmjxM/aFZZdLqhSzFjB/k4eE/uPFfR8BSyMDRoAsZ7NUQ+uf9Gjxn14LbUzZbTpzVW8fxuVsAwSCs5gWfCDzupe0WKL35W32ievlZdpAAQEfJ+BgNK8XIZK4XLJoJK4QhyvFyAkSolygXKMqTErNgxa3IgjxFkMrgMbIWJxDWCSYlBPVQCIO6VZV+EzqNe7dEoYkPmAYG50+qVxziy4uHWPaP2Ro5WHpuMnpeY5bK8wFa1xlA8/D6KnwWHdFzppB2vAlW5GUAD4iOf1jdGU5Hw42ciVbmd58lCk0knf1aEb+nOSXRGgtJtrcbaKNNsu3vzP0PNONdg1RBSnBMT/dc8/5c+U/iE5xKplpuJ1AgHnNgl/Y2mypimMeMzS1xI5wPyVcnDLKvpHsS0e7c8QS51/sPNX+MxYpsLiDYeaVwDA0AAARp2AW7e1UntR7QGm4MpgF5Pq4M79FbGTalfjGh5e7QHcgEE6GDruj0eMUiSMxEQbgxfruqepWaDLozHXKdPGYXcPWiYcb9luy0LLLJvj8VaCnj2HfyKH/AMjT0zR2gqkdXg3qEdSQNO5MV6VMiW1S7sjYKPJX01wcVT/UPFc/qWfqb4rL1g0H/qHvj6Qptfyfm9dE9j6bTe9Gs/lR98zXMFl8wb81QtO14RBVzC1QkDkdExcGibiGfqCp8e8e8JOZwyyIEiRtbZI1cQG2NR4/7iotxGbSo8x/sR9E4m4LfBYwBpkObJ0ym3kqziFYe9kZiIvINuxLV64Bu59/9nKL2TcEzFjJ+iqQvEbC099I0B56+Gnkg+8k+vBQoUnBtz3b+KYc8Wnbkd1lGu+B6bSfhzQOV99VADKZIsbdOw8lGZu05QetkzUu2SL6OHNXEWqT2mrw1jdS4lxPRogeJJ//ACrD/wBM8Pmq1ah/xa1o7XST5NHis1x7EB1YgXDAG941858Ff+ynFf6WiCWOcKmZ0AgEQQAZO0NK2nEY3mvoHFuNsw7CXGDoNzPZzXzvHcVL3F0EGT83zft2I/GONnEGBTDZiDq7nE6cvHqkaOHay7/idy/bdRllwv48XsPhH1DmJyt5nU9iO/FMpiGXPNL4nFVKhytBn9IU2cPFO9Ugn9O37rO/ttP0HTpvrGZgcz9k27EspNys13JS3EOIkjKLDkNT65I+E4W2PeYh0DZg17z9v4RJvsW66KYWm6s6xgfqOnWOaafXbSENueaDjeI7N+Fo5W/hLYXBOqQX/CzlufwFWi29TLqzjHe46D9+idfUbSGVtzuSoY/FtYMlMQB6sq6hQdV/1Zz59n5RJvrordd9pCq6o6G35nYJp1VtMQDJ3Q6tdrBlZYDdI0qLqptZu5+wVyT0ztvsai91V9p6nZX7GQABtCqqldtJuVvr90XhtYkzc2ul/D59rFpgSdfsoUmz63PrzS1A6t2JU6VYybkcr+Czk00vS0pUwBFgeyxXK9YNGb9AJI6ATHYuYevLcrhI8+0Ks9oqxZRdqc5DQelyZ7h5q5N8MrWQfUJkm5Mk9p1W9xeC902k2YIptF9AYv5ysbwehnr02nTMCextz5BbGnmdmm/U89VrnUY9qn+ra0OgX59drJrhvC31viHwMMfGdSOnPt0U8Jw5lM56pDuQ27I3U+I8ZJGsDlOqx/jXZ6piaVAFtJoJOrjee/fs0VO2lVxDiG3P+Tj8oPU/YJvBcHc/46xyM/To49v6R59i7xDjQa33dABrRaRbwH3S0N30WNNlAX+Opv62Cr8Ri3VCGiXE6AevNdwOBqVyctm7vOnd+oq2qmlhm5aYzO3J1Pafsq1rs9/gnRwApjPVIJ2Gw7BueqWxuPnSRGg/KXxGKfUdAlzjoPWgTmGwQpjNUMu+nZ+Ufulv1AMLgs3xPs3l+fwmuJ8TBaKbBlYPF3bCTxmNnoNguYPAl3xPsOX5T75pdIYfCGoZNm/VM18QGjKzy+gXsXixo2w+qBQolxR2Ov6HRol/3VhTrtYC0BAr1w0ZWpSg0ud6sn3wOu177oAT/rPiubAdi8vLNZvCuuW6gXE7Kj9rahmk2bZS6NpJj6BeXleH3RnmV9mh/cceTD5wtK6qW0iRzheXlXyJwUuIxDjcm60Ps7g2ZG1CJebyb5ezkvLynLpU7VnHsc9zi0mw2SfAsI2tVyvktAJgWnoei8vJYKz6XnGcSabQ1kNGlhoOiyWKqleXkY9i9NBhMM2m05ReJJOp7VUYuu4ySV5eRfuPH7XeFUQ6XG5BtyCPxCsfl2C8vIz+4sOlVS+KoAdFbYg5W23Xl5Vn0WPdIU+frdP02BrbLy8j0Xt//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80" name="AutoShape 8" descr="data:image/jpeg;base64,/9j/4AAQSkZJRgABAQAAAQABAAD/2wBDAAkGBwgHBgkIBwgKCgkLDRYPDQwMDRsUFRAWIB0iIiAdHx8kKDQsJCYxJx8fLT0tMTU3Ojo6Iys/RD84QzQ5Ojf/2wBDAQoKCg0MDRoPDxo3JR8lNzc3Nzc3Nzc3Nzc3Nzc3Nzc3Nzc3Nzc3Nzc3Nzc3Nzc3Nzc3Nzc3Nzc3Nzc3Nzc3Nzf/wAARCACgAKMDASIAAhEBAxEB/8QAGwAAAwADAQEAAAAAAAAAAAAABAUGAgMHAAH/xAA7EAACAQMDAgUCAwUIAQUAAAABAgMABBEFEiExQQYTIlFhFHEyQoEVI5GxwQczUmJyodHhFiRDU5Lx/8QAGQEAAwEBAQAAAAAAAAAAAAAAAQIDBAAF/8QAIREAAgICAgMBAQEAAAAAAAAAAAECEQMhEjEEQVEiEzL/2gAMAwEAAhEDEQA/AMfM2BXKgDA/Lk1oNyWyUQkEd0r5HPaoBgtnHU1mLuH1cOc9MCtXKxVGjARzMVMjBR1HFZXLLEu4LGzngFqya53AADnrk1ouHSQASYYdTStjcbZol3q6MQCD+M+1DXJxu2xDy/ynvRM0tvIABuGKGk3SAjJxmpSsvFArSZXrk+3tQU0rBhycdqImRkJoSQM2KySbsrVG2a5muLHqu6FuPTyRTDTbmWFkJQuJQDjHQ0mjMikg8r3FMCRsG1cDAwN2KWyLW7HtyixM0JyZtoLkj08+1ONKuRvQMANwAIIz0pRp7LeWcU0JG9Rs/Fk8/wA62qXBVhncp5PSmsKLExi7DI6oBgj8Papl0kura/tiuy4tF862xxwvJFPrC4BCueTjFB6xEy6m13DgGOAKw9weK5LYRLaaqt95c0OCXVSxI5z3qosb5rcPwpzyDtqP0+K20e/iubzi1uiycflNUsnpmhjiYbWBZWx+Uf8AdVQsvgHrEevvALi3kluI5GZVEQ5jX5qW1JL76iGO9SXKDKhx6lX2zXUNDuzE7Wz4Add3Pf7U6a3tyzNJBG+487kBJplkdE3E4NOty52wbVlz0KEfbmvotNWeNVuF2nOXlZNp+AT7V3JNNsofM8m1hQyH1Ns5rXPbRH93NbwSRkYJA7Uspckcoo4cbHXSfQcr2PmgV6u1fsvSTyLOED2216pfzG4I5qklrsH7hydvavodHk9ESgAY60zutK0+20yOeGYzXJbbsBzx70rllkHpIWHb1AFegLRm+xYyZGVQegFBOYtnpO5qxffI2eX9q+eoHiMg0Gx0jEogxk/PAr6Wwvpz9zXmVjx+HJ714R4xls0owHOGYZPNYqseDvH2ox0yuRjGaBlA34H8KzTSTHVs0SqCSq8YFbY8PGgkVjsPOB71rkB2knisIpCu5R+fqe+e1SC0qDdNnS0u4o3IMQO0Ffy1RyxgMXAZVYZDHnipKeWJH8rYxIw2SM5PtVPb3P1dssZkVVj4BTncx7H2riSG9jKPJQ71IJxjvTO/jNzHcygjm2C1MwyCNtu4ja+PVVDa3UbwXYyMeUoXPue1M0d7JwWxvfoYpl3RukoGf8Wf6UdolxLbSPpt2StxbPtSRjnK44x+nNK9P1VZtcNgi+mCUlG9i3B/3o3xYz211aX8OPNE3lknoQB3routDPaGs8sifTz5IAbqOeM1UaVq8V0zQs4WYsdoz1qVS7S80uO5RfSWAUf/ABt3BFKhJLulljYjy3LYU8g++f6VQQ6jvLAnJHXouScdaT3Gv6ZZywQXs0guLgkLEE5H+o9qXWU58Raf5UF5c29ygBk8thn9Knta8IzEedBeXE1+WGZJehHtSt0CimuPEFhBO8W2VtpxkEc16ufv4V1HecyBjnk7uteocmdQ0tNTtlZfOtPOj4zsfBI+1CyXMbXDyQBolBJEZO7A9iaYrrV/vD2tlZwRkDC+UDxQN613qNx5pt0DAYxCm3PyRWzYzST0aEnLOxkkjUHnaD0rVcEOUMTEnndimStqrWiBLVBAhxvW2BOfvjmsY7mydTDrFpIsu4YlgXYf1FKxkLHZJkXcCr9iK0xxyRhgzZB6HFM9QtdPjgE+mX4mUnDROMMvz9qWlj+ZgR7ZpPY1Gp0cqQG4PzQ7qQQGXGO9HqA5wpAoa6XcwHGB2zU8qSQ8UDStvj6cUCwKnIPPUfejGJC4/wBqHkwT6qz2O4mc7fvUuhu2jBYA4GRTvRJUjuirPuWUEgJ2JHt70hjdRE2Aqkc7yc4/SirORYP7px5icgqv4s8/pTGZxaZQNCyl23EsDgjGMUxsblWjurdyMhQ6H3xnIoWBDNbW84dWOzPlDqxPcmsGjVopVbl9jbSvRWp0ziP8IXbP4tX1FhLuzn3roGv+XKuJxlFuULJ2I6ZrmPhhGHiaLYBlGLEg+3Wuma5C2yORR6GYM+fYUJhTBork+HL6a3ucNaXBGS3Q4PBoq0QCO6Ykeo52565PStnii3TVdCKxbTIsO+PPXcO361P+GdRe4i8t3/8AU2+EcN+Ye9NB2gSVD3S5Tp1wbm13+asxznjcO4IqpfW7K6iRzIgV/wArHofapbU7S4W9W5PohmTzCR044qWt5A2ux27k+RKdpGeme9UVexHo6TPJA0rMHQAns3Fepc3gmNzvS9k2tyMGvU3FC8mb9DGnLIPovJuLtgNrTscD+lfL698T2ZxLbwInOXigBH8e9RHmzIq7mKrgc/8AFOdM8TajZ24iW9kKgYQFdxFNys0fzbKm3/8AJ7q0jmW6iU4OyJFCZ+SK0S39lc2r2Xi2PyLxRguU2lh2KkVOwarqTl/L1OZGkfJB6k/PxTW68R2U2nx2mr2Uty+NrMuMf6ge1BtBWORM3sViL2T6BpZIG/A8ikN+ooaaHGSoXg9xVZpfhvT9Ytjd6deXMcRbBEseSPsaT+IdNttNuxbQ3wuHU/vBjBU4HWg6Cu6FLttIYKTj2oNnZs5NHsu0ZySPYUC0LSThEADsc8twKhkopBUzQ3PJNDy9eKKdfLYow5Bxwc1rZMioFWBDbkGQbkzyM0RFh33MpGQVGz/atRQhuaIhkYRAxruZMkCmjIhkiUOlM81s1pAcunq9P52Hf7VvEQ8iVxuBCFSq9N2Mc0n095EbbERFGOqjvnrT2zmGovOwiRIwBkAcsB1b706v0JixvJKkQPhgvZ+JIXlUjDsn4eua7G0SXMDRFcggqDiomGyWO8jlYejdu+1W0TYjyDjJ7UOTl2U8jD/Il4HmiuhHM2Y1yEHzU7fLJp95FqloATEdk69mTPJNXWqWUW4uoG/ApHHaq0Th+SSQF9x3o43RB9D6C+h1fRJPpYXKxxZiJP4R7H5rnt2si6p6W6c56YPamegag2gX9zp0zN9JexkIT+RqBKebrKqpLYwPuaslYjOi2Hi+COyhR1JZUAJr1SjI8JMZj/CcdK9VKBSNMUUk6tNJKqR5AY9i3sFr6bSQWZuWeNEB2YZuc++KLV2EAVYYWYAYlxkr8UXoFpFfavCt+UWJAT6vzHtmuNd0a7DQJ7+OFreRlV/xSy+lV+F96qdM8IadblZLpnuZBjhjhf8A60Zrur22kRRbo455xwIg2Ao7cVEHWr5dRN6sm0lh+73ekfpQcQcpSR1KGKG2h8qBEjjHZFwF+agPHdvZpqqzwyD6mb1TI2do7A5p7a+LNNugBLKsExXJWQE/yoyK/wBNuyFM1pL5nCA4Zm/TFCUdaEjcXbOYPmKMvmN3ztEZHPTqB3pfKxYZB4Peu1PoWj3bZksYWPTdtwamfEH9n8aK0+j7ie8D9D9jUJRZWOWLZz6xtVunaNry3gcD0+bnB/hRI0e89ZjSO4CDczQOG4HU18uNPa0cx3trLG4HMci4b7j3rO0nktI3W1kEZlUh2XglfY1PS7LJctoVS7eOnPPXoK+WxVZMOG2HqFPUUa18wtDbEIy5BX0jIHfBrTBaTygyRwuyAhTIFJVSemSKRK3oo4qthWlWk11eFkXamMAseEHufem80j6dayJG65LAk44Jr0Fk8CpFJiOJBxtOTK3v/ppZrU++5EWcqDytbMaofwsShchnDItxZmRyA56AjgY9qcaTdeYVQnGRkUitmYyvbgR5WJT6jgL81kk7200TAgnv7cUk18M3mT5ZCrljLkZAAIycUqS1ZRxnDPnI6ijtLuxdxzscAgkgZzW6yTzYNzLggnipx0YmyH8V6a84Yop82HlSe4pVokonuQ/qDRABgDyT810HU7VXZpMZwvNc61OBtMvxewAqhfa4HfPvVYyrQtWWbQJKS5AJbnJNer7aT201tFKpTDIDye/evVTkdSAl876cYkQQ8b8dRTIaN9QsY065e6ZgC25SgjPfk8YH3pc9/BtRba28vC8kydfnFMNPnvdSItIGeXbljCGwvPcj+tMpo2Si0hbcwGK6ZGmWQh9jS4JH3phrFtpcMNvDYztLP/70n4QR7Y7Uemh3DuY7lo7aONd0srMGMY96n79rMXxS3uHuU4AmkTG4/ahJgjvo2O8kixRW8EaomcLGudx9yeppsNdW10+NLGwgs7qNgWk8vr+hFB2Ux0fUUmtZAXdcYeM5GRzxWTw3us6gyWoe6ycEhCgB7jJpVIf8+x/beOUhjhS4spC+MO4YD9QKsrG8t72DzbaVJEIySG6feud/+KyWskX7Xu4LWKR9sePUzn71T6QdD0VDbwXSF3JLF2ySfehyXslkxx7iic/tMDTXdjsRm2xMXABJ68ZOKjFjMgYvJtxwwbqftXXdZmOqaHLPpMyySKRh41znnkVzRj9WxthbBJS5y5BDZqGRbL4JKqfZnoWgWN7Gk95q8MK5wYGADfxqxsvDWm2lqz2NxOqSH1NDNuRvnHSoafTjvRWjBBznKnJI9/enPhqTU7VJ3t59lpGcPGfwt8gfFNjpBnFv2E6rYCzucnqE4z2Hv9zUeIHl1DzHHBPOat726a4BnugNzAAkdAKU39iDcQyxq212DnjHFbY4/ZtiuMEhfDbxPqUwd2wFUMU/MO38K2XYQv8A5D0Zuv8AChp7jytaDtCXEh2qFOMdqPuEtSDLDlSfSd3PqHXFZJameX5H+2ZaTN9NO7dUZSWA7VQaXci4sllVuCT071MW5ZIyDjkEHJ7Uz8OTCO1aENwrEj7GuozehvdQll3rkjHNTOuWCkFHUNHIefvVZEw2bSMhhS/UYkY7GGQGHNKnTAjljwXdq7QRq7KjEA5PTNeq2lgHmNgR4z3r1U5HAGhac+rXYtldc7cjc2AB96obq8sdH0w6bpQR76VStxcRtkIO6hveh5tIaCz86S/hiQhUaK33Bm/y56E146HHZW0U15KIy3qeBfxhewA9zQ40eg2pOrMY9Lhu4bcRXTi8uFCLDKGbfjvn2qp8N+Fk0547zVtst0x9EHVVqPS21PUHa+hZYkicshLbRCB8+9NLHWta1y9itILiGNzGVM5Tk/Y+9FP6LOF6Re3VxYwCacQpLLAMukUeX56D4rn8vivWGuJ3tpWSNiSkZQDYPn5pjY3B8NlbbUZZLwOC6mJcbcdPUeTz1pHr2ox393HcWxmhd8+cqoMD22UJvWjsUEn+jAjXdSRpWaSeNOcyOuFPwO1YX9skFqrpcCa6HMgRdyR59z71g+nwwyJbZu2Q4JMkeWJ/SqFPC2oQ2rva28Sejfgn1Oe1JwZXnBOkJdBudXs5YnspLkJIcEImR8nB4rrGnwQyRRTvHG8zoN8mxdzfwrmFjZyySCSS7Kk/lGSV+KpdHu5tPjdRIZYnILKeCtNGLJ5sLkriU15pumBjez2wDRgsWUnnHvSe11HQLnYIlK7ydiuMBiadQMLrTJWuVzC6Eehsbl/5qaj0jTVQz2Y3rGfQX4MYqsYuzPhTbpsIGk29xAEIA3sSQB0+K1+KNPSHSEkQf3ZVQRxxSyzvbm11HCguqIcqTx8U9OoftG2e3ubYIGTcDuyM1rN84ZItV0co8Qeba6m+yZt45Qg8A9RR1vKs1jDdyeXHIno3HlQScZK9znnNA+JEDapcquN21R6jxnGK1aabbz44LtMo4ChFbqQOTWDKv2Y/J/2M95PmCRSc45A6r03fANaLW6ME+VyAGximbYUJ5yiNeQMjnGMgUknVhMybcMOTxSxM76Le0n8yFWyOelZ3Cb+RjOelIdCvgYQrfiFUKkMAy8+9BrYpNXETLM4YgHPQ16tt/YxS3krkNkt716us43eI7qB9TW0tGH09r6Y1UYIc9TQN/GQ/mSl5LiUdWbOcfPammuWthYyLbWFrB5rIrSuz7juPYHtT7wpo+my20d9kzXCNglhlUb2ArQ6RrUuK6F+j+HXvdNKXd1PbwzYLJnaWP29qRapLa6bqD2miPKjxgL5+/Oexq71uN2WQS3BROeQwUEY6HPSufXEWnwSqAzPLnDNjgf8ANTy0imG5bYRbvNbx4iZ5JEOfV6hgUy8MmOe/SXWIfNSclUkY4Ckcnii1tY7fSoPTIHkcl5UXAK46nPat2iLYqJYDKrBYjmZxhUdiQMHvSx+jzkqoO8W6ukUNvbaYyKJW2PNGAdi0qsNa1F2MEc5/clkVZMEMB3z3oG+SOw0y3s7ebN7bzESI45Y54IHcULcTSNtuSkSTE5B2HYef5mi50w4owUaZRWkg1GWM3kMJm2lPNUYG7sCtFOyqNjw4ctjZ3xU3Bqlk8m9oZ7JwCxn5ZCe/60yTVL2Oz8+3i3o7DErLl2X7e9Osq+DtV0yhW9eKeBY3SKFUwVbof+6xu2kS5SSG3Q2rH1Op6f6qT6ZG+rQIk0bMobbOS20/cVR262lnGLKFlEQGSsrZLfJNUU/hmyNQf5ANR0VolNxBIzgnLKVzx/UUjuC8YUrIsqMcKY25z7AdqrrHWLS/1KSxSQvNGMsmMKB8GtEnhTTo79L2382GQSeYwVuH/SnWZobH5bhpnKfF1tPDeQXwhdYrlgoaQcrilfrFyssb+XEEPqI53Cuq+OdP/aWkzW0abTH++U4/Ew6gVyQ79shTAQrnIbJ/QVlytuRlzZecrHVvPfXjJMIh5SqRNIo3D4yKzvIXeBLvyxGTwUHt2NK9KvLqCR3ilwkan0A8g46n704lV5I4QJi0Trycc7jU7pk7sXWdwbS6Un8OeKsbC4VwjKeGqJu4ngkIbn2OKb6LfDKoTyOlPXsBTPaozls9a9XluMgdK9QOF8mg6msG+KwD74wyrBKDj+NZ6umpabo1rZ29rJbQhfMuJkbJ3e2asNAjvILCM3txBIm0CJoQfw46Z70fFGq5EmCzcMxHGfsatxs0vLTOY2l7Jq9y0WojzJfJIRxzgKMgY/qano55PqFk3D0ydM9COxqy1/UNEWd30qSS3vFclpY0ySe6/ap+O3g8rzpZIiMkmJnHOft2+KhOLbNmGSob3s8U9qNStdT8+CVgrwXDYMbd8D279Kz0axa/vjCximtCd0zWznaQOQCD0zSnUbWCS0XU2uICjNsVUByMdh8Vt064j0qRJJklj84AkxyY3A/A7iitHUmin1K3vLfVUv7i3W6tI1GyJVx5SfzNA6zdXV1E9zpxilsWAACoMRnryBzRMs93dAT6Zqsbho8CKZsMEPUtU9p12+n37GCW2RkGZHXc6MPbjrTNqycU6tjrRdd06Gzls9Ttol43AwqSCcfPevljqMkatf2GhyLEBkTTOWbHchabwWtzrGlBr4Q2iswaP6eL1Ee/PY0uW1skuTFpUmoT3iRkK4clEPyT/KuaEtPsF1rxfHcAQWUZjgZP3xK7Wb4yOlBad4hvmna10yz8+SUYY3H7x2HsT2X5rK/t7Pw6mzWV+tu7hd5UgooHeqjR1SSK3u9LuLeAFR5scaZ3DsMnkUsU7HbSj0M9A0SKyvH1CVTHPJGA0IPCHviqAkZGzrUdYeJ1vdVaytrS5k8tmVpiuEUiqhHOMg/FXRgyxd2fJogzh2APXg9MHrXFPF2kJpXiK4t4STCcSImMbA3YH4rtbEtUH/avaO+nWuoWse6WFvKkwOSppMkbViI51HN9EZJTIdwjbquBk9PvVHp1vKyRlRuSKFNpY9DjJP61IzkszebE8xUDar8A/eqPR755bfZG8cSMhQHknb/hxWcKaR81JInhE28s6O0ZOOG+f0pfbO0EyyAjbnPXrToxoFktvNDx7PQFGCx+aSXEPlrgkEqeSDnHx96rF2c07K6O6QxqcdRXqlEnYKAJTXqekcW1l4m+nJuJPq5DIAi24ULHEo64963z+JNNluEu7mxuhIoxFIznZx04HWitd0b9qRRm1u4zNGmEhzjNTWp+Hddt1i32/mx/gHkHdgn47fej0bkovbC9W122vbCIGytllckvtUf/AKKSSzRMq7LCJB/iDMKYjQr1LZHl0m9MjNukbP5fbHv80plLh2aGLy4Q+BvOSo7jFTk6Lwr0OdP8QLFYmzWwtpPK5XcCfuea06lr2mNujtdPVQx4myQc/APSgYI7IrMl2FEjcpcDJ2j22itwvkt4Hh0q1aVj+O4ki3E/YdqTk2Hikwdv2Qbld0dykZYM7EBmB/qPimLanb2jTLaTtNFcABiUEbD7Y6UqnvJp28y7A7BiYwp+woON1c8uABnAI60OWynC0PdR8VXlzBHbxM8MCrtIVslsfPvQMOvamIpIorqSNZVCnOBgDp+tCwW91lZY7eQls4BQnI+BTfS/DGqXozKiwQPyxkHqH+kU36fROox7B7fTr/X5CZLxZPLAUvcPgEew71daLBqlu4inNpDbKoVEiUlse+aFtPDOk6fbhpSJHU5M8zlf+qYi8skOw3kOQBwGycfHxTwjxMmbIukHxQwWq7LdQm5izHqSfmi42JGQe/Sli3lrwyXtsVPs/P60Ql9aRf3l5bgn/OOKraM72MSwxilevWxvdNntY2jEjKNpcdCDn+VFLLHsMgkVgT1B4NDXbgoQvOeg9/g0ZdHKKOJak6xNMN4MaMVeTPBPQVjpUrQaggSTy2WPYzHptbuPmn3juxFpdG5t7cKk8e5kI9KN/XNSxCDy/qSN+zflT1HTj261kapknplxO7JbeRawMURdxkJ3cDrz7mk2pBPNUpGVDJuKquACe5+aIsL+YJBaxxxr5m31F+w962LBdTbze2rks7K2GwPjFdAoxECTyGXH3r1EESxkoCq47FMkV6rWK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82" name="AutoShape 10" descr="data:image/jpeg;base64,/9j/4AAQSkZJRgABAQAAAQABAAD/2wBDAAkGBwgHBgkIBwgKCgkLDRYPDQwMDRsUFRAWIB0iIiAdHx8kKDQsJCYxJx8fLT0tMTU3Ojo6Iys/RD84QzQ5Ojf/2wBDAQoKCg0MDRoPDxo3JR8lNzc3Nzc3Nzc3Nzc3Nzc3Nzc3Nzc3Nzc3Nzc3Nzc3Nzc3Nzc3Nzc3Nzc3Nzc3Nzc3Nzf/wAARCACgAKMDASIAAhEBAxEB/8QAGwAAAwADAQEAAAAAAAAAAAAABAUGAgMHAAH/xAA7EAACAQMDAgUCAwUIAQUAAAABAgMABBEFEiExQQYTIlFhFHEyQoEVI5GxwQczUmJyodHhFiRDU5Lx/8QAGQEAAwEBAQAAAAAAAAAAAAAAAQIDBAAF/8QAIREAAgICAgMBAQEAAAAAAAAAAAECEQMhEjEEQVEiEzL/2gAMAwEAAhEDEQA/AMfM2BXKgDA/Lk1oNyWyUQkEd0r5HPaoBgtnHU1mLuH1cOc9MCtXKxVGjARzMVMjBR1HFZXLLEu4LGzngFqya53AADnrk1ouHSQASYYdTStjcbZol3q6MQCD+M+1DXJxu2xDy/ynvRM0tvIABuGKGk3SAjJxmpSsvFArSZXrk+3tQU0rBhycdqImRkJoSQM2KySbsrVG2a5muLHqu6FuPTyRTDTbmWFkJQuJQDjHQ0mjMikg8r3FMCRsG1cDAwN2KWyLW7HtyixM0JyZtoLkj08+1ONKuRvQMANwAIIz0pRp7LeWcU0JG9Rs/Fk8/wA62qXBVhncp5PSmsKLExi7DI6oBgj8Papl0kura/tiuy4tF862xxwvJFPrC4BCueTjFB6xEy6m13DgGOAKw9weK5LYRLaaqt95c0OCXVSxI5z3qosb5rcPwpzyDtqP0+K20e/iubzi1uiycflNUsnpmhjiYbWBZWx+Uf8AdVQsvgHrEevvALi3kluI5GZVEQ5jX5qW1JL76iGO9SXKDKhx6lX2zXUNDuzE7Wz4Add3Pf7U6a3tyzNJBG+487kBJplkdE3E4NOty52wbVlz0KEfbmvotNWeNVuF2nOXlZNp+AT7V3JNNsofM8m1hQyH1Ns5rXPbRH93NbwSRkYJA7Uspckcoo4cbHXSfQcr2PmgV6u1fsvSTyLOED2216pfzG4I5qklrsH7hydvavodHk9ESgAY60zutK0+20yOeGYzXJbbsBzx70rllkHpIWHb1AFegLRm+xYyZGVQegFBOYtnpO5qxffI2eX9q+eoHiMg0Gx0jEogxk/PAr6Wwvpz9zXmVjx+HJ714R4xls0owHOGYZPNYqseDvH2ox0yuRjGaBlA34H8KzTSTHVs0SqCSq8YFbY8PGgkVjsPOB71rkB2knisIpCu5R+fqe+e1SC0qDdNnS0u4o3IMQO0Ffy1RyxgMXAZVYZDHnipKeWJH8rYxIw2SM5PtVPb3P1dssZkVVj4BTncx7H2riSG9jKPJQ71IJxjvTO/jNzHcygjm2C1MwyCNtu4ja+PVVDa3UbwXYyMeUoXPue1M0d7JwWxvfoYpl3RukoGf8Wf6UdolxLbSPpt2StxbPtSRjnK44x+nNK9P1VZtcNgi+mCUlG9i3B/3o3xYz211aX8OPNE3lknoQB3routDPaGs8sifTz5IAbqOeM1UaVq8V0zQs4WYsdoz1qVS7S80uO5RfSWAUf/ABt3BFKhJLulljYjy3LYU8g++f6VQQ6jvLAnJHXouScdaT3Gv6ZZywQXs0guLgkLEE5H+o9qXWU58Raf5UF5c29ygBk8thn9Knta8IzEedBeXE1+WGZJehHtSt0CimuPEFhBO8W2VtpxkEc16ufv4V1HecyBjnk7uteocmdQ0tNTtlZfOtPOj4zsfBI+1CyXMbXDyQBolBJEZO7A9iaYrrV/vD2tlZwRkDC+UDxQN613qNx5pt0DAYxCm3PyRWzYzST0aEnLOxkkjUHnaD0rVcEOUMTEnndimStqrWiBLVBAhxvW2BOfvjmsY7mydTDrFpIsu4YlgXYf1FKxkLHZJkXcCr9iK0xxyRhgzZB6HFM9QtdPjgE+mX4mUnDROMMvz9qWlj+ZgR7ZpPY1Gp0cqQG4PzQ7qQQGXGO9HqA5wpAoa6XcwHGB2zU8qSQ8UDStvj6cUCwKnIPPUfejGJC4/wBqHkwT6qz2O4mc7fvUuhu2jBYA4GRTvRJUjuirPuWUEgJ2JHt70hjdRE2Aqkc7yc4/SirORYP7px5icgqv4s8/pTGZxaZQNCyl23EsDgjGMUxsblWjurdyMhQ6H3xnIoWBDNbW84dWOzPlDqxPcmsGjVopVbl9jbSvRWp0ziP8IXbP4tX1FhLuzn3roGv+XKuJxlFuULJ2I6ZrmPhhGHiaLYBlGLEg+3Wuma5C2yORR6GYM+fYUJhTBork+HL6a3ucNaXBGS3Q4PBoq0QCO6Ykeo52565PStnii3TVdCKxbTIsO+PPXcO361P+GdRe4i8t3/8AU2+EcN+Ye9NB2gSVD3S5Tp1wbm13+asxznjcO4IqpfW7K6iRzIgV/wArHofapbU7S4W9W5PohmTzCR044qWt5A2ux27k+RKdpGeme9UVexHo6TPJA0rMHQAns3Fepc3gmNzvS9k2tyMGvU3FC8mb9DGnLIPovJuLtgNrTscD+lfL698T2ZxLbwInOXigBH8e9RHmzIq7mKrgc/8AFOdM8TajZ24iW9kKgYQFdxFNys0fzbKm3/8AJ7q0jmW6iU4OyJFCZ+SK0S39lc2r2Xi2PyLxRguU2lh2KkVOwarqTl/L1OZGkfJB6k/PxTW68R2U2nx2mr2Uty+NrMuMf6ge1BtBWORM3sViL2T6BpZIG/A8ikN+ooaaHGSoXg9xVZpfhvT9Ytjd6deXMcRbBEseSPsaT+IdNttNuxbQ3wuHU/vBjBU4HWg6Cu6FLttIYKTj2oNnZs5NHsu0ZySPYUC0LSThEADsc8twKhkopBUzQ3PJNDy9eKKdfLYow5Bxwc1rZMioFWBDbkGQbkzyM0RFh33MpGQVGz/atRQhuaIhkYRAxruZMkCmjIhkiUOlM81s1pAcunq9P52Hf7VvEQ8iVxuBCFSq9N2Mc0n095EbbERFGOqjvnrT2zmGovOwiRIwBkAcsB1b706v0JixvJKkQPhgvZ+JIXlUjDsn4eua7G0SXMDRFcggqDiomGyWO8jlYejdu+1W0TYjyDjJ7UOTl2U8jD/Il4HmiuhHM2Y1yEHzU7fLJp95FqloATEdk69mTPJNXWqWUW4uoG/ApHHaq0Th+SSQF9x3o43RB9D6C+h1fRJPpYXKxxZiJP4R7H5rnt2si6p6W6c56YPamegag2gX9zp0zN9JexkIT+RqBKebrKqpLYwPuaslYjOi2Hi+COyhR1JZUAJr1SjI8JMZj/CcdK9VKBSNMUUk6tNJKqR5AY9i3sFr6bSQWZuWeNEB2YZuc++KLV2EAVYYWYAYlxkr8UXoFpFfavCt+UWJAT6vzHtmuNd0a7DQJ7+OFreRlV/xSy+lV+F96qdM8IadblZLpnuZBjhjhf8A60Zrur22kRRbo455xwIg2Ao7cVEHWr5dRN6sm0lh+73ekfpQcQcpSR1KGKG2h8qBEjjHZFwF+agPHdvZpqqzwyD6mb1TI2do7A5p7a+LNNugBLKsExXJWQE/yoyK/wBNuyFM1pL5nCA4Zm/TFCUdaEjcXbOYPmKMvmN3ztEZHPTqB3pfKxYZB4Peu1PoWj3bZksYWPTdtwamfEH9n8aK0+j7ie8D9D9jUJRZWOWLZz6xtVunaNry3gcD0+bnB/hRI0e89ZjSO4CDczQOG4HU18uNPa0cx3trLG4HMci4b7j3rO0nktI3W1kEZlUh2XglfY1PS7LJctoVS7eOnPPXoK+WxVZMOG2HqFPUUa18wtDbEIy5BX0jIHfBrTBaTygyRwuyAhTIFJVSemSKRK3oo4qthWlWk11eFkXamMAseEHufem80j6dayJG65LAk44Jr0Fk8CpFJiOJBxtOTK3v/ppZrU++5EWcqDytbMaofwsShchnDItxZmRyA56AjgY9qcaTdeYVQnGRkUitmYyvbgR5WJT6jgL81kk7200TAgnv7cUk18M3mT5ZCrljLkZAAIycUqS1ZRxnDPnI6ijtLuxdxzscAgkgZzW6yTzYNzLggnipx0YmyH8V6a84Yop82HlSe4pVokonuQ/qDRABgDyT810HU7VXZpMZwvNc61OBtMvxewAqhfa4HfPvVYyrQtWWbQJKS5AJbnJNer7aT201tFKpTDIDye/evVTkdSAl876cYkQQ8b8dRTIaN9QsY065e6ZgC25SgjPfk8YH3pc9/BtRba28vC8kydfnFMNPnvdSItIGeXbljCGwvPcj+tMpo2Si0hbcwGK6ZGmWQh9jS4JH3phrFtpcMNvDYztLP/70n4QR7Y7Uemh3DuY7lo7aONd0srMGMY96n79rMXxS3uHuU4AmkTG4/ahJgjvo2O8kixRW8EaomcLGudx9yeppsNdW10+NLGwgs7qNgWk8vr+hFB2Ux0fUUmtZAXdcYeM5GRzxWTw3us6gyWoe6ycEhCgB7jJpVIf8+x/beOUhjhS4spC+MO4YD9QKsrG8t72DzbaVJEIySG6feud/+KyWskX7Xu4LWKR9sePUzn71T6QdD0VDbwXSF3JLF2ySfehyXslkxx7iic/tMDTXdjsRm2xMXABJ68ZOKjFjMgYvJtxwwbqftXXdZmOqaHLPpMyySKRh41znnkVzRj9WxthbBJS5y5BDZqGRbL4JKqfZnoWgWN7Gk95q8MK5wYGADfxqxsvDWm2lqz2NxOqSH1NDNuRvnHSoafTjvRWjBBznKnJI9/enPhqTU7VJ3t59lpGcPGfwt8gfFNjpBnFv2E6rYCzucnqE4z2Hv9zUeIHl1DzHHBPOat726a4BnugNzAAkdAKU39iDcQyxq212DnjHFbY4/ZtiuMEhfDbxPqUwd2wFUMU/MO38K2XYQv8A5D0Zuv8AChp7jytaDtCXEh2qFOMdqPuEtSDLDlSfSd3PqHXFZJameX5H+2ZaTN9NO7dUZSWA7VQaXci4sllVuCT071MW5ZIyDjkEHJ7Uz8OTCO1aENwrEj7GuozehvdQll3rkjHNTOuWCkFHUNHIefvVZEw2bSMhhS/UYkY7GGQGHNKnTAjljwXdq7QRq7KjEA5PTNeq2lgHmNgR4z3r1U5HAGhac+rXYtldc7cjc2AB96obq8sdH0w6bpQR76VStxcRtkIO6hveh5tIaCz86S/hiQhUaK33Bm/y56E146HHZW0U15KIy3qeBfxhewA9zQ40eg2pOrMY9Lhu4bcRXTi8uFCLDKGbfjvn2qp8N+Fk0547zVtst0x9EHVVqPS21PUHa+hZYkicshLbRCB8+9NLHWta1y9itILiGNzGVM5Tk/Y+9FP6LOF6Re3VxYwCacQpLLAMukUeX56D4rn8vivWGuJ3tpWSNiSkZQDYPn5pjY3B8NlbbUZZLwOC6mJcbcdPUeTz1pHr2ox393HcWxmhd8+cqoMD22UJvWjsUEn+jAjXdSRpWaSeNOcyOuFPwO1YX9skFqrpcCa6HMgRdyR59z71g+nwwyJbZu2Q4JMkeWJ/SqFPC2oQ2rva28Sejfgn1Oe1JwZXnBOkJdBudXs5YnspLkJIcEImR8nB4rrGnwQyRRTvHG8zoN8mxdzfwrmFjZyySCSS7Kk/lGSV+KpdHu5tPjdRIZYnILKeCtNGLJ5sLkriU15pumBjez2wDRgsWUnnHvSe11HQLnYIlK7ydiuMBiadQMLrTJWuVzC6Eehsbl/5qaj0jTVQz2Y3rGfQX4MYqsYuzPhTbpsIGk29xAEIA3sSQB0+K1+KNPSHSEkQf3ZVQRxxSyzvbm11HCguqIcqTx8U9OoftG2e3ubYIGTcDuyM1rN84ZItV0co8Qeba6m+yZt45Qg8A9RR1vKs1jDdyeXHIno3HlQScZK9znnNA+JEDapcquN21R6jxnGK1aabbz44LtMo4ChFbqQOTWDKv2Y/J/2M95PmCRSc45A6r03fANaLW6ME+VyAGximbYUJ5yiNeQMjnGMgUknVhMybcMOTxSxM76Le0n8yFWyOelZ3Cb+RjOelIdCvgYQrfiFUKkMAy8+9BrYpNXETLM4YgHPQ16tt/YxS3krkNkt716us43eI7qB9TW0tGH09r6Y1UYIc9TQN/GQ/mSl5LiUdWbOcfPammuWthYyLbWFrB5rIrSuz7juPYHtT7wpo+my20d9kzXCNglhlUb2ArQ6RrUuK6F+j+HXvdNKXd1PbwzYLJnaWP29qRapLa6bqD2miPKjxgL5+/Oexq71uN2WQS3BROeQwUEY6HPSufXEWnwSqAzPLnDNjgf8ANTy0imG5bYRbvNbx4iZ5JEOfV6hgUy8MmOe/SXWIfNSclUkY4Ckcnii1tY7fSoPTIHkcl5UXAK46nPat2iLYqJYDKrBYjmZxhUdiQMHvSx+jzkqoO8W6ukUNvbaYyKJW2PNGAdi0qsNa1F2MEc5/clkVZMEMB3z3oG+SOw0y3s7ebN7bzESI45Y54IHcULcTSNtuSkSTE5B2HYef5mi50w4owUaZRWkg1GWM3kMJm2lPNUYG7sCtFOyqNjw4ctjZ3xU3Bqlk8m9oZ7JwCxn5ZCe/60yTVL2Oz8+3i3o7DErLl2X7e9Osq+DtV0yhW9eKeBY3SKFUwVbof+6xu2kS5SSG3Q2rH1Op6f6qT6ZG+rQIk0bMobbOS20/cVR262lnGLKFlEQGSsrZLfJNUU/hmyNQf5ANR0VolNxBIzgnLKVzx/UUjuC8YUrIsqMcKY25z7AdqrrHWLS/1KSxSQvNGMsmMKB8GtEnhTTo79L2382GQSeYwVuH/SnWZobH5bhpnKfF1tPDeQXwhdYrlgoaQcrilfrFyssb+XEEPqI53Cuq+OdP/aWkzW0abTH++U4/Ew6gVyQ79shTAQrnIbJ/QVlytuRlzZecrHVvPfXjJMIh5SqRNIo3D4yKzvIXeBLvyxGTwUHt2NK9KvLqCR3ilwkan0A8g46n704lV5I4QJi0Trycc7jU7pk7sXWdwbS6Un8OeKsbC4VwjKeGqJu4ngkIbn2OKb6LfDKoTyOlPXsBTPaozls9a9XluMgdK9QOF8mg6msG+KwD74wyrBKDj+NZ6umpabo1rZ29rJbQhfMuJkbJ3e2asNAjvILCM3txBIm0CJoQfw46Z70fFGq5EmCzcMxHGfsatxs0vLTOY2l7Jq9y0WojzJfJIRxzgKMgY/qano55PqFk3D0ydM9COxqy1/UNEWd30qSS3vFclpY0ySe6/ap+O3g8rzpZIiMkmJnHOft2+KhOLbNmGSob3s8U9qNStdT8+CVgrwXDYMbd8D279Kz0axa/vjCximtCd0zWznaQOQCD0zSnUbWCS0XU2uICjNsVUByMdh8Vt064j0qRJJklj84AkxyY3A/A7iitHUmin1K3vLfVUv7i3W6tI1GyJVx5SfzNA6zdXV1E9zpxilsWAACoMRnryBzRMs93dAT6Zqsbho8CKZsMEPUtU9p12+n37GCW2RkGZHXc6MPbjrTNqycU6tjrRdd06Gzls9Ttol43AwqSCcfPevljqMkatf2GhyLEBkTTOWbHchabwWtzrGlBr4Q2iswaP6eL1Ee/PY0uW1skuTFpUmoT3iRkK4clEPyT/KuaEtPsF1rxfHcAQWUZjgZP3xK7Wb4yOlBad4hvmna10yz8+SUYY3H7x2HsT2X5rK/t7Pw6mzWV+tu7hd5UgooHeqjR1SSK3u9LuLeAFR5scaZ3DsMnkUsU7HbSj0M9A0SKyvH1CVTHPJGA0IPCHviqAkZGzrUdYeJ1vdVaytrS5k8tmVpiuEUiqhHOMg/FXRgyxd2fJogzh2APXg9MHrXFPF2kJpXiK4t4STCcSImMbA3YH4rtbEtUH/avaO+nWuoWse6WFvKkwOSppMkbViI51HN9EZJTIdwjbquBk9PvVHp1vKyRlRuSKFNpY9DjJP61IzkszebE8xUDar8A/eqPR755bfZG8cSMhQHknb/hxWcKaR81JInhE28s6O0ZOOG+f0pfbO0EyyAjbnPXrToxoFktvNDx7PQFGCx+aSXEPlrgkEqeSDnHx96rF2c07K6O6QxqcdRXqlEnYKAJTXqekcW1l4m+nJuJPq5DIAi24ULHEo64963z+JNNluEu7mxuhIoxFIznZx04HWitd0b9qRRm1u4zNGmEhzjNTWp+Hddt1i32/mx/gHkHdgn47fej0bkovbC9W122vbCIGytllckvtUf/AKKSSzRMq7LCJB/iDMKYjQr1LZHl0m9MjNukbP5fbHv80plLh2aGLy4Q+BvOSo7jFTk6Lwr0OdP8QLFYmzWwtpPK5XcCfuea06lr2mNujtdPVQx4myQc/APSgYI7IrMl2FEjcpcDJ2j22itwvkt4Hh0q1aVj+O4ki3E/YdqTk2Hikwdv2Qbld0dykZYM7EBmB/qPimLanb2jTLaTtNFcABiUEbD7Y6UqnvJp28y7A7BiYwp+woON1c8uABnAI60OWynC0PdR8VXlzBHbxM8MCrtIVslsfPvQMOvamIpIorqSNZVCnOBgDp+tCwW91lZY7eQls4BQnI+BTfS/DGqXozKiwQPyxkHqH+kU36fROox7B7fTr/X5CZLxZPLAUvcPgEew71daLBqlu4inNpDbKoVEiUlse+aFtPDOk6fbhpSJHU5M8zlf+qYi8skOw3kOQBwGycfHxTwjxMmbIukHxQwWq7LdQm5izHqSfmi42JGQe/Sli3lrwyXtsVPs/P60Ql9aRf3l5bgn/OOKraM72MSwxilevWxvdNntY2jEjKNpcdCDn+VFLLHsMgkVgT1B4NDXbgoQvOeg9/g0ZdHKKOJak6xNMN4MaMVeTPBPQVjpUrQaggSTy2WPYzHptbuPmn3juxFpdG5t7cKk8e5kI9KN/XNSxCDy/qSN+zflT1HTj261kapknplxO7JbeRawMURdxkJ3cDrz7mk2pBPNUpGVDJuKquACe5+aIsL+YJBaxxxr5m31F+w962LBdTbze2rks7K2GwPjFdAoxECTyGXH3r1EESxkoCq47FMkV6rWK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86" name="AutoShape 14" descr="data:image/jpeg;base64,/9j/4AAQSkZJRgABAQAAAQABAAD/2wCEAAkGBxQTEhUUExQWFRUXGBgYFxcVFxgUFRYVFhUXFxUUFxQYHCggGBolGxcVITEhJSkrLi4uFx8zODMsNygtLisBCgoKDg0OGxAQGiwkICQsLCwsLCwsLCwsLCwsLCwsLCwsLCwsLCwsLCwsLCwtLC0sLCwsNCwsLCwvLCwsLCwsLP/AABEIAKwA5QMBIgACEQEDEQH/xAAbAAABBQEBAAAAAAAAAAAAAAAEAQIDBQYHAP/EAEQQAAEDAgMEBggCCAQHAQAAAAEAAhEDIQQSMQVBUWEGEyJxgZEyQnKhscHR8CNSBxQVYoKSsuEkQ1OiFjOjs8Li8WP/xAAZAQADAQEBAAAAAAAAAAAAAAABAgMEAAX/xAA1EQACAgEDAgUCAwUJAAAAAAAAAQIRAxIhMQQTIjJBUWFxocHR8RQjkbHwBTM0QlJTgYLh/9oADAMBAAIRAxEAPwAdlPhax0AE+ae3deDaxdHwSU90iReIaZ96JZEA8uQjvXknqN0B1qXbouteo3TNy3q125hhdA4us2ad57bfW5jgFoNsUdVtxK8Rg6hvWYeq0qBzVaY2ldAVAoPY5MDe1RvRDwoXpbGsHcFA9FPKgqIpnM9hRdGAIPDC6MajYoE7DNdU7TZ7+5GUsFSHqM8gg62Ha6p2p3aGOKLZsylvYD3yUdXyEmwQbneGxEjT2OSsmqrwVFrHuDWhvo2Hc76KzalkFEgTwownhJYbHL0pEq6wnkgPySps38l1nClMKUppXWcNco3BSFNIXWcJhR+Iz2m/1BbCo2/3xWRwg/EZ7TfiFsqrb+HzKtiJT5Iw1eT4XlWyZnWC+6b65inMYN3C/Y18ylb4RJ9YndbRODCYmNIsHH5rDZ6pBjH2bEjtM/KBrw1Wv2jT1WP2hSIYDwLb5Ra/NbbGtn/4vQ6byGDq/MjJ7RpFYnH7e6uq5jmHsnUH5ELomPprlHSpkYipxkf0hCUE5EYssmbbpO3lp5oqnWa67SHDksWCr3ovpU72/P6JJ41FWUTLR55IepCocdi3tqvyuI7R5qTCbTeXNa6DJiYuleJ1YdSLnD+l4I4IGhr4I9qlZwBXoS/0nAcra80W3Z7d7nn+NyHxNIlwhxbxgD5qZmB41Kh8QPgEdXycMp7Op9bImWhpHa5u1vdXjVV4SjleRLjZupneeatAEspWMSApwTJSgqdnWSBKmApULCKU3efBKSmTc+C6wilIUpTSVxx5NISJPFGziXC/8xntN+IWyqa/fFY3CD8RntN+IW0qDtffNXwksgyF5OAXloomZ0OO4X9rlyC818xpJmxJKZnPE662CUO0vFzvXnHqxBtpgdWbC0eqTvW8qiWg/uj4BYLaD/wjcafmPFbynJpsv6jf6V6PS+VmDreUVGMYVybpqyMW+d4b/Suw4pmq5P0+ZGKdzY35qj5M8WZpwZ+Zw72/3Vx0X1qeHzVE7VWvR6mXF4D3NgAy3frYylyLwlFyBbX/AOdU7/kosIe2z2h8VPtSmeteLuIiSdTYcFBhgQ9vtD4o34QM01I9oeKPaq+iO13BGNWGT32NsenbWub0r+uF6kGJpuLhlMc4lSsw9Q/5h/lAU2I2VWcRky+N7eaAGJf/AKtO1oyz/wCSOmdB72CPlhfy3+AZRpkPMvJMC5iIzG0ABHy7iPJUVHEuD+04ERqABvPNHNxo4jz/ALpJQYf2x/6V/AOFVw1E9xUjK4J1g80CMYOI8x9UThj1gOWDGs8+5Jpl7B7+GXnhXyvyDQU6VW4l5oxrfQajzKeMbO5B7ciywqteN3H7r/gNzJmYSfBBOxE+CQVpKBnDc6QuQdSuGiTovDHU9M7fMJkmzgvMvByhbUB0v3J+dK3QQnBH8Wn7bf6gts/0lh9nH8Wn7bf6gtu838vgtOB2mSyciwvL2ZKtROzK5hwjS3Z+qVr779TaW71EwW7wDoPqpCI14i8NHzWDQenrRHjn/huudD6wstzgzNGmf3G8/VCxFd0tPcb9m62my3Th6XsD3CFu6Tysx9XvTB8U0/crlf6Q6f8AiQf/AM238T9F1jEBcv8A0lCK7LTNMX7nO3eKs1uZYmHqtVl0fpZjVaDEtHuIQFRqt+i9PtOMiYiJvGskJci8LKojxNsRU8PgE11AvLeAcCTwCkxo/wAS8byGqPatSA1g/MC7gSfoszvVSNuCEac58L7v2LEVIdAsB750RAqKsfXB7JMOghrjz3FLs4uALXEy0nXzCmoeoepTl+8jvH0+Pg6lRpjqpt6IP+1cOru/Ef7TviV3Si78AXvAtO6403aLlVTodiSSexck+kd57lriq5POhJXuUOb796nwmHLzDG5jyHxXWejbWYTDNpta0VC3tkCS5++SdRpGllksXtUCuQ0NYx5JEWGYEtcbcwVTp1DLPSzbnxPFjU+bKUbFqAXa0d5E+4LV9AqfVmo15aC6MonXx8FT4/GQqxm0Drx07/kvQn0WLhPcw92ckbD9ITy00ib3dpycY9yy7dqfuuRO1sZVq0GueC7qiA5x3B5IYD4tI8FSfrJXk5unp0y2HLKHiiX7MRIBAkHwPdCgxm0+rkWLuGsd5VjR2Ba1QmR6MfAgyIQg6JBwbD6hBMOhg7BmDmJduWKCx6qbPQzYtUe5BfX4fwZ3G7TqPkF0NOoGirms4X7luMB0UYDlLahue29gyiBYCHXlGP6NMbcZQRcfhjUbvSWr9ohDZIxdlvllJsKs9jBTNMtAk5jxJ4K0di+fuRn/AA8TB606f6Y3/wAXehcTsFzRPWk3tlpSfEArJOPclqKxSjsTbJxk4iiL3qN+K6FXHa8AuebK2cWYqkM5JFRk/hOgi180xvXSC258N3IK+GOhEczTexEF5TinK8tBGjGM003cBdSa8RcWhqiazSRx9USOUSpG0+RMgeoLe9Yj00l6iVJyu3elaBwW16Pj/C0fZ+CxlVkTI8coWs6L1CcLS5AjycVr6T1MnWVSoIxAXNP0mM/Fon9xw/3LpOJ71zv9I1Fz30A1rnEhwAAkkkiAAAtLMSMDUVh0YP4xn8h+Sv8AZ/Qis7EtbVp1G4cFvW1ANGkTlkxqQWzFpRGO6MnC4xzqTKn6s4ObTe7tDNaWFw3jdKlOavQ+aKxpoz+0Tkq1KvBoDebj/ZZ99dziJM3Wt2phs9GpDHuc0tdIHZEyDPMCFjW6hLj3Vs2dTLSo4l6L7vn8Cwx57QG4o/ZVYuJYTdos7fHDmq3GntNReDJa7rGwcrmNP8SGnVEniyOH09UdUouzMBYQbb7XgJw6z90+YQnVOZ22NmQMzBoTHpN4HlvRmHrh7cwuPgd4I4qkd9mZ8uNJa4bp/YiOzG1Dmc0Z95BMR9khYLpvsR2HxBDnZvRLA1hymmfSOYWBBkFdLoV3MMtsb6gaHVQbRLqtLqg0ZZB0AiNLnQckldq5FFnnmrH6I5EHkyL6WG8zpHmtfsT9HeLewVHup0WEAy8lzmg6dgb76Sp9h9F6bcQ0E9a4GcoHZDtxnkTvXQdqbQAAYLuHAzl439XwW2PUalaJTjpdHNOmODbhcO3DsJJc8Oe46uLbSQNNdNyxTdR3j4rZ/pC0p8O18QsbS9JveFCbu2dHhHQq2EBMloJhsE5oi8js/d1CzDhrxLGC4yy58AtubxvKvKZEa6R3jgYQOPwcMc60ggiNYFjryuvIbPZ6V3LQ/wDMq/Ihr4Km4ucGNO8GXkOcT2pIgRcqP9REeiGnMCS0uIygHjzRgpvIBy8CAHxbwG/VSNpwHntSAR6RcIix8QuUiDi06YzHMmJmAyRDiwZpHrDkq91Vs5CXgnSa5GvOFpSyQO5VWJwbiHWnT96bAabrrTHgi3uRsflxOHIL5fVpgjrOyNbZRr6K249J3fHkAsbs+k7rKIILR1jLEACd/jqto0Xd3n4qiRGXIrWrye1KmEowtNvAQb3yzPvTxA0G6/ZN/ehmGIta/qn6qUuGp4cHBYz0W0Sufrb/AGlaDozjwzDtltsz7yG7yT2e5Zs1O7dxhavZOEosotBc6/amJEm/kFznljH92tyGXS1uRbb2mKdM1MrnAG4Y2TB3ngIWp2ltB/UNymPQII5tncqbB49knDhzureHlx0dGU2zR8UuKIp0Mmd1QsyDM5oYT2iNATaF6uLU4rVszy8jpOir2htRxI7UizSNJBI370LtqmRSfewqNMXAnKfqm7YHZBJ3iLaCQjNut/wdWNc7DpxABWbqP8R/1KdHvV+6Ocs2tUZSxLRBGSRa8k5Y8liQ07lt6mEazM17spqgEAi+UmxA8/JPpbAY3QSnhLwo29V/fS+rMkWTeDN+6O9IW9kEWAcN+6Z93FbQbHHD3Jf2KDu9yClREvae3sOQB1rfNN/aFLPmova559Km03fzjcVnsT0aDrSR4CVqOhfR/qKb3jV5iSAD2Zm/iPJR6vqo4sTmxunjpntw+UWeFxDHMLhJPqiDE7w47jyVZj8Y0PDatZrWxJbIptJ4DeY470XisHVzOfR3xmaPW596B2hgW1sP1lVlOs+XNGZsObEHIbzvWDD/AGg8kk5cG3N0kYQ1YuP5F/0fFJ7HGk5kAgSyC0GJIIHFEbSwr6dN1R8ZRZob2iXH0S7c1o1gLP8A6M8CcO2swn03B0CwBgiBxGiuelb3Gk8RuiZ0nVsL3YNONnltfJzj9IFdp6oBwdYzBB8bdyyNAS9vtD4q9o9F8upJ8EXS2M0bvcs8sqKRjVFttPDuZVFUVCM4yhsWGXJ4HUqY1nPbHWk2AcMkDeSZnS4QNai/PmL3m0QNBpEA23BGMxVUCMxjmBz5LLJI2wn4otfA1mOcGtAqQNLtJiAQACN0weIRdAPLXOLszcpkQQSdBPDggaWKqBoAcQASdAbz9lSPxdQgy43AnsjVTirSK9TKs0vqy4q4xwJHVuMGJkAGdIKCxNUve2abogRDou43B/NcDzQNfEVHCC7eDoBoIHxKGDXAyDfS4H071dGWy4w9X8egAxwPWgiTIgtqG48FtGHXvPxXPNkUh+s0NfTI/wCm6/yW9pvP33pvUlJ7hYJXkjH6ryexDnjHDfE+Kl63n8VXCvBg0yP4rnkArfBYN9RkljmD94ifAKDxyRbuIgfV8bcVocLjW9U2XAGNCQI81UOw5pmZOlpAn+oqr2w0AF5ANwDO8HnuTYp6JEstTRpqG0KZrNAe2b6ETEX070Tj3vc55aQ4GIvBs7MY5QsFg9pdUczadOY1ygnzKs2dMHD/AC2/fct0sjkzLpo0+KwlSqA1oi4Mu4AzoFYYvCPfSexx7L4MNkaCwvzCxtLptGtIeEhGO6cM/wBLzJ1U5w1PV6lMT0PYnw2x2YhtJ9QOc9jRT9KAMjnH4lWn7JE6eQ+aodmdKqdMPzMJa55c0B2k+kNOKOpdN6Ej8N4/iH0U8cHpNvWusrfvv/Esjskc/JRuwAmAm0+muHO5/mCnf8U4U/m77fVPoZl1WK7AFWezqDuqjWCbC5vHDiqs9JcOfWPlu80DX6RglvUPhwe0nUWDu0OdgQsfXdM82LSUxzp2X+CpvBjK5tw6SDuOhVXt6gc/WMy5wAHtGj//AGjeqrpH0squLadM5QdSBBN43EWQWza1U03jsZXCzs2RweLjswZXm4ugnCfhNWPqNG5o+i9frX1MkzTAzBwABBJm+4hG9IcQMuUEHtcpJAvPHvWZwYrMl1Ko1riDmGcQ7WJ3cUZsum6swGtWYYmzozh3daAvfi1GOlkMuJSXch5fuiGJ9XyI+CjqUeRCtBgmA7jwuPqiqeDbGpBnSJEcZlJoRHUZ7q0ypSNzuAK0VTAtnU+SA2xhg1mUZszyGAFpGup8lGcaRp6bxZIr+tinw1Hsi3PzUuUcFdGmxsC+kacFDUpM3fRFY6VHZ8uvI5e7ZW9WE00h9hWPVs3lMdSZxR00S1AGFpAV6F/Wd/23D5rZUW2WBx2N6vEUNMheWg39ZkTqdCQt/hHZmgpq9RGydoXlIxi8iLZj2Y2hRnqmgnkL+JQlTbD3SAA2fF3mq8wIUdSpdVFJK1QhzSTOvPUL20KZfTIGut+W5AY6scvZu4aKvwfSCrf8IHucR8lDJj9UMgf9Y3FrgU0VBvnyRn7Rky6k4d0H6Kb9oUT6rx/DPwQ7k16HaSqFUTqpg4HeJVrhq+HJJmOEtI+Slpswzp7bJneQPiu779g6EVWGcCC2eY71DTPaWmp7Iw7iHBzMw0hw+qFbsdmcgxOvtc7GyCz6XxybHBZsVrmP8v8Awpxr7krzorF+z6TSe1fgJ4aD74qsqYeXANEHvt706zoxrExesv4K26MAGqJ4H5qkpYJxBObTmr/o7XbRYS5gLySA6YIBsjLNGhljZNiqY6/uIPG0yhNtNDaVIixlw11AsLbtEbjKo60kX7O72ULj6IqME9lzZi+s38VDFOpOwzVoq6T3R6R38U/B4l4vmPfvCHp0qmUkaCdx10SspVGj0VeWSL9QYpSxytBFbG1R6xPPim0to1R65PfdQCs6Ic05TvG7mm1JaYgkRYjQorIqplcmC49zGtvVeqCW7ZqjepnbVqBrCTLpJEzpx1VbQZJkggC5n3BRVsWHHgeGkBBtSdIfEuzic3y9l+LL+n0nrZMs2Md9twdqm1OkdS8E/wAxVCawjX770jqrToUTHuXR6T1vs/2SVek1WI+MfRUWccQnVXDcQikgk+1drVK47cWBiBHLVdN6C7RdVw7XvIzOk24thjpG4kjN3uXJ6Ik+HzWw/Rzjiw1KZPonrB7MhlUeRaU+1AZ02nV1XkgbcrynQDlNWvBMujvQpxxNmNJ5mwVphujLnXcQPaurOh0cH5ifctNJHGVqNqOEO8ALKBuz+URuBhb9nR1salMrdHSSMjvMSLIbHWzJYbYdZ4kZg38zsxHgIkqRvR6tuqNPgR8WrXUNkFsdps8gR81O7DumIPfnM/yqbimFMxL9k1hOVzT3lp+EKCps+uLENMcvoVs8Y4NsS8nua75KmxdVhkFkTvNj5BJ217D6jLYjCVN7G+Sioh7LFvZOog3HBaBmy+t9EGBMwSItKHds4iIc/jrPkUdK4aHhkcJKUSnrUXNMtktJtcgg8Co8z9Rmtwutdsenhmg/rP6y8n0eqNOA3iWm5PjCjbQwxz5nViBJp5RTAMCQ14IMd4KRxUeTRKEc2+PZ+35GX/Wqwm7hxsL+CfTx9YAX/wBo4qwpsqicoYe8XjkjdlBtxWZM3aW7jvkHUJlCLMs1ODqWxV7Qx1QPcOzYjQd3AocbVqWzBpjSZBC1GNbSOae1caMykCBvlV5p0hEsM74Nxe3Zngm7MSeorqe3HDVjdZscvyUp22XepA3gECR3qephaTrgvaJES2SfJyCdhhPrfyXU5YY8spFN8IOG1Wa5H+EcOMqenjqZEjMIEnM2PAu4qvp7KsXEw0EAxbXQa2TnYZ5MNLco/KRaDO8wSoPEpbI34o9jx5Ofb3+obT2jQI7TiD7JhP6/Ckkl7bgaiPiECzBvg9l7idIy8d480j8A8Wknh2PcmWBIyZsryy1v9F7BTnYYj02zzKShgKB9dn8wVfVw7xu82/PeoBQkwWs8Qbodr5J7FodkMJ1HmCoq2xWzAQAwTj/ktPdp3yoalEDWmW9xIXdt+7OVFjV2KANEzY2J/V8SxxsA7K72HWd7jPgq+WjfUHiSk14nmdeHzVIRa5YJI7lgJc3LqWdk33D0T/LC8st0ax9SphqbmHtBopv5mmIaT3tIXlZMnTL9uGbEkKcMA0Hmh2tc7fCIaDZVFs9dKGmFPSpTzRDWQhR1ggocSoMS7KLNLp3DT3q0zToh8QZEFwC6jrMxjq4mXNM84MeIVe6kH7j5H4rTOwYmZBHf9U9zQAhTDZkRsiYIBt3z7lLV2U8jM4ucQI7VzHj8FfuE748D5Qo3YMEyXkW3D+67cNmdds06nXi75lN/YguHBwcAC3IGva6+ru1bh71pKWEAPpyN0ifNEHDN3EW4Wv3BGgaq4Midk9kdshx1aW5g0Hg4G48EjtlHQu9HQ5S1p4BsEnzWrdQsD8dyjc0TxgaTPuSPFH2NUesyrZu18qzJ18I5pGYSCDIB0gxclRmlIswjxtPEyFtcPhg4mW+6fGFP+zmxa8xuhK8fyOurj/tr7mDfQ1MCOUTbmU6jgnvzP9FjLucd25oy7zO4LZV9n0zqMxGka+5BVNlQQBmgnTXX4QuWOPqB9ZkXkqP0S/UxvVn8vuAPmvNw+YgAT4fZW0OxQ3S41ve6QYG58dI+wmoz6m+TL0dntMSADpabXkTxFkZQ2W2RmaTrIkxpGoPgrkYFgObU8wo3U8ryQSBrlFhKVtRVsMISnKlyVx2cCSGgttEiq4xEXgjl71JX2e6AGufbiZm8mx3XPkFYCpJEyN6e932EqkpK0POEoSSZnq+yn7idw0Eiw38LHzQ52Y+L5SQBMiwMCTMWvK0ralkFjKDahGe4Hqz2T3jek1JbsaOGcpaUjOVtn+sA1wJIDmC2pkzYQO9Z6bn2j8T9F0raGOc9jWvcC2mIYIADRGggWELl+fU8SfeTvVIuL4YuTFLH5i+6OdKDhOsBaXNeQQBuIBDvMZfJeWdN0qfSTs7zSap2NULApHOgK5AI6yPpZMqV+OiELkjhquOJXVp3qAunUpC1RkLjhHnn3LzWnevVPkmmx1RATCmfspQxJRM6ogNugGyM0CRde6iO/wC96JYkeuOByDu8VC+hJBmCNCAD4GUYRaVGQgdYyj2SIuR4e7cjDW3x3x/ZDtFvFS9WISjDa2II0A96BqPzEEnRPxTA0iOChC5hsV9cxEqEG2/zTqyaCs8pMNkdRQ1GzqpnhQkqTbY8ZOLtELpCQPT3iygqCEU9gSk5O2zz7KA1rTCVzrKGsYhGosos007T3EfUkd6z+M2ey/YA7rK81QtemLp0kuBZ5JT8zMxWwQGjfivLQupjvXk1in//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8786" name="Picture 2"/>
          <p:cNvPicPr>
            <a:picLocks noChangeAspect="1" noChangeArrowheads="1"/>
          </p:cNvPicPr>
          <p:nvPr/>
        </p:nvPicPr>
        <p:blipFill>
          <a:blip r:embed="rId3" cstate="print"/>
          <a:srcRect l="50625" t="7813" r="10625" b="15823"/>
          <a:stretch>
            <a:fillRect/>
          </a:stretch>
        </p:blipFill>
        <p:spPr bwMode="auto">
          <a:xfrm>
            <a:off x="4876800" y="838200"/>
            <a:ext cx="3769976" cy="5943600"/>
          </a:xfrm>
          <a:prstGeom prst="rect">
            <a:avLst/>
          </a:prstGeom>
          <a:noFill/>
          <a:ln w="9525">
            <a:noFill/>
            <a:miter lim="800000"/>
            <a:headEnd/>
            <a:tailEnd/>
          </a:ln>
        </p:spPr>
      </p:pic>
      <p:sp>
        <p:nvSpPr>
          <p:cNvPr id="16" name="Rectangle 15"/>
          <p:cNvSpPr/>
          <p:nvPr/>
        </p:nvSpPr>
        <p:spPr>
          <a:xfrm>
            <a:off x="228600" y="6535579"/>
            <a:ext cx="4572000" cy="246221"/>
          </a:xfrm>
          <a:prstGeom prst="rect">
            <a:avLst/>
          </a:prstGeom>
        </p:spPr>
        <p:txBody>
          <a:bodyPr>
            <a:spAutoFit/>
          </a:bodyPr>
          <a:lstStyle/>
          <a:p>
            <a:r>
              <a:rPr lang="en-US" sz="1000" dirty="0" smtClean="0"/>
              <a:t>http://www.srhd.org/documents/Enviro_Public_Health/UrbanWaters-business.pdf</a:t>
            </a:r>
            <a:endParaRPr lang="en-US" sz="10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457200"/>
          </a:xfrm>
        </p:spPr>
        <p:txBody>
          <a:bodyPr>
            <a:normAutofit/>
          </a:bodyPr>
          <a:lstStyle/>
          <a:p>
            <a:r>
              <a:rPr lang="en-US" sz="1000" dirty="0" smtClean="0">
                <a:solidFill>
                  <a:schemeClr val="bg1">
                    <a:lumMod val="95000"/>
                  </a:schemeClr>
                </a:solidFill>
              </a:rPr>
              <a:t>Municipal Stormwater-Local Source</a:t>
            </a:r>
            <a:r>
              <a:rPr lang="en-US" sz="1000" baseline="0" dirty="0" smtClean="0">
                <a:solidFill>
                  <a:schemeClr val="bg1">
                    <a:lumMod val="95000"/>
                  </a:schemeClr>
                </a:solidFill>
              </a:rPr>
              <a:t> Control</a:t>
            </a:r>
            <a:endParaRPr lang="en-US" sz="1000" dirty="0">
              <a:solidFill>
                <a:schemeClr val="bg1">
                  <a:lumMod val="95000"/>
                </a:schemeClr>
              </a:solidFill>
            </a:endParaRPr>
          </a:p>
        </p:txBody>
      </p:sp>
      <p:sp>
        <p:nvSpPr>
          <p:cNvPr id="6" name="Content Placeholder 5"/>
          <p:cNvSpPr>
            <a:spLocks noGrp="1"/>
          </p:cNvSpPr>
          <p:nvPr>
            <p:ph idx="1"/>
          </p:nvPr>
        </p:nvSpPr>
        <p:spPr>
          <a:xfrm>
            <a:off x="457200" y="1447801"/>
            <a:ext cx="4191000" cy="2362200"/>
          </a:xfrm>
        </p:spPr>
        <p:txBody>
          <a:bodyPr>
            <a:normAutofit/>
          </a:bodyPr>
          <a:lstStyle/>
          <a:p>
            <a:pPr>
              <a:buNone/>
            </a:pPr>
            <a:r>
              <a:rPr lang="en-US" u="sng" dirty="0" smtClean="0">
                <a:solidFill>
                  <a:schemeClr val="bg1">
                    <a:lumMod val="95000"/>
                  </a:schemeClr>
                </a:solidFill>
              </a:rPr>
              <a:t>Expanding LSC:</a:t>
            </a:r>
          </a:p>
          <a:p>
            <a:pPr>
              <a:spcBef>
                <a:spcPts val="0"/>
              </a:spcBef>
              <a:defRPr/>
            </a:pPr>
            <a:r>
              <a:rPr lang="en-US" sz="3000" dirty="0" smtClean="0">
                <a:solidFill>
                  <a:schemeClr val="bg1">
                    <a:lumMod val="95000"/>
                  </a:schemeClr>
                </a:solidFill>
              </a:rPr>
              <a:t>Ecology supports expansion</a:t>
            </a:r>
            <a:endParaRPr lang="en-US" sz="3000" dirty="0">
              <a:solidFill>
                <a:schemeClr val="bg1">
                  <a:lumMod val="95000"/>
                </a:schemeClr>
              </a:solidFill>
            </a:endParaRPr>
          </a:p>
          <a:p>
            <a:pPr>
              <a:spcBef>
                <a:spcPts val="0"/>
              </a:spcBef>
              <a:defRPr/>
            </a:pPr>
            <a:r>
              <a:rPr lang="en-US" sz="3000" dirty="0" smtClean="0">
                <a:solidFill>
                  <a:schemeClr val="bg1">
                    <a:lumMod val="95000"/>
                  </a:schemeClr>
                </a:solidFill>
              </a:rPr>
              <a:t>Clark County/</a:t>
            </a:r>
            <a:r>
              <a:rPr lang="en-US" sz="3000" dirty="0" err="1" smtClean="0">
                <a:solidFill>
                  <a:schemeClr val="bg1">
                    <a:lumMod val="95000"/>
                  </a:schemeClr>
                </a:solidFill>
              </a:rPr>
              <a:t>TriCities</a:t>
            </a:r>
            <a:endParaRPr lang="en-US" sz="3000" dirty="0" smtClean="0">
              <a:solidFill>
                <a:schemeClr val="bg1">
                  <a:lumMod val="95000"/>
                </a:schemeClr>
              </a:solidFill>
            </a:endParaRPr>
          </a:p>
          <a:p>
            <a:pPr>
              <a:spcBef>
                <a:spcPts val="0"/>
              </a:spcBef>
              <a:defRPr/>
            </a:pPr>
            <a:endParaRPr lang="en-US" sz="3000" dirty="0">
              <a:solidFill>
                <a:schemeClr val="bg1">
                  <a:lumMod val="95000"/>
                </a:schemeClr>
              </a:solidFill>
            </a:endParaRPr>
          </a:p>
          <a:p>
            <a:pPr>
              <a:buNone/>
            </a:pPr>
            <a:endParaRPr lang="en-US" dirty="0"/>
          </a:p>
        </p:txBody>
      </p:sp>
      <p:sp>
        <p:nvSpPr>
          <p:cNvPr id="8" name="Title 1"/>
          <p:cNvSpPr txBox="1">
            <a:spLocks/>
          </p:cNvSpPr>
          <p:nvPr/>
        </p:nvSpPr>
        <p:spPr>
          <a:xfrm>
            <a:off x="0" y="1"/>
            <a:ext cx="9144000" cy="761999"/>
          </a:xfrm>
          <a:prstGeom prst="rect">
            <a:avLst/>
          </a:prstGeom>
          <a:solidFill>
            <a:schemeClr val="tx2">
              <a:lumMod val="20000"/>
              <a:lumOff val="80000"/>
            </a:schemeClr>
          </a:solidFill>
        </p:spPr>
        <p:txBody>
          <a:bodyPr vert="horz" lIns="91440" tIns="45720" rIns="91440" bIns="45720" rtlCol="0" anchor="ctr">
            <a:normAutofit fontScale="92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latin typeface="+mj-lt"/>
                <a:ea typeface="+mj-ea"/>
                <a:cs typeface="+mj-cs"/>
              </a:rPr>
              <a:t>Municipal Stormwater- Local Source Control</a:t>
            </a:r>
            <a:endParaRPr kumimoji="0" lang="en-US" sz="4000" b="1" i="0" u="none" strike="noStrike" kern="1200" cap="none" spc="0" normalizeH="0" baseline="0" noProof="0" dirty="0">
              <a:ln>
                <a:noFill/>
              </a:ln>
              <a:solidFill>
                <a:schemeClr val="tx1"/>
              </a:solidFill>
              <a:effectLst/>
              <a:uLnTx/>
              <a:uFillTx/>
              <a:latin typeface="+mj-lt"/>
              <a:ea typeface="+mj-ea"/>
              <a:cs typeface="+mj-cs"/>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xmlns="" val="0"/>
              </a:ext>
            </a:extLst>
          </a:blip>
          <a:srcRect l="23225" r="3680" b="16710"/>
          <a:stretch/>
        </p:blipFill>
        <p:spPr>
          <a:xfrm>
            <a:off x="0" y="5658404"/>
            <a:ext cx="9152878" cy="1199596"/>
          </a:xfrm>
          <a:prstGeom prst="rect">
            <a:avLst/>
          </a:prstGeom>
        </p:spPr>
      </p:pic>
      <p:sp>
        <p:nvSpPr>
          <p:cNvPr id="10" name="Content Placeholder 5"/>
          <p:cNvSpPr txBox="1">
            <a:spLocks/>
          </p:cNvSpPr>
          <p:nvPr/>
        </p:nvSpPr>
        <p:spPr>
          <a:xfrm>
            <a:off x="4800600" y="1447800"/>
            <a:ext cx="419100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3200" u="sng" dirty="0" smtClean="0">
                <a:solidFill>
                  <a:schemeClr val="bg1">
                    <a:lumMod val="95000"/>
                  </a:schemeClr>
                </a:solidFill>
              </a:rPr>
              <a:t>Columbia River</a:t>
            </a:r>
            <a:r>
              <a:rPr kumimoji="0" lang="en-US" sz="3200" b="0" i="0" u="sng" strike="noStrike" kern="1200" cap="none" spc="0" normalizeH="0" baseline="0" noProof="0" dirty="0" smtClean="0">
                <a:ln>
                  <a:noFill/>
                </a:ln>
                <a:solidFill>
                  <a:schemeClr val="bg1">
                    <a:lumMod val="95000"/>
                  </a:schemeClr>
                </a:solidFill>
                <a:effectLst/>
                <a:uLnTx/>
                <a:uFillTx/>
                <a:latin typeface="+mn-lt"/>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000" b="0" i="0" u="none" strike="noStrike" kern="1200" cap="none" spc="0" normalizeH="0" baseline="0" noProof="0" dirty="0" smtClean="0">
                <a:ln>
                  <a:noFill/>
                </a:ln>
                <a:solidFill>
                  <a:schemeClr val="bg1">
                    <a:lumMod val="95000"/>
                  </a:schemeClr>
                </a:solidFill>
                <a:effectLst/>
                <a:uLnTx/>
                <a:uFillTx/>
                <a:latin typeface="+mn-lt"/>
                <a:ea typeface="+mn-ea"/>
                <a:cs typeface="+mn-cs"/>
              </a:rPr>
              <a:t>Write guidance</a:t>
            </a:r>
            <a:r>
              <a:rPr kumimoji="0" lang="en-US" sz="3000" b="0" i="0" u="none" strike="noStrike" kern="1200" cap="none" spc="0" normalizeH="0" noProof="0" dirty="0" smtClean="0">
                <a:ln>
                  <a:noFill/>
                </a:ln>
                <a:solidFill>
                  <a:schemeClr val="bg1">
                    <a:lumMod val="95000"/>
                  </a:schemeClr>
                </a:solidFill>
                <a:effectLst/>
                <a:uLnTx/>
                <a:uFillTx/>
                <a:latin typeface="+mn-lt"/>
                <a:ea typeface="+mn-ea"/>
                <a:cs typeface="+mn-cs"/>
              </a:rPr>
              <a:t> for  permit writers</a:t>
            </a:r>
            <a:endParaRPr kumimoji="0" lang="en-US" sz="3000" b="0" i="0" u="none" strike="noStrike" kern="1200" cap="none" spc="0" normalizeH="0" baseline="0" noProof="0" dirty="0" smtClean="0">
              <a:ln>
                <a:noFill/>
              </a:ln>
              <a:solidFill>
                <a:schemeClr val="bg1">
                  <a:lumMod val="9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000" b="0" i="0" u="none" strike="noStrike" kern="1200" cap="none" spc="0" normalizeH="0" baseline="0" noProof="0" dirty="0" smtClean="0">
                <a:ln>
                  <a:noFill/>
                </a:ln>
                <a:solidFill>
                  <a:schemeClr val="bg1">
                    <a:lumMod val="95000"/>
                  </a:schemeClr>
                </a:solidFill>
                <a:effectLst/>
                <a:uLnTx/>
                <a:uFillTx/>
                <a:latin typeface="+mn-lt"/>
                <a:ea typeface="+mn-ea"/>
                <a:cs typeface="+mn-cs"/>
              </a:rPr>
              <a:t>Narrow focus of</a:t>
            </a:r>
            <a:r>
              <a:rPr kumimoji="0" lang="en-US" sz="3000" b="0" i="0" u="none" strike="noStrike" kern="1200" cap="none" spc="0" normalizeH="0" noProof="0" dirty="0" smtClean="0">
                <a:ln>
                  <a:noFill/>
                </a:ln>
                <a:solidFill>
                  <a:schemeClr val="bg1">
                    <a:lumMod val="95000"/>
                  </a:schemeClr>
                </a:solidFill>
                <a:effectLst/>
                <a:uLnTx/>
                <a:uFillTx/>
                <a:latin typeface="+mn-lt"/>
                <a:ea typeface="+mn-ea"/>
                <a:cs typeface="+mn-cs"/>
              </a:rPr>
              <a:t> IDDE </a:t>
            </a:r>
            <a:r>
              <a:rPr lang="en-US" sz="3000" dirty="0" smtClean="0">
                <a:solidFill>
                  <a:schemeClr val="bg1">
                    <a:lumMod val="95000"/>
                  </a:schemeClr>
                </a:solidFill>
              </a:rPr>
              <a:t>/Source Control to smaller number </a:t>
            </a:r>
            <a:r>
              <a:rPr kumimoji="0" lang="en-US" sz="3000" b="0" i="0" u="none" strike="noStrike" kern="1200" cap="none" spc="0" normalizeH="0" noProof="0" dirty="0" smtClean="0">
                <a:ln>
                  <a:noFill/>
                </a:ln>
                <a:solidFill>
                  <a:schemeClr val="bg1">
                    <a:lumMod val="95000"/>
                  </a:schemeClr>
                </a:solidFill>
                <a:effectLst/>
                <a:uLnTx/>
                <a:uFillTx/>
                <a:latin typeface="+mn-lt"/>
                <a:ea typeface="+mn-ea"/>
                <a:cs typeface="+mn-cs"/>
              </a:rPr>
              <a:t>toxics</a:t>
            </a:r>
            <a:endParaRPr kumimoji="0" lang="en-US" sz="3000" b="0" i="0" u="none" strike="noStrike" kern="1200" cap="none" spc="0" normalizeH="0" baseline="0" noProof="0" dirty="0" smtClean="0">
              <a:ln>
                <a:noFill/>
              </a:ln>
              <a:solidFill>
                <a:schemeClr val="bg1">
                  <a:lumMod val="9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3000" b="0" i="0" u="none" strike="noStrike" kern="1200" cap="none" spc="0" normalizeH="0" baseline="0" noProof="0" dirty="0" smtClean="0">
              <a:ln>
                <a:noFill/>
              </a:ln>
              <a:solidFill>
                <a:schemeClr val="bg1">
                  <a:lumMod val="9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79873" name="Picture 1"/>
          <p:cNvPicPr>
            <a:picLocks noChangeAspect="1" noChangeArrowheads="1"/>
          </p:cNvPicPr>
          <p:nvPr/>
        </p:nvPicPr>
        <p:blipFill>
          <a:blip r:embed="rId4" cstate="print"/>
          <a:srcRect l="28125" t="32031" r="18750" b="17188"/>
          <a:stretch>
            <a:fillRect/>
          </a:stretch>
        </p:blipFill>
        <p:spPr bwMode="auto">
          <a:xfrm rot="20889609">
            <a:off x="653161" y="3841853"/>
            <a:ext cx="2889738" cy="22098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 name="Oval Callout 12"/>
          <p:cNvSpPr/>
          <p:nvPr/>
        </p:nvSpPr>
        <p:spPr>
          <a:xfrm>
            <a:off x="4114800" y="4191000"/>
            <a:ext cx="914400" cy="762000"/>
          </a:xfrm>
          <a:prstGeom prst="wedgeEllipseCallout">
            <a:avLst>
              <a:gd name="adj1" fmla="val -240754"/>
              <a:gd name="adj2" fmla="val 39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LSC</a:t>
            </a:r>
            <a:endParaRPr lang="en-US" sz="2400" b="1" dirty="0"/>
          </a:p>
        </p:txBody>
      </p:sp>
      <p:sp>
        <p:nvSpPr>
          <p:cNvPr id="15" name="Oval Callout 14"/>
          <p:cNvSpPr/>
          <p:nvPr/>
        </p:nvSpPr>
        <p:spPr>
          <a:xfrm>
            <a:off x="3810000" y="4495800"/>
            <a:ext cx="914400" cy="762000"/>
          </a:xfrm>
          <a:prstGeom prst="wedgeEllipseCallout">
            <a:avLst>
              <a:gd name="adj1" fmla="val -238319"/>
              <a:gd name="adj2" fmla="val -88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LSC</a:t>
            </a:r>
            <a:endParaRPr lang="en-US" sz="2400" b="1" dirty="0"/>
          </a:p>
        </p:txBody>
      </p:sp>
      <p:sp>
        <p:nvSpPr>
          <p:cNvPr id="16" name="Oval Callout 15"/>
          <p:cNvSpPr/>
          <p:nvPr/>
        </p:nvSpPr>
        <p:spPr>
          <a:xfrm>
            <a:off x="4114800" y="5105400"/>
            <a:ext cx="914400" cy="762000"/>
          </a:xfrm>
          <a:prstGeom prst="wedgeEllipseCallout">
            <a:avLst>
              <a:gd name="adj1" fmla="val -161244"/>
              <a:gd name="adj2" fmla="val -142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LSC</a:t>
            </a:r>
            <a:endParaRPr lang="en-US" sz="2400" b="1" dirty="0"/>
          </a:p>
        </p:txBody>
      </p:sp>
      <p:sp>
        <p:nvSpPr>
          <p:cNvPr id="17" name="Oval Callout 16"/>
          <p:cNvSpPr/>
          <p:nvPr/>
        </p:nvSpPr>
        <p:spPr>
          <a:xfrm>
            <a:off x="4038600" y="5791200"/>
            <a:ext cx="914400" cy="762000"/>
          </a:xfrm>
          <a:prstGeom prst="wedgeEllipseCallout">
            <a:avLst>
              <a:gd name="adj1" fmla="val -191382"/>
              <a:gd name="adj2" fmla="val -1062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LSC</a:t>
            </a:r>
            <a:endParaRPr lang="en-US" sz="2400" b="1" dirty="0"/>
          </a:p>
        </p:txBody>
      </p:sp>
      <p:sp>
        <p:nvSpPr>
          <p:cNvPr id="18" name="Oval Callout 17"/>
          <p:cNvSpPr/>
          <p:nvPr/>
        </p:nvSpPr>
        <p:spPr>
          <a:xfrm>
            <a:off x="1143000" y="3276600"/>
            <a:ext cx="914400" cy="762000"/>
          </a:xfrm>
          <a:prstGeom prst="wedgeEllipseCallout">
            <a:avLst>
              <a:gd name="adj1" fmla="val -24258"/>
              <a:gd name="adj2" fmla="val 2077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LSC</a:t>
            </a:r>
            <a:endParaRPr lang="en-US" sz="2400" b="1" dirty="0"/>
          </a:p>
        </p:txBody>
      </p:sp>
      <p:sp>
        <p:nvSpPr>
          <p:cNvPr id="19" name="Oval Callout 18"/>
          <p:cNvSpPr/>
          <p:nvPr/>
        </p:nvSpPr>
        <p:spPr>
          <a:xfrm>
            <a:off x="304800" y="3048000"/>
            <a:ext cx="914400" cy="762000"/>
          </a:xfrm>
          <a:prstGeom prst="wedgeEllipseCallout">
            <a:avLst>
              <a:gd name="adj1" fmla="val 47920"/>
              <a:gd name="adj2" fmla="val 2576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LSC</a:t>
            </a:r>
            <a:endParaRPr lang="en-US" sz="2400" b="1" dirty="0"/>
          </a:p>
        </p:txBody>
      </p:sp>
      <p:sp>
        <p:nvSpPr>
          <p:cNvPr id="20" name="Oval Callout 19"/>
          <p:cNvSpPr/>
          <p:nvPr/>
        </p:nvSpPr>
        <p:spPr>
          <a:xfrm>
            <a:off x="4114800" y="3352800"/>
            <a:ext cx="914400" cy="762000"/>
          </a:xfrm>
          <a:prstGeom prst="wedgeEllipseCallout">
            <a:avLst>
              <a:gd name="adj1" fmla="val -210560"/>
              <a:gd name="adj2" fmla="val 942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LSC</a:t>
            </a:r>
            <a:endParaRPr lang="en-US" sz="2400" b="1" dirty="0"/>
          </a:p>
        </p:txBody>
      </p:sp>
      <p:sp>
        <p:nvSpPr>
          <p:cNvPr id="21" name="Oval Callout 20"/>
          <p:cNvSpPr/>
          <p:nvPr/>
        </p:nvSpPr>
        <p:spPr>
          <a:xfrm>
            <a:off x="762000" y="6019800"/>
            <a:ext cx="914400" cy="762000"/>
          </a:xfrm>
          <a:prstGeom prst="wedgeEllipseCallout">
            <a:avLst>
              <a:gd name="adj1" fmla="val 22317"/>
              <a:gd name="adj2" fmla="val -1194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LSC</a:t>
            </a:r>
            <a:endParaRPr lang="en-US" sz="2400" b="1" dirty="0"/>
          </a:p>
        </p:txBody>
      </p:sp>
      <p:sp>
        <p:nvSpPr>
          <p:cNvPr id="22" name="Oval Callout 21"/>
          <p:cNvSpPr/>
          <p:nvPr/>
        </p:nvSpPr>
        <p:spPr>
          <a:xfrm>
            <a:off x="1905000" y="2743200"/>
            <a:ext cx="914400" cy="762000"/>
          </a:xfrm>
          <a:prstGeom prst="wedgeEllipseCallout">
            <a:avLst>
              <a:gd name="adj1" fmla="val -24258"/>
              <a:gd name="adj2" fmla="val 2077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LSC</a:t>
            </a:r>
            <a:endParaRPr lang="en-US" sz="2400" b="1" dirty="0"/>
          </a:p>
        </p:txBody>
      </p:sp>
      <p:sp>
        <p:nvSpPr>
          <p:cNvPr id="23" name="Oval Callout 22"/>
          <p:cNvSpPr/>
          <p:nvPr/>
        </p:nvSpPr>
        <p:spPr>
          <a:xfrm>
            <a:off x="0" y="5410200"/>
            <a:ext cx="914400" cy="762000"/>
          </a:xfrm>
          <a:prstGeom prst="wedgeEllipseCallout">
            <a:avLst>
              <a:gd name="adj1" fmla="val 81222"/>
              <a:gd name="adj2" fmla="val -355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LSC</a:t>
            </a:r>
            <a:endParaRPr lang="en-US" sz="2400" b="1" dirty="0"/>
          </a:p>
        </p:txBody>
      </p:sp>
      <p:sp>
        <p:nvSpPr>
          <p:cNvPr id="24" name="Oval Callout 23"/>
          <p:cNvSpPr/>
          <p:nvPr/>
        </p:nvSpPr>
        <p:spPr>
          <a:xfrm>
            <a:off x="3200400" y="3048000"/>
            <a:ext cx="914400" cy="762000"/>
          </a:xfrm>
          <a:prstGeom prst="wedgeEllipseCallout">
            <a:avLst>
              <a:gd name="adj1" fmla="val -131107"/>
              <a:gd name="adj2" fmla="val 1337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LSC</a:t>
            </a:r>
            <a:endParaRPr lang="en-US" sz="2400" b="1" dirty="0"/>
          </a:p>
        </p:txBody>
      </p:sp>
      <p:sp>
        <p:nvSpPr>
          <p:cNvPr id="25" name="Oval Callout 24"/>
          <p:cNvSpPr/>
          <p:nvPr/>
        </p:nvSpPr>
        <p:spPr>
          <a:xfrm>
            <a:off x="1676400" y="5943600"/>
            <a:ext cx="914400" cy="762000"/>
          </a:xfrm>
          <a:prstGeom prst="wedgeEllipseCallout">
            <a:avLst>
              <a:gd name="adj1" fmla="val -52493"/>
              <a:gd name="adj2" fmla="val -1346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LSC</a:t>
            </a:r>
            <a:endParaRPr lang="en-US" sz="2400" b="1" dirty="0"/>
          </a:p>
        </p:txBody>
      </p:sp>
      <p:sp>
        <p:nvSpPr>
          <p:cNvPr id="26" name="Oval Callout 25"/>
          <p:cNvSpPr/>
          <p:nvPr/>
        </p:nvSpPr>
        <p:spPr>
          <a:xfrm>
            <a:off x="3048000" y="5638800"/>
            <a:ext cx="914400" cy="762000"/>
          </a:xfrm>
          <a:prstGeom prst="wedgeEllipseCallout">
            <a:avLst>
              <a:gd name="adj1" fmla="val -179986"/>
              <a:gd name="adj2" fmla="val -1172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LSC</a:t>
            </a:r>
            <a:endParaRPr lang="en-US" sz="2400" b="1" dirty="0"/>
          </a:p>
        </p:txBody>
      </p:sp>
      <p:sp>
        <p:nvSpPr>
          <p:cNvPr id="27" name="Oval Callout 26"/>
          <p:cNvSpPr/>
          <p:nvPr/>
        </p:nvSpPr>
        <p:spPr>
          <a:xfrm>
            <a:off x="0" y="4724400"/>
            <a:ext cx="914400" cy="762000"/>
          </a:xfrm>
          <a:prstGeom prst="wedgeEllipseCallout">
            <a:avLst>
              <a:gd name="adj1" fmla="val 72792"/>
              <a:gd name="adj2" fmla="val 377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LSC</a:t>
            </a:r>
            <a:endParaRPr lang="en-US" sz="2400" b="1" dirty="0"/>
          </a:p>
        </p:txBody>
      </p:sp>
      <p:sp>
        <p:nvSpPr>
          <p:cNvPr id="28" name="Oval Callout 27"/>
          <p:cNvSpPr/>
          <p:nvPr/>
        </p:nvSpPr>
        <p:spPr>
          <a:xfrm>
            <a:off x="2590800" y="5867400"/>
            <a:ext cx="914400" cy="762000"/>
          </a:xfrm>
          <a:prstGeom prst="wedgeEllipseCallout">
            <a:avLst>
              <a:gd name="adj1" fmla="val -152208"/>
              <a:gd name="adj2" fmla="val -1455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LSC</a:t>
            </a:r>
            <a:endParaRPr 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0-#ppt_w/2"/>
                                          </p:val>
                                        </p:tav>
                                        <p:tav tm="100000">
                                          <p:val>
                                            <p:strVal val="#ppt_x"/>
                                          </p:val>
                                        </p:tav>
                                      </p:tavLst>
                                    </p:anim>
                                    <p:anim calcmode="lin" valueType="num">
                                      <p:cBhvr additive="base">
                                        <p:cTn id="20"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0-#ppt_w/2"/>
                                          </p:val>
                                        </p:tav>
                                        <p:tav tm="100000">
                                          <p:val>
                                            <p:strVal val="#ppt_x"/>
                                          </p:val>
                                        </p:tav>
                                      </p:tavLst>
                                    </p:anim>
                                    <p:anim calcmode="lin" valueType="num">
                                      <p:cBhvr additive="base">
                                        <p:cTn id="32"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2"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0-#ppt_w/2"/>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6" fill="hold" grpId="2"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1+#ppt_w/2"/>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3"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0-#ppt_w/2"/>
                                          </p:val>
                                        </p:tav>
                                        <p:tav tm="100000">
                                          <p:val>
                                            <p:strVal val="#ppt_x"/>
                                          </p:val>
                                        </p:tav>
                                      </p:tavLst>
                                    </p:anim>
                                    <p:anim calcmode="lin" valueType="num">
                                      <p:cBhvr additive="base">
                                        <p:cTn id="50"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2"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0-#ppt_w/2"/>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6"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1+#ppt_w/2"/>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ppt_x"/>
                                          </p:val>
                                        </p:tav>
                                        <p:tav tm="100000">
                                          <p:val>
                                            <p:strVal val="#ppt_x"/>
                                          </p:val>
                                        </p:tav>
                                      </p:tavLst>
                                    </p:anim>
                                    <p:anim calcmode="lin" valueType="num">
                                      <p:cBhvr additive="base">
                                        <p:cTn id="6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1+#ppt_w/2"/>
                                          </p:val>
                                        </p:tav>
                                        <p:tav tm="100000">
                                          <p:val>
                                            <p:strVal val="#ppt_x"/>
                                          </p:val>
                                        </p:tav>
                                      </p:tavLst>
                                    </p:anim>
                                    <p:anim calcmode="lin" valueType="num">
                                      <p:cBhvr additive="base">
                                        <p:cTn id="74"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additive="base">
                                        <p:cTn id="79" dur="500" fill="hold"/>
                                        <p:tgtEl>
                                          <p:spTgt spid="25"/>
                                        </p:tgtEl>
                                        <p:attrNameLst>
                                          <p:attrName>ppt_x</p:attrName>
                                        </p:attrNameLst>
                                      </p:cBhvr>
                                      <p:tavLst>
                                        <p:tav tm="0">
                                          <p:val>
                                            <p:strVal val="1+#ppt_w/2"/>
                                          </p:val>
                                        </p:tav>
                                        <p:tav tm="100000">
                                          <p:val>
                                            <p:strVal val="#ppt_x"/>
                                          </p:val>
                                        </p:tav>
                                      </p:tavLst>
                                    </p:anim>
                                    <p:anim calcmode="lin" valueType="num">
                                      <p:cBhvr additive="base">
                                        <p:cTn id="80"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6" fill="hold" grpId="0" nodeType="clickEffect">
                                  <p:stCondLst>
                                    <p:cond delay="0"/>
                                  </p:stCondLst>
                                  <p:childTnLst>
                                    <p:set>
                                      <p:cBhvr>
                                        <p:cTn id="84" dur="1" fill="hold">
                                          <p:stCondLst>
                                            <p:cond delay="0"/>
                                          </p:stCondLst>
                                        </p:cTn>
                                        <p:tgtEl>
                                          <p:spTgt spid="26"/>
                                        </p:tgtEl>
                                        <p:attrNameLst>
                                          <p:attrName>style.visibility</p:attrName>
                                        </p:attrNameLst>
                                      </p:cBhvr>
                                      <p:to>
                                        <p:strVal val="visible"/>
                                      </p:to>
                                    </p:set>
                                    <p:anim calcmode="lin" valueType="num">
                                      <p:cBhvr additive="base">
                                        <p:cTn id="85" dur="500" fill="hold"/>
                                        <p:tgtEl>
                                          <p:spTgt spid="26"/>
                                        </p:tgtEl>
                                        <p:attrNameLst>
                                          <p:attrName>ppt_x</p:attrName>
                                        </p:attrNameLst>
                                      </p:cBhvr>
                                      <p:tavLst>
                                        <p:tav tm="0">
                                          <p:val>
                                            <p:strVal val="1+#ppt_w/2"/>
                                          </p:val>
                                        </p:tav>
                                        <p:tav tm="100000">
                                          <p:val>
                                            <p:strVal val="#ppt_x"/>
                                          </p:val>
                                        </p:tav>
                                      </p:tavLst>
                                    </p:anim>
                                    <p:anim calcmode="lin" valueType="num">
                                      <p:cBhvr additive="base">
                                        <p:cTn id="8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6" fill="hold" grpId="0" nodeType="clickEffect">
                                  <p:stCondLst>
                                    <p:cond delay="0"/>
                                  </p:stCondLst>
                                  <p:childTnLst>
                                    <p:set>
                                      <p:cBhvr>
                                        <p:cTn id="90" dur="1" fill="hold">
                                          <p:stCondLst>
                                            <p:cond delay="0"/>
                                          </p:stCondLst>
                                        </p:cTn>
                                        <p:tgtEl>
                                          <p:spTgt spid="27"/>
                                        </p:tgtEl>
                                        <p:attrNameLst>
                                          <p:attrName>style.visibility</p:attrName>
                                        </p:attrNameLst>
                                      </p:cBhvr>
                                      <p:to>
                                        <p:strVal val="visible"/>
                                      </p:to>
                                    </p:set>
                                    <p:anim calcmode="lin" valueType="num">
                                      <p:cBhvr additive="base">
                                        <p:cTn id="91" dur="500" fill="hold"/>
                                        <p:tgtEl>
                                          <p:spTgt spid="27"/>
                                        </p:tgtEl>
                                        <p:attrNameLst>
                                          <p:attrName>ppt_x</p:attrName>
                                        </p:attrNameLst>
                                      </p:cBhvr>
                                      <p:tavLst>
                                        <p:tav tm="0">
                                          <p:val>
                                            <p:strVal val="1+#ppt_w/2"/>
                                          </p:val>
                                        </p:tav>
                                        <p:tav tm="100000">
                                          <p:val>
                                            <p:strVal val="#ppt_x"/>
                                          </p:val>
                                        </p:tav>
                                      </p:tavLst>
                                    </p:anim>
                                    <p:anim calcmode="lin" valueType="num">
                                      <p:cBhvr additive="base">
                                        <p:cTn id="9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6" fill="hold" grpId="0" nodeType="clickEffect">
                                  <p:stCondLst>
                                    <p:cond delay="0"/>
                                  </p:stCondLst>
                                  <p:childTnLst>
                                    <p:set>
                                      <p:cBhvr>
                                        <p:cTn id="96" dur="1" fill="hold">
                                          <p:stCondLst>
                                            <p:cond delay="0"/>
                                          </p:stCondLst>
                                        </p:cTn>
                                        <p:tgtEl>
                                          <p:spTgt spid="28"/>
                                        </p:tgtEl>
                                        <p:attrNameLst>
                                          <p:attrName>style.visibility</p:attrName>
                                        </p:attrNameLst>
                                      </p:cBhvr>
                                      <p:to>
                                        <p:strVal val="visible"/>
                                      </p:to>
                                    </p:set>
                                    <p:anim calcmode="lin" valueType="num">
                                      <p:cBhvr additive="base">
                                        <p:cTn id="97" dur="500" fill="hold"/>
                                        <p:tgtEl>
                                          <p:spTgt spid="28"/>
                                        </p:tgtEl>
                                        <p:attrNameLst>
                                          <p:attrName>ppt_x</p:attrName>
                                        </p:attrNameLst>
                                      </p:cBhvr>
                                      <p:tavLst>
                                        <p:tav tm="0">
                                          <p:val>
                                            <p:strVal val="1+#ppt_w/2"/>
                                          </p:val>
                                        </p:tav>
                                        <p:tav tm="100000">
                                          <p:val>
                                            <p:strVal val="#ppt_x"/>
                                          </p:val>
                                        </p:tav>
                                      </p:tavLst>
                                    </p:anim>
                                    <p:anim calcmode="lin" valueType="num">
                                      <p:cBhvr additive="base">
                                        <p:cTn id="9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8" grpId="0" animBg="1"/>
      <p:bldP spid="19" grpId="0" animBg="1"/>
      <p:bldP spid="20" grpId="2" animBg="1"/>
      <p:bldP spid="20" grpId="3"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p:nvPr>
        </p:nvSpPr>
        <p:spPr>
          <a:xfrm>
            <a:off x="457200" y="381000"/>
            <a:ext cx="5562600" cy="762000"/>
          </a:xfrm>
        </p:spPr>
        <p:txBody>
          <a:bodyPr/>
          <a:lstStyle/>
          <a:p>
            <a:pPr algn="l"/>
            <a:r>
              <a:rPr lang="en-US" dirty="0" smtClean="0">
                <a:solidFill>
                  <a:schemeClr val="bg1"/>
                </a:solidFill>
              </a:rPr>
              <a:t>CONTACT</a:t>
            </a:r>
            <a:endParaRPr lang="en-US" dirty="0">
              <a:solidFill>
                <a:schemeClr val="bg1"/>
              </a:solidFill>
            </a:endParaRPr>
          </a:p>
        </p:txBody>
      </p:sp>
      <p:sp>
        <p:nvSpPr>
          <p:cNvPr id="5" name="Text Placeholder 2"/>
          <p:cNvSpPr>
            <a:spLocks noGrp="1"/>
          </p:cNvSpPr>
          <p:nvPr>
            <p:ph type="body" sz="quarter" idx="10"/>
          </p:nvPr>
        </p:nvSpPr>
        <p:spPr>
          <a:xfrm>
            <a:off x="533400" y="1676400"/>
            <a:ext cx="8305800" cy="3352800"/>
          </a:xfrm>
        </p:spPr>
        <p:txBody>
          <a:bodyPr/>
          <a:lstStyle/>
          <a:p>
            <a:r>
              <a:rPr lang="en-US" dirty="0" smtClean="0"/>
              <a:t> </a:t>
            </a:r>
            <a:r>
              <a:rPr lang="en-US" sz="3600" dirty="0" smtClean="0">
                <a:solidFill>
                  <a:schemeClr val="bg1"/>
                </a:solidFill>
              </a:rPr>
              <a:t>Lisa R. Cox</a:t>
            </a:r>
          </a:p>
          <a:p>
            <a:r>
              <a:rPr lang="en-US" sz="3600" dirty="0" smtClean="0">
                <a:solidFill>
                  <a:schemeClr val="bg1"/>
                </a:solidFill>
              </a:rPr>
              <a:t>Municipal Stormwater Permit Manager</a:t>
            </a:r>
          </a:p>
          <a:p>
            <a:r>
              <a:rPr lang="en-US" sz="3600" dirty="0" smtClean="0">
                <a:solidFill>
                  <a:schemeClr val="bg1"/>
                </a:solidFill>
              </a:rPr>
              <a:t>Department of Ecology</a:t>
            </a:r>
          </a:p>
          <a:p>
            <a:r>
              <a:rPr lang="en-US" sz="3600" dirty="0" smtClean="0">
                <a:solidFill>
                  <a:schemeClr val="bg1"/>
                </a:solidFill>
              </a:rPr>
              <a:t>2108 Grand Blvd. Vancouver, WA</a:t>
            </a:r>
          </a:p>
          <a:p>
            <a:r>
              <a:rPr lang="en-US" sz="3600" dirty="0" smtClean="0">
                <a:solidFill>
                  <a:schemeClr val="bg1"/>
                </a:solidFill>
              </a:rPr>
              <a:t>(360) 798-2906</a:t>
            </a:r>
          </a:p>
          <a:p>
            <a:r>
              <a:rPr lang="en-US" sz="3600" dirty="0" smtClean="0">
                <a:solidFill>
                  <a:schemeClr val="bg1"/>
                </a:solidFill>
              </a:rPr>
              <a:t>Lisa.cox@ecy.wa.gov</a:t>
            </a:r>
            <a:endParaRPr lang="en-US" dirty="0" smtClean="0"/>
          </a:p>
          <a:p>
            <a:endParaRPr lang="en-US" sz="3200" dirty="0" smtClean="0">
              <a:solidFill>
                <a:schemeClr val="bg1"/>
              </a:solidFill>
            </a:endParaRPr>
          </a:p>
        </p:txBody>
      </p:sp>
      <p:pic>
        <p:nvPicPr>
          <p:cNvPr id="4" name="Picture 2" descr="http://eastmetrowater.areavoices.com/files/2010/06/SAM_0003.jpg"/>
          <p:cNvPicPr>
            <a:picLocks noChangeAspect="1" noChangeArrowheads="1"/>
          </p:cNvPicPr>
          <p:nvPr/>
        </p:nvPicPr>
        <p:blipFill>
          <a:blip r:embed="rId3" cstate="print"/>
          <a:srcRect/>
          <a:stretch>
            <a:fillRect/>
          </a:stretch>
        </p:blipFill>
        <p:spPr bwMode="auto">
          <a:xfrm rot="10800000" flipV="1">
            <a:off x="245533" y="228600"/>
            <a:ext cx="8669865" cy="4876799"/>
          </a:xfrm>
          <a:prstGeom prst="rect">
            <a:avLst/>
          </a:prstGeom>
          <a:noFill/>
        </p:spPr>
      </p:pic>
    </p:spTree>
    <p:extLst>
      <p:ext uri="{BB962C8B-B14F-4D97-AF65-F5344CB8AC3E}">
        <p14:creationId xmlns:p14="http://schemas.microsoft.com/office/powerpoint/2010/main" xmlns="" val="68936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761999"/>
          </a:xfrm>
          <a:prstGeom prst="rect">
            <a:avLst/>
          </a:prstGeom>
          <a:solidFill>
            <a:schemeClr val="tx2">
              <a:lumMod val="20000"/>
              <a:lumOff val="80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latin typeface="+mj-lt"/>
                <a:ea typeface="+mj-ea"/>
                <a:cs typeface="+mj-cs"/>
              </a:rPr>
              <a:t>Stormwater &amp; You</a:t>
            </a:r>
            <a:endParaRPr kumimoji="0" lang="en-US" sz="4000" b="1" i="0" u="none" strike="noStrike" kern="1200" cap="none" spc="0" normalizeH="0" baseline="0" noProof="0" dirty="0">
              <a:ln>
                <a:noFill/>
              </a:ln>
              <a:solidFill>
                <a:schemeClr val="tx1"/>
              </a:solidFill>
              <a:effectLst/>
              <a:uLnTx/>
              <a:uFillTx/>
              <a:latin typeface="+mj-lt"/>
              <a:ea typeface="+mj-ea"/>
              <a:cs typeface="+mj-cs"/>
            </a:endParaRPr>
          </a:p>
        </p:txBody>
      </p:sp>
      <p:sp>
        <p:nvSpPr>
          <p:cNvPr id="5" name="Content Placeholder 4"/>
          <p:cNvSpPr>
            <a:spLocks noGrp="1"/>
          </p:cNvSpPr>
          <p:nvPr>
            <p:ph idx="1"/>
          </p:nvPr>
        </p:nvSpPr>
        <p:spPr>
          <a:xfrm>
            <a:off x="457200" y="1143000"/>
            <a:ext cx="4191000" cy="2667000"/>
          </a:xfrm>
        </p:spPr>
        <p:txBody>
          <a:bodyPr>
            <a:normAutofit/>
          </a:bodyPr>
          <a:lstStyle/>
          <a:p>
            <a:r>
              <a:rPr lang="en-US" sz="2800" dirty="0" smtClean="0">
                <a:solidFill>
                  <a:schemeClr val="bg1">
                    <a:lumMod val="95000"/>
                  </a:schemeClr>
                </a:solidFill>
              </a:rPr>
              <a:t>Only rain down the drain</a:t>
            </a:r>
          </a:p>
          <a:p>
            <a:r>
              <a:rPr lang="en-US" sz="2800" dirty="0" smtClean="0">
                <a:solidFill>
                  <a:schemeClr val="bg1">
                    <a:lumMod val="95000"/>
                  </a:schemeClr>
                </a:solidFill>
              </a:rPr>
              <a:t>Scoop poop</a:t>
            </a:r>
          </a:p>
          <a:p>
            <a:r>
              <a:rPr lang="en-US" sz="2800" dirty="0" smtClean="0">
                <a:solidFill>
                  <a:schemeClr val="bg1">
                    <a:lumMod val="95000"/>
                  </a:schemeClr>
                </a:solidFill>
              </a:rPr>
              <a:t>Maintain septic systems</a:t>
            </a:r>
          </a:p>
          <a:p>
            <a:r>
              <a:rPr lang="en-US" sz="2800" dirty="0" smtClean="0">
                <a:solidFill>
                  <a:schemeClr val="bg1">
                    <a:lumMod val="95000"/>
                  </a:schemeClr>
                </a:solidFill>
              </a:rPr>
              <a:t>Use natural garden care</a:t>
            </a:r>
          </a:p>
          <a:p>
            <a:endParaRPr lang="en-US" dirty="0" smtClean="0"/>
          </a:p>
          <a:p>
            <a:endParaRPr lang="en-US" dirty="0" smtClean="0"/>
          </a:p>
          <a:p>
            <a:endParaRPr lang="en-US" dirty="0"/>
          </a:p>
        </p:txBody>
      </p:sp>
      <p:pic>
        <p:nvPicPr>
          <p:cNvPr id="9" name="Picture 2"/>
          <p:cNvPicPr>
            <a:picLocks noChangeAspect="1" noChangeArrowheads="1"/>
          </p:cNvPicPr>
          <p:nvPr/>
        </p:nvPicPr>
        <p:blipFill>
          <a:blip r:embed="rId3" cstate="print"/>
          <a:srcRect/>
          <a:stretch>
            <a:fillRect/>
          </a:stretch>
        </p:blipFill>
        <p:spPr bwMode="auto">
          <a:xfrm>
            <a:off x="6067424" y="5842418"/>
            <a:ext cx="3000376" cy="786982"/>
          </a:xfrm>
          <a:prstGeom prst="rect">
            <a:avLst/>
          </a:prstGeom>
          <a:noFill/>
          <a:ln w="9525">
            <a:noFill/>
            <a:miter lim="800000"/>
            <a:headEnd/>
            <a:tailEnd/>
          </a:ln>
          <a:effectLst/>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xmlns="" val="0"/>
              </a:ext>
            </a:extLst>
          </a:blip>
          <a:srcRect l="23225" r="3680" b="16710"/>
          <a:stretch/>
        </p:blipFill>
        <p:spPr>
          <a:xfrm>
            <a:off x="-8878" y="4419600"/>
            <a:ext cx="9152878" cy="1199596"/>
          </a:xfrm>
          <a:prstGeom prst="rect">
            <a:avLst/>
          </a:prstGeom>
        </p:spPr>
      </p:pic>
      <p:sp>
        <p:nvSpPr>
          <p:cNvPr id="11" name="Content Placeholder 4"/>
          <p:cNvSpPr txBox="1">
            <a:spLocks/>
          </p:cNvSpPr>
          <p:nvPr/>
        </p:nvSpPr>
        <p:spPr>
          <a:xfrm>
            <a:off x="4953000" y="1143000"/>
            <a:ext cx="4191000" cy="25908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bg1">
                    <a:lumMod val="95000"/>
                  </a:schemeClr>
                </a:solidFill>
                <a:effectLst/>
                <a:uLnTx/>
                <a:uFillTx/>
                <a:latin typeface="+mn-lt"/>
                <a:ea typeface="+mn-ea"/>
                <a:cs typeface="+mn-cs"/>
              </a:rPr>
              <a:t>Fix car leaks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bg1">
                    <a:lumMod val="95000"/>
                  </a:schemeClr>
                </a:solidFill>
                <a:effectLst/>
                <a:uLnTx/>
                <a:uFillTx/>
                <a:latin typeface="+mn-lt"/>
                <a:ea typeface="+mn-ea"/>
                <a:cs typeface="+mn-cs"/>
              </a:rPr>
              <a:t>Install &amp; maintain a rain garden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bg1">
                    <a:lumMod val="95000"/>
                  </a:schemeClr>
                </a:solidFill>
                <a:effectLst/>
                <a:uLnTx/>
                <a:uFillTx/>
                <a:latin typeface="+mn-lt"/>
                <a:ea typeface="+mn-ea"/>
                <a:cs typeface="+mn-cs"/>
              </a:rPr>
              <a:t>Report problems – call a hotline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2895600"/>
          </a:xfrm>
        </p:spPr>
        <p:txBody>
          <a:bodyPr>
            <a:noAutofit/>
          </a:bodyPr>
          <a:lstStyle/>
          <a:p>
            <a:pPr marL="0" algn="ctr">
              <a:buNone/>
            </a:pPr>
            <a:r>
              <a:rPr lang="en-US" sz="6000" dirty="0" smtClean="0">
                <a:solidFill>
                  <a:schemeClr val="bg1"/>
                </a:solidFill>
              </a:rPr>
              <a:t>Introduction to stormwater permits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xmlns="" val="0"/>
              </a:ext>
            </a:extLst>
          </a:blip>
          <a:srcRect l="23225" r="3680" b="16710"/>
          <a:stretch/>
        </p:blipFill>
        <p:spPr>
          <a:xfrm>
            <a:off x="-8878" y="4419600"/>
            <a:ext cx="9152878" cy="1199596"/>
          </a:xfrm>
          <a:prstGeom prst="rect">
            <a:avLst/>
          </a:prstGeom>
        </p:spPr>
      </p:pic>
      <p:pic>
        <p:nvPicPr>
          <p:cNvPr id="5" name="Picture 2"/>
          <p:cNvPicPr>
            <a:picLocks noChangeAspect="1" noChangeArrowheads="1"/>
          </p:cNvPicPr>
          <p:nvPr/>
        </p:nvPicPr>
        <p:blipFill>
          <a:blip r:embed="rId4" cstate="print"/>
          <a:srcRect/>
          <a:stretch>
            <a:fillRect/>
          </a:stretch>
        </p:blipFill>
        <p:spPr bwMode="auto">
          <a:xfrm>
            <a:off x="5029200" y="5733706"/>
            <a:ext cx="3995860" cy="104809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noChangeArrowheads="1"/>
          </p:cNvSpPr>
          <p:nvPr>
            <p:ph sz="quarter" idx="1"/>
          </p:nvPr>
        </p:nvSpPr>
        <p:spPr>
          <a:xfrm>
            <a:off x="304800" y="1371600"/>
            <a:ext cx="8610600" cy="838200"/>
          </a:xfrm>
        </p:spPr>
        <p:txBody>
          <a:bodyPr>
            <a:noAutofit/>
          </a:bodyPr>
          <a:lstStyle/>
          <a:p>
            <a:pPr algn="ctr">
              <a:buNone/>
            </a:pPr>
            <a:r>
              <a:rPr lang="en-US" dirty="0" smtClean="0">
                <a:solidFill>
                  <a:schemeClr val="bg1"/>
                </a:solidFill>
              </a:rPr>
              <a:t>Federal Water Pollution Control Act of 1972</a:t>
            </a:r>
          </a:p>
          <a:p>
            <a:pPr>
              <a:spcBef>
                <a:spcPts val="0"/>
              </a:spcBef>
              <a:buSzPct val="100000"/>
            </a:pPr>
            <a:endParaRPr lang="en-US" sz="2800" dirty="0" smtClean="0">
              <a:solidFill>
                <a:schemeClr val="bg1"/>
              </a:solidFill>
            </a:endParaRPr>
          </a:p>
        </p:txBody>
      </p:sp>
      <p:sp>
        <p:nvSpPr>
          <p:cNvPr id="9" name="Title 1"/>
          <p:cNvSpPr txBox="1">
            <a:spLocks noGrp="1"/>
          </p:cNvSpPr>
          <p:nvPr>
            <p:ph type="title"/>
          </p:nvPr>
        </p:nvSpPr>
        <p:spPr>
          <a:xfrm>
            <a:off x="0" y="0"/>
            <a:ext cx="9144000" cy="838200"/>
          </a:xfrm>
          <a:prstGeom prst="rect">
            <a:avLst/>
          </a:prstGeom>
          <a:solidFill>
            <a:schemeClr val="tx2">
              <a:lumMod val="20000"/>
              <a:lumOff val="80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chemeClr val="tx1"/>
                </a:solidFill>
                <a:effectLst/>
                <a:uLnTx/>
                <a:uFillTx/>
                <a:latin typeface="+mj-lt"/>
                <a:ea typeface="+mj-ea"/>
                <a:cs typeface="+mj-cs"/>
              </a:rPr>
              <a:t>Introduction to the Stormwater Permits</a:t>
            </a:r>
            <a:endParaRPr kumimoji="0" lang="en-US" sz="4000" b="1" i="0" u="none" strike="noStrike" kern="1200" cap="none" spc="0" normalizeH="0" baseline="0" noProof="0" dirty="0">
              <a:ln>
                <a:noFill/>
              </a:ln>
              <a:solidFill>
                <a:schemeClr val="tx1"/>
              </a:solidFill>
              <a:effectLst/>
              <a:uLnTx/>
              <a:uFillTx/>
              <a:latin typeface="+mj-lt"/>
              <a:ea typeface="+mj-ea"/>
              <a:cs typeface="+mj-cs"/>
            </a:endParaRPr>
          </a:p>
        </p:txBody>
      </p:sp>
      <p:sp>
        <p:nvSpPr>
          <p:cNvPr id="15" name="Oval 14"/>
          <p:cNvSpPr/>
          <p:nvPr/>
        </p:nvSpPr>
        <p:spPr>
          <a:xfrm>
            <a:off x="3200400" y="2133600"/>
            <a:ext cx="2209800"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NPDES</a:t>
            </a:r>
            <a:endParaRPr lang="en-US" sz="4000" dirty="0"/>
          </a:p>
        </p:txBody>
      </p:sp>
      <p:sp>
        <p:nvSpPr>
          <p:cNvPr id="16" name="Oval 15"/>
          <p:cNvSpPr/>
          <p:nvPr/>
        </p:nvSpPr>
        <p:spPr>
          <a:xfrm>
            <a:off x="2286000" y="3886200"/>
            <a:ext cx="1371600" cy="990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CAFO</a:t>
            </a:r>
            <a:endParaRPr lang="en-US" sz="2400" dirty="0"/>
          </a:p>
        </p:txBody>
      </p:sp>
      <p:sp>
        <p:nvSpPr>
          <p:cNvPr id="17" name="Oval 16"/>
          <p:cNvSpPr/>
          <p:nvPr/>
        </p:nvSpPr>
        <p:spPr>
          <a:xfrm>
            <a:off x="5029200" y="3810000"/>
            <a:ext cx="1371600" cy="990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Pesticide Discharges</a:t>
            </a:r>
            <a:endParaRPr lang="en-US" sz="1400" dirty="0"/>
          </a:p>
        </p:txBody>
      </p:sp>
      <p:sp>
        <p:nvSpPr>
          <p:cNvPr id="18" name="Oval 17"/>
          <p:cNvSpPr/>
          <p:nvPr/>
        </p:nvSpPr>
        <p:spPr>
          <a:xfrm>
            <a:off x="6248400" y="3810000"/>
            <a:ext cx="1371600" cy="990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CSOs</a:t>
            </a:r>
            <a:endParaRPr lang="en-US" sz="2400" dirty="0"/>
          </a:p>
        </p:txBody>
      </p:sp>
      <p:sp>
        <p:nvSpPr>
          <p:cNvPr id="19" name="Oval 18"/>
          <p:cNvSpPr/>
          <p:nvPr/>
        </p:nvSpPr>
        <p:spPr>
          <a:xfrm>
            <a:off x="7467600" y="5105400"/>
            <a:ext cx="1676400" cy="990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Pre-</a:t>
            </a:r>
            <a:r>
              <a:rPr lang="en-US" sz="1900" dirty="0" smtClean="0"/>
              <a:t>treatment</a:t>
            </a:r>
            <a:endParaRPr lang="en-US" sz="1900" dirty="0"/>
          </a:p>
        </p:txBody>
      </p:sp>
      <p:sp>
        <p:nvSpPr>
          <p:cNvPr id="20" name="Oval 19"/>
          <p:cNvSpPr/>
          <p:nvPr/>
        </p:nvSpPr>
        <p:spPr>
          <a:xfrm>
            <a:off x="1143000" y="3886200"/>
            <a:ext cx="1371600" cy="990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SSO’s</a:t>
            </a:r>
            <a:endParaRPr lang="en-US" sz="2400" dirty="0"/>
          </a:p>
        </p:txBody>
      </p:sp>
      <p:sp>
        <p:nvSpPr>
          <p:cNvPr id="21" name="Oval 20"/>
          <p:cNvSpPr/>
          <p:nvPr/>
        </p:nvSpPr>
        <p:spPr>
          <a:xfrm>
            <a:off x="1600200" y="5105400"/>
            <a:ext cx="1371600" cy="990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smtClean="0"/>
              <a:t>Whole Effluent Toxicity</a:t>
            </a:r>
            <a:endParaRPr lang="en-US" sz="1500" dirty="0"/>
          </a:p>
        </p:txBody>
      </p:sp>
      <p:sp>
        <p:nvSpPr>
          <p:cNvPr id="22" name="Oval 21"/>
          <p:cNvSpPr/>
          <p:nvPr/>
        </p:nvSpPr>
        <p:spPr>
          <a:xfrm>
            <a:off x="3657600" y="3886200"/>
            <a:ext cx="1371600" cy="990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Stormwater</a:t>
            </a:r>
            <a:endParaRPr lang="en-US" sz="2400" dirty="0">
              <a:solidFill>
                <a:schemeClr val="tx1"/>
              </a:solidFill>
            </a:endParaRPr>
          </a:p>
        </p:txBody>
      </p:sp>
      <p:sp>
        <p:nvSpPr>
          <p:cNvPr id="29" name="Oval 28"/>
          <p:cNvSpPr/>
          <p:nvPr/>
        </p:nvSpPr>
        <p:spPr>
          <a:xfrm>
            <a:off x="0" y="5105400"/>
            <a:ext cx="1447800" cy="990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Aqua-</a:t>
            </a:r>
          </a:p>
          <a:p>
            <a:pPr algn="ctr"/>
            <a:r>
              <a:rPr lang="en-US" sz="2200" dirty="0" smtClean="0"/>
              <a:t>culture</a:t>
            </a:r>
            <a:endParaRPr lang="en-US" sz="2200" dirty="0"/>
          </a:p>
        </p:txBody>
      </p:sp>
      <p:sp>
        <p:nvSpPr>
          <p:cNvPr id="30" name="Oval 29"/>
          <p:cNvSpPr/>
          <p:nvPr/>
        </p:nvSpPr>
        <p:spPr>
          <a:xfrm>
            <a:off x="6019800" y="5105400"/>
            <a:ext cx="1371600" cy="990600"/>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smtClean="0"/>
              <a:t>Fresh Fruit Packing</a:t>
            </a:r>
            <a:endParaRPr lang="en-US" sz="1500" dirty="0"/>
          </a:p>
        </p:txBody>
      </p:sp>
      <p:sp>
        <p:nvSpPr>
          <p:cNvPr id="31" name="Oval 30"/>
          <p:cNvSpPr/>
          <p:nvPr/>
        </p:nvSpPr>
        <p:spPr>
          <a:xfrm>
            <a:off x="4572000" y="5105400"/>
            <a:ext cx="1371600" cy="990600"/>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smtClean="0"/>
              <a:t>Vessel </a:t>
            </a:r>
            <a:r>
              <a:rPr lang="en-US" sz="1400" dirty="0" err="1" smtClean="0"/>
              <a:t>Decon-struction</a:t>
            </a:r>
            <a:endParaRPr lang="en-US" sz="1000" dirty="0"/>
          </a:p>
        </p:txBody>
      </p:sp>
      <p:sp>
        <p:nvSpPr>
          <p:cNvPr id="32" name="Oval 31"/>
          <p:cNvSpPr/>
          <p:nvPr/>
        </p:nvSpPr>
        <p:spPr>
          <a:xfrm>
            <a:off x="3048000" y="5105400"/>
            <a:ext cx="1371600" cy="990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smtClean="0"/>
              <a:t>Vessel Discharge</a:t>
            </a:r>
            <a:endParaRPr lang="en-US" sz="10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noChangeArrowheads="1"/>
          </p:cNvSpPr>
          <p:nvPr>
            <p:ph sz="quarter" idx="1"/>
          </p:nvPr>
        </p:nvSpPr>
        <p:spPr>
          <a:xfrm>
            <a:off x="304800" y="1371600"/>
            <a:ext cx="8610600" cy="838200"/>
          </a:xfrm>
        </p:spPr>
        <p:txBody>
          <a:bodyPr>
            <a:noAutofit/>
          </a:bodyPr>
          <a:lstStyle/>
          <a:p>
            <a:pPr algn="ctr">
              <a:buNone/>
            </a:pPr>
            <a:r>
              <a:rPr lang="en-US" dirty="0" smtClean="0">
                <a:solidFill>
                  <a:schemeClr val="bg1"/>
                </a:solidFill>
              </a:rPr>
              <a:t>Federal Water Pollution Control Act of 1972</a:t>
            </a:r>
          </a:p>
          <a:p>
            <a:pPr>
              <a:spcBef>
                <a:spcPts val="0"/>
              </a:spcBef>
              <a:buSzPct val="100000"/>
            </a:pPr>
            <a:endParaRPr lang="en-US" sz="2800" dirty="0" smtClean="0">
              <a:solidFill>
                <a:schemeClr val="bg1"/>
              </a:solidFill>
            </a:endParaRPr>
          </a:p>
        </p:txBody>
      </p:sp>
      <p:sp>
        <p:nvSpPr>
          <p:cNvPr id="9" name="Title 1"/>
          <p:cNvSpPr txBox="1">
            <a:spLocks noGrp="1"/>
          </p:cNvSpPr>
          <p:nvPr>
            <p:ph type="title"/>
          </p:nvPr>
        </p:nvSpPr>
        <p:spPr>
          <a:xfrm>
            <a:off x="0" y="0"/>
            <a:ext cx="9144000" cy="838200"/>
          </a:xfrm>
          <a:prstGeom prst="rect">
            <a:avLst/>
          </a:prstGeom>
          <a:solidFill>
            <a:schemeClr val="tx2">
              <a:lumMod val="20000"/>
              <a:lumOff val="80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chemeClr val="tx1"/>
                </a:solidFill>
                <a:effectLst/>
                <a:uLnTx/>
                <a:uFillTx/>
                <a:latin typeface="+mj-lt"/>
                <a:ea typeface="+mj-ea"/>
                <a:cs typeface="+mj-cs"/>
              </a:rPr>
              <a:t>Introduction to the Stormwater Permits</a:t>
            </a:r>
            <a:endParaRPr kumimoji="0" lang="en-US" sz="4000" b="1" i="0" u="none" strike="noStrike" kern="1200" cap="none" spc="0" normalizeH="0" baseline="0" noProof="0" dirty="0">
              <a:ln>
                <a:noFill/>
              </a:ln>
              <a:solidFill>
                <a:schemeClr val="tx1"/>
              </a:solidFill>
              <a:effectLst/>
              <a:uLnTx/>
              <a:uFillTx/>
              <a:latin typeface="+mj-lt"/>
              <a:ea typeface="+mj-ea"/>
              <a:cs typeface="+mj-cs"/>
            </a:endParaRPr>
          </a:p>
        </p:txBody>
      </p:sp>
      <p:sp>
        <p:nvSpPr>
          <p:cNvPr id="15" name="Oval 14"/>
          <p:cNvSpPr/>
          <p:nvPr/>
        </p:nvSpPr>
        <p:spPr>
          <a:xfrm>
            <a:off x="3200400" y="2133600"/>
            <a:ext cx="2209800"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NPDES</a:t>
            </a:r>
            <a:endParaRPr lang="en-US" sz="4000" dirty="0"/>
          </a:p>
        </p:txBody>
      </p:sp>
      <p:sp>
        <p:nvSpPr>
          <p:cNvPr id="22" name="Oval 21"/>
          <p:cNvSpPr/>
          <p:nvPr/>
        </p:nvSpPr>
        <p:spPr>
          <a:xfrm>
            <a:off x="3581400" y="3886200"/>
            <a:ext cx="1371600" cy="990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Stormwater</a:t>
            </a:r>
            <a:endParaRPr lang="en-US" sz="2400" dirty="0">
              <a:solidFill>
                <a:schemeClr val="tx1"/>
              </a:solidFill>
            </a:endParaRPr>
          </a:p>
        </p:txBody>
      </p:sp>
      <p:sp>
        <p:nvSpPr>
          <p:cNvPr id="23" name="Oval 22"/>
          <p:cNvSpPr/>
          <p:nvPr/>
        </p:nvSpPr>
        <p:spPr>
          <a:xfrm>
            <a:off x="457200" y="5257800"/>
            <a:ext cx="1905000" cy="990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smtClean="0">
                <a:solidFill>
                  <a:schemeClr val="tx1"/>
                </a:solidFill>
              </a:rPr>
              <a:t>Construction</a:t>
            </a:r>
            <a:r>
              <a:rPr lang="en-US" sz="2000" dirty="0" smtClean="0">
                <a:solidFill>
                  <a:schemeClr val="tx1"/>
                </a:solidFill>
              </a:rPr>
              <a:t> </a:t>
            </a:r>
            <a:endParaRPr lang="en-US" sz="2000" dirty="0">
              <a:solidFill>
                <a:schemeClr val="tx1"/>
              </a:solidFill>
            </a:endParaRPr>
          </a:p>
        </p:txBody>
      </p:sp>
      <p:sp>
        <p:nvSpPr>
          <p:cNvPr id="24" name="Oval 23"/>
          <p:cNvSpPr/>
          <p:nvPr/>
        </p:nvSpPr>
        <p:spPr>
          <a:xfrm>
            <a:off x="4495800" y="5257800"/>
            <a:ext cx="1447800" cy="990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smtClean="0">
                <a:solidFill>
                  <a:schemeClr val="tx1"/>
                </a:solidFill>
              </a:rPr>
              <a:t>Industrial</a:t>
            </a:r>
            <a:endParaRPr lang="en-US" sz="1700" dirty="0">
              <a:solidFill>
                <a:schemeClr val="tx1"/>
              </a:solidFill>
            </a:endParaRPr>
          </a:p>
        </p:txBody>
      </p:sp>
      <p:sp>
        <p:nvSpPr>
          <p:cNvPr id="25" name="Oval 24"/>
          <p:cNvSpPr/>
          <p:nvPr/>
        </p:nvSpPr>
        <p:spPr>
          <a:xfrm>
            <a:off x="2590800" y="5257800"/>
            <a:ext cx="1447800" cy="990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Municipal</a:t>
            </a:r>
            <a:endParaRPr lang="en-US" sz="1600" dirty="0">
              <a:solidFill>
                <a:schemeClr val="tx1"/>
              </a:solidFill>
            </a:endParaRPr>
          </a:p>
        </p:txBody>
      </p:sp>
      <p:sp>
        <p:nvSpPr>
          <p:cNvPr id="26" name="Oval 25"/>
          <p:cNvSpPr/>
          <p:nvPr/>
        </p:nvSpPr>
        <p:spPr>
          <a:xfrm>
            <a:off x="7239000" y="5257800"/>
            <a:ext cx="1905000" cy="990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smtClean="0">
                <a:solidFill>
                  <a:schemeClr val="tx1"/>
                </a:solidFill>
              </a:rPr>
              <a:t>Sand &amp; Gravel</a:t>
            </a:r>
            <a:endParaRPr lang="en-US" sz="1700" dirty="0">
              <a:solidFill>
                <a:schemeClr val="tx1"/>
              </a:solidFill>
            </a:endParaRPr>
          </a:p>
        </p:txBody>
      </p:sp>
      <p:sp>
        <p:nvSpPr>
          <p:cNvPr id="33" name="Oval 32"/>
          <p:cNvSpPr/>
          <p:nvPr/>
        </p:nvSpPr>
        <p:spPr>
          <a:xfrm>
            <a:off x="2590800" y="5257800"/>
            <a:ext cx="1447800" cy="990600"/>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Municipal</a:t>
            </a:r>
            <a:endParaRPr lang="en-US" sz="1600" dirty="0">
              <a:solidFill>
                <a:schemeClr val="tx1"/>
              </a:solidFill>
            </a:endParaRPr>
          </a:p>
        </p:txBody>
      </p:sp>
      <p:sp>
        <p:nvSpPr>
          <p:cNvPr id="35" name="Oval 34"/>
          <p:cNvSpPr/>
          <p:nvPr/>
        </p:nvSpPr>
        <p:spPr>
          <a:xfrm>
            <a:off x="4495800" y="5257800"/>
            <a:ext cx="1447800" cy="990600"/>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smtClean="0">
                <a:solidFill>
                  <a:schemeClr val="tx1"/>
                </a:solidFill>
              </a:rPr>
              <a:t>Industrial</a:t>
            </a:r>
            <a:endParaRPr lang="en-US" sz="1700" dirty="0">
              <a:solidFill>
                <a:schemeClr val="tx1"/>
              </a:solidFill>
            </a:endParaRPr>
          </a:p>
        </p:txBody>
      </p:sp>
      <p:sp>
        <p:nvSpPr>
          <p:cNvPr id="36" name="Oval 35"/>
          <p:cNvSpPr/>
          <p:nvPr/>
        </p:nvSpPr>
        <p:spPr>
          <a:xfrm>
            <a:off x="457200" y="5257800"/>
            <a:ext cx="1905000" cy="990600"/>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smtClean="0">
                <a:solidFill>
                  <a:schemeClr val="tx1"/>
                </a:solidFill>
              </a:rPr>
              <a:t>Construction</a:t>
            </a:r>
            <a:r>
              <a:rPr lang="en-US" sz="2000" dirty="0" smtClean="0">
                <a:solidFill>
                  <a:schemeClr val="tx1"/>
                </a:solidFill>
              </a:rPr>
              <a:t> </a:t>
            </a:r>
            <a:endParaRPr lang="en-US" sz="2000" dirty="0">
              <a:solidFill>
                <a:schemeClr val="tx1"/>
              </a:solidFill>
            </a:endParaRPr>
          </a:p>
        </p:txBody>
      </p:sp>
      <p:sp>
        <p:nvSpPr>
          <p:cNvPr id="13" name="Oval 12"/>
          <p:cNvSpPr/>
          <p:nvPr/>
        </p:nvSpPr>
        <p:spPr>
          <a:xfrm>
            <a:off x="5867400" y="5257800"/>
            <a:ext cx="1371600" cy="990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Boatyard </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ox(in)">
                                      <p:cBhvr>
                                        <p:cTn id="7" dur="10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ox(in)">
                                      <p:cBhvr>
                                        <p:cTn id="12" dur="10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ox(in)">
                                      <p:cBhvr>
                                        <p:cTn id="17"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304800" y="1066800"/>
            <a:ext cx="4572000" cy="4572000"/>
          </a:xfrm>
          <a:prstGeom prst="rect">
            <a:avLst/>
          </a:prstGeom>
        </p:spPr>
        <p:txBody>
          <a:bodyPr vert="horz" lIns="91440" tIns="45720" rIns="91440" bIns="45720" rtlCol="0">
            <a:noAutofit/>
          </a:bodyPr>
          <a:lstStyle/>
          <a:p>
            <a:pPr lvl="0" indent="-228600">
              <a:defRPr/>
            </a:pPr>
            <a:r>
              <a:rPr lang="en-US" sz="3600" noProof="0" dirty="0" smtClean="0">
                <a:solidFill>
                  <a:schemeClr val="bg1"/>
                </a:solidFill>
              </a:rPr>
              <a:t>EPA  delegated </a:t>
            </a:r>
          </a:p>
          <a:p>
            <a:pPr lvl="0" indent="-228600">
              <a:defRPr/>
            </a:pPr>
            <a:r>
              <a:rPr lang="en-US" sz="3600" noProof="0" dirty="0" smtClean="0">
                <a:solidFill>
                  <a:schemeClr val="bg1"/>
                </a:solidFill>
              </a:rPr>
              <a:t>States: </a:t>
            </a:r>
          </a:p>
          <a:p>
            <a:pPr marL="228600" lvl="0" indent="-228600">
              <a:buFont typeface="Arial" pitchFamily="34" charset="0"/>
              <a:buChar char="•"/>
              <a:defRPr/>
            </a:pPr>
            <a:r>
              <a:rPr kumimoji="0" lang="en-US" sz="3600" b="1" u="none" strike="noStrike" kern="1200" cap="none" spc="0" normalizeH="0" dirty="0" smtClean="0">
                <a:ln>
                  <a:noFill/>
                </a:ln>
                <a:solidFill>
                  <a:schemeClr val="bg1"/>
                </a:solidFill>
                <a:effectLst/>
                <a:uLnTx/>
                <a:uFillTx/>
                <a:latin typeface="+mn-lt"/>
                <a:ea typeface="+mn-ea"/>
                <a:cs typeface="+mn-cs"/>
              </a:rPr>
              <a:t>Washington </a:t>
            </a:r>
          </a:p>
          <a:p>
            <a:pPr marL="228600" lvl="0" indent="-228600">
              <a:buFont typeface="Arial" pitchFamily="34" charset="0"/>
              <a:buChar char="•"/>
              <a:defRPr/>
            </a:pPr>
            <a:r>
              <a:rPr lang="en-US" sz="3600" b="1" noProof="0" dirty="0" smtClean="0">
                <a:solidFill>
                  <a:schemeClr val="bg1"/>
                </a:solidFill>
              </a:rPr>
              <a:t>Montana</a:t>
            </a:r>
          </a:p>
          <a:p>
            <a:pPr marL="228600" lvl="0" indent="-228600">
              <a:buFont typeface="Arial" pitchFamily="34" charset="0"/>
              <a:buChar char="•"/>
              <a:defRPr/>
            </a:pPr>
            <a:r>
              <a:rPr kumimoji="0" lang="en-US" sz="3600" b="1" u="none" strike="noStrike" kern="1200" cap="none" spc="0" normalizeH="0" dirty="0" smtClean="0">
                <a:ln>
                  <a:noFill/>
                </a:ln>
                <a:solidFill>
                  <a:schemeClr val="bg1"/>
                </a:solidFill>
                <a:effectLst/>
                <a:uLnTx/>
                <a:uFillTx/>
                <a:latin typeface="+mn-lt"/>
                <a:ea typeface="+mn-ea"/>
                <a:cs typeface="+mn-cs"/>
              </a:rPr>
              <a:t>Oregon</a:t>
            </a:r>
          </a:p>
          <a:p>
            <a:pPr marL="228600" lvl="0" indent="-228600">
              <a:buFont typeface="Arial" pitchFamily="34" charset="0"/>
              <a:buChar char="•"/>
              <a:defRPr/>
            </a:pPr>
            <a:endParaRPr kumimoji="0" lang="en-US" sz="3600" b="1" u="none" strike="noStrike" kern="1200" cap="none" spc="0" normalizeH="0" dirty="0" smtClean="0">
              <a:ln>
                <a:noFill/>
              </a:ln>
              <a:solidFill>
                <a:schemeClr val="bg1"/>
              </a:solidFill>
              <a:effectLst/>
              <a:uLnTx/>
              <a:uFillTx/>
              <a:latin typeface="+mn-lt"/>
              <a:ea typeface="+mn-ea"/>
              <a:cs typeface="+mn-cs"/>
            </a:endParaRPr>
          </a:p>
          <a:p>
            <a:pPr lvl="0" indent="-228600">
              <a:defRPr/>
            </a:pPr>
            <a:r>
              <a:rPr kumimoji="0" lang="en-US" sz="3600" b="0" u="none" strike="noStrike" kern="1200" cap="none" spc="0" normalizeH="0" dirty="0" smtClean="0">
                <a:ln>
                  <a:noFill/>
                </a:ln>
                <a:solidFill>
                  <a:schemeClr val="bg1"/>
                </a:solidFill>
                <a:effectLst/>
                <a:uLnTx/>
                <a:uFillTx/>
                <a:latin typeface="+mn-lt"/>
                <a:ea typeface="+mn-ea"/>
                <a:cs typeface="+mn-cs"/>
              </a:rPr>
              <a:t>Idaho program administered </a:t>
            </a:r>
          </a:p>
          <a:p>
            <a:pPr lvl="0" indent="-228600">
              <a:defRPr/>
            </a:pPr>
            <a:r>
              <a:rPr kumimoji="0" lang="en-US" sz="3600" b="0" u="none" strike="noStrike" kern="1200" cap="none" spc="0" normalizeH="0" dirty="0" smtClean="0">
                <a:ln>
                  <a:noFill/>
                </a:ln>
                <a:solidFill>
                  <a:schemeClr val="bg1"/>
                </a:solidFill>
                <a:effectLst/>
                <a:uLnTx/>
                <a:uFillTx/>
                <a:latin typeface="+mn-lt"/>
                <a:ea typeface="+mn-ea"/>
                <a:cs typeface="+mn-cs"/>
              </a:rPr>
              <a:t>by the EPA</a:t>
            </a:r>
            <a:endParaRPr kumimoji="0" lang="en-US" sz="3600" b="0" u="none" strike="noStrike" kern="1200" cap="none" spc="0" normalizeH="0" noProof="0" dirty="0" smtClean="0">
              <a:ln>
                <a:noFill/>
              </a:ln>
              <a:solidFill>
                <a:schemeClr val="bg1"/>
              </a:solidFill>
              <a:effectLst/>
              <a:uLnTx/>
              <a:uFillTx/>
              <a:latin typeface="+mn-lt"/>
              <a:ea typeface="+mn-ea"/>
              <a:cs typeface="+mn-cs"/>
            </a:endParaRPr>
          </a:p>
          <a:p>
            <a:pPr marL="228600" marR="0" lvl="0" indent="-228600" algn="l" defTabSz="914400" rtl="0" eaLnBrk="1" fontAlgn="auto" latinLnBrk="0" hangingPunct="1">
              <a:spcAft>
                <a:spcPts val="0"/>
              </a:spcAft>
              <a:buClrTx/>
              <a:buSzTx/>
              <a:buFont typeface="Arial" pitchFamily="34" charset="0"/>
              <a:buNone/>
              <a:tabLst/>
              <a:defRPr/>
            </a:pPr>
            <a:endParaRPr lang="en-US" sz="2800" dirty="0" smtClean="0">
              <a:solidFill>
                <a:schemeClr val="bg1"/>
              </a:solidFill>
            </a:endParaRPr>
          </a:p>
          <a:p>
            <a:pPr marL="228600" marR="0" lvl="0" indent="-228600" algn="l" defTabSz="914400" rtl="0" eaLnBrk="1" fontAlgn="auto" latinLnBrk="0" hangingPunct="1">
              <a:spcAft>
                <a:spcPts val="0"/>
              </a:spcAft>
              <a:buClrTx/>
              <a:buSzTx/>
              <a:buFont typeface="Arial" pitchFamily="34" charset="0"/>
              <a:buNone/>
              <a:tabLst/>
              <a:defRPr/>
            </a:pPr>
            <a:endParaRPr kumimoji="0" lang="en-US" sz="2800" b="0" i="0" u="none" strike="noStrike" kern="1200" cap="none" spc="0" normalizeH="0" baseline="0" noProof="0" dirty="0" smtClean="0">
              <a:ln>
                <a:noFill/>
              </a:ln>
              <a:solidFill>
                <a:schemeClr val="bg1"/>
              </a:solidFill>
              <a:effectLst/>
              <a:uLnTx/>
              <a:uFillTx/>
              <a:latin typeface="+mn-lt"/>
              <a:ea typeface="+mn-ea"/>
              <a:cs typeface="+mn-cs"/>
            </a:endParaRPr>
          </a:p>
        </p:txBody>
      </p:sp>
      <p:sp>
        <p:nvSpPr>
          <p:cNvPr id="12" name="Title 1"/>
          <p:cNvSpPr txBox="1">
            <a:spLocks/>
          </p:cNvSpPr>
          <p:nvPr/>
        </p:nvSpPr>
        <p:spPr>
          <a:xfrm>
            <a:off x="0" y="0"/>
            <a:ext cx="9144000" cy="838200"/>
          </a:xfrm>
          <a:prstGeom prst="rect">
            <a:avLst/>
          </a:prstGeom>
          <a:solidFill>
            <a:schemeClr val="tx2">
              <a:lumMod val="20000"/>
              <a:lumOff val="80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smtClean="0">
                <a:ln>
                  <a:noFill/>
                </a:ln>
                <a:solidFill>
                  <a:schemeClr val="tx1"/>
                </a:solidFill>
                <a:effectLst/>
                <a:uLnTx/>
                <a:uFillTx/>
                <a:latin typeface="+mj-lt"/>
                <a:ea typeface="+mj-ea"/>
                <a:cs typeface="+mj-cs"/>
              </a:rPr>
              <a:t>Introduction to the Stormwater Permits</a:t>
            </a:r>
            <a:endParaRPr kumimoji="0" lang="en-US" sz="4000" b="1" i="0" u="none" strike="noStrike" kern="1200" cap="none" spc="0" normalizeH="0" baseline="0" noProof="0" dirty="0">
              <a:ln>
                <a:noFill/>
              </a:ln>
              <a:solidFill>
                <a:schemeClr val="tx1"/>
              </a:solidFill>
              <a:effectLst/>
              <a:uLnTx/>
              <a:uFillTx/>
              <a:latin typeface="+mj-lt"/>
              <a:ea typeface="+mj-ea"/>
              <a:cs typeface="+mj-cs"/>
            </a:endParaRPr>
          </a:p>
        </p:txBody>
      </p:sp>
      <p:pic>
        <p:nvPicPr>
          <p:cNvPr id="89090" name="Picture 2" descr="http://www.lrf.org/AboutLR/images/Operations-ColBasinMap.gif"/>
          <p:cNvPicPr>
            <a:picLocks noChangeAspect="1" noChangeArrowheads="1"/>
          </p:cNvPicPr>
          <p:nvPr/>
        </p:nvPicPr>
        <p:blipFill>
          <a:blip r:embed="rId3" cstate="print"/>
          <a:srcRect/>
          <a:stretch>
            <a:fillRect/>
          </a:stretch>
        </p:blipFill>
        <p:spPr bwMode="auto">
          <a:xfrm>
            <a:off x="4648200" y="1143000"/>
            <a:ext cx="4286250" cy="5238750"/>
          </a:xfrm>
          <a:prstGeom prst="rect">
            <a:avLst/>
          </a:prstGeom>
          <a:noFill/>
        </p:spPr>
      </p:pic>
      <p:sp>
        <p:nvSpPr>
          <p:cNvPr id="5" name="TextBox 4"/>
          <p:cNvSpPr txBox="1"/>
          <p:nvPr/>
        </p:nvSpPr>
        <p:spPr>
          <a:xfrm>
            <a:off x="228600" y="6324600"/>
            <a:ext cx="8839200" cy="754053"/>
          </a:xfrm>
          <a:prstGeom prst="rect">
            <a:avLst/>
          </a:prstGeom>
          <a:noFill/>
        </p:spPr>
        <p:txBody>
          <a:bodyPr wrap="square" rtlCol="0">
            <a:spAutoFit/>
          </a:bodyPr>
          <a:lstStyle/>
          <a:p>
            <a:r>
              <a:rPr lang="en-US" sz="2500" b="1" dirty="0" smtClean="0">
                <a:solidFill>
                  <a:schemeClr val="bg1">
                    <a:lumMod val="95000"/>
                  </a:schemeClr>
                </a:solidFill>
              </a:rPr>
              <a:t>Permits authorize stormwater discharges to waters of the state.</a:t>
            </a:r>
          </a:p>
          <a:p>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2895600"/>
          </a:xfrm>
        </p:spPr>
        <p:txBody>
          <a:bodyPr>
            <a:noAutofit/>
          </a:bodyPr>
          <a:lstStyle/>
          <a:p>
            <a:pPr marL="0" algn="ctr">
              <a:buNone/>
            </a:pPr>
            <a:r>
              <a:rPr lang="en-US" sz="6000" dirty="0" smtClean="0">
                <a:solidFill>
                  <a:schemeClr val="bg1"/>
                </a:solidFill>
              </a:rPr>
              <a:t>The Industrial Stormwater permit</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xmlns="" val="0"/>
              </a:ext>
            </a:extLst>
          </a:blip>
          <a:srcRect l="23225" r="3680" b="16710"/>
          <a:stretch/>
        </p:blipFill>
        <p:spPr>
          <a:xfrm>
            <a:off x="-8878" y="4419600"/>
            <a:ext cx="9152878" cy="1199596"/>
          </a:xfrm>
          <a:prstGeom prst="rect">
            <a:avLst/>
          </a:prstGeom>
        </p:spPr>
      </p:pic>
      <p:pic>
        <p:nvPicPr>
          <p:cNvPr id="5" name="Picture 2"/>
          <p:cNvPicPr>
            <a:picLocks noChangeAspect="1" noChangeArrowheads="1"/>
          </p:cNvPicPr>
          <p:nvPr/>
        </p:nvPicPr>
        <p:blipFill>
          <a:blip r:embed="rId4" cstate="print"/>
          <a:srcRect/>
          <a:stretch>
            <a:fillRect/>
          </a:stretch>
        </p:blipFill>
        <p:spPr bwMode="auto">
          <a:xfrm>
            <a:off x="5029200" y="5733706"/>
            <a:ext cx="3995860" cy="104809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457200"/>
          </a:xfrm>
        </p:spPr>
        <p:txBody>
          <a:bodyPr>
            <a:normAutofit/>
          </a:bodyPr>
          <a:lstStyle/>
          <a:p>
            <a:r>
              <a:rPr lang="en-US" sz="1000" dirty="0" smtClean="0">
                <a:solidFill>
                  <a:schemeClr val="bg1">
                    <a:lumMod val="95000"/>
                  </a:schemeClr>
                </a:solidFill>
              </a:rPr>
              <a:t>Industrial Stormwater</a:t>
            </a:r>
            <a:endParaRPr lang="en-US" sz="1000" dirty="0">
              <a:solidFill>
                <a:schemeClr val="bg1">
                  <a:lumMod val="95000"/>
                </a:schemeClr>
              </a:solidFill>
            </a:endParaRPr>
          </a:p>
        </p:txBody>
      </p:sp>
      <p:sp>
        <p:nvSpPr>
          <p:cNvPr id="6" name="Content Placeholder 5"/>
          <p:cNvSpPr>
            <a:spLocks noGrp="1"/>
          </p:cNvSpPr>
          <p:nvPr>
            <p:ph idx="1"/>
          </p:nvPr>
        </p:nvSpPr>
        <p:spPr>
          <a:xfrm>
            <a:off x="457200" y="1447800"/>
            <a:ext cx="4191000" cy="4267200"/>
          </a:xfrm>
        </p:spPr>
        <p:txBody>
          <a:bodyPr>
            <a:normAutofit/>
          </a:bodyPr>
          <a:lstStyle/>
          <a:p>
            <a:pPr>
              <a:buNone/>
            </a:pPr>
            <a:r>
              <a:rPr lang="en-US" u="sng" dirty="0" smtClean="0">
                <a:solidFill>
                  <a:schemeClr val="bg1">
                    <a:lumMod val="95000"/>
                  </a:schemeClr>
                </a:solidFill>
              </a:rPr>
              <a:t>Industrial Sectors</a:t>
            </a:r>
          </a:p>
          <a:p>
            <a:pPr>
              <a:buNone/>
            </a:pPr>
            <a:r>
              <a:rPr lang="en-US" dirty="0" smtClean="0">
                <a:solidFill>
                  <a:schemeClr val="bg1">
                    <a:lumMod val="95000"/>
                  </a:schemeClr>
                </a:solidFill>
              </a:rPr>
              <a:t>Timber Products</a:t>
            </a:r>
          </a:p>
          <a:p>
            <a:pPr>
              <a:buNone/>
            </a:pPr>
            <a:r>
              <a:rPr lang="en-US" dirty="0" smtClean="0">
                <a:solidFill>
                  <a:schemeClr val="bg1">
                    <a:lumMod val="95000"/>
                  </a:schemeClr>
                </a:solidFill>
              </a:rPr>
              <a:t>Paper &amp; Allied Products</a:t>
            </a:r>
          </a:p>
          <a:p>
            <a:pPr>
              <a:buNone/>
            </a:pPr>
            <a:r>
              <a:rPr lang="en-US" dirty="0" smtClean="0">
                <a:solidFill>
                  <a:schemeClr val="bg1">
                    <a:lumMod val="95000"/>
                  </a:schemeClr>
                </a:solidFill>
              </a:rPr>
              <a:t>Metal Mining</a:t>
            </a:r>
          </a:p>
          <a:p>
            <a:pPr>
              <a:buNone/>
            </a:pPr>
            <a:r>
              <a:rPr lang="en-US" dirty="0" smtClean="0">
                <a:solidFill>
                  <a:schemeClr val="bg1">
                    <a:lumMod val="95000"/>
                  </a:schemeClr>
                </a:solidFill>
              </a:rPr>
              <a:t>Landfills</a:t>
            </a:r>
          </a:p>
          <a:p>
            <a:pPr>
              <a:buNone/>
            </a:pPr>
            <a:r>
              <a:rPr lang="en-US" dirty="0" smtClean="0">
                <a:solidFill>
                  <a:schemeClr val="bg1">
                    <a:lumMod val="95000"/>
                  </a:schemeClr>
                </a:solidFill>
              </a:rPr>
              <a:t>Auto Salvage Yards</a:t>
            </a:r>
          </a:p>
          <a:p>
            <a:pPr>
              <a:buNone/>
            </a:pPr>
            <a:r>
              <a:rPr lang="en-US" dirty="0" smtClean="0">
                <a:solidFill>
                  <a:schemeClr val="bg1">
                    <a:lumMod val="95000"/>
                  </a:schemeClr>
                </a:solidFill>
              </a:rPr>
              <a:t>Textile Mills</a:t>
            </a:r>
          </a:p>
          <a:p>
            <a:pPr>
              <a:buNone/>
            </a:pPr>
            <a:endParaRPr lang="en-US" dirty="0"/>
          </a:p>
        </p:txBody>
      </p:sp>
      <p:sp>
        <p:nvSpPr>
          <p:cNvPr id="8" name="Title 1"/>
          <p:cNvSpPr txBox="1">
            <a:spLocks/>
          </p:cNvSpPr>
          <p:nvPr/>
        </p:nvSpPr>
        <p:spPr>
          <a:xfrm>
            <a:off x="0" y="1"/>
            <a:ext cx="9144000" cy="761999"/>
          </a:xfrm>
          <a:prstGeom prst="rect">
            <a:avLst/>
          </a:prstGeom>
          <a:solidFill>
            <a:schemeClr val="tx2">
              <a:lumMod val="20000"/>
              <a:lumOff val="80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latin typeface="+mj-lt"/>
                <a:ea typeface="+mj-ea"/>
                <a:cs typeface="+mj-cs"/>
              </a:rPr>
              <a:t>Introduction to the Industrial Permit</a:t>
            </a:r>
            <a:endParaRPr kumimoji="0" lang="en-US" sz="4000" b="1" i="0" u="none" strike="noStrike" kern="1200" cap="none" spc="0" normalizeH="0" baseline="0" noProof="0" dirty="0">
              <a:ln>
                <a:noFill/>
              </a:ln>
              <a:solidFill>
                <a:schemeClr val="tx1"/>
              </a:solidFill>
              <a:effectLst/>
              <a:uLnTx/>
              <a:uFillTx/>
              <a:latin typeface="+mj-lt"/>
              <a:ea typeface="+mj-ea"/>
              <a:cs typeface="+mj-cs"/>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xmlns="" val="0"/>
              </a:ext>
            </a:extLst>
          </a:blip>
          <a:srcRect l="23225" r="3680" b="16710"/>
          <a:stretch/>
        </p:blipFill>
        <p:spPr>
          <a:xfrm>
            <a:off x="0" y="5658404"/>
            <a:ext cx="9152878" cy="1199596"/>
          </a:xfrm>
          <a:prstGeom prst="rect">
            <a:avLst/>
          </a:prstGeom>
        </p:spPr>
      </p:pic>
      <p:pic>
        <p:nvPicPr>
          <p:cNvPr id="7" name="Picture 6" descr="DuwamishTour_DuwamishIndustry.jpg"/>
          <p:cNvPicPr>
            <a:picLocks noChangeAspect="1"/>
          </p:cNvPicPr>
          <p:nvPr/>
        </p:nvPicPr>
        <p:blipFill>
          <a:blip r:embed="rId4" cstate="print"/>
          <a:stretch>
            <a:fillRect/>
          </a:stretch>
        </p:blipFill>
        <p:spPr>
          <a:xfrm>
            <a:off x="4689661" y="2057400"/>
            <a:ext cx="4225739" cy="31242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2034</TotalTime>
  <Words>2710</Words>
  <Application>Microsoft Office PowerPoint</Application>
  <PresentationFormat>On-screen Show (4:3)</PresentationFormat>
  <Paragraphs>438</Paragraphs>
  <Slides>39</Slides>
  <Notes>39</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Slide 1</vt:lpstr>
      <vt:lpstr>Stormwater Overview</vt:lpstr>
      <vt:lpstr>Stormwater Permits 101  Presentation Overview</vt:lpstr>
      <vt:lpstr>Slide 4</vt:lpstr>
      <vt:lpstr>Introduction to the Stormwater Permits</vt:lpstr>
      <vt:lpstr>Introduction to the Stormwater Permits</vt:lpstr>
      <vt:lpstr>Slide 7</vt:lpstr>
      <vt:lpstr>Slide 8</vt:lpstr>
      <vt:lpstr>Industrial Stormwater</vt:lpstr>
      <vt:lpstr>Industrial Stormwater</vt:lpstr>
      <vt:lpstr>Industrial Stormwater</vt:lpstr>
      <vt:lpstr>Slide 12</vt:lpstr>
      <vt:lpstr>Slide 13</vt:lpstr>
      <vt:lpstr>Sweeping, Covering Dumpsters</vt:lpstr>
      <vt:lpstr>Redirect runoff, install cover </vt:lpstr>
      <vt:lpstr>Industrial Stormwater Permit-BMP’s</vt:lpstr>
      <vt:lpstr>Industrial Stormwater Permit-BMP’s</vt:lpstr>
      <vt:lpstr>Industrial Stormwater Permit-BMP’s</vt:lpstr>
      <vt:lpstr>Industrial Stormwater Permit-BMP’s</vt:lpstr>
      <vt:lpstr>Industrial Stormwater Permit-BMP’s</vt:lpstr>
      <vt:lpstr>Industrial Stormwater Permit-BMP’s</vt:lpstr>
      <vt:lpstr>Industrial Stormwater Permit-BMP’s</vt:lpstr>
      <vt:lpstr>Slide 23</vt:lpstr>
      <vt:lpstr>Industrial Stormwater</vt:lpstr>
      <vt:lpstr>Industrial Stormwater</vt:lpstr>
      <vt:lpstr>Industrial Stormwater</vt:lpstr>
      <vt:lpstr>Slide 27</vt:lpstr>
      <vt:lpstr>Slide 28</vt:lpstr>
      <vt:lpstr>Introduction to the Municipal Permit</vt:lpstr>
      <vt:lpstr>Stormwater Management Program Components</vt:lpstr>
      <vt:lpstr>Municipal Stormwater-IDDE</vt:lpstr>
      <vt:lpstr>Municipal Stormwater-IDDE</vt:lpstr>
      <vt:lpstr>Municipal Stormwater-IDDE</vt:lpstr>
      <vt:lpstr>Municipal Stormwater-Public Education</vt:lpstr>
      <vt:lpstr>Slide 35</vt:lpstr>
      <vt:lpstr>Municipal Stormwater-Local Source Control</vt:lpstr>
      <vt:lpstr>Municipal Stormwater-Local Source Control</vt:lpstr>
      <vt:lpstr>CONTACT</vt:lpstr>
      <vt:lpstr>Slide 39</vt:lpstr>
    </vt:vector>
  </TitlesOfParts>
  <Company>WA Department of Ecology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Lisa Cox</dc:creator>
  <cp:lastModifiedBy>Lisa Cox</cp:lastModifiedBy>
  <cp:revision>196</cp:revision>
  <dcterms:created xsi:type="dcterms:W3CDTF">2013-07-15T16:21:38Z</dcterms:created>
  <dcterms:modified xsi:type="dcterms:W3CDTF">2014-06-12T15:42:35Z</dcterms:modified>
</cp:coreProperties>
</file>