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ppt/diagrams/drawing2.xml" ContentType="application/vnd.ms-office.drawingml.diagramDrawing+xml"/>
  <Override PartName="/ppt/diagrams/quickStyle4.xml" ContentType="application/vnd.openxmlformats-officedocument.drawingml.diagramStyl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4.xml" ContentType="application/vnd.openxmlformats-officedocument.drawingml.diagramLayout+xml"/>
  <Override PartName="/docProps/custom.xml" ContentType="application/vnd.openxmlformats-officedocument.custom-properties+xml"/>
  <Override PartName="/ppt/commentAuthors.xml" ContentType="application/vnd.openxmlformats-officedocument.presentationml.commentAuthors+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notesSlides/notesSlide8.xml" ContentType="application/vnd.openxmlformats-officedocument.presentationml.notesSlide+xml"/>
  <Override PartName="/ppt/diagrams/layout1.xml" ContentType="application/vnd.openxmlformats-officedocument.drawingml.diagram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colors3.xml" ContentType="application/vnd.openxmlformats-officedocument.drawingml.diagramColors+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sldIdLst>
    <p:sldId id="256" r:id="rId5"/>
    <p:sldId id="261" r:id="rId6"/>
    <p:sldId id="273" r:id="rId7"/>
    <p:sldId id="262" r:id="rId8"/>
    <p:sldId id="263" r:id="rId9"/>
    <p:sldId id="264" r:id="rId10"/>
    <p:sldId id="285" r:id="rId11"/>
    <p:sldId id="265" r:id="rId12"/>
    <p:sldId id="266" r:id="rId13"/>
    <p:sldId id="281" r:id="rId14"/>
    <p:sldId id="282" r:id="rId15"/>
    <p:sldId id="283" r:id="rId16"/>
    <p:sldId id="280" r:id="rId17"/>
    <p:sldId id="271" r:id="rId18"/>
  </p:sldIdLst>
  <p:sldSz cx="12192000" cy="6858000"/>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X Lisa" initials="CL" lastIdx="1" clrIdx="0">
    <p:extLst>
      <p:ext uri="{19B8F6BF-5375-455C-9EA6-DF929625EA0E}">
        <p15:presenceInfo xmlns:p15="http://schemas.microsoft.com/office/powerpoint/2012/main" xmlns="" userId="S-1-5-21-2124760015-1411717758-1302595720-7547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57B591"/>
    <a:srgbClr val="C5FFE2"/>
    <a:srgbClr val="C5B591"/>
    <a:srgbClr val="3F8D6F"/>
    <a:srgbClr val="439777"/>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694" autoAdjust="0"/>
    <p:restoredTop sz="82178" autoAdjust="0"/>
  </p:normalViewPr>
  <p:slideViewPr>
    <p:cSldViewPr>
      <p:cViewPr varScale="1">
        <p:scale>
          <a:sx n="72" d="100"/>
          <a:sy n="72" d="100"/>
        </p:scale>
        <p:origin x="-797" y="-86"/>
      </p:cViewPr>
      <p:guideLst>
        <p:guide orient="horz" pos="2160"/>
        <p:guide pos="384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 Id="rId4" Type="http://schemas.openxmlformats.org/officeDocument/2006/relationships/image" Target="../media/image5.png"/></Relationships>
</file>

<file path=ppt/diagrams/_rels/drawing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 Id="rId4" Type="http://schemas.openxmlformats.org/officeDocument/2006/relationships/image" Target="../media/image5.pn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4EE993E-595C-4BD9-A43C-D45ACD6023DD}" type="doc">
      <dgm:prSet loTypeId="urn:microsoft.com/office/officeart/2005/8/layout/hList7#1" loCatId="relationship" qsTypeId="urn:microsoft.com/office/officeart/2005/8/quickstyle/simple1" qsCatId="simple" csTypeId="urn:microsoft.com/office/officeart/2005/8/colors/accent0_3" csCatId="mainScheme" phldr="1"/>
      <dgm:spPr/>
    </dgm:pt>
    <dgm:pt modelId="{F0F3782D-2B8A-4CE8-9909-7A6685D3C55D}">
      <dgm:prSet phldrT="[Text]" custT="1"/>
      <dgm:spPr/>
      <dgm:t>
        <a:bodyPr/>
        <a:lstStyle/>
        <a:p>
          <a:r>
            <a:rPr lang="en-US" sz="2000" dirty="0" smtClean="0"/>
            <a:t>Complement Core Program Work</a:t>
          </a:r>
          <a:endParaRPr lang="en-US" sz="2000" dirty="0"/>
        </a:p>
      </dgm:t>
    </dgm:pt>
    <dgm:pt modelId="{6799242B-21C8-4712-8566-F5D6FEC37955}" type="parTrans" cxnId="{E4002153-398A-45E9-959B-E3D74A9C48A5}">
      <dgm:prSet/>
      <dgm:spPr/>
      <dgm:t>
        <a:bodyPr/>
        <a:lstStyle/>
        <a:p>
          <a:endParaRPr lang="en-US"/>
        </a:p>
      </dgm:t>
    </dgm:pt>
    <dgm:pt modelId="{D642D14B-256D-4C58-B391-3F02206B83AC}" type="sibTrans" cxnId="{E4002153-398A-45E9-959B-E3D74A9C48A5}">
      <dgm:prSet/>
      <dgm:spPr/>
      <dgm:t>
        <a:bodyPr/>
        <a:lstStyle/>
        <a:p>
          <a:endParaRPr lang="en-US"/>
        </a:p>
      </dgm:t>
    </dgm:pt>
    <dgm:pt modelId="{AA3EB793-C972-4B82-94B9-396537910489}">
      <dgm:prSet phldrT="[Text]" custT="1"/>
      <dgm:spPr/>
      <dgm:t>
        <a:bodyPr/>
        <a:lstStyle/>
        <a:p>
          <a:r>
            <a:rPr lang="en-US" sz="2000" dirty="0" smtClean="0"/>
            <a:t>Integrated Strategic Approach</a:t>
          </a:r>
          <a:endParaRPr lang="en-US" sz="2000" dirty="0"/>
        </a:p>
      </dgm:t>
    </dgm:pt>
    <dgm:pt modelId="{8DF1D8E9-0F4D-4831-9FF9-CCD9C68CBB60}" type="parTrans" cxnId="{CE0CA7D9-4C70-497B-B40C-C524536B8078}">
      <dgm:prSet/>
      <dgm:spPr/>
      <dgm:t>
        <a:bodyPr/>
        <a:lstStyle/>
        <a:p>
          <a:endParaRPr lang="en-US"/>
        </a:p>
      </dgm:t>
    </dgm:pt>
    <dgm:pt modelId="{611AFDDB-5F2E-41AC-BAFA-BF1004F446E3}" type="sibTrans" cxnId="{CE0CA7D9-4C70-497B-B40C-C524536B8078}">
      <dgm:prSet/>
      <dgm:spPr/>
      <dgm:t>
        <a:bodyPr/>
        <a:lstStyle/>
        <a:p>
          <a:endParaRPr lang="en-US"/>
        </a:p>
      </dgm:t>
    </dgm:pt>
    <dgm:pt modelId="{120813E7-4599-4479-8BF2-C30432001CBA}">
      <dgm:prSet phldrT="[Text]" custT="1"/>
      <dgm:spPr/>
      <dgm:t>
        <a:bodyPr/>
        <a:lstStyle/>
        <a:p>
          <a:r>
            <a:rPr lang="en-US" sz="2000" dirty="0" smtClean="0"/>
            <a:t>Partnerships</a:t>
          </a:r>
          <a:endParaRPr lang="en-US" sz="2000" dirty="0"/>
        </a:p>
      </dgm:t>
    </dgm:pt>
    <dgm:pt modelId="{6B9518FC-888E-4B4B-8437-D489541F4AD0}" type="parTrans" cxnId="{06041BD7-F52E-431E-85AA-E1ADCBF43E02}">
      <dgm:prSet/>
      <dgm:spPr/>
      <dgm:t>
        <a:bodyPr/>
        <a:lstStyle/>
        <a:p>
          <a:endParaRPr lang="en-US"/>
        </a:p>
      </dgm:t>
    </dgm:pt>
    <dgm:pt modelId="{D5BA2AAF-8875-4417-84A9-F070CDC5099B}" type="sibTrans" cxnId="{06041BD7-F52E-431E-85AA-E1ADCBF43E02}">
      <dgm:prSet/>
      <dgm:spPr/>
      <dgm:t>
        <a:bodyPr/>
        <a:lstStyle/>
        <a:p>
          <a:endParaRPr lang="en-US"/>
        </a:p>
      </dgm:t>
    </dgm:pt>
    <dgm:pt modelId="{7FDE686E-145E-4918-AA53-0FB790A9D4E2}">
      <dgm:prSet custT="1"/>
      <dgm:spPr/>
      <dgm:t>
        <a:bodyPr/>
        <a:lstStyle/>
        <a:p>
          <a:r>
            <a:rPr lang="en-US" sz="2000" dirty="0" smtClean="0"/>
            <a:t>Source Reduction</a:t>
          </a:r>
          <a:endParaRPr lang="en-US" sz="2000" dirty="0"/>
        </a:p>
      </dgm:t>
    </dgm:pt>
    <dgm:pt modelId="{3C94D80A-48EF-4C95-AA27-63A8A546986D}" type="sibTrans" cxnId="{C6C4A628-FBE7-4F56-AF93-43D6916DAC9D}">
      <dgm:prSet/>
      <dgm:spPr/>
      <dgm:t>
        <a:bodyPr/>
        <a:lstStyle/>
        <a:p>
          <a:endParaRPr lang="en-US"/>
        </a:p>
      </dgm:t>
    </dgm:pt>
    <dgm:pt modelId="{518117D1-C8E8-4BCC-AD6C-6FBF858670AD}" type="parTrans" cxnId="{C6C4A628-FBE7-4F56-AF93-43D6916DAC9D}">
      <dgm:prSet/>
      <dgm:spPr/>
      <dgm:t>
        <a:bodyPr/>
        <a:lstStyle/>
        <a:p>
          <a:endParaRPr lang="en-US"/>
        </a:p>
      </dgm:t>
    </dgm:pt>
    <dgm:pt modelId="{2AED6946-4AB8-4085-BCB5-40428EDC3827}" type="pres">
      <dgm:prSet presAssocID="{94EE993E-595C-4BD9-A43C-D45ACD6023DD}" presName="Name0" presStyleCnt="0">
        <dgm:presLayoutVars>
          <dgm:dir/>
          <dgm:resizeHandles val="exact"/>
        </dgm:presLayoutVars>
      </dgm:prSet>
      <dgm:spPr/>
    </dgm:pt>
    <dgm:pt modelId="{0605B706-59C0-48B3-BFD3-4480636EFC33}" type="pres">
      <dgm:prSet presAssocID="{94EE993E-595C-4BD9-A43C-D45ACD6023DD}" presName="fgShape" presStyleLbl="fgShp" presStyleIdx="0" presStyleCnt="1" custScaleY="116387" custLinFactNeighborX="430" custLinFactNeighborY="-22346"/>
      <dgm:spPr>
        <a:solidFill>
          <a:srgbClr val="C5FFE2"/>
        </a:solidFill>
        <a:ln>
          <a:noFill/>
        </a:ln>
      </dgm:spPr>
    </dgm:pt>
    <dgm:pt modelId="{FC09C5ED-2F63-4A08-8281-58B4C32BBE4A}" type="pres">
      <dgm:prSet presAssocID="{94EE993E-595C-4BD9-A43C-D45ACD6023DD}" presName="linComp" presStyleCnt="0"/>
      <dgm:spPr/>
    </dgm:pt>
    <dgm:pt modelId="{500EB21E-0582-4D2F-9D2E-B12CEDAA96DE}" type="pres">
      <dgm:prSet presAssocID="{F0F3782D-2B8A-4CE8-9909-7A6685D3C55D}" presName="compNode" presStyleCnt="0"/>
      <dgm:spPr/>
    </dgm:pt>
    <dgm:pt modelId="{CC1FE2A2-C6A3-4A5F-BD8E-C8C5E165D21E}" type="pres">
      <dgm:prSet presAssocID="{F0F3782D-2B8A-4CE8-9909-7A6685D3C55D}" presName="bkgdShape" presStyleLbl="node1" presStyleIdx="0" presStyleCnt="4" custLinFactNeighborX="-95" custLinFactNeighborY="1250"/>
      <dgm:spPr/>
      <dgm:t>
        <a:bodyPr/>
        <a:lstStyle/>
        <a:p>
          <a:endParaRPr lang="en-US"/>
        </a:p>
      </dgm:t>
    </dgm:pt>
    <dgm:pt modelId="{AFE1D7AE-9A01-40C1-92A2-7E695401D08D}" type="pres">
      <dgm:prSet presAssocID="{F0F3782D-2B8A-4CE8-9909-7A6685D3C55D}" presName="nodeTx" presStyleLbl="node1" presStyleIdx="0" presStyleCnt="4">
        <dgm:presLayoutVars>
          <dgm:bulletEnabled val="1"/>
        </dgm:presLayoutVars>
      </dgm:prSet>
      <dgm:spPr/>
      <dgm:t>
        <a:bodyPr/>
        <a:lstStyle/>
        <a:p>
          <a:endParaRPr lang="en-US"/>
        </a:p>
      </dgm:t>
    </dgm:pt>
    <dgm:pt modelId="{A604E3C4-3C02-4B61-893F-11DD6DEF416A}" type="pres">
      <dgm:prSet presAssocID="{F0F3782D-2B8A-4CE8-9909-7A6685D3C55D}" presName="invisiNode" presStyleLbl="node1" presStyleIdx="0" presStyleCnt="4"/>
      <dgm:spPr/>
    </dgm:pt>
    <dgm:pt modelId="{15A95AF8-6445-4F11-9656-A2567F004E0B}" type="pres">
      <dgm:prSet presAssocID="{F0F3782D-2B8A-4CE8-9909-7A6685D3C55D}" presName="imagNode" presStyleLbl="fgImgPlace1" presStyleIdx="0" presStyleCnt="4" custLinFactX="100000" custLinFactNeighborX="148460" custLinFactNeighborY="15349"/>
      <dgm:spPr>
        <a:blipFill rotWithShape="0">
          <a:blip xmlns:r="http://schemas.openxmlformats.org/officeDocument/2006/relationships" r:embed="rId1"/>
          <a:stretch>
            <a:fillRect/>
          </a:stretch>
        </a:blipFill>
      </dgm:spPr>
      <dgm:t>
        <a:bodyPr/>
        <a:lstStyle/>
        <a:p>
          <a:endParaRPr lang="en-US"/>
        </a:p>
      </dgm:t>
    </dgm:pt>
    <dgm:pt modelId="{6DA6952B-0125-4314-A847-498803C3F723}" type="pres">
      <dgm:prSet presAssocID="{D642D14B-256D-4C58-B391-3F02206B83AC}" presName="sibTrans" presStyleLbl="sibTrans2D1" presStyleIdx="0" presStyleCnt="0"/>
      <dgm:spPr/>
      <dgm:t>
        <a:bodyPr/>
        <a:lstStyle/>
        <a:p>
          <a:endParaRPr lang="en-US"/>
        </a:p>
      </dgm:t>
    </dgm:pt>
    <dgm:pt modelId="{82B1D7C9-851C-4AFB-A14C-926A780ABD31}" type="pres">
      <dgm:prSet presAssocID="{AA3EB793-C972-4B82-94B9-396537910489}" presName="compNode" presStyleCnt="0"/>
      <dgm:spPr/>
    </dgm:pt>
    <dgm:pt modelId="{64AC1258-3F3C-4C1F-BA4D-7F13EB060865}" type="pres">
      <dgm:prSet presAssocID="{AA3EB793-C972-4B82-94B9-396537910489}" presName="bkgdShape" presStyleLbl="node1" presStyleIdx="1" presStyleCnt="4" custLinFactNeighborX="2125" custLinFactNeighborY="-1493"/>
      <dgm:spPr/>
      <dgm:t>
        <a:bodyPr/>
        <a:lstStyle/>
        <a:p>
          <a:endParaRPr lang="en-US"/>
        </a:p>
      </dgm:t>
    </dgm:pt>
    <dgm:pt modelId="{55C646DA-F174-4DF1-9A0D-9A8090AE1FC5}" type="pres">
      <dgm:prSet presAssocID="{AA3EB793-C972-4B82-94B9-396537910489}" presName="nodeTx" presStyleLbl="node1" presStyleIdx="1" presStyleCnt="4">
        <dgm:presLayoutVars>
          <dgm:bulletEnabled val="1"/>
        </dgm:presLayoutVars>
      </dgm:prSet>
      <dgm:spPr/>
      <dgm:t>
        <a:bodyPr/>
        <a:lstStyle/>
        <a:p>
          <a:endParaRPr lang="en-US"/>
        </a:p>
      </dgm:t>
    </dgm:pt>
    <dgm:pt modelId="{0EC9B789-4778-4A92-9276-EA938FB9AC01}" type="pres">
      <dgm:prSet presAssocID="{AA3EB793-C972-4B82-94B9-396537910489}" presName="invisiNode" presStyleLbl="node1" presStyleIdx="1" presStyleCnt="4"/>
      <dgm:spPr/>
    </dgm:pt>
    <dgm:pt modelId="{14CCE8A8-6200-4460-A4D1-2987DFF3D30B}" type="pres">
      <dgm:prSet presAssocID="{AA3EB793-C972-4B82-94B9-396537910489}" presName="imagNode" presStyleLbl="fgImgPlace1" presStyleIdx="1" presStyleCnt="4" custLinFactX="100000" custLinFactNeighborX="115852" custLinFactNeighborY="-58282"/>
      <dgm:spPr>
        <a:blipFill rotWithShape="0">
          <a:blip xmlns:r="http://schemas.openxmlformats.org/officeDocument/2006/relationships" r:embed="rId2"/>
          <a:stretch>
            <a:fillRect/>
          </a:stretch>
        </a:blipFill>
      </dgm:spPr>
    </dgm:pt>
    <dgm:pt modelId="{C7BE8734-D8A9-471F-B8C0-734B5DA84A08}" type="pres">
      <dgm:prSet presAssocID="{611AFDDB-5F2E-41AC-BAFA-BF1004F446E3}" presName="sibTrans" presStyleLbl="sibTrans2D1" presStyleIdx="0" presStyleCnt="0"/>
      <dgm:spPr/>
      <dgm:t>
        <a:bodyPr/>
        <a:lstStyle/>
        <a:p>
          <a:endParaRPr lang="en-US"/>
        </a:p>
      </dgm:t>
    </dgm:pt>
    <dgm:pt modelId="{CDBB81F5-498D-43DE-8765-68981BE65714}" type="pres">
      <dgm:prSet presAssocID="{120813E7-4599-4479-8BF2-C30432001CBA}" presName="compNode" presStyleCnt="0"/>
      <dgm:spPr/>
    </dgm:pt>
    <dgm:pt modelId="{900808E5-C79E-447B-930C-BB423EC36060}" type="pres">
      <dgm:prSet presAssocID="{120813E7-4599-4479-8BF2-C30432001CBA}" presName="bkgdShape" presStyleLbl="node1" presStyleIdx="2" presStyleCnt="4" custLinFactNeighborX="526" custLinFactNeighborY="1587"/>
      <dgm:spPr/>
      <dgm:t>
        <a:bodyPr/>
        <a:lstStyle/>
        <a:p>
          <a:endParaRPr lang="en-US"/>
        </a:p>
      </dgm:t>
    </dgm:pt>
    <dgm:pt modelId="{D82288D7-26A6-4DE1-99F5-456343707C0D}" type="pres">
      <dgm:prSet presAssocID="{120813E7-4599-4479-8BF2-C30432001CBA}" presName="nodeTx" presStyleLbl="node1" presStyleIdx="2" presStyleCnt="4">
        <dgm:presLayoutVars>
          <dgm:bulletEnabled val="1"/>
        </dgm:presLayoutVars>
      </dgm:prSet>
      <dgm:spPr/>
      <dgm:t>
        <a:bodyPr/>
        <a:lstStyle/>
        <a:p>
          <a:endParaRPr lang="en-US"/>
        </a:p>
      </dgm:t>
    </dgm:pt>
    <dgm:pt modelId="{1AAE0B6F-42CE-4049-B6D5-166B6C8BEE01}" type="pres">
      <dgm:prSet presAssocID="{120813E7-4599-4479-8BF2-C30432001CBA}" presName="invisiNode" presStyleLbl="node1" presStyleIdx="2" presStyleCnt="4"/>
      <dgm:spPr/>
    </dgm:pt>
    <dgm:pt modelId="{2D3CCE66-9DA3-4744-9766-7270665A3730}" type="pres">
      <dgm:prSet presAssocID="{120813E7-4599-4479-8BF2-C30432001CBA}" presName="imagNode" presStyleLbl="fgImgPlace1" presStyleIdx="2" presStyleCnt="4" custLinFactX="-100000" custLinFactNeighborX="-141776" custLinFactNeighborY="-3718"/>
      <dgm:spPr>
        <a:blipFill rotWithShape="0">
          <a:blip xmlns:r="http://schemas.openxmlformats.org/officeDocument/2006/relationships" r:embed="rId3"/>
          <a:stretch>
            <a:fillRect/>
          </a:stretch>
        </a:blipFill>
      </dgm:spPr>
      <dgm:t>
        <a:bodyPr/>
        <a:lstStyle/>
        <a:p>
          <a:endParaRPr lang="en-US"/>
        </a:p>
      </dgm:t>
    </dgm:pt>
    <dgm:pt modelId="{556978A4-6F6E-43BC-8289-56CFB6C3B2A8}" type="pres">
      <dgm:prSet presAssocID="{D5BA2AAF-8875-4417-84A9-F070CDC5099B}" presName="sibTrans" presStyleLbl="sibTrans2D1" presStyleIdx="0" presStyleCnt="0"/>
      <dgm:spPr/>
      <dgm:t>
        <a:bodyPr/>
        <a:lstStyle/>
        <a:p>
          <a:endParaRPr lang="en-US"/>
        </a:p>
      </dgm:t>
    </dgm:pt>
    <dgm:pt modelId="{B868A90E-BE57-4004-9458-6CD82BFBE911}" type="pres">
      <dgm:prSet presAssocID="{7FDE686E-145E-4918-AA53-0FB790A9D4E2}" presName="compNode" presStyleCnt="0"/>
      <dgm:spPr/>
    </dgm:pt>
    <dgm:pt modelId="{92A124B0-EBFE-4597-B710-C0CEDE723471}" type="pres">
      <dgm:prSet presAssocID="{7FDE686E-145E-4918-AA53-0FB790A9D4E2}" presName="bkgdShape" presStyleLbl="node1" presStyleIdx="3" presStyleCnt="4" custLinFactNeighborX="-1189" custLinFactNeighborY="-1587"/>
      <dgm:spPr/>
      <dgm:t>
        <a:bodyPr/>
        <a:lstStyle/>
        <a:p>
          <a:endParaRPr lang="en-US"/>
        </a:p>
      </dgm:t>
    </dgm:pt>
    <dgm:pt modelId="{0A58599A-2E99-491A-8119-6A95E449958F}" type="pres">
      <dgm:prSet presAssocID="{7FDE686E-145E-4918-AA53-0FB790A9D4E2}" presName="nodeTx" presStyleLbl="node1" presStyleIdx="3" presStyleCnt="4">
        <dgm:presLayoutVars>
          <dgm:bulletEnabled val="1"/>
        </dgm:presLayoutVars>
      </dgm:prSet>
      <dgm:spPr/>
      <dgm:t>
        <a:bodyPr/>
        <a:lstStyle/>
        <a:p>
          <a:endParaRPr lang="en-US"/>
        </a:p>
      </dgm:t>
    </dgm:pt>
    <dgm:pt modelId="{0D070027-A5EF-48BC-A9CA-BC5FA0731EAE}" type="pres">
      <dgm:prSet presAssocID="{7FDE686E-145E-4918-AA53-0FB790A9D4E2}" presName="invisiNode" presStyleLbl="node1" presStyleIdx="3" presStyleCnt="4"/>
      <dgm:spPr/>
    </dgm:pt>
    <dgm:pt modelId="{D41183F8-7C7B-47DA-8DB4-1CA8FAD2C4F6}" type="pres">
      <dgm:prSet presAssocID="{7FDE686E-145E-4918-AA53-0FB790A9D4E2}" presName="imagNode" presStyleLbl="fgImgPlace1" presStyleIdx="3" presStyleCnt="4" custLinFactX="-100000" custLinFactNeighborX="-137505" custLinFactNeighborY="-90"/>
      <dgm:spPr>
        <a:blipFill rotWithShape="0">
          <a:blip xmlns:r="http://schemas.openxmlformats.org/officeDocument/2006/relationships" r:embed="rId4"/>
          <a:stretch>
            <a:fillRect/>
          </a:stretch>
        </a:blipFill>
      </dgm:spPr>
      <dgm:t>
        <a:bodyPr/>
        <a:lstStyle/>
        <a:p>
          <a:endParaRPr lang="en-US"/>
        </a:p>
      </dgm:t>
    </dgm:pt>
  </dgm:ptLst>
  <dgm:cxnLst>
    <dgm:cxn modelId="{E4002153-398A-45E9-959B-E3D74A9C48A5}" srcId="{94EE993E-595C-4BD9-A43C-D45ACD6023DD}" destId="{F0F3782D-2B8A-4CE8-9909-7A6685D3C55D}" srcOrd="0" destOrd="0" parTransId="{6799242B-21C8-4712-8566-F5D6FEC37955}" sibTransId="{D642D14B-256D-4C58-B391-3F02206B83AC}"/>
    <dgm:cxn modelId="{21B5C8CF-B706-4C30-A5CE-69FF604A18F4}" type="presOf" srcId="{F0F3782D-2B8A-4CE8-9909-7A6685D3C55D}" destId="{AFE1D7AE-9A01-40C1-92A2-7E695401D08D}" srcOrd="1" destOrd="0" presId="urn:microsoft.com/office/officeart/2005/8/layout/hList7#1"/>
    <dgm:cxn modelId="{A90CC7B5-8319-491C-92A1-16AD1D4CBE8C}" type="presOf" srcId="{7FDE686E-145E-4918-AA53-0FB790A9D4E2}" destId="{92A124B0-EBFE-4597-B710-C0CEDE723471}" srcOrd="0" destOrd="0" presId="urn:microsoft.com/office/officeart/2005/8/layout/hList7#1"/>
    <dgm:cxn modelId="{F6C1C162-4D45-49D5-BAA2-3AD882DDF22F}" type="presOf" srcId="{D5BA2AAF-8875-4417-84A9-F070CDC5099B}" destId="{556978A4-6F6E-43BC-8289-56CFB6C3B2A8}" srcOrd="0" destOrd="0" presId="urn:microsoft.com/office/officeart/2005/8/layout/hList7#1"/>
    <dgm:cxn modelId="{877DAFA7-C7ED-4164-AAAE-860F69A01BDC}" type="presOf" srcId="{7FDE686E-145E-4918-AA53-0FB790A9D4E2}" destId="{0A58599A-2E99-491A-8119-6A95E449958F}" srcOrd="1" destOrd="0" presId="urn:microsoft.com/office/officeart/2005/8/layout/hList7#1"/>
    <dgm:cxn modelId="{EA398CC9-394C-45FE-B8DF-1890B3553A4D}" type="presOf" srcId="{120813E7-4599-4479-8BF2-C30432001CBA}" destId="{900808E5-C79E-447B-930C-BB423EC36060}" srcOrd="0" destOrd="0" presId="urn:microsoft.com/office/officeart/2005/8/layout/hList7#1"/>
    <dgm:cxn modelId="{194E5427-D1E2-475E-A3C9-03061F7453E8}" type="presOf" srcId="{AA3EB793-C972-4B82-94B9-396537910489}" destId="{64AC1258-3F3C-4C1F-BA4D-7F13EB060865}" srcOrd="0" destOrd="0" presId="urn:microsoft.com/office/officeart/2005/8/layout/hList7#1"/>
    <dgm:cxn modelId="{40344127-3963-4F1B-9677-FE2B6671DFAE}" type="presOf" srcId="{94EE993E-595C-4BD9-A43C-D45ACD6023DD}" destId="{2AED6946-4AB8-4085-BCB5-40428EDC3827}" srcOrd="0" destOrd="0" presId="urn:microsoft.com/office/officeart/2005/8/layout/hList7#1"/>
    <dgm:cxn modelId="{9D21FCB4-941D-4A09-AB50-5E5510AC8FDB}" type="presOf" srcId="{120813E7-4599-4479-8BF2-C30432001CBA}" destId="{D82288D7-26A6-4DE1-99F5-456343707C0D}" srcOrd="1" destOrd="0" presId="urn:microsoft.com/office/officeart/2005/8/layout/hList7#1"/>
    <dgm:cxn modelId="{CE0CA7D9-4C70-497B-B40C-C524536B8078}" srcId="{94EE993E-595C-4BD9-A43C-D45ACD6023DD}" destId="{AA3EB793-C972-4B82-94B9-396537910489}" srcOrd="1" destOrd="0" parTransId="{8DF1D8E9-0F4D-4831-9FF9-CCD9C68CBB60}" sibTransId="{611AFDDB-5F2E-41AC-BAFA-BF1004F446E3}"/>
    <dgm:cxn modelId="{C970FDB5-034C-4830-800A-73F73C7F34C9}" type="presOf" srcId="{F0F3782D-2B8A-4CE8-9909-7A6685D3C55D}" destId="{CC1FE2A2-C6A3-4A5F-BD8E-C8C5E165D21E}" srcOrd="0" destOrd="0" presId="urn:microsoft.com/office/officeart/2005/8/layout/hList7#1"/>
    <dgm:cxn modelId="{279D9534-1172-4087-985A-EB51C85CC825}" type="presOf" srcId="{611AFDDB-5F2E-41AC-BAFA-BF1004F446E3}" destId="{C7BE8734-D8A9-471F-B8C0-734B5DA84A08}" srcOrd="0" destOrd="0" presId="urn:microsoft.com/office/officeart/2005/8/layout/hList7#1"/>
    <dgm:cxn modelId="{C6C4A628-FBE7-4F56-AF93-43D6916DAC9D}" srcId="{94EE993E-595C-4BD9-A43C-D45ACD6023DD}" destId="{7FDE686E-145E-4918-AA53-0FB790A9D4E2}" srcOrd="3" destOrd="0" parTransId="{518117D1-C8E8-4BCC-AD6C-6FBF858670AD}" sibTransId="{3C94D80A-48EF-4C95-AA27-63A8A546986D}"/>
    <dgm:cxn modelId="{30D9FCB6-F93B-4837-8F44-3D5A574F627F}" type="presOf" srcId="{D642D14B-256D-4C58-B391-3F02206B83AC}" destId="{6DA6952B-0125-4314-A847-498803C3F723}" srcOrd="0" destOrd="0" presId="urn:microsoft.com/office/officeart/2005/8/layout/hList7#1"/>
    <dgm:cxn modelId="{06041BD7-F52E-431E-85AA-E1ADCBF43E02}" srcId="{94EE993E-595C-4BD9-A43C-D45ACD6023DD}" destId="{120813E7-4599-4479-8BF2-C30432001CBA}" srcOrd="2" destOrd="0" parTransId="{6B9518FC-888E-4B4B-8437-D489541F4AD0}" sibTransId="{D5BA2AAF-8875-4417-84A9-F070CDC5099B}"/>
    <dgm:cxn modelId="{3EE0AF47-1DDE-441B-BA18-001FDF23FF12}" type="presOf" srcId="{AA3EB793-C972-4B82-94B9-396537910489}" destId="{55C646DA-F174-4DF1-9A0D-9A8090AE1FC5}" srcOrd="1" destOrd="0" presId="urn:microsoft.com/office/officeart/2005/8/layout/hList7#1"/>
    <dgm:cxn modelId="{FC840F1E-B496-4F97-A180-DA109B00E62B}" type="presParOf" srcId="{2AED6946-4AB8-4085-BCB5-40428EDC3827}" destId="{0605B706-59C0-48B3-BFD3-4480636EFC33}" srcOrd="0" destOrd="0" presId="urn:microsoft.com/office/officeart/2005/8/layout/hList7#1"/>
    <dgm:cxn modelId="{F4F42EC9-176D-4A7D-9247-F956FD290776}" type="presParOf" srcId="{2AED6946-4AB8-4085-BCB5-40428EDC3827}" destId="{FC09C5ED-2F63-4A08-8281-58B4C32BBE4A}" srcOrd="1" destOrd="0" presId="urn:microsoft.com/office/officeart/2005/8/layout/hList7#1"/>
    <dgm:cxn modelId="{1D831C6E-141D-48D7-B664-E72E473C50C1}" type="presParOf" srcId="{FC09C5ED-2F63-4A08-8281-58B4C32BBE4A}" destId="{500EB21E-0582-4D2F-9D2E-B12CEDAA96DE}" srcOrd="0" destOrd="0" presId="urn:microsoft.com/office/officeart/2005/8/layout/hList7#1"/>
    <dgm:cxn modelId="{6D4F6EA7-6B24-48C9-9BB2-49EB24A428FD}" type="presParOf" srcId="{500EB21E-0582-4D2F-9D2E-B12CEDAA96DE}" destId="{CC1FE2A2-C6A3-4A5F-BD8E-C8C5E165D21E}" srcOrd="0" destOrd="0" presId="urn:microsoft.com/office/officeart/2005/8/layout/hList7#1"/>
    <dgm:cxn modelId="{575647BF-9687-4465-8DA9-EBE72614E8DC}" type="presParOf" srcId="{500EB21E-0582-4D2F-9D2E-B12CEDAA96DE}" destId="{AFE1D7AE-9A01-40C1-92A2-7E695401D08D}" srcOrd="1" destOrd="0" presId="urn:microsoft.com/office/officeart/2005/8/layout/hList7#1"/>
    <dgm:cxn modelId="{37120A7F-B218-4355-B513-35B85FC68F80}" type="presParOf" srcId="{500EB21E-0582-4D2F-9D2E-B12CEDAA96DE}" destId="{A604E3C4-3C02-4B61-893F-11DD6DEF416A}" srcOrd="2" destOrd="0" presId="urn:microsoft.com/office/officeart/2005/8/layout/hList7#1"/>
    <dgm:cxn modelId="{2293AB01-6074-4BD8-BE1A-5BFDC586BA00}" type="presParOf" srcId="{500EB21E-0582-4D2F-9D2E-B12CEDAA96DE}" destId="{15A95AF8-6445-4F11-9656-A2567F004E0B}" srcOrd="3" destOrd="0" presId="urn:microsoft.com/office/officeart/2005/8/layout/hList7#1"/>
    <dgm:cxn modelId="{8510D242-3C81-456E-B42F-A119C2336ED7}" type="presParOf" srcId="{FC09C5ED-2F63-4A08-8281-58B4C32BBE4A}" destId="{6DA6952B-0125-4314-A847-498803C3F723}" srcOrd="1" destOrd="0" presId="urn:microsoft.com/office/officeart/2005/8/layout/hList7#1"/>
    <dgm:cxn modelId="{5AF0923C-8A25-4C16-A8D8-14B3F2CE055B}" type="presParOf" srcId="{FC09C5ED-2F63-4A08-8281-58B4C32BBE4A}" destId="{82B1D7C9-851C-4AFB-A14C-926A780ABD31}" srcOrd="2" destOrd="0" presId="urn:microsoft.com/office/officeart/2005/8/layout/hList7#1"/>
    <dgm:cxn modelId="{6FF6846F-A8F3-4A2C-A481-5114BBE17740}" type="presParOf" srcId="{82B1D7C9-851C-4AFB-A14C-926A780ABD31}" destId="{64AC1258-3F3C-4C1F-BA4D-7F13EB060865}" srcOrd="0" destOrd="0" presId="urn:microsoft.com/office/officeart/2005/8/layout/hList7#1"/>
    <dgm:cxn modelId="{50FCF0F3-16E8-4A6B-935A-F6B4EE0D122A}" type="presParOf" srcId="{82B1D7C9-851C-4AFB-A14C-926A780ABD31}" destId="{55C646DA-F174-4DF1-9A0D-9A8090AE1FC5}" srcOrd="1" destOrd="0" presId="urn:microsoft.com/office/officeart/2005/8/layout/hList7#1"/>
    <dgm:cxn modelId="{A40FA456-E341-4B74-B6F2-81EA7BD95EB0}" type="presParOf" srcId="{82B1D7C9-851C-4AFB-A14C-926A780ABD31}" destId="{0EC9B789-4778-4A92-9276-EA938FB9AC01}" srcOrd="2" destOrd="0" presId="urn:microsoft.com/office/officeart/2005/8/layout/hList7#1"/>
    <dgm:cxn modelId="{CA98BCB5-4F83-45F9-B79B-7191AD91A089}" type="presParOf" srcId="{82B1D7C9-851C-4AFB-A14C-926A780ABD31}" destId="{14CCE8A8-6200-4460-A4D1-2987DFF3D30B}" srcOrd="3" destOrd="0" presId="urn:microsoft.com/office/officeart/2005/8/layout/hList7#1"/>
    <dgm:cxn modelId="{7E2D6643-FDF4-407F-9EDF-1F9C3AE6EFDA}" type="presParOf" srcId="{FC09C5ED-2F63-4A08-8281-58B4C32BBE4A}" destId="{C7BE8734-D8A9-471F-B8C0-734B5DA84A08}" srcOrd="3" destOrd="0" presId="urn:microsoft.com/office/officeart/2005/8/layout/hList7#1"/>
    <dgm:cxn modelId="{8B798676-09F5-4D40-8853-3E8A50B889B3}" type="presParOf" srcId="{FC09C5ED-2F63-4A08-8281-58B4C32BBE4A}" destId="{CDBB81F5-498D-43DE-8765-68981BE65714}" srcOrd="4" destOrd="0" presId="urn:microsoft.com/office/officeart/2005/8/layout/hList7#1"/>
    <dgm:cxn modelId="{FF96300E-A701-42B2-8FB2-3C9890CF541E}" type="presParOf" srcId="{CDBB81F5-498D-43DE-8765-68981BE65714}" destId="{900808E5-C79E-447B-930C-BB423EC36060}" srcOrd="0" destOrd="0" presId="urn:microsoft.com/office/officeart/2005/8/layout/hList7#1"/>
    <dgm:cxn modelId="{0B44906F-602E-4945-819A-40DA86CD902C}" type="presParOf" srcId="{CDBB81F5-498D-43DE-8765-68981BE65714}" destId="{D82288D7-26A6-4DE1-99F5-456343707C0D}" srcOrd="1" destOrd="0" presId="urn:microsoft.com/office/officeart/2005/8/layout/hList7#1"/>
    <dgm:cxn modelId="{D80A3EFF-912A-40FC-9317-154CEAF16782}" type="presParOf" srcId="{CDBB81F5-498D-43DE-8765-68981BE65714}" destId="{1AAE0B6F-42CE-4049-B6D5-166B6C8BEE01}" srcOrd="2" destOrd="0" presId="urn:microsoft.com/office/officeart/2005/8/layout/hList7#1"/>
    <dgm:cxn modelId="{955789FA-636C-4607-81E2-16859AB3FFAD}" type="presParOf" srcId="{CDBB81F5-498D-43DE-8765-68981BE65714}" destId="{2D3CCE66-9DA3-4744-9766-7270665A3730}" srcOrd="3" destOrd="0" presId="urn:microsoft.com/office/officeart/2005/8/layout/hList7#1"/>
    <dgm:cxn modelId="{106D59EB-543A-4792-BE13-9B2F35315ABA}" type="presParOf" srcId="{FC09C5ED-2F63-4A08-8281-58B4C32BBE4A}" destId="{556978A4-6F6E-43BC-8289-56CFB6C3B2A8}" srcOrd="5" destOrd="0" presId="urn:microsoft.com/office/officeart/2005/8/layout/hList7#1"/>
    <dgm:cxn modelId="{E8D7099F-47F0-4044-AB98-DF4D796CBF1E}" type="presParOf" srcId="{FC09C5ED-2F63-4A08-8281-58B4C32BBE4A}" destId="{B868A90E-BE57-4004-9458-6CD82BFBE911}" srcOrd="6" destOrd="0" presId="urn:microsoft.com/office/officeart/2005/8/layout/hList7#1"/>
    <dgm:cxn modelId="{82D65D44-A8B0-4193-8564-7EBF71FCB1F1}" type="presParOf" srcId="{B868A90E-BE57-4004-9458-6CD82BFBE911}" destId="{92A124B0-EBFE-4597-B710-C0CEDE723471}" srcOrd="0" destOrd="0" presId="urn:microsoft.com/office/officeart/2005/8/layout/hList7#1"/>
    <dgm:cxn modelId="{6C297E2B-A90D-46B2-BEA7-9A3EFD18DFA4}" type="presParOf" srcId="{B868A90E-BE57-4004-9458-6CD82BFBE911}" destId="{0A58599A-2E99-491A-8119-6A95E449958F}" srcOrd="1" destOrd="0" presId="urn:microsoft.com/office/officeart/2005/8/layout/hList7#1"/>
    <dgm:cxn modelId="{D59320C3-FEA3-414B-AC7B-939545DDE533}" type="presParOf" srcId="{B868A90E-BE57-4004-9458-6CD82BFBE911}" destId="{0D070027-A5EF-48BC-A9CA-BC5FA0731EAE}" srcOrd="2" destOrd="0" presId="urn:microsoft.com/office/officeart/2005/8/layout/hList7#1"/>
    <dgm:cxn modelId="{90198EAF-AE0C-4EFE-A3E8-0CD254654295}" type="presParOf" srcId="{B868A90E-BE57-4004-9458-6CD82BFBE911}" destId="{D41183F8-7C7B-47DA-8DB4-1CA8FAD2C4F6}" srcOrd="3" destOrd="0" presId="urn:microsoft.com/office/officeart/2005/8/layout/hList7#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5F2DB19-8E7C-4432-8B5B-AA22DB945D8B}"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n-US"/>
        </a:p>
      </dgm:t>
    </dgm:pt>
    <dgm:pt modelId="{0D5B2B13-8C6A-4EBC-A41D-C3E8213E1E0C}">
      <dgm:prSet phldrT="[Text]" custT="1"/>
      <dgm:spPr/>
      <dgm:t>
        <a:bodyPr/>
        <a:lstStyle/>
        <a:p>
          <a:r>
            <a:rPr lang="en-US" sz="2800" dirty="0" smtClean="0"/>
            <a:t>Integrate Toxics Reduction &amp; Assessment Across Environmental Media</a:t>
          </a:r>
        </a:p>
        <a:p>
          <a:r>
            <a:rPr lang="en-US" sz="2800" dirty="0" smtClean="0"/>
            <a:t>- </a:t>
          </a:r>
          <a:r>
            <a:rPr lang="en-US" sz="2400" dirty="0" smtClean="0"/>
            <a:t>Institutionalize DEQ cross-program team</a:t>
          </a:r>
        </a:p>
        <a:p>
          <a:r>
            <a:rPr lang="en-US" sz="2400" dirty="0" smtClean="0"/>
            <a:t>- Pilot the integrated approach with Focus List Chemical(s)</a:t>
          </a:r>
          <a:endParaRPr lang="en-US" sz="2400" dirty="0"/>
        </a:p>
      </dgm:t>
    </dgm:pt>
    <dgm:pt modelId="{35C2DCA0-42FE-4B1A-BEC8-E20618E3AC4C}" type="parTrans" cxnId="{4475E581-D0F1-4DF5-A44A-5920FC50E179}">
      <dgm:prSet/>
      <dgm:spPr/>
      <dgm:t>
        <a:bodyPr/>
        <a:lstStyle/>
        <a:p>
          <a:endParaRPr lang="en-US"/>
        </a:p>
      </dgm:t>
    </dgm:pt>
    <dgm:pt modelId="{4ADFDAC5-34A2-4A47-85CF-BFE6111D71F8}" type="sibTrans" cxnId="{4475E581-D0F1-4DF5-A44A-5920FC50E179}">
      <dgm:prSet/>
      <dgm:spPr/>
      <dgm:t>
        <a:bodyPr/>
        <a:lstStyle/>
        <a:p>
          <a:endParaRPr lang="en-US"/>
        </a:p>
      </dgm:t>
    </dgm:pt>
    <dgm:pt modelId="{C11F35AA-16E4-4C32-B4D6-1A7500B28B1D}">
      <dgm:prSet phldrT="[Text]" custT="1"/>
      <dgm:spPr/>
      <dgm:t>
        <a:bodyPr/>
        <a:lstStyle/>
        <a:p>
          <a:r>
            <a:rPr lang="en-US" sz="2800" dirty="0" smtClean="0"/>
            <a:t>Enhance Toxics Information and Data</a:t>
          </a:r>
          <a:endParaRPr lang="en-US" sz="2800" dirty="0"/>
        </a:p>
      </dgm:t>
    </dgm:pt>
    <dgm:pt modelId="{9A893764-AE26-47A7-ABC0-4434D14D1AC7}" type="parTrans" cxnId="{C055F369-EC1D-4B85-ABAA-0118C76ACD67}">
      <dgm:prSet/>
      <dgm:spPr/>
      <dgm:t>
        <a:bodyPr/>
        <a:lstStyle/>
        <a:p>
          <a:endParaRPr lang="en-US"/>
        </a:p>
      </dgm:t>
    </dgm:pt>
    <dgm:pt modelId="{7C99A5E3-5887-480D-B83C-E58841F7C613}" type="sibTrans" cxnId="{C055F369-EC1D-4B85-ABAA-0118C76ACD67}">
      <dgm:prSet/>
      <dgm:spPr/>
      <dgm:t>
        <a:bodyPr/>
        <a:lstStyle/>
        <a:p>
          <a:endParaRPr lang="en-US"/>
        </a:p>
      </dgm:t>
    </dgm:pt>
    <dgm:pt modelId="{6A254C8B-B714-4AB8-BBE6-87EAF986CAE2}">
      <dgm:prSet phldrT="[Text]" custT="1"/>
      <dgm:spPr/>
      <dgm:t>
        <a:bodyPr/>
        <a:lstStyle/>
        <a:p>
          <a:r>
            <a:rPr lang="en-US" sz="2800" dirty="0" smtClean="0"/>
            <a:t>Evaluate Regulatory Programs to Identify Toxics Reduction Needs</a:t>
          </a:r>
          <a:endParaRPr lang="en-US" sz="2800" dirty="0"/>
        </a:p>
      </dgm:t>
    </dgm:pt>
    <dgm:pt modelId="{965FF482-0A3A-4502-9CC2-0E16BE262415}" type="parTrans" cxnId="{8D5016CD-442B-41FD-BE9B-79F7C7F335AD}">
      <dgm:prSet/>
      <dgm:spPr/>
      <dgm:t>
        <a:bodyPr/>
        <a:lstStyle/>
        <a:p>
          <a:endParaRPr lang="en-US"/>
        </a:p>
      </dgm:t>
    </dgm:pt>
    <dgm:pt modelId="{FB4E782A-C5A2-441C-8717-089082521ED3}" type="sibTrans" cxnId="{8D5016CD-442B-41FD-BE9B-79F7C7F335AD}">
      <dgm:prSet/>
      <dgm:spPr/>
      <dgm:t>
        <a:bodyPr/>
        <a:lstStyle/>
        <a:p>
          <a:endParaRPr lang="en-US"/>
        </a:p>
      </dgm:t>
    </dgm:pt>
    <dgm:pt modelId="{D92FEF8E-25C8-4A81-A19F-7C8040DBF0ED}">
      <dgm:prSet phldrT="[Text]" custT="1"/>
      <dgm:spPr/>
      <dgm:t>
        <a:bodyPr/>
        <a:lstStyle/>
        <a:p>
          <a:r>
            <a:rPr lang="en-US" sz="2800" dirty="0" smtClean="0"/>
            <a:t>Expand Partnerships and Incentives to Reduce Toxics</a:t>
          </a:r>
          <a:endParaRPr lang="en-US" sz="2800" dirty="0"/>
        </a:p>
      </dgm:t>
    </dgm:pt>
    <dgm:pt modelId="{E0B38B46-A265-417D-9AC9-C190504398C9}" type="parTrans" cxnId="{7E84AC80-B160-4878-BD0E-F58830969CCE}">
      <dgm:prSet/>
      <dgm:spPr/>
      <dgm:t>
        <a:bodyPr/>
        <a:lstStyle/>
        <a:p>
          <a:endParaRPr lang="en-US"/>
        </a:p>
      </dgm:t>
    </dgm:pt>
    <dgm:pt modelId="{256BA104-1656-46E2-9670-9BD90BEC8626}" type="sibTrans" cxnId="{7E84AC80-B160-4878-BD0E-F58830969CCE}">
      <dgm:prSet/>
      <dgm:spPr/>
      <dgm:t>
        <a:bodyPr/>
        <a:lstStyle/>
        <a:p>
          <a:endParaRPr lang="en-US"/>
        </a:p>
      </dgm:t>
    </dgm:pt>
    <dgm:pt modelId="{10AD419F-477A-4808-BD95-761B437606C9}" type="pres">
      <dgm:prSet presAssocID="{E5F2DB19-8E7C-4432-8B5B-AA22DB945D8B}" presName="composite" presStyleCnt="0">
        <dgm:presLayoutVars>
          <dgm:chMax val="1"/>
          <dgm:dir/>
          <dgm:resizeHandles val="exact"/>
        </dgm:presLayoutVars>
      </dgm:prSet>
      <dgm:spPr/>
      <dgm:t>
        <a:bodyPr/>
        <a:lstStyle/>
        <a:p>
          <a:endParaRPr lang="en-US"/>
        </a:p>
      </dgm:t>
    </dgm:pt>
    <dgm:pt modelId="{A9B034B1-1B51-45A6-8A95-658D51482F26}" type="pres">
      <dgm:prSet presAssocID="{0D5B2B13-8C6A-4EBC-A41D-C3E8213E1E0C}" presName="roof" presStyleLbl="dkBgShp" presStyleIdx="0" presStyleCnt="2" custScaleY="99688" custLinFactNeighborX="0" custLinFactNeighborY="-78"/>
      <dgm:spPr/>
      <dgm:t>
        <a:bodyPr/>
        <a:lstStyle/>
        <a:p>
          <a:endParaRPr lang="en-US"/>
        </a:p>
      </dgm:t>
    </dgm:pt>
    <dgm:pt modelId="{30235CAC-AB31-4BD6-85CD-1AC697B39E8E}" type="pres">
      <dgm:prSet presAssocID="{0D5B2B13-8C6A-4EBC-A41D-C3E8213E1E0C}" presName="pillars" presStyleCnt="0"/>
      <dgm:spPr/>
    </dgm:pt>
    <dgm:pt modelId="{D6F3EC12-9DC6-4291-9E88-AA0999538BF7}" type="pres">
      <dgm:prSet presAssocID="{0D5B2B13-8C6A-4EBC-A41D-C3E8213E1E0C}" presName="pillar1" presStyleLbl="node1" presStyleIdx="0" presStyleCnt="3" custLinFactNeighborX="0" custLinFactNeighborY="-37">
        <dgm:presLayoutVars>
          <dgm:bulletEnabled val="1"/>
        </dgm:presLayoutVars>
      </dgm:prSet>
      <dgm:spPr/>
      <dgm:t>
        <a:bodyPr/>
        <a:lstStyle/>
        <a:p>
          <a:endParaRPr lang="en-US"/>
        </a:p>
      </dgm:t>
    </dgm:pt>
    <dgm:pt modelId="{6FD239F2-6502-4FF9-9732-12636FFCDE15}" type="pres">
      <dgm:prSet presAssocID="{6A254C8B-B714-4AB8-BBE6-87EAF986CAE2}" presName="pillarX" presStyleLbl="node1" presStyleIdx="1" presStyleCnt="3" custLinFactNeighborX="0" custLinFactNeighborY="-37">
        <dgm:presLayoutVars>
          <dgm:bulletEnabled val="1"/>
        </dgm:presLayoutVars>
      </dgm:prSet>
      <dgm:spPr/>
      <dgm:t>
        <a:bodyPr/>
        <a:lstStyle/>
        <a:p>
          <a:endParaRPr lang="en-US"/>
        </a:p>
      </dgm:t>
    </dgm:pt>
    <dgm:pt modelId="{EAF0D635-ECC3-443E-BA00-906795CB4319}" type="pres">
      <dgm:prSet presAssocID="{D92FEF8E-25C8-4A81-A19F-7C8040DBF0ED}" presName="pillarX" presStyleLbl="node1" presStyleIdx="2" presStyleCnt="3">
        <dgm:presLayoutVars>
          <dgm:bulletEnabled val="1"/>
        </dgm:presLayoutVars>
      </dgm:prSet>
      <dgm:spPr/>
      <dgm:t>
        <a:bodyPr/>
        <a:lstStyle/>
        <a:p>
          <a:endParaRPr lang="en-US"/>
        </a:p>
      </dgm:t>
    </dgm:pt>
    <dgm:pt modelId="{C6A621CB-3E72-4791-B33F-E8A1E1E6F0AB}" type="pres">
      <dgm:prSet presAssocID="{0D5B2B13-8C6A-4EBC-A41D-C3E8213E1E0C}" presName="base" presStyleLbl="dkBgShp" presStyleIdx="1" presStyleCnt="2"/>
      <dgm:spPr/>
    </dgm:pt>
  </dgm:ptLst>
  <dgm:cxnLst>
    <dgm:cxn modelId="{36C127A3-340A-42A6-B8F6-FD8F6F2D7496}" type="presOf" srcId="{D92FEF8E-25C8-4A81-A19F-7C8040DBF0ED}" destId="{EAF0D635-ECC3-443E-BA00-906795CB4319}" srcOrd="0" destOrd="0" presId="urn:microsoft.com/office/officeart/2005/8/layout/hList3"/>
    <dgm:cxn modelId="{4475E581-D0F1-4DF5-A44A-5920FC50E179}" srcId="{E5F2DB19-8E7C-4432-8B5B-AA22DB945D8B}" destId="{0D5B2B13-8C6A-4EBC-A41D-C3E8213E1E0C}" srcOrd="0" destOrd="0" parTransId="{35C2DCA0-42FE-4B1A-BEC8-E20618E3AC4C}" sibTransId="{4ADFDAC5-34A2-4A47-85CF-BFE6111D71F8}"/>
    <dgm:cxn modelId="{3E2A545E-11A8-42E3-A61B-38703CF32F73}" type="presOf" srcId="{0D5B2B13-8C6A-4EBC-A41D-C3E8213E1E0C}" destId="{A9B034B1-1B51-45A6-8A95-658D51482F26}" srcOrd="0" destOrd="0" presId="urn:microsoft.com/office/officeart/2005/8/layout/hList3"/>
    <dgm:cxn modelId="{7E84AC80-B160-4878-BD0E-F58830969CCE}" srcId="{0D5B2B13-8C6A-4EBC-A41D-C3E8213E1E0C}" destId="{D92FEF8E-25C8-4A81-A19F-7C8040DBF0ED}" srcOrd="2" destOrd="0" parTransId="{E0B38B46-A265-417D-9AC9-C190504398C9}" sibTransId="{256BA104-1656-46E2-9670-9BD90BEC8626}"/>
    <dgm:cxn modelId="{8D5016CD-442B-41FD-BE9B-79F7C7F335AD}" srcId="{0D5B2B13-8C6A-4EBC-A41D-C3E8213E1E0C}" destId="{6A254C8B-B714-4AB8-BBE6-87EAF986CAE2}" srcOrd="1" destOrd="0" parTransId="{965FF482-0A3A-4502-9CC2-0E16BE262415}" sibTransId="{FB4E782A-C5A2-441C-8717-089082521ED3}"/>
    <dgm:cxn modelId="{B7EA4C38-0BEA-4D65-B8CD-2FBD5BB4DF2A}" type="presOf" srcId="{E5F2DB19-8E7C-4432-8B5B-AA22DB945D8B}" destId="{10AD419F-477A-4808-BD95-761B437606C9}" srcOrd="0" destOrd="0" presId="urn:microsoft.com/office/officeart/2005/8/layout/hList3"/>
    <dgm:cxn modelId="{C055F369-EC1D-4B85-ABAA-0118C76ACD67}" srcId="{0D5B2B13-8C6A-4EBC-A41D-C3E8213E1E0C}" destId="{C11F35AA-16E4-4C32-B4D6-1A7500B28B1D}" srcOrd="0" destOrd="0" parTransId="{9A893764-AE26-47A7-ABC0-4434D14D1AC7}" sibTransId="{7C99A5E3-5887-480D-B83C-E58841F7C613}"/>
    <dgm:cxn modelId="{4C2AC04B-DE08-492C-B5AB-68FF9E222BD4}" type="presOf" srcId="{6A254C8B-B714-4AB8-BBE6-87EAF986CAE2}" destId="{6FD239F2-6502-4FF9-9732-12636FFCDE15}" srcOrd="0" destOrd="0" presId="urn:microsoft.com/office/officeart/2005/8/layout/hList3"/>
    <dgm:cxn modelId="{323E1A3C-E98B-4CDB-B7E7-3D06D2080097}" type="presOf" srcId="{C11F35AA-16E4-4C32-B4D6-1A7500B28B1D}" destId="{D6F3EC12-9DC6-4291-9E88-AA0999538BF7}" srcOrd="0" destOrd="0" presId="urn:microsoft.com/office/officeart/2005/8/layout/hList3"/>
    <dgm:cxn modelId="{60EA9933-584D-4DBB-8E77-E1C2FB8B5936}" type="presParOf" srcId="{10AD419F-477A-4808-BD95-761B437606C9}" destId="{A9B034B1-1B51-45A6-8A95-658D51482F26}" srcOrd="0" destOrd="0" presId="urn:microsoft.com/office/officeart/2005/8/layout/hList3"/>
    <dgm:cxn modelId="{62EB116D-D67A-4CE7-B833-04FA0A461AED}" type="presParOf" srcId="{10AD419F-477A-4808-BD95-761B437606C9}" destId="{30235CAC-AB31-4BD6-85CD-1AC697B39E8E}" srcOrd="1" destOrd="0" presId="urn:microsoft.com/office/officeart/2005/8/layout/hList3"/>
    <dgm:cxn modelId="{12C8FA08-F3D7-4074-9B62-A77F71B7A703}" type="presParOf" srcId="{30235CAC-AB31-4BD6-85CD-1AC697B39E8E}" destId="{D6F3EC12-9DC6-4291-9E88-AA0999538BF7}" srcOrd="0" destOrd="0" presId="urn:microsoft.com/office/officeart/2005/8/layout/hList3"/>
    <dgm:cxn modelId="{58F2CDB7-E9DA-47F1-A7F7-B7A335CE20E5}" type="presParOf" srcId="{30235CAC-AB31-4BD6-85CD-1AC697B39E8E}" destId="{6FD239F2-6502-4FF9-9732-12636FFCDE15}" srcOrd="1" destOrd="0" presId="urn:microsoft.com/office/officeart/2005/8/layout/hList3"/>
    <dgm:cxn modelId="{4D683A68-4DF5-4532-965E-89837D1E9DFF}" type="presParOf" srcId="{30235CAC-AB31-4BD6-85CD-1AC697B39E8E}" destId="{EAF0D635-ECC3-443E-BA00-906795CB4319}" srcOrd="2" destOrd="0" presId="urn:microsoft.com/office/officeart/2005/8/layout/hList3"/>
    <dgm:cxn modelId="{E0B857AD-4320-4E8C-AA4B-74C9EB63CC41}" type="presParOf" srcId="{10AD419F-477A-4808-BD95-761B437606C9}" destId="{C6A621CB-3E72-4791-B33F-E8A1E1E6F0AB}" srcOrd="2" destOrd="0" presId="urn:microsoft.com/office/officeart/2005/8/layout/hLis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5F2DB19-8E7C-4432-8B5B-AA22DB945D8B}"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n-US"/>
        </a:p>
      </dgm:t>
    </dgm:pt>
    <dgm:pt modelId="{0D5B2B13-8C6A-4EBC-A41D-C3E8213E1E0C}">
      <dgm:prSet phldrT="[Text]" custT="1"/>
      <dgm:spPr/>
      <dgm:t>
        <a:bodyPr/>
        <a:lstStyle/>
        <a:p>
          <a:endParaRPr lang="en-US" sz="2800" dirty="0" smtClean="0"/>
        </a:p>
        <a:p>
          <a:r>
            <a:rPr lang="en-US" sz="2800" dirty="0" smtClean="0"/>
            <a:t>Integrate Toxics Reduction &amp; Assessment Across Environmental Media</a:t>
          </a:r>
        </a:p>
        <a:p>
          <a:endParaRPr lang="en-US" sz="2400" dirty="0"/>
        </a:p>
      </dgm:t>
    </dgm:pt>
    <dgm:pt modelId="{35C2DCA0-42FE-4B1A-BEC8-E20618E3AC4C}" type="parTrans" cxnId="{4475E581-D0F1-4DF5-A44A-5920FC50E179}">
      <dgm:prSet/>
      <dgm:spPr/>
      <dgm:t>
        <a:bodyPr/>
        <a:lstStyle/>
        <a:p>
          <a:endParaRPr lang="en-US"/>
        </a:p>
      </dgm:t>
    </dgm:pt>
    <dgm:pt modelId="{4ADFDAC5-34A2-4A47-85CF-BFE6111D71F8}" type="sibTrans" cxnId="{4475E581-D0F1-4DF5-A44A-5920FC50E179}">
      <dgm:prSet/>
      <dgm:spPr/>
      <dgm:t>
        <a:bodyPr/>
        <a:lstStyle/>
        <a:p>
          <a:endParaRPr lang="en-US"/>
        </a:p>
      </dgm:t>
    </dgm:pt>
    <dgm:pt modelId="{C11F35AA-16E4-4C32-B4D6-1A7500B28B1D}">
      <dgm:prSet phldrT="[Text]" custT="1"/>
      <dgm:spPr/>
      <dgm:t>
        <a:bodyPr/>
        <a:lstStyle/>
        <a:p>
          <a:r>
            <a:rPr lang="en-US" sz="2400" b="1" dirty="0" smtClean="0">
              <a:solidFill>
                <a:srgbClr val="92D050"/>
              </a:solidFill>
            </a:rPr>
            <a:t>Enhance Toxics Information and Data</a:t>
          </a:r>
        </a:p>
        <a:p>
          <a:r>
            <a:rPr lang="en-US" sz="2000" dirty="0" smtClean="0">
              <a:sym typeface="Wingdings" panose="05000000000000000000" pitchFamily="2" charset="2"/>
            </a:rPr>
            <a:t>* </a:t>
          </a:r>
          <a:r>
            <a:rPr lang="en-US" sz="2000" dirty="0" smtClean="0"/>
            <a:t>Update DEQ’s Toxics “Focus List” of priority chemicals</a:t>
          </a:r>
        </a:p>
        <a:p>
          <a:r>
            <a:rPr lang="en-US" sz="2000" dirty="0" smtClean="0"/>
            <a:t>* Assess Fate &amp; Transport of Focus List Toxics from Consumer Products</a:t>
          </a:r>
        </a:p>
        <a:p>
          <a:r>
            <a:rPr lang="en-US" sz="2000" dirty="0" smtClean="0"/>
            <a:t>* Monitor for Focus List Toxics in All Environmental Media</a:t>
          </a:r>
        </a:p>
        <a:p>
          <a:r>
            <a:rPr lang="en-US" sz="2000" dirty="0" smtClean="0"/>
            <a:t>* Assess &amp; Characterize Impacts of Diesel Emissions Across Environmental Media</a:t>
          </a:r>
          <a:endParaRPr lang="en-US" sz="2000" dirty="0"/>
        </a:p>
      </dgm:t>
    </dgm:pt>
    <dgm:pt modelId="{9A893764-AE26-47A7-ABC0-4434D14D1AC7}" type="parTrans" cxnId="{C055F369-EC1D-4B85-ABAA-0118C76ACD67}">
      <dgm:prSet/>
      <dgm:spPr/>
      <dgm:t>
        <a:bodyPr/>
        <a:lstStyle/>
        <a:p>
          <a:endParaRPr lang="en-US"/>
        </a:p>
      </dgm:t>
    </dgm:pt>
    <dgm:pt modelId="{7C99A5E3-5887-480D-B83C-E58841F7C613}" type="sibTrans" cxnId="{C055F369-EC1D-4B85-ABAA-0118C76ACD67}">
      <dgm:prSet/>
      <dgm:spPr/>
      <dgm:t>
        <a:bodyPr/>
        <a:lstStyle/>
        <a:p>
          <a:endParaRPr lang="en-US"/>
        </a:p>
      </dgm:t>
    </dgm:pt>
    <dgm:pt modelId="{6A254C8B-B714-4AB8-BBE6-87EAF986CAE2}">
      <dgm:prSet phldrT="[Text]" custT="1"/>
      <dgm:spPr/>
      <dgm:t>
        <a:bodyPr/>
        <a:lstStyle/>
        <a:p>
          <a:r>
            <a:rPr lang="en-US" sz="2400" b="1" dirty="0" smtClean="0">
              <a:solidFill>
                <a:srgbClr val="92D050"/>
              </a:solidFill>
            </a:rPr>
            <a:t>Evaluate Existing Regulatory Programs For Effectiveness in Reducing Toxics</a:t>
          </a:r>
        </a:p>
        <a:p>
          <a:r>
            <a:rPr lang="en-US" sz="2000" b="0" dirty="0" smtClean="0"/>
            <a:t>* Evaluate Need for New or Modified Mercury Reduction Programs </a:t>
          </a:r>
        </a:p>
        <a:p>
          <a:r>
            <a:rPr lang="en-US" sz="2000" b="0" dirty="0" smtClean="0"/>
            <a:t>* Assess Ways of Reducing Toxics through Municipal &amp; Transportation </a:t>
          </a:r>
          <a:r>
            <a:rPr lang="en-US" sz="2000" b="0" dirty="0" err="1" smtClean="0"/>
            <a:t>Stormwater</a:t>
          </a:r>
          <a:r>
            <a:rPr lang="en-US" sz="2000" b="0" dirty="0" smtClean="0"/>
            <a:t> Permit and Technical Assistance Programs</a:t>
          </a:r>
        </a:p>
        <a:p>
          <a:r>
            <a:rPr lang="en-US" sz="2000" b="0" dirty="0" smtClean="0"/>
            <a:t>* Evaluate Effectiveness of Oregon Toxics Use and Hazardous Waste Reduction </a:t>
          </a:r>
          <a:r>
            <a:rPr lang="en-US" sz="2000" b="0" smtClean="0"/>
            <a:t>Law and Program</a:t>
          </a:r>
          <a:endParaRPr lang="en-US" sz="2000" b="0" dirty="0"/>
        </a:p>
      </dgm:t>
    </dgm:pt>
    <dgm:pt modelId="{965FF482-0A3A-4502-9CC2-0E16BE262415}" type="parTrans" cxnId="{8D5016CD-442B-41FD-BE9B-79F7C7F335AD}">
      <dgm:prSet/>
      <dgm:spPr/>
      <dgm:t>
        <a:bodyPr/>
        <a:lstStyle/>
        <a:p>
          <a:endParaRPr lang="en-US"/>
        </a:p>
      </dgm:t>
    </dgm:pt>
    <dgm:pt modelId="{FB4E782A-C5A2-441C-8717-089082521ED3}" type="sibTrans" cxnId="{8D5016CD-442B-41FD-BE9B-79F7C7F335AD}">
      <dgm:prSet/>
      <dgm:spPr/>
      <dgm:t>
        <a:bodyPr/>
        <a:lstStyle/>
        <a:p>
          <a:endParaRPr lang="en-US"/>
        </a:p>
      </dgm:t>
    </dgm:pt>
    <dgm:pt modelId="{10AD419F-477A-4808-BD95-761B437606C9}" type="pres">
      <dgm:prSet presAssocID="{E5F2DB19-8E7C-4432-8B5B-AA22DB945D8B}" presName="composite" presStyleCnt="0">
        <dgm:presLayoutVars>
          <dgm:chMax val="1"/>
          <dgm:dir/>
          <dgm:resizeHandles val="exact"/>
        </dgm:presLayoutVars>
      </dgm:prSet>
      <dgm:spPr/>
      <dgm:t>
        <a:bodyPr/>
        <a:lstStyle/>
        <a:p>
          <a:endParaRPr lang="en-US"/>
        </a:p>
      </dgm:t>
    </dgm:pt>
    <dgm:pt modelId="{A9B034B1-1B51-45A6-8A95-658D51482F26}" type="pres">
      <dgm:prSet presAssocID="{0D5B2B13-8C6A-4EBC-A41D-C3E8213E1E0C}" presName="roof" presStyleLbl="dkBgShp" presStyleIdx="0" presStyleCnt="2" custScaleY="44133" custLinFactNeighborY="-13967"/>
      <dgm:spPr/>
      <dgm:t>
        <a:bodyPr/>
        <a:lstStyle/>
        <a:p>
          <a:endParaRPr lang="en-US"/>
        </a:p>
      </dgm:t>
    </dgm:pt>
    <dgm:pt modelId="{30235CAC-AB31-4BD6-85CD-1AC697B39E8E}" type="pres">
      <dgm:prSet presAssocID="{0D5B2B13-8C6A-4EBC-A41D-C3E8213E1E0C}" presName="pillars" presStyleCnt="0"/>
      <dgm:spPr/>
    </dgm:pt>
    <dgm:pt modelId="{D6F3EC12-9DC6-4291-9E88-AA0999538BF7}" type="pres">
      <dgm:prSet presAssocID="{0D5B2B13-8C6A-4EBC-A41D-C3E8213E1E0C}" presName="pillar1" presStyleLbl="node1" presStyleIdx="0" presStyleCnt="2" custScaleX="101176" custScaleY="136738" custLinFactNeighborX="0" custLinFactNeighborY="-37">
        <dgm:presLayoutVars>
          <dgm:bulletEnabled val="1"/>
        </dgm:presLayoutVars>
      </dgm:prSet>
      <dgm:spPr/>
      <dgm:t>
        <a:bodyPr/>
        <a:lstStyle/>
        <a:p>
          <a:endParaRPr lang="en-US"/>
        </a:p>
      </dgm:t>
    </dgm:pt>
    <dgm:pt modelId="{6FD239F2-6502-4FF9-9732-12636FFCDE15}" type="pres">
      <dgm:prSet presAssocID="{6A254C8B-B714-4AB8-BBE6-87EAF986CAE2}" presName="pillarX" presStyleLbl="node1" presStyleIdx="1" presStyleCnt="2" custScaleY="137024" custLinFactNeighborX="0" custLinFactNeighborY="-37">
        <dgm:presLayoutVars>
          <dgm:bulletEnabled val="1"/>
        </dgm:presLayoutVars>
      </dgm:prSet>
      <dgm:spPr/>
      <dgm:t>
        <a:bodyPr/>
        <a:lstStyle/>
        <a:p>
          <a:endParaRPr lang="en-US"/>
        </a:p>
      </dgm:t>
    </dgm:pt>
    <dgm:pt modelId="{C6A621CB-3E72-4791-B33F-E8A1E1E6F0AB}" type="pres">
      <dgm:prSet presAssocID="{0D5B2B13-8C6A-4EBC-A41D-C3E8213E1E0C}" presName="base" presStyleLbl="dkBgShp" presStyleIdx="1" presStyleCnt="2" custLinFactY="22924" custLinFactNeighborY="100000"/>
      <dgm:spPr/>
    </dgm:pt>
  </dgm:ptLst>
  <dgm:cxnLst>
    <dgm:cxn modelId="{4475E581-D0F1-4DF5-A44A-5920FC50E179}" srcId="{E5F2DB19-8E7C-4432-8B5B-AA22DB945D8B}" destId="{0D5B2B13-8C6A-4EBC-A41D-C3E8213E1E0C}" srcOrd="0" destOrd="0" parTransId="{35C2DCA0-42FE-4B1A-BEC8-E20618E3AC4C}" sibTransId="{4ADFDAC5-34A2-4A47-85CF-BFE6111D71F8}"/>
    <dgm:cxn modelId="{3E2A545E-11A8-42E3-A61B-38703CF32F73}" type="presOf" srcId="{0D5B2B13-8C6A-4EBC-A41D-C3E8213E1E0C}" destId="{A9B034B1-1B51-45A6-8A95-658D51482F26}" srcOrd="0" destOrd="0" presId="urn:microsoft.com/office/officeart/2005/8/layout/hList3"/>
    <dgm:cxn modelId="{8D5016CD-442B-41FD-BE9B-79F7C7F335AD}" srcId="{0D5B2B13-8C6A-4EBC-A41D-C3E8213E1E0C}" destId="{6A254C8B-B714-4AB8-BBE6-87EAF986CAE2}" srcOrd="1" destOrd="0" parTransId="{965FF482-0A3A-4502-9CC2-0E16BE262415}" sibTransId="{FB4E782A-C5A2-441C-8717-089082521ED3}"/>
    <dgm:cxn modelId="{B7EA4C38-0BEA-4D65-B8CD-2FBD5BB4DF2A}" type="presOf" srcId="{E5F2DB19-8E7C-4432-8B5B-AA22DB945D8B}" destId="{10AD419F-477A-4808-BD95-761B437606C9}" srcOrd="0" destOrd="0" presId="urn:microsoft.com/office/officeart/2005/8/layout/hList3"/>
    <dgm:cxn modelId="{C055F369-EC1D-4B85-ABAA-0118C76ACD67}" srcId="{0D5B2B13-8C6A-4EBC-A41D-C3E8213E1E0C}" destId="{C11F35AA-16E4-4C32-B4D6-1A7500B28B1D}" srcOrd="0" destOrd="0" parTransId="{9A893764-AE26-47A7-ABC0-4434D14D1AC7}" sibTransId="{7C99A5E3-5887-480D-B83C-E58841F7C613}"/>
    <dgm:cxn modelId="{4C2AC04B-DE08-492C-B5AB-68FF9E222BD4}" type="presOf" srcId="{6A254C8B-B714-4AB8-BBE6-87EAF986CAE2}" destId="{6FD239F2-6502-4FF9-9732-12636FFCDE15}" srcOrd="0" destOrd="0" presId="urn:microsoft.com/office/officeart/2005/8/layout/hList3"/>
    <dgm:cxn modelId="{323E1A3C-E98B-4CDB-B7E7-3D06D2080097}" type="presOf" srcId="{C11F35AA-16E4-4C32-B4D6-1A7500B28B1D}" destId="{D6F3EC12-9DC6-4291-9E88-AA0999538BF7}" srcOrd="0" destOrd="0" presId="urn:microsoft.com/office/officeart/2005/8/layout/hList3"/>
    <dgm:cxn modelId="{60EA9933-584D-4DBB-8E77-E1C2FB8B5936}" type="presParOf" srcId="{10AD419F-477A-4808-BD95-761B437606C9}" destId="{A9B034B1-1B51-45A6-8A95-658D51482F26}" srcOrd="0" destOrd="0" presId="urn:microsoft.com/office/officeart/2005/8/layout/hList3"/>
    <dgm:cxn modelId="{62EB116D-D67A-4CE7-B833-04FA0A461AED}" type="presParOf" srcId="{10AD419F-477A-4808-BD95-761B437606C9}" destId="{30235CAC-AB31-4BD6-85CD-1AC697B39E8E}" srcOrd="1" destOrd="0" presId="urn:microsoft.com/office/officeart/2005/8/layout/hList3"/>
    <dgm:cxn modelId="{12C8FA08-F3D7-4074-9B62-A77F71B7A703}" type="presParOf" srcId="{30235CAC-AB31-4BD6-85CD-1AC697B39E8E}" destId="{D6F3EC12-9DC6-4291-9E88-AA0999538BF7}" srcOrd="0" destOrd="0" presId="urn:microsoft.com/office/officeart/2005/8/layout/hList3"/>
    <dgm:cxn modelId="{58F2CDB7-E9DA-47F1-A7F7-B7A335CE20E5}" type="presParOf" srcId="{30235CAC-AB31-4BD6-85CD-1AC697B39E8E}" destId="{6FD239F2-6502-4FF9-9732-12636FFCDE15}" srcOrd="1" destOrd="0" presId="urn:microsoft.com/office/officeart/2005/8/layout/hList3"/>
    <dgm:cxn modelId="{E0B857AD-4320-4E8C-AA4B-74C9EB63CC41}" type="presParOf" srcId="{10AD419F-477A-4808-BD95-761B437606C9}" destId="{C6A621CB-3E72-4791-B33F-E8A1E1E6F0AB}" srcOrd="2" destOrd="0" presId="urn:microsoft.com/office/officeart/2005/8/layout/hLis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5F2DB19-8E7C-4432-8B5B-AA22DB945D8B}"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n-US"/>
        </a:p>
      </dgm:t>
    </dgm:pt>
    <dgm:pt modelId="{0D5B2B13-8C6A-4EBC-A41D-C3E8213E1E0C}">
      <dgm:prSet phldrT="[Text]" custT="1"/>
      <dgm:spPr/>
      <dgm:t>
        <a:bodyPr/>
        <a:lstStyle/>
        <a:p>
          <a:endParaRPr lang="en-US" sz="2800" dirty="0" smtClean="0"/>
        </a:p>
        <a:p>
          <a:r>
            <a:rPr lang="en-US" sz="2800" dirty="0" smtClean="0"/>
            <a:t>Integrate Toxics Reduction &amp; Assessment Across Environmental Media</a:t>
          </a:r>
        </a:p>
        <a:p>
          <a:endParaRPr lang="en-US" sz="2400" dirty="0"/>
        </a:p>
      </dgm:t>
    </dgm:pt>
    <dgm:pt modelId="{35C2DCA0-42FE-4B1A-BEC8-E20618E3AC4C}" type="parTrans" cxnId="{4475E581-D0F1-4DF5-A44A-5920FC50E179}">
      <dgm:prSet/>
      <dgm:spPr/>
      <dgm:t>
        <a:bodyPr/>
        <a:lstStyle/>
        <a:p>
          <a:endParaRPr lang="en-US"/>
        </a:p>
      </dgm:t>
    </dgm:pt>
    <dgm:pt modelId="{4ADFDAC5-34A2-4A47-85CF-BFE6111D71F8}" type="sibTrans" cxnId="{4475E581-D0F1-4DF5-A44A-5920FC50E179}">
      <dgm:prSet/>
      <dgm:spPr/>
      <dgm:t>
        <a:bodyPr/>
        <a:lstStyle/>
        <a:p>
          <a:endParaRPr lang="en-US"/>
        </a:p>
      </dgm:t>
    </dgm:pt>
    <dgm:pt modelId="{6A254C8B-B714-4AB8-BBE6-87EAF986CAE2}">
      <dgm:prSet phldrT="[Text]" custT="1"/>
      <dgm:spPr/>
      <dgm:t>
        <a:bodyPr/>
        <a:lstStyle/>
        <a:p>
          <a:r>
            <a:rPr lang="en-US" sz="2400" b="1" dirty="0" smtClean="0">
              <a:solidFill>
                <a:srgbClr val="92D050"/>
              </a:solidFill>
            </a:rPr>
            <a:t>Expand Partnerships and Incentives to Reduce Toxics</a:t>
          </a:r>
        </a:p>
        <a:p>
          <a:r>
            <a:rPr lang="en-US" sz="2000" b="0" dirty="0" smtClean="0"/>
            <a:t>*</a:t>
          </a:r>
          <a:r>
            <a:rPr lang="en-US" sz="2000" b="0" dirty="0" smtClean="0">
              <a:solidFill>
                <a:schemeClr val="bg1"/>
              </a:solidFill>
            </a:rPr>
            <a:t>Reduce Environmental and Human Exposure to Toxics from the Built Environment</a:t>
          </a:r>
        </a:p>
        <a:p>
          <a:r>
            <a:rPr lang="en-US" sz="2000" b="0" dirty="0" smtClean="0">
              <a:solidFill>
                <a:schemeClr val="bg1"/>
              </a:solidFill>
            </a:rPr>
            <a:t>* Build Demand for Low-Emission Vehicles &amp; Equipment in Public Works Projects</a:t>
          </a:r>
        </a:p>
        <a:p>
          <a:r>
            <a:rPr lang="en-US" sz="2000" b="0" dirty="0" smtClean="0">
              <a:solidFill>
                <a:schemeClr val="bg1"/>
              </a:solidFill>
            </a:rPr>
            <a:t>* Effectively Communicate Toxics Data, Information &amp; Reduction Opportunities to Oregonians</a:t>
          </a:r>
        </a:p>
        <a:p>
          <a:r>
            <a:rPr lang="en-US" sz="2000" b="0" dirty="0" smtClean="0">
              <a:solidFill>
                <a:schemeClr val="bg1"/>
              </a:solidFill>
            </a:rPr>
            <a:t>* Partner with Product Manufacturers to Disclose and Reduce Toxic Ingredients in Products</a:t>
          </a:r>
          <a:endParaRPr lang="en-US" sz="2000" b="0" dirty="0"/>
        </a:p>
      </dgm:t>
    </dgm:pt>
    <dgm:pt modelId="{965FF482-0A3A-4502-9CC2-0E16BE262415}" type="parTrans" cxnId="{8D5016CD-442B-41FD-BE9B-79F7C7F335AD}">
      <dgm:prSet/>
      <dgm:spPr/>
      <dgm:t>
        <a:bodyPr/>
        <a:lstStyle/>
        <a:p>
          <a:endParaRPr lang="en-US"/>
        </a:p>
      </dgm:t>
    </dgm:pt>
    <dgm:pt modelId="{FB4E782A-C5A2-441C-8717-089082521ED3}" type="sibTrans" cxnId="{8D5016CD-442B-41FD-BE9B-79F7C7F335AD}">
      <dgm:prSet/>
      <dgm:spPr/>
      <dgm:t>
        <a:bodyPr/>
        <a:lstStyle/>
        <a:p>
          <a:endParaRPr lang="en-US"/>
        </a:p>
      </dgm:t>
    </dgm:pt>
    <dgm:pt modelId="{D92FEF8E-25C8-4A81-A19F-7C8040DBF0ED}">
      <dgm:prSet phldrT="[Text]" custT="1"/>
      <dgm:spPr/>
      <dgm:t>
        <a:bodyPr/>
        <a:lstStyle/>
        <a:p>
          <a:r>
            <a:rPr lang="en-US" sz="2400" b="1" dirty="0" smtClean="0">
              <a:solidFill>
                <a:srgbClr val="92D050"/>
              </a:solidFill>
            </a:rPr>
            <a:t>Expand Partnerships and Incentives to Reduce Toxics, </a:t>
          </a:r>
          <a:r>
            <a:rPr lang="en-US" sz="2400" b="1" dirty="0" err="1" smtClean="0">
              <a:solidFill>
                <a:srgbClr val="92D050"/>
              </a:solidFill>
            </a:rPr>
            <a:t>con’t</a:t>
          </a:r>
          <a:endParaRPr lang="en-US" sz="2400" b="1" dirty="0" smtClean="0">
            <a:solidFill>
              <a:srgbClr val="92D050"/>
            </a:solidFill>
          </a:endParaRPr>
        </a:p>
        <a:p>
          <a:r>
            <a:rPr lang="en-US" sz="2000" b="0" dirty="0" smtClean="0">
              <a:solidFill>
                <a:schemeClr val="bg1"/>
              </a:solidFill>
            </a:rPr>
            <a:t>* Expand Technical Assistance Outreach to Include Metals Manufacturing, Coating and Finishing Industries</a:t>
          </a:r>
        </a:p>
        <a:p>
          <a:r>
            <a:rPr lang="en-US" sz="2000" b="0" dirty="0" smtClean="0">
              <a:solidFill>
                <a:schemeClr val="bg1"/>
              </a:solidFill>
            </a:rPr>
            <a:t>* Enhance Pesticide Stewardship Partnership Program to Focus on Environmental Justice Communities</a:t>
          </a:r>
        </a:p>
        <a:p>
          <a:r>
            <a:rPr lang="en-US" sz="2000" b="0" dirty="0" smtClean="0">
              <a:solidFill>
                <a:schemeClr val="bg1"/>
              </a:solidFill>
            </a:rPr>
            <a:t>* Expand Government Procurement of Low Toxicity Products and Materials</a:t>
          </a:r>
        </a:p>
        <a:p>
          <a:r>
            <a:rPr lang="en-US" sz="2000" b="0" dirty="0" smtClean="0">
              <a:solidFill>
                <a:schemeClr val="bg1"/>
              </a:solidFill>
            </a:rPr>
            <a:t>* </a:t>
          </a:r>
          <a:r>
            <a:rPr lang="en-US" sz="2000" b="0" i="1" dirty="0" smtClean="0">
              <a:solidFill>
                <a:schemeClr val="bg1"/>
              </a:solidFill>
            </a:rPr>
            <a:t>[Enhance Regional Partnerships to Accelerate Assessments of Safer Alternatives to Toxics]</a:t>
          </a:r>
          <a:endParaRPr lang="en-US" sz="2000" b="0" i="1" dirty="0">
            <a:solidFill>
              <a:schemeClr val="bg1"/>
            </a:solidFill>
          </a:endParaRPr>
        </a:p>
      </dgm:t>
    </dgm:pt>
    <dgm:pt modelId="{E0B38B46-A265-417D-9AC9-C190504398C9}" type="parTrans" cxnId="{7E84AC80-B160-4878-BD0E-F58830969CCE}">
      <dgm:prSet/>
      <dgm:spPr/>
      <dgm:t>
        <a:bodyPr/>
        <a:lstStyle/>
        <a:p>
          <a:endParaRPr lang="en-US"/>
        </a:p>
      </dgm:t>
    </dgm:pt>
    <dgm:pt modelId="{256BA104-1656-46E2-9670-9BD90BEC8626}" type="sibTrans" cxnId="{7E84AC80-B160-4878-BD0E-F58830969CCE}">
      <dgm:prSet/>
      <dgm:spPr/>
      <dgm:t>
        <a:bodyPr/>
        <a:lstStyle/>
        <a:p>
          <a:endParaRPr lang="en-US"/>
        </a:p>
      </dgm:t>
    </dgm:pt>
    <dgm:pt modelId="{10AD419F-477A-4808-BD95-761B437606C9}" type="pres">
      <dgm:prSet presAssocID="{E5F2DB19-8E7C-4432-8B5B-AA22DB945D8B}" presName="composite" presStyleCnt="0">
        <dgm:presLayoutVars>
          <dgm:chMax val="1"/>
          <dgm:dir/>
          <dgm:resizeHandles val="exact"/>
        </dgm:presLayoutVars>
      </dgm:prSet>
      <dgm:spPr/>
      <dgm:t>
        <a:bodyPr/>
        <a:lstStyle/>
        <a:p>
          <a:endParaRPr lang="en-US"/>
        </a:p>
      </dgm:t>
    </dgm:pt>
    <dgm:pt modelId="{A9B034B1-1B51-45A6-8A95-658D51482F26}" type="pres">
      <dgm:prSet presAssocID="{0D5B2B13-8C6A-4EBC-A41D-C3E8213E1E0C}" presName="roof" presStyleLbl="dkBgShp" presStyleIdx="0" presStyleCnt="2" custScaleY="44133" custLinFactNeighborY="-13967"/>
      <dgm:spPr/>
      <dgm:t>
        <a:bodyPr/>
        <a:lstStyle/>
        <a:p>
          <a:endParaRPr lang="en-US"/>
        </a:p>
      </dgm:t>
    </dgm:pt>
    <dgm:pt modelId="{30235CAC-AB31-4BD6-85CD-1AC697B39E8E}" type="pres">
      <dgm:prSet presAssocID="{0D5B2B13-8C6A-4EBC-A41D-C3E8213E1E0C}" presName="pillars" presStyleCnt="0"/>
      <dgm:spPr/>
    </dgm:pt>
    <dgm:pt modelId="{D6F3EC12-9DC6-4291-9E88-AA0999538BF7}" type="pres">
      <dgm:prSet presAssocID="{0D5B2B13-8C6A-4EBC-A41D-C3E8213E1E0C}" presName="pillar1" presStyleLbl="node1" presStyleIdx="0" presStyleCnt="2" custScaleX="101176" custScaleY="136738" custLinFactNeighborX="0" custLinFactNeighborY="-37">
        <dgm:presLayoutVars>
          <dgm:bulletEnabled val="1"/>
        </dgm:presLayoutVars>
      </dgm:prSet>
      <dgm:spPr/>
      <dgm:t>
        <a:bodyPr/>
        <a:lstStyle/>
        <a:p>
          <a:endParaRPr lang="en-US"/>
        </a:p>
      </dgm:t>
    </dgm:pt>
    <dgm:pt modelId="{EAF0D635-ECC3-443E-BA00-906795CB4319}" type="pres">
      <dgm:prSet presAssocID="{D92FEF8E-25C8-4A81-A19F-7C8040DBF0ED}" presName="pillarX" presStyleLbl="node1" presStyleIdx="1" presStyleCnt="2" custScaleY="136743">
        <dgm:presLayoutVars>
          <dgm:bulletEnabled val="1"/>
        </dgm:presLayoutVars>
      </dgm:prSet>
      <dgm:spPr/>
      <dgm:t>
        <a:bodyPr/>
        <a:lstStyle/>
        <a:p>
          <a:endParaRPr lang="en-US"/>
        </a:p>
      </dgm:t>
    </dgm:pt>
    <dgm:pt modelId="{C6A621CB-3E72-4791-B33F-E8A1E1E6F0AB}" type="pres">
      <dgm:prSet presAssocID="{0D5B2B13-8C6A-4EBC-A41D-C3E8213E1E0C}" presName="base" presStyleLbl="dkBgShp" presStyleIdx="1" presStyleCnt="2" custLinFactY="22924" custLinFactNeighborY="100000"/>
      <dgm:spPr/>
    </dgm:pt>
  </dgm:ptLst>
  <dgm:cxnLst>
    <dgm:cxn modelId="{36C127A3-340A-42A6-B8F6-FD8F6F2D7496}" type="presOf" srcId="{D92FEF8E-25C8-4A81-A19F-7C8040DBF0ED}" destId="{EAF0D635-ECC3-443E-BA00-906795CB4319}" srcOrd="0" destOrd="0" presId="urn:microsoft.com/office/officeart/2005/8/layout/hList3"/>
    <dgm:cxn modelId="{4475E581-D0F1-4DF5-A44A-5920FC50E179}" srcId="{E5F2DB19-8E7C-4432-8B5B-AA22DB945D8B}" destId="{0D5B2B13-8C6A-4EBC-A41D-C3E8213E1E0C}" srcOrd="0" destOrd="0" parTransId="{35C2DCA0-42FE-4B1A-BEC8-E20618E3AC4C}" sibTransId="{4ADFDAC5-34A2-4A47-85CF-BFE6111D71F8}"/>
    <dgm:cxn modelId="{3E2A545E-11A8-42E3-A61B-38703CF32F73}" type="presOf" srcId="{0D5B2B13-8C6A-4EBC-A41D-C3E8213E1E0C}" destId="{A9B034B1-1B51-45A6-8A95-658D51482F26}" srcOrd="0" destOrd="0" presId="urn:microsoft.com/office/officeart/2005/8/layout/hList3"/>
    <dgm:cxn modelId="{7E84AC80-B160-4878-BD0E-F58830969CCE}" srcId="{0D5B2B13-8C6A-4EBC-A41D-C3E8213E1E0C}" destId="{D92FEF8E-25C8-4A81-A19F-7C8040DBF0ED}" srcOrd="1" destOrd="0" parTransId="{E0B38B46-A265-417D-9AC9-C190504398C9}" sibTransId="{256BA104-1656-46E2-9670-9BD90BEC8626}"/>
    <dgm:cxn modelId="{DA39C890-988E-421E-92C4-D971DD628583}" type="presOf" srcId="{6A254C8B-B714-4AB8-BBE6-87EAF986CAE2}" destId="{D6F3EC12-9DC6-4291-9E88-AA0999538BF7}" srcOrd="0" destOrd="0" presId="urn:microsoft.com/office/officeart/2005/8/layout/hList3"/>
    <dgm:cxn modelId="{8D5016CD-442B-41FD-BE9B-79F7C7F335AD}" srcId="{0D5B2B13-8C6A-4EBC-A41D-C3E8213E1E0C}" destId="{6A254C8B-B714-4AB8-BBE6-87EAF986CAE2}" srcOrd="0" destOrd="0" parTransId="{965FF482-0A3A-4502-9CC2-0E16BE262415}" sibTransId="{FB4E782A-C5A2-441C-8717-089082521ED3}"/>
    <dgm:cxn modelId="{B7EA4C38-0BEA-4D65-B8CD-2FBD5BB4DF2A}" type="presOf" srcId="{E5F2DB19-8E7C-4432-8B5B-AA22DB945D8B}" destId="{10AD419F-477A-4808-BD95-761B437606C9}" srcOrd="0" destOrd="0" presId="urn:microsoft.com/office/officeart/2005/8/layout/hList3"/>
    <dgm:cxn modelId="{60EA9933-584D-4DBB-8E77-E1C2FB8B5936}" type="presParOf" srcId="{10AD419F-477A-4808-BD95-761B437606C9}" destId="{A9B034B1-1B51-45A6-8A95-658D51482F26}" srcOrd="0" destOrd="0" presId="urn:microsoft.com/office/officeart/2005/8/layout/hList3"/>
    <dgm:cxn modelId="{62EB116D-D67A-4CE7-B833-04FA0A461AED}" type="presParOf" srcId="{10AD419F-477A-4808-BD95-761B437606C9}" destId="{30235CAC-AB31-4BD6-85CD-1AC697B39E8E}" srcOrd="1" destOrd="0" presId="urn:microsoft.com/office/officeart/2005/8/layout/hList3"/>
    <dgm:cxn modelId="{12C8FA08-F3D7-4074-9B62-A77F71B7A703}" type="presParOf" srcId="{30235CAC-AB31-4BD6-85CD-1AC697B39E8E}" destId="{D6F3EC12-9DC6-4291-9E88-AA0999538BF7}" srcOrd="0" destOrd="0" presId="urn:microsoft.com/office/officeart/2005/8/layout/hList3"/>
    <dgm:cxn modelId="{4D683A68-4DF5-4532-965E-89837D1E9DFF}" type="presParOf" srcId="{30235CAC-AB31-4BD6-85CD-1AC697B39E8E}" destId="{EAF0D635-ECC3-443E-BA00-906795CB4319}" srcOrd="1" destOrd="0" presId="urn:microsoft.com/office/officeart/2005/8/layout/hList3"/>
    <dgm:cxn modelId="{E0B857AD-4320-4E8C-AA4B-74C9EB63CC41}" type="presParOf" srcId="{10AD419F-477A-4808-BD95-761B437606C9}" destId="{C6A621CB-3E72-4791-B33F-E8A1E1E6F0AB}" srcOrd="2" destOrd="0" presId="urn:microsoft.com/office/officeart/2005/8/layout/hLis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C1FE2A2-C6A3-4A5F-BD8E-C8C5E165D21E}">
      <dsp:nvSpPr>
        <dsp:cNvPr id="0" name=""/>
        <dsp:cNvSpPr/>
      </dsp:nvSpPr>
      <dsp:spPr>
        <a:xfrm>
          <a:off x="7" y="0"/>
          <a:ext cx="1880834" cy="4800600"/>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smtClean="0"/>
            <a:t>Complement Core Program Work</a:t>
          </a:r>
          <a:endParaRPr lang="en-US" sz="2000" kern="1200" dirty="0"/>
        </a:p>
      </dsp:txBody>
      <dsp:txXfrm>
        <a:off x="7" y="1920240"/>
        <a:ext cx="1880834" cy="1920240"/>
      </dsp:txXfrm>
    </dsp:sp>
    <dsp:sp modelId="{15A95AF8-6445-4F11-9656-A2567F004E0B}">
      <dsp:nvSpPr>
        <dsp:cNvPr id="0" name=""/>
        <dsp:cNvSpPr/>
      </dsp:nvSpPr>
      <dsp:spPr>
        <a:xfrm>
          <a:off x="4114792" y="533405"/>
          <a:ext cx="1598599" cy="1598599"/>
        </a:xfrm>
        <a:prstGeom prst="ellipse">
          <a:avLst/>
        </a:prstGeom>
        <a:blipFill rotWithShape="0">
          <a:blip xmlns:r="http://schemas.openxmlformats.org/officeDocument/2006/relationships" r:embed="rId1"/>
          <a:stretch>
            <a:fillRect/>
          </a:stretch>
        </a:blip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4AC1258-3F3C-4C1F-BA4D-7F13EB060865}">
      <dsp:nvSpPr>
        <dsp:cNvPr id="0" name=""/>
        <dsp:cNvSpPr/>
      </dsp:nvSpPr>
      <dsp:spPr>
        <a:xfrm>
          <a:off x="1979021" y="0"/>
          <a:ext cx="1880834" cy="4800600"/>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smtClean="0"/>
            <a:t>Integrated Strategic Approach</a:t>
          </a:r>
          <a:endParaRPr lang="en-US" sz="2000" kern="1200" dirty="0"/>
        </a:p>
      </dsp:txBody>
      <dsp:txXfrm>
        <a:off x="1979021" y="1920240"/>
        <a:ext cx="1880834" cy="1920240"/>
      </dsp:txXfrm>
    </dsp:sp>
    <dsp:sp modelId="{14CCE8A8-6200-4460-A4D1-2987DFF3D30B}">
      <dsp:nvSpPr>
        <dsp:cNvPr id="0" name=""/>
        <dsp:cNvSpPr/>
      </dsp:nvSpPr>
      <dsp:spPr>
        <a:xfrm>
          <a:off x="5530780" y="0"/>
          <a:ext cx="1598599" cy="1598599"/>
        </a:xfrm>
        <a:prstGeom prst="ellipse">
          <a:avLst/>
        </a:prstGeom>
        <a:blipFill rotWithShape="0">
          <a:blip xmlns:r="http://schemas.openxmlformats.org/officeDocument/2006/relationships" r:embed="rId2"/>
          <a:stretch>
            <a:fillRect/>
          </a:stretch>
        </a:blip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00808E5-C79E-447B-930C-BB423EC36060}">
      <dsp:nvSpPr>
        <dsp:cNvPr id="0" name=""/>
        <dsp:cNvSpPr/>
      </dsp:nvSpPr>
      <dsp:spPr>
        <a:xfrm>
          <a:off x="3886205" y="0"/>
          <a:ext cx="1880834" cy="4800600"/>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smtClean="0"/>
            <a:t>Partnerships</a:t>
          </a:r>
          <a:endParaRPr lang="en-US" sz="2000" kern="1200" dirty="0"/>
        </a:p>
      </dsp:txBody>
      <dsp:txXfrm>
        <a:off x="3886205" y="1920240"/>
        <a:ext cx="1880834" cy="1920240"/>
      </dsp:txXfrm>
    </dsp:sp>
    <dsp:sp modelId="{2D3CCE66-9DA3-4744-9766-7270665A3730}">
      <dsp:nvSpPr>
        <dsp:cNvPr id="0" name=""/>
        <dsp:cNvSpPr/>
      </dsp:nvSpPr>
      <dsp:spPr>
        <a:xfrm>
          <a:off x="152398" y="228600"/>
          <a:ext cx="1598599" cy="1598599"/>
        </a:xfrm>
        <a:prstGeom prst="ellipse">
          <a:avLst/>
        </a:prstGeom>
        <a:blipFill rotWithShape="0">
          <a:blip xmlns:r="http://schemas.openxmlformats.org/officeDocument/2006/relationships" r:embed="rId3"/>
          <a:stretch>
            <a:fillRect/>
          </a:stretch>
        </a:blip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2A124B0-EBFE-4597-B710-C0CEDE723471}">
      <dsp:nvSpPr>
        <dsp:cNvPr id="0" name=""/>
        <dsp:cNvSpPr/>
      </dsp:nvSpPr>
      <dsp:spPr>
        <a:xfrm>
          <a:off x="5791208" y="0"/>
          <a:ext cx="1880834" cy="4800600"/>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smtClean="0"/>
            <a:t>Source Reduction</a:t>
          </a:r>
          <a:endParaRPr lang="en-US" sz="2000" kern="1200" dirty="0"/>
        </a:p>
      </dsp:txBody>
      <dsp:txXfrm>
        <a:off x="5791208" y="1920240"/>
        <a:ext cx="1880834" cy="1920240"/>
      </dsp:txXfrm>
    </dsp:sp>
    <dsp:sp modelId="{D41183F8-7C7B-47DA-8DB4-1CA8FAD2C4F6}">
      <dsp:nvSpPr>
        <dsp:cNvPr id="0" name=""/>
        <dsp:cNvSpPr/>
      </dsp:nvSpPr>
      <dsp:spPr>
        <a:xfrm>
          <a:off x="2157934" y="286597"/>
          <a:ext cx="1598599" cy="1598599"/>
        </a:xfrm>
        <a:prstGeom prst="ellipse">
          <a:avLst/>
        </a:prstGeom>
        <a:blipFill rotWithShape="0">
          <a:blip xmlns:r="http://schemas.openxmlformats.org/officeDocument/2006/relationships" r:embed="rId4"/>
          <a:stretch>
            <a:fillRect/>
          </a:stretch>
        </a:blip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605B706-59C0-48B3-BFD3-4480636EFC33}">
      <dsp:nvSpPr>
        <dsp:cNvPr id="0" name=""/>
        <dsp:cNvSpPr/>
      </dsp:nvSpPr>
      <dsp:spPr>
        <a:xfrm>
          <a:off x="338294" y="3620568"/>
          <a:ext cx="7080504" cy="838091"/>
        </a:xfrm>
        <a:prstGeom prst="leftRightArrow">
          <a:avLst/>
        </a:prstGeom>
        <a:solidFill>
          <a:srgbClr val="C5FFE2"/>
        </a:solidFill>
        <a:ln w="25400" cap="flat" cmpd="sng" algn="ctr">
          <a:no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7#1">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1737"/>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5265809" y="0"/>
            <a:ext cx="4028440" cy="351737"/>
          </a:xfrm>
          <a:prstGeom prst="rect">
            <a:avLst/>
          </a:prstGeom>
        </p:spPr>
        <p:txBody>
          <a:bodyPr vert="horz" lIns="93177" tIns="46589" rIns="93177" bIns="46589" rtlCol="0"/>
          <a:lstStyle>
            <a:lvl1pPr algn="r">
              <a:defRPr sz="1200"/>
            </a:lvl1pPr>
          </a:lstStyle>
          <a:p>
            <a:fld id="{9940DCEB-E0DC-4ADD-9BF3-326A5B6F645B}" type="datetimeFigureOut">
              <a:rPr lang="en-US" smtClean="0"/>
              <a:pPr/>
              <a:t>5/8/2018</a:t>
            </a:fld>
            <a:endParaRPr lang="en-US"/>
          </a:p>
        </p:txBody>
      </p:sp>
      <p:sp>
        <p:nvSpPr>
          <p:cNvPr id="4" name="Slide Image Placeholder 3"/>
          <p:cNvSpPr>
            <a:spLocks noGrp="1" noRot="1" noChangeAspect="1"/>
          </p:cNvSpPr>
          <p:nvPr>
            <p:ph type="sldImg" idx="2"/>
          </p:nvPr>
        </p:nvSpPr>
        <p:spPr>
          <a:xfrm>
            <a:off x="2546350" y="876300"/>
            <a:ext cx="4203700" cy="2365375"/>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929640" y="3373755"/>
            <a:ext cx="7437120" cy="2760345"/>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658664"/>
            <a:ext cx="4028440" cy="351736"/>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5265809" y="6658664"/>
            <a:ext cx="4028440" cy="351736"/>
          </a:xfrm>
          <a:prstGeom prst="rect">
            <a:avLst/>
          </a:prstGeom>
        </p:spPr>
        <p:txBody>
          <a:bodyPr vert="horz" lIns="93177" tIns="46589" rIns="93177" bIns="46589" rtlCol="0" anchor="b"/>
          <a:lstStyle>
            <a:lvl1pPr algn="r">
              <a:defRPr sz="1200"/>
            </a:lvl1pPr>
          </a:lstStyle>
          <a:p>
            <a:fld id="{783981EC-B6E6-4B85-93C1-B50A6F43896D}" type="slidenum">
              <a:rPr lang="en-US" smtClean="0"/>
              <a:pPr/>
              <a:t>‹#›</a:t>
            </a:fld>
            <a:endParaRPr lang="en-US"/>
          </a:p>
        </p:txBody>
      </p:sp>
    </p:spTree>
    <p:extLst>
      <p:ext uri="{BB962C8B-B14F-4D97-AF65-F5344CB8AC3E}">
        <p14:creationId xmlns:p14="http://schemas.microsoft.com/office/powerpoint/2010/main" xmlns="" val="2064175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6350" y="876300"/>
            <a:ext cx="4203700" cy="2365375"/>
          </a:xfrm>
        </p:spPr>
      </p:sp>
      <p:sp>
        <p:nvSpPr>
          <p:cNvPr id="3" name="Notes Placeholder 2"/>
          <p:cNvSpPr>
            <a:spLocks noGrp="1"/>
          </p:cNvSpPr>
          <p:nvPr>
            <p:ph type="body" idx="1"/>
          </p:nvPr>
        </p:nvSpPr>
        <p:spPr/>
        <p:txBody>
          <a:bodyPr>
            <a:normAutofit fontScale="92500" lnSpcReduction="10000"/>
          </a:bodyPr>
          <a:lstStyle/>
          <a:p>
            <a:pPr>
              <a:buFontTx/>
              <a:buChar char="-"/>
            </a:pPr>
            <a:r>
              <a:rPr lang="en-US" dirty="0" smtClean="0"/>
              <a:t> In</a:t>
            </a:r>
            <a:r>
              <a:rPr lang="en-US" baseline="0" dirty="0" smtClean="0"/>
              <a:t> 2009 the DEQ Leadership Team determined that the agency should be looking at toxic pollutants in a more comprehensive and strategic way, which led to the development of the agency’s Toxics Reduction Strategy that was finalized in 2012.  The purpose of this strategy was to complement and support our toxics work in water, air and land programs, and to take a more integrated approach to toxics in the environment. We recognized that many toxic pollutants readily cross environmental media boundaries, such as petroleum hydrocarbons which are released to the air, deposit to the land and run off to water. As such, the way we address these types of toxics needs to be similarly comprehensive.</a:t>
            </a:r>
            <a:endParaRPr lang="en-US" dirty="0" smtClean="0"/>
          </a:p>
          <a:p>
            <a:pPr>
              <a:buFontTx/>
              <a:buChar char="-"/>
            </a:pPr>
            <a:r>
              <a:rPr lang="en-US" dirty="0" smtClean="0"/>
              <a:t> An internal cross-program</a:t>
            </a:r>
            <a:r>
              <a:rPr lang="en-US" baseline="0" dirty="0" smtClean="0"/>
              <a:t> </a:t>
            </a:r>
            <a:r>
              <a:rPr lang="en-US" dirty="0" smtClean="0"/>
              <a:t>team worked with agency leadership, and in coordination with the EQC and external stakeholders, to identify</a:t>
            </a:r>
            <a:r>
              <a:rPr lang="en-US" baseline="0" dirty="0" smtClean="0"/>
              <a:t> 25 toxics reduction and assessment actions. We understood that this was an ambitious number, but wanted to outline a comprehensive set of short, medium and long term activities. We then concentrated our limited implementation resources on 5 short-term priority actions, knowing that progress could also be made by DEQ and partners on some of the other 20 over the next five years.</a:t>
            </a:r>
          </a:p>
          <a:p>
            <a:pPr>
              <a:buFontTx/>
              <a:buChar char="-"/>
            </a:pPr>
            <a:r>
              <a:rPr lang="en-US" baseline="0" dirty="0" smtClean="0"/>
              <a:t> One of the overriding themes of the 2012 Strategy was on collaborating with other entities in addressing common toxics reduction priorities. These partnership initiatives allowed us to leverage resources and expertise across different agencies and organizations to get more accomplished. Another major theme of the 2012 Strategy was the emphasis on reducing toxic pollution at the source, rather than on controlling pollutants after they are generated as is the focus of most environmental regulations. These source reduction activities were seen as complementary to the regulatory control programs.</a:t>
            </a:r>
          </a:p>
          <a:p>
            <a:pPr>
              <a:buFontTx/>
              <a:buNone/>
            </a:pPr>
            <a:endParaRPr lang="en-US" baseline="0" dirty="0" smtClean="0"/>
          </a:p>
          <a:p>
            <a:pPr>
              <a:buFontTx/>
              <a:buChar char="-"/>
            </a:pPr>
            <a:endParaRPr lang="en-US" dirty="0"/>
          </a:p>
        </p:txBody>
      </p:sp>
      <p:sp>
        <p:nvSpPr>
          <p:cNvPr id="4" name="Slide Number Placeholder 3"/>
          <p:cNvSpPr>
            <a:spLocks noGrp="1"/>
          </p:cNvSpPr>
          <p:nvPr>
            <p:ph type="sldNum" sz="quarter" idx="10"/>
          </p:nvPr>
        </p:nvSpPr>
        <p:spPr/>
        <p:txBody>
          <a:bodyPr/>
          <a:lstStyle/>
          <a:p>
            <a:pPr>
              <a:defRPr/>
            </a:pPr>
            <a:fld id="{F9FBA9CC-F81D-48D0-9D67-C3D1639C9D14}" type="slidenum">
              <a:rPr lang="en-US" smtClean="0"/>
              <a:pPr>
                <a:defRPr/>
              </a:pPr>
              <a:t>2</a:t>
            </a:fld>
            <a:endParaRPr lang="en-US"/>
          </a:p>
        </p:txBody>
      </p:sp>
    </p:spTree>
    <p:extLst>
      <p:ext uri="{BB962C8B-B14F-4D97-AF65-F5344CB8AC3E}">
        <p14:creationId xmlns:p14="http://schemas.microsoft.com/office/powerpoint/2010/main" xmlns="" val="41700244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6350" y="876300"/>
            <a:ext cx="4203700" cy="2365375"/>
          </a:xfrm>
        </p:spPr>
      </p:sp>
      <p:sp>
        <p:nvSpPr>
          <p:cNvPr id="3" name="Notes Placeholder 2"/>
          <p:cNvSpPr>
            <a:spLocks noGrp="1"/>
          </p:cNvSpPr>
          <p:nvPr>
            <p:ph type="body" idx="1"/>
          </p:nvPr>
        </p:nvSpPr>
        <p:spPr/>
        <p:txBody>
          <a:bodyPr>
            <a:normAutofit/>
          </a:bodyPr>
          <a:lstStyle/>
          <a:p>
            <a:pPr>
              <a:buFontTx/>
              <a:buChar char="-"/>
            </a:pPr>
            <a:r>
              <a:rPr lang="en-US" dirty="0" smtClean="0"/>
              <a:t> </a:t>
            </a:r>
            <a:r>
              <a:rPr lang="en-US" baseline="0" dirty="0" smtClean="0"/>
              <a:t>The first task in taking a more strategic approach to toxics was to identify a list of priority toxics that were of high concern to multiple programs in our air, water and land divisions. This list of 51 chemicals – or chemical categories – helps us focus our reduction and assessment actions in a way that makes the most efficient use of our resources. The list is divided into 7 broad categories and represents chemicals used by both individual consumers and businesses, as well as some legacy compounds that persist in the environment. In addition to providing focus to Strategy actions, this List has also been informative to other states and organizations – including large retail operations  – who are interested in identifying common reduction priorities across regions of the country. We plan to update the Focus List in 2018 as the first implementation action of the updated Strategy.</a:t>
            </a:r>
            <a:endParaRPr lang="en-US" dirty="0"/>
          </a:p>
        </p:txBody>
      </p:sp>
      <p:sp>
        <p:nvSpPr>
          <p:cNvPr id="4" name="Slide Number Placeholder 3"/>
          <p:cNvSpPr>
            <a:spLocks noGrp="1"/>
          </p:cNvSpPr>
          <p:nvPr>
            <p:ph type="sldNum" sz="quarter" idx="10"/>
          </p:nvPr>
        </p:nvSpPr>
        <p:spPr/>
        <p:txBody>
          <a:bodyPr/>
          <a:lstStyle/>
          <a:p>
            <a:pPr>
              <a:defRPr/>
            </a:pPr>
            <a:fld id="{F9FBA9CC-F81D-48D0-9D67-C3D1639C9D14}" type="slidenum">
              <a:rPr lang="en-US" smtClean="0"/>
              <a:pPr>
                <a:defRPr/>
              </a:pPr>
              <a:t>3</a:t>
            </a:fld>
            <a:endParaRPr lang="en-US"/>
          </a:p>
        </p:txBody>
      </p:sp>
    </p:spTree>
    <p:extLst>
      <p:ext uri="{BB962C8B-B14F-4D97-AF65-F5344CB8AC3E}">
        <p14:creationId xmlns:p14="http://schemas.microsoft.com/office/powerpoint/2010/main" xmlns="" val="11283591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6350" y="876300"/>
            <a:ext cx="4203700" cy="2365375"/>
          </a:xfrm>
        </p:spPr>
      </p:sp>
      <p:sp>
        <p:nvSpPr>
          <p:cNvPr id="3" name="Notes Placeholder 2"/>
          <p:cNvSpPr>
            <a:spLocks noGrp="1"/>
          </p:cNvSpPr>
          <p:nvPr>
            <p:ph type="body" idx="1"/>
          </p:nvPr>
        </p:nvSpPr>
        <p:spPr/>
        <p:txBody>
          <a:bodyPr>
            <a:normAutofit lnSpcReduction="10000"/>
          </a:bodyPr>
          <a:lstStyle/>
          <a:p>
            <a:r>
              <a:rPr lang="en-US" dirty="0" smtClean="0">
                <a:latin typeface="Times New Roman" pitchFamily="18" charset="0"/>
                <a:cs typeface="Times New Roman" pitchFamily="18" charset="0"/>
              </a:rPr>
              <a:t>- </a:t>
            </a:r>
            <a:r>
              <a:rPr lang="en-US" baseline="0" dirty="0" smtClean="0">
                <a:latin typeface="Times New Roman" pitchFamily="18" charset="0"/>
                <a:cs typeface="Times New Roman" pitchFamily="18" charset="0"/>
              </a:rPr>
              <a:t>The Strategy action related to using state procurement to create more demand for lower toxicity products and chemicals received a major boost in 2012 when the Governor signed an e</a:t>
            </a:r>
            <a:r>
              <a:rPr lang="en-US" dirty="0" smtClean="0">
                <a:latin typeface="Times New Roman" pitchFamily="18" charset="0"/>
                <a:cs typeface="Times New Roman" pitchFamily="18" charset="0"/>
              </a:rPr>
              <a:t>xecutive order to advance green chemistry adopted same year as</a:t>
            </a:r>
            <a:r>
              <a:rPr lang="en-US" baseline="0" dirty="0" smtClean="0">
                <a:latin typeface="Times New Roman" pitchFamily="18" charset="0"/>
                <a:cs typeface="Times New Roman" pitchFamily="18" charset="0"/>
              </a:rPr>
              <a:t> the </a:t>
            </a:r>
            <a:r>
              <a:rPr lang="en-US" dirty="0" smtClean="0">
                <a:latin typeface="Times New Roman" pitchFamily="18" charset="0"/>
                <a:cs typeface="Times New Roman" pitchFamily="18" charset="0"/>
              </a:rPr>
              <a:t>our strategy.</a:t>
            </a:r>
            <a:r>
              <a:rPr lang="en-US" baseline="0" dirty="0" smtClean="0">
                <a:latin typeface="Times New Roman" pitchFamily="18" charset="0"/>
                <a:cs typeface="Times New Roman" pitchFamily="18" charset="0"/>
              </a:rPr>
              <a:t> The order placed a major emphasis on</a:t>
            </a:r>
            <a:r>
              <a:rPr lang="en-US" dirty="0" smtClean="0">
                <a:latin typeface="Times New Roman" pitchFamily="18" charset="0"/>
                <a:cs typeface="Times New Roman" pitchFamily="18" charset="0"/>
              </a:rPr>
              <a:t> state procurement to help advance safer chemistry. </a:t>
            </a:r>
          </a:p>
          <a:p>
            <a:pPr>
              <a:buFontTx/>
              <a:buChar char="-"/>
            </a:pPr>
            <a:r>
              <a:rPr lang="en-US" dirty="0" smtClean="0">
                <a:latin typeface="Times New Roman" pitchFamily="18" charset="0"/>
                <a:cs typeface="Times New Roman" pitchFamily="18" charset="0"/>
              </a:rPr>
              <a:t> The first initiative</a:t>
            </a:r>
            <a:r>
              <a:rPr lang="en-US" baseline="0" dirty="0" smtClean="0">
                <a:latin typeface="Times New Roman" pitchFamily="18" charset="0"/>
                <a:cs typeface="Times New Roman" pitchFamily="18" charset="0"/>
              </a:rPr>
              <a:t> launched by the Department of Administrative Services under the order was </a:t>
            </a:r>
            <a:r>
              <a:rPr lang="en-US" dirty="0" smtClean="0">
                <a:latin typeface="Times New Roman" pitchFamily="18" charset="0"/>
                <a:cs typeface="Times New Roman" pitchFamily="18" charset="0"/>
              </a:rPr>
              <a:t>janitorial supplies contract that required vendors to supply third-party certified products without Focus List toxic</a:t>
            </a:r>
            <a:r>
              <a:rPr lang="en-US" baseline="0" dirty="0" smtClean="0">
                <a:latin typeface="Times New Roman" pitchFamily="18" charset="0"/>
                <a:cs typeface="Times New Roman" pitchFamily="18" charset="0"/>
              </a:rPr>
              <a:t> chemicals. This project was a partnership with the State of WA and was worth an estimated $20M. </a:t>
            </a:r>
            <a:endParaRPr lang="en-US" dirty="0" smtClean="0">
              <a:latin typeface="Times New Roman" pitchFamily="18" charset="0"/>
              <a:cs typeface="Times New Roman" pitchFamily="18" charset="0"/>
            </a:endParaRPr>
          </a:p>
          <a:p>
            <a:pPr>
              <a:buFontTx/>
              <a:buChar char="-"/>
            </a:pPr>
            <a:r>
              <a:rPr lang="en-US" dirty="0" smtClean="0">
                <a:latin typeface="Times New Roman" pitchFamily="18" charset="0"/>
                <a:cs typeface="Times New Roman" pitchFamily="18" charset="0"/>
              </a:rPr>
              <a:t> In 2014,  DEQ worked</a:t>
            </a:r>
            <a:r>
              <a:rPr lang="en-US" baseline="0" dirty="0" smtClean="0">
                <a:latin typeface="Times New Roman" pitchFamily="18" charset="0"/>
                <a:cs typeface="Times New Roman" pitchFamily="18" charset="0"/>
              </a:rPr>
              <a:t> with DAS in developing </a:t>
            </a:r>
            <a:r>
              <a:rPr lang="en-US" dirty="0" smtClean="0">
                <a:latin typeface="Times New Roman" pitchFamily="18" charset="0"/>
                <a:cs typeface="Times New Roman" pitchFamily="18" charset="0"/>
              </a:rPr>
              <a:t>general “green chemistry” purchasing</a:t>
            </a:r>
            <a:r>
              <a:rPr lang="en-US" baseline="0"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guidelines for all product categories that were signed by the state’s COO as policy for the state. The guidelines included</a:t>
            </a:r>
            <a:r>
              <a:rPr lang="en-US" baseline="0" dirty="0" smtClean="0">
                <a:latin typeface="Times New Roman" pitchFamily="18" charset="0"/>
                <a:cs typeface="Times New Roman" pitchFamily="18" charset="0"/>
              </a:rPr>
              <a:t> informational </a:t>
            </a:r>
            <a:r>
              <a:rPr lang="en-US" dirty="0" smtClean="0">
                <a:latin typeface="Times New Roman" pitchFamily="18" charset="0"/>
                <a:cs typeface="Times New Roman" pitchFamily="18" charset="0"/>
              </a:rPr>
              <a:t>resources that all procurement professionals in</a:t>
            </a:r>
            <a:r>
              <a:rPr lang="en-US" baseline="0" dirty="0" smtClean="0">
                <a:latin typeface="Times New Roman" pitchFamily="18" charset="0"/>
                <a:cs typeface="Times New Roman" pitchFamily="18" charset="0"/>
              </a:rPr>
              <a:t> the state can use.</a:t>
            </a:r>
            <a:endParaRPr lang="en-US" dirty="0" smtClean="0">
              <a:latin typeface="Times New Roman" pitchFamily="18" charset="0"/>
              <a:cs typeface="Times New Roman" pitchFamily="18" charset="0"/>
            </a:endParaRPr>
          </a:p>
          <a:p>
            <a:pPr>
              <a:buFontTx/>
              <a:buChar char="-"/>
            </a:pPr>
            <a:r>
              <a:rPr lang="en-US" dirty="0" smtClean="0">
                <a:latin typeface="Times New Roman" pitchFamily="18" charset="0"/>
                <a:cs typeface="Times New Roman" pitchFamily="18" charset="0"/>
              </a:rPr>
              <a:t> DAS followed</a:t>
            </a:r>
            <a:r>
              <a:rPr lang="en-US" baseline="0" dirty="0" smtClean="0">
                <a:latin typeface="Times New Roman" pitchFamily="18" charset="0"/>
                <a:cs typeface="Times New Roman" pitchFamily="18" charset="0"/>
              </a:rPr>
              <a:t> up the janitorial supplies pilot with an </a:t>
            </a:r>
            <a:r>
              <a:rPr lang="en-US" dirty="0" smtClean="0">
                <a:latin typeface="Times New Roman" pitchFamily="18" charset="0"/>
                <a:cs typeface="Times New Roman" pitchFamily="18" charset="0"/>
              </a:rPr>
              <a:t>office supplies contract with similar criteria, and currently there’s a lot of work happening to advance purchasing specifications for office furniture that will reduce embedded toxics such as flame retardants and formaldehyde.</a:t>
            </a:r>
          </a:p>
          <a:p>
            <a:pPr>
              <a:buFontTx/>
              <a:buChar char="-"/>
            </a:pPr>
            <a:r>
              <a:rPr lang="en-US" dirty="0" smtClean="0">
                <a:latin typeface="Times New Roman" pitchFamily="18" charset="0"/>
                <a:cs typeface="Times New Roman" pitchFamily="18" charset="0"/>
              </a:rPr>
              <a:t> As part of implementing</a:t>
            </a:r>
            <a:r>
              <a:rPr lang="en-US" baseline="0" dirty="0" smtClean="0">
                <a:latin typeface="Times New Roman" pitchFamily="18" charset="0"/>
                <a:cs typeface="Times New Roman" pitchFamily="18" charset="0"/>
              </a:rPr>
              <a:t> its 2050 Materials Management Vision, DEQ recently hired a person who will specialize in supporting sustainable government procurement, including a focus on low toxicity products.</a:t>
            </a:r>
            <a:endParaRPr lang="en-US" dirty="0" smtClean="0">
              <a:latin typeface="Times New Roman" pitchFamily="18" charset="0"/>
              <a:cs typeface="Times New Roman" pitchFamily="18" charset="0"/>
            </a:endParaRPr>
          </a:p>
          <a:p>
            <a:pPr>
              <a:buFontTx/>
              <a:buChar char="-"/>
            </a:pPr>
            <a:endParaRPr lang="en-US" dirty="0"/>
          </a:p>
        </p:txBody>
      </p:sp>
      <p:sp>
        <p:nvSpPr>
          <p:cNvPr id="4" name="Slide Number Placeholder 3"/>
          <p:cNvSpPr>
            <a:spLocks noGrp="1"/>
          </p:cNvSpPr>
          <p:nvPr>
            <p:ph type="sldNum" sz="quarter" idx="10"/>
          </p:nvPr>
        </p:nvSpPr>
        <p:spPr/>
        <p:txBody>
          <a:bodyPr/>
          <a:lstStyle/>
          <a:p>
            <a:pPr>
              <a:defRPr/>
            </a:pPr>
            <a:fld id="{F9FBA9CC-F81D-48D0-9D67-C3D1639C9D14}" type="slidenum">
              <a:rPr lang="en-US" smtClean="0"/>
              <a:pPr>
                <a:defRPr/>
              </a:pPr>
              <a:t>4</a:t>
            </a:fld>
            <a:endParaRPr lang="en-US"/>
          </a:p>
        </p:txBody>
      </p:sp>
    </p:spTree>
    <p:extLst>
      <p:ext uri="{BB962C8B-B14F-4D97-AF65-F5344CB8AC3E}">
        <p14:creationId xmlns:p14="http://schemas.microsoft.com/office/powerpoint/2010/main" xmlns="" val="39069705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6350" y="876300"/>
            <a:ext cx="4203700" cy="2365375"/>
          </a:xfrm>
        </p:spPr>
      </p:sp>
      <p:sp>
        <p:nvSpPr>
          <p:cNvPr id="3" name="Notes Placeholder 2"/>
          <p:cNvSpPr>
            <a:spLocks noGrp="1"/>
          </p:cNvSpPr>
          <p:nvPr>
            <p:ph type="body" idx="1"/>
          </p:nvPr>
        </p:nvSpPr>
        <p:spPr/>
        <p:txBody>
          <a:bodyPr>
            <a:normAutofit lnSpcReduction="10000"/>
          </a:bodyPr>
          <a:lstStyle/>
          <a:p>
            <a:pPr>
              <a:buFontTx/>
              <a:buChar char="-"/>
            </a:pPr>
            <a:r>
              <a:rPr lang="en-US" dirty="0" smtClean="0"/>
              <a:t>The Pesticide Stewardship Partnership program</a:t>
            </a:r>
            <a:r>
              <a:rPr lang="en-US" baseline="0" dirty="0" smtClean="0"/>
              <a:t> uses water monitoring data to drive collaborative actions to reduce the levels of current use pesticides in Oregon streams. It started with a successful pilot effort in Hood River’s tree fruit growing areas in the early 2000s, and slowly expanded to other parts of the state with the support of federal grants and in-kind contributions from various agencies. Making it a Toxics Reduction Strategy priority helped to focus efforts on getting more stable funding from the state in 2013. This support has allowed the program to bolster efforts in existing watersheds and expand to new areas. There are now 9 watershed partnerships, with preliminary monitoring occurring in 2 other watersheds. The program has expanded beyond agricultural land uses to encompass urban, forestry and mixed use areas.</a:t>
            </a:r>
          </a:p>
          <a:p>
            <a:pPr>
              <a:buFontTx/>
              <a:buChar char="-"/>
            </a:pPr>
            <a:r>
              <a:rPr lang="en-US" baseline="0" dirty="0" smtClean="0"/>
              <a:t> Occasional grants were also used to pay for ag and commercial pesticide waste collection events in partnership watersheds. However, this wasn’t a consistent service that we were able to offer, and the events often weren’t directly tied to water quality goals. These collections are now part of the overall Pesticide Stewardship Partnership Program, and the results reflect this state commitment</a:t>
            </a:r>
          </a:p>
          <a:p>
            <a:pPr>
              <a:buFontTx/>
              <a:buChar char="-"/>
            </a:pPr>
            <a:r>
              <a:rPr lang="en-US" baseline="0" dirty="0" smtClean="0"/>
              <a:t> The third component of the program is funding support for local and regional partners (including OSU Extension) to provide direct assistance to pesticide applicators in watersheds. In the past, we received significant in-kind assistance from OSU, SWCDs, watershed councils and others, but now we can ensure that consistent actions are taken to decrease pesticides getting into water.</a:t>
            </a:r>
            <a:endParaRPr lang="en-US" dirty="0"/>
          </a:p>
        </p:txBody>
      </p:sp>
      <p:sp>
        <p:nvSpPr>
          <p:cNvPr id="4" name="Slide Number Placeholder 3"/>
          <p:cNvSpPr>
            <a:spLocks noGrp="1"/>
          </p:cNvSpPr>
          <p:nvPr>
            <p:ph type="sldNum" sz="quarter" idx="10"/>
          </p:nvPr>
        </p:nvSpPr>
        <p:spPr/>
        <p:txBody>
          <a:bodyPr/>
          <a:lstStyle/>
          <a:p>
            <a:pPr>
              <a:defRPr/>
            </a:pPr>
            <a:fld id="{F9FBA9CC-F81D-48D0-9D67-C3D1639C9D14}" type="slidenum">
              <a:rPr lang="en-US" smtClean="0"/>
              <a:pPr>
                <a:defRPr/>
              </a:pPr>
              <a:t>5</a:t>
            </a:fld>
            <a:endParaRPr lang="en-US"/>
          </a:p>
        </p:txBody>
      </p:sp>
    </p:spTree>
    <p:extLst>
      <p:ext uri="{BB962C8B-B14F-4D97-AF65-F5344CB8AC3E}">
        <p14:creationId xmlns:p14="http://schemas.microsoft.com/office/powerpoint/2010/main" xmlns="" val="28106781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6350" y="876300"/>
            <a:ext cx="4203700" cy="2365375"/>
          </a:xfrm>
        </p:spPr>
      </p:sp>
      <p:sp>
        <p:nvSpPr>
          <p:cNvPr id="3" name="Notes Placeholder 2"/>
          <p:cNvSpPr>
            <a:spLocks noGrp="1"/>
          </p:cNvSpPr>
          <p:nvPr>
            <p:ph type="body" idx="1"/>
          </p:nvPr>
        </p:nvSpPr>
        <p:spPr/>
        <p:txBody>
          <a:bodyPr>
            <a:normAutofit/>
          </a:bodyPr>
          <a:lstStyle/>
          <a:p>
            <a:r>
              <a:rPr lang="en-US" dirty="0" smtClean="0"/>
              <a:t>This graph illustrates well the outcomes</a:t>
            </a:r>
            <a:r>
              <a:rPr lang="en-US" baseline="0" dirty="0" smtClean="0"/>
              <a:t> we’re looking for in every watershed where we have partnerships.  In this instance, the cherry growers near The Dalles were faced with a new insect pest in 2010 that was penetrating un-ripened fruit on the trees, and they turned to old chemistry like </a:t>
            </a:r>
            <a:r>
              <a:rPr lang="en-US" baseline="0" dirty="0" err="1" smtClean="0"/>
              <a:t>malathion</a:t>
            </a:r>
            <a:r>
              <a:rPr lang="en-US" baseline="0" dirty="0" smtClean="0"/>
              <a:t> to deal with this pest. Soon after, our water monitoring showed numerous detections of </a:t>
            </a:r>
            <a:r>
              <a:rPr lang="en-US" baseline="0" dirty="0" err="1" smtClean="0"/>
              <a:t>malathion</a:t>
            </a:r>
            <a:r>
              <a:rPr lang="en-US" baseline="0" dirty="0" smtClean="0"/>
              <a:t> over DEQ’s aquatic life criterion, and this data was immediately shared with the growers and their service providers. New integrated pest management measures for this pest take a while to develop, but in the short term improved application practices were needed to reduce chemical drift into the local streams. Using weather stations more to avoid spraying in adverse conditions and using targeted ground spraying  - instead of aerial application  - near streams were a couple of the practices that were put in place to help reduce median concentrations by over 90% from the baseline monitoring year.</a:t>
            </a:r>
            <a:endParaRPr lang="en-US" dirty="0"/>
          </a:p>
        </p:txBody>
      </p:sp>
      <p:sp>
        <p:nvSpPr>
          <p:cNvPr id="4" name="Slide Number Placeholder 3"/>
          <p:cNvSpPr>
            <a:spLocks noGrp="1"/>
          </p:cNvSpPr>
          <p:nvPr>
            <p:ph type="sldNum" sz="quarter" idx="10"/>
          </p:nvPr>
        </p:nvSpPr>
        <p:spPr/>
        <p:txBody>
          <a:bodyPr/>
          <a:lstStyle/>
          <a:p>
            <a:pPr>
              <a:defRPr/>
            </a:pPr>
            <a:fld id="{F9FBA9CC-F81D-48D0-9D67-C3D1639C9D14}" type="slidenum">
              <a:rPr lang="en-US" smtClean="0"/>
              <a:pPr>
                <a:defRPr/>
              </a:pPr>
              <a:t>6</a:t>
            </a:fld>
            <a:endParaRPr lang="en-US"/>
          </a:p>
        </p:txBody>
      </p:sp>
    </p:spTree>
    <p:extLst>
      <p:ext uri="{BB962C8B-B14F-4D97-AF65-F5344CB8AC3E}">
        <p14:creationId xmlns:p14="http://schemas.microsoft.com/office/powerpoint/2010/main" xmlns="" val="11753348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6350" y="876300"/>
            <a:ext cx="4203700" cy="2365375"/>
          </a:xfrm>
        </p:spPr>
      </p:sp>
      <p:sp>
        <p:nvSpPr>
          <p:cNvPr id="3" name="Notes Placeholder 2"/>
          <p:cNvSpPr>
            <a:spLocks noGrp="1"/>
          </p:cNvSpPr>
          <p:nvPr>
            <p:ph type="body" idx="1"/>
          </p:nvPr>
        </p:nvSpPr>
        <p:spPr/>
        <p:txBody>
          <a:bodyPr>
            <a:normAutofit fontScale="85000" lnSpcReduction="10000"/>
          </a:bodyPr>
          <a:lstStyle/>
          <a:p>
            <a:r>
              <a:rPr lang="en-US" dirty="0" smtClean="0"/>
              <a:t>- We</a:t>
            </a:r>
            <a:r>
              <a:rPr lang="en-US" baseline="0" dirty="0" smtClean="0"/>
              <a:t> realized early on in developing the initial toxics reduction strategy that Oregon could have a more significant impact on reducing toxics in consumer and business products by coordinating our work with other states and organizations.  DEQ has been actively participating in groups such as the Interstate Chemicals Clearinghouse and Northwest Green Chemistry (a non-profit research organization), as well as workgroups connected to the Environmental Council of the States, to accelerate the transition to safer products. DEQ also signed a Memorandum of Understanding with WA Ecology and CA Toxics Substances Department to leverage resources on common priority work efforts. </a:t>
            </a:r>
          </a:p>
          <a:p>
            <a:pPr>
              <a:buFontTx/>
              <a:buChar char="-"/>
            </a:pPr>
            <a:r>
              <a:rPr lang="en-US" baseline="0" dirty="0" smtClean="0"/>
              <a:t>These collaborative initiatives allow us to interact with industry, EPA and non-governmental groups with a unified voice and set of objectives. Some of the deliverables from these efforts include a chemical alternatives assessment guide to help avoid regrettable substitutes that is being pilot tested right now for copper anti-fouling boat paint alternatives. The chemicals clearinghouse has also developed a resource library of other publically available (and peer-reviewed) comparative chemical hazard assessments. Most recently we’ve been working closely with WA Ecology to offer trainings in WA and OR for businesses and government agencies on chemical assessment tools and methods.</a:t>
            </a:r>
          </a:p>
          <a:p>
            <a:pPr>
              <a:buFontTx/>
              <a:buChar char="-"/>
            </a:pPr>
            <a:r>
              <a:rPr lang="en-US" baseline="0" dirty="0" smtClean="0"/>
              <a:t> On the policy front, for several years Oregon participated with other states in reviewing and providing input on various iterations of a revised federal Toxics Substances Control Act, which was finally adopted in 2016 with overwhelming congressional support. The law provides EPA more authority to review and regulate chemicals in commerce. We continue to work through a State-EPA workgroup to ensure EPA implementation of the new law protects states’ interests, such as making available to state agencies information on chemicals that’s designated as confidential business information, so that we can better protect public health and the environment.</a:t>
            </a:r>
          </a:p>
          <a:p>
            <a:endParaRPr lang="en-US" baseline="0" dirty="0" smtClean="0"/>
          </a:p>
          <a:p>
            <a:r>
              <a:rPr lang="en-US" baseline="0" dirty="0" smtClean="0"/>
              <a:t> </a:t>
            </a:r>
            <a:endParaRPr lang="en-US" dirty="0"/>
          </a:p>
        </p:txBody>
      </p:sp>
      <p:sp>
        <p:nvSpPr>
          <p:cNvPr id="4" name="Slide Number Placeholder 3"/>
          <p:cNvSpPr>
            <a:spLocks noGrp="1"/>
          </p:cNvSpPr>
          <p:nvPr>
            <p:ph type="sldNum" sz="quarter" idx="10"/>
          </p:nvPr>
        </p:nvSpPr>
        <p:spPr/>
        <p:txBody>
          <a:bodyPr/>
          <a:lstStyle/>
          <a:p>
            <a:pPr>
              <a:defRPr/>
            </a:pPr>
            <a:fld id="{F9FBA9CC-F81D-48D0-9D67-C3D1639C9D14}" type="slidenum">
              <a:rPr lang="en-US" smtClean="0"/>
              <a:pPr>
                <a:defRPr/>
              </a:pPr>
              <a:t>8</a:t>
            </a:fld>
            <a:endParaRPr lang="en-US"/>
          </a:p>
        </p:txBody>
      </p:sp>
    </p:spTree>
    <p:extLst>
      <p:ext uri="{BB962C8B-B14F-4D97-AF65-F5344CB8AC3E}">
        <p14:creationId xmlns:p14="http://schemas.microsoft.com/office/powerpoint/2010/main" xmlns="" val="12916391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6350" y="876300"/>
            <a:ext cx="4203700" cy="2365375"/>
          </a:xfrm>
        </p:spPr>
      </p:sp>
      <p:sp>
        <p:nvSpPr>
          <p:cNvPr id="3" name="Notes Placeholder 2"/>
          <p:cNvSpPr>
            <a:spLocks noGrp="1"/>
          </p:cNvSpPr>
          <p:nvPr>
            <p:ph type="body" idx="1"/>
          </p:nvPr>
        </p:nvSpPr>
        <p:spPr/>
        <p:txBody>
          <a:bodyPr>
            <a:normAutofit/>
          </a:bodyPr>
          <a:lstStyle/>
          <a:p>
            <a:pPr lvl="1"/>
            <a:r>
              <a:rPr lang="en-US" sz="2400" b="1" dirty="0" smtClean="0"/>
              <a:t>Lisa</a:t>
            </a:r>
          </a:p>
          <a:p>
            <a:r>
              <a:rPr lang="en-US" dirty="0" smtClean="0"/>
              <a:t>Thank you Kevin.</a:t>
            </a:r>
            <a:r>
              <a:rPr lang="en-US" baseline="0" dirty="0" smtClean="0"/>
              <a:t> </a:t>
            </a:r>
            <a:r>
              <a:rPr lang="en-US" dirty="0" smtClean="0"/>
              <a:t>Chair Armstrong</a:t>
            </a:r>
            <a:r>
              <a:rPr lang="en-US" baseline="0" dirty="0" smtClean="0"/>
              <a:t>, Commission members, m</a:t>
            </a:r>
            <a:r>
              <a:rPr lang="en-US" dirty="0" smtClean="0"/>
              <a:t>y name is Lisa Cox and I’m the Toxics Reduction Analyst in Hazardous</a:t>
            </a:r>
            <a:r>
              <a:rPr lang="en-US" baseline="0" dirty="0" smtClean="0"/>
              <a:t> Waste and Tanks. We’ve made a lot of progress in the last 5 years. As we looked back at our work, we decided the Strategy needed to be updated and in 2016 we began that task. We formed a multi-program group, called Team Toxics, and I am a member of that team. We have met for the last year-developing our goals, vision, timeline, evaluating current work and DEQ priorities. We’ve identified the primary elements of the Strategy that include:</a:t>
            </a:r>
          </a:p>
          <a:p>
            <a:r>
              <a:rPr lang="en-US" baseline="0" dirty="0" smtClean="0"/>
              <a:t>-completing an </a:t>
            </a:r>
            <a:r>
              <a:rPr lang="en-US" b="1" baseline="0" dirty="0" smtClean="0"/>
              <a:t>Inventory</a:t>
            </a:r>
            <a:r>
              <a:rPr lang="en-US" baseline="0" dirty="0" smtClean="0"/>
              <a:t> of all our toxics reduction work, </a:t>
            </a:r>
          </a:p>
          <a:p>
            <a:r>
              <a:rPr lang="en-US" baseline="0" dirty="0" smtClean="0"/>
              <a:t>-developing </a:t>
            </a:r>
            <a:r>
              <a:rPr lang="en-US" b="1" baseline="0" dirty="0" smtClean="0"/>
              <a:t>Actions</a:t>
            </a:r>
            <a:r>
              <a:rPr lang="en-US" baseline="0" dirty="0" smtClean="0"/>
              <a:t> that build on the existing strategy’s Actions and identifying </a:t>
            </a:r>
            <a:r>
              <a:rPr lang="en-US" b="1" baseline="0" dirty="0" smtClean="0"/>
              <a:t>new actions </a:t>
            </a:r>
            <a:r>
              <a:rPr lang="en-US" baseline="0" dirty="0" smtClean="0"/>
              <a:t>to support program work</a:t>
            </a:r>
          </a:p>
          <a:p>
            <a:r>
              <a:rPr lang="en-US" baseline="0" dirty="0" smtClean="0"/>
              <a:t>-and preparing an implementation timeline for </a:t>
            </a:r>
            <a:r>
              <a:rPr lang="en-US" b="1" baseline="0" dirty="0" smtClean="0"/>
              <a:t>Prioritized Actions </a:t>
            </a:r>
          </a:p>
          <a:p>
            <a:endParaRPr lang="en-US" baseline="0" dirty="0" smtClean="0"/>
          </a:p>
          <a:p>
            <a:pPr lvl="1"/>
            <a:endParaRPr lang="en-US" sz="2400" dirty="0" smtClean="0"/>
          </a:p>
          <a:p>
            <a:endParaRPr lang="en-US" dirty="0"/>
          </a:p>
        </p:txBody>
      </p:sp>
      <p:sp>
        <p:nvSpPr>
          <p:cNvPr id="4" name="Slide Number Placeholder 3"/>
          <p:cNvSpPr>
            <a:spLocks noGrp="1"/>
          </p:cNvSpPr>
          <p:nvPr>
            <p:ph type="sldNum" sz="quarter" idx="10"/>
          </p:nvPr>
        </p:nvSpPr>
        <p:spPr/>
        <p:txBody>
          <a:bodyPr/>
          <a:lstStyle/>
          <a:p>
            <a:pPr>
              <a:defRPr/>
            </a:pPr>
            <a:fld id="{F9FBA9CC-F81D-48D0-9D67-C3D1639C9D14}" type="slidenum">
              <a:rPr lang="en-US" smtClean="0"/>
              <a:pPr>
                <a:defRPr/>
              </a:pPr>
              <a:t>9</a:t>
            </a:fld>
            <a:endParaRPr lang="en-US"/>
          </a:p>
        </p:txBody>
      </p:sp>
    </p:spTree>
    <p:extLst>
      <p:ext uri="{BB962C8B-B14F-4D97-AF65-F5344CB8AC3E}">
        <p14:creationId xmlns:p14="http://schemas.microsoft.com/office/powerpoint/2010/main" xmlns="" val="14139553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6350" y="876300"/>
            <a:ext cx="4203700" cy="2365375"/>
          </a:xfrm>
        </p:spPr>
      </p:sp>
      <p:sp>
        <p:nvSpPr>
          <p:cNvPr id="3" name="Notes Placeholder 2"/>
          <p:cNvSpPr>
            <a:spLocks noGrp="1"/>
          </p:cNvSpPr>
          <p:nvPr>
            <p:ph type="body" idx="1"/>
          </p:nvPr>
        </p:nvSpPr>
        <p:spPr/>
        <p:txBody>
          <a:bodyPr>
            <a:normAutofit fontScale="77500" lnSpcReduction="20000"/>
          </a:bodyPr>
          <a:lstStyle/>
          <a:p>
            <a:r>
              <a:rPr lang="en-US" dirty="0" smtClean="0"/>
              <a:t>Back to Kevin</a:t>
            </a:r>
          </a:p>
          <a:p>
            <a:endParaRPr lang="en-US" dirty="0" smtClean="0"/>
          </a:p>
          <a:p>
            <a:r>
              <a:rPr lang="en-US" dirty="0" smtClean="0"/>
              <a:t>Stephanie</a:t>
            </a:r>
            <a:r>
              <a:rPr lang="en-US" baseline="0" dirty="0" smtClean="0"/>
              <a:t> suggested to add team members program name/office. Sense of connection</a:t>
            </a:r>
          </a:p>
          <a:p>
            <a:r>
              <a:rPr lang="en-US" sz="1200" b="1" kern="1200" dirty="0" smtClean="0">
                <a:solidFill>
                  <a:schemeClr val="tx1"/>
                </a:solidFill>
                <a:latin typeface="+mn-lt"/>
                <a:ea typeface="+mn-ea"/>
                <a:cs typeface="+mn-cs"/>
              </a:rPr>
              <a:t>* Name, Position</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Abby Boudouris Legislative Analyst</a:t>
            </a:r>
          </a:p>
          <a:p>
            <a:r>
              <a:rPr lang="en-US" sz="1200" kern="1200" dirty="0" smtClean="0">
                <a:solidFill>
                  <a:schemeClr val="tx1"/>
                </a:solidFill>
                <a:latin typeface="+mn-lt"/>
                <a:ea typeface="+mn-ea"/>
                <a:cs typeface="+mn-cs"/>
              </a:rPr>
              <a:t>Cheryl Grabham Regional Solutions Team</a:t>
            </a:r>
          </a:p>
          <a:p>
            <a:r>
              <a:rPr lang="en-US" sz="1200" kern="1200" dirty="0" smtClean="0">
                <a:solidFill>
                  <a:schemeClr val="tx1"/>
                </a:solidFill>
                <a:latin typeface="+mn-lt"/>
                <a:ea typeface="+mn-ea"/>
                <a:cs typeface="+mn-cs"/>
              </a:rPr>
              <a:t>David Collier Air Planning Manager</a:t>
            </a:r>
          </a:p>
          <a:p>
            <a:r>
              <a:rPr lang="en-US" sz="1200" kern="1200" dirty="0" smtClean="0">
                <a:solidFill>
                  <a:schemeClr val="tx1"/>
                </a:solidFill>
                <a:latin typeface="+mn-lt"/>
                <a:ea typeface="+mn-ea"/>
                <a:cs typeface="+mn-cs"/>
              </a:rPr>
              <a:t>David Kunz Pollution Prevention Coordinator</a:t>
            </a:r>
          </a:p>
          <a:p>
            <a:r>
              <a:rPr lang="en-US" sz="1200" kern="1200" dirty="0" smtClean="0">
                <a:solidFill>
                  <a:schemeClr val="tx1"/>
                </a:solidFill>
                <a:latin typeface="+mn-lt"/>
                <a:ea typeface="+mn-ea"/>
                <a:cs typeface="+mn-cs"/>
              </a:rPr>
              <a:t>Gil Wistar Site Assessment, Brownfields</a:t>
            </a:r>
          </a:p>
          <a:p>
            <a:r>
              <a:rPr lang="en-US" sz="1200" kern="1200" dirty="0" smtClean="0">
                <a:solidFill>
                  <a:schemeClr val="tx1"/>
                </a:solidFill>
                <a:latin typeface="+mn-lt"/>
                <a:ea typeface="+mn-ea"/>
                <a:cs typeface="+mn-cs"/>
              </a:rPr>
              <a:t>Greg Svelund Public Affairs Specialist</a:t>
            </a:r>
          </a:p>
          <a:p>
            <a:r>
              <a:rPr lang="en-US" sz="1200" kern="1200" dirty="0" smtClean="0">
                <a:solidFill>
                  <a:schemeClr val="tx1"/>
                </a:solidFill>
                <a:latin typeface="+mn-lt"/>
                <a:ea typeface="+mn-ea"/>
                <a:cs typeface="+mn-cs"/>
              </a:rPr>
              <a:t>Jordan Palmeri Waste Prevention Specialist</a:t>
            </a:r>
          </a:p>
          <a:p>
            <a:r>
              <a:rPr lang="en-US" sz="1200" kern="1200" dirty="0" smtClean="0">
                <a:solidFill>
                  <a:schemeClr val="tx1"/>
                </a:solidFill>
                <a:latin typeface="+mn-lt"/>
                <a:ea typeface="+mn-ea"/>
                <a:cs typeface="+mn-cs"/>
              </a:rPr>
              <a:t>Kevin Masterson Toxics Coordinator </a:t>
            </a:r>
          </a:p>
          <a:p>
            <a:r>
              <a:rPr lang="en-US" sz="1200" kern="1200" dirty="0" smtClean="0">
                <a:solidFill>
                  <a:schemeClr val="tx1"/>
                </a:solidFill>
                <a:latin typeface="+mn-lt"/>
                <a:ea typeface="+mn-ea"/>
                <a:cs typeface="+mn-cs"/>
              </a:rPr>
              <a:t>Lisa Cox Toxics Reduction Analyst </a:t>
            </a:r>
          </a:p>
          <a:p>
            <a:r>
              <a:rPr lang="en-US" sz="1200" kern="1200" dirty="0" smtClean="0">
                <a:solidFill>
                  <a:schemeClr val="tx1"/>
                </a:solidFill>
                <a:latin typeface="+mn-lt"/>
                <a:ea typeface="+mn-ea"/>
                <a:cs typeface="+mn-cs"/>
              </a:rPr>
              <a:t>Lori Pillsbury Whole Effluent Toxicity Coordinator</a:t>
            </a:r>
          </a:p>
          <a:p>
            <a:r>
              <a:rPr lang="en-US" sz="1200" kern="1200" dirty="0" smtClean="0">
                <a:solidFill>
                  <a:schemeClr val="tx1"/>
                </a:solidFill>
                <a:latin typeface="+mn-lt"/>
                <a:ea typeface="+mn-ea"/>
                <a:cs typeface="+mn-cs"/>
              </a:rPr>
              <a:t>Paula Calvert</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Columbia River Coordinator</a:t>
            </a:r>
          </a:p>
          <a:p>
            <a:r>
              <a:rPr lang="en-US" sz="1200" kern="1200" dirty="0" smtClean="0">
                <a:solidFill>
                  <a:schemeClr val="tx1"/>
                </a:solidFill>
                <a:latin typeface="+mn-lt"/>
                <a:ea typeface="+mn-ea"/>
                <a:cs typeface="+mn-cs"/>
              </a:rPr>
              <a:t>Randy Jones Regional Solutions Team</a:t>
            </a:r>
          </a:p>
          <a:p>
            <a:r>
              <a:rPr lang="en-US" sz="1200" kern="1200" dirty="0" smtClean="0">
                <a:solidFill>
                  <a:schemeClr val="tx1"/>
                </a:solidFill>
                <a:latin typeface="+mn-lt"/>
                <a:ea typeface="+mn-ea"/>
                <a:cs typeface="+mn-cs"/>
              </a:rPr>
              <a:t>Sarah Armitage Air Toxics Specialist </a:t>
            </a:r>
          </a:p>
          <a:p>
            <a:r>
              <a:rPr lang="en-US" sz="1200" kern="1200" dirty="0" smtClean="0">
                <a:solidFill>
                  <a:schemeClr val="tx1"/>
                </a:solidFill>
                <a:latin typeface="+mn-lt"/>
                <a:ea typeface="+mn-ea"/>
                <a:cs typeface="+mn-cs"/>
              </a:rPr>
              <a:t>Sheree Stewart Drinking Water Protection Coordinator</a:t>
            </a:r>
          </a:p>
          <a:p>
            <a:r>
              <a:rPr lang="en-US" sz="1200" kern="1200" dirty="0" smtClean="0">
                <a:solidFill>
                  <a:schemeClr val="tx1"/>
                </a:solidFill>
                <a:latin typeface="+mn-lt"/>
                <a:ea typeface="+mn-ea"/>
                <a:cs typeface="+mn-cs"/>
              </a:rPr>
              <a:t>Sue Langston Performance  Manager, Facilitator </a:t>
            </a:r>
          </a:p>
          <a:p>
            <a:r>
              <a:rPr lang="en-US" sz="1200" kern="1200" dirty="0" smtClean="0">
                <a:solidFill>
                  <a:schemeClr val="tx1"/>
                </a:solidFill>
                <a:latin typeface="+mn-lt"/>
                <a:ea typeface="+mn-ea"/>
                <a:cs typeface="+mn-cs"/>
              </a:rPr>
              <a:t>Wade Peerman Water Resources Specialist, Project Manager </a:t>
            </a:r>
          </a:p>
          <a:p>
            <a:r>
              <a:rPr lang="en-US" sz="1200" kern="1200" dirty="0" smtClean="0">
                <a:solidFill>
                  <a:schemeClr val="tx1"/>
                </a:solidFill>
                <a:latin typeface="+mn-lt"/>
                <a:ea typeface="+mn-ea"/>
                <a:cs typeface="+mn-cs"/>
              </a:rPr>
              <a:t>Wendy Wiles Environmental Solutions Administrator</a:t>
            </a:r>
          </a:p>
          <a:p>
            <a:endParaRPr lang="en-US" dirty="0" smtClean="0"/>
          </a:p>
          <a:p>
            <a:r>
              <a:rPr lang="en-US" dirty="0" smtClean="0"/>
              <a:t>Discussion: Review</a:t>
            </a:r>
            <a:r>
              <a:rPr lang="en-US" baseline="0" dirty="0" smtClean="0"/>
              <a:t> </a:t>
            </a:r>
            <a:r>
              <a:rPr lang="en-US" dirty="0" smtClean="0"/>
              <a:t>Right membership for </a:t>
            </a:r>
            <a:r>
              <a:rPr lang="en-US" dirty="0" err="1" smtClean="0"/>
              <a:t>Gov</a:t>
            </a:r>
            <a:r>
              <a:rPr lang="en-US" dirty="0" smtClean="0"/>
              <a:t> Team and Team. Come back to leadership team on</a:t>
            </a:r>
            <a:r>
              <a:rPr lang="en-US" baseline="0" dirty="0" smtClean="0"/>
              <a:t> regular basis to give updates and get feedback</a:t>
            </a:r>
            <a:endParaRPr lang="en-US" dirty="0"/>
          </a:p>
        </p:txBody>
      </p:sp>
      <p:sp>
        <p:nvSpPr>
          <p:cNvPr id="4" name="Slide Number Placeholder 3"/>
          <p:cNvSpPr>
            <a:spLocks noGrp="1"/>
          </p:cNvSpPr>
          <p:nvPr>
            <p:ph type="sldNum" sz="quarter" idx="10"/>
          </p:nvPr>
        </p:nvSpPr>
        <p:spPr/>
        <p:txBody>
          <a:bodyPr/>
          <a:lstStyle/>
          <a:p>
            <a:fld id="{783981EC-B6E6-4B85-93C1-B50A6F43896D}" type="slidenum">
              <a:rPr lang="en-US" smtClean="0"/>
              <a:pPr/>
              <a:t>14</a:t>
            </a:fld>
            <a:endParaRPr lang="en-US"/>
          </a:p>
        </p:txBody>
      </p:sp>
    </p:spTree>
    <p:extLst>
      <p:ext uri="{BB962C8B-B14F-4D97-AF65-F5344CB8AC3E}">
        <p14:creationId xmlns:p14="http://schemas.microsoft.com/office/powerpoint/2010/main" xmlns="" val="12101635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5/8/2018</a:t>
            </a:fld>
            <a:endParaRPr lang="en-US"/>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5/8/2018</a:t>
            </a:fld>
            <a:endParaRPr lang="en-US"/>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1E06B6-2200-48FD-9B32-BE0D5073011D}" type="datetimeFigureOut">
              <a:rPr lang="en-US" smtClean="0"/>
              <a:pPr/>
              <a:t>5/8/2018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981E06B6-2200-48FD-9B32-BE0D5073011D}" type="datetimeFigureOut">
              <a:rPr lang="en-US" smtClean="0"/>
              <a:pPr/>
              <a:t>5/8/2018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3084" y="4406903"/>
            <a:ext cx="10363200" cy="1362075"/>
          </a:xfrm>
        </p:spPr>
        <p:txBody>
          <a:bodyPr anchor="t"/>
          <a:lstStyle>
            <a:lvl1pPr algn="l">
              <a:defRPr sz="4000" b="1" cap="none" baseline="0">
                <a:latin typeface="Arial" panose="020B0604020202020204" pitchFamily="34" charset="0"/>
                <a:cs typeface="Arial" panose="020B0604020202020204" pitchFamily="34" charset="0"/>
              </a:defRPr>
            </a:lvl1pPr>
          </a:lstStyle>
          <a:p>
            <a:r>
              <a:rPr lang="en-US" dirty="0" smtClean="0"/>
              <a:t>Click to edit master text styles</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5/8/2018</a:t>
            </a:fld>
            <a:endParaRPr lang="en-US"/>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Content Placeholder 2"/>
          <p:cNvSpPr>
            <a:spLocks noGrp="1"/>
          </p:cNvSpPr>
          <p:nvPr>
            <p:ph sz="half" idx="1"/>
          </p:nvPr>
        </p:nvSpPr>
        <p:spPr>
          <a:xfrm>
            <a:off x="609600" y="1600203"/>
            <a:ext cx="5384800" cy="4525963"/>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3"/>
            <a:ext cx="5384800" cy="4525963"/>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5/8/2018</a:t>
            </a:fld>
            <a:endParaRPr lang="en-US"/>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5/8/2018</a:t>
            </a:fld>
            <a:endParaRPr lang="en-US"/>
          </a:p>
        </p:txBody>
      </p:sp>
      <p:sp>
        <p:nvSpPr>
          <p:cNvPr id="8" name="Footer Placeholder 7"/>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9" name="Slide Number Placeholder 8"/>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5/8/2018</a:t>
            </a:fld>
            <a:endParaRPr lang="en-US"/>
          </a:p>
        </p:txBody>
      </p:sp>
      <p:sp>
        <p:nvSpPr>
          <p:cNvPr id="4" name="Footer Placeholder 3"/>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5" name="Slide Number Placeholder 4"/>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5/8/2018</a:t>
            </a:fld>
            <a:endParaRPr lang="en-US"/>
          </a:p>
        </p:txBody>
      </p:sp>
      <p:sp>
        <p:nvSpPr>
          <p:cNvPr id="3" name="Footer Placeholder 2"/>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4" name="Slide Number Placeholder 3"/>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Content Placeholder 2"/>
          <p:cNvSpPr>
            <a:spLocks noGrp="1"/>
          </p:cNvSpPr>
          <p:nvPr>
            <p:ph idx="1"/>
          </p:nvPr>
        </p:nvSpPr>
        <p:spPr>
          <a:xfrm>
            <a:off x="4766733" y="273053"/>
            <a:ext cx="6815667" cy="5853113"/>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5/8/2018</a:t>
            </a:fld>
            <a:endParaRPr lang="en-US"/>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5/8/2018</a:t>
            </a:fld>
            <a:endParaRPr lang="en-US"/>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981E06B6-2200-48FD-9B32-BE0D5073011D}" type="datetimeFigureOut">
              <a:rPr lang="en-US" smtClean="0"/>
              <a:pPr/>
              <a:t>5/8/2018</a:t>
            </a:fld>
            <a:endParaRPr lang="en-US"/>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jpe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image" Target="../media/image3.png"/><Relationship Id="rId4" Type="http://schemas.openxmlformats.org/officeDocument/2006/relationships/diagramData" Target="../diagrams/data1.xml"/><Relationship Id="rId9"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hyperlink" Target="http://www.google.com/url?sa=i&amp;rct=j&amp;q=&amp;esrc=s&amp;source=images&amp;cd=&amp;cad=rja&amp;uact=8&amp;ved=0ahUKEwi7hJeyjfPUAhVU0WMKHe8tBzgQjRwIBw&amp;url=http://www.canstockphoto.com/images-photos/procurement.html&amp;psig=AFQjCNEkoVJpTF4dA8wyhlfUXxt9K8iKkw&amp;ust=1499377177498885"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57400" y="838203"/>
            <a:ext cx="8077200" cy="838199"/>
          </a:xfrm>
          <a:solidFill>
            <a:srgbClr val="439777"/>
          </a:solidFill>
        </p:spPr>
        <p:txBody>
          <a:bodyPr>
            <a:normAutofit/>
          </a:bodyPr>
          <a:lstStyle/>
          <a:p>
            <a:r>
              <a:rPr lang="en-US" sz="3200" dirty="0">
                <a:solidFill>
                  <a:schemeClr val="bg1"/>
                </a:solidFill>
              </a:rPr>
              <a:t>DEQ Integrated Toxics Reduction Strategy</a:t>
            </a:r>
          </a:p>
        </p:txBody>
      </p:sp>
      <p:sp>
        <p:nvSpPr>
          <p:cNvPr id="3" name="Subtitle 2"/>
          <p:cNvSpPr>
            <a:spLocks noGrp="1"/>
          </p:cNvSpPr>
          <p:nvPr>
            <p:ph type="subTitle" idx="1"/>
          </p:nvPr>
        </p:nvSpPr>
        <p:spPr>
          <a:xfrm>
            <a:off x="1524000" y="2362200"/>
            <a:ext cx="9296400" cy="3429000"/>
          </a:xfrm>
        </p:spPr>
        <p:txBody>
          <a:bodyPr>
            <a:normAutofit/>
          </a:bodyPr>
          <a:lstStyle/>
          <a:p>
            <a:pPr algn="r"/>
            <a:r>
              <a:rPr lang="en-US" sz="3600" dirty="0">
                <a:solidFill>
                  <a:schemeClr val="tx1"/>
                </a:solidFill>
              </a:rPr>
              <a:t>Status of Current Strategy (2012) and 2018 Update</a:t>
            </a:r>
          </a:p>
          <a:p>
            <a:pPr algn="r"/>
            <a:endParaRPr lang="en-US" sz="3600" dirty="0"/>
          </a:p>
          <a:p>
            <a:pPr algn="r"/>
            <a:endParaRPr lang="en-US" sz="2800" dirty="0"/>
          </a:p>
          <a:p>
            <a:pPr algn="r">
              <a:lnSpc>
                <a:spcPct val="110000"/>
              </a:lnSpc>
              <a:spcBef>
                <a:spcPts val="0"/>
              </a:spcBef>
            </a:pPr>
            <a:r>
              <a:rPr lang="en-US" sz="2600" i="1" dirty="0">
                <a:solidFill>
                  <a:schemeClr val="tx1"/>
                </a:solidFill>
              </a:rPr>
              <a:t>May 8th, 2018</a:t>
            </a:r>
          </a:p>
          <a:p>
            <a:pPr algn="r">
              <a:lnSpc>
                <a:spcPct val="110000"/>
              </a:lnSpc>
              <a:spcBef>
                <a:spcPts val="0"/>
              </a:spcBef>
            </a:pPr>
            <a:r>
              <a:rPr lang="en-US" sz="2600" i="1" dirty="0">
                <a:solidFill>
                  <a:schemeClr val="tx1"/>
                </a:solidFill>
              </a:rPr>
              <a:t>Lower Willamette Toxics Reduction Partnership</a:t>
            </a:r>
          </a:p>
        </p:txBody>
      </p:sp>
      <p:sp>
        <p:nvSpPr>
          <p:cNvPr id="4" name="Rectangle 3"/>
          <p:cNvSpPr/>
          <p:nvPr/>
        </p:nvSpPr>
        <p:spPr>
          <a:xfrm>
            <a:off x="990600" y="6096000"/>
            <a:ext cx="91440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Arial" pitchFamily="34" charset="0"/>
                <a:cs typeface="Arial" pitchFamily="34" charset="0"/>
              </a:rPr>
              <a:t>    Kevin Masterson    |   Oregon Department of Environmental Quality</a:t>
            </a:r>
            <a:endParaRPr lang="en-US" sz="1200" dirty="0">
              <a:latin typeface="Arial" pitchFamily="34" charset="0"/>
              <a:cs typeface="Arial" pitchFamily="34" charset="0"/>
            </a:endParaRPr>
          </a:p>
        </p:txBody>
      </p:sp>
      <p:pic>
        <p:nvPicPr>
          <p:cNvPr id="5" name="Picture 4" descr="Logo Color RegularSM.jpg"/>
          <p:cNvPicPr>
            <a:picLocks noChangeAspect="1"/>
          </p:cNvPicPr>
          <p:nvPr/>
        </p:nvPicPr>
        <p:blipFill>
          <a:blip r:embed="rId2" cstate="print"/>
          <a:stretch>
            <a:fillRect/>
          </a:stretch>
        </p:blipFill>
        <p:spPr>
          <a:xfrm>
            <a:off x="10541391" y="5897880"/>
            <a:ext cx="320040" cy="73152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09600" y="228600"/>
            <a:ext cx="11430000" cy="610253"/>
          </a:xfrm>
        </p:spPr>
        <p:txBody>
          <a:bodyPr>
            <a:normAutofit fontScale="90000"/>
          </a:bodyPr>
          <a:lstStyle/>
          <a:p>
            <a:pPr algn="ctr"/>
            <a:r>
              <a:rPr lang="en-US" dirty="0" smtClean="0"/>
              <a:t>2018 DEQ Integrated Toxics Reduction Strategy</a:t>
            </a:r>
            <a:endParaRPr lang="en-ZW" dirty="0"/>
          </a:p>
        </p:txBody>
      </p:sp>
      <p:graphicFrame>
        <p:nvGraphicFramePr>
          <p:cNvPr id="10" name="Content Placeholder 9"/>
          <p:cNvGraphicFramePr>
            <a:graphicFrameLocks noGrp="1"/>
          </p:cNvGraphicFramePr>
          <p:nvPr>
            <p:ph idx="1"/>
            <p:extLst/>
          </p:nvPr>
        </p:nvGraphicFramePr>
        <p:xfrm>
          <a:off x="838200" y="1049868"/>
          <a:ext cx="10515600" cy="54355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4640520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81000" y="152400"/>
            <a:ext cx="11430000" cy="684742"/>
          </a:xfrm>
        </p:spPr>
        <p:txBody>
          <a:bodyPr>
            <a:normAutofit fontScale="90000"/>
          </a:bodyPr>
          <a:lstStyle/>
          <a:p>
            <a:pPr algn="ctr"/>
            <a:r>
              <a:rPr lang="en-US" dirty="0" smtClean="0"/>
              <a:t>2018 DEQ Integrated Toxics Reduction Strategy</a:t>
            </a:r>
            <a:endParaRPr lang="en-ZW" dirty="0"/>
          </a:p>
        </p:txBody>
      </p:sp>
      <p:graphicFrame>
        <p:nvGraphicFramePr>
          <p:cNvPr id="10" name="Content Placeholder 9"/>
          <p:cNvGraphicFramePr>
            <a:graphicFrameLocks noGrp="1"/>
          </p:cNvGraphicFramePr>
          <p:nvPr>
            <p:ph idx="1"/>
            <p:extLst/>
          </p:nvPr>
        </p:nvGraphicFramePr>
        <p:xfrm>
          <a:off x="838200" y="1049868"/>
          <a:ext cx="10515600" cy="56895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2018340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152400"/>
            <a:ext cx="11201400" cy="897468"/>
          </a:xfrm>
        </p:spPr>
        <p:txBody>
          <a:bodyPr>
            <a:normAutofit fontScale="90000"/>
          </a:bodyPr>
          <a:lstStyle/>
          <a:p>
            <a:pPr algn="ctr"/>
            <a:r>
              <a:rPr lang="en-US" dirty="0" smtClean="0"/>
              <a:t>2018 DEQ Integrated Toxics Reduction Strategy</a:t>
            </a:r>
            <a:endParaRPr lang="en-ZW" dirty="0"/>
          </a:p>
        </p:txBody>
      </p:sp>
      <p:graphicFrame>
        <p:nvGraphicFramePr>
          <p:cNvPr id="10" name="Content Placeholder 9"/>
          <p:cNvGraphicFramePr>
            <a:graphicFrameLocks noGrp="1"/>
          </p:cNvGraphicFramePr>
          <p:nvPr>
            <p:ph idx="1"/>
            <p:extLst/>
          </p:nvPr>
        </p:nvGraphicFramePr>
        <p:xfrm>
          <a:off x="838200" y="1049868"/>
          <a:ext cx="10515600" cy="56895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8202815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W"/>
          </a:p>
        </p:txBody>
      </p:sp>
      <p:sp>
        <p:nvSpPr>
          <p:cNvPr id="3" name="Content Placeholder 2"/>
          <p:cNvSpPr>
            <a:spLocks noGrp="1"/>
          </p:cNvSpPr>
          <p:nvPr>
            <p:ph idx="1"/>
          </p:nvPr>
        </p:nvSpPr>
        <p:spPr/>
        <p:txBody>
          <a:bodyPr/>
          <a:lstStyle/>
          <a:p>
            <a:endParaRPr lang="en-ZW"/>
          </a:p>
        </p:txBody>
      </p:sp>
    </p:spTree>
    <p:extLst>
      <p:ext uri="{BB962C8B-B14F-4D97-AF65-F5344CB8AC3E}">
        <p14:creationId xmlns:p14="http://schemas.microsoft.com/office/powerpoint/2010/main" xmlns="" val="22825861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62200" y="1524000"/>
            <a:ext cx="7544404" cy="4724400"/>
          </a:xfrm>
        </p:spPr>
        <p:txBody>
          <a:bodyPr>
            <a:normAutofit/>
          </a:bodyPr>
          <a:lstStyle/>
          <a:p>
            <a:pPr>
              <a:buNone/>
            </a:pPr>
            <a:endParaRPr lang="en-US" sz="2800" dirty="0"/>
          </a:p>
          <a:p>
            <a:pPr>
              <a:buFontTx/>
              <a:buChar char="-"/>
            </a:pPr>
            <a:r>
              <a:rPr lang="en-US" sz="2800" dirty="0"/>
              <a:t>Strategy Document &amp; Components?</a:t>
            </a:r>
          </a:p>
          <a:p>
            <a:pPr>
              <a:buFontTx/>
              <a:buChar char="-"/>
            </a:pPr>
            <a:r>
              <a:rPr lang="en-US" sz="2800" dirty="0"/>
              <a:t>Individual </a:t>
            </a:r>
            <a:r>
              <a:rPr lang="en-US" sz="2800" dirty="0" smtClean="0"/>
              <a:t>Actions?</a:t>
            </a:r>
          </a:p>
          <a:p>
            <a:pPr>
              <a:buFontTx/>
              <a:buChar char="-"/>
            </a:pPr>
            <a:r>
              <a:rPr lang="en-US" sz="2800" dirty="0" smtClean="0"/>
              <a:t>Process and Communications?</a:t>
            </a:r>
          </a:p>
          <a:p>
            <a:pPr>
              <a:buNone/>
            </a:pPr>
            <a:endParaRPr lang="en-US" sz="2800" dirty="0"/>
          </a:p>
        </p:txBody>
      </p:sp>
      <p:sp>
        <p:nvSpPr>
          <p:cNvPr id="4" name="Title 1"/>
          <p:cNvSpPr txBox="1">
            <a:spLocks/>
          </p:cNvSpPr>
          <p:nvPr/>
        </p:nvSpPr>
        <p:spPr>
          <a:xfrm>
            <a:off x="1905000" y="528495"/>
            <a:ext cx="8077200" cy="838199"/>
          </a:xfrm>
          <a:prstGeom prst="rect">
            <a:avLst/>
          </a:prstGeom>
          <a:solidFill>
            <a:srgbClr val="439777"/>
          </a:solidFill>
        </p:spPr>
        <p:txBody>
          <a:bodyPr vert="horz" lIns="91440" tIns="45720" rIns="91440" bIns="45720" rtlCol="0" anchor="ctr">
            <a:normAutofit/>
          </a:bodyPr>
          <a:lstStyle/>
          <a:p>
            <a:pPr algn="ctr">
              <a:spcBef>
                <a:spcPct val="0"/>
              </a:spcBef>
              <a:defRPr/>
            </a:pPr>
            <a:r>
              <a:rPr lang="en-US" sz="3200" dirty="0">
                <a:solidFill>
                  <a:schemeClr val="bg1"/>
                </a:solidFill>
                <a:latin typeface="Arial" panose="020B0604020202020204" pitchFamily="34" charset="0"/>
                <a:ea typeface="+mj-ea"/>
                <a:cs typeface="Arial" panose="020B0604020202020204" pitchFamily="34" charset="0"/>
              </a:rPr>
              <a:t>Questions or feedback?</a:t>
            </a:r>
          </a:p>
        </p:txBody>
      </p:sp>
      <p:pic>
        <p:nvPicPr>
          <p:cNvPr id="5" name="Picture 4" descr="Logo Color RegularSM.jpg"/>
          <p:cNvPicPr>
            <a:picLocks noChangeAspect="1"/>
          </p:cNvPicPr>
          <p:nvPr/>
        </p:nvPicPr>
        <p:blipFill>
          <a:blip r:embed="rId3" cstate="print"/>
          <a:stretch>
            <a:fillRect/>
          </a:stretch>
        </p:blipFill>
        <p:spPr>
          <a:xfrm>
            <a:off x="9982200" y="6019800"/>
            <a:ext cx="320040" cy="73152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1905000" y="152400"/>
            <a:ext cx="8229600" cy="1143000"/>
          </a:xfrm>
        </p:spPr>
        <p:txBody>
          <a:bodyPr/>
          <a:lstStyle/>
          <a:p>
            <a:endParaRPr lang="en-US" dirty="0"/>
          </a:p>
        </p:txBody>
      </p:sp>
      <p:sp>
        <p:nvSpPr>
          <p:cNvPr id="3" name="Content Placeholder 2"/>
          <p:cNvSpPr>
            <a:spLocks noGrp="1"/>
          </p:cNvSpPr>
          <p:nvPr>
            <p:ph idx="1"/>
          </p:nvPr>
        </p:nvSpPr>
        <p:spPr/>
        <p:txBody>
          <a:bodyPr>
            <a:normAutofit/>
          </a:bodyPr>
          <a:lstStyle/>
          <a:p>
            <a:pPr>
              <a:buNone/>
            </a:pPr>
            <a:endParaRPr lang="en-US" dirty="0" smtClean="0">
              <a:sym typeface="Wingdings" pitchFamily="2" charset="2"/>
            </a:endParaRPr>
          </a:p>
          <a:p>
            <a:pPr>
              <a:buNone/>
            </a:pPr>
            <a:endParaRPr lang="en-US" dirty="0"/>
          </a:p>
        </p:txBody>
      </p:sp>
      <p:sp>
        <p:nvSpPr>
          <p:cNvPr id="9" name="Title 1"/>
          <p:cNvSpPr txBox="1">
            <a:spLocks/>
          </p:cNvSpPr>
          <p:nvPr/>
        </p:nvSpPr>
        <p:spPr>
          <a:xfrm>
            <a:off x="1905000" y="381003"/>
            <a:ext cx="8305800" cy="838199"/>
          </a:xfrm>
          <a:prstGeom prst="rect">
            <a:avLst/>
          </a:prstGeom>
          <a:solidFill>
            <a:srgbClr val="439777"/>
          </a:solidFill>
        </p:spPr>
        <p:txBody>
          <a:bodyPr vert="horz" lIns="91440" tIns="45720" rIns="91440" bIns="45720" rtlCol="0" anchor="ctr">
            <a:normAutofit/>
          </a:bodyPr>
          <a:lstStyle/>
          <a:p>
            <a:pPr lvl="0" algn="ctr">
              <a:spcBef>
                <a:spcPct val="0"/>
              </a:spcBef>
              <a:defRPr/>
            </a:pPr>
            <a:r>
              <a:rPr lang="en-US" sz="3200" dirty="0">
                <a:solidFill>
                  <a:schemeClr val="bg1"/>
                </a:solidFill>
                <a:latin typeface="Arial" pitchFamily="34" charset="0"/>
                <a:cs typeface="Arial" pitchFamily="34" charset="0"/>
              </a:rPr>
              <a:t>Toxics Reduction Strategy </a:t>
            </a:r>
            <a:r>
              <a:rPr lang="en-US" sz="3200" dirty="0">
                <a:solidFill>
                  <a:schemeClr val="bg1"/>
                </a:solidFill>
                <a:latin typeface="Arial" panose="020B0604020202020204" pitchFamily="34" charset="0"/>
                <a:ea typeface="+mj-ea"/>
                <a:cs typeface="Arial" panose="020B0604020202020204" pitchFamily="34" charset="0"/>
              </a:rPr>
              <a:t>Background</a:t>
            </a:r>
          </a:p>
        </p:txBody>
      </p:sp>
      <p:pic>
        <p:nvPicPr>
          <p:cNvPr id="10" name="Picture 9" descr="Logo Color RegularSM.jpg"/>
          <p:cNvPicPr>
            <a:picLocks noChangeAspect="1"/>
          </p:cNvPicPr>
          <p:nvPr/>
        </p:nvPicPr>
        <p:blipFill>
          <a:blip r:embed="rId3" cstate="print"/>
          <a:stretch>
            <a:fillRect/>
          </a:stretch>
        </p:blipFill>
        <p:spPr>
          <a:xfrm>
            <a:off x="9982200" y="6019800"/>
            <a:ext cx="320040" cy="731520"/>
          </a:xfrm>
          <a:prstGeom prst="rect">
            <a:avLst/>
          </a:prstGeom>
        </p:spPr>
      </p:pic>
      <p:graphicFrame>
        <p:nvGraphicFramePr>
          <p:cNvPr id="12" name="Diagram 11"/>
          <p:cNvGraphicFramePr/>
          <p:nvPr>
            <p:extLst>
              <p:ext uri="{D42A27DB-BD31-4B8C-83A1-F6EECF244321}">
                <p14:modId xmlns:p14="http://schemas.microsoft.com/office/powerpoint/2010/main" xmlns="" val="4827903"/>
              </p:ext>
            </p:extLst>
          </p:nvPr>
        </p:nvGraphicFramePr>
        <p:xfrm>
          <a:off x="2209800" y="1371600"/>
          <a:ext cx="7696200" cy="4800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3" name="TextBox 12"/>
          <p:cNvSpPr txBox="1"/>
          <p:nvPr/>
        </p:nvSpPr>
        <p:spPr>
          <a:xfrm>
            <a:off x="4927536" y="5181603"/>
            <a:ext cx="2895664" cy="461665"/>
          </a:xfrm>
          <a:prstGeom prst="rect">
            <a:avLst/>
          </a:prstGeom>
          <a:noFill/>
        </p:spPr>
        <p:txBody>
          <a:bodyPr wrap="none" rtlCol="0">
            <a:spAutoFit/>
          </a:bodyPr>
          <a:lstStyle/>
          <a:p>
            <a:r>
              <a:rPr lang="en-US" sz="2400" dirty="0"/>
              <a:t>2012 Strategy Actions</a:t>
            </a:r>
          </a:p>
        </p:txBody>
      </p:sp>
      <p:sp>
        <p:nvSpPr>
          <p:cNvPr id="14" name="Oval 13"/>
          <p:cNvSpPr/>
          <p:nvPr/>
        </p:nvSpPr>
        <p:spPr>
          <a:xfrm>
            <a:off x="6248400" y="1676400"/>
            <a:ext cx="1600200" cy="1524000"/>
          </a:xfrm>
          <a:prstGeom prst="ellipse">
            <a:avLst/>
          </a:prstGeom>
          <a:blipFill rotWithShape="0">
            <a:blip r:embed="rId9" cstate="print"/>
            <a:stretch>
              <a:fillRect/>
            </a:stretch>
          </a:blipFill>
        </p:spPr>
        <p:style>
          <a:lnRef idx="2">
            <a:schemeClr val="lt2">
              <a:hueOff val="0"/>
              <a:satOff val="0"/>
              <a:lumOff val="0"/>
              <a:alphaOff val="0"/>
            </a:schemeClr>
          </a:lnRef>
          <a:fillRef idx="1">
            <a:scrgbClr r="0" g="0" b="0"/>
          </a:fillRef>
          <a:effectRef idx="0">
            <a:schemeClr val="dk2">
              <a:tint val="50000"/>
              <a:hueOff val="0"/>
              <a:satOff val="0"/>
              <a:lumOff val="0"/>
              <a:alphaOff val="0"/>
            </a:schemeClr>
          </a:effectRef>
          <a:fontRef idx="minor">
            <a:schemeClr val="lt2">
              <a:hueOff val="0"/>
              <a:satOff val="0"/>
              <a:lumOff val="0"/>
              <a:alphaOff val="0"/>
            </a:schemeClr>
          </a:fontRef>
        </p:style>
      </p:sp>
      <p:sp>
        <p:nvSpPr>
          <p:cNvPr id="15" name="Oval 14"/>
          <p:cNvSpPr/>
          <p:nvPr/>
        </p:nvSpPr>
        <p:spPr>
          <a:xfrm>
            <a:off x="8153403" y="1676403"/>
            <a:ext cx="1514017" cy="1514017"/>
          </a:xfrm>
          <a:prstGeom prst="ellipse">
            <a:avLst/>
          </a:prstGeom>
          <a:blipFill rotWithShape="0">
            <a:blip r:embed="rId10" cstate="print"/>
            <a:stretch>
              <a:fillRect/>
            </a:stretch>
          </a:blipFill>
        </p:spPr>
        <p:style>
          <a:lnRef idx="2">
            <a:schemeClr val="lt2">
              <a:hueOff val="0"/>
              <a:satOff val="0"/>
              <a:lumOff val="0"/>
              <a:alphaOff val="0"/>
            </a:schemeClr>
          </a:lnRef>
          <a:fillRef idx="1">
            <a:scrgbClr r="0" g="0" b="0"/>
          </a:fillRef>
          <a:effectRef idx="0">
            <a:schemeClr val="dk2">
              <a:tint val="50000"/>
              <a:hueOff val="0"/>
              <a:satOff val="0"/>
              <a:lumOff val="0"/>
              <a:alphaOff val="0"/>
            </a:schemeClr>
          </a:effectRef>
          <a:fontRef idx="minor">
            <a:schemeClr val="lt2">
              <a:hueOff val="0"/>
              <a:satOff val="0"/>
              <a:lumOff val="0"/>
              <a:alphaOff val="0"/>
            </a:schemeClr>
          </a:fontRef>
        </p:style>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normAutofit/>
          </a:bodyPr>
          <a:lstStyle/>
          <a:p>
            <a:pPr>
              <a:buNone/>
            </a:pPr>
            <a:endParaRPr lang="en-US" dirty="0" smtClean="0">
              <a:sym typeface="Wingdings" pitchFamily="2" charset="2"/>
            </a:endParaRPr>
          </a:p>
          <a:p>
            <a:pPr>
              <a:buNone/>
            </a:pPr>
            <a:endParaRPr lang="en-US" dirty="0"/>
          </a:p>
        </p:txBody>
      </p:sp>
      <p:sp>
        <p:nvSpPr>
          <p:cNvPr id="6" name="Content Placeholder 5"/>
          <p:cNvSpPr>
            <a:spLocks noGrp="1"/>
          </p:cNvSpPr>
          <p:nvPr>
            <p:ph sz="half" idx="2"/>
          </p:nvPr>
        </p:nvSpPr>
        <p:spPr>
          <a:xfrm>
            <a:off x="2071868" y="1382081"/>
            <a:ext cx="5297714" cy="609599"/>
          </a:xfrm>
        </p:spPr>
        <p:txBody>
          <a:bodyPr>
            <a:normAutofit/>
          </a:bodyPr>
          <a:lstStyle/>
          <a:p>
            <a:pPr marL="0" indent="0">
              <a:buNone/>
            </a:pPr>
            <a:r>
              <a:rPr lang="en-US" dirty="0" smtClean="0">
                <a:sym typeface="Wingdings" pitchFamily="2" charset="2"/>
              </a:rPr>
              <a:t>Priority Chemical “Focus” List</a:t>
            </a:r>
          </a:p>
          <a:p>
            <a:pPr>
              <a:buNone/>
            </a:pPr>
            <a:endParaRPr lang="en-US" dirty="0"/>
          </a:p>
        </p:txBody>
      </p:sp>
      <p:sp>
        <p:nvSpPr>
          <p:cNvPr id="9" name="Title 1"/>
          <p:cNvSpPr txBox="1">
            <a:spLocks/>
          </p:cNvSpPr>
          <p:nvPr/>
        </p:nvSpPr>
        <p:spPr>
          <a:xfrm>
            <a:off x="2057400" y="381003"/>
            <a:ext cx="8077200" cy="838199"/>
          </a:xfrm>
          <a:prstGeom prst="rect">
            <a:avLst/>
          </a:prstGeom>
          <a:solidFill>
            <a:srgbClr val="439777"/>
          </a:solidFill>
        </p:spPr>
        <p:txBody>
          <a:bodyPr vert="horz" lIns="91440" tIns="45720" rIns="91440" bIns="45720" rtlCol="0" anchor="ctr">
            <a:normAutofit/>
          </a:bodyPr>
          <a:lstStyle/>
          <a:p>
            <a:pPr lvl="0" algn="ctr">
              <a:spcBef>
                <a:spcPct val="0"/>
              </a:spcBef>
              <a:defRPr/>
            </a:pPr>
            <a:r>
              <a:rPr lang="en-US" sz="3200" dirty="0">
                <a:solidFill>
                  <a:schemeClr val="bg1"/>
                </a:solidFill>
                <a:latin typeface="Arial" pitchFamily="34" charset="0"/>
                <a:cs typeface="Arial" pitchFamily="34" charset="0"/>
              </a:rPr>
              <a:t>Toxics Reduction Strategy </a:t>
            </a:r>
            <a:r>
              <a:rPr lang="en-US" sz="3200" dirty="0">
                <a:solidFill>
                  <a:schemeClr val="bg1"/>
                </a:solidFill>
                <a:latin typeface="Arial" panose="020B0604020202020204" pitchFamily="34" charset="0"/>
                <a:ea typeface="+mj-ea"/>
                <a:cs typeface="Arial" panose="020B0604020202020204" pitchFamily="34" charset="0"/>
              </a:rPr>
              <a:t>Background</a:t>
            </a:r>
          </a:p>
        </p:txBody>
      </p:sp>
      <p:pic>
        <p:nvPicPr>
          <p:cNvPr id="10" name="Picture 9" descr="Logo Color RegularSM.jpg"/>
          <p:cNvPicPr>
            <a:picLocks noChangeAspect="1"/>
          </p:cNvPicPr>
          <p:nvPr/>
        </p:nvPicPr>
        <p:blipFill>
          <a:blip r:embed="rId3" cstate="print"/>
          <a:stretch>
            <a:fillRect/>
          </a:stretch>
        </p:blipFill>
        <p:spPr>
          <a:xfrm>
            <a:off x="9982200" y="6019800"/>
            <a:ext cx="320040" cy="731520"/>
          </a:xfrm>
          <a:prstGeom prst="rect">
            <a:avLst/>
          </a:prstGeom>
        </p:spPr>
      </p:pic>
      <p:pic>
        <p:nvPicPr>
          <p:cNvPr id="2" name="Picture 1"/>
          <p:cNvPicPr>
            <a:picLocks noChangeAspect="1"/>
          </p:cNvPicPr>
          <p:nvPr/>
        </p:nvPicPr>
        <p:blipFill rotWithShape="1">
          <a:blip r:embed="rId4" cstate="print"/>
          <a:srcRect l="8958" t="28675" r="59584" b="6296"/>
          <a:stretch/>
        </p:blipFill>
        <p:spPr>
          <a:xfrm>
            <a:off x="2178788" y="2154556"/>
            <a:ext cx="7529624" cy="4377688"/>
          </a:xfrm>
          <a:prstGeom prst="rect">
            <a:avLst/>
          </a:prstGeom>
        </p:spPr>
      </p:pic>
    </p:spTree>
    <p:extLst>
      <p:ext uri="{BB962C8B-B14F-4D97-AF65-F5344CB8AC3E}">
        <p14:creationId xmlns:p14="http://schemas.microsoft.com/office/powerpoint/2010/main" xmlns="" val="33353621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62200" y="1600200"/>
            <a:ext cx="7772400" cy="4419600"/>
          </a:xfrm>
        </p:spPr>
        <p:txBody>
          <a:bodyPr>
            <a:normAutofit/>
          </a:bodyPr>
          <a:lstStyle/>
          <a:p>
            <a:r>
              <a:rPr lang="en-US" sz="3800" dirty="0"/>
              <a:t>DEQ supporting DAS on low toxicity product procurement</a:t>
            </a:r>
          </a:p>
          <a:p>
            <a:pPr lvl="1"/>
            <a:r>
              <a:rPr lang="en-US" dirty="0" smtClean="0"/>
              <a:t>Janitorial and Cleaning Supplies Pilot</a:t>
            </a:r>
          </a:p>
          <a:p>
            <a:pPr lvl="1"/>
            <a:r>
              <a:rPr lang="en-US" dirty="0" smtClean="0"/>
              <a:t>General guidelines for all products</a:t>
            </a:r>
          </a:p>
          <a:p>
            <a:pPr lvl="1"/>
            <a:r>
              <a:rPr lang="en-US" dirty="0" smtClean="0"/>
              <a:t>Recent efforts: office supplies and furniture </a:t>
            </a:r>
          </a:p>
          <a:p>
            <a:pPr lvl="1"/>
            <a:r>
              <a:rPr lang="en-US" dirty="0" smtClean="0"/>
              <a:t>New DEQ Materials Management position </a:t>
            </a:r>
          </a:p>
          <a:p>
            <a:pPr>
              <a:buNone/>
            </a:pPr>
            <a:endParaRPr lang="en-US" dirty="0"/>
          </a:p>
        </p:txBody>
      </p:sp>
      <p:sp>
        <p:nvSpPr>
          <p:cNvPr id="5" name="Title 1"/>
          <p:cNvSpPr txBox="1">
            <a:spLocks/>
          </p:cNvSpPr>
          <p:nvPr/>
        </p:nvSpPr>
        <p:spPr>
          <a:xfrm>
            <a:off x="2057400" y="381003"/>
            <a:ext cx="8077200" cy="838199"/>
          </a:xfrm>
          <a:prstGeom prst="rect">
            <a:avLst/>
          </a:prstGeom>
          <a:solidFill>
            <a:srgbClr val="439777"/>
          </a:solidFill>
        </p:spPr>
        <p:txBody>
          <a:bodyPr vert="horz" lIns="91440" tIns="45720" rIns="91440" bIns="45720" rtlCol="0" anchor="ctr">
            <a:normAutofit fontScale="92500" lnSpcReduction="20000"/>
          </a:bodyPr>
          <a:lstStyle/>
          <a:p>
            <a:pPr algn="ctr">
              <a:spcBef>
                <a:spcPct val="0"/>
              </a:spcBef>
              <a:defRPr/>
            </a:pPr>
            <a:r>
              <a:rPr lang="en-US" sz="3200" dirty="0">
                <a:solidFill>
                  <a:schemeClr val="bg1"/>
                </a:solidFill>
                <a:latin typeface="Arial" panose="020B0604020202020204" pitchFamily="34" charset="0"/>
                <a:ea typeface="+mj-ea"/>
                <a:cs typeface="Arial" panose="020B0604020202020204" pitchFamily="34" charset="0"/>
              </a:rPr>
              <a:t>Current Strategy Accomplishments: </a:t>
            </a:r>
          </a:p>
          <a:p>
            <a:pPr algn="ctr">
              <a:spcBef>
                <a:spcPct val="0"/>
              </a:spcBef>
              <a:defRPr/>
            </a:pPr>
            <a:r>
              <a:rPr lang="en-US" sz="3200" dirty="0">
                <a:solidFill>
                  <a:schemeClr val="bg1"/>
                </a:solidFill>
                <a:latin typeface="Arial" panose="020B0604020202020204" pitchFamily="34" charset="0"/>
                <a:ea typeface="+mj-ea"/>
                <a:cs typeface="Arial" panose="020B0604020202020204" pitchFamily="34" charset="0"/>
              </a:rPr>
              <a:t>Government Procurement</a:t>
            </a:r>
          </a:p>
        </p:txBody>
      </p:sp>
      <p:pic>
        <p:nvPicPr>
          <p:cNvPr id="6" name="Picture 5" descr="Logo Color RegularSM.jpg"/>
          <p:cNvPicPr>
            <a:picLocks noChangeAspect="1"/>
          </p:cNvPicPr>
          <p:nvPr/>
        </p:nvPicPr>
        <p:blipFill>
          <a:blip r:embed="rId3" cstate="print"/>
          <a:stretch>
            <a:fillRect/>
          </a:stretch>
        </p:blipFill>
        <p:spPr>
          <a:xfrm>
            <a:off x="9982200" y="6019800"/>
            <a:ext cx="320040" cy="731520"/>
          </a:xfrm>
          <a:prstGeom prst="rect">
            <a:avLst/>
          </a:prstGeom>
        </p:spPr>
      </p:pic>
      <p:pic>
        <p:nvPicPr>
          <p:cNvPr id="23554" name="Picture 2" descr="Image result for procurement images">
            <a:hlinkClick r:id="rId4"/>
          </p:cNvPr>
          <p:cNvPicPr>
            <a:picLocks noChangeAspect="1" noChangeArrowheads="1"/>
          </p:cNvPicPr>
          <p:nvPr/>
        </p:nvPicPr>
        <p:blipFill>
          <a:blip r:embed="rId5" cstate="print"/>
          <a:srcRect/>
          <a:stretch>
            <a:fillRect/>
          </a:stretch>
        </p:blipFill>
        <p:spPr bwMode="auto">
          <a:xfrm>
            <a:off x="8305803" y="5262244"/>
            <a:ext cx="2149719" cy="1552576"/>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52600" y="1828800"/>
            <a:ext cx="6978226" cy="4495800"/>
          </a:xfrm>
        </p:spPr>
        <p:txBody>
          <a:bodyPr>
            <a:normAutofit/>
          </a:bodyPr>
          <a:lstStyle/>
          <a:p>
            <a:r>
              <a:rPr lang="en-US" sz="2800" dirty="0"/>
              <a:t>Oregon Legislature has provided funding to ODA and DEQ since 2013 to:</a:t>
            </a:r>
          </a:p>
          <a:p>
            <a:pPr lvl="1"/>
            <a:r>
              <a:rPr lang="en-US" sz="2400" dirty="0"/>
              <a:t>Expand water monitoring of current use pesticides in Oregon watersheds</a:t>
            </a:r>
          </a:p>
          <a:p>
            <a:pPr lvl="1"/>
            <a:r>
              <a:rPr lang="en-US" sz="2400" dirty="0"/>
              <a:t>Increase collection of waste pesticides:</a:t>
            </a:r>
          </a:p>
          <a:p>
            <a:pPr lvl="2"/>
            <a:r>
              <a:rPr lang="en-US" b="1" i="1" dirty="0" smtClean="0"/>
              <a:t>345,000 pounds from 560 growers and applicators since 2014</a:t>
            </a:r>
          </a:p>
          <a:p>
            <a:pPr lvl="1"/>
            <a:r>
              <a:rPr lang="en-US" sz="2400" dirty="0"/>
              <a:t>Provide stewardship technical assistance support to local partners</a:t>
            </a:r>
          </a:p>
          <a:p>
            <a:pPr lvl="1"/>
            <a:endParaRPr lang="en-US" sz="2400" dirty="0">
              <a:latin typeface="Times New Roman" pitchFamily="18" charset="0"/>
              <a:cs typeface="Times New Roman" pitchFamily="18" charset="0"/>
            </a:endParaRPr>
          </a:p>
        </p:txBody>
      </p:sp>
      <p:pic>
        <p:nvPicPr>
          <p:cNvPr id="5" name="Picture 4" descr="DDT Liquid2.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730826" y="2209800"/>
            <a:ext cx="1937174" cy="1676400"/>
          </a:xfrm>
          <a:prstGeom prst="rect">
            <a:avLst/>
          </a:prstGeom>
        </p:spPr>
      </p:pic>
      <p:sp>
        <p:nvSpPr>
          <p:cNvPr id="6" name="Title 1"/>
          <p:cNvSpPr txBox="1">
            <a:spLocks/>
          </p:cNvSpPr>
          <p:nvPr/>
        </p:nvSpPr>
        <p:spPr>
          <a:xfrm>
            <a:off x="2057400" y="381003"/>
            <a:ext cx="8077200" cy="838199"/>
          </a:xfrm>
          <a:prstGeom prst="rect">
            <a:avLst/>
          </a:prstGeom>
          <a:solidFill>
            <a:srgbClr val="439777"/>
          </a:solidFill>
        </p:spPr>
        <p:txBody>
          <a:bodyPr vert="horz" lIns="91440" tIns="45720" rIns="91440" bIns="45720" rtlCol="0" anchor="ctr">
            <a:normAutofit fontScale="92500" lnSpcReduction="20000"/>
          </a:bodyPr>
          <a:lstStyle/>
          <a:p>
            <a:pPr algn="ctr">
              <a:spcBef>
                <a:spcPct val="0"/>
              </a:spcBef>
              <a:defRPr/>
            </a:pPr>
            <a:r>
              <a:rPr lang="en-US" sz="3200" dirty="0">
                <a:solidFill>
                  <a:schemeClr val="bg1"/>
                </a:solidFill>
                <a:latin typeface="Arial" panose="020B0604020202020204" pitchFamily="34" charset="0"/>
                <a:ea typeface="+mj-ea"/>
                <a:cs typeface="Arial" panose="020B0604020202020204" pitchFamily="34" charset="0"/>
              </a:rPr>
              <a:t>Strategy Accomplishments: </a:t>
            </a:r>
          </a:p>
          <a:p>
            <a:pPr algn="ctr">
              <a:spcBef>
                <a:spcPct val="0"/>
              </a:spcBef>
              <a:defRPr/>
            </a:pPr>
            <a:r>
              <a:rPr lang="en-US" sz="3200" dirty="0">
                <a:solidFill>
                  <a:schemeClr val="bg1"/>
                </a:solidFill>
                <a:latin typeface="Arial" panose="020B0604020202020204" pitchFamily="34" charset="0"/>
                <a:ea typeface="+mj-ea"/>
                <a:cs typeface="Arial" panose="020B0604020202020204" pitchFamily="34" charset="0"/>
              </a:rPr>
              <a:t>Pesticide Stewardship P</a:t>
            </a:r>
            <a:r>
              <a:rPr lang="en-US" sz="3200" dirty="0" err="1">
                <a:solidFill>
                  <a:schemeClr val="bg1"/>
                </a:solidFill>
                <a:latin typeface="Arial" panose="020B0604020202020204" pitchFamily="34" charset="0"/>
                <a:ea typeface="+mj-ea"/>
                <a:cs typeface="Arial" panose="020B0604020202020204" pitchFamily="34" charset="0"/>
              </a:rPr>
              <a:t>artnerships</a:t>
            </a:r>
            <a:endParaRPr lang="en-US" sz="3200" dirty="0">
              <a:solidFill>
                <a:schemeClr val="bg1"/>
              </a:solidFill>
              <a:latin typeface="Arial" pitchFamily="34" charset="0"/>
              <a:ea typeface="+mj-ea"/>
              <a:cs typeface="Arial" pitchFamily="34" charset="0"/>
            </a:endParaRPr>
          </a:p>
        </p:txBody>
      </p:sp>
      <p:pic>
        <p:nvPicPr>
          <p:cNvPr id="8" name="Picture 7" descr="Logo Color RegularSM.jpg"/>
          <p:cNvPicPr>
            <a:picLocks noChangeAspect="1"/>
          </p:cNvPicPr>
          <p:nvPr/>
        </p:nvPicPr>
        <p:blipFill>
          <a:blip r:embed="rId4" cstate="print"/>
          <a:stretch>
            <a:fillRect/>
          </a:stretch>
        </p:blipFill>
        <p:spPr>
          <a:xfrm>
            <a:off x="9982200" y="6019800"/>
            <a:ext cx="320040" cy="73152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 Color RegularSM.jpg"/>
          <p:cNvPicPr>
            <a:picLocks noChangeAspect="1"/>
          </p:cNvPicPr>
          <p:nvPr/>
        </p:nvPicPr>
        <p:blipFill>
          <a:blip r:embed="rId3" cstate="print"/>
          <a:stretch>
            <a:fillRect/>
          </a:stretch>
        </p:blipFill>
        <p:spPr>
          <a:xfrm>
            <a:off x="9982200" y="6019800"/>
            <a:ext cx="320040" cy="731520"/>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879600" y="152400"/>
            <a:ext cx="8128000" cy="6705600"/>
          </a:xfrm>
          <a:prstGeom prst="rect">
            <a:avLst/>
          </a:prstGeom>
        </p:spPr>
      </p:pic>
      <p:sp>
        <p:nvSpPr>
          <p:cNvPr id="5" name="TextBox 4"/>
          <p:cNvSpPr txBox="1"/>
          <p:nvPr/>
        </p:nvSpPr>
        <p:spPr>
          <a:xfrm>
            <a:off x="2743200" y="1143000"/>
            <a:ext cx="583814" cy="369332"/>
          </a:xfrm>
          <a:prstGeom prst="rect">
            <a:avLst/>
          </a:prstGeom>
          <a:noFill/>
        </p:spPr>
        <p:txBody>
          <a:bodyPr wrap="none" rtlCol="0">
            <a:spAutoFit/>
          </a:bodyPr>
          <a:lstStyle/>
          <a:p>
            <a:r>
              <a:rPr lang="en-US" dirty="0"/>
              <a:t>86%</a:t>
            </a:r>
            <a:endParaRPr lang="en-ZW" dirty="0"/>
          </a:p>
        </p:txBody>
      </p:sp>
      <p:sp>
        <p:nvSpPr>
          <p:cNvPr id="7" name="TextBox 6"/>
          <p:cNvSpPr txBox="1"/>
          <p:nvPr/>
        </p:nvSpPr>
        <p:spPr>
          <a:xfrm>
            <a:off x="8915400" y="4724400"/>
            <a:ext cx="583814" cy="369332"/>
          </a:xfrm>
          <a:prstGeom prst="rect">
            <a:avLst/>
          </a:prstGeom>
          <a:noFill/>
        </p:spPr>
        <p:txBody>
          <a:bodyPr wrap="none" rtlCol="0">
            <a:spAutoFit/>
          </a:bodyPr>
          <a:lstStyle/>
          <a:p>
            <a:r>
              <a:rPr lang="en-US" dirty="0"/>
              <a:t>20%</a:t>
            </a:r>
            <a:endParaRPr lang="en-ZW" dirty="0"/>
          </a:p>
        </p:txBody>
      </p:sp>
      <p:sp>
        <p:nvSpPr>
          <p:cNvPr id="6" name="TextBox 1"/>
          <p:cNvSpPr txBox="1"/>
          <p:nvPr/>
        </p:nvSpPr>
        <p:spPr>
          <a:xfrm>
            <a:off x="6881112" y="1607941"/>
            <a:ext cx="3421128" cy="1660918"/>
          </a:xfrm>
          <a:prstGeom prst="rect">
            <a:avLst/>
          </a:prstGeom>
          <a:ln>
            <a:solidFill>
              <a:schemeClr val="tx1"/>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600" b="1" i="1" dirty="0"/>
              <a:t>Cherry growers increased use of weather stations to reduce wind drift, using more ground (rather than aerial) spraying near streams, and adding newer chemistries to control pest</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524000" y="228600"/>
            <a:ext cx="9144000" cy="6293020"/>
          </a:xfrm>
          <a:prstGeom prst="rect">
            <a:avLst/>
          </a:prstGeom>
        </p:spPr>
      </p:pic>
    </p:spTree>
    <p:extLst>
      <p:ext uri="{BB962C8B-B14F-4D97-AF65-F5344CB8AC3E}">
        <p14:creationId xmlns:p14="http://schemas.microsoft.com/office/powerpoint/2010/main" xmlns="" val="617833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286000" y="1524000"/>
            <a:ext cx="5080000" cy="4724400"/>
          </a:xfrm>
        </p:spPr>
        <p:txBody>
          <a:bodyPr>
            <a:normAutofit/>
          </a:bodyPr>
          <a:lstStyle/>
          <a:p>
            <a:pPr marL="463550" indent="-463550"/>
            <a:r>
              <a:rPr lang="en-US" dirty="0"/>
              <a:t>Regional and Interstate Collaborations to Advance Safer Chemistry:</a:t>
            </a:r>
          </a:p>
          <a:p>
            <a:pPr marL="863600" lvl="1" indent="-463550"/>
            <a:r>
              <a:rPr lang="en-US" dirty="0"/>
              <a:t>Developing </a:t>
            </a:r>
            <a:r>
              <a:rPr lang="en-US" dirty="0" smtClean="0"/>
              <a:t>alternatives assessment </a:t>
            </a:r>
            <a:r>
              <a:rPr lang="en-US" dirty="0"/>
              <a:t>tools</a:t>
            </a:r>
          </a:p>
          <a:p>
            <a:pPr marL="863600" lvl="1" indent="-463550"/>
            <a:r>
              <a:rPr lang="en-US" dirty="0"/>
              <a:t>Sharing data, expertise and resources</a:t>
            </a:r>
          </a:p>
          <a:p>
            <a:pPr marL="863600" lvl="1" indent="-463550"/>
            <a:r>
              <a:rPr lang="en-US" dirty="0"/>
              <a:t>Conducting trainings on evaluating safer alternatives</a:t>
            </a:r>
          </a:p>
          <a:p>
            <a:pPr marL="863600" lvl="1" indent="-463550"/>
            <a:r>
              <a:rPr lang="en-US" dirty="0"/>
              <a:t>Shaping federal toxics policies</a:t>
            </a:r>
          </a:p>
          <a:p>
            <a:pPr marL="463550" indent="-463550">
              <a:buNone/>
            </a:pPr>
            <a:endParaRPr lang="en-US" sz="2400" dirty="0">
              <a:latin typeface="Times New Roman" pitchFamily="18" charset="0"/>
              <a:cs typeface="Times New Roman" pitchFamily="18" charset="0"/>
            </a:endParaRPr>
          </a:p>
          <a:p>
            <a:endParaRPr lang="en-US" dirty="0"/>
          </a:p>
        </p:txBody>
      </p:sp>
      <p:sp>
        <p:nvSpPr>
          <p:cNvPr id="7" name="Title 1"/>
          <p:cNvSpPr txBox="1">
            <a:spLocks/>
          </p:cNvSpPr>
          <p:nvPr/>
        </p:nvSpPr>
        <p:spPr>
          <a:xfrm>
            <a:off x="2057400" y="381003"/>
            <a:ext cx="8077200" cy="838199"/>
          </a:xfrm>
          <a:prstGeom prst="rect">
            <a:avLst/>
          </a:prstGeom>
          <a:solidFill>
            <a:srgbClr val="439777"/>
          </a:solidFill>
        </p:spPr>
        <p:txBody>
          <a:bodyPr vert="horz" lIns="91440" tIns="45720" rIns="91440" bIns="45720" rtlCol="0" anchor="ctr">
            <a:normAutofit fontScale="92500" lnSpcReduction="20000"/>
          </a:bodyPr>
          <a:lstStyle/>
          <a:p>
            <a:pPr algn="ctr">
              <a:spcBef>
                <a:spcPct val="0"/>
              </a:spcBef>
              <a:defRPr/>
            </a:pPr>
            <a:r>
              <a:rPr lang="en-US" sz="3200" dirty="0">
                <a:solidFill>
                  <a:schemeClr val="bg1"/>
                </a:solidFill>
                <a:latin typeface="Arial" panose="020B0604020202020204" pitchFamily="34" charset="0"/>
                <a:ea typeface="+mj-ea"/>
                <a:cs typeface="Arial" panose="020B0604020202020204" pitchFamily="34" charset="0"/>
              </a:rPr>
              <a:t>Current Strategy Accomplishments: </a:t>
            </a:r>
          </a:p>
          <a:p>
            <a:pPr algn="ctr">
              <a:spcBef>
                <a:spcPct val="0"/>
              </a:spcBef>
              <a:defRPr/>
            </a:pPr>
            <a:r>
              <a:rPr lang="en-US" sz="3200" dirty="0">
                <a:solidFill>
                  <a:schemeClr val="bg1"/>
                </a:solidFill>
                <a:latin typeface="Arial" panose="020B0604020202020204" pitchFamily="34" charset="0"/>
                <a:ea typeface="+mj-ea"/>
                <a:cs typeface="Arial" panose="020B0604020202020204" pitchFamily="34" charset="0"/>
              </a:rPr>
              <a:t>Advancing Safer Chemistry</a:t>
            </a:r>
          </a:p>
        </p:txBody>
      </p:sp>
      <p:pic>
        <p:nvPicPr>
          <p:cNvPr id="9" name="Picture 8" descr="Logo Color RegularSM.jpg"/>
          <p:cNvPicPr>
            <a:picLocks noChangeAspect="1"/>
          </p:cNvPicPr>
          <p:nvPr/>
        </p:nvPicPr>
        <p:blipFill>
          <a:blip r:embed="rId3" cstate="print"/>
          <a:stretch>
            <a:fillRect/>
          </a:stretch>
        </p:blipFill>
        <p:spPr>
          <a:xfrm>
            <a:off x="9982200" y="6019800"/>
            <a:ext cx="320040" cy="731520"/>
          </a:xfrm>
          <a:prstGeom prst="rect">
            <a:avLst/>
          </a:prstGeom>
        </p:spPr>
      </p:pic>
      <p:pic>
        <p:nvPicPr>
          <p:cNvPr id="16386" name="Picture 2" descr="Image result for images of green chemistry"/>
          <p:cNvPicPr>
            <a:picLocks noChangeAspect="1" noChangeArrowheads="1"/>
          </p:cNvPicPr>
          <p:nvPr/>
        </p:nvPicPr>
        <p:blipFill>
          <a:blip r:embed="rId4" cstate="print"/>
          <a:srcRect/>
          <a:stretch>
            <a:fillRect/>
          </a:stretch>
        </p:blipFill>
        <p:spPr bwMode="auto">
          <a:xfrm>
            <a:off x="7419416" y="1600200"/>
            <a:ext cx="2791384" cy="2305436"/>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object 3"/>
          <p:cNvSpPr/>
          <p:nvPr/>
        </p:nvSpPr>
        <p:spPr>
          <a:xfrm>
            <a:off x="1981200" y="1720218"/>
            <a:ext cx="4359146" cy="5137782"/>
          </a:xfrm>
          <a:prstGeom prst="rect">
            <a:avLst/>
          </a:prstGeom>
          <a:blipFill>
            <a:blip r:embed="rId3" cstate="print">
              <a:duotone>
                <a:schemeClr val="bg2">
                  <a:shade val="45000"/>
                  <a:satMod val="135000"/>
                </a:schemeClr>
                <a:prstClr val="white"/>
              </a:duotone>
            </a:blip>
            <a:srcRect/>
            <a:stretch>
              <a:fillRect t="-47817" b="-1"/>
            </a:stretch>
          </a:blipFill>
          <a:effectLst>
            <a:softEdge rad="76200"/>
          </a:effectLst>
        </p:spPr>
        <p:txBody>
          <a:bodyPr wrap="square" lIns="0" tIns="0" rIns="0" bIns="0" rtlCol="0"/>
          <a:lstStyle/>
          <a:p>
            <a:endParaRPr/>
          </a:p>
        </p:txBody>
      </p:sp>
      <p:sp>
        <p:nvSpPr>
          <p:cNvPr id="24" name="object 3"/>
          <p:cNvSpPr/>
          <p:nvPr/>
        </p:nvSpPr>
        <p:spPr>
          <a:xfrm>
            <a:off x="3962403" y="1720218"/>
            <a:ext cx="5973827" cy="5061582"/>
          </a:xfrm>
          <a:prstGeom prst="rect">
            <a:avLst/>
          </a:prstGeom>
          <a:blipFill>
            <a:blip r:embed="rId3" cstate="print">
              <a:duotone>
                <a:schemeClr val="bg2">
                  <a:shade val="45000"/>
                  <a:satMod val="135000"/>
                </a:schemeClr>
                <a:prstClr val="white"/>
              </a:duotone>
            </a:blip>
            <a:srcRect/>
            <a:stretch>
              <a:fillRect t="-12941" r="-12887" b="-30749"/>
            </a:stretch>
          </a:blipFill>
          <a:effectLst>
            <a:softEdge rad="76200"/>
          </a:effectLst>
        </p:spPr>
        <p:txBody>
          <a:bodyPr wrap="square" lIns="0" tIns="0" rIns="0" bIns="0" rtlCol="0"/>
          <a:lstStyle/>
          <a:p>
            <a:endParaRPr/>
          </a:p>
        </p:txBody>
      </p:sp>
      <p:sp>
        <p:nvSpPr>
          <p:cNvPr id="20" name="object 3"/>
          <p:cNvSpPr/>
          <p:nvPr/>
        </p:nvSpPr>
        <p:spPr>
          <a:xfrm>
            <a:off x="3886200" y="1752600"/>
            <a:ext cx="4359146" cy="5061582"/>
          </a:xfrm>
          <a:prstGeom prst="rect">
            <a:avLst/>
          </a:prstGeom>
          <a:blipFill>
            <a:blip r:embed="rId3" cstate="print">
              <a:duotone>
                <a:schemeClr val="bg2">
                  <a:shade val="45000"/>
                  <a:satMod val="135000"/>
                </a:schemeClr>
                <a:prstClr val="white"/>
              </a:duotone>
            </a:blip>
            <a:srcRect/>
            <a:stretch>
              <a:fillRect t="-9898"/>
            </a:stretch>
          </a:blipFill>
          <a:effectLst>
            <a:softEdge rad="76200"/>
          </a:effectLst>
        </p:spPr>
        <p:txBody>
          <a:bodyPr wrap="square" lIns="0" tIns="0" rIns="0" bIns="0" rtlCol="0"/>
          <a:lstStyle/>
          <a:p>
            <a:endParaRPr/>
          </a:p>
        </p:txBody>
      </p:sp>
      <p:sp>
        <p:nvSpPr>
          <p:cNvPr id="4" name="Title 1"/>
          <p:cNvSpPr txBox="1">
            <a:spLocks/>
          </p:cNvSpPr>
          <p:nvPr/>
        </p:nvSpPr>
        <p:spPr>
          <a:xfrm>
            <a:off x="2057400" y="381003"/>
            <a:ext cx="8077200" cy="838199"/>
          </a:xfrm>
          <a:prstGeom prst="rect">
            <a:avLst/>
          </a:prstGeom>
          <a:solidFill>
            <a:srgbClr val="439777"/>
          </a:solidFill>
        </p:spPr>
        <p:txBody>
          <a:bodyPr vert="horz" lIns="91440" tIns="45720" rIns="91440" bIns="45720" rtlCol="0" anchor="ctr">
            <a:normAutofit fontScale="92500" lnSpcReduction="20000"/>
          </a:bodyPr>
          <a:lstStyle/>
          <a:p>
            <a:pPr algn="ctr">
              <a:spcBef>
                <a:spcPct val="0"/>
              </a:spcBef>
              <a:defRPr/>
            </a:pPr>
            <a:r>
              <a:rPr lang="en-US" sz="3200" dirty="0">
                <a:solidFill>
                  <a:schemeClr val="bg1"/>
                </a:solidFill>
                <a:latin typeface="Arial" panose="020B0604020202020204" pitchFamily="34" charset="0"/>
                <a:ea typeface="+mj-ea"/>
                <a:cs typeface="Arial" panose="020B0604020202020204" pitchFamily="34" charset="0"/>
              </a:rPr>
              <a:t>2018 </a:t>
            </a:r>
            <a:r>
              <a:rPr lang="en-US" sz="3200" b="1" u="sng" dirty="0">
                <a:solidFill>
                  <a:schemeClr val="bg1"/>
                </a:solidFill>
                <a:latin typeface="Arial" panose="020B0604020202020204" pitchFamily="34" charset="0"/>
                <a:ea typeface="+mj-ea"/>
                <a:cs typeface="Arial" panose="020B0604020202020204" pitchFamily="34" charset="0"/>
              </a:rPr>
              <a:t>Integrated</a:t>
            </a:r>
            <a:r>
              <a:rPr lang="en-US" sz="3200" dirty="0">
                <a:solidFill>
                  <a:schemeClr val="bg1"/>
                </a:solidFill>
                <a:latin typeface="Arial" panose="020B0604020202020204" pitchFamily="34" charset="0"/>
                <a:ea typeface="+mj-ea"/>
                <a:cs typeface="Arial" panose="020B0604020202020204" pitchFamily="34" charset="0"/>
              </a:rPr>
              <a:t> Toxics Reduction Strategy Update</a:t>
            </a:r>
          </a:p>
        </p:txBody>
      </p:sp>
      <p:pic>
        <p:nvPicPr>
          <p:cNvPr id="6" name="Picture 5" descr="Logo Color RegularSM.jpg"/>
          <p:cNvPicPr>
            <a:picLocks noChangeAspect="1"/>
          </p:cNvPicPr>
          <p:nvPr/>
        </p:nvPicPr>
        <p:blipFill>
          <a:blip r:embed="rId4" cstate="print"/>
          <a:stretch>
            <a:fillRect/>
          </a:stretch>
        </p:blipFill>
        <p:spPr>
          <a:xfrm>
            <a:off x="9982200" y="6019800"/>
            <a:ext cx="320040" cy="731520"/>
          </a:xfrm>
          <a:prstGeom prst="rect">
            <a:avLst/>
          </a:prstGeom>
        </p:spPr>
      </p:pic>
      <p:sp>
        <p:nvSpPr>
          <p:cNvPr id="11" name="Rounded Rectangle 10"/>
          <p:cNvSpPr/>
          <p:nvPr/>
        </p:nvSpPr>
        <p:spPr>
          <a:xfrm>
            <a:off x="7391400" y="1832612"/>
            <a:ext cx="2438400" cy="1489711"/>
          </a:xfrm>
          <a:prstGeom prst="roundRect">
            <a:avLst/>
          </a:prstGeom>
          <a:solidFill>
            <a:schemeClr val="tx2"/>
          </a:solidFill>
          <a:ln>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2600" b="1" dirty="0">
                <a:solidFill>
                  <a:schemeClr val="bg1"/>
                </a:solidFill>
              </a:rPr>
              <a:t>Assemble inventory of all DEQ toxics work</a:t>
            </a:r>
          </a:p>
        </p:txBody>
      </p:sp>
      <p:sp>
        <p:nvSpPr>
          <p:cNvPr id="12" name="Rounded Rectangle 11"/>
          <p:cNvSpPr/>
          <p:nvPr/>
        </p:nvSpPr>
        <p:spPr>
          <a:xfrm>
            <a:off x="7401354" y="3655699"/>
            <a:ext cx="2428446" cy="1190625"/>
          </a:xfrm>
          <a:prstGeom prst="roundRect">
            <a:avLst/>
          </a:prstGeom>
          <a:solidFill>
            <a:schemeClr val="tx2"/>
          </a:solidFill>
          <a:ln>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2600" b="1" dirty="0">
                <a:solidFill>
                  <a:schemeClr val="bg1"/>
                </a:solidFill>
              </a:rPr>
              <a:t>New or Modified Actions</a:t>
            </a:r>
          </a:p>
        </p:txBody>
      </p:sp>
      <p:sp>
        <p:nvSpPr>
          <p:cNvPr id="13" name="Rounded Rectangle 12"/>
          <p:cNvSpPr/>
          <p:nvPr/>
        </p:nvSpPr>
        <p:spPr>
          <a:xfrm>
            <a:off x="7391402" y="5408298"/>
            <a:ext cx="2544827" cy="1190625"/>
          </a:xfrm>
          <a:prstGeom prst="roundRect">
            <a:avLst/>
          </a:prstGeom>
          <a:solidFill>
            <a:schemeClr val="tx2"/>
          </a:solidFill>
          <a:ln>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2600" b="1" dirty="0">
                <a:solidFill>
                  <a:schemeClr val="bg1"/>
                </a:solidFill>
              </a:rPr>
              <a:t>Short-term implementation plans</a:t>
            </a:r>
          </a:p>
        </p:txBody>
      </p:sp>
      <p:cxnSp>
        <p:nvCxnSpPr>
          <p:cNvPr id="19" name="Straight Arrow Connector 18"/>
          <p:cNvCxnSpPr/>
          <p:nvPr/>
        </p:nvCxnSpPr>
        <p:spPr>
          <a:xfrm flipV="1">
            <a:off x="4800600" y="2362200"/>
            <a:ext cx="2362200" cy="1524000"/>
          </a:xfrm>
          <a:prstGeom prst="straightConnector1">
            <a:avLst/>
          </a:prstGeom>
          <a:ln w="38100">
            <a:solidFill>
              <a:schemeClr val="tx2"/>
            </a:solidFill>
            <a:headEnd type="none" w="med" len="med"/>
            <a:tailEnd type="triangle" w="med" len="med"/>
          </a:ln>
        </p:spPr>
        <p:style>
          <a:lnRef idx="2">
            <a:schemeClr val="accent2"/>
          </a:lnRef>
          <a:fillRef idx="0">
            <a:schemeClr val="accent2"/>
          </a:fillRef>
          <a:effectRef idx="1">
            <a:schemeClr val="accent2"/>
          </a:effectRef>
          <a:fontRef idx="minor">
            <a:schemeClr val="tx1"/>
          </a:fontRef>
        </p:style>
      </p:cxnSp>
      <p:cxnSp>
        <p:nvCxnSpPr>
          <p:cNvPr id="23" name="Straight Arrow Connector 22"/>
          <p:cNvCxnSpPr/>
          <p:nvPr/>
        </p:nvCxnSpPr>
        <p:spPr>
          <a:xfrm flipV="1">
            <a:off x="4800600" y="4191003"/>
            <a:ext cx="2438400" cy="16191"/>
          </a:xfrm>
          <a:prstGeom prst="straightConnector1">
            <a:avLst/>
          </a:prstGeom>
          <a:ln w="38100">
            <a:solidFill>
              <a:schemeClr val="tx2"/>
            </a:solidFill>
            <a:headEnd type="none" w="med" len="med"/>
            <a:tailEnd type="triangle" w="med" len="med"/>
          </a:ln>
        </p:spPr>
        <p:style>
          <a:lnRef idx="2">
            <a:schemeClr val="accent2"/>
          </a:lnRef>
          <a:fillRef idx="0">
            <a:schemeClr val="accent2"/>
          </a:fillRef>
          <a:effectRef idx="1">
            <a:schemeClr val="accent2"/>
          </a:effectRef>
          <a:fontRef idx="minor">
            <a:schemeClr val="tx1"/>
          </a:fontRef>
        </p:style>
      </p:cxnSp>
      <p:grpSp>
        <p:nvGrpSpPr>
          <p:cNvPr id="14" name="Group 13"/>
          <p:cNvGrpSpPr/>
          <p:nvPr/>
        </p:nvGrpSpPr>
        <p:grpSpPr>
          <a:xfrm>
            <a:off x="2825192" y="1828800"/>
            <a:ext cx="1899208" cy="4800600"/>
            <a:chOff x="7" y="0"/>
            <a:chExt cx="1899208" cy="4800600"/>
          </a:xfrm>
        </p:grpSpPr>
        <p:sp>
          <p:nvSpPr>
            <p:cNvPr id="15" name="Rounded Rectangle 14"/>
            <p:cNvSpPr/>
            <p:nvPr/>
          </p:nvSpPr>
          <p:spPr>
            <a:xfrm>
              <a:off x="7" y="0"/>
              <a:ext cx="1880834" cy="4800600"/>
            </a:xfrm>
            <a:prstGeom prst="roundRect">
              <a:avLst>
                <a:gd name="adj" fmla="val 10000"/>
              </a:avLst>
            </a:pr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16" name="Rounded Rectangle 4"/>
            <p:cNvSpPr/>
            <p:nvPr/>
          </p:nvSpPr>
          <p:spPr>
            <a:xfrm>
              <a:off x="18381" y="1270634"/>
              <a:ext cx="1880834" cy="19202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2240" tIns="142240" rIns="142240" bIns="142240" numCol="1" spcCol="1270" anchor="ctr" anchorCtr="0">
              <a:noAutofit/>
            </a:bodyPr>
            <a:lstStyle/>
            <a:p>
              <a:pPr algn="ctr" defTabSz="889000">
                <a:lnSpc>
                  <a:spcPct val="90000"/>
                </a:lnSpc>
                <a:spcBef>
                  <a:spcPct val="0"/>
                </a:spcBef>
                <a:spcAft>
                  <a:spcPct val="35000"/>
                </a:spcAft>
              </a:pPr>
              <a:r>
                <a:rPr lang="en-US" sz="2900" dirty="0"/>
                <a:t>ELEMENTS OF UPDATE</a:t>
              </a:r>
            </a:p>
          </p:txBody>
        </p:sp>
      </p:grpSp>
      <p:cxnSp>
        <p:nvCxnSpPr>
          <p:cNvPr id="25" name="Straight Arrow Connector 24"/>
          <p:cNvCxnSpPr/>
          <p:nvPr/>
        </p:nvCxnSpPr>
        <p:spPr>
          <a:xfrm>
            <a:off x="4800600" y="4495803"/>
            <a:ext cx="2357392" cy="1507807"/>
          </a:xfrm>
          <a:prstGeom prst="straightConnector1">
            <a:avLst/>
          </a:prstGeom>
          <a:ln w="38100">
            <a:solidFill>
              <a:schemeClr val="tx2"/>
            </a:solidFill>
            <a:headEnd type="none" w="med" len="med"/>
            <a:tailEnd type="triangle" w="med" len="med"/>
          </a:ln>
        </p:spPr>
        <p:style>
          <a:lnRef idx="2">
            <a:schemeClr val="accent2"/>
          </a:lnRef>
          <a:fillRef idx="0">
            <a:schemeClr val="accent2"/>
          </a:fillRef>
          <a:effectRef idx="1">
            <a:schemeClr val="accent2"/>
          </a:effectRef>
          <a:fontRef idx="minor">
            <a:schemeClr val="tx1"/>
          </a:fontRef>
        </p:style>
      </p:cxn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PPTtemplate.potx" id="{CD8DB40D-5840-4B34-B123-7C64E4293554}" vid="{B21CCBAC-3F14-4DF9-A97B-1FF91A8F331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opic xmlns="dd85ae20-d844-47e5-a3d9-d7d7c3780213">Communications</Topic>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E4F8EE322B01945B73EC84C1D9F5D85" ma:contentTypeVersion="1" ma:contentTypeDescription="Create a new document." ma:contentTypeScope="" ma:versionID="4353eb8fd92b8a6e5da3558af36cbd5d">
  <xsd:schema xmlns:xsd="http://www.w3.org/2001/XMLSchema" xmlns:xs="http://www.w3.org/2001/XMLSchema" xmlns:p="http://schemas.microsoft.com/office/2006/metadata/properties" xmlns:ns2="dd85ae20-d844-47e5-a3d9-d7d7c3780213" targetNamespace="http://schemas.microsoft.com/office/2006/metadata/properties" ma:root="true" ma:fieldsID="acf83812a5fc1ecb315bded57e93c387" ns2:_="">
    <xsd:import namespace="dd85ae20-d844-47e5-a3d9-d7d7c3780213"/>
    <xsd:element name="properties">
      <xsd:complexType>
        <xsd:sequence>
          <xsd:element name="documentManagement">
            <xsd:complexType>
              <xsd:all>
                <xsd:element ref="ns2:Topic"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85ae20-d844-47e5-a3d9-d7d7c3780213" elementFormDefault="qualified">
    <xsd:import namespace="http://schemas.microsoft.com/office/2006/documentManagement/types"/>
    <xsd:import namespace="http://schemas.microsoft.com/office/infopath/2007/PartnerControls"/>
    <xsd:element name="Topic" ma:index="8" nillable="true" ma:displayName="Topic" ma:default="Select..." ma:format="Dropdown" ma:internalName="Topic">
      <xsd:simpleType>
        <xsd:restriction base="dms:Choice">
          <xsd:enumeration value="Select..."/>
          <xsd:enumeration value="2012 Toxics Reduction Strategy"/>
          <xsd:enumeration value="Actions"/>
          <xsd:enumeration value="Brainstorming"/>
          <xsd:enumeration value="Communications"/>
          <xsd:enumeration value="Draft Charter"/>
          <xsd:enumeration value="Draft Framework"/>
          <xsd:enumeration value="Draft Project Plan"/>
          <xsd:enumeration value="Governance Team Meetings"/>
          <xsd:enumeration value="Historic Program Activity Review"/>
          <xsd:enumeration value="Inventory"/>
          <xsd:enumeration value="Lists"/>
          <xsd:enumeration value="Meeting Agendas"/>
          <xsd:enumeration value="Meeting Notes"/>
          <xsd:enumeration value="Outreach"/>
          <xsd:enumeration value="Presentations"/>
          <xsd:enumeration value="Project Plan"/>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6EF321E-D553-4257-8519-70D20679DAD4}">
  <ds:schemaRef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dd85ae20-d844-47e5-a3d9-d7d7c3780213"/>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6EA390CC-6AFC-4631-9CC4-8B0051908C4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d85ae20-d844-47e5-a3d9-d7d7c378021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EDD0635-EFCE-46E1-8322-5186D4ED06C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1565</TotalTime>
  <Words>2307</Words>
  <Application>Microsoft Office PowerPoint</Application>
  <PresentationFormat>Custom</PresentationFormat>
  <Paragraphs>136</Paragraphs>
  <Slides>14</Slides>
  <Notes>8</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DEQ Integrated Toxics Reduction Strategy</vt:lpstr>
      <vt:lpstr>Slide 2</vt:lpstr>
      <vt:lpstr>Slide 3</vt:lpstr>
      <vt:lpstr>Slide 4</vt:lpstr>
      <vt:lpstr>Slide 5</vt:lpstr>
      <vt:lpstr>Slide 6</vt:lpstr>
      <vt:lpstr>Slide 7</vt:lpstr>
      <vt:lpstr>Slide 8</vt:lpstr>
      <vt:lpstr>Slide 9</vt:lpstr>
      <vt:lpstr>2018 DEQ Integrated Toxics Reduction Strategy</vt:lpstr>
      <vt:lpstr>2018 DEQ Integrated Toxics Reduction Strategy</vt:lpstr>
      <vt:lpstr>2018 DEQ Integrated Toxics Reduction Strategy</vt:lpstr>
      <vt:lpstr>Slide 13</vt:lpstr>
      <vt:lpstr>Slide 14</vt:lpstr>
    </vt:vector>
  </TitlesOfParts>
  <Company>State of Oregon Department of Environmental Quality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EQC Presentation</dc:title>
  <dc:creator>State of Oregon</dc:creator>
  <cp:lastModifiedBy>amatzke</cp:lastModifiedBy>
  <cp:revision>132</cp:revision>
  <dcterms:created xsi:type="dcterms:W3CDTF">2012-12-04T19:19:06Z</dcterms:created>
  <dcterms:modified xsi:type="dcterms:W3CDTF">2018-05-08T16:50:55Z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0x010100BE4F8EE322B01945B73EC84C1D9F5D85</vt:lpwstr>
  </property>
</Properties>
</file>