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7" r:id="rId11"/>
    <p:sldId id="268" r:id="rId12"/>
    <p:sldId id="269" r:id="rId13"/>
    <p:sldId id="270" r:id="rId14"/>
    <p:sldId id="266" r:id="rId15"/>
    <p:sldId id="271" r:id="rId16"/>
    <p:sldId id="264" r:id="rId17"/>
    <p:sldId id="265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3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1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5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3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4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8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3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6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4BD2D40-569B-4A9A-95A7-DB36AF90234A}" type="datetimeFigureOut">
              <a:rPr lang="en-US" smtClean="0"/>
              <a:t>7/1/2019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EEC49C-94D1-446F-96B3-BFD172314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Cully Rain Gardens</a:t>
            </a:r>
            <a:br>
              <a:rPr lang="en-US" dirty="0" smtClean="0"/>
            </a:br>
            <a:r>
              <a:rPr lang="en-US" sz="4000" dirty="0"/>
              <a:t>Addressing Nonpoint Source Pollution in an Urban Landscape through Rain Gardens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23" y="4683749"/>
            <a:ext cx="2805862" cy="154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37" y="4683749"/>
            <a:ext cx="1695155" cy="169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8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 sites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" y="2743200"/>
            <a:ext cx="4389966" cy="32924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86" y="2743200"/>
            <a:ext cx="4389966" cy="3292475"/>
          </a:xfrm>
        </p:spPr>
      </p:pic>
    </p:spTree>
    <p:extLst>
      <p:ext uri="{BB962C8B-B14F-4D97-AF65-F5344CB8AC3E}">
        <p14:creationId xmlns:p14="http://schemas.microsoft.com/office/powerpoint/2010/main" val="15629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 sites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" y="2743200"/>
            <a:ext cx="4389966" cy="329247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86" y="2743200"/>
            <a:ext cx="4389966" cy="3292475"/>
          </a:xfrm>
        </p:spPr>
      </p:pic>
    </p:spTree>
    <p:extLst>
      <p:ext uri="{BB962C8B-B14F-4D97-AF65-F5344CB8AC3E}">
        <p14:creationId xmlns:p14="http://schemas.microsoft.com/office/powerpoint/2010/main" val="210157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 sites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" y="2743200"/>
            <a:ext cx="4389966" cy="329247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86" y="2743200"/>
            <a:ext cx="4389966" cy="3292475"/>
          </a:xfrm>
        </p:spPr>
      </p:pic>
    </p:spTree>
    <p:extLst>
      <p:ext uri="{BB962C8B-B14F-4D97-AF65-F5344CB8AC3E}">
        <p14:creationId xmlns:p14="http://schemas.microsoft.com/office/powerpoint/2010/main" val="192247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 sites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7615" y="969264"/>
            <a:ext cx="4754880" cy="640080"/>
          </a:xfrm>
        </p:spPr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" y="2743200"/>
            <a:ext cx="4389966" cy="3292475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15" y="1797500"/>
            <a:ext cx="3178632" cy="4238176"/>
          </a:xfrm>
        </p:spPr>
      </p:pic>
    </p:spTree>
    <p:extLst>
      <p:ext uri="{BB962C8B-B14F-4D97-AF65-F5344CB8AC3E}">
        <p14:creationId xmlns:p14="http://schemas.microsoft.com/office/powerpoint/2010/main" val="131540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Rain Garden Sites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" y="2743200"/>
            <a:ext cx="4389966" cy="32924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86" y="2743200"/>
            <a:ext cx="4389966" cy="3292475"/>
          </a:xfrm>
        </p:spPr>
      </p:pic>
    </p:spTree>
    <p:extLst>
      <p:ext uri="{BB962C8B-B14F-4D97-AF65-F5344CB8AC3E}">
        <p14:creationId xmlns:p14="http://schemas.microsoft.com/office/powerpoint/2010/main" val="230236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months later…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08" y="2120900"/>
            <a:ext cx="5401733" cy="4051300"/>
          </a:xfrm>
        </p:spPr>
      </p:pic>
    </p:spTree>
    <p:extLst>
      <p:ext uri="{BB962C8B-B14F-4D97-AF65-F5344CB8AC3E}">
        <p14:creationId xmlns:p14="http://schemas.microsoft.com/office/powerpoint/2010/main" val="636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Results for 2017-2019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940262"/>
            <a:ext cx="10058400" cy="405079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15</a:t>
            </a:r>
            <a:r>
              <a:rPr lang="en-US" dirty="0" smtClean="0"/>
              <a:t> rain gardens installed on </a:t>
            </a:r>
            <a:r>
              <a:rPr lang="en-US" b="1" dirty="0" smtClean="0">
                <a:solidFill>
                  <a:schemeClr val="accent2"/>
                </a:solidFill>
              </a:rPr>
              <a:t>13</a:t>
            </a:r>
            <a:r>
              <a:rPr lang="en-US" dirty="0" smtClean="0"/>
              <a:t> low-income single family homes in the Cully Neighborhood.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Stormwater</a:t>
            </a:r>
            <a:r>
              <a:rPr lang="en-US" dirty="0" smtClean="0"/>
              <a:t> runoff diverted from </a:t>
            </a:r>
            <a:r>
              <a:rPr lang="en-US" b="1" dirty="0" smtClean="0">
                <a:solidFill>
                  <a:schemeClr val="accent2"/>
                </a:solidFill>
              </a:rPr>
              <a:t>7865</a:t>
            </a:r>
            <a:r>
              <a:rPr lang="en-US" dirty="0" smtClean="0"/>
              <a:t> sq. ft. of impervious surfaces.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Translates into </a:t>
            </a:r>
            <a:r>
              <a:rPr lang="en-US" b="1" dirty="0" smtClean="0">
                <a:solidFill>
                  <a:schemeClr val="accent2"/>
                </a:solidFill>
              </a:rPr>
              <a:t>210,823</a:t>
            </a:r>
            <a:r>
              <a:rPr lang="en-US" dirty="0" smtClean="0"/>
              <a:t> gallons diverted from the </a:t>
            </a:r>
            <a:r>
              <a:rPr lang="en-US" dirty="0" err="1" smtClean="0"/>
              <a:t>stormwater</a:t>
            </a:r>
            <a:r>
              <a:rPr lang="en-US" dirty="0" smtClean="0"/>
              <a:t> system every year.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463</a:t>
            </a:r>
            <a:r>
              <a:rPr lang="en-US" dirty="0" smtClean="0"/>
              <a:t> native plants planted on </a:t>
            </a:r>
            <a:r>
              <a:rPr lang="en-US" b="1" dirty="0" smtClean="0">
                <a:solidFill>
                  <a:schemeClr val="accent2"/>
                </a:solidFill>
              </a:rPr>
              <a:t>13</a:t>
            </a:r>
            <a:r>
              <a:rPr lang="en-US" dirty="0" smtClean="0"/>
              <a:t> single family homes.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21</a:t>
            </a:r>
            <a:r>
              <a:rPr lang="en-US" dirty="0" smtClean="0"/>
              <a:t> homeowners educated on rain garden design and theory, watershed health.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625</a:t>
            </a:r>
            <a:r>
              <a:rPr lang="en-US" dirty="0" smtClean="0"/>
              <a:t> student hours constructing rain gardens in the field.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2733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Verde secured funding for rain garden from City of Portland’s Community Watershed Stewardship Program (CWSP).</a:t>
            </a:r>
          </a:p>
          <a:p>
            <a:r>
              <a:rPr lang="en-US" dirty="0" smtClean="0"/>
              <a:t>CSWC applied for funding through EPA’s Environmental Justice grant for expansion of the program to include new community partners and neighborhoods. </a:t>
            </a:r>
          </a:p>
          <a:p>
            <a:pPr lvl="1"/>
            <a:r>
              <a:rPr lang="en-US" dirty="0" smtClean="0"/>
              <a:t>If funding is secured the collaboration will expand to include Blueprint Foundation as a partner and install rain gardens in North Portland.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Continue to build a post-maintenance program with MYC students during summer school sessions.</a:t>
            </a:r>
          </a:p>
          <a:p>
            <a:r>
              <a:rPr lang="en-US" dirty="0" smtClean="0"/>
              <a:t>Secure long-term and sustainable funding source for this type of programming within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36626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08" y="2120900"/>
            <a:ext cx="5401733" cy="4051300"/>
          </a:xfrm>
        </p:spPr>
      </p:pic>
    </p:spTree>
    <p:extLst>
      <p:ext uri="{BB962C8B-B14F-4D97-AF65-F5344CB8AC3E}">
        <p14:creationId xmlns:p14="http://schemas.microsoft.com/office/powerpoint/2010/main" val="35926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Verde created program in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Nestor Campos – Education and Community Engagement Coordinator.</a:t>
            </a:r>
          </a:p>
          <a:p>
            <a:endParaRPr lang="en-US" dirty="0" smtClean="0"/>
          </a:p>
          <a:p>
            <a:r>
              <a:rPr lang="en-US" dirty="0" smtClean="0"/>
              <a:t>Verde invited Columbia Slough Watershed Council (CSWC) as a partner in 2017.</a:t>
            </a:r>
          </a:p>
          <a:p>
            <a:endParaRPr lang="en-US" dirty="0" smtClean="0"/>
          </a:p>
          <a:p>
            <a:r>
              <a:rPr lang="en-US" dirty="0" smtClean="0"/>
              <a:t>Verde brought existing partnerships with Habitat 4 Humanity and Backyard Habitat Certification Program.</a:t>
            </a:r>
          </a:p>
          <a:p>
            <a:endParaRPr lang="en-US" dirty="0" smtClean="0"/>
          </a:p>
          <a:p>
            <a:r>
              <a:rPr lang="en-US" dirty="0" smtClean="0"/>
              <a:t>CSWC brought in long-time partner, Multnomah Youth Cooperative (MYC), based out of Reynolds Learning Academy in the Reynolds School District.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install rain gardens on low income residential properties in the Cully Neighborhood.</a:t>
            </a:r>
          </a:p>
          <a:p>
            <a:r>
              <a:rPr lang="en-US" dirty="0" smtClean="0"/>
              <a:t>Redirect runoff from impervious surfaces like: roofs, patios, driveways, streets, etc. to infiltrate onsite and into the ground.</a:t>
            </a:r>
          </a:p>
          <a:p>
            <a:r>
              <a:rPr lang="en-US" dirty="0" smtClean="0"/>
              <a:t>Create more native landscaping and habitat for wildlife on private properties.</a:t>
            </a:r>
          </a:p>
          <a:p>
            <a:r>
              <a:rPr lang="en-US" dirty="0" smtClean="0"/>
              <a:t>Provide outreach and education to homeowners on watershed health.</a:t>
            </a:r>
          </a:p>
          <a:p>
            <a:r>
              <a:rPr lang="en-US" dirty="0" smtClean="0"/>
              <a:t>Provide Science, Technology, Engineering, and Math (STEM) education and training to youth through project based learning.</a:t>
            </a:r>
          </a:p>
          <a:p>
            <a:r>
              <a:rPr lang="en-US" dirty="0" smtClean="0"/>
              <a:t>Save homeowners money on their sewer/</a:t>
            </a:r>
            <a:r>
              <a:rPr lang="en-US" dirty="0" err="1" smtClean="0"/>
              <a:t>stormwater</a:t>
            </a:r>
            <a:r>
              <a:rPr lang="en-US" dirty="0" smtClean="0"/>
              <a:t> bill (Downspout Disconnect).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Verde</a:t>
            </a:r>
            <a:r>
              <a:rPr lang="en-US" dirty="0" smtClean="0"/>
              <a:t>: Outreach and homeowner education, site assessment and design, project lead, grant writing.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CSWC</a:t>
            </a:r>
            <a:r>
              <a:rPr lang="en-US" dirty="0" smtClean="0"/>
              <a:t>: Project co-lead/support, classroom lessons, procurement, coordination, field implementation, grant writing.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MYC</a:t>
            </a:r>
            <a:r>
              <a:rPr lang="en-US" dirty="0" smtClean="0"/>
              <a:t>: Enrolls students, transportation, field supervision, installation of rain gardens.</a:t>
            </a:r>
          </a:p>
          <a:p>
            <a:endParaRPr lang="en-US" dirty="0" smtClean="0"/>
          </a:p>
          <a:p>
            <a:r>
              <a:rPr lang="en-US" b="1" dirty="0" err="1" smtClean="0">
                <a:solidFill>
                  <a:schemeClr val="accent2"/>
                </a:solidFill>
              </a:rPr>
              <a:t>Americorps</a:t>
            </a:r>
            <a:r>
              <a:rPr lang="en-US" b="1" dirty="0" smtClean="0">
                <a:solidFill>
                  <a:schemeClr val="accent2"/>
                </a:solidFill>
              </a:rPr>
              <a:t>, Confluence Environmental Center</a:t>
            </a:r>
            <a:r>
              <a:rPr lang="en-US" dirty="0" smtClean="0"/>
              <a:t>: Provides professional interns and program support.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Habitat 4 Humanity</a:t>
            </a:r>
            <a:r>
              <a:rPr lang="en-US" dirty="0" smtClean="0"/>
              <a:t>: Identifies eligible homeowners through their databases and community contacts.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Backyard Habitat Certification Program</a:t>
            </a:r>
            <a:r>
              <a:rPr lang="en-US" dirty="0" smtClean="0"/>
              <a:t>: Enrolls homeowner in program, provides consultation on landscaping and native plant vouchers.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timeline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Fall – </a:t>
            </a:r>
          </a:p>
          <a:p>
            <a:pPr lvl="1"/>
            <a:r>
              <a:rPr lang="en-US" dirty="0" smtClean="0"/>
              <a:t>Outreach and enrollment of homeowners.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-1 rain garden workshops with homeowner on site.</a:t>
            </a:r>
          </a:p>
          <a:p>
            <a:pPr lvl="1"/>
            <a:r>
              <a:rPr lang="en-US" dirty="0" smtClean="0"/>
              <a:t>Homeowner participates in design and native plant selection.</a:t>
            </a:r>
          </a:p>
          <a:p>
            <a:pPr lvl="1"/>
            <a:r>
              <a:rPr lang="en-US" dirty="0" smtClean="0"/>
              <a:t>Impervious surface area calculation.</a:t>
            </a:r>
          </a:p>
          <a:p>
            <a:pPr lvl="1"/>
            <a:r>
              <a:rPr lang="en-US" dirty="0" smtClean="0"/>
              <a:t>Percolation tests.</a:t>
            </a:r>
          </a:p>
          <a:p>
            <a:pPr marL="274320" lvl="1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652" y="484632"/>
            <a:ext cx="2819400" cy="2835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94" y="3546014"/>
            <a:ext cx="2819400" cy="28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9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Winter- </a:t>
            </a:r>
          </a:p>
          <a:p>
            <a:pPr lvl="1"/>
            <a:r>
              <a:rPr lang="en-US" dirty="0" smtClean="0"/>
              <a:t>Procure native plants and supplies.</a:t>
            </a:r>
          </a:p>
          <a:p>
            <a:pPr lvl="1"/>
            <a:r>
              <a:rPr lang="en-US" dirty="0" smtClean="0"/>
              <a:t>Begin classroom education for MYC students.</a:t>
            </a:r>
          </a:p>
          <a:p>
            <a:pPr lvl="2"/>
            <a:r>
              <a:rPr lang="en-US" dirty="0" smtClean="0"/>
              <a:t>Watersheds and water quality</a:t>
            </a:r>
          </a:p>
          <a:p>
            <a:pPr lvl="2"/>
            <a:r>
              <a:rPr lang="en-US" dirty="0" smtClean="0"/>
              <a:t>Green  infrastructure</a:t>
            </a:r>
          </a:p>
          <a:p>
            <a:pPr lvl="2"/>
            <a:r>
              <a:rPr lang="en-US" dirty="0" smtClean="0"/>
              <a:t>Rain garden theory and design</a:t>
            </a:r>
          </a:p>
          <a:p>
            <a:pPr lvl="1"/>
            <a:r>
              <a:rPr lang="en-US" dirty="0" smtClean="0"/>
              <a:t>Field training and installations</a:t>
            </a:r>
          </a:p>
          <a:p>
            <a:pPr lvl="1"/>
            <a:r>
              <a:rPr lang="en-US" dirty="0" smtClean="0"/>
              <a:t>~6-8 rain gardens per year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35" y="453577"/>
            <a:ext cx="3976660" cy="264374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035" y="3254402"/>
            <a:ext cx="3976661" cy="29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Teach and reinforce calculations and site measurements.</a:t>
            </a:r>
          </a:p>
          <a:p>
            <a:r>
              <a:rPr lang="en-US" dirty="0" smtClean="0"/>
              <a:t>Go through each step multiple times with students through the course of the program.</a:t>
            </a:r>
          </a:p>
          <a:p>
            <a:r>
              <a:rPr lang="en-US" dirty="0" smtClean="0"/>
              <a:t>Identify native plants and planting zones.</a:t>
            </a:r>
          </a:p>
          <a:p>
            <a:r>
              <a:rPr lang="en-US" dirty="0" smtClean="0"/>
              <a:t>Teamwork, time management, and critical thinking skills.</a:t>
            </a:r>
            <a:endParaRPr lang="en-US" dirty="0"/>
          </a:p>
        </p:txBody>
      </p:sp>
      <p:pic>
        <p:nvPicPr>
          <p:cNvPr id="5" name="Picture 2" descr="C:\Users\Nestorc\AppData\Local\Microsoft\Windows\Temporary Internet Files\Content.Outlook\BUQ0LA5U\IMG_15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278" y="897080"/>
            <a:ext cx="3305152" cy="24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estorc\AppData\Local\Microsoft\Windows\Temporary Internet Files\Content.Outlook\BUQ0LA5U\IMG_1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15378" y="2842330"/>
            <a:ext cx="2930103" cy="268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1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79" y="1499965"/>
            <a:ext cx="3349543" cy="446605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7946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Spring/Summer</a:t>
            </a:r>
          </a:p>
          <a:p>
            <a:pPr lvl="1"/>
            <a:r>
              <a:rPr lang="en-US" dirty="0" smtClean="0"/>
              <a:t>Final reporting</a:t>
            </a:r>
          </a:p>
          <a:p>
            <a:pPr lvl="1"/>
            <a:r>
              <a:rPr lang="en-US" dirty="0" smtClean="0"/>
              <a:t>Landowner signatures</a:t>
            </a:r>
          </a:p>
          <a:p>
            <a:pPr lvl="1"/>
            <a:r>
              <a:rPr lang="en-US" dirty="0" smtClean="0"/>
              <a:t>Backyard Habitat surveys</a:t>
            </a:r>
          </a:p>
          <a:p>
            <a:pPr lvl="1"/>
            <a:r>
              <a:rPr lang="en-US" dirty="0" smtClean="0"/>
              <a:t>Assist homeowners in enrolling in the downspout disconnect program</a:t>
            </a:r>
          </a:p>
          <a:p>
            <a:pPr lvl="1"/>
            <a:r>
              <a:rPr lang="en-US" dirty="0" smtClean="0"/>
              <a:t>Initial maintenance and post-installation maintenance (MYC)</a:t>
            </a:r>
          </a:p>
          <a:p>
            <a:pPr lvl="1"/>
            <a:r>
              <a:rPr lang="en-US" dirty="0" smtClean="0"/>
              <a:t>~6-8 rain gardens per year</a:t>
            </a:r>
            <a:endParaRPr lang="en-US" dirty="0"/>
          </a:p>
        </p:txBody>
      </p:sp>
      <p:pic>
        <p:nvPicPr>
          <p:cNvPr id="7" name="Picture 7" descr="\\Verde\Users\Nestorc\My Pictures\2015-02-02 Harvey Scoot' roofing area\Harvey Scoot' roofing area 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99" y="984572"/>
            <a:ext cx="3312733" cy="217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99" y="3158734"/>
            <a:ext cx="2082180" cy="27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3422</TotalTime>
  <Words>616</Words>
  <Application>Microsoft Office PowerPoint</Application>
  <PresentationFormat>Widescreen</PresentationFormat>
  <Paragraphs>94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Rockwell</vt:lpstr>
      <vt:lpstr>Rockwell Condensed</vt:lpstr>
      <vt:lpstr>Wingdings</vt:lpstr>
      <vt:lpstr>Wood Type</vt:lpstr>
      <vt:lpstr>Cully Rain Gardens Addressing Nonpoint Source Pollution in an Urban Landscape through Rain Gardens</vt:lpstr>
      <vt:lpstr>Verde created program in 2014</vt:lpstr>
      <vt:lpstr>Project Goals</vt:lpstr>
      <vt:lpstr>Partner Roles</vt:lpstr>
      <vt:lpstr>Project timeline </vt:lpstr>
      <vt:lpstr>Project timeline </vt:lpstr>
      <vt:lpstr>Field Training</vt:lpstr>
      <vt:lpstr>Construction</vt:lpstr>
      <vt:lpstr>Project timeline </vt:lpstr>
      <vt:lpstr>Rain Garden sites</vt:lpstr>
      <vt:lpstr>Rain Garden sites</vt:lpstr>
      <vt:lpstr>Rain Garden sites</vt:lpstr>
      <vt:lpstr>Rain Garden sites</vt:lpstr>
      <vt:lpstr>Rain Garden Sites</vt:lpstr>
      <vt:lpstr>5 months later…</vt:lpstr>
      <vt:lpstr>Program Results for 2017-2019</vt:lpstr>
      <vt:lpstr>Next steps…</vt:lpstr>
      <vt:lpstr>Questions??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Matt.Lee3</dc:creator>
  <cp:lastModifiedBy>MASTERSON Kevin</cp:lastModifiedBy>
  <cp:revision>29</cp:revision>
  <dcterms:created xsi:type="dcterms:W3CDTF">2019-06-18T18:57:29Z</dcterms:created>
  <dcterms:modified xsi:type="dcterms:W3CDTF">2019-07-01T17:31:47Z</dcterms:modified>
</cp:coreProperties>
</file>