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336" r:id="rId3"/>
    <p:sldId id="337" r:id="rId4"/>
    <p:sldId id="33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99" r:id="rId13"/>
    <p:sldId id="327" r:id="rId14"/>
    <p:sldId id="302" r:id="rId15"/>
    <p:sldId id="340" r:id="rId16"/>
    <p:sldId id="304" r:id="rId17"/>
    <p:sldId id="303" r:id="rId18"/>
    <p:sldId id="339" r:id="rId19"/>
    <p:sldId id="305" r:id="rId20"/>
    <p:sldId id="328" r:id="rId21"/>
    <p:sldId id="326" r:id="rId22"/>
    <p:sldId id="292" r:id="rId23"/>
    <p:sldId id="296" r:id="rId24"/>
    <p:sldId id="297" r:id="rId25"/>
  </p:sldIdLst>
  <p:sldSz cx="4876800" cy="3657600"/>
  <p:notesSz cx="7315200" cy="9601200"/>
  <p:defaultTextStyle>
    <a:defPPr>
      <a:defRPr lang="en-US"/>
    </a:defPPr>
    <a:lvl1pPr marL="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5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8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9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63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35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08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8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1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3" autoAdjust="0"/>
    <p:restoredTop sz="94660"/>
  </p:normalViewPr>
  <p:slideViewPr>
    <p:cSldViewPr snapToGrid="0" showGuides="1">
      <p:cViewPr varScale="1">
        <p:scale>
          <a:sx n="210" d="100"/>
          <a:sy n="210" d="100"/>
        </p:scale>
        <p:origin x="1704" y="150"/>
      </p:cViewPr>
      <p:guideLst>
        <p:guide orient="horz" pos="1152"/>
        <p:guide pos="1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9C607-AF0B-4CC5-8071-FBC2AE1E4F31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B09976FC-64B0-403E-9818-52EA3D8B2A74}">
      <dgm:prSet phldrT="[Text]"/>
      <dgm:spPr/>
      <dgm:t>
        <a:bodyPr/>
        <a:lstStyle/>
        <a:p>
          <a:r>
            <a:rPr lang="en-US" dirty="0" smtClean="0"/>
            <a:t>Super users</a:t>
          </a:r>
          <a:endParaRPr lang="en-US" dirty="0"/>
        </a:p>
      </dgm:t>
    </dgm:pt>
    <dgm:pt modelId="{288CD145-298B-423E-846C-667DA7CE7C16}" type="parTrans" cxnId="{2F9C6C40-D225-43F2-9C8C-0518DE08E58D}">
      <dgm:prSet/>
      <dgm:spPr/>
      <dgm:t>
        <a:bodyPr/>
        <a:lstStyle/>
        <a:p>
          <a:endParaRPr lang="en-US"/>
        </a:p>
      </dgm:t>
    </dgm:pt>
    <dgm:pt modelId="{BFF6816C-87E7-4C53-A317-4E8ED9771D06}" type="sibTrans" cxnId="{2F9C6C40-D225-43F2-9C8C-0518DE08E58D}">
      <dgm:prSet/>
      <dgm:spPr/>
      <dgm:t>
        <a:bodyPr/>
        <a:lstStyle/>
        <a:p>
          <a:endParaRPr lang="en-US"/>
        </a:p>
      </dgm:t>
    </dgm:pt>
    <dgm:pt modelId="{EA92BD93-9670-4EE5-A5BC-B14D74B2D054}">
      <dgm:prSet phldrT="[Text]"/>
      <dgm:spPr/>
      <dgm:t>
        <a:bodyPr/>
        <a:lstStyle/>
        <a:p>
          <a:r>
            <a:rPr lang="en-US" dirty="0" smtClean="0"/>
            <a:t>General public</a:t>
          </a:r>
          <a:endParaRPr lang="en-US" dirty="0"/>
        </a:p>
      </dgm:t>
    </dgm:pt>
    <dgm:pt modelId="{675B4C57-39FB-499A-B836-6055BF292C8B}" type="parTrans" cxnId="{B51806E1-52BD-4AC3-A61B-3C20D10304FE}">
      <dgm:prSet/>
      <dgm:spPr/>
      <dgm:t>
        <a:bodyPr/>
        <a:lstStyle/>
        <a:p>
          <a:endParaRPr lang="en-US"/>
        </a:p>
      </dgm:t>
    </dgm:pt>
    <dgm:pt modelId="{319589FB-C0B3-4568-A08C-60E70FA4F595}" type="sibTrans" cxnId="{B51806E1-52BD-4AC3-A61B-3C20D10304FE}">
      <dgm:prSet/>
      <dgm:spPr/>
      <dgm:t>
        <a:bodyPr/>
        <a:lstStyle/>
        <a:p>
          <a:endParaRPr lang="en-US"/>
        </a:p>
      </dgm:t>
    </dgm:pt>
    <dgm:pt modelId="{AA59D2C2-9BCA-4A40-B893-4E65C0155276}" type="pres">
      <dgm:prSet presAssocID="{1319C607-AF0B-4CC5-8071-FBC2AE1E4F31}" presName="Name0" presStyleCnt="0">
        <dgm:presLayoutVars>
          <dgm:chMax val="7"/>
          <dgm:dir/>
          <dgm:resizeHandles val="exact"/>
        </dgm:presLayoutVars>
      </dgm:prSet>
      <dgm:spPr/>
    </dgm:pt>
    <dgm:pt modelId="{9571AC14-AF0E-433B-883D-57B18D83F1B1}" type="pres">
      <dgm:prSet presAssocID="{1319C607-AF0B-4CC5-8071-FBC2AE1E4F31}" presName="ellipse1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50B37-C98C-466B-A911-8DD2A05C1110}" type="pres">
      <dgm:prSet presAssocID="{1319C607-AF0B-4CC5-8071-FBC2AE1E4F31}" presName="ellipse2" presStyleLbl="vennNode1" presStyleIdx="1" presStyleCnt="2" custLinFactNeighborX="24265" custLinFactNeighborY="-65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9C6C40-D225-43F2-9C8C-0518DE08E58D}" srcId="{1319C607-AF0B-4CC5-8071-FBC2AE1E4F31}" destId="{B09976FC-64B0-403E-9818-52EA3D8B2A74}" srcOrd="0" destOrd="0" parTransId="{288CD145-298B-423E-846C-667DA7CE7C16}" sibTransId="{BFF6816C-87E7-4C53-A317-4E8ED9771D06}"/>
    <dgm:cxn modelId="{B51806E1-52BD-4AC3-A61B-3C20D10304FE}" srcId="{1319C607-AF0B-4CC5-8071-FBC2AE1E4F31}" destId="{EA92BD93-9670-4EE5-A5BC-B14D74B2D054}" srcOrd="1" destOrd="0" parTransId="{675B4C57-39FB-499A-B836-6055BF292C8B}" sibTransId="{319589FB-C0B3-4568-A08C-60E70FA4F595}"/>
    <dgm:cxn modelId="{B7AA326B-8C37-4A46-A952-DE0AF7FC4EDF}" type="presOf" srcId="{1319C607-AF0B-4CC5-8071-FBC2AE1E4F31}" destId="{AA59D2C2-9BCA-4A40-B893-4E65C0155276}" srcOrd="0" destOrd="0" presId="urn:microsoft.com/office/officeart/2005/8/layout/rings+Icon"/>
    <dgm:cxn modelId="{E579BB67-96B2-4D1B-8920-4561C0EFC7C8}" type="presOf" srcId="{EA92BD93-9670-4EE5-A5BC-B14D74B2D054}" destId="{DB950B37-C98C-466B-A911-8DD2A05C1110}" srcOrd="0" destOrd="0" presId="urn:microsoft.com/office/officeart/2005/8/layout/rings+Icon"/>
    <dgm:cxn modelId="{2CA0A646-56B9-4BCA-AF96-4309F5CECDBA}" type="presOf" srcId="{B09976FC-64B0-403E-9818-52EA3D8B2A74}" destId="{9571AC14-AF0E-433B-883D-57B18D83F1B1}" srcOrd="0" destOrd="0" presId="urn:microsoft.com/office/officeart/2005/8/layout/rings+Icon"/>
    <dgm:cxn modelId="{81D2F12B-A20C-416C-B639-4480FEEDB889}" type="presParOf" srcId="{AA59D2C2-9BCA-4A40-B893-4E65C0155276}" destId="{9571AC14-AF0E-433B-883D-57B18D83F1B1}" srcOrd="0" destOrd="0" presId="urn:microsoft.com/office/officeart/2005/8/layout/rings+Icon"/>
    <dgm:cxn modelId="{1F4E3917-8A5C-4120-94EB-F1423EEF4C71}" type="presParOf" srcId="{AA59D2C2-9BCA-4A40-B893-4E65C0155276}" destId="{DB950B37-C98C-466B-A911-8DD2A05C1110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1AC14-AF0E-433B-883D-57B18D83F1B1}">
      <dsp:nvSpPr>
        <dsp:cNvPr id="0" name=""/>
        <dsp:cNvSpPr/>
      </dsp:nvSpPr>
      <dsp:spPr>
        <a:xfrm>
          <a:off x="702334" y="0"/>
          <a:ext cx="2175088" cy="2175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Super users</a:t>
          </a:r>
          <a:endParaRPr lang="en-US" sz="3100" kern="1200" dirty="0"/>
        </a:p>
      </dsp:txBody>
      <dsp:txXfrm>
        <a:off x="1020868" y="318557"/>
        <a:ext cx="1538020" cy="1538127"/>
      </dsp:txXfrm>
    </dsp:sp>
    <dsp:sp modelId="{DB950B37-C98C-466B-A911-8DD2A05C1110}">
      <dsp:nvSpPr>
        <dsp:cNvPr id="0" name=""/>
        <dsp:cNvSpPr/>
      </dsp:nvSpPr>
      <dsp:spPr>
        <a:xfrm>
          <a:off x="2349621" y="30049"/>
          <a:ext cx="2175088" cy="21752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General public</a:t>
          </a:r>
          <a:endParaRPr lang="en-US" sz="3100" kern="1200" dirty="0"/>
        </a:p>
      </dsp:txBody>
      <dsp:txXfrm>
        <a:off x="2668155" y="348606"/>
        <a:ext cx="1538020" cy="1538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3" cy="482028"/>
          </a:xfrm>
          <a:prstGeom prst="rect">
            <a:avLst/>
          </a:prstGeom>
        </p:spPr>
        <p:txBody>
          <a:bodyPr vert="horz" lIns="94840" tIns="47420" rIns="94840" bIns="474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2028"/>
          </a:xfrm>
          <a:prstGeom prst="rect">
            <a:avLst/>
          </a:prstGeom>
        </p:spPr>
        <p:txBody>
          <a:bodyPr vert="horz" lIns="94840" tIns="47420" rIns="94840" bIns="47420" rtlCol="0"/>
          <a:lstStyle>
            <a:lvl1pPr algn="r">
              <a:defRPr sz="1200"/>
            </a:lvl1pPr>
          </a:lstStyle>
          <a:p>
            <a:fld id="{137A180A-27F3-4BD7-AC74-4DA751353BE8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3"/>
            <a:ext cx="3170583" cy="482028"/>
          </a:xfrm>
          <a:prstGeom prst="rect">
            <a:avLst/>
          </a:prstGeom>
        </p:spPr>
        <p:txBody>
          <a:bodyPr vert="horz" lIns="94840" tIns="47420" rIns="94840" bIns="474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8"/>
          </a:xfrm>
          <a:prstGeom prst="rect">
            <a:avLst/>
          </a:prstGeom>
        </p:spPr>
        <p:txBody>
          <a:bodyPr vert="horz" lIns="94840" tIns="47420" rIns="94840" bIns="47420" rtlCol="0" anchor="b"/>
          <a:lstStyle>
            <a:lvl1pPr algn="r">
              <a:defRPr sz="1200"/>
            </a:lvl1pPr>
          </a:lstStyle>
          <a:p>
            <a:fld id="{D70109FB-CBA0-4909-A77C-A7A36E32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6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3" cy="482028"/>
          </a:xfrm>
          <a:prstGeom prst="rect">
            <a:avLst/>
          </a:prstGeom>
        </p:spPr>
        <p:txBody>
          <a:bodyPr vert="horz" lIns="94840" tIns="47420" rIns="94840" bIns="474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2028"/>
          </a:xfrm>
          <a:prstGeom prst="rect">
            <a:avLst/>
          </a:prstGeom>
        </p:spPr>
        <p:txBody>
          <a:bodyPr vert="horz" lIns="94840" tIns="47420" rIns="94840" bIns="47420" rtlCol="0"/>
          <a:lstStyle>
            <a:lvl1pPr algn="r">
              <a:defRPr sz="1200"/>
            </a:lvl1pPr>
          </a:lstStyle>
          <a:p>
            <a:fld id="{AC922CBD-C50B-4F18-A0FE-4F39809C3C5D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0" tIns="47420" rIns="94840" bIns="474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4" y="4620250"/>
            <a:ext cx="5850834" cy="3780801"/>
          </a:xfrm>
          <a:prstGeom prst="rect">
            <a:avLst/>
          </a:prstGeom>
        </p:spPr>
        <p:txBody>
          <a:bodyPr vert="horz" lIns="94840" tIns="47420" rIns="94840" bIns="474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173"/>
            <a:ext cx="3170583" cy="482028"/>
          </a:xfrm>
          <a:prstGeom prst="rect">
            <a:avLst/>
          </a:prstGeom>
        </p:spPr>
        <p:txBody>
          <a:bodyPr vert="horz" lIns="94840" tIns="47420" rIns="94840" bIns="474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8"/>
          </a:xfrm>
          <a:prstGeom prst="rect">
            <a:avLst/>
          </a:prstGeom>
        </p:spPr>
        <p:txBody>
          <a:bodyPr vert="horz" lIns="94840" tIns="47420" rIns="94840" bIns="47420" rtlCol="0" anchor="b"/>
          <a:lstStyle>
            <a:lvl1pPr algn="r">
              <a:defRPr sz="1200"/>
            </a:lvl1pPr>
          </a:lstStyle>
          <a:p>
            <a:fld id="{279FEE71-9806-48D9-9B0B-34A08493E3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0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5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8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90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63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35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08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80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7C94A-6A0F-4278-B1E2-374174307AB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6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85512-65F7-4449-B042-2AA35D659D9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8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41113" y="447678"/>
            <a:ext cx="4598840" cy="30479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40997" y="163515"/>
            <a:ext cx="4598956" cy="2841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1" dirty="0"/>
          </a:p>
        </p:txBody>
      </p:sp>
    </p:spTree>
    <p:extLst>
      <p:ext uri="{BB962C8B-B14F-4D97-AF65-F5344CB8AC3E}">
        <p14:creationId xmlns:p14="http://schemas.microsoft.com/office/powerpoint/2010/main" val="96863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438400" y="256596"/>
            <a:ext cx="0" cy="31630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" y="127819"/>
            <a:ext cx="1150425" cy="4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80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pos="15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98595"/>
            <a:ext cx="3657600" cy="1273387"/>
          </a:xfrm>
          <a:prstGeom prst="rect">
            <a:avLst/>
          </a:prstGeo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21090"/>
            <a:ext cx="3657600" cy="8830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1"/>
            </a:lvl1pPr>
            <a:lvl2pPr marL="182881" indent="0" algn="ctr">
              <a:buNone/>
              <a:defRPr sz="800"/>
            </a:lvl2pPr>
            <a:lvl3pPr marL="365763" indent="0" algn="ctr">
              <a:buNone/>
              <a:defRPr sz="720"/>
            </a:lvl3pPr>
            <a:lvl4pPr marL="548644" indent="0" algn="ctr">
              <a:buNone/>
              <a:defRPr sz="640"/>
            </a:lvl4pPr>
            <a:lvl5pPr marL="731526" indent="0" algn="ctr">
              <a:buNone/>
              <a:defRPr sz="640"/>
            </a:lvl5pPr>
            <a:lvl6pPr marL="914406" indent="0" algn="ctr">
              <a:buNone/>
              <a:defRPr sz="640"/>
            </a:lvl6pPr>
            <a:lvl7pPr marL="1097289" indent="0" algn="ctr">
              <a:buNone/>
              <a:defRPr sz="640"/>
            </a:lvl7pPr>
            <a:lvl8pPr marL="1280170" indent="0" algn="ctr">
              <a:buNone/>
              <a:defRPr sz="640"/>
            </a:lvl8pPr>
            <a:lvl9pPr marL="1463051" indent="0" algn="ctr">
              <a:buNone/>
              <a:defRPr sz="64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1" y="3390058"/>
            <a:ext cx="1097280" cy="194733"/>
          </a:xfrm>
          <a:prstGeom prst="rect">
            <a:avLst/>
          </a:prstGeom>
        </p:spPr>
        <p:txBody>
          <a:bodyPr/>
          <a:lstStyle/>
          <a:p>
            <a:fld id="{463F38DD-7C10-4E70-8121-7442683EEE1C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5441" y="3390058"/>
            <a:ext cx="1645920" cy="1947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4241" y="3390058"/>
            <a:ext cx="1097280" cy="194733"/>
          </a:xfrm>
          <a:prstGeom prst="rect">
            <a:avLst/>
          </a:prstGeom>
        </p:spPr>
        <p:txBody>
          <a:bodyPr/>
          <a:lstStyle/>
          <a:p>
            <a:fld id="{7AE19295-A09C-40F7-9281-1C963FDA03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3021271"/>
            <a:ext cx="1365506" cy="5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1" y="194736"/>
            <a:ext cx="4206240" cy="7069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281" y="973666"/>
            <a:ext cx="2072640" cy="23207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1" y="973666"/>
            <a:ext cx="2072640" cy="23207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35281" y="3390058"/>
            <a:ext cx="1097280" cy="194733"/>
          </a:xfrm>
          <a:prstGeom prst="rect">
            <a:avLst/>
          </a:prstGeom>
        </p:spPr>
        <p:txBody>
          <a:bodyPr/>
          <a:lstStyle/>
          <a:p>
            <a:fld id="{463F38DD-7C10-4E70-8121-7442683EEE1C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15441" y="3390058"/>
            <a:ext cx="1645920" cy="1947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44241" y="3390058"/>
            <a:ext cx="1097280" cy="194733"/>
          </a:xfrm>
          <a:prstGeom prst="rect">
            <a:avLst/>
          </a:prstGeom>
        </p:spPr>
        <p:txBody>
          <a:bodyPr/>
          <a:lstStyle/>
          <a:p>
            <a:fld id="{7AE19295-A09C-40F7-9281-1C963FDA0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4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1" y="162221"/>
            <a:ext cx="4206240" cy="70696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1" y="945798"/>
            <a:ext cx="4206240" cy="232071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1" y="3390058"/>
            <a:ext cx="1097280" cy="194733"/>
          </a:xfrm>
          <a:prstGeom prst="rect">
            <a:avLst/>
          </a:prstGeom>
        </p:spPr>
        <p:txBody>
          <a:bodyPr/>
          <a:lstStyle/>
          <a:p>
            <a:fld id="{463F38DD-7C10-4E70-8121-7442683EEE1C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5441" y="3390058"/>
            <a:ext cx="1645920" cy="19473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44241" y="3390058"/>
            <a:ext cx="1097280" cy="194733"/>
          </a:xfrm>
          <a:prstGeom prst="rect">
            <a:avLst/>
          </a:prstGeom>
        </p:spPr>
        <p:txBody>
          <a:bodyPr/>
          <a:lstStyle/>
          <a:p>
            <a:fld id="{7AE19295-A09C-40F7-9281-1C963FDA03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92" y="3191065"/>
            <a:ext cx="954058" cy="3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9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30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33470" rtl="0" eaLnBrk="1" latinLnBrk="0" hangingPunct="1">
        <a:lnSpc>
          <a:spcPct val="90000"/>
        </a:lnSpc>
        <a:spcBef>
          <a:spcPct val="0"/>
        </a:spcBef>
        <a:buNone/>
        <a:defRPr sz="20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368" indent="-108368" algn="l" defTabSz="433470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328" kern="1200">
          <a:solidFill>
            <a:schemeClr val="tx1"/>
          </a:solidFill>
          <a:latin typeface="+mn-lt"/>
          <a:ea typeface="+mn-ea"/>
          <a:cs typeface="+mn-cs"/>
        </a:defRPr>
      </a:lvl1pPr>
      <a:lvl2pPr marL="325103" indent="-108368" algn="l" defTabSz="433470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1138" kern="1200">
          <a:solidFill>
            <a:schemeClr val="tx1"/>
          </a:solidFill>
          <a:latin typeface="+mn-lt"/>
          <a:ea typeface="+mn-ea"/>
          <a:cs typeface="+mn-cs"/>
        </a:defRPr>
      </a:lvl2pPr>
      <a:lvl3pPr marL="541838" indent="-108368" algn="l" defTabSz="433470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948" kern="1200">
          <a:solidFill>
            <a:schemeClr val="tx1"/>
          </a:solidFill>
          <a:latin typeface="+mn-lt"/>
          <a:ea typeface="+mn-ea"/>
          <a:cs typeface="+mn-cs"/>
        </a:defRPr>
      </a:lvl3pPr>
      <a:lvl4pPr marL="758572" indent="-108368" algn="l" defTabSz="433470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3" kern="1200">
          <a:solidFill>
            <a:schemeClr val="tx1"/>
          </a:solidFill>
          <a:latin typeface="+mn-lt"/>
          <a:ea typeface="+mn-ea"/>
          <a:cs typeface="+mn-cs"/>
        </a:defRPr>
      </a:lvl4pPr>
      <a:lvl5pPr marL="975306" indent="-108368" algn="l" defTabSz="433470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3" kern="1200">
          <a:solidFill>
            <a:schemeClr val="tx1"/>
          </a:solidFill>
          <a:latin typeface="+mn-lt"/>
          <a:ea typeface="+mn-ea"/>
          <a:cs typeface="+mn-cs"/>
        </a:defRPr>
      </a:lvl5pPr>
      <a:lvl6pPr marL="1192041" indent="-108368" algn="l" defTabSz="433470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3" kern="1200">
          <a:solidFill>
            <a:schemeClr val="tx1"/>
          </a:solidFill>
          <a:latin typeface="+mn-lt"/>
          <a:ea typeface="+mn-ea"/>
          <a:cs typeface="+mn-cs"/>
        </a:defRPr>
      </a:lvl6pPr>
      <a:lvl7pPr marL="1408776" indent="-108368" algn="l" defTabSz="433470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3" kern="1200">
          <a:solidFill>
            <a:schemeClr val="tx1"/>
          </a:solidFill>
          <a:latin typeface="+mn-lt"/>
          <a:ea typeface="+mn-ea"/>
          <a:cs typeface="+mn-cs"/>
        </a:defRPr>
      </a:lvl7pPr>
      <a:lvl8pPr marL="1625511" indent="-108368" algn="l" defTabSz="433470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3" kern="1200">
          <a:solidFill>
            <a:schemeClr val="tx1"/>
          </a:solidFill>
          <a:latin typeface="+mn-lt"/>
          <a:ea typeface="+mn-ea"/>
          <a:cs typeface="+mn-cs"/>
        </a:defRPr>
      </a:lvl8pPr>
      <a:lvl9pPr marL="1842245" indent="-108368" algn="l" defTabSz="433470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1pPr>
      <a:lvl2pPr marL="216735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2pPr>
      <a:lvl3pPr marL="433470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3pPr>
      <a:lvl4pPr marL="650204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4pPr>
      <a:lvl5pPr marL="866939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5pPr>
      <a:lvl6pPr marL="1083674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6pPr>
      <a:lvl7pPr marL="1300409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7pPr>
      <a:lvl8pPr marL="1517143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8pPr>
      <a:lvl9pPr marL="1733878" algn="l" defTabSz="433470" rtl="0" eaLnBrk="1" latinLnBrk="0" hangingPunct="1">
        <a:defRPr sz="8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lis.leg.state.or.us/liz/2015R1/Downloads/MeasureDocument/HB3362/Enrolled" TargetMode="External"/><Relationship Id="rId2" Type="http://schemas.openxmlformats.org/officeDocument/2006/relationships/hyperlink" Target="https://olis.leg.state.or.us/liz/2015R1/Downloads/MeasureDocument/HB3361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mailto:Weston.miller@oregonstate.edu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90" y="374021"/>
            <a:ext cx="4486297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56" u="sng" dirty="0">
                <a:solidFill>
                  <a:schemeClr val="tx2"/>
                </a:solidFill>
                <a:uFill>
                  <a:solidFill>
                    <a:schemeClr val="tx1"/>
                  </a:solidFill>
                </a:uFill>
                <a:latin typeface="Rufina-Stencil-Bold" panose="02000503080000020004" pitchFamily="50" charset="0"/>
              </a:rPr>
              <a:t>Solve Pest Problems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710" y="185176"/>
            <a:ext cx="3055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Rufina-Stencil-Bold" panose="02000503080000020004" pitchFamily="50" charset="0"/>
              </a:rPr>
              <a:t>OSU Extension Service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1795" y="882417"/>
            <a:ext cx="70952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4" b="1" dirty="0" smtClean="0">
                <a:solidFill>
                  <a:schemeClr val="tx2"/>
                </a:solidFill>
              </a:rPr>
              <a:t>Weeds</a:t>
            </a:r>
            <a:endParaRPr lang="en-US" sz="1244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407" y="895875"/>
            <a:ext cx="751180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4" b="1" dirty="0">
                <a:solidFill>
                  <a:schemeClr val="tx2"/>
                </a:solidFill>
              </a:rPr>
              <a:t>Animals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07218" y="880275"/>
            <a:ext cx="751180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4" b="1" dirty="0">
                <a:solidFill>
                  <a:schemeClr val="tx2"/>
                </a:solidFill>
              </a:rPr>
              <a:t>Diseases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4110" y="888349"/>
            <a:ext cx="690787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4" b="1" dirty="0">
                <a:solidFill>
                  <a:schemeClr val="tx2"/>
                </a:solidFill>
              </a:rPr>
              <a:t>Insects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043" y="1204263"/>
            <a:ext cx="1027677" cy="2052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06" y="1204263"/>
            <a:ext cx="1123500" cy="149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4" y="1204263"/>
            <a:ext cx="1224618" cy="2509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04" y="1204263"/>
            <a:ext cx="1123500" cy="1941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20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82" y="113867"/>
            <a:ext cx="3135084" cy="50292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Information resources not always mobile friendly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28" y="767516"/>
            <a:ext cx="3152301" cy="2498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417" y="3314877"/>
            <a:ext cx="237493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" dirty="0">
                <a:solidFill>
                  <a:schemeClr val="tx2"/>
                </a:solidFill>
              </a:rPr>
              <a:t>Photo: http://thesceneisdead.com/2013/04/08/</a:t>
            </a:r>
          </a:p>
        </p:txBody>
      </p:sp>
    </p:spTree>
    <p:extLst>
      <p:ext uri="{BB962C8B-B14F-4D97-AF65-F5344CB8AC3E}">
        <p14:creationId xmlns:p14="http://schemas.microsoft.com/office/powerpoint/2010/main" val="2275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629" y="321057"/>
            <a:ext cx="4206240" cy="53022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Project purpose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5" y="1066173"/>
            <a:ext cx="4123663" cy="184073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44" dirty="0">
                <a:solidFill>
                  <a:schemeClr val="accent5">
                    <a:lumMod val="50000"/>
                  </a:schemeClr>
                </a:solidFill>
              </a:rPr>
              <a:t>The purpose of Solve Pest Problems is to reduce the impacts of pests and pest management practices on people and the environment in non-agricultural settings. The resource will be built in English and Spanish and will address inequities in access to unbiased, science-based pest management information.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83" y="164580"/>
            <a:ext cx="4483521" cy="530225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Intended audience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72" y="914700"/>
            <a:ext cx="2537208" cy="2121258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u="none" strike="noStrike" dirty="0" smtClean="0">
                <a:solidFill>
                  <a:schemeClr val="tx2"/>
                </a:solidFill>
                <a:effectLst/>
              </a:rPr>
              <a:t>DYI Urban and rural residents </a:t>
            </a:r>
          </a:p>
          <a:p>
            <a:pPr lvl="0"/>
            <a:r>
              <a:rPr lang="en-US" b="1" u="none" strike="noStrike" dirty="0" smtClean="0">
                <a:solidFill>
                  <a:schemeClr val="tx2"/>
                </a:solidFill>
                <a:effectLst/>
              </a:rPr>
              <a:t>Public and private landscape professionals</a:t>
            </a:r>
          </a:p>
          <a:p>
            <a:pPr lvl="0"/>
            <a:r>
              <a:rPr lang="en-US" b="1" u="none" strike="noStrike" dirty="0" smtClean="0">
                <a:solidFill>
                  <a:schemeClr val="tx2"/>
                </a:solidFill>
                <a:effectLst/>
              </a:rPr>
              <a:t>Retail nursery workers</a:t>
            </a:r>
          </a:p>
          <a:p>
            <a:pPr lvl="0"/>
            <a:r>
              <a:rPr lang="en-US" b="1" u="none" strike="noStrike" dirty="0" smtClean="0">
                <a:solidFill>
                  <a:schemeClr val="tx2"/>
                </a:solidFill>
                <a:effectLst/>
              </a:rPr>
              <a:t>OSU Master Gardener, Naturalist, and Beekeeper volunteers</a:t>
            </a:r>
          </a:p>
          <a:p>
            <a:pPr lvl="0"/>
            <a:r>
              <a:rPr lang="en-US" b="1" u="none" strike="noStrike" dirty="0" smtClean="0">
                <a:solidFill>
                  <a:schemeClr val="tx2"/>
                </a:solidFill>
                <a:effectLst/>
              </a:rPr>
              <a:t>Communities historically underserved by OSU’s IPM resources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43" t="1043"/>
          <a:stretch/>
        </p:blipFill>
        <p:spPr>
          <a:xfrm>
            <a:off x="2457544" y="1005134"/>
            <a:ext cx="2291945" cy="17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72" y="112382"/>
            <a:ext cx="5074164" cy="495946"/>
          </a:xfrm>
        </p:spPr>
        <p:txBody>
          <a:bodyPr/>
          <a:lstStyle/>
          <a:p>
            <a:r>
              <a:rPr lang="en-US" sz="4800" dirty="0" smtClean="0"/>
              <a:t>Audience</a:t>
            </a:r>
            <a:r>
              <a:rPr lang="en-US" dirty="0" smtClean="0"/>
              <a:t> </a:t>
            </a:r>
            <a:r>
              <a:rPr lang="en-US" sz="4800" dirty="0" smtClean="0"/>
              <a:t>groups</a:t>
            </a: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000862"/>
              </p:ext>
            </p:extLst>
          </p:nvPr>
        </p:nvGraphicFramePr>
        <p:xfrm>
          <a:off x="-127260" y="815364"/>
          <a:ext cx="4699259" cy="3626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3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180" y="237744"/>
            <a:ext cx="3722620" cy="382785"/>
          </a:xfrm>
        </p:spPr>
        <p:txBody>
          <a:bodyPr/>
          <a:lstStyle/>
          <a:p>
            <a:r>
              <a:rPr lang="en-US" sz="2800" dirty="0" smtClean="0"/>
              <a:t>Program goals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61" y="778314"/>
            <a:ext cx="4633239" cy="2520462"/>
          </a:xfrm>
        </p:spPr>
        <p:txBody>
          <a:bodyPr/>
          <a:lstStyle/>
          <a:p>
            <a:pPr marL="152401" indent="-152401">
              <a:lnSpc>
                <a:spcPct val="100000"/>
              </a:lnSpc>
            </a:pPr>
            <a:r>
              <a:rPr lang="en-US" sz="1200" dirty="0"/>
              <a:t>Provide access to effective science-based IPM information</a:t>
            </a:r>
          </a:p>
          <a:p>
            <a:pPr marL="152401" indent="-152401">
              <a:lnSpc>
                <a:spcPct val="100000"/>
              </a:lnSpc>
            </a:pPr>
            <a:r>
              <a:rPr lang="en-US" sz="1200" dirty="0"/>
              <a:t>Emphasize pest prevention </a:t>
            </a:r>
          </a:p>
          <a:p>
            <a:pPr marL="152401" indent="-152401">
              <a:lnSpc>
                <a:spcPct val="100000"/>
              </a:lnSpc>
            </a:pPr>
            <a:r>
              <a:rPr lang="en-US" sz="1200" dirty="0"/>
              <a:t>Reduce risks from pests and pest management practices</a:t>
            </a:r>
          </a:p>
          <a:p>
            <a:pPr marL="152401" indent="-152401">
              <a:lnSpc>
                <a:spcPct val="100000"/>
              </a:lnSpc>
            </a:pPr>
            <a:r>
              <a:rPr lang="en-US" sz="1200" dirty="0"/>
              <a:t>Reduce the use of pesticides by eliminating unnecessary use</a:t>
            </a:r>
          </a:p>
          <a:p>
            <a:pPr marL="152401" indent="-152401">
              <a:lnSpc>
                <a:spcPct val="100000"/>
              </a:lnSpc>
            </a:pPr>
            <a:r>
              <a:rPr lang="en-US" sz="1200" dirty="0"/>
              <a:t>Advise users about the risks of inaction</a:t>
            </a:r>
          </a:p>
          <a:p>
            <a:pPr marL="152401" indent="-152401">
              <a:lnSpc>
                <a:spcPct val="100000"/>
              </a:lnSpc>
            </a:pPr>
            <a:r>
              <a:rPr lang="en-US" sz="1200" dirty="0"/>
              <a:t>Facilitate use of product labels and PPE</a:t>
            </a:r>
          </a:p>
          <a:p>
            <a:pPr marL="152401" indent="-152401">
              <a:lnSpc>
                <a:spcPct val="100000"/>
              </a:lnSpc>
            </a:pPr>
            <a:r>
              <a:rPr lang="en-US" sz="1200" dirty="0"/>
              <a:t>Advise users about the risks of specific management techniques and pesticides and provide information to help avoid/minimize the risk.</a:t>
            </a:r>
          </a:p>
          <a:p>
            <a:pPr marL="152401" indent="-152401">
              <a:lnSpc>
                <a:spcPct val="100000"/>
              </a:lnSpc>
            </a:pPr>
            <a:r>
              <a:rPr lang="en-US" sz="1200" dirty="0"/>
              <a:t>Identify recommended practices for management of specific pests.</a:t>
            </a:r>
          </a:p>
          <a:p>
            <a:pPr marL="0" indent="0">
              <a:buNone/>
            </a:pP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354239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837" y="76809"/>
            <a:ext cx="4215284" cy="706967"/>
          </a:xfrm>
        </p:spPr>
        <p:txBody>
          <a:bodyPr/>
          <a:lstStyle/>
          <a:p>
            <a:r>
              <a:rPr lang="en-US" dirty="0" smtClean="0"/>
              <a:t>Content example, knotweed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5" y="506486"/>
            <a:ext cx="4721051" cy="308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7462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57" y="145161"/>
            <a:ext cx="4495904" cy="5029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Reduce the risk of pesticides to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985" y="495689"/>
            <a:ext cx="3641336" cy="16177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both applicators and incidental exposure</a:t>
            </a:r>
            <a:endParaRPr lang="en-US" dirty="0"/>
          </a:p>
        </p:txBody>
      </p:sp>
      <p:pic>
        <p:nvPicPr>
          <p:cNvPr id="4" name="Picture 3" descr="HP_001163.jpg"/>
          <p:cNvPicPr>
            <a:picLocks noChangeAspect="1"/>
          </p:cNvPicPr>
          <p:nvPr/>
        </p:nvPicPr>
        <p:blipFill>
          <a:blip r:embed="rId2"/>
          <a:srcRect t="19527" b="18343"/>
          <a:stretch>
            <a:fillRect/>
          </a:stretch>
        </p:blipFill>
        <p:spPr bwMode="auto">
          <a:xfrm>
            <a:off x="442653" y="902937"/>
            <a:ext cx="4108518" cy="170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6534" y="2604691"/>
            <a:ext cx="1284276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" b="1" dirty="0">
                <a:solidFill>
                  <a:schemeClr val="tx2"/>
                </a:solidFill>
              </a:rPr>
              <a:t>Photo: Metro</a:t>
            </a:r>
          </a:p>
        </p:txBody>
      </p:sp>
    </p:spTree>
    <p:extLst>
      <p:ext uri="{BB962C8B-B14F-4D97-AF65-F5344CB8AC3E}">
        <p14:creationId xmlns:p14="http://schemas.microsoft.com/office/powerpoint/2010/main" val="241813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90437"/>
            <a:ext cx="4933023" cy="50292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Reduce the risk of pesticides to waterways 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" name="Picture 2" descr="DSCF11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" y="459760"/>
            <a:ext cx="3562868" cy="267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9382" y="3131912"/>
            <a:ext cx="1797418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" b="1" dirty="0">
                <a:solidFill>
                  <a:schemeClr val="tx2"/>
                </a:solidFill>
              </a:rPr>
              <a:t>Photo: Rob Emanuel, OSU Extension</a:t>
            </a:r>
          </a:p>
        </p:txBody>
      </p:sp>
    </p:spTree>
    <p:extLst>
      <p:ext uri="{BB962C8B-B14F-4D97-AF65-F5344CB8AC3E}">
        <p14:creationId xmlns:p14="http://schemas.microsoft.com/office/powerpoint/2010/main" val="21108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869" y="1438361"/>
            <a:ext cx="2366053" cy="706967"/>
          </a:xfrm>
        </p:spPr>
        <p:txBody>
          <a:bodyPr/>
          <a:lstStyle/>
          <a:p>
            <a:r>
              <a:rPr lang="en-US" dirty="0" smtClean="0"/>
              <a:t>Water quality content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0"/>
            <a:ext cx="2257154" cy="36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6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50" y="77073"/>
            <a:ext cx="4491614" cy="502920"/>
          </a:xfrm>
        </p:spPr>
        <p:txBody>
          <a:bodyPr>
            <a:noAutofit/>
          </a:bodyPr>
          <a:lstStyle/>
          <a:p>
            <a:r>
              <a:rPr lang="en-US" sz="2000" dirty="0"/>
              <a:t>Reduce the risk of pesticides to pollinators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20823"/>
            <a:ext cx="3751550" cy="1223524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Oregon Legislature charge to improve pollinator health in the state (see House Bills </a:t>
            </a:r>
            <a:r>
              <a:rPr lang="en-US" sz="1200" u="sng" dirty="0">
                <a:hlinkClick r:id="rId2"/>
              </a:rPr>
              <a:t>3361</a:t>
            </a:r>
            <a:r>
              <a:rPr lang="en-US" sz="1200" dirty="0"/>
              <a:t> and </a:t>
            </a:r>
            <a:r>
              <a:rPr lang="en-US" sz="1200" u="sng" dirty="0">
                <a:hlinkClick r:id="rId3"/>
              </a:rPr>
              <a:t>3362</a:t>
            </a:r>
            <a:r>
              <a:rPr lang="en-US" sz="1200" dirty="0"/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4" y="434292"/>
            <a:ext cx="3524486" cy="26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8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127" y="207439"/>
            <a:ext cx="4206240" cy="706967"/>
          </a:xfrm>
        </p:spPr>
        <p:txBody>
          <a:bodyPr/>
          <a:lstStyle/>
          <a:p>
            <a:r>
              <a:rPr lang="en-US" dirty="0" smtClean="0"/>
              <a:t>Thank you to our sponsors!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127" y="682036"/>
            <a:ext cx="3769471" cy="1740535"/>
          </a:xfrm>
        </p:spPr>
        <p:txBody>
          <a:bodyPr>
            <a:noAutofit/>
          </a:bodyPr>
          <a:lstStyle/>
          <a:p>
            <a:r>
              <a:rPr lang="en-US" sz="1100" dirty="0" smtClean="0"/>
              <a:t>Metro</a:t>
            </a:r>
          </a:p>
          <a:p>
            <a:r>
              <a:rPr lang="en-US" sz="1100" dirty="0" smtClean="0"/>
              <a:t>East </a:t>
            </a:r>
            <a:r>
              <a:rPr lang="en-US" sz="1100" dirty="0"/>
              <a:t>Multnomah Soil and Water Conservation </a:t>
            </a:r>
            <a:r>
              <a:rPr lang="en-US" sz="1100" dirty="0" smtClean="0"/>
              <a:t>District</a:t>
            </a:r>
          </a:p>
          <a:p>
            <a:r>
              <a:rPr lang="en-US" sz="1100" dirty="0" smtClean="0"/>
              <a:t>West </a:t>
            </a:r>
            <a:r>
              <a:rPr lang="en-US" sz="1100" dirty="0"/>
              <a:t>Multnomah Soil and Water Conservation </a:t>
            </a:r>
            <a:r>
              <a:rPr lang="en-US" sz="1100" dirty="0" smtClean="0"/>
              <a:t>District</a:t>
            </a:r>
          </a:p>
          <a:p>
            <a:r>
              <a:rPr lang="en-US" sz="1100" dirty="0" smtClean="0"/>
              <a:t>City </a:t>
            </a:r>
            <a:r>
              <a:rPr lang="en-US" sz="1100" dirty="0"/>
              <a:t>of </a:t>
            </a:r>
            <a:r>
              <a:rPr lang="en-US" sz="1100" dirty="0" smtClean="0"/>
              <a:t>Gresham</a:t>
            </a:r>
            <a:endParaRPr lang="en-US" sz="1100" dirty="0"/>
          </a:p>
          <a:p>
            <a:r>
              <a:rPr lang="en-US" sz="1100" dirty="0" smtClean="0"/>
              <a:t>ODA </a:t>
            </a:r>
            <a:r>
              <a:rPr lang="en-US" sz="1100" dirty="0"/>
              <a:t>Pesticide Stewardship </a:t>
            </a:r>
            <a:r>
              <a:rPr lang="en-US" sz="1100" dirty="0" smtClean="0"/>
              <a:t>Partnership</a:t>
            </a:r>
          </a:p>
          <a:p>
            <a:r>
              <a:rPr lang="en-US" sz="1100" dirty="0" smtClean="0"/>
              <a:t>Benton County SWCD</a:t>
            </a:r>
          </a:p>
          <a:p>
            <a:r>
              <a:rPr lang="en-US" sz="1100" dirty="0" smtClean="0"/>
              <a:t>Individuals</a:t>
            </a:r>
          </a:p>
          <a:p>
            <a:endParaRPr lang="en-US" sz="1100" dirty="0"/>
          </a:p>
          <a:p>
            <a:r>
              <a:rPr lang="en-US" sz="1100" dirty="0"/>
              <a:t>OSU Extension </a:t>
            </a:r>
            <a:r>
              <a:rPr lang="en-US" sz="1100" dirty="0" smtClean="0"/>
              <a:t>Service Clackamas County</a:t>
            </a:r>
            <a:endParaRPr lang="en-US" sz="1100" dirty="0"/>
          </a:p>
          <a:p>
            <a:r>
              <a:rPr lang="en-US" sz="1100" dirty="0"/>
              <a:t>OSU Pollinator Health</a:t>
            </a:r>
          </a:p>
          <a:p>
            <a:r>
              <a:rPr lang="en-US" sz="1100" dirty="0"/>
              <a:t>OSU College of Agricultural Sciences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084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98537" y="77160"/>
            <a:ext cx="2492979" cy="706967"/>
          </a:xfrm>
        </p:spPr>
        <p:txBody>
          <a:bodyPr/>
          <a:lstStyle/>
          <a:p>
            <a:r>
              <a:rPr lang="en-US" sz="2800" dirty="0" smtClean="0"/>
              <a:t>Evaluation plan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5704"/>
            <a:ext cx="4876800" cy="30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62" y="163335"/>
            <a:ext cx="4840223" cy="706967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Built-in marketing plan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9102" y="682791"/>
            <a:ext cx="2595760" cy="198061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Leverage partners and existing relationships with </a:t>
            </a:r>
            <a:r>
              <a:rPr lang="en-US" b="1" dirty="0" smtClean="0">
                <a:solidFill>
                  <a:schemeClr val="tx2"/>
                </a:solidFill>
              </a:rPr>
              <a:t>media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Social media prompts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Postcard</a:t>
            </a:r>
            <a:r>
              <a:rPr lang="en-US" b="1" dirty="0">
                <a:solidFill>
                  <a:schemeClr val="tx2"/>
                </a:solidFill>
              </a:rPr>
              <a:t>, bookmarks, and other prompts for OSU Master Gardener and partners to distribute at community events.</a:t>
            </a:r>
          </a:p>
          <a:p>
            <a:r>
              <a:rPr lang="en-US" b="1" dirty="0">
                <a:solidFill>
                  <a:schemeClr val="tx2"/>
                </a:solidFill>
              </a:rPr>
              <a:t>Prompts at garden centers and hardware stores with easy  instructions to access the website.</a:t>
            </a:r>
          </a:p>
          <a:p>
            <a:r>
              <a:rPr lang="en-US" b="1" dirty="0">
                <a:solidFill>
                  <a:schemeClr val="tx2"/>
                </a:solidFill>
              </a:rPr>
              <a:t>Provide trainings for </a:t>
            </a:r>
            <a:r>
              <a:rPr lang="en-US" b="1" dirty="0" smtClean="0">
                <a:solidFill>
                  <a:schemeClr val="tx2"/>
                </a:solidFill>
              </a:rPr>
              <a:t>partners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55273" y="682791"/>
            <a:ext cx="2072640" cy="232071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Oregonian video series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19" y="1057813"/>
            <a:ext cx="1727070" cy="1945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662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2" y="1271198"/>
            <a:ext cx="2931437" cy="530225"/>
          </a:xfrm>
        </p:spPr>
        <p:txBody>
          <a:bodyPr/>
          <a:lstStyle/>
          <a:p>
            <a:r>
              <a:rPr lang="en-US" dirty="0" smtClean="0"/>
              <a:t>The $3 Million Question?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454" y="1182917"/>
            <a:ext cx="2278743" cy="530225"/>
          </a:xfrm>
        </p:spPr>
        <p:txBody>
          <a:bodyPr>
            <a:noAutofit/>
          </a:bodyPr>
          <a:lstStyle/>
          <a:p>
            <a:r>
              <a:rPr lang="en-US" sz="1920" dirty="0"/>
              <a:t>Questions? </a:t>
            </a:r>
            <a:br>
              <a:rPr lang="en-US" sz="1920" dirty="0"/>
            </a:br>
            <a:r>
              <a:rPr lang="en-US" sz="1920" dirty="0"/>
              <a:t/>
            </a:r>
            <a:br>
              <a:rPr lang="en-US" sz="1920" dirty="0"/>
            </a:br>
            <a:r>
              <a:rPr lang="en-US" sz="1920" dirty="0"/>
              <a:t>Recommendations?</a:t>
            </a:r>
            <a:br>
              <a:rPr lang="en-US" sz="1920" dirty="0"/>
            </a:br>
            <a:r>
              <a:rPr lang="en-US" sz="1920" dirty="0"/>
              <a:t/>
            </a:r>
            <a:br>
              <a:rPr lang="en-US" sz="1920" dirty="0"/>
            </a:br>
            <a:r>
              <a:rPr lang="en-US" sz="1920" dirty="0"/>
              <a:t>Thoughts?</a:t>
            </a:r>
            <a:br>
              <a:rPr lang="en-US" sz="1920" dirty="0"/>
            </a:br>
            <a:endParaRPr lang="en-US" sz="192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71452" y="798741"/>
            <a:ext cx="3657600" cy="384176"/>
          </a:xfrm>
          <a:prstGeom prst="rect">
            <a:avLst/>
          </a:prstGeom>
        </p:spPr>
        <p:txBody>
          <a:bodyPr vert="horz" lIns="36576" tIns="18289" rIns="36576" bIns="18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Pest Problems</a:t>
            </a:r>
            <a:r>
              <a:rPr lang="en-US" sz="19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9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92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26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contact us: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19" y="1186146"/>
            <a:ext cx="2891245" cy="9169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SolvePestProblems.edu</a:t>
            </a:r>
          </a:p>
          <a:p>
            <a:pPr marL="0" indent="0">
              <a:buNone/>
            </a:pPr>
            <a:r>
              <a:rPr lang="en-US" dirty="0" smtClean="0"/>
              <a:t>Weston Miller, program manager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Weston.miller@oregonstate.edu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503-706-9193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93" y="953771"/>
            <a:ext cx="1730828" cy="17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29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9308" y="157807"/>
            <a:ext cx="6710231" cy="530225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Stakeholder engagement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08" y="951313"/>
            <a:ext cx="2267113" cy="1700333"/>
          </a:xfrm>
        </p:spPr>
      </p:pic>
      <p:sp>
        <p:nvSpPr>
          <p:cNvPr id="8" name="TextBox 7"/>
          <p:cNvSpPr txBox="1"/>
          <p:nvPr/>
        </p:nvSpPr>
        <p:spPr>
          <a:xfrm>
            <a:off x="4358" y="859865"/>
            <a:ext cx="2541450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2" indent="-228602">
              <a:buFont typeface="Arial" panose="020B0604020202020204" pitchFamily="34" charset="0"/>
              <a:buChar char="•"/>
            </a:pPr>
            <a:r>
              <a:rPr lang="en-US" sz="1440" b="1" dirty="0">
                <a:solidFill>
                  <a:schemeClr val="tx2"/>
                </a:solidFill>
              </a:rPr>
              <a:t>Steering committee</a:t>
            </a:r>
          </a:p>
          <a:p>
            <a:pPr marL="411482" lvl="1" indent="-228602">
              <a:buFont typeface="Courier New" panose="02070309020205020404" pitchFamily="49" charset="0"/>
              <a:buChar char="o"/>
            </a:pPr>
            <a:r>
              <a:rPr lang="en-US" sz="1280" b="1" dirty="0" smtClean="0">
                <a:solidFill>
                  <a:schemeClr val="tx2"/>
                </a:solidFill>
              </a:rPr>
              <a:t>OSU, ODA</a:t>
            </a:r>
            <a:r>
              <a:rPr lang="en-US" sz="1280" b="1" dirty="0">
                <a:solidFill>
                  <a:schemeClr val="tx2"/>
                </a:solidFill>
              </a:rPr>
              <a:t>, Metro, EMSWCD</a:t>
            </a:r>
          </a:p>
          <a:p>
            <a:pPr marL="228602" indent="-228602">
              <a:buFont typeface="Arial" panose="020B0604020202020204" pitchFamily="34" charset="0"/>
              <a:buChar char="•"/>
            </a:pPr>
            <a:r>
              <a:rPr lang="en-US" sz="1440" b="1" dirty="0">
                <a:solidFill>
                  <a:schemeClr val="tx2"/>
                </a:solidFill>
              </a:rPr>
              <a:t>Advisory- 15+ people</a:t>
            </a:r>
          </a:p>
          <a:p>
            <a:pPr marL="411482" lvl="1" indent="-228602">
              <a:buFont typeface="Courier New" panose="02070309020205020404" pitchFamily="49" charset="0"/>
              <a:buChar char="o"/>
            </a:pPr>
            <a:r>
              <a:rPr lang="en-US" sz="1280" b="1" dirty="0">
                <a:solidFill>
                  <a:schemeClr val="tx2"/>
                </a:solidFill>
              </a:rPr>
              <a:t>ODF, ODA, other agencies</a:t>
            </a:r>
          </a:p>
          <a:p>
            <a:pPr marL="411482" lvl="1" indent="-228602">
              <a:buFont typeface="Courier New" panose="02070309020205020404" pitchFamily="49" charset="0"/>
              <a:buChar char="o"/>
            </a:pPr>
            <a:r>
              <a:rPr lang="en-US" sz="1280" b="1" dirty="0">
                <a:solidFill>
                  <a:schemeClr val="tx2"/>
                </a:solidFill>
              </a:rPr>
              <a:t>Landscape, nursery</a:t>
            </a:r>
          </a:p>
          <a:p>
            <a:pPr marL="411482" lvl="1" indent="-228602">
              <a:buFont typeface="Courier New" panose="02070309020205020404" pitchFamily="49" charset="0"/>
              <a:buChar char="o"/>
            </a:pPr>
            <a:r>
              <a:rPr lang="en-US" sz="1280" b="1" dirty="0">
                <a:solidFill>
                  <a:schemeClr val="tx2"/>
                </a:solidFill>
              </a:rPr>
              <a:t>Community Engagement Liaisons (funded)</a:t>
            </a:r>
          </a:p>
          <a:p>
            <a:pPr marL="228602" indent="-228602">
              <a:buFont typeface="Arial" panose="020B0604020202020204" pitchFamily="34" charset="0"/>
              <a:buChar char="•"/>
            </a:pPr>
            <a:r>
              <a:rPr lang="en-US" sz="1440" b="1" dirty="0">
                <a:solidFill>
                  <a:schemeClr val="tx2"/>
                </a:solidFill>
              </a:rPr>
              <a:t>Spanish-language advisory (funded)</a:t>
            </a:r>
          </a:p>
        </p:txBody>
      </p:sp>
    </p:spTree>
    <p:extLst>
      <p:ext uri="{BB962C8B-B14F-4D97-AF65-F5344CB8AC3E}">
        <p14:creationId xmlns:p14="http://schemas.microsoft.com/office/powerpoint/2010/main" val="7010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85" y="96659"/>
            <a:ext cx="4206240" cy="628415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Broad coalition of support!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066" y="610198"/>
            <a:ext cx="1314148" cy="625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79" y="2634278"/>
            <a:ext cx="898461" cy="66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079" y="2598363"/>
            <a:ext cx="1129247" cy="728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7" y="2598364"/>
            <a:ext cx="753211" cy="721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7" y="1964435"/>
            <a:ext cx="1402265" cy="492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3458" y="1990375"/>
            <a:ext cx="835819" cy="841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2517" y="1911023"/>
            <a:ext cx="1529547" cy="5861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31" y="602786"/>
            <a:ext cx="1323108" cy="1335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716" y="522886"/>
            <a:ext cx="805654" cy="701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4815" y="1290044"/>
            <a:ext cx="1029492" cy="4899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4681" y="576739"/>
            <a:ext cx="778492" cy="7756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8628" y="1730261"/>
            <a:ext cx="561268" cy="96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9230" y="1269198"/>
            <a:ext cx="824186" cy="6418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9982" y="1228735"/>
            <a:ext cx="1250908" cy="5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-291710" y="225906"/>
            <a:ext cx="5412350" cy="58801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Audience question: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52841" y="905357"/>
            <a:ext cx="3692771" cy="1910996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Who has experienced a pest problem at home in the last year?</a:t>
            </a:r>
          </a:p>
          <a:p>
            <a:pPr marL="254001" indent="-254001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Animals</a:t>
            </a:r>
          </a:p>
          <a:p>
            <a:pPr marL="254001" indent="-254001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Household</a:t>
            </a:r>
          </a:p>
          <a:p>
            <a:pPr marL="254001" indent="-254001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Plant problems</a:t>
            </a:r>
          </a:p>
          <a:p>
            <a:pPr marL="254001" indent="-254001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Weeds</a:t>
            </a:r>
          </a:p>
        </p:txBody>
      </p:sp>
    </p:spTree>
    <p:extLst>
      <p:ext uri="{BB962C8B-B14F-4D97-AF65-F5344CB8AC3E}">
        <p14:creationId xmlns:p14="http://schemas.microsoft.com/office/powerpoint/2010/main" val="40446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9808" y="163774"/>
            <a:ext cx="3511296" cy="628415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Pest problems happen!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880887"/>
            <a:ext cx="4533122" cy="209278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63853" y="3151068"/>
            <a:ext cx="354099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" b="1" dirty="0">
                <a:solidFill>
                  <a:schemeClr val="tx2"/>
                </a:solidFill>
              </a:rPr>
              <a:t>Brown Marmorated Stink Bug</a:t>
            </a:r>
          </a:p>
          <a:p>
            <a:r>
              <a:rPr lang="en-US" sz="720" b="1" dirty="0">
                <a:solidFill>
                  <a:schemeClr val="tx2"/>
                </a:solidFill>
              </a:rPr>
              <a:t>http://agsci.oregonstate.edu/bmsb</a:t>
            </a:r>
          </a:p>
        </p:txBody>
      </p:sp>
    </p:spTree>
    <p:extLst>
      <p:ext uri="{BB962C8B-B14F-4D97-AF65-F5344CB8AC3E}">
        <p14:creationId xmlns:p14="http://schemas.microsoft.com/office/powerpoint/2010/main" val="399187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81" y="104688"/>
            <a:ext cx="3884765" cy="5029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And increasing numbers of pests…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64" y="525122"/>
            <a:ext cx="3493779" cy="2492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264" y="3134825"/>
            <a:ext cx="12329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" b="1" dirty="0">
                <a:solidFill>
                  <a:schemeClr val="tx2"/>
                </a:solidFill>
              </a:rPr>
              <a:t>Azalea lace bug damage</a:t>
            </a:r>
          </a:p>
          <a:p>
            <a:r>
              <a:rPr lang="en-US" sz="720" b="1" dirty="0">
                <a:solidFill>
                  <a:schemeClr val="tx2"/>
                </a:solidFill>
              </a:rPr>
              <a:t>Photo: Robin Rosetta, OSU</a:t>
            </a:r>
          </a:p>
        </p:txBody>
      </p:sp>
    </p:spTree>
    <p:extLst>
      <p:ext uri="{BB962C8B-B14F-4D97-AF65-F5344CB8AC3E}">
        <p14:creationId xmlns:p14="http://schemas.microsoft.com/office/powerpoint/2010/main" val="33471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62" y="83432"/>
            <a:ext cx="4832697" cy="530225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And increasing numbers of invasive species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" y="420797"/>
            <a:ext cx="2297885" cy="2769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2144" y="439187"/>
            <a:ext cx="151113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b="1" dirty="0">
                <a:solidFill>
                  <a:schemeClr val="tx2"/>
                </a:solidFill>
              </a:rPr>
              <a:t>Lesser celandine</a:t>
            </a:r>
          </a:p>
          <a:p>
            <a:endParaRPr lang="en-US" sz="72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509" y="3280787"/>
            <a:ext cx="3127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http://www.nyis.info/index.php?action=invasive_detail&amp;id=71</a:t>
            </a:r>
          </a:p>
        </p:txBody>
      </p:sp>
      <p:sp>
        <p:nvSpPr>
          <p:cNvPr id="4" name="Freeform 3"/>
          <p:cNvSpPr/>
          <p:nvPr/>
        </p:nvSpPr>
        <p:spPr>
          <a:xfrm>
            <a:off x="3175275" y="1344548"/>
            <a:ext cx="412084" cy="258166"/>
          </a:xfrm>
          <a:custGeom>
            <a:avLst/>
            <a:gdLst>
              <a:gd name="connsiteX0" fmla="*/ 291403 w 412084"/>
              <a:gd name="connsiteY0" fmla="*/ 6957 h 258166"/>
              <a:gd name="connsiteX1" fmla="*/ 130629 w 412084"/>
              <a:gd name="connsiteY1" fmla="*/ 6957 h 258166"/>
              <a:gd name="connsiteX2" fmla="*/ 115556 w 412084"/>
              <a:gd name="connsiteY2" fmla="*/ 11981 h 258166"/>
              <a:gd name="connsiteX3" fmla="*/ 80387 w 412084"/>
              <a:gd name="connsiteY3" fmla="*/ 32078 h 258166"/>
              <a:gd name="connsiteX4" fmla="*/ 60291 w 412084"/>
              <a:gd name="connsiteY4" fmla="*/ 37102 h 258166"/>
              <a:gd name="connsiteX5" fmla="*/ 35170 w 412084"/>
              <a:gd name="connsiteY5" fmla="*/ 62223 h 258166"/>
              <a:gd name="connsiteX6" fmla="*/ 30145 w 412084"/>
              <a:gd name="connsiteY6" fmla="*/ 82320 h 258166"/>
              <a:gd name="connsiteX7" fmla="*/ 15073 w 412084"/>
              <a:gd name="connsiteY7" fmla="*/ 92368 h 258166"/>
              <a:gd name="connsiteX8" fmla="*/ 5025 w 412084"/>
              <a:gd name="connsiteY8" fmla="*/ 102417 h 258166"/>
              <a:gd name="connsiteX9" fmla="*/ 0 w 412084"/>
              <a:gd name="connsiteY9" fmla="*/ 117489 h 258166"/>
              <a:gd name="connsiteX10" fmla="*/ 5025 w 412084"/>
              <a:gd name="connsiteY10" fmla="*/ 157683 h 258166"/>
              <a:gd name="connsiteX11" fmla="*/ 20097 w 412084"/>
              <a:gd name="connsiteY11" fmla="*/ 172755 h 258166"/>
              <a:gd name="connsiteX12" fmla="*/ 60291 w 412084"/>
              <a:gd name="connsiteY12" fmla="*/ 197876 h 258166"/>
              <a:gd name="connsiteX13" fmla="*/ 75363 w 412084"/>
              <a:gd name="connsiteY13" fmla="*/ 212948 h 258166"/>
              <a:gd name="connsiteX14" fmla="*/ 105508 w 412084"/>
              <a:gd name="connsiteY14" fmla="*/ 222997 h 258166"/>
              <a:gd name="connsiteX15" fmla="*/ 125605 w 412084"/>
              <a:gd name="connsiteY15" fmla="*/ 228021 h 258166"/>
              <a:gd name="connsiteX16" fmla="*/ 140677 w 412084"/>
              <a:gd name="connsiteY16" fmla="*/ 233045 h 258166"/>
              <a:gd name="connsiteX17" fmla="*/ 165798 w 412084"/>
              <a:gd name="connsiteY17" fmla="*/ 238069 h 258166"/>
              <a:gd name="connsiteX18" fmla="*/ 185895 w 412084"/>
              <a:gd name="connsiteY18" fmla="*/ 243093 h 258166"/>
              <a:gd name="connsiteX19" fmla="*/ 211016 w 412084"/>
              <a:gd name="connsiteY19" fmla="*/ 253142 h 258166"/>
              <a:gd name="connsiteX20" fmla="*/ 251209 w 412084"/>
              <a:gd name="connsiteY20" fmla="*/ 258166 h 258166"/>
              <a:gd name="connsiteX21" fmla="*/ 376814 w 412084"/>
              <a:gd name="connsiteY21" fmla="*/ 253142 h 258166"/>
              <a:gd name="connsiteX22" fmla="*/ 396910 w 412084"/>
              <a:gd name="connsiteY22" fmla="*/ 248118 h 258166"/>
              <a:gd name="connsiteX23" fmla="*/ 406959 w 412084"/>
              <a:gd name="connsiteY23" fmla="*/ 238069 h 258166"/>
              <a:gd name="connsiteX24" fmla="*/ 406959 w 412084"/>
              <a:gd name="connsiteY24" fmla="*/ 197876 h 258166"/>
              <a:gd name="connsiteX25" fmla="*/ 401934 w 412084"/>
              <a:gd name="connsiteY25" fmla="*/ 162707 h 258166"/>
              <a:gd name="connsiteX26" fmla="*/ 391886 w 412084"/>
              <a:gd name="connsiteY26" fmla="*/ 152658 h 258166"/>
              <a:gd name="connsiteX27" fmla="*/ 381838 w 412084"/>
              <a:gd name="connsiteY27" fmla="*/ 137586 h 258166"/>
              <a:gd name="connsiteX28" fmla="*/ 366765 w 412084"/>
              <a:gd name="connsiteY28" fmla="*/ 107441 h 258166"/>
              <a:gd name="connsiteX29" fmla="*/ 356717 w 412084"/>
              <a:gd name="connsiteY29" fmla="*/ 77296 h 258166"/>
              <a:gd name="connsiteX30" fmla="*/ 351693 w 412084"/>
              <a:gd name="connsiteY30" fmla="*/ 62223 h 258166"/>
              <a:gd name="connsiteX31" fmla="*/ 331596 w 412084"/>
              <a:gd name="connsiteY31" fmla="*/ 32078 h 258166"/>
              <a:gd name="connsiteX32" fmla="*/ 321548 w 412084"/>
              <a:gd name="connsiteY32" fmla="*/ 17006 h 258166"/>
              <a:gd name="connsiteX33" fmla="*/ 291403 w 412084"/>
              <a:gd name="connsiteY33" fmla="*/ 6957 h 25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2084" h="258166">
                <a:moveTo>
                  <a:pt x="291403" y="6957"/>
                </a:moveTo>
                <a:cubicBezTo>
                  <a:pt x="220450" y="-3179"/>
                  <a:pt x="247908" y="-1420"/>
                  <a:pt x="130629" y="6957"/>
                </a:cubicBezTo>
                <a:cubicBezTo>
                  <a:pt x="125346" y="7334"/>
                  <a:pt x="120580" y="10306"/>
                  <a:pt x="115556" y="11981"/>
                </a:cubicBezTo>
                <a:cubicBezTo>
                  <a:pt x="103059" y="20313"/>
                  <a:pt x="94961" y="26613"/>
                  <a:pt x="80387" y="32078"/>
                </a:cubicBezTo>
                <a:cubicBezTo>
                  <a:pt x="73922" y="34502"/>
                  <a:pt x="66990" y="35427"/>
                  <a:pt x="60291" y="37102"/>
                </a:cubicBezTo>
                <a:cubicBezTo>
                  <a:pt x="46893" y="46034"/>
                  <a:pt x="41869" y="46592"/>
                  <a:pt x="35170" y="62223"/>
                </a:cubicBezTo>
                <a:cubicBezTo>
                  <a:pt x="32450" y="68570"/>
                  <a:pt x="33975" y="76575"/>
                  <a:pt x="30145" y="82320"/>
                </a:cubicBezTo>
                <a:cubicBezTo>
                  <a:pt x="26796" y="87344"/>
                  <a:pt x="19788" y="88596"/>
                  <a:pt x="15073" y="92368"/>
                </a:cubicBezTo>
                <a:cubicBezTo>
                  <a:pt x="11374" y="95327"/>
                  <a:pt x="8374" y="99067"/>
                  <a:pt x="5025" y="102417"/>
                </a:cubicBezTo>
                <a:cubicBezTo>
                  <a:pt x="3350" y="107441"/>
                  <a:pt x="0" y="112193"/>
                  <a:pt x="0" y="117489"/>
                </a:cubicBezTo>
                <a:cubicBezTo>
                  <a:pt x="0" y="130991"/>
                  <a:pt x="411" y="144994"/>
                  <a:pt x="5025" y="157683"/>
                </a:cubicBezTo>
                <a:cubicBezTo>
                  <a:pt x="7453" y="164360"/>
                  <a:pt x="14702" y="168131"/>
                  <a:pt x="20097" y="172755"/>
                </a:cubicBezTo>
                <a:cubicBezTo>
                  <a:pt x="38360" y="188409"/>
                  <a:pt x="39703" y="187583"/>
                  <a:pt x="60291" y="197876"/>
                </a:cubicBezTo>
                <a:cubicBezTo>
                  <a:pt x="65315" y="202900"/>
                  <a:pt x="69152" y="209497"/>
                  <a:pt x="75363" y="212948"/>
                </a:cubicBezTo>
                <a:cubicBezTo>
                  <a:pt x="84622" y="218092"/>
                  <a:pt x="95232" y="220428"/>
                  <a:pt x="105508" y="222997"/>
                </a:cubicBezTo>
                <a:cubicBezTo>
                  <a:pt x="112207" y="224672"/>
                  <a:pt x="118966" y="226124"/>
                  <a:pt x="125605" y="228021"/>
                </a:cubicBezTo>
                <a:cubicBezTo>
                  <a:pt x="130697" y="229476"/>
                  <a:pt x="135539" y="231761"/>
                  <a:pt x="140677" y="233045"/>
                </a:cubicBezTo>
                <a:cubicBezTo>
                  <a:pt x="148962" y="235116"/>
                  <a:pt x="157462" y="236217"/>
                  <a:pt x="165798" y="238069"/>
                </a:cubicBezTo>
                <a:cubicBezTo>
                  <a:pt x="172539" y="239567"/>
                  <a:pt x="179344" y="240909"/>
                  <a:pt x="185895" y="243093"/>
                </a:cubicBezTo>
                <a:cubicBezTo>
                  <a:pt x="194451" y="245945"/>
                  <a:pt x="202228" y="251114"/>
                  <a:pt x="211016" y="253142"/>
                </a:cubicBezTo>
                <a:cubicBezTo>
                  <a:pt x="224172" y="256178"/>
                  <a:pt x="237811" y="256491"/>
                  <a:pt x="251209" y="258166"/>
                </a:cubicBezTo>
                <a:cubicBezTo>
                  <a:pt x="293077" y="256491"/>
                  <a:pt x="335011" y="256025"/>
                  <a:pt x="376814" y="253142"/>
                </a:cubicBezTo>
                <a:cubicBezTo>
                  <a:pt x="383702" y="252667"/>
                  <a:pt x="390734" y="251206"/>
                  <a:pt x="396910" y="248118"/>
                </a:cubicBezTo>
                <a:cubicBezTo>
                  <a:pt x="401147" y="245999"/>
                  <a:pt x="403609" y="241419"/>
                  <a:pt x="406959" y="238069"/>
                </a:cubicBezTo>
                <a:cubicBezTo>
                  <a:pt x="415101" y="213643"/>
                  <a:pt x="412348" y="230210"/>
                  <a:pt x="406959" y="197876"/>
                </a:cubicBezTo>
                <a:cubicBezTo>
                  <a:pt x="405012" y="186195"/>
                  <a:pt x="405679" y="173941"/>
                  <a:pt x="401934" y="162707"/>
                </a:cubicBezTo>
                <a:cubicBezTo>
                  <a:pt x="400436" y="158213"/>
                  <a:pt x="394845" y="156357"/>
                  <a:pt x="391886" y="152658"/>
                </a:cubicBezTo>
                <a:cubicBezTo>
                  <a:pt x="388114" y="147943"/>
                  <a:pt x="385187" y="142610"/>
                  <a:pt x="381838" y="137586"/>
                </a:cubicBezTo>
                <a:cubicBezTo>
                  <a:pt x="363517" y="82618"/>
                  <a:pt x="392736" y="165874"/>
                  <a:pt x="366765" y="107441"/>
                </a:cubicBezTo>
                <a:cubicBezTo>
                  <a:pt x="362463" y="97762"/>
                  <a:pt x="360066" y="87344"/>
                  <a:pt x="356717" y="77296"/>
                </a:cubicBezTo>
                <a:cubicBezTo>
                  <a:pt x="355042" y="72272"/>
                  <a:pt x="354631" y="66630"/>
                  <a:pt x="351693" y="62223"/>
                </a:cubicBezTo>
                <a:lnTo>
                  <a:pt x="331596" y="32078"/>
                </a:lnTo>
                <a:cubicBezTo>
                  <a:pt x="328247" y="27054"/>
                  <a:pt x="325818" y="21276"/>
                  <a:pt x="321548" y="17006"/>
                </a:cubicBezTo>
                <a:lnTo>
                  <a:pt x="291403" y="69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3764778" y="1344548"/>
            <a:ext cx="412084" cy="258166"/>
          </a:xfrm>
          <a:custGeom>
            <a:avLst/>
            <a:gdLst>
              <a:gd name="connsiteX0" fmla="*/ 291403 w 412084"/>
              <a:gd name="connsiteY0" fmla="*/ 6957 h 258166"/>
              <a:gd name="connsiteX1" fmla="*/ 130629 w 412084"/>
              <a:gd name="connsiteY1" fmla="*/ 6957 h 258166"/>
              <a:gd name="connsiteX2" fmla="*/ 115556 w 412084"/>
              <a:gd name="connsiteY2" fmla="*/ 11981 h 258166"/>
              <a:gd name="connsiteX3" fmla="*/ 80387 w 412084"/>
              <a:gd name="connsiteY3" fmla="*/ 32078 h 258166"/>
              <a:gd name="connsiteX4" fmla="*/ 60291 w 412084"/>
              <a:gd name="connsiteY4" fmla="*/ 37102 h 258166"/>
              <a:gd name="connsiteX5" fmla="*/ 35170 w 412084"/>
              <a:gd name="connsiteY5" fmla="*/ 62223 h 258166"/>
              <a:gd name="connsiteX6" fmla="*/ 30145 w 412084"/>
              <a:gd name="connsiteY6" fmla="*/ 82320 h 258166"/>
              <a:gd name="connsiteX7" fmla="*/ 15073 w 412084"/>
              <a:gd name="connsiteY7" fmla="*/ 92368 h 258166"/>
              <a:gd name="connsiteX8" fmla="*/ 5025 w 412084"/>
              <a:gd name="connsiteY8" fmla="*/ 102417 h 258166"/>
              <a:gd name="connsiteX9" fmla="*/ 0 w 412084"/>
              <a:gd name="connsiteY9" fmla="*/ 117489 h 258166"/>
              <a:gd name="connsiteX10" fmla="*/ 5025 w 412084"/>
              <a:gd name="connsiteY10" fmla="*/ 157683 h 258166"/>
              <a:gd name="connsiteX11" fmla="*/ 20097 w 412084"/>
              <a:gd name="connsiteY11" fmla="*/ 172755 h 258166"/>
              <a:gd name="connsiteX12" fmla="*/ 60291 w 412084"/>
              <a:gd name="connsiteY12" fmla="*/ 197876 h 258166"/>
              <a:gd name="connsiteX13" fmla="*/ 75363 w 412084"/>
              <a:gd name="connsiteY13" fmla="*/ 212948 h 258166"/>
              <a:gd name="connsiteX14" fmla="*/ 105508 w 412084"/>
              <a:gd name="connsiteY14" fmla="*/ 222997 h 258166"/>
              <a:gd name="connsiteX15" fmla="*/ 125605 w 412084"/>
              <a:gd name="connsiteY15" fmla="*/ 228021 h 258166"/>
              <a:gd name="connsiteX16" fmla="*/ 140677 w 412084"/>
              <a:gd name="connsiteY16" fmla="*/ 233045 h 258166"/>
              <a:gd name="connsiteX17" fmla="*/ 165798 w 412084"/>
              <a:gd name="connsiteY17" fmla="*/ 238069 h 258166"/>
              <a:gd name="connsiteX18" fmla="*/ 185895 w 412084"/>
              <a:gd name="connsiteY18" fmla="*/ 243093 h 258166"/>
              <a:gd name="connsiteX19" fmla="*/ 211016 w 412084"/>
              <a:gd name="connsiteY19" fmla="*/ 253142 h 258166"/>
              <a:gd name="connsiteX20" fmla="*/ 251209 w 412084"/>
              <a:gd name="connsiteY20" fmla="*/ 258166 h 258166"/>
              <a:gd name="connsiteX21" fmla="*/ 376814 w 412084"/>
              <a:gd name="connsiteY21" fmla="*/ 253142 h 258166"/>
              <a:gd name="connsiteX22" fmla="*/ 396910 w 412084"/>
              <a:gd name="connsiteY22" fmla="*/ 248118 h 258166"/>
              <a:gd name="connsiteX23" fmla="*/ 406959 w 412084"/>
              <a:gd name="connsiteY23" fmla="*/ 238069 h 258166"/>
              <a:gd name="connsiteX24" fmla="*/ 406959 w 412084"/>
              <a:gd name="connsiteY24" fmla="*/ 197876 h 258166"/>
              <a:gd name="connsiteX25" fmla="*/ 401934 w 412084"/>
              <a:gd name="connsiteY25" fmla="*/ 162707 h 258166"/>
              <a:gd name="connsiteX26" fmla="*/ 391886 w 412084"/>
              <a:gd name="connsiteY26" fmla="*/ 152658 h 258166"/>
              <a:gd name="connsiteX27" fmla="*/ 381838 w 412084"/>
              <a:gd name="connsiteY27" fmla="*/ 137586 h 258166"/>
              <a:gd name="connsiteX28" fmla="*/ 366765 w 412084"/>
              <a:gd name="connsiteY28" fmla="*/ 107441 h 258166"/>
              <a:gd name="connsiteX29" fmla="*/ 356717 w 412084"/>
              <a:gd name="connsiteY29" fmla="*/ 77296 h 258166"/>
              <a:gd name="connsiteX30" fmla="*/ 351693 w 412084"/>
              <a:gd name="connsiteY30" fmla="*/ 62223 h 258166"/>
              <a:gd name="connsiteX31" fmla="*/ 331596 w 412084"/>
              <a:gd name="connsiteY31" fmla="*/ 32078 h 258166"/>
              <a:gd name="connsiteX32" fmla="*/ 321548 w 412084"/>
              <a:gd name="connsiteY32" fmla="*/ 17006 h 258166"/>
              <a:gd name="connsiteX33" fmla="*/ 291403 w 412084"/>
              <a:gd name="connsiteY33" fmla="*/ 6957 h 25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2084" h="258166">
                <a:moveTo>
                  <a:pt x="291403" y="6957"/>
                </a:moveTo>
                <a:cubicBezTo>
                  <a:pt x="220450" y="-3179"/>
                  <a:pt x="247908" y="-1420"/>
                  <a:pt x="130629" y="6957"/>
                </a:cubicBezTo>
                <a:cubicBezTo>
                  <a:pt x="125346" y="7334"/>
                  <a:pt x="120580" y="10306"/>
                  <a:pt x="115556" y="11981"/>
                </a:cubicBezTo>
                <a:cubicBezTo>
                  <a:pt x="103059" y="20313"/>
                  <a:pt x="94961" y="26613"/>
                  <a:pt x="80387" y="32078"/>
                </a:cubicBezTo>
                <a:cubicBezTo>
                  <a:pt x="73922" y="34502"/>
                  <a:pt x="66990" y="35427"/>
                  <a:pt x="60291" y="37102"/>
                </a:cubicBezTo>
                <a:cubicBezTo>
                  <a:pt x="46893" y="46034"/>
                  <a:pt x="41869" y="46592"/>
                  <a:pt x="35170" y="62223"/>
                </a:cubicBezTo>
                <a:cubicBezTo>
                  <a:pt x="32450" y="68570"/>
                  <a:pt x="33975" y="76575"/>
                  <a:pt x="30145" y="82320"/>
                </a:cubicBezTo>
                <a:cubicBezTo>
                  <a:pt x="26796" y="87344"/>
                  <a:pt x="19788" y="88596"/>
                  <a:pt x="15073" y="92368"/>
                </a:cubicBezTo>
                <a:cubicBezTo>
                  <a:pt x="11374" y="95327"/>
                  <a:pt x="8374" y="99067"/>
                  <a:pt x="5025" y="102417"/>
                </a:cubicBezTo>
                <a:cubicBezTo>
                  <a:pt x="3350" y="107441"/>
                  <a:pt x="0" y="112193"/>
                  <a:pt x="0" y="117489"/>
                </a:cubicBezTo>
                <a:cubicBezTo>
                  <a:pt x="0" y="130991"/>
                  <a:pt x="411" y="144994"/>
                  <a:pt x="5025" y="157683"/>
                </a:cubicBezTo>
                <a:cubicBezTo>
                  <a:pt x="7453" y="164360"/>
                  <a:pt x="14702" y="168131"/>
                  <a:pt x="20097" y="172755"/>
                </a:cubicBezTo>
                <a:cubicBezTo>
                  <a:pt x="38360" y="188409"/>
                  <a:pt x="39703" y="187583"/>
                  <a:pt x="60291" y="197876"/>
                </a:cubicBezTo>
                <a:cubicBezTo>
                  <a:pt x="65315" y="202900"/>
                  <a:pt x="69152" y="209497"/>
                  <a:pt x="75363" y="212948"/>
                </a:cubicBezTo>
                <a:cubicBezTo>
                  <a:pt x="84622" y="218092"/>
                  <a:pt x="95232" y="220428"/>
                  <a:pt x="105508" y="222997"/>
                </a:cubicBezTo>
                <a:cubicBezTo>
                  <a:pt x="112207" y="224672"/>
                  <a:pt x="118966" y="226124"/>
                  <a:pt x="125605" y="228021"/>
                </a:cubicBezTo>
                <a:cubicBezTo>
                  <a:pt x="130697" y="229476"/>
                  <a:pt x="135539" y="231761"/>
                  <a:pt x="140677" y="233045"/>
                </a:cubicBezTo>
                <a:cubicBezTo>
                  <a:pt x="148962" y="235116"/>
                  <a:pt x="157462" y="236217"/>
                  <a:pt x="165798" y="238069"/>
                </a:cubicBezTo>
                <a:cubicBezTo>
                  <a:pt x="172539" y="239567"/>
                  <a:pt x="179344" y="240909"/>
                  <a:pt x="185895" y="243093"/>
                </a:cubicBezTo>
                <a:cubicBezTo>
                  <a:pt x="194451" y="245945"/>
                  <a:pt x="202228" y="251114"/>
                  <a:pt x="211016" y="253142"/>
                </a:cubicBezTo>
                <a:cubicBezTo>
                  <a:pt x="224172" y="256178"/>
                  <a:pt x="237811" y="256491"/>
                  <a:pt x="251209" y="258166"/>
                </a:cubicBezTo>
                <a:cubicBezTo>
                  <a:pt x="293077" y="256491"/>
                  <a:pt x="335011" y="256025"/>
                  <a:pt x="376814" y="253142"/>
                </a:cubicBezTo>
                <a:cubicBezTo>
                  <a:pt x="383702" y="252667"/>
                  <a:pt x="390734" y="251206"/>
                  <a:pt x="396910" y="248118"/>
                </a:cubicBezTo>
                <a:cubicBezTo>
                  <a:pt x="401147" y="245999"/>
                  <a:pt x="403609" y="241419"/>
                  <a:pt x="406959" y="238069"/>
                </a:cubicBezTo>
                <a:cubicBezTo>
                  <a:pt x="415101" y="213643"/>
                  <a:pt x="412348" y="230210"/>
                  <a:pt x="406959" y="197876"/>
                </a:cubicBezTo>
                <a:cubicBezTo>
                  <a:pt x="405012" y="186195"/>
                  <a:pt x="405679" y="173941"/>
                  <a:pt x="401934" y="162707"/>
                </a:cubicBezTo>
                <a:cubicBezTo>
                  <a:pt x="400436" y="158213"/>
                  <a:pt x="394845" y="156357"/>
                  <a:pt x="391886" y="152658"/>
                </a:cubicBezTo>
                <a:cubicBezTo>
                  <a:pt x="388114" y="147943"/>
                  <a:pt x="385187" y="142610"/>
                  <a:pt x="381838" y="137586"/>
                </a:cubicBezTo>
                <a:cubicBezTo>
                  <a:pt x="363517" y="82618"/>
                  <a:pt x="392736" y="165874"/>
                  <a:pt x="366765" y="107441"/>
                </a:cubicBezTo>
                <a:cubicBezTo>
                  <a:pt x="362463" y="97762"/>
                  <a:pt x="360066" y="87344"/>
                  <a:pt x="356717" y="77296"/>
                </a:cubicBezTo>
                <a:cubicBezTo>
                  <a:pt x="355042" y="72272"/>
                  <a:pt x="354631" y="66630"/>
                  <a:pt x="351693" y="62223"/>
                </a:cubicBezTo>
                <a:lnTo>
                  <a:pt x="331596" y="32078"/>
                </a:lnTo>
                <a:cubicBezTo>
                  <a:pt x="328247" y="27054"/>
                  <a:pt x="325818" y="21276"/>
                  <a:pt x="321548" y="17006"/>
                </a:cubicBezTo>
                <a:lnTo>
                  <a:pt x="291403" y="69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482444" y="1718270"/>
            <a:ext cx="215346" cy="552672"/>
          </a:xfrm>
          <a:custGeom>
            <a:avLst/>
            <a:gdLst>
              <a:gd name="connsiteX0" fmla="*/ 175152 w 215346"/>
              <a:gd name="connsiteY0" fmla="*/ 0 h 552672"/>
              <a:gd name="connsiteX1" fmla="*/ 180176 w 215346"/>
              <a:gd name="connsiteY1" fmla="*/ 70339 h 552672"/>
              <a:gd name="connsiteX2" fmla="*/ 190225 w 215346"/>
              <a:gd name="connsiteY2" fmla="*/ 100484 h 552672"/>
              <a:gd name="connsiteX3" fmla="*/ 195249 w 215346"/>
              <a:gd name="connsiteY3" fmla="*/ 115556 h 552672"/>
              <a:gd name="connsiteX4" fmla="*/ 190225 w 215346"/>
              <a:gd name="connsiteY4" fmla="*/ 135653 h 552672"/>
              <a:gd name="connsiteX5" fmla="*/ 150031 w 215346"/>
              <a:gd name="connsiteY5" fmla="*/ 150725 h 552672"/>
              <a:gd name="connsiteX6" fmla="*/ 54572 w 215346"/>
              <a:gd name="connsiteY6" fmla="*/ 145701 h 552672"/>
              <a:gd name="connsiteX7" fmla="*/ 4330 w 215346"/>
              <a:gd name="connsiteY7" fmla="*/ 150725 h 552672"/>
              <a:gd name="connsiteX8" fmla="*/ 9355 w 215346"/>
              <a:gd name="connsiteY8" fmla="*/ 200967 h 552672"/>
              <a:gd name="connsiteX9" fmla="*/ 19403 w 215346"/>
              <a:gd name="connsiteY9" fmla="*/ 216040 h 552672"/>
              <a:gd name="connsiteX10" fmla="*/ 34475 w 215346"/>
              <a:gd name="connsiteY10" fmla="*/ 251209 h 552672"/>
              <a:gd name="connsiteX11" fmla="*/ 34475 w 215346"/>
              <a:gd name="connsiteY11" fmla="*/ 351692 h 552672"/>
              <a:gd name="connsiteX12" fmla="*/ 49548 w 215346"/>
              <a:gd name="connsiteY12" fmla="*/ 472273 h 552672"/>
              <a:gd name="connsiteX13" fmla="*/ 94765 w 215346"/>
              <a:gd name="connsiteY13" fmla="*/ 507442 h 552672"/>
              <a:gd name="connsiteX14" fmla="*/ 170128 w 215346"/>
              <a:gd name="connsiteY14" fmla="*/ 542611 h 552672"/>
              <a:gd name="connsiteX15" fmla="*/ 195249 w 215346"/>
              <a:gd name="connsiteY15" fmla="*/ 547635 h 552672"/>
              <a:gd name="connsiteX16" fmla="*/ 215346 w 215346"/>
              <a:gd name="connsiteY16" fmla="*/ 552659 h 5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5346" h="552672">
                <a:moveTo>
                  <a:pt x="175152" y="0"/>
                </a:moveTo>
                <a:cubicBezTo>
                  <a:pt x="176827" y="23446"/>
                  <a:pt x="176689" y="47093"/>
                  <a:pt x="180176" y="70339"/>
                </a:cubicBezTo>
                <a:cubicBezTo>
                  <a:pt x="181747" y="80814"/>
                  <a:pt x="186875" y="90436"/>
                  <a:pt x="190225" y="100484"/>
                </a:cubicBezTo>
                <a:lnTo>
                  <a:pt x="195249" y="115556"/>
                </a:lnTo>
                <a:cubicBezTo>
                  <a:pt x="193574" y="122255"/>
                  <a:pt x="195108" y="130770"/>
                  <a:pt x="190225" y="135653"/>
                </a:cubicBezTo>
                <a:cubicBezTo>
                  <a:pt x="187221" y="138657"/>
                  <a:pt x="157784" y="148141"/>
                  <a:pt x="150031" y="150725"/>
                </a:cubicBezTo>
                <a:cubicBezTo>
                  <a:pt x="118211" y="149050"/>
                  <a:pt x="86436" y="145701"/>
                  <a:pt x="54572" y="145701"/>
                </a:cubicBezTo>
                <a:cubicBezTo>
                  <a:pt x="37741" y="145701"/>
                  <a:pt x="14988" y="137699"/>
                  <a:pt x="4330" y="150725"/>
                </a:cubicBezTo>
                <a:cubicBezTo>
                  <a:pt x="-6328" y="163751"/>
                  <a:pt x="5570" y="184567"/>
                  <a:pt x="9355" y="200967"/>
                </a:cubicBezTo>
                <a:cubicBezTo>
                  <a:pt x="10713" y="206851"/>
                  <a:pt x="16407" y="210797"/>
                  <a:pt x="19403" y="216040"/>
                </a:cubicBezTo>
                <a:cubicBezTo>
                  <a:pt x="29337" y="233425"/>
                  <a:pt x="28838" y="234298"/>
                  <a:pt x="34475" y="251209"/>
                </a:cubicBezTo>
                <a:cubicBezTo>
                  <a:pt x="27032" y="325638"/>
                  <a:pt x="28520" y="277263"/>
                  <a:pt x="34475" y="351692"/>
                </a:cubicBezTo>
                <a:cubicBezTo>
                  <a:pt x="36766" y="380322"/>
                  <a:pt x="36346" y="440586"/>
                  <a:pt x="49548" y="472273"/>
                </a:cubicBezTo>
                <a:cubicBezTo>
                  <a:pt x="53977" y="482902"/>
                  <a:pt x="91314" y="505470"/>
                  <a:pt x="94765" y="507442"/>
                </a:cubicBezTo>
                <a:cubicBezTo>
                  <a:pt x="107898" y="514947"/>
                  <a:pt x="153945" y="537217"/>
                  <a:pt x="170128" y="542611"/>
                </a:cubicBezTo>
                <a:cubicBezTo>
                  <a:pt x="178229" y="545311"/>
                  <a:pt x="186964" y="545564"/>
                  <a:pt x="195249" y="547635"/>
                </a:cubicBezTo>
                <a:cubicBezTo>
                  <a:pt x="217464" y="553189"/>
                  <a:pt x="203270" y="552659"/>
                  <a:pt x="215346" y="55265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3220493" y="2567356"/>
            <a:ext cx="1085222" cy="587828"/>
          </a:xfrm>
          <a:custGeom>
            <a:avLst/>
            <a:gdLst>
              <a:gd name="connsiteX0" fmla="*/ 0 w 1085222"/>
              <a:gd name="connsiteY0" fmla="*/ 226088 h 587828"/>
              <a:gd name="connsiteX1" fmla="*/ 35169 w 1085222"/>
              <a:gd name="connsiteY1" fmla="*/ 211015 h 587828"/>
              <a:gd name="connsiteX2" fmla="*/ 50242 w 1085222"/>
              <a:gd name="connsiteY2" fmla="*/ 190918 h 587828"/>
              <a:gd name="connsiteX3" fmla="*/ 85411 w 1085222"/>
              <a:gd name="connsiteY3" fmla="*/ 185894 h 587828"/>
              <a:gd name="connsiteX4" fmla="*/ 125604 w 1085222"/>
              <a:gd name="connsiteY4" fmla="*/ 175846 h 587828"/>
              <a:gd name="connsiteX5" fmla="*/ 140677 w 1085222"/>
              <a:gd name="connsiteY5" fmla="*/ 150725 h 587828"/>
              <a:gd name="connsiteX6" fmla="*/ 165798 w 1085222"/>
              <a:gd name="connsiteY6" fmla="*/ 140677 h 587828"/>
              <a:gd name="connsiteX7" fmla="*/ 231112 w 1085222"/>
              <a:gd name="connsiteY7" fmla="*/ 130628 h 587828"/>
              <a:gd name="connsiteX8" fmla="*/ 276330 w 1085222"/>
              <a:gd name="connsiteY8" fmla="*/ 120580 h 587828"/>
              <a:gd name="connsiteX9" fmla="*/ 326571 w 1085222"/>
              <a:gd name="connsiteY9" fmla="*/ 115556 h 587828"/>
              <a:gd name="connsiteX10" fmla="*/ 386862 w 1085222"/>
              <a:gd name="connsiteY10" fmla="*/ 105507 h 587828"/>
              <a:gd name="connsiteX11" fmla="*/ 432079 w 1085222"/>
              <a:gd name="connsiteY11" fmla="*/ 100483 h 587828"/>
              <a:gd name="connsiteX12" fmla="*/ 527538 w 1085222"/>
              <a:gd name="connsiteY12" fmla="*/ 85411 h 587828"/>
              <a:gd name="connsiteX13" fmla="*/ 562708 w 1085222"/>
              <a:gd name="connsiteY13" fmla="*/ 70338 h 587828"/>
              <a:gd name="connsiteX14" fmla="*/ 567732 w 1085222"/>
              <a:gd name="connsiteY14" fmla="*/ 55266 h 587828"/>
              <a:gd name="connsiteX15" fmla="*/ 577780 w 1085222"/>
              <a:gd name="connsiteY15" fmla="*/ 40193 h 587828"/>
              <a:gd name="connsiteX16" fmla="*/ 587829 w 1085222"/>
              <a:gd name="connsiteY16" fmla="*/ 20096 h 587828"/>
              <a:gd name="connsiteX17" fmla="*/ 622998 w 1085222"/>
              <a:gd name="connsiteY17" fmla="*/ 0 h 587828"/>
              <a:gd name="connsiteX18" fmla="*/ 693336 w 1085222"/>
              <a:gd name="connsiteY18" fmla="*/ 25121 h 587828"/>
              <a:gd name="connsiteX19" fmla="*/ 738554 w 1085222"/>
              <a:gd name="connsiteY19" fmla="*/ 45217 h 587828"/>
              <a:gd name="connsiteX20" fmla="*/ 778747 w 1085222"/>
              <a:gd name="connsiteY20" fmla="*/ 50242 h 587828"/>
              <a:gd name="connsiteX21" fmla="*/ 803868 w 1085222"/>
              <a:gd name="connsiteY21" fmla="*/ 65314 h 587828"/>
              <a:gd name="connsiteX22" fmla="*/ 818941 w 1085222"/>
              <a:gd name="connsiteY22" fmla="*/ 70338 h 587828"/>
              <a:gd name="connsiteX23" fmla="*/ 849086 w 1085222"/>
              <a:gd name="connsiteY23" fmla="*/ 90435 h 587828"/>
              <a:gd name="connsiteX24" fmla="*/ 889279 w 1085222"/>
              <a:gd name="connsiteY24" fmla="*/ 110532 h 587828"/>
              <a:gd name="connsiteX25" fmla="*/ 934497 w 1085222"/>
              <a:gd name="connsiteY25" fmla="*/ 130628 h 587828"/>
              <a:gd name="connsiteX26" fmla="*/ 969666 w 1085222"/>
              <a:gd name="connsiteY26" fmla="*/ 150725 h 587828"/>
              <a:gd name="connsiteX27" fmla="*/ 1009859 w 1085222"/>
              <a:gd name="connsiteY27" fmla="*/ 175846 h 587828"/>
              <a:gd name="connsiteX28" fmla="*/ 1014884 w 1085222"/>
              <a:gd name="connsiteY28" fmla="*/ 190918 h 587828"/>
              <a:gd name="connsiteX29" fmla="*/ 1024932 w 1085222"/>
              <a:gd name="connsiteY29" fmla="*/ 205991 h 587828"/>
              <a:gd name="connsiteX30" fmla="*/ 1040004 w 1085222"/>
              <a:gd name="connsiteY30" fmla="*/ 251209 h 587828"/>
              <a:gd name="connsiteX31" fmla="*/ 1045029 w 1085222"/>
              <a:gd name="connsiteY31" fmla="*/ 266281 h 587828"/>
              <a:gd name="connsiteX32" fmla="*/ 1055077 w 1085222"/>
              <a:gd name="connsiteY32" fmla="*/ 286378 h 587828"/>
              <a:gd name="connsiteX33" fmla="*/ 1065125 w 1085222"/>
              <a:gd name="connsiteY33" fmla="*/ 316523 h 587828"/>
              <a:gd name="connsiteX34" fmla="*/ 1060101 w 1085222"/>
              <a:gd name="connsiteY34" fmla="*/ 432079 h 587828"/>
              <a:gd name="connsiteX35" fmla="*/ 1065125 w 1085222"/>
              <a:gd name="connsiteY35" fmla="*/ 477296 h 587828"/>
              <a:gd name="connsiteX36" fmla="*/ 1075174 w 1085222"/>
              <a:gd name="connsiteY36" fmla="*/ 507442 h 587828"/>
              <a:gd name="connsiteX37" fmla="*/ 1080198 w 1085222"/>
              <a:gd name="connsiteY37" fmla="*/ 532562 h 587828"/>
              <a:gd name="connsiteX38" fmla="*/ 1085222 w 1085222"/>
              <a:gd name="connsiteY38" fmla="*/ 587828 h 58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85222" h="587828">
                <a:moveTo>
                  <a:pt x="0" y="226088"/>
                </a:moveTo>
                <a:cubicBezTo>
                  <a:pt x="11723" y="221064"/>
                  <a:pt x="24720" y="218329"/>
                  <a:pt x="35169" y="211015"/>
                </a:cubicBezTo>
                <a:cubicBezTo>
                  <a:pt x="42029" y="206213"/>
                  <a:pt x="42752" y="194663"/>
                  <a:pt x="50242" y="190918"/>
                </a:cubicBezTo>
                <a:cubicBezTo>
                  <a:pt x="60834" y="185622"/>
                  <a:pt x="73730" y="187841"/>
                  <a:pt x="85411" y="185894"/>
                </a:cubicBezTo>
                <a:cubicBezTo>
                  <a:pt x="109663" y="181852"/>
                  <a:pt x="106190" y="182317"/>
                  <a:pt x="125604" y="175846"/>
                </a:cubicBezTo>
                <a:cubicBezTo>
                  <a:pt x="130628" y="167472"/>
                  <a:pt x="133328" y="157155"/>
                  <a:pt x="140677" y="150725"/>
                </a:cubicBezTo>
                <a:cubicBezTo>
                  <a:pt x="147464" y="144786"/>
                  <a:pt x="157160" y="143268"/>
                  <a:pt x="165798" y="140677"/>
                </a:cubicBezTo>
                <a:cubicBezTo>
                  <a:pt x="185924" y="134639"/>
                  <a:pt x="211276" y="134129"/>
                  <a:pt x="231112" y="130628"/>
                </a:cubicBezTo>
                <a:cubicBezTo>
                  <a:pt x="246317" y="127945"/>
                  <a:pt x="261079" y="122988"/>
                  <a:pt x="276330" y="120580"/>
                </a:cubicBezTo>
                <a:cubicBezTo>
                  <a:pt x="292955" y="117955"/>
                  <a:pt x="309895" y="117830"/>
                  <a:pt x="326571" y="115556"/>
                </a:cubicBezTo>
                <a:cubicBezTo>
                  <a:pt x="346758" y="112803"/>
                  <a:pt x="366693" y="108388"/>
                  <a:pt x="386862" y="105507"/>
                </a:cubicBezTo>
                <a:cubicBezTo>
                  <a:pt x="401875" y="103362"/>
                  <a:pt x="417099" y="102848"/>
                  <a:pt x="432079" y="100483"/>
                </a:cubicBezTo>
                <a:cubicBezTo>
                  <a:pt x="555792" y="80950"/>
                  <a:pt x="413313" y="98102"/>
                  <a:pt x="527538" y="85411"/>
                </a:cubicBezTo>
                <a:cubicBezTo>
                  <a:pt x="539607" y="82394"/>
                  <a:pt x="554033" y="81182"/>
                  <a:pt x="562708" y="70338"/>
                </a:cubicBezTo>
                <a:cubicBezTo>
                  <a:pt x="566016" y="66203"/>
                  <a:pt x="565364" y="60003"/>
                  <a:pt x="567732" y="55266"/>
                </a:cubicBezTo>
                <a:cubicBezTo>
                  <a:pt x="570432" y="49865"/>
                  <a:pt x="574784" y="45436"/>
                  <a:pt x="577780" y="40193"/>
                </a:cubicBezTo>
                <a:cubicBezTo>
                  <a:pt x="581496" y="33690"/>
                  <a:pt x="583034" y="25850"/>
                  <a:pt x="587829" y="20096"/>
                </a:cubicBezTo>
                <a:cubicBezTo>
                  <a:pt x="592902" y="14008"/>
                  <a:pt x="617633" y="2682"/>
                  <a:pt x="622998" y="0"/>
                </a:cubicBezTo>
                <a:cubicBezTo>
                  <a:pt x="646444" y="8374"/>
                  <a:pt x="670151" y="16049"/>
                  <a:pt x="693336" y="25121"/>
                </a:cubicBezTo>
                <a:cubicBezTo>
                  <a:pt x="708696" y="31131"/>
                  <a:pt x="722730" y="40563"/>
                  <a:pt x="738554" y="45217"/>
                </a:cubicBezTo>
                <a:cubicBezTo>
                  <a:pt x="751507" y="49027"/>
                  <a:pt x="765349" y="48567"/>
                  <a:pt x="778747" y="50242"/>
                </a:cubicBezTo>
                <a:cubicBezTo>
                  <a:pt x="787121" y="55266"/>
                  <a:pt x="795134" y="60947"/>
                  <a:pt x="803868" y="65314"/>
                </a:cubicBezTo>
                <a:cubicBezTo>
                  <a:pt x="808605" y="67682"/>
                  <a:pt x="814311" y="67766"/>
                  <a:pt x="818941" y="70338"/>
                </a:cubicBezTo>
                <a:cubicBezTo>
                  <a:pt x="829498" y="76203"/>
                  <a:pt x="838284" y="85034"/>
                  <a:pt x="849086" y="90435"/>
                </a:cubicBezTo>
                <a:cubicBezTo>
                  <a:pt x="862484" y="97134"/>
                  <a:pt x="875726" y="104154"/>
                  <a:pt x="889279" y="110532"/>
                </a:cubicBezTo>
                <a:cubicBezTo>
                  <a:pt x="904203" y="117555"/>
                  <a:pt x="919744" y="123252"/>
                  <a:pt x="934497" y="130628"/>
                </a:cubicBezTo>
                <a:cubicBezTo>
                  <a:pt x="946574" y="136666"/>
                  <a:pt x="958432" y="143235"/>
                  <a:pt x="969666" y="150725"/>
                </a:cubicBezTo>
                <a:cubicBezTo>
                  <a:pt x="1010624" y="178031"/>
                  <a:pt x="978835" y="165505"/>
                  <a:pt x="1009859" y="175846"/>
                </a:cubicBezTo>
                <a:cubicBezTo>
                  <a:pt x="1011534" y="180870"/>
                  <a:pt x="1012516" y="186181"/>
                  <a:pt x="1014884" y="190918"/>
                </a:cubicBezTo>
                <a:cubicBezTo>
                  <a:pt x="1017585" y="196319"/>
                  <a:pt x="1022610" y="200417"/>
                  <a:pt x="1024932" y="205991"/>
                </a:cubicBezTo>
                <a:cubicBezTo>
                  <a:pt x="1031042" y="220657"/>
                  <a:pt x="1034980" y="236136"/>
                  <a:pt x="1040004" y="251209"/>
                </a:cubicBezTo>
                <a:cubicBezTo>
                  <a:pt x="1041679" y="256233"/>
                  <a:pt x="1042661" y="261544"/>
                  <a:pt x="1045029" y="266281"/>
                </a:cubicBezTo>
                <a:cubicBezTo>
                  <a:pt x="1048378" y="272980"/>
                  <a:pt x="1052296" y="279424"/>
                  <a:pt x="1055077" y="286378"/>
                </a:cubicBezTo>
                <a:cubicBezTo>
                  <a:pt x="1059011" y="296212"/>
                  <a:pt x="1065125" y="316523"/>
                  <a:pt x="1065125" y="316523"/>
                </a:cubicBezTo>
                <a:cubicBezTo>
                  <a:pt x="1063450" y="355042"/>
                  <a:pt x="1060101" y="393524"/>
                  <a:pt x="1060101" y="432079"/>
                </a:cubicBezTo>
                <a:cubicBezTo>
                  <a:pt x="1060101" y="447244"/>
                  <a:pt x="1062151" y="462425"/>
                  <a:pt x="1065125" y="477296"/>
                </a:cubicBezTo>
                <a:cubicBezTo>
                  <a:pt x="1067202" y="487683"/>
                  <a:pt x="1073097" y="497055"/>
                  <a:pt x="1075174" y="507442"/>
                </a:cubicBezTo>
                <a:lnTo>
                  <a:pt x="1080198" y="532562"/>
                </a:lnTo>
                <a:lnTo>
                  <a:pt x="1085222" y="58782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672537" y="843468"/>
            <a:ext cx="2000270" cy="2612571"/>
          </a:xfrm>
          <a:custGeom>
            <a:avLst/>
            <a:gdLst>
              <a:gd name="connsiteX0" fmla="*/ 493017 w 2000270"/>
              <a:gd name="connsiteY0" fmla="*/ 2220685 h 2612571"/>
              <a:gd name="connsiteX1" fmla="*/ 457848 w 2000270"/>
              <a:gd name="connsiteY1" fmla="*/ 2185516 h 2612571"/>
              <a:gd name="connsiteX2" fmla="*/ 432727 w 2000270"/>
              <a:gd name="connsiteY2" fmla="*/ 2175468 h 2612571"/>
              <a:gd name="connsiteX3" fmla="*/ 402582 w 2000270"/>
              <a:gd name="connsiteY3" fmla="*/ 2155371 h 2612571"/>
              <a:gd name="connsiteX4" fmla="*/ 377461 w 2000270"/>
              <a:gd name="connsiteY4" fmla="*/ 2140299 h 2612571"/>
              <a:gd name="connsiteX5" fmla="*/ 362389 w 2000270"/>
              <a:gd name="connsiteY5" fmla="*/ 2130250 h 2612571"/>
              <a:gd name="connsiteX6" fmla="*/ 342292 w 2000270"/>
              <a:gd name="connsiteY6" fmla="*/ 2120202 h 2612571"/>
              <a:gd name="connsiteX7" fmla="*/ 302099 w 2000270"/>
              <a:gd name="connsiteY7" fmla="*/ 2085033 h 2612571"/>
              <a:gd name="connsiteX8" fmla="*/ 292050 w 2000270"/>
              <a:gd name="connsiteY8" fmla="*/ 2074984 h 2612571"/>
              <a:gd name="connsiteX9" fmla="*/ 266929 w 2000270"/>
              <a:gd name="connsiteY9" fmla="*/ 2059912 h 2612571"/>
              <a:gd name="connsiteX10" fmla="*/ 231760 w 2000270"/>
              <a:gd name="connsiteY10" fmla="*/ 2049863 h 2612571"/>
              <a:gd name="connsiteX11" fmla="*/ 216688 w 2000270"/>
              <a:gd name="connsiteY11" fmla="*/ 2034791 h 2612571"/>
              <a:gd name="connsiteX12" fmla="*/ 206639 w 2000270"/>
              <a:gd name="connsiteY12" fmla="*/ 2009670 h 2612571"/>
              <a:gd name="connsiteX13" fmla="*/ 201615 w 2000270"/>
              <a:gd name="connsiteY13" fmla="*/ 1994597 h 2612571"/>
              <a:gd name="connsiteX14" fmla="*/ 191567 w 2000270"/>
              <a:gd name="connsiteY14" fmla="*/ 1969477 h 2612571"/>
              <a:gd name="connsiteX15" fmla="*/ 186543 w 2000270"/>
              <a:gd name="connsiteY15" fmla="*/ 1949380 h 2612571"/>
              <a:gd name="connsiteX16" fmla="*/ 171470 w 2000270"/>
              <a:gd name="connsiteY16" fmla="*/ 1909187 h 2612571"/>
              <a:gd name="connsiteX17" fmla="*/ 161422 w 2000270"/>
              <a:gd name="connsiteY17" fmla="*/ 1874017 h 2612571"/>
              <a:gd name="connsiteX18" fmla="*/ 151373 w 2000270"/>
              <a:gd name="connsiteY18" fmla="*/ 1848896 h 2612571"/>
              <a:gd name="connsiteX19" fmla="*/ 131277 w 2000270"/>
              <a:gd name="connsiteY19" fmla="*/ 1833824 h 2612571"/>
              <a:gd name="connsiteX20" fmla="*/ 121228 w 2000270"/>
              <a:gd name="connsiteY20" fmla="*/ 1798655 h 2612571"/>
              <a:gd name="connsiteX21" fmla="*/ 116204 w 2000270"/>
              <a:gd name="connsiteY21" fmla="*/ 1783582 h 2612571"/>
              <a:gd name="connsiteX22" fmla="*/ 106156 w 2000270"/>
              <a:gd name="connsiteY22" fmla="*/ 1738365 h 2612571"/>
              <a:gd name="connsiteX23" fmla="*/ 76011 w 2000270"/>
              <a:gd name="connsiteY23" fmla="*/ 1668026 h 2612571"/>
              <a:gd name="connsiteX24" fmla="*/ 70987 w 2000270"/>
              <a:gd name="connsiteY24" fmla="*/ 1637881 h 2612571"/>
              <a:gd name="connsiteX25" fmla="*/ 65962 w 2000270"/>
              <a:gd name="connsiteY25" fmla="*/ 1622808 h 2612571"/>
              <a:gd name="connsiteX26" fmla="*/ 55914 w 2000270"/>
              <a:gd name="connsiteY26" fmla="*/ 1582615 h 2612571"/>
              <a:gd name="connsiteX27" fmla="*/ 40842 w 2000270"/>
              <a:gd name="connsiteY27" fmla="*/ 1532373 h 2612571"/>
              <a:gd name="connsiteX28" fmla="*/ 30793 w 2000270"/>
              <a:gd name="connsiteY28" fmla="*/ 1512277 h 2612571"/>
              <a:gd name="connsiteX29" fmla="*/ 15721 w 2000270"/>
              <a:gd name="connsiteY29" fmla="*/ 1472083 h 2612571"/>
              <a:gd name="connsiteX30" fmla="*/ 5672 w 2000270"/>
              <a:gd name="connsiteY30" fmla="*/ 1441938 h 2612571"/>
              <a:gd name="connsiteX31" fmla="*/ 5672 w 2000270"/>
              <a:gd name="connsiteY31" fmla="*/ 1336430 h 2612571"/>
              <a:gd name="connsiteX32" fmla="*/ 10697 w 2000270"/>
              <a:gd name="connsiteY32" fmla="*/ 1316334 h 2612571"/>
              <a:gd name="connsiteX33" fmla="*/ 20745 w 2000270"/>
              <a:gd name="connsiteY33" fmla="*/ 1301261 h 2612571"/>
              <a:gd name="connsiteX34" fmla="*/ 20745 w 2000270"/>
              <a:gd name="connsiteY34" fmla="*/ 1165608 h 2612571"/>
              <a:gd name="connsiteX35" fmla="*/ 10697 w 2000270"/>
              <a:gd name="connsiteY35" fmla="*/ 1150536 h 2612571"/>
              <a:gd name="connsiteX36" fmla="*/ 648 w 2000270"/>
              <a:gd name="connsiteY36" fmla="*/ 1105318 h 2612571"/>
              <a:gd name="connsiteX37" fmla="*/ 15721 w 2000270"/>
              <a:gd name="connsiteY37" fmla="*/ 989762 h 2612571"/>
              <a:gd name="connsiteX38" fmla="*/ 25769 w 2000270"/>
              <a:gd name="connsiteY38" fmla="*/ 939521 h 2612571"/>
              <a:gd name="connsiteX39" fmla="*/ 30793 w 2000270"/>
              <a:gd name="connsiteY39" fmla="*/ 859134 h 2612571"/>
              <a:gd name="connsiteX40" fmla="*/ 35817 w 2000270"/>
              <a:gd name="connsiteY40" fmla="*/ 823965 h 2612571"/>
              <a:gd name="connsiteX41" fmla="*/ 45866 w 2000270"/>
              <a:gd name="connsiteY41" fmla="*/ 748602 h 2612571"/>
              <a:gd name="connsiteX42" fmla="*/ 50890 w 2000270"/>
              <a:gd name="connsiteY42" fmla="*/ 733529 h 2612571"/>
              <a:gd name="connsiteX43" fmla="*/ 65962 w 2000270"/>
              <a:gd name="connsiteY43" fmla="*/ 688312 h 2612571"/>
              <a:gd name="connsiteX44" fmla="*/ 86059 w 2000270"/>
              <a:gd name="connsiteY44" fmla="*/ 658167 h 2612571"/>
              <a:gd name="connsiteX45" fmla="*/ 106156 w 2000270"/>
              <a:gd name="connsiteY45" fmla="*/ 653143 h 2612571"/>
              <a:gd name="connsiteX46" fmla="*/ 141325 w 2000270"/>
              <a:gd name="connsiteY46" fmla="*/ 602901 h 2612571"/>
              <a:gd name="connsiteX47" fmla="*/ 156398 w 2000270"/>
              <a:gd name="connsiteY47" fmla="*/ 587828 h 2612571"/>
              <a:gd name="connsiteX48" fmla="*/ 176494 w 2000270"/>
              <a:gd name="connsiteY48" fmla="*/ 577780 h 2612571"/>
              <a:gd name="connsiteX49" fmla="*/ 191567 w 2000270"/>
              <a:gd name="connsiteY49" fmla="*/ 567732 h 2612571"/>
              <a:gd name="connsiteX50" fmla="*/ 211664 w 2000270"/>
              <a:gd name="connsiteY50" fmla="*/ 532562 h 2612571"/>
              <a:gd name="connsiteX51" fmla="*/ 236784 w 2000270"/>
              <a:gd name="connsiteY51" fmla="*/ 497393 h 2612571"/>
              <a:gd name="connsiteX52" fmla="*/ 246833 w 2000270"/>
              <a:gd name="connsiteY52" fmla="*/ 487345 h 2612571"/>
              <a:gd name="connsiteX53" fmla="*/ 251857 w 2000270"/>
              <a:gd name="connsiteY53" fmla="*/ 467248 h 2612571"/>
              <a:gd name="connsiteX54" fmla="*/ 256881 w 2000270"/>
              <a:gd name="connsiteY54" fmla="*/ 427055 h 2612571"/>
              <a:gd name="connsiteX55" fmla="*/ 266929 w 2000270"/>
              <a:gd name="connsiteY55" fmla="*/ 411982 h 2612571"/>
              <a:gd name="connsiteX56" fmla="*/ 282002 w 2000270"/>
              <a:gd name="connsiteY56" fmla="*/ 381837 h 2612571"/>
              <a:gd name="connsiteX57" fmla="*/ 287026 w 2000270"/>
              <a:gd name="connsiteY57" fmla="*/ 341644 h 2612571"/>
              <a:gd name="connsiteX58" fmla="*/ 312147 w 2000270"/>
              <a:gd name="connsiteY58" fmla="*/ 311499 h 2612571"/>
              <a:gd name="connsiteX59" fmla="*/ 342292 w 2000270"/>
              <a:gd name="connsiteY59" fmla="*/ 291402 h 2612571"/>
              <a:gd name="connsiteX60" fmla="*/ 377461 w 2000270"/>
              <a:gd name="connsiteY60" fmla="*/ 251208 h 2612571"/>
              <a:gd name="connsiteX61" fmla="*/ 387510 w 2000270"/>
              <a:gd name="connsiteY61" fmla="*/ 241160 h 2612571"/>
              <a:gd name="connsiteX62" fmla="*/ 402582 w 2000270"/>
              <a:gd name="connsiteY62" fmla="*/ 231112 h 2612571"/>
              <a:gd name="connsiteX63" fmla="*/ 427703 w 2000270"/>
              <a:gd name="connsiteY63" fmla="*/ 211015 h 2612571"/>
              <a:gd name="connsiteX64" fmla="*/ 477945 w 2000270"/>
              <a:gd name="connsiteY64" fmla="*/ 200967 h 2612571"/>
              <a:gd name="connsiteX65" fmla="*/ 508090 w 2000270"/>
              <a:gd name="connsiteY65" fmla="*/ 190918 h 2612571"/>
              <a:gd name="connsiteX66" fmla="*/ 543259 w 2000270"/>
              <a:gd name="connsiteY66" fmla="*/ 180870 h 2612571"/>
              <a:gd name="connsiteX67" fmla="*/ 558332 w 2000270"/>
              <a:gd name="connsiteY67" fmla="*/ 170822 h 2612571"/>
              <a:gd name="connsiteX68" fmla="*/ 598525 w 2000270"/>
              <a:gd name="connsiteY68" fmla="*/ 155749 h 2612571"/>
              <a:gd name="connsiteX69" fmla="*/ 628670 w 2000270"/>
              <a:gd name="connsiteY69" fmla="*/ 140677 h 2612571"/>
              <a:gd name="connsiteX70" fmla="*/ 643743 w 2000270"/>
              <a:gd name="connsiteY70" fmla="*/ 135652 h 2612571"/>
              <a:gd name="connsiteX71" fmla="*/ 668864 w 2000270"/>
              <a:gd name="connsiteY71" fmla="*/ 125604 h 2612571"/>
              <a:gd name="connsiteX72" fmla="*/ 719105 w 2000270"/>
              <a:gd name="connsiteY72" fmla="*/ 110532 h 2612571"/>
              <a:gd name="connsiteX73" fmla="*/ 749250 w 2000270"/>
              <a:gd name="connsiteY73" fmla="*/ 85411 h 2612571"/>
              <a:gd name="connsiteX74" fmla="*/ 769347 w 2000270"/>
              <a:gd name="connsiteY74" fmla="*/ 75362 h 2612571"/>
              <a:gd name="connsiteX75" fmla="*/ 814565 w 2000270"/>
              <a:gd name="connsiteY75" fmla="*/ 60290 h 2612571"/>
              <a:gd name="connsiteX76" fmla="*/ 844710 w 2000270"/>
              <a:gd name="connsiteY76" fmla="*/ 50241 h 2612571"/>
              <a:gd name="connsiteX77" fmla="*/ 874855 w 2000270"/>
              <a:gd name="connsiteY77" fmla="*/ 40193 h 2612571"/>
              <a:gd name="connsiteX78" fmla="*/ 894951 w 2000270"/>
              <a:gd name="connsiteY78" fmla="*/ 30145 h 2612571"/>
              <a:gd name="connsiteX79" fmla="*/ 920072 w 2000270"/>
              <a:gd name="connsiteY79" fmla="*/ 25121 h 2612571"/>
              <a:gd name="connsiteX80" fmla="*/ 990411 w 2000270"/>
              <a:gd name="connsiteY80" fmla="*/ 10048 h 2612571"/>
              <a:gd name="connsiteX81" fmla="*/ 1050701 w 2000270"/>
              <a:gd name="connsiteY81" fmla="*/ 0 h 2612571"/>
              <a:gd name="connsiteX82" fmla="*/ 1146160 w 2000270"/>
              <a:gd name="connsiteY82" fmla="*/ 5024 h 2612571"/>
              <a:gd name="connsiteX83" fmla="*/ 1171281 w 2000270"/>
              <a:gd name="connsiteY83" fmla="*/ 15072 h 2612571"/>
              <a:gd name="connsiteX84" fmla="*/ 1337079 w 2000270"/>
              <a:gd name="connsiteY84" fmla="*/ 85411 h 2612571"/>
              <a:gd name="connsiteX85" fmla="*/ 1397369 w 2000270"/>
              <a:gd name="connsiteY85" fmla="*/ 110532 h 2612571"/>
              <a:gd name="connsiteX86" fmla="*/ 1472732 w 2000270"/>
              <a:gd name="connsiteY86" fmla="*/ 155749 h 2612571"/>
              <a:gd name="connsiteX87" fmla="*/ 1522973 w 2000270"/>
              <a:gd name="connsiteY87" fmla="*/ 175846 h 2612571"/>
              <a:gd name="connsiteX88" fmla="*/ 1553119 w 2000270"/>
              <a:gd name="connsiteY88" fmla="*/ 195943 h 2612571"/>
              <a:gd name="connsiteX89" fmla="*/ 1588288 w 2000270"/>
              <a:gd name="connsiteY89" fmla="*/ 211015 h 2612571"/>
              <a:gd name="connsiteX90" fmla="*/ 1673699 w 2000270"/>
              <a:gd name="connsiteY90" fmla="*/ 296426 h 2612571"/>
              <a:gd name="connsiteX91" fmla="*/ 1723940 w 2000270"/>
              <a:gd name="connsiteY91" fmla="*/ 346668 h 2612571"/>
              <a:gd name="connsiteX92" fmla="*/ 1744037 w 2000270"/>
              <a:gd name="connsiteY92" fmla="*/ 386861 h 2612571"/>
              <a:gd name="connsiteX93" fmla="*/ 1759110 w 2000270"/>
              <a:gd name="connsiteY93" fmla="*/ 411982 h 2612571"/>
              <a:gd name="connsiteX94" fmla="*/ 1794279 w 2000270"/>
              <a:gd name="connsiteY94" fmla="*/ 492369 h 2612571"/>
              <a:gd name="connsiteX95" fmla="*/ 1814376 w 2000270"/>
              <a:gd name="connsiteY95" fmla="*/ 527538 h 2612571"/>
              <a:gd name="connsiteX96" fmla="*/ 1854569 w 2000270"/>
              <a:gd name="connsiteY96" fmla="*/ 607925 h 2612571"/>
              <a:gd name="connsiteX97" fmla="*/ 1919883 w 2000270"/>
              <a:gd name="connsiteY97" fmla="*/ 693336 h 2612571"/>
              <a:gd name="connsiteX98" fmla="*/ 1934956 w 2000270"/>
              <a:gd name="connsiteY98" fmla="*/ 708408 h 2612571"/>
              <a:gd name="connsiteX99" fmla="*/ 1939980 w 2000270"/>
              <a:gd name="connsiteY99" fmla="*/ 723481 h 2612571"/>
              <a:gd name="connsiteX100" fmla="*/ 1960077 w 2000270"/>
              <a:gd name="connsiteY100" fmla="*/ 793819 h 2612571"/>
              <a:gd name="connsiteX101" fmla="*/ 1980173 w 2000270"/>
              <a:gd name="connsiteY101" fmla="*/ 854110 h 2612571"/>
              <a:gd name="connsiteX102" fmla="*/ 1990222 w 2000270"/>
              <a:gd name="connsiteY102" fmla="*/ 874206 h 2612571"/>
              <a:gd name="connsiteX103" fmla="*/ 1985198 w 2000270"/>
              <a:gd name="connsiteY103" fmla="*/ 964641 h 2612571"/>
              <a:gd name="connsiteX104" fmla="*/ 1980173 w 2000270"/>
              <a:gd name="connsiteY104" fmla="*/ 1019907 h 2612571"/>
              <a:gd name="connsiteX105" fmla="*/ 2000270 w 2000270"/>
              <a:gd name="connsiteY105" fmla="*/ 1175657 h 2612571"/>
              <a:gd name="connsiteX106" fmla="*/ 1990222 w 2000270"/>
              <a:gd name="connsiteY106" fmla="*/ 1356527 h 2612571"/>
              <a:gd name="connsiteX107" fmla="*/ 1985198 w 2000270"/>
              <a:gd name="connsiteY107" fmla="*/ 1406769 h 2612571"/>
              <a:gd name="connsiteX108" fmla="*/ 1965101 w 2000270"/>
              <a:gd name="connsiteY108" fmla="*/ 1482132 h 2612571"/>
              <a:gd name="connsiteX109" fmla="*/ 1960077 w 2000270"/>
              <a:gd name="connsiteY109" fmla="*/ 1522325 h 2612571"/>
              <a:gd name="connsiteX110" fmla="*/ 1950028 w 2000270"/>
              <a:gd name="connsiteY110" fmla="*/ 1577591 h 2612571"/>
              <a:gd name="connsiteX111" fmla="*/ 1970125 w 2000270"/>
              <a:gd name="connsiteY111" fmla="*/ 1718268 h 2612571"/>
              <a:gd name="connsiteX112" fmla="*/ 1990222 w 2000270"/>
              <a:gd name="connsiteY112" fmla="*/ 1783582 h 2612571"/>
              <a:gd name="connsiteX113" fmla="*/ 1990222 w 2000270"/>
              <a:gd name="connsiteY113" fmla="*/ 1954404 h 2612571"/>
              <a:gd name="connsiteX114" fmla="*/ 1980173 w 2000270"/>
              <a:gd name="connsiteY114" fmla="*/ 1994597 h 2612571"/>
              <a:gd name="connsiteX115" fmla="*/ 1975149 w 2000270"/>
              <a:gd name="connsiteY115" fmla="*/ 2014694 h 2612571"/>
              <a:gd name="connsiteX116" fmla="*/ 1965101 w 2000270"/>
              <a:gd name="connsiteY116" fmla="*/ 2049863 h 2612571"/>
              <a:gd name="connsiteX117" fmla="*/ 1939980 w 2000270"/>
              <a:gd name="connsiteY117" fmla="*/ 2110154 h 2612571"/>
              <a:gd name="connsiteX118" fmla="*/ 1924908 w 2000270"/>
              <a:gd name="connsiteY118" fmla="*/ 2180492 h 2612571"/>
              <a:gd name="connsiteX119" fmla="*/ 1899787 w 2000270"/>
              <a:gd name="connsiteY119" fmla="*/ 2240782 h 2612571"/>
              <a:gd name="connsiteX120" fmla="*/ 1889738 w 2000270"/>
              <a:gd name="connsiteY120" fmla="*/ 2296048 h 2612571"/>
              <a:gd name="connsiteX121" fmla="*/ 1844521 w 2000270"/>
              <a:gd name="connsiteY121" fmla="*/ 2356338 h 2612571"/>
              <a:gd name="connsiteX122" fmla="*/ 1794279 w 2000270"/>
              <a:gd name="connsiteY122" fmla="*/ 2396532 h 2612571"/>
              <a:gd name="connsiteX123" fmla="*/ 1744037 w 2000270"/>
              <a:gd name="connsiteY123" fmla="*/ 2411604 h 2612571"/>
              <a:gd name="connsiteX124" fmla="*/ 1713892 w 2000270"/>
              <a:gd name="connsiteY124" fmla="*/ 2431701 h 2612571"/>
              <a:gd name="connsiteX125" fmla="*/ 1693795 w 2000270"/>
              <a:gd name="connsiteY125" fmla="*/ 2446773 h 2612571"/>
              <a:gd name="connsiteX126" fmla="*/ 1668675 w 2000270"/>
              <a:gd name="connsiteY126" fmla="*/ 2451797 h 2612571"/>
              <a:gd name="connsiteX127" fmla="*/ 1653602 w 2000270"/>
              <a:gd name="connsiteY127" fmla="*/ 2456822 h 2612571"/>
              <a:gd name="connsiteX128" fmla="*/ 1633505 w 2000270"/>
              <a:gd name="connsiteY128" fmla="*/ 2461846 h 2612571"/>
              <a:gd name="connsiteX129" fmla="*/ 1583264 w 2000270"/>
              <a:gd name="connsiteY129" fmla="*/ 2476918 h 2612571"/>
              <a:gd name="connsiteX130" fmla="*/ 1492828 w 2000270"/>
              <a:gd name="connsiteY130" fmla="*/ 2481943 h 2612571"/>
              <a:gd name="connsiteX131" fmla="*/ 1452635 w 2000270"/>
              <a:gd name="connsiteY131" fmla="*/ 2497015 h 2612571"/>
              <a:gd name="connsiteX132" fmla="*/ 1422490 w 2000270"/>
              <a:gd name="connsiteY132" fmla="*/ 2507063 h 2612571"/>
              <a:gd name="connsiteX133" fmla="*/ 1387321 w 2000270"/>
              <a:gd name="connsiteY133" fmla="*/ 2527160 h 2612571"/>
              <a:gd name="connsiteX134" fmla="*/ 1337079 w 2000270"/>
              <a:gd name="connsiteY134" fmla="*/ 2537208 h 2612571"/>
              <a:gd name="connsiteX135" fmla="*/ 1311958 w 2000270"/>
              <a:gd name="connsiteY135" fmla="*/ 2547257 h 2612571"/>
              <a:gd name="connsiteX136" fmla="*/ 1296886 w 2000270"/>
              <a:gd name="connsiteY136" fmla="*/ 2552281 h 2612571"/>
              <a:gd name="connsiteX137" fmla="*/ 1286837 w 2000270"/>
              <a:gd name="connsiteY137" fmla="*/ 2562329 h 2612571"/>
              <a:gd name="connsiteX138" fmla="*/ 1291861 w 2000270"/>
              <a:gd name="connsiteY138" fmla="*/ 2577402 h 2612571"/>
              <a:gd name="connsiteX139" fmla="*/ 1311958 w 2000270"/>
              <a:gd name="connsiteY139" fmla="*/ 2612571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2000270" h="2612571">
                <a:moveTo>
                  <a:pt x="493017" y="2220685"/>
                </a:moveTo>
                <a:cubicBezTo>
                  <a:pt x="481294" y="2208962"/>
                  <a:pt x="471111" y="2195463"/>
                  <a:pt x="457848" y="2185516"/>
                </a:cubicBezTo>
                <a:cubicBezTo>
                  <a:pt x="450633" y="2180105"/>
                  <a:pt x="440644" y="2179787"/>
                  <a:pt x="432727" y="2175468"/>
                </a:cubicBezTo>
                <a:cubicBezTo>
                  <a:pt x="422125" y="2169685"/>
                  <a:pt x="412771" y="2161855"/>
                  <a:pt x="402582" y="2155371"/>
                </a:cubicBezTo>
                <a:cubicBezTo>
                  <a:pt x="394343" y="2150128"/>
                  <a:pt x="385742" y="2145475"/>
                  <a:pt x="377461" y="2140299"/>
                </a:cubicBezTo>
                <a:cubicBezTo>
                  <a:pt x="372341" y="2137099"/>
                  <a:pt x="367632" y="2133246"/>
                  <a:pt x="362389" y="2130250"/>
                </a:cubicBezTo>
                <a:cubicBezTo>
                  <a:pt x="355886" y="2126534"/>
                  <a:pt x="348795" y="2123918"/>
                  <a:pt x="342292" y="2120202"/>
                </a:cubicBezTo>
                <a:cubicBezTo>
                  <a:pt x="322906" y="2109125"/>
                  <a:pt x="320625" y="2103559"/>
                  <a:pt x="302099" y="2085033"/>
                </a:cubicBezTo>
                <a:cubicBezTo>
                  <a:pt x="298749" y="2081683"/>
                  <a:pt x="296112" y="2077421"/>
                  <a:pt x="292050" y="2074984"/>
                </a:cubicBezTo>
                <a:cubicBezTo>
                  <a:pt x="283676" y="2069960"/>
                  <a:pt x="275663" y="2064279"/>
                  <a:pt x="266929" y="2059912"/>
                </a:cubicBezTo>
                <a:cubicBezTo>
                  <a:pt x="259723" y="2056309"/>
                  <a:pt x="238196" y="2051472"/>
                  <a:pt x="231760" y="2049863"/>
                </a:cubicBezTo>
                <a:cubicBezTo>
                  <a:pt x="226736" y="2044839"/>
                  <a:pt x="220454" y="2040816"/>
                  <a:pt x="216688" y="2034791"/>
                </a:cubicBezTo>
                <a:cubicBezTo>
                  <a:pt x="211908" y="2027143"/>
                  <a:pt x="209806" y="2018115"/>
                  <a:pt x="206639" y="2009670"/>
                </a:cubicBezTo>
                <a:cubicBezTo>
                  <a:pt x="204779" y="2004711"/>
                  <a:pt x="203475" y="1999556"/>
                  <a:pt x="201615" y="1994597"/>
                </a:cubicBezTo>
                <a:cubicBezTo>
                  <a:pt x="198449" y="1986153"/>
                  <a:pt x="194419" y="1978033"/>
                  <a:pt x="191567" y="1969477"/>
                </a:cubicBezTo>
                <a:cubicBezTo>
                  <a:pt x="189383" y="1962926"/>
                  <a:pt x="188727" y="1955931"/>
                  <a:pt x="186543" y="1949380"/>
                </a:cubicBezTo>
                <a:cubicBezTo>
                  <a:pt x="175924" y="1917525"/>
                  <a:pt x="178526" y="1933882"/>
                  <a:pt x="171470" y="1909187"/>
                </a:cubicBezTo>
                <a:cubicBezTo>
                  <a:pt x="165137" y="1887022"/>
                  <a:pt x="168648" y="1893286"/>
                  <a:pt x="161422" y="1874017"/>
                </a:cubicBezTo>
                <a:cubicBezTo>
                  <a:pt x="158255" y="1865572"/>
                  <a:pt x="156784" y="1856111"/>
                  <a:pt x="151373" y="1848896"/>
                </a:cubicBezTo>
                <a:cubicBezTo>
                  <a:pt x="146349" y="1842197"/>
                  <a:pt x="137976" y="1838848"/>
                  <a:pt x="131277" y="1833824"/>
                </a:cubicBezTo>
                <a:cubicBezTo>
                  <a:pt x="119231" y="1797684"/>
                  <a:pt x="133846" y="1842816"/>
                  <a:pt x="121228" y="1798655"/>
                </a:cubicBezTo>
                <a:cubicBezTo>
                  <a:pt x="119773" y="1793563"/>
                  <a:pt x="117488" y="1788720"/>
                  <a:pt x="116204" y="1783582"/>
                </a:cubicBezTo>
                <a:cubicBezTo>
                  <a:pt x="114614" y="1777221"/>
                  <a:pt x="109380" y="1746102"/>
                  <a:pt x="106156" y="1738365"/>
                </a:cubicBezTo>
                <a:cubicBezTo>
                  <a:pt x="95987" y="1713960"/>
                  <a:pt x="80426" y="1694519"/>
                  <a:pt x="76011" y="1668026"/>
                </a:cubicBezTo>
                <a:cubicBezTo>
                  <a:pt x="74336" y="1657978"/>
                  <a:pt x="73197" y="1647825"/>
                  <a:pt x="70987" y="1637881"/>
                </a:cubicBezTo>
                <a:cubicBezTo>
                  <a:pt x="69838" y="1632711"/>
                  <a:pt x="67356" y="1627918"/>
                  <a:pt x="65962" y="1622808"/>
                </a:cubicBezTo>
                <a:cubicBezTo>
                  <a:pt x="62328" y="1609485"/>
                  <a:pt x="59263" y="1596013"/>
                  <a:pt x="55914" y="1582615"/>
                </a:cubicBezTo>
                <a:cubicBezTo>
                  <a:pt x="52309" y="1568193"/>
                  <a:pt x="46957" y="1544602"/>
                  <a:pt x="40842" y="1532373"/>
                </a:cubicBezTo>
                <a:lnTo>
                  <a:pt x="30793" y="1512277"/>
                </a:lnTo>
                <a:cubicBezTo>
                  <a:pt x="19917" y="1468772"/>
                  <a:pt x="33234" y="1515865"/>
                  <a:pt x="15721" y="1472083"/>
                </a:cubicBezTo>
                <a:cubicBezTo>
                  <a:pt x="11787" y="1462249"/>
                  <a:pt x="5672" y="1441938"/>
                  <a:pt x="5672" y="1441938"/>
                </a:cubicBezTo>
                <a:cubicBezTo>
                  <a:pt x="-1752" y="1389967"/>
                  <a:pt x="-2030" y="1405742"/>
                  <a:pt x="5672" y="1336430"/>
                </a:cubicBezTo>
                <a:cubicBezTo>
                  <a:pt x="6435" y="1329567"/>
                  <a:pt x="7977" y="1322681"/>
                  <a:pt x="10697" y="1316334"/>
                </a:cubicBezTo>
                <a:cubicBezTo>
                  <a:pt x="13076" y="1310784"/>
                  <a:pt x="17396" y="1306285"/>
                  <a:pt x="20745" y="1301261"/>
                </a:cubicBezTo>
                <a:cubicBezTo>
                  <a:pt x="24410" y="1249943"/>
                  <a:pt x="30279" y="1216458"/>
                  <a:pt x="20745" y="1165608"/>
                </a:cubicBezTo>
                <a:cubicBezTo>
                  <a:pt x="19632" y="1159673"/>
                  <a:pt x="14046" y="1155560"/>
                  <a:pt x="10697" y="1150536"/>
                </a:cubicBezTo>
                <a:cubicBezTo>
                  <a:pt x="8957" y="1143576"/>
                  <a:pt x="402" y="1110719"/>
                  <a:pt x="648" y="1105318"/>
                </a:cubicBezTo>
                <a:cubicBezTo>
                  <a:pt x="1350" y="1089881"/>
                  <a:pt x="9729" y="1019723"/>
                  <a:pt x="15721" y="989762"/>
                </a:cubicBezTo>
                <a:cubicBezTo>
                  <a:pt x="30710" y="914814"/>
                  <a:pt x="8553" y="1042822"/>
                  <a:pt x="25769" y="939521"/>
                </a:cubicBezTo>
                <a:cubicBezTo>
                  <a:pt x="27444" y="912725"/>
                  <a:pt x="28467" y="885881"/>
                  <a:pt x="30793" y="859134"/>
                </a:cubicBezTo>
                <a:cubicBezTo>
                  <a:pt x="31819" y="847337"/>
                  <a:pt x="34252" y="835703"/>
                  <a:pt x="35817" y="823965"/>
                </a:cubicBezTo>
                <a:cubicBezTo>
                  <a:pt x="37282" y="812977"/>
                  <a:pt x="43343" y="761217"/>
                  <a:pt x="45866" y="748602"/>
                </a:cubicBezTo>
                <a:cubicBezTo>
                  <a:pt x="46905" y="743409"/>
                  <a:pt x="49606" y="738667"/>
                  <a:pt x="50890" y="733529"/>
                </a:cubicBezTo>
                <a:cubicBezTo>
                  <a:pt x="57906" y="705462"/>
                  <a:pt x="51636" y="712189"/>
                  <a:pt x="65962" y="688312"/>
                </a:cubicBezTo>
                <a:cubicBezTo>
                  <a:pt x="72175" y="677956"/>
                  <a:pt x="74343" y="661096"/>
                  <a:pt x="86059" y="658167"/>
                </a:cubicBezTo>
                <a:lnTo>
                  <a:pt x="106156" y="653143"/>
                </a:lnTo>
                <a:cubicBezTo>
                  <a:pt x="114804" y="640171"/>
                  <a:pt x="130165" y="615921"/>
                  <a:pt x="141325" y="602901"/>
                </a:cubicBezTo>
                <a:cubicBezTo>
                  <a:pt x="145949" y="597506"/>
                  <a:pt x="150616" y="591958"/>
                  <a:pt x="156398" y="587828"/>
                </a:cubicBezTo>
                <a:cubicBezTo>
                  <a:pt x="162492" y="583475"/>
                  <a:pt x="169991" y="581496"/>
                  <a:pt x="176494" y="577780"/>
                </a:cubicBezTo>
                <a:cubicBezTo>
                  <a:pt x="181737" y="574784"/>
                  <a:pt x="186543" y="571081"/>
                  <a:pt x="191567" y="567732"/>
                </a:cubicBezTo>
                <a:cubicBezTo>
                  <a:pt x="199455" y="536179"/>
                  <a:pt x="190535" y="557213"/>
                  <a:pt x="211664" y="532562"/>
                </a:cubicBezTo>
                <a:cubicBezTo>
                  <a:pt x="254119" y="483032"/>
                  <a:pt x="204957" y="537176"/>
                  <a:pt x="236784" y="497393"/>
                </a:cubicBezTo>
                <a:cubicBezTo>
                  <a:pt x="239743" y="493694"/>
                  <a:pt x="243483" y="490694"/>
                  <a:pt x="246833" y="487345"/>
                </a:cubicBezTo>
                <a:cubicBezTo>
                  <a:pt x="248508" y="480646"/>
                  <a:pt x="250722" y="474059"/>
                  <a:pt x="251857" y="467248"/>
                </a:cubicBezTo>
                <a:cubicBezTo>
                  <a:pt x="254077" y="453930"/>
                  <a:pt x="253329" y="440081"/>
                  <a:pt x="256881" y="427055"/>
                </a:cubicBezTo>
                <a:cubicBezTo>
                  <a:pt x="258470" y="421229"/>
                  <a:pt x="264228" y="417383"/>
                  <a:pt x="266929" y="411982"/>
                </a:cubicBezTo>
                <a:cubicBezTo>
                  <a:pt x="287731" y="370380"/>
                  <a:pt x="253205" y="425035"/>
                  <a:pt x="282002" y="381837"/>
                </a:cubicBezTo>
                <a:cubicBezTo>
                  <a:pt x="283677" y="368439"/>
                  <a:pt x="283473" y="354670"/>
                  <a:pt x="287026" y="341644"/>
                </a:cubicBezTo>
                <a:cubicBezTo>
                  <a:pt x="289259" y="333457"/>
                  <a:pt x="306639" y="315783"/>
                  <a:pt x="312147" y="311499"/>
                </a:cubicBezTo>
                <a:cubicBezTo>
                  <a:pt x="321680" y="304085"/>
                  <a:pt x="342292" y="291402"/>
                  <a:pt x="342292" y="291402"/>
                </a:cubicBezTo>
                <a:cubicBezTo>
                  <a:pt x="358908" y="266477"/>
                  <a:pt x="348072" y="280596"/>
                  <a:pt x="377461" y="251208"/>
                </a:cubicBezTo>
                <a:cubicBezTo>
                  <a:pt x="380811" y="247859"/>
                  <a:pt x="383569" y="243788"/>
                  <a:pt x="387510" y="241160"/>
                </a:cubicBezTo>
                <a:cubicBezTo>
                  <a:pt x="392534" y="237811"/>
                  <a:pt x="397867" y="234884"/>
                  <a:pt x="402582" y="231112"/>
                </a:cubicBezTo>
                <a:cubicBezTo>
                  <a:pt x="411840" y="223705"/>
                  <a:pt x="415140" y="214881"/>
                  <a:pt x="427703" y="211015"/>
                </a:cubicBezTo>
                <a:cubicBezTo>
                  <a:pt x="444027" y="205992"/>
                  <a:pt x="461743" y="206368"/>
                  <a:pt x="477945" y="200967"/>
                </a:cubicBezTo>
                <a:cubicBezTo>
                  <a:pt x="487993" y="197617"/>
                  <a:pt x="497814" y="193487"/>
                  <a:pt x="508090" y="190918"/>
                </a:cubicBezTo>
                <a:cubicBezTo>
                  <a:pt x="514530" y="189308"/>
                  <a:pt x="536050" y="184474"/>
                  <a:pt x="543259" y="180870"/>
                </a:cubicBezTo>
                <a:cubicBezTo>
                  <a:pt x="548660" y="178170"/>
                  <a:pt x="552931" y="173522"/>
                  <a:pt x="558332" y="170822"/>
                </a:cubicBezTo>
                <a:cubicBezTo>
                  <a:pt x="614781" y="142598"/>
                  <a:pt x="559389" y="173142"/>
                  <a:pt x="598525" y="155749"/>
                </a:cubicBezTo>
                <a:cubicBezTo>
                  <a:pt x="608791" y="151186"/>
                  <a:pt x="618404" y="145240"/>
                  <a:pt x="628670" y="140677"/>
                </a:cubicBezTo>
                <a:cubicBezTo>
                  <a:pt x="633510" y="138526"/>
                  <a:pt x="638784" y="137512"/>
                  <a:pt x="643743" y="135652"/>
                </a:cubicBezTo>
                <a:cubicBezTo>
                  <a:pt x="652187" y="132485"/>
                  <a:pt x="660388" y="128686"/>
                  <a:pt x="668864" y="125604"/>
                </a:cubicBezTo>
                <a:cubicBezTo>
                  <a:pt x="695774" y="115819"/>
                  <a:pt x="695113" y="116530"/>
                  <a:pt x="719105" y="110532"/>
                </a:cubicBezTo>
                <a:cubicBezTo>
                  <a:pt x="779839" y="80164"/>
                  <a:pt x="706641" y="120919"/>
                  <a:pt x="749250" y="85411"/>
                </a:cubicBezTo>
                <a:cubicBezTo>
                  <a:pt x="755004" y="80616"/>
                  <a:pt x="762503" y="78404"/>
                  <a:pt x="769347" y="75362"/>
                </a:cubicBezTo>
                <a:cubicBezTo>
                  <a:pt x="804220" y="59863"/>
                  <a:pt x="783161" y="69712"/>
                  <a:pt x="814565" y="60290"/>
                </a:cubicBezTo>
                <a:cubicBezTo>
                  <a:pt x="824710" y="57246"/>
                  <a:pt x="834662" y="53591"/>
                  <a:pt x="844710" y="50241"/>
                </a:cubicBezTo>
                <a:cubicBezTo>
                  <a:pt x="854758" y="46892"/>
                  <a:pt x="865381" y="44930"/>
                  <a:pt x="874855" y="40193"/>
                </a:cubicBezTo>
                <a:cubicBezTo>
                  <a:pt x="881554" y="36844"/>
                  <a:pt x="887846" y="32513"/>
                  <a:pt x="894951" y="30145"/>
                </a:cubicBezTo>
                <a:cubicBezTo>
                  <a:pt x="903052" y="27445"/>
                  <a:pt x="911787" y="27192"/>
                  <a:pt x="920072" y="25121"/>
                </a:cubicBezTo>
                <a:cubicBezTo>
                  <a:pt x="992623" y="6983"/>
                  <a:pt x="917925" y="21493"/>
                  <a:pt x="990411" y="10048"/>
                </a:cubicBezTo>
                <a:lnTo>
                  <a:pt x="1050701" y="0"/>
                </a:lnTo>
                <a:cubicBezTo>
                  <a:pt x="1082521" y="1675"/>
                  <a:pt x="1114542" y="1072"/>
                  <a:pt x="1146160" y="5024"/>
                </a:cubicBezTo>
                <a:cubicBezTo>
                  <a:pt x="1155109" y="6143"/>
                  <a:pt x="1162725" y="12220"/>
                  <a:pt x="1171281" y="15072"/>
                </a:cubicBezTo>
                <a:cubicBezTo>
                  <a:pt x="1296123" y="56686"/>
                  <a:pt x="1123445" y="-12250"/>
                  <a:pt x="1337079" y="85411"/>
                </a:cubicBezTo>
                <a:cubicBezTo>
                  <a:pt x="1356880" y="94463"/>
                  <a:pt x="1378700" y="99331"/>
                  <a:pt x="1397369" y="110532"/>
                </a:cubicBezTo>
                <a:cubicBezTo>
                  <a:pt x="1422490" y="125604"/>
                  <a:pt x="1446740" y="142233"/>
                  <a:pt x="1472732" y="155749"/>
                </a:cubicBezTo>
                <a:cubicBezTo>
                  <a:pt x="1488735" y="164070"/>
                  <a:pt x="1506840" y="167779"/>
                  <a:pt x="1522973" y="175846"/>
                </a:cubicBezTo>
                <a:cubicBezTo>
                  <a:pt x="1533775" y="181247"/>
                  <a:pt x="1542486" y="190217"/>
                  <a:pt x="1553119" y="195943"/>
                </a:cubicBezTo>
                <a:cubicBezTo>
                  <a:pt x="1564349" y="201990"/>
                  <a:pt x="1577580" y="204086"/>
                  <a:pt x="1588288" y="211015"/>
                </a:cubicBezTo>
                <a:cubicBezTo>
                  <a:pt x="1651651" y="252014"/>
                  <a:pt x="1626955" y="244182"/>
                  <a:pt x="1673699" y="296426"/>
                </a:cubicBezTo>
                <a:cubicBezTo>
                  <a:pt x="1689491" y="314076"/>
                  <a:pt x="1708429" y="328770"/>
                  <a:pt x="1723940" y="346668"/>
                </a:cubicBezTo>
                <a:cubicBezTo>
                  <a:pt x="1748632" y="375159"/>
                  <a:pt x="1732186" y="363160"/>
                  <a:pt x="1744037" y="386861"/>
                </a:cubicBezTo>
                <a:cubicBezTo>
                  <a:pt x="1748404" y="395595"/>
                  <a:pt x="1754912" y="403165"/>
                  <a:pt x="1759110" y="411982"/>
                </a:cubicBezTo>
                <a:cubicBezTo>
                  <a:pt x="1771685" y="438389"/>
                  <a:pt x="1779768" y="466975"/>
                  <a:pt x="1794279" y="492369"/>
                </a:cubicBezTo>
                <a:cubicBezTo>
                  <a:pt x="1800978" y="504092"/>
                  <a:pt x="1808130" y="515567"/>
                  <a:pt x="1814376" y="527538"/>
                </a:cubicBezTo>
                <a:cubicBezTo>
                  <a:pt x="1828234" y="554099"/>
                  <a:pt x="1836948" y="583696"/>
                  <a:pt x="1854569" y="607925"/>
                </a:cubicBezTo>
                <a:cubicBezTo>
                  <a:pt x="1881710" y="645244"/>
                  <a:pt x="1892092" y="662072"/>
                  <a:pt x="1919883" y="693336"/>
                </a:cubicBezTo>
                <a:cubicBezTo>
                  <a:pt x="1924604" y="698646"/>
                  <a:pt x="1929932" y="703384"/>
                  <a:pt x="1934956" y="708408"/>
                </a:cubicBezTo>
                <a:cubicBezTo>
                  <a:pt x="1936631" y="713432"/>
                  <a:pt x="1938486" y="718400"/>
                  <a:pt x="1939980" y="723481"/>
                </a:cubicBezTo>
                <a:cubicBezTo>
                  <a:pt x="1946860" y="746874"/>
                  <a:pt x="1952366" y="770686"/>
                  <a:pt x="1960077" y="793819"/>
                </a:cubicBezTo>
                <a:cubicBezTo>
                  <a:pt x="1966776" y="813916"/>
                  <a:pt x="1970698" y="835163"/>
                  <a:pt x="1980173" y="854110"/>
                </a:cubicBezTo>
                <a:lnTo>
                  <a:pt x="1990222" y="874206"/>
                </a:lnTo>
                <a:cubicBezTo>
                  <a:pt x="1988547" y="904351"/>
                  <a:pt x="1987275" y="934521"/>
                  <a:pt x="1985198" y="964641"/>
                </a:cubicBezTo>
                <a:cubicBezTo>
                  <a:pt x="1983925" y="983095"/>
                  <a:pt x="1979629" y="1001417"/>
                  <a:pt x="1980173" y="1019907"/>
                </a:cubicBezTo>
                <a:cubicBezTo>
                  <a:pt x="1982984" y="1115482"/>
                  <a:pt x="1983858" y="1110005"/>
                  <a:pt x="2000270" y="1175657"/>
                </a:cubicBezTo>
                <a:cubicBezTo>
                  <a:pt x="1993830" y="1349534"/>
                  <a:pt x="2000529" y="1258606"/>
                  <a:pt x="1990222" y="1356527"/>
                </a:cubicBezTo>
                <a:cubicBezTo>
                  <a:pt x="1988460" y="1373265"/>
                  <a:pt x="1988499" y="1390265"/>
                  <a:pt x="1985198" y="1406769"/>
                </a:cubicBezTo>
                <a:cubicBezTo>
                  <a:pt x="1980099" y="1432263"/>
                  <a:pt x="1971800" y="1457011"/>
                  <a:pt x="1965101" y="1482132"/>
                </a:cubicBezTo>
                <a:cubicBezTo>
                  <a:pt x="1963426" y="1495530"/>
                  <a:pt x="1962183" y="1508988"/>
                  <a:pt x="1960077" y="1522325"/>
                </a:cubicBezTo>
                <a:cubicBezTo>
                  <a:pt x="1957157" y="1540820"/>
                  <a:pt x="1950673" y="1558878"/>
                  <a:pt x="1950028" y="1577591"/>
                </a:cubicBezTo>
                <a:cubicBezTo>
                  <a:pt x="1947045" y="1664096"/>
                  <a:pt x="1951577" y="1651494"/>
                  <a:pt x="1970125" y="1718268"/>
                </a:cubicBezTo>
                <a:cubicBezTo>
                  <a:pt x="1986808" y="1778330"/>
                  <a:pt x="1972139" y="1738377"/>
                  <a:pt x="1990222" y="1783582"/>
                </a:cubicBezTo>
                <a:cubicBezTo>
                  <a:pt x="1998447" y="1857606"/>
                  <a:pt x="1999794" y="1849121"/>
                  <a:pt x="1990222" y="1954404"/>
                </a:cubicBezTo>
                <a:cubicBezTo>
                  <a:pt x="1988972" y="1968157"/>
                  <a:pt x="1983523" y="1981199"/>
                  <a:pt x="1980173" y="1994597"/>
                </a:cubicBezTo>
                <a:lnTo>
                  <a:pt x="1975149" y="2014694"/>
                </a:lnTo>
                <a:cubicBezTo>
                  <a:pt x="1972868" y="2023818"/>
                  <a:pt x="1969220" y="2040596"/>
                  <a:pt x="1965101" y="2049863"/>
                </a:cubicBezTo>
                <a:cubicBezTo>
                  <a:pt x="1938690" y="2109287"/>
                  <a:pt x="1959804" y="2050677"/>
                  <a:pt x="1939980" y="2110154"/>
                </a:cubicBezTo>
                <a:cubicBezTo>
                  <a:pt x="1935601" y="2140811"/>
                  <a:pt x="1935770" y="2151008"/>
                  <a:pt x="1924908" y="2180492"/>
                </a:cubicBezTo>
                <a:cubicBezTo>
                  <a:pt x="1917382" y="2200921"/>
                  <a:pt x="1899787" y="2240782"/>
                  <a:pt x="1899787" y="2240782"/>
                </a:cubicBezTo>
                <a:cubicBezTo>
                  <a:pt x="1896437" y="2259204"/>
                  <a:pt x="1896404" y="2278551"/>
                  <a:pt x="1889738" y="2296048"/>
                </a:cubicBezTo>
                <a:cubicBezTo>
                  <a:pt x="1861872" y="2369195"/>
                  <a:pt x="1874178" y="2329976"/>
                  <a:pt x="1844521" y="2356338"/>
                </a:cubicBezTo>
                <a:cubicBezTo>
                  <a:pt x="1818400" y="2379557"/>
                  <a:pt x="1822174" y="2386570"/>
                  <a:pt x="1794279" y="2396532"/>
                </a:cubicBezTo>
                <a:cubicBezTo>
                  <a:pt x="1777813" y="2402413"/>
                  <a:pt x="1760784" y="2406580"/>
                  <a:pt x="1744037" y="2411604"/>
                </a:cubicBezTo>
                <a:cubicBezTo>
                  <a:pt x="1733989" y="2418303"/>
                  <a:pt x="1723553" y="2424455"/>
                  <a:pt x="1713892" y="2431701"/>
                </a:cubicBezTo>
                <a:cubicBezTo>
                  <a:pt x="1707193" y="2436725"/>
                  <a:pt x="1701447" y="2443372"/>
                  <a:pt x="1693795" y="2446773"/>
                </a:cubicBezTo>
                <a:cubicBezTo>
                  <a:pt x="1685992" y="2450241"/>
                  <a:pt x="1676959" y="2449726"/>
                  <a:pt x="1668675" y="2451797"/>
                </a:cubicBezTo>
                <a:cubicBezTo>
                  <a:pt x="1663537" y="2453082"/>
                  <a:pt x="1658694" y="2455367"/>
                  <a:pt x="1653602" y="2456822"/>
                </a:cubicBezTo>
                <a:cubicBezTo>
                  <a:pt x="1646963" y="2458719"/>
                  <a:pt x="1640056" y="2459662"/>
                  <a:pt x="1633505" y="2461846"/>
                </a:cubicBezTo>
                <a:cubicBezTo>
                  <a:pt x="1607971" y="2470357"/>
                  <a:pt x="1610112" y="2474583"/>
                  <a:pt x="1583264" y="2476918"/>
                </a:cubicBezTo>
                <a:cubicBezTo>
                  <a:pt x="1553186" y="2479534"/>
                  <a:pt x="1522973" y="2480268"/>
                  <a:pt x="1492828" y="2481943"/>
                </a:cubicBezTo>
                <a:lnTo>
                  <a:pt x="1452635" y="2497015"/>
                </a:lnTo>
                <a:cubicBezTo>
                  <a:pt x="1442660" y="2500577"/>
                  <a:pt x="1432169" y="2502761"/>
                  <a:pt x="1422490" y="2507063"/>
                </a:cubicBezTo>
                <a:cubicBezTo>
                  <a:pt x="1370018" y="2530384"/>
                  <a:pt x="1451474" y="2503103"/>
                  <a:pt x="1387321" y="2527160"/>
                </a:cubicBezTo>
                <a:cubicBezTo>
                  <a:pt x="1375330" y="2531657"/>
                  <a:pt x="1347497" y="2535472"/>
                  <a:pt x="1337079" y="2537208"/>
                </a:cubicBezTo>
                <a:cubicBezTo>
                  <a:pt x="1328705" y="2540558"/>
                  <a:pt x="1320403" y="2544090"/>
                  <a:pt x="1311958" y="2547257"/>
                </a:cubicBezTo>
                <a:cubicBezTo>
                  <a:pt x="1306999" y="2549117"/>
                  <a:pt x="1301427" y="2549556"/>
                  <a:pt x="1296886" y="2552281"/>
                </a:cubicBezTo>
                <a:cubicBezTo>
                  <a:pt x="1292824" y="2554718"/>
                  <a:pt x="1290187" y="2558980"/>
                  <a:pt x="1286837" y="2562329"/>
                </a:cubicBezTo>
                <a:cubicBezTo>
                  <a:pt x="1288512" y="2567353"/>
                  <a:pt x="1289289" y="2572772"/>
                  <a:pt x="1291861" y="2577402"/>
                </a:cubicBezTo>
                <a:cubicBezTo>
                  <a:pt x="1312887" y="2615249"/>
                  <a:pt x="1311958" y="2594596"/>
                  <a:pt x="1311958" y="26125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490" y="1543285"/>
            <a:ext cx="1873404" cy="126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110619"/>
            <a:ext cx="3291841" cy="50292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Confusing array of pest info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911185">
            <a:off x="900045" y="1205214"/>
            <a:ext cx="697830" cy="6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89831">
            <a:off x="1716890" y="1047274"/>
            <a:ext cx="631264" cy="55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71017">
            <a:off x="2444942" y="1063198"/>
            <a:ext cx="468983" cy="51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44051">
            <a:off x="3103212" y="1127689"/>
            <a:ext cx="646546" cy="5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4595" y="1852966"/>
            <a:ext cx="944881" cy="42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9694952">
            <a:off x="998375" y="2221473"/>
            <a:ext cx="557394" cy="46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76031">
            <a:off x="3292820" y="1656285"/>
            <a:ext cx="742284" cy="48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98294">
            <a:off x="3557243" y="2138153"/>
            <a:ext cx="651494" cy="47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84597" y="2731631"/>
            <a:ext cx="818574" cy="39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970396">
            <a:off x="1814844" y="2420418"/>
            <a:ext cx="556946" cy="75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9985914">
            <a:off x="2549445" y="2560662"/>
            <a:ext cx="439612" cy="4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1739068">
            <a:off x="3143695" y="2368112"/>
            <a:ext cx="510999" cy="57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52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U_postcard_6x4_01.potx" id="{9E9F93D3-7076-4B19-B393-BD792676B479}" vid="{E79D02BF-C917-4812-A942-FFDF62F06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OSU_postcard_6x4_02</Template>
  <TotalTime>4230</TotalTime>
  <Words>475</Words>
  <Application>Microsoft Office PowerPoint</Application>
  <PresentationFormat>Custom</PresentationFormat>
  <Paragraphs>92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Rufina-Stencil-Bold</vt:lpstr>
      <vt:lpstr>Office Theme</vt:lpstr>
      <vt:lpstr>PowerPoint Presentation</vt:lpstr>
      <vt:lpstr>Thank you to our sponsors!</vt:lpstr>
      <vt:lpstr>Stakeholder engagement</vt:lpstr>
      <vt:lpstr>Broad coalition of support!</vt:lpstr>
      <vt:lpstr>Audience question:</vt:lpstr>
      <vt:lpstr>Pest problems happen!</vt:lpstr>
      <vt:lpstr>And increasing numbers of pests…</vt:lpstr>
      <vt:lpstr>And increasing numbers of invasive species</vt:lpstr>
      <vt:lpstr>Confusing array of pest info</vt:lpstr>
      <vt:lpstr>Information resources not always mobile friendly</vt:lpstr>
      <vt:lpstr>Project purpose </vt:lpstr>
      <vt:lpstr>Intended audience</vt:lpstr>
      <vt:lpstr>Audience groups</vt:lpstr>
      <vt:lpstr>Program goals</vt:lpstr>
      <vt:lpstr>Content example, knotweed</vt:lpstr>
      <vt:lpstr>Reduce the risk of pesticides to people</vt:lpstr>
      <vt:lpstr>Reduce the risk of pesticides to waterways </vt:lpstr>
      <vt:lpstr>Water quality content example</vt:lpstr>
      <vt:lpstr>Reduce the risk of pesticides to pollinators</vt:lpstr>
      <vt:lpstr>Evaluation plan</vt:lpstr>
      <vt:lpstr>Built-in marketing plan</vt:lpstr>
      <vt:lpstr>The $3 Million Question?</vt:lpstr>
      <vt:lpstr>Questions?   Recommendations?  Thoughts? </vt:lpstr>
      <vt:lpstr>Please contact us: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Miller, Weston</dc:creator>
  <cp:lastModifiedBy>MASTERSON Kevin</cp:lastModifiedBy>
  <cp:revision>67</cp:revision>
  <cp:lastPrinted>2019-06-26T15:05:33Z</cp:lastPrinted>
  <dcterms:created xsi:type="dcterms:W3CDTF">2018-10-31T17:17:30Z</dcterms:created>
  <dcterms:modified xsi:type="dcterms:W3CDTF">2019-07-01T17:31:24Z</dcterms:modified>
</cp:coreProperties>
</file>