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8"/>
  </p:notesMasterIdLst>
  <p:sldIdLst>
    <p:sldId id="261" r:id="rId3"/>
    <p:sldId id="266" r:id="rId4"/>
    <p:sldId id="263" r:id="rId5"/>
    <p:sldId id="264" r:id="rId6"/>
    <p:sldId id="256" r:id="rId7"/>
    <p:sldId id="268" r:id="rId8"/>
    <p:sldId id="267" r:id="rId9"/>
    <p:sldId id="272" r:id="rId10"/>
    <p:sldId id="257" r:id="rId11"/>
    <p:sldId id="270" r:id="rId12"/>
    <p:sldId id="269" r:id="rId13"/>
    <p:sldId id="274" r:id="rId14"/>
    <p:sldId id="265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9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E4CB7-A5D1-4275-9635-E680A850DDA8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4A27D-64D7-43F1-BECA-9926168AD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35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914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What did we look for?</a:t>
            </a:r>
          </a:p>
          <a:p>
            <a:pPr marL="0" marR="0" indent="0" algn="l" defTabSz="914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We analyze</a:t>
            </a:r>
            <a:r>
              <a:rPr lang="en-US" sz="1200" baseline="0" dirty="0" smtClean="0"/>
              <a:t> for approximately 400 chemicals in the toxics monitoring program.</a:t>
            </a:r>
            <a:endParaRPr lang="en-US" sz="1200" dirty="0" smtClean="0"/>
          </a:p>
          <a:p>
            <a:r>
              <a:rPr lang="en-US" sz="1200" dirty="0" smtClean="0"/>
              <a:t>What we analyze for. It’s different in water,</a:t>
            </a:r>
            <a:r>
              <a:rPr lang="en-US" sz="1200" baseline="0" dirty="0" smtClean="0"/>
              <a:t> sediment and fish because we have identified different concerns and chemicals behave in different ways. Partitioning.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Give examples of chemicals that are in certain groups.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For water:</a:t>
            </a:r>
          </a:p>
          <a:p>
            <a:r>
              <a:rPr lang="en-US" sz="1200" dirty="0" smtClean="0"/>
              <a:t>Metals</a:t>
            </a:r>
          </a:p>
          <a:p>
            <a:pPr lvl="1"/>
            <a:r>
              <a:rPr lang="en-US" sz="1200" dirty="0" smtClean="0"/>
              <a:t>EPA priority pollutant metals (total &amp; dissolved)</a:t>
            </a:r>
          </a:p>
          <a:p>
            <a:r>
              <a:rPr lang="en-US" sz="1200" dirty="0" smtClean="0"/>
              <a:t>Combustion by-products</a:t>
            </a:r>
          </a:p>
          <a:p>
            <a:pPr lvl="1"/>
            <a:r>
              <a:rPr lang="en-US" sz="1200" dirty="0" smtClean="0"/>
              <a:t>PAHs </a:t>
            </a:r>
          </a:p>
          <a:p>
            <a:pPr lvl="1"/>
            <a:r>
              <a:rPr lang="en-US" sz="1200" dirty="0" smtClean="0"/>
              <a:t>Dioxins / furans</a:t>
            </a:r>
          </a:p>
          <a:p>
            <a:r>
              <a:rPr lang="en-US" sz="1200" dirty="0" smtClean="0"/>
              <a:t>Consumer product constituents</a:t>
            </a:r>
          </a:p>
          <a:p>
            <a:pPr lvl="1"/>
            <a:r>
              <a:rPr lang="en-US" sz="1200" dirty="0" smtClean="0"/>
              <a:t>Pharmaceuticals</a:t>
            </a:r>
          </a:p>
          <a:p>
            <a:pPr lvl="1"/>
            <a:r>
              <a:rPr lang="en-US" sz="1200" dirty="0" smtClean="0"/>
              <a:t>Personal Care Products</a:t>
            </a:r>
          </a:p>
          <a:p>
            <a:pPr lvl="1"/>
            <a:r>
              <a:rPr lang="en-US" sz="1200" dirty="0" smtClean="0"/>
              <a:t>Plasticizers</a:t>
            </a:r>
          </a:p>
          <a:p>
            <a:r>
              <a:rPr lang="en-US" sz="1200" dirty="0" smtClean="0"/>
              <a:t>Legacy Pesticides</a:t>
            </a:r>
          </a:p>
          <a:p>
            <a:r>
              <a:rPr lang="en-US" sz="1200" dirty="0" smtClean="0"/>
              <a:t>Flame retardants – brominated</a:t>
            </a:r>
          </a:p>
          <a:p>
            <a:r>
              <a:rPr lang="en-US" sz="1200" dirty="0" smtClean="0"/>
              <a:t>Industrial compounds </a:t>
            </a:r>
          </a:p>
          <a:p>
            <a:pPr lvl="1"/>
            <a:r>
              <a:rPr lang="en-US" sz="1200" dirty="0" smtClean="0"/>
              <a:t>PCBs</a:t>
            </a:r>
          </a:p>
          <a:p>
            <a:r>
              <a:rPr lang="en-US" sz="1200" dirty="0" smtClean="0"/>
              <a:t>Current use pesticides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C5D67-D91E-40D0-AFA9-25945CB0C62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FC68-5139-4660-B139-7AA1ACFAA119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F66B-FF05-4CA5-903E-49732514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FC68-5139-4660-B139-7AA1ACFAA119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F66B-FF05-4CA5-903E-49732514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FC68-5139-4660-B139-7AA1ACFAA119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F66B-FF05-4CA5-903E-49732514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96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Statewide Program</a:t>
            </a:r>
          </a:p>
          <a:p>
            <a:pPr lvl="0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C456-CFC3-4674-83B9-34DB1ABF1F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6860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1E06B6-2200-48FD-9B32-BE0D5073011D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39E361-6CC3-4B93-8D02-0CA414705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05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06B6-2200-48FD-9B32-BE0D5073011D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E361-6CC3-4B93-8D02-0CA414705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63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1E06B6-2200-48FD-9B32-BE0D5073011D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39E361-6CC3-4B93-8D02-0CA414705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58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1E06B6-2200-48FD-9B32-BE0D5073011D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39E361-6CC3-4B93-8D02-0CA414705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1E06B6-2200-48FD-9B32-BE0D5073011D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39E361-6CC3-4B93-8D02-0CA414705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0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1E06B6-2200-48FD-9B32-BE0D5073011D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39E361-6CC3-4B93-8D02-0CA414705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59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1E06B6-2200-48FD-9B32-BE0D5073011D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39E361-6CC3-4B93-8D02-0CA414705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FC68-5139-4660-B139-7AA1ACFAA119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F66B-FF05-4CA5-903E-49732514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44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1E06B6-2200-48FD-9B32-BE0D5073011D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39E361-6CC3-4B93-8D02-0CA414705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1E06B6-2200-48FD-9B32-BE0D5073011D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39E361-6CC3-4B93-8D02-0CA414705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9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1E06B6-2200-48FD-9B32-BE0D5073011D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39E361-6CC3-4B93-8D02-0CA414705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8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06B6-2200-48FD-9B32-BE0D5073011D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E361-6CC3-4B93-8D02-0CA414705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24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FC68-5139-4660-B139-7AA1ACFAA119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F66B-FF05-4CA5-903E-49732514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FC68-5139-4660-B139-7AA1ACFAA119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F66B-FF05-4CA5-903E-49732514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5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FC68-5139-4660-B139-7AA1ACFAA119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F66B-FF05-4CA5-903E-49732514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3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FC68-5139-4660-B139-7AA1ACFAA119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F66B-FF05-4CA5-903E-49732514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6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FC68-5139-4660-B139-7AA1ACFAA119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F66B-FF05-4CA5-903E-49732514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FC68-5139-4660-B139-7AA1ACFAA119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F66B-FF05-4CA5-903E-49732514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6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FC68-5139-4660-B139-7AA1ACFAA119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F66B-FF05-4CA5-903E-49732514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6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8FC68-5139-4660-B139-7AA1ACFAA119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7F66B-FF05-4CA5-903E-49732514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3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1E06B6-2200-48FD-9B32-BE0D5073011D}" type="datetimeFigureOut">
              <a:rPr lang="en-US" smtClean="0"/>
              <a:pPr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39E361-6CC3-4B93-8D02-0CA414705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6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953" y="681446"/>
            <a:ext cx="10816047" cy="1195480"/>
          </a:xfrm>
          <a:solidFill>
            <a:srgbClr val="439777"/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Water Quality </a:t>
            </a:r>
            <a:r>
              <a:rPr lang="en-US" sz="4000" dirty="0">
                <a:solidFill>
                  <a:schemeClr val="bg1"/>
                </a:solidFill>
              </a:rPr>
              <a:t>Toxics Monitoring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5954" y="2362200"/>
            <a:ext cx="8301446" cy="34290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sz="5400" dirty="0" smtClean="0">
                <a:solidFill>
                  <a:schemeClr val="tx1"/>
                </a:solidFill>
              </a:rPr>
              <a:t>Upcoming Monitoring</a:t>
            </a:r>
            <a:endParaRPr lang="en-US" sz="5400" dirty="0">
              <a:solidFill>
                <a:schemeClr val="tx1"/>
              </a:solidFill>
            </a:endParaRPr>
          </a:p>
          <a:p>
            <a:pPr algn="r"/>
            <a:endParaRPr lang="en-US" sz="2800" dirty="0">
              <a:solidFill>
                <a:schemeClr val="tx1"/>
              </a:solidFill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June 26, 2019</a:t>
            </a:r>
            <a:endParaRPr lang="en-US" sz="2800" dirty="0">
              <a:solidFill>
                <a:schemeClr val="tx1"/>
              </a:solidFill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Willamette River Toxics Reduction </a:t>
            </a:r>
            <a:r>
              <a:rPr lang="en-US" sz="2800" dirty="0" smtClean="0">
                <a:solidFill>
                  <a:schemeClr val="tx1"/>
                </a:solidFill>
              </a:rPr>
              <a:t>Partnership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endParaRPr lang="en-US" sz="2800" dirty="0">
              <a:solidFill>
                <a:schemeClr val="tx1"/>
              </a:solidFill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Michael Mulvey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Water Quality Toxics Monitoring Coordinator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5791201"/>
            <a:ext cx="9875521" cy="861060"/>
          </a:xfrm>
          <a:prstGeom prst="rect">
            <a:avLst/>
          </a:prstGeom>
          <a:solidFill>
            <a:srgbClr val="3F8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Oregon </a:t>
            </a: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Department of Environmental </a:t>
            </a:r>
            <a:r>
              <a:rPr lang="en-US" sz="1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Quality   |   Laboratory and Environmental Assessment Division </a:t>
            </a: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Logo Color Regular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4527" y="5039932"/>
            <a:ext cx="705394" cy="161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5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1406027"/>
              </p:ext>
            </p:extLst>
          </p:nvPr>
        </p:nvGraphicFramePr>
        <p:xfrm>
          <a:off x="1222741" y="1151607"/>
          <a:ext cx="8580478" cy="3511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119">
                  <a:extLst>
                    <a:ext uri="{9D8B030D-6E8A-4147-A177-3AD203B41FA5}">
                      <a16:colId xmlns:a16="http://schemas.microsoft.com/office/drawing/2014/main" val="1296201023"/>
                    </a:ext>
                  </a:extLst>
                </a:gridCol>
                <a:gridCol w="4051005">
                  <a:extLst>
                    <a:ext uri="{9D8B030D-6E8A-4147-A177-3AD203B41FA5}">
                      <a16:colId xmlns:a16="http://schemas.microsoft.com/office/drawing/2014/main" val="56188194"/>
                    </a:ext>
                  </a:extLst>
                </a:gridCol>
                <a:gridCol w="1076015">
                  <a:extLst>
                    <a:ext uri="{9D8B030D-6E8A-4147-A177-3AD203B41FA5}">
                      <a16:colId xmlns:a16="http://schemas.microsoft.com/office/drawing/2014/main" val="1755007210"/>
                    </a:ext>
                  </a:extLst>
                </a:gridCol>
                <a:gridCol w="2762339">
                  <a:extLst>
                    <a:ext uri="{9D8B030D-6E8A-4147-A177-3AD203B41FA5}">
                      <a16:colId xmlns:a16="http://schemas.microsoft.com/office/drawing/2014/main" val="34148041"/>
                    </a:ext>
                  </a:extLst>
                </a:gridCol>
              </a:tblGrid>
              <a:tr h="2281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Station ID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r>
                        <a:rPr lang="en-US" sz="1400" u="none" strike="noStrike" dirty="0" smtClean="0">
                          <a:effectLst/>
                        </a:rPr>
                        <a:t>Land Use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177130"/>
                  </a:ext>
                </a:extLst>
              </a:tr>
              <a:tr h="16296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10821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Willamette River at St. John's Bridge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Mixed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main stem 1, lower, many detections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extLst>
                  <a:ext uri="{0D108BD9-81ED-4DB2-BD59-A6C34878D82A}">
                    <a16:rowId xmlns:a16="http://schemas.microsoft.com/office/drawing/2014/main" val="453405260"/>
                  </a:ext>
                </a:extLst>
              </a:tr>
              <a:tr h="16296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10456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Tualatin River at Boones Ferry Road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Urban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Trib. Many detections, mid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extLst>
                  <a:ext uri="{0D108BD9-81ED-4DB2-BD59-A6C34878D82A}">
                    <a16:rowId xmlns:a16="http://schemas.microsoft.com/office/drawing/2014/main" val="3768311305"/>
                  </a:ext>
                </a:extLst>
              </a:tr>
              <a:tr h="16296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10916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Tualatin River at Bridge upstream of mouth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Mixed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Trib. Many detections lower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extLst>
                  <a:ext uri="{0D108BD9-81ED-4DB2-BD59-A6C34878D82A}">
                    <a16:rowId xmlns:a16="http://schemas.microsoft.com/office/drawing/2014/main" val="3839418605"/>
                  </a:ext>
                </a:extLst>
              </a:tr>
              <a:tr h="16296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31545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Willamette River at Hebb Park Boat Ramp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Agriculture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main stem 2, lower, many detections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extLst>
                  <a:ext uri="{0D108BD9-81ED-4DB2-BD59-A6C34878D82A}">
                    <a16:rowId xmlns:a16="http://schemas.microsoft.com/office/drawing/2014/main" val="1458174440"/>
                  </a:ext>
                </a:extLst>
              </a:tr>
              <a:tr h="16296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10363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Yamhill River at Dayton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Agriculture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Tributary.  many detections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extLst>
                  <a:ext uri="{0D108BD9-81ED-4DB2-BD59-A6C34878D82A}">
                    <a16:rowId xmlns:a16="http://schemas.microsoft.com/office/drawing/2014/main" val="1721189838"/>
                  </a:ext>
                </a:extLst>
              </a:tr>
              <a:tr h="16296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10344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Willamette River at Wheatland Ferry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Agriculture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main stem 3,mid, many detections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extLst>
                  <a:ext uri="{0D108BD9-81ED-4DB2-BD59-A6C34878D82A}">
                    <a16:rowId xmlns:a16="http://schemas.microsoft.com/office/drawing/2014/main" val="2995710809"/>
                  </a:ext>
                </a:extLst>
              </a:tr>
              <a:tr h="16296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10555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Willamette River at Marion Street (Salem)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Mixed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main stem 4, mid, some detections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extLst>
                  <a:ext uri="{0D108BD9-81ED-4DB2-BD59-A6C34878D82A}">
                    <a16:rowId xmlns:a16="http://schemas.microsoft.com/office/drawing/2014/main" val="1750961624"/>
                  </a:ext>
                </a:extLst>
              </a:tr>
              <a:tr h="16296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10350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Willamette River at Albany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Agriculture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main stem 5, upper, some detections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extLst>
                  <a:ext uri="{0D108BD9-81ED-4DB2-BD59-A6C34878D82A}">
                    <a16:rowId xmlns:a16="http://schemas.microsoft.com/office/drawing/2014/main" val="3910638814"/>
                  </a:ext>
                </a:extLst>
              </a:tr>
              <a:tr h="16296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10355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Willamette River at Hwy 99E (Harrisburg)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Agriculture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many fish detections, between Eugene and Albany water </a:t>
                      </a:r>
                      <a:r>
                        <a:rPr lang="en-US" sz="1400" u="none" strike="noStrike" dirty="0" smtClean="0">
                          <a:effectLst/>
                        </a:rPr>
                        <a:t>sites.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extLst>
                  <a:ext uri="{0D108BD9-81ED-4DB2-BD59-A6C34878D82A}">
                    <a16:rowId xmlns:a16="http://schemas.microsoft.com/office/drawing/2014/main" val="2460365033"/>
                  </a:ext>
                </a:extLst>
              </a:tr>
              <a:tr h="16296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29044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Willamette River at Greenway bike bridge, Eugene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Urban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main stem 6, upper, few detections. Lots of Fish </a:t>
                      </a:r>
                      <a:r>
                        <a:rPr lang="en-US" sz="1400" u="none" strike="noStrike" dirty="0" smtClean="0">
                          <a:effectLst/>
                        </a:rPr>
                        <a:t>detections, PCBs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extLst>
                  <a:ext uri="{0D108BD9-81ED-4DB2-BD59-A6C34878D82A}">
                    <a16:rowId xmlns:a16="http://schemas.microsoft.com/office/drawing/2014/main" val="2075298081"/>
                  </a:ext>
                </a:extLst>
              </a:tr>
              <a:tr h="16296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27986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Willamette R MF above Hills </a:t>
                      </a:r>
                      <a:r>
                        <a:rPr lang="en-US" sz="1400" u="none" strike="noStrike" dirty="0" smtClean="0">
                          <a:effectLst/>
                        </a:rPr>
                        <a:t>CR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Forest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background site, upper basin in national forest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8" marR="8148" marT="8148" marB="0" anchor="b"/>
                </a:tc>
                <a:extLst>
                  <a:ext uri="{0D108BD9-81ED-4DB2-BD59-A6C34878D82A}">
                    <a16:rowId xmlns:a16="http://schemas.microsoft.com/office/drawing/2014/main" val="2591957835"/>
                  </a:ext>
                </a:extLst>
              </a:tr>
            </a:tbl>
          </a:graphicData>
        </a:graphic>
      </p:graphicFrame>
      <p:sp>
        <p:nvSpPr>
          <p:cNvPr id="4" name="Up Arrow 3"/>
          <p:cNvSpPr/>
          <p:nvPr/>
        </p:nvSpPr>
        <p:spPr>
          <a:xfrm>
            <a:off x="762885" y="1664952"/>
            <a:ext cx="244549" cy="29345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901919" y="2947579"/>
            <a:ext cx="25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Upstream to downstream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661" t="3575" r="60750" b="34479"/>
          <a:stretch/>
        </p:blipFill>
        <p:spPr>
          <a:xfrm>
            <a:off x="9989285" y="857651"/>
            <a:ext cx="1919180" cy="38944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2741" y="211320"/>
            <a:ext cx="10116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Willamette Basin Sites from State-wide list of 60 sites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10948875" y="723014"/>
            <a:ext cx="1044651" cy="428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48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545" y="435696"/>
            <a:ext cx="7707685" cy="59559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8437" y="833283"/>
            <a:ext cx="89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281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35265" y="1745150"/>
            <a:ext cx="6921913" cy="38690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120 </a:t>
            </a:r>
            <a:r>
              <a:rPr lang="en-US" dirty="0" smtClean="0"/>
              <a:t>river sites </a:t>
            </a:r>
            <a:r>
              <a:rPr lang="en-US" dirty="0"/>
              <a:t>network </a:t>
            </a:r>
            <a:r>
              <a:rPr lang="en-US" dirty="0" smtClean="0"/>
              <a:t>identified </a:t>
            </a:r>
          </a:p>
          <a:p>
            <a:r>
              <a:rPr lang="en-US" dirty="0" smtClean="0"/>
              <a:t>60 </a:t>
            </a:r>
            <a:r>
              <a:rPr lang="en-US" dirty="0"/>
              <a:t>sites </a:t>
            </a:r>
            <a:r>
              <a:rPr lang="en-US" dirty="0" smtClean="0"/>
              <a:t>monitored</a:t>
            </a:r>
            <a:endParaRPr lang="en-US" dirty="0"/>
          </a:p>
          <a:p>
            <a:r>
              <a:rPr lang="en-US" dirty="0"/>
              <a:t>Metals and </a:t>
            </a:r>
            <a:r>
              <a:rPr lang="en-US" dirty="0" smtClean="0"/>
              <a:t>Biotic </a:t>
            </a:r>
            <a:r>
              <a:rPr lang="en-US" dirty="0"/>
              <a:t>Ligand Model parameters</a:t>
            </a:r>
          </a:p>
          <a:p>
            <a:r>
              <a:rPr lang="en-US" dirty="0" smtClean="0"/>
              <a:t>~ </a:t>
            </a:r>
            <a:r>
              <a:rPr lang="en-US" dirty="0"/>
              <a:t>follow-up 20 sites from list of WQ limited streams under the Clean Water Act (?)</a:t>
            </a:r>
          </a:p>
          <a:p>
            <a:r>
              <a:rPr lang="en-US" dirty="0"/>
              <a:t>Water samples spring, summer, fall </a:t>
            </a:r>
          </a:p>
          <a:p>
            <a:r>
              <a:rPr lang="en-US" dirty="0"/>
              <a:t>Sediment </a:t>
            </a:r>
            <a:r>
              <a:rPr lang="en-US" dirty="0" smtClean="0"/>
              <a:t>samples </a:t>
            </a:r>
            <a:r>
              <a:rPr lang="en-US" dirty="0"/>
              <a:t>(?)</a:t>
            </a:r>
          </a:p>
          <a:p>
            <a:r>
              <a:rPr lang="en-US" dirty="0"/>
              <a:t>Fish samples at fewer sites (?)</a:t>
            </a:r>
          </a:p>
          <a:p>
            <a:r>
              <a:rPr lang="en-US" dirty="0"/>
              <a:t>Grow in sites and parameters as capacity increases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60250" y="44855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Toxics Trending Network </a:t>
            </a:r>
            <a:br>
              <a:rPr lang="en-US" sz="3600" dirty="0"/>
            </a:br>
            <a:r>
              <a:rPr lang="en-US" sz="3600" i="1" dirty="0"/>
              <a:t>NEW: planned for 2019</a:t>
            </a:r>
            <a:endParaRPr lang="en-US" sz="3600" dirty="0"/>
          </a:p>
        </p:txBody>
      </p:sp>
      <p:pic>
        <p:nvPicPr>
          <p:cNvPr id="4" name="Picture 3" descr="DSCF1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09720" y="138457"/>
            <a:ext cx="2225513" cy="2967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0" y="138457"/>
            <a:ext cx="2391345" cy="1793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0" y="4895814"/>
            <a:ext cx="2192702" cy="1780972"/>
          </a:xfrm>
          <a:prstGeom prst="rect">
            <a:avLst/>
          </a:prstGeom>
        </p:spPr>
      </p:pic>
      <p:pic>
        <p:nvPicPr>
          <p:cNvPr id="7" name="Picture 6" descr="Willamette2_SamBeebeEcoTrus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10015" y="4712500"/>
            <a:ext cx="2725218" cy="181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84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llamette2_SamBeebeEcoTru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9572" y="0"/>
            <a:ext cx="10352598" cy="68789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79096" y="3476564"/>
            <a:ext cx="455884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Michael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Mulvey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 Toxics Monitoring Coordinator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Oregon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Department of Environmental Quality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Laboratory and Environmental Assessment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 Quality Monitoring Section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7202 NE Evergreen Parkway, Suite 150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Hillsboro, Oregon 97124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503-693-5732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Mulvey.Michael@DEQ.state.or.us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748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581246"/>
              </p:ext>
            </p:extLst>
          </p:nvPr>
        </p:nvGraphicFramePr>
        <p:xfrm>
          <a:off x="842838" y="1009821"/>
          <a:ext cx="11282900" cy="53185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62888">
                  <a:extLst>
                    <a:ext uri="{9D8B030D-6E8A-4147-A177-3AD203B41FA5}">
                      <a16:colId xmlns:a16="http://schemas.microsoft.com/office/drawing/2014/main" val="2510422125"/>
                    </a:ext>
                  </a:extLst>
                </a:gridCol>
                <a:gridCol w="4764506">
                  <a:extLst>
                    <a:ext uri="{9D8B030D-6E8A-4147-A177-3AD203B41FA5}">
                      <a16:colId xmlns:a16="http://schemas.microsoft.com/office/drawing/2014/main" val="3218555261"/>
                    </a:ext>
                  </a:extLst>
                </a:gridCol>
                <a:gridCol w="880434">
                  <a:extLst>
                    <a:ext uri="{9D8B030D-6E8A-4147-A177-3AD203B41FA5}">
                      <a16:colId xmlns:a16="http://schemas.microsoft.com/office/drawing/2014/main" val="1925695418"/>
                    </a:ext>
                  </a:extLst>
                </a:gridCol>
                <a:gridCol w="4975072">
                  <a:extLst>
                    <a:ext uri="{9D8B030D-6E8A-4147-A177-3AD203B41FA5}">
                      <a16:colId xmlns:a16="http://schemas.microsoft.com/office/drawing/2014/main" val="3022646885"/>
                    </a:ext>
                  </a:extLst>
                </a:gridCol>
              </a:tblGrid>
              <a:tr h="170892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Station ID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Site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Land Use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Notes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396152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10550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Multnomah Channel at Coon Island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Mixed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high fish detections, not near any water sites,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4246286265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10821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Willamette River at St. John's Bridge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Urban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main stem 1, lower, many detections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714566729"/>
                  </a:ext>
                </a:extLst>
              </a:tr>
              <a:tr h="171131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38584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Johnson Creek at SE Harney Drive downstream of Precision Cast Corp </a:t>
                      </a:r>
                      <a:r>
                        <a:rPr lang="en-US" sz="1050" u="none" strike="noStrike" dirty="0" smtClean="0">
                          <a:effectLst/>
                        </a:rPr>
                        <a:t>outfall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Urban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hot spot: fish site ds of PCC, probably interesting to Paul Siedel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930531699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11324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Johnson Creek at Stanley Avenue (Milwaukie)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Urban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hot spot: fish site ds of PCC, probably interesting to Paul Siedel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343668979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11321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Johnson Creek at SE 17th Avenue (Portland)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Urban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small stream hot spot: Portland stream. Many detections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837512134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10456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Tualatin River at Boones Ferry Road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Urban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Trib. Many detections, mid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572448216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10916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Tualatin River at Bridge upstream of mouth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Urban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Trib. Many detections lower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749869590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10360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Clackamas River at Hwy 99E (Gladstone)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Urban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Tributary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054646678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31545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Willamette River at Hebb Park Boat Ramp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Mixed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main stem 2, lower, many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556212757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10637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Molalla River at Knights Bridge Road (Canby)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Agriculture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Trib. Some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575836580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33638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Champoeg Creek near mouth at Champoeg State Park (Willamette)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Agriculture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small hot spot: mid valley stream. Many detections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280093089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10363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Yamhill River at Dayton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Agriculture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Tributary.  many detections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313166397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10640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Pudding River at Hwy 211 (Woodburn)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Agriculture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Tributary.  most Will detections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711532365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10344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Willamette River at Wheatland Ferry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Agriculture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main stem 3,mid, many detections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198475085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28961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Mill Creek at Front Street NE, Salem (tributary to Willamette River at River Mile 84)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Urban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small stream, many detections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097335679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10555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Willamette River at Marion Street (Salem)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Mixed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main stem 4, mid, some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408606666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36875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Luckiamute River at Buena Vista Road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Agriculture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Trib. Some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712704587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10792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North Santiam River at Greens Bridge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Agriculture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Trib. Some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072461916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10350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Willamette River at Albany (eastbound Hwy 20 bridge)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Agriculture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main stem 5, upper, some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76492520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10366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South Santiam River Hwy 226 (Crabtree)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Agriculture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Trib. Some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420084703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11180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Calapooia River at Queen Road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Agriculture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err="1">
                          <a:effectLst/>
                        </a:rPr>
                        <a:t>Trib</a:t>
                      </a:r>
                      <a:r>
                        <a:rPr lang="en-US" sz="1050" u="none" strike="noStrike" dirty="0">
                          <a:effectLst/>
                        </a:rPr>
                        <a:t>, many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040382633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37248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Lake Cr at Hwy 34 nr Tangent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Agriculture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small stream hot spot , many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781180214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10373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Mary's River at 99W (Corvallis)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Mixed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Trib. Some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03938206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11140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Long Tom River at Stow Pit Road (Monroe)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Agriculture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err="1">
                          <a:effectLst/>
                        </a:rPr>
                        <a:t>Trib</a:t>
                      </a:r>
                      <a:r>
                        <a:rPr lang="en-US" sz="1050" u="none" strike="noStrike" dirty="0">
                          <a:effectLst/>
                        </a:rPr>
                        <a:t>, many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854251093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10376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McKenzie River at Coburg Road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Mixed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Trib. Few water  detections, but many fish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98452497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29044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Willamette River at Greenway bike bridge, Eugene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Mixed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main stem 6, upper, few detections. Lots of Fish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092264671"/>
                  </a:ext>
                </a:extLst>
              </a:tr>
              <a:tr h="191549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38586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Willamette R at west bank stormwater outfall Maurie Jacobs Park Eugene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Urban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small stream hot spot: </a:t>
                      </a:r>
                      <a:r>
                        <a:rPr lang="en-US" sz="1050" u="none" strike="noStrike" dirty="0" err="1" smtClean="0">
                          <a:effectLst/>
                        </a:rPr>
                        <a:t>Stormwater</a:t>
                      </a:r>
                      <a:r>
                        <a:rPr lang="en-US" sz="1050" u="none" strike="noStrike" dirty="0" smtClean="0">
                          <a:effectLst/>
                        </a:rPr>
                        <a:t> </a:t>
                      </a:r>
                      <a:r>
                        <a:rPr lang="en-US" sz="1050" u="none" strike="noStrike" dirty="0">
                          <a:effectLst/>
                        </a:rPr>
                        <a:t>outfall in Eugene, sediment is high in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87864560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11275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Coast Fork Willamette at Mt. Pisgah Park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Agriculture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Trib. Some detections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918449683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10386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Middle Fork Willamette River at Jasper Bridge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Mixed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Tributary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509111267"/>
                  </a:ext>
                </a:extLst>
              </a:tr>
              <a:tr h="170892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27986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Willamette R MF above Hills CR at USGS Gage 14144800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Forest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background site, upper basin in national forest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08629275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1005900" y="3488268"/>
            <a:ext cx="25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Upstream to downstream</a:t>
            </a:r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502476" y="1419746"/>
            <a:ext cx="244549" cy="45063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61396" y="290833"/>
            <a:ext cx="10350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Willamette Basin Sites from State-wide list of 120 sites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37987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2165" y="758852"/>
            <a:ext cx="5557962" cy="52038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lvl="0"/>
            <a:r>
              <a:rPr lang="en-US" dirty="0" smtClean="0"/>
              <a:t>Alkalinity</a:t>
            </a:r>
            <a:endParaRPr lang="en-US" dirty="0"/>
          </a:p>
          <a:p>
            <a:pPr lvl="0"/>
            <a:r>
              <a:rPr lang="en-US" dirty="0"/>
              <a:t>Ammonia </a:t>
            </a:r>
            <a:endParaRPr lang="en-US" dirty="0" smtClean="0"/>
          </a:p>
          <a:p>
            <a:pPr lvl="0"/>
            <a:r>
              <a:rPr lang="en-US" dirty="0" smtClean="0"/>
              <a:t>Chloride</a:t>
            </a:r>
            <a:endParaRPr lang="en-US" dirty="0"/>
          </a:p>
          <a:p>
            <a:pPr lvl="0"/>
            <a:r>
              <a:rPr lang="en-US" dirty="0"/>
              <a:t>Dissolved Organic Carbon </a:t>
            </a:r>
            <a:endParaRPr lang="en-US" dirty="0" smtClean="0"/>
          </a:p>
          <a:p>
            <a:pPr lvl="0"/>
            <a:r>
              <a:rPr lang="en-US" dirty="0" smtClean="0"/>
              <a:t>Total </a:t>
            </a:r>
            <a:r>
              <a:rPr lang="en-US" dirty="0"/>
              <a:t>Organic </a:t>
            </a:r>
            <a:r>
              <a:rPr lang="en-US" dirty="0" smtClean="0"/>
              <a:t>Carbon</a:t>
            </a:r>
          </a:p>
          <a:p>
            <a:pPr lvl="0"/>
            <a:r>
              <a:rPr lang="en-US" dirty="0" smtClean="0"/>
              <a:t>Field </a:t>
            </a:r>
            <a:r>
              <a:rPr lang="en-US" dirty="0"/>
              <a:t>measured parameters: </a:t>
            </a:r>
            <a:r>
              <a:rPr lang="en-US" sz="1500" dirty="0"/>
              <a:t>Conductivity, dissolved </a:t>
            </a:r>
            <a:r>
              <a:rPr lang="en-US" sz="1500" dirty="0" smtClean="0"/>
              <a:t>oxygen, </a:t>
            </a:r>
            <a:r>
              <a:rPr lang="en-US" sz="1500" dirty="0"/>
              <a:t>pH, temperature, turbidity</a:t>
            </a:r>
          </a:p>
          <a:p>
            <a:pPr lvl="0"/>
            <a:r>
              <a:rPr lang="en-US" dirty="0" smtClean="0"/>
              <a:t>Total Mercury</a:t>
            </a:r>
            <a:endParaRPr lang="en-US" dirty="0"/>
          </a:p>
          <a:p>
            <a:pPr lvl="0"/>
            <a:r>
              <a:rPr lang="en-US" dirty="0"/>
              <a:t>Nitrate </a:t>
            </a:r>
            <a:r>
              <a:rPr lang="en-US" dirty="0" smtClean="0"/>
              <a:t>+ Nitrite </a:t>
            </a:r>
          </a:p>
          <a:p>
            <a:pPr lvl="0"/>
            <a:r>
              <a:rPr lang="en-US" dirty="0" smtClean="0"/>
              <a:t>Total Phosphate</a:t>
            </a:r>
          </a:p>
          <a:p>
            <a:pPr lvl="0"/>
            <a:r>
              <a:rPr lang="en-US" dirty="0" smtClean="0"/>
              <a:t>Total Nitrogen</a:t>
            </a:r>
            <a:endParaRPr lang="en-US" dirty="0"/>
          </a:p>
          <a:p>
            <a:pPr lvl="0"/>
            <a:r>
              <a:rPr lang="en-US" dirty="0" smtClean="0"/>
              <a:t>Sulfate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45812" y="1329434"/>
            <a:ext cx="29340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Aluminum</a:t>
            </a:r>
          </a:p>
          <a:p>
            <a:pPr lvl="1"/>
            <a:r>
              <a:rPr lang="en-US" dirty="0" smtClean="0"/>
              <a:t>Antimony</a:t>
            </a:r>
            <a:endParaRPr lang="en-US" dirty="0"/>
          </a:p>
          <a:p>
            <a:pPr lvl="1"/>
            <a:r>
              <a:rPr lang="en-US" dirty="0"/>
              <a:t>Arsenic</a:t>
            </a:r>
          </a:p>
          <a:p>
            <a:pPr lvl="1"/>
            <a:r>
              <a:rPr lang="en-US" dirty="0"/>
              <a:t>Barium</a:t>
            </a:r>
          </a:p>
          <a:p>
            <a:pPr lvl="1"/>
            <a:r>
              <a:rPr lang="en-US" dirty="0"/>
              <a:t>Beryllium</a:t>
            </a:r>
          </a:p>
          <a:p>
            <a:pPr lvl="1"/>
            <a:r>
              <a:rPr lang="en-US" dirty="0"/>
              <a:t>Cadmium </a:t>
            </a:r>
          </a:p>
          <a:p>
            <a:pPr lvl="1"/>
            <a:r>
              <a:rPr lang="en-US" dirty="0" smtClean="0"/>
              <a:t>Calcium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45303" y="1337385"/>
            <a:ext cx="24581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Chromium</a:t>
            </a:r>
          </a:p>
          <a:p>
            <a:pPr lvl="1"/>
            <a:r>
              <a:rPr lang="en-US" dirty="0"/>
              <a:t>Copper</a:t>
            </a:r>
          </a:p>
          <a:p>
            <a:pPr lvl="1"/>
            <a:r>
              <a:rPr lang="en-US" dirty="0"/>
              <a:t>Hardness as CaCO3</a:t>
            </a:r>
          </a:p>
          <a:p>
            <a:pPr lvl="1"/>
            <a:r>
              <a:rPr lang="en-US" dirty="0"/>
              <a:t>Iron</a:t>
            </a:r>
          </a:p>
          <a:p>
            <a:pPr lvl="1"/>
            <a:r>
              <a:rPr lang="en-US" dirty="0" smtClean="0"/>
              <a:t>Lead</a:t>
            </a:r>
            <a:endParaRPr lang="en-US" dirty="0"/>
          </a:p>
          <a:p>
            <a:pPr lvl="1"/>
            <a:r>
              <a:rPr lang="en-US" dirty="0"/>
              <a:t>Magnesium</a:t>
            </a:r>
          </a:p>
          <a:p>
            <a:pPr lvl="1"/>
            <a:r>
              <a:rPr lang="en-US" dirty="0" smtClean="0"/>
              <a:t>Manganese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11143" y="853290"/>
            <a:ext cx="3929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Metals: </a:t>
            </a:r>
            <a:r>
              <a:rPr lang="en-US" sz="2400" dirty="0"/>
              <a:t>Dissolved and </a:t>
            </a:r>
            <a:r>
              <a:rPr lang="en-US" sz="2400" dirty="0" smtClean="0"/>
              <a:t>Total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53235" y="174077"/>
            <a:ext cx="799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Biotic Ligand Model of Metals Toxicity in Water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246" y="3577495"/>
            <a:ext cx="4947646" cy="3280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8057" y="1337385"/>
            <a:ext cx="1645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Nickel</a:t>
            </a:r>
          </a:p>
          <a:p>
            <a:pPr lvl="1"/>
            <a:r>
              <a:rPr lang="en-US" dirty="0"/>
              <a:t>Potassium</a:t>
            </a:r>
          </a:p>
          <a:p>
            <a:pPr lvl="1"/>
            <a:r>
              <a:rPr lang="en-US" dirty="0"/>
              <a:t>Selenium</a:t>
            </a:r>
          </a:p>
          <a:p>
            <a:pPr lvl="1"/>
            <a:r>
              <a:rPr lang="en-US" dirty="0"/>
              <a:t>Silver</a:t>
            </a:r>
          </a:p>
          <a:p>
            <a:pPr lvl="1"/>
            <a:r>
              <a:rPr lang="en-US" dirty="0"/>
              <a:t>Sodium</a:t>
            </a:r>
          </a:p>
          <a:p>
            <a:pPr lvl="1"/>
            <a:r>
              <a:rPr lang="en-US" dirty="0"/>
              <a:t>Thallium</a:t>
            </a:r>
          </a:p>
          <a:p>
            <a:pPr lvl="1"/>
            <a:r>
              <a:rPr lang="en-US" dirty="0"/>
              <a:t>Zinc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294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TMP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12" y="1299413"/>
            <a:ext cx="6112042" cy="1596187"/>
          </a:xfrm>
          <a:ln w="12700" cmpd="thinThick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Monitor &amp; interpret levels of toxic chemicals in Oregon’s aquatic environment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60921" y="4026567"/>
            <a:ext cx="3870158" cy="230832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Statewide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Comparable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Relevant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Sustained</a:t>
            </a:r>
          </a:p>
        </p:txBody>
      </p:sp>
      <p:pic>
        <p:nvPicPr>
          <p:cNvPr id="6" name="Picture 5" descr="Pil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684" y="148861"/>
            <a:ext cx="2189546" cy="1539636"/>
          </a:xfrm>
          <a:prstGeom prst="rect">
            <a:avLst/>
          </a:prstGeom>
        </p:spPr>
      </p:pic>
      <p:pic>
        <p:nvPicPr>
          <p:cNvPr id="7" name="Picture 6" descr="PPC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891" y="1785221"/>
            <a:ext cx="2185658" cy="1526719"/>
          </a:xfrm>
          <a:prstGeom prst="rect">
            <a:avLst/>
          </a:prstGeom>
        </p:spPr>
      </p:pic>
      <p:pic>
        <p:nvPicPr>
          <p:cNvPr id="8" name="Picture 7" descr="pesticid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504" y="3408664"/>
            <a:ext cx="2162433" cy="1599007"/>
          </a:xfrm>
          <a:prstGeom prst="rect">
            <a:avLst/>
          </a:prstGeom>
        </p:spPr>
      </p:pic>
      <p:pic>
        <p:nvPicPr>
          <p:cNvPr id="9" name="Picture 16" descr="MPj0437388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912917" y="148861"/>
            <a:ext cx="2007063" cy="1506418"/>
          </a:xfrm>
          <a:prstGeom prst="rect">
            <a:avLst/>
          </a:prstGeom>
          <a:noFill/>
          <a:ln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81200" y="2895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TMP Objectives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r="23625" b="11820"/>
          <a:stretch>
            <a:fillRect/>
          </a:stretch>
        </p:blipFill>
        <p:spPr bwMode="auto">
          <a:xfrm>
            <a:off x="9949741" y="1756071"/>
            <a:ext cx="2007063" cy="1543891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5848" y="3354840"/>
            <a:ext cx="1913875" cy="16823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5848" y="5092106"/>
            <a:ext cx="1913875" cy="16419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505" y="5092107"/>
            <a:ext cx="2174044" cy="164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TMP History: 2007 to 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0388" y="1295400"/>
            <a:ext cx="10602012" cy="52578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2007:</a:t>
            </a:r>
            <a:r>
              <a:rPr lang="en-US" dirty="0" smtClean="0"/>
              <a:t> Oregon Legislature direct DEQ to evaluate a wide range of toxic substances in Oregon’s water.     </a:t>
            </a:r>
            <a:r>
              <a:rPr lang="en-US" b="1" u="sng" dirty="0" smtClean="0"/>
              <a:t>11 </a:t>
            </a:r>
            <a:r>
              <a:rPr lang="en-US" b="1" u="sng" dirty="0"/>
              <a:t>positions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b="1" dirty="0" smtClean="0"/>
              <a:t>2008-2016: DEQ implement a synoptic, 5-year basin rotation monitoring plan, ~40-60 river sites per year,</a:t>
            </a:r>
            <a:r>
              <a:rPr lang="en-US" dirty="0" smtClean="0"/>
              <a:t> water (3x), sediment, some fish/shellfish. </a:t>
            </a:r>
          </a:p>
          <a:p>
            <a:r>
              <a:rPr lang="en-US" b="1" dirty="0" smtClean="0"/>
              <a:t>2015: First Toxics Summary Report</a:t>
            </a:r>
          </a:p>
          <a:p>
            <a:r>
              <a:rPr lang="en-US" b="1" dirty="0" smtClean="0"/>
              <a:t>2017</a:t>
            </a:r>
            <a:r>
              <a:rPr lang="en-US" dirty="0" smtClean="0"/>
              <a:t>: </a:t>
            </a:r>
            <a:r>
              <a:rPr lang="en-US" b="1" dirty="0" smtClean="0"/>
              <a:t>Lakes</a:t>
            </a:r>
            <a:r>
              <a:rPr lang="en-US" dirty="0" smtClean="0"/>
              <a:t> state-wide with the EPA’s National Aquatic Resource Survey </a:t>
            </a:r>
          </a:p>
          <a:p>
            <a:r>
              <a:rPr lang="en-US" b="1" dirty="0" smtClean="0"/>
              <a:t>2018</a:t>
            </a:r>
            <a:r>
              <a:rPr lang="en-US" dirty="0" smtClean="0"/>
              <a:t>: No Toxics Monitoring Program sample collection</a:t>
            </a:r>
          </a:p>
          <a:p>
            <a:r>
              <a:rPr lang="en-US" b="1" dirty="0" smtClean="0"/>
              <a:t>2019: Second Toxics Summary Report</a:t>
            </a:r>
          </a:p>
          <a:p>
            <a:r>
              <a:rPr lang="en-US" b="1" dirty="0" smtClean="0"/>
              <a:t>2019: DEQ reorganizes TMP: plans a state-wide status and trend network</a:t>
            </a:r>
            <a:r>
              <a:rPr lang="en-US" dirty="0" smtClean="0"/>
              <a:t>, </a:t>
            </a:r>
            <a:r>
              <a:rPr lang="en-US" b="1" u="sng" dirty="0" smtClean="0"/>
              <a:t>3 positions, 73%decrease in resources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08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63" y="143244"/>
            <a:ext cx="8527292" cy="65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951" y="2844712"/>
            <a:ext cx="1136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2008-10</a:t>
            </a:r>
          </a:p>
          <a:p>
            <a:r>
              <a:rPr lang="en-US" dirty="0" smtClean="0"/>
              <a:t>2014</a:t>
            </a:r>
          </a:p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24496" y="1274736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2011, 2016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40862" y="6614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89861" y="36586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41628" y="2403140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2011, 2016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92562" y="42702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10456" y="5981735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2011, 2015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69246" y="5821924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</a:p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36252" y="1154458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</a:p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04794" y="31284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45449" y="44426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95541" y="59817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79389" y="510883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264393" y="33096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95265" y="158760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48008" y="135426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42031" y="2480142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2012, 2016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8789" y="481196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499511" y="2310806"/>
            <a:ext cx="2658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 state wide lakes </a:t>
            </a:r>
          </a:p>
          <a:p>
            <a:r>
              <a:rPr lang="en-US" dirty="0" smtClean="0"/>
              <a:t>2018 no Toxics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MP Water Tissue Sed sites ser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3748" y="688445"/>
            <a:ext cx="122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2008-2016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835" y="864416"/>
            <a:ext cx="7801701" cy="5773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4648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Tox</a:t>
            </a:r>
            <a:r>
              <a:rPr lang="en-US" dirty="0" smtClean="0"/>
              <a:t> Mon 2008-2017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362" y="943122"/>
            <a:ext cx="3464257" cy="916781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232 sites for water</a:t>
            </a:r>
          </a:p>
          <a:p>
            <a:r>
              <a:rPr lang="en-US" sz="1600" dirty="0"/>
              <a:t>119 sites for </a:t>
            </a:r>
            <a:r>
              <a:rPr lang="en-US" sz="1600" dirty="0" smtClean="0"/>
              <a:t>sediment</a:t>
            </a:r>
            <a:endParaRPr lang="en-US" sz="1600" dirty="0"/>
          </a:p>
          <a:p>
            <a:r>
              <a:rPr lang="en-US" sz="1600" dirty="0"/>
              <a:t>80 sites for fish and shellfish</a:t>
            </a:r>
          </a:p>
        </p:txBody>
      </p:sp>
    </p:spTree>
    <p:extLst>
      <p:ext uri="{BB962C8B-B14F-4D97-AF65-F5344CB8AC3E}">
        <p14:creationId xmlns:p14="http://schemas.microsoft.com/office/powerpoint/2010/main" val="34293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Issues</a:t>
            </a:r>
            <a:r>
              <a:rPr lang="en-US" sz="5400" dirty="0" smtClean="0"/>
              <a:t>: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64677"/>
            <a:ext cx="11012905" cy="476768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73 % reduction in TMP resources for monitoring and analysis</a:t>
            </a:r>
          </a:p>
          <a:p>
            <a:pPr lvl="1"/>
            <a:r>
              <a:rPr lang="en-US" dirty="0" smtClean="0"/>
              <a:t>2007: 11 positions</a:t>
            </a:r>
          </a:p>
          <a:p>
            <a:pPr lvl="1"/>
            <a:r>
              <a:rPr lang="en-US" dirty="0" smtClean="0"/>
              <a:t>2019: 3 positions</a:t>
            </a:r>
          </a:p>
          <a:p>
            <a:r>
              <a:rPr lang="en-US" dirty="0" smtClean="0"/>
              <a:t>Long time between sample collection and data release</a:t>
            </a:r>
          </a:p>
          <a:p>
            <a:r>
              <a:rPr lang="en-US" dirty="0" smtClean="0"/>
              <a:t>Synoptic, rotating basin approach good for status but not trending</a:t>
            </a:r>
          </a:p>
          <a:p>
            <a:r>
              <a:rPr lang="en-US" dirty="0" smtClean="0"/>
              <a:t>The original TMP not sustainable with existing resources and did not answering questions about trends</a:t>
            </a:r>
          </a:p>
          <a:p>
            <a:endParaRPr lang="en-US" dirty="0"/>
          </a:p>
          <a:p>
            <a:pPr marL="0" lvl="0" indent="0">
              <a:buNone/>
            </a:pPr>
            <a:r>
              <a:rPr lang="en-US" sz="63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S</a:t>
            </a:r>
            <a:r>
              <a:rPr lang="en-US" sz="6300" b="1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olution </a:t>
            </a:r>
            <a:r>
              <a:rPr lang="en-US" sz="7000" dirty="0" smtClean="0"/>
              <a:t>: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Rescale the TMP to fit resources available and answer questions about trend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Network of fixed sites revisited annually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Reduced analysis to fit lab analytical capacity</a:t>
            </a:r>
            <a:endParaRPr lang="en-US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7716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816" y="3898975"/>
            <a:ext cx="3122608" cy="2412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21" y="193668"/>
            <a:ext cx="11934908" cy="722866"/>
          </a:xfrm>
        </p:spPr>
        <p:txBody>
          <a:bodyPr/>
          <a:lstStyle/>
          <a:p>
            <a:r>
              <a:rPr lang="en-US" dirty="0"/>
              <a:t>How we selected the new trending network 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171" y="1464673"/>
            <a:ext cx="10664943" cy="467979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Looked at </a:t>
            </a:r>
            <a:r>
              <a:rPr lang="en-US" dirty="0" err="1"/>
              <a:t>Tox</a:t>
            </a:r>
            <a:r>
              <a:rPr lang="en-US" dirty="0"/>
              <a:t> Mon data at more than 300 sites 2008-2017</a:t>
            </a:r>
          </a:p>
          <a:p>
            <a:r>
              <a:rPr lang="en-US" dirty="0"/>
              <a:t>Sites with large number of detections </a:t>
            </a:r>
            <a:r>
              <a:rPr lang="en-US" dirty="0" smtClean="0"/>
              <a:t>and high concentrations</a:t>
            </a:r>
            <a:endParaRPr lang="en-US" dirty="0"/>
          </a:p>
          <a:p>
            <a:r>
              <a:rPr lang="en-US" dirty="0" smtClean="0"/>
              <a:t>Land </a:t>
            </a:r>
            <a:r>
              <a:rPr lang="en-US" dirty="0"/>
              <a:t>uses, </a:t>
            </a:r>
            <a:r>
              <a:rPr lang="en-US" dirty="0" smtClean="0"/>
              <a:t>ecoregions representation</a:t>
            </a:r>
            <a:endParaRPr lang="en-US" dirty="0"/>
          </a:p>
          <a:p>
            <a:r>
              <a:rPr lang="en-US" dirty="0"/>
              <a:t>Spatial </a:t>
            </a:r>
            <a:r>
              <a:rPr lang="en-US" dirty="0" smtClean="0"/>
              <a:t>coverage, major tributaries</a:t>
            </a:r>
            <a:endParaRPr lang="en-US" dirty="0"/>
          </a:p>
          <a:p>
            <a:r>
              <a:rPr lang="en-US" dirty="0"/>
              <a:t>Background sites</a:t>
            </a:r>
          </a:p>
          <a:p>
            <a:r>
              <a:rPr lang="en-US" dirty="0"/>
              <a:t>Key assessment units for 303d List</a:t>
            </a:r>
          </a:p>
          <a:p>
            <a:r>
              <a:rPr lang="en-US" dirty="0"/>
              <a:t>Pesticide Stewardship Partnership basins</a:t>
            </a:r>
          </a:p>
          <a:p>
            <a:r>
              <a:rPr lang="en-US" dirty="0" smtClean="0"/>
              <a:t>Selected 120 </a:t>
            </a:r>
            <a:r>
              <a:rPr lang="en-US" dirty="0"/>
              <a:t>sites </a:t>
            </a:r>
            <a:r>
              <a:rPr lang="en-US" dirty="0" smtClean="0"/>
              <a:t>as a good trending network</a:t>
            </a:r>
            <a:endParaRPr lang="en-US" dirty="0"/>
          </a:p>
          <a:p>
            <a:r>
              <a:rPr lang="en-US" dirty="0"/>
              <a:t>60 sites </a:t>
            </a:r>
            <a:r>
              <a:rPr lang="en-US" dirty="0" smtClean="0"/>
              <a:t>feasible in 2019 </a:t>
            </a:r>
          </a:p>
          <a:p>
            <a:r>
              <a:rPr lang="en-US" dirty="0"/>
              <a:t>~20 sites from 303d List needing more </a:t>
            </a:r>
            <a:r>
              <a:rPr lang="en-US" dirty="0" smtClean="0"/>
              <a:t>data</a:t>
            </a:r>
            <a:endParaRPr lang="en-US" dirty="0"/>
          </a:p>
          <a:p>
            <a:r>
              <a:rPr lang="en-US" dirty="0" smtClean="0"/>
              <a:t>Metals </a:t>
            </a:r>
            <a:r>
              <a:rPr lang="en-US" dirty="0"/>
              <a:t>and related parameters</a:t>
            </a:r>
          </a:p>
          <a:p>
            <a:r>
              <a:rPr lang="en-US" dirty="0"/>
              <a:t>Add sites and </a:t>
            </a:r>
            <a:r>
              <a:rPr lang="en-US" dirty="0" err="1"/>
              <a:t>analytes</a:t>
            </a:r>
            <a:r>
              <a:rPr lang="en-US" dirty="0"/>
              <a:t> as capacity allows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001" y="916533"/>
            <a:ext cx="3818999" cy="2826127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945703">
            <a:off x="10181283" y="3082371"/>
            <a:ext cx="419958" cy="15314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40673" y="1172119"/>
            <a:ext cx="1922674" cy="136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Tox Mon 2008-2017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5724471"/>
              </p:ext>
            </p:extLst>
          </p:nvPr>
        </p:nvGraphicFramePr>
        <p:xfrm>
          <a:off x="854243" y="918411"/>
          <a:ext cx="10840452" cy="5503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2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11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6747">
                  <a:extLst>
                    <a:ext uri="{9D8B030D-6E8A-4147-A177-3AD203B41FA5}">
                      <a16:colId xmlns:a16="http://schemas.microsoft.com/office/drawing/2014/main" val="3149398643"/>
                    </a:ext>
                  </a:extLst>
                </a:gridCol>
                <a:gridCol w="1106906">
                  <a:extLst>
                    <a:ext uri="{9D8B030D-6E8A-4147-A177-3AD203B41FA5}">
                      <a16:colId xmlns:a16="http://schemas.microsoft.com/office/drawing/2014/main" val="2349972755"/>
                    </a:ext>
                  </a:extLst>
                </a:gridCol>
                <a:gridCol w="1227221">
                  <a:extLst>
                    <a:ext uri="{9D8B030D-6E8A-4147-A177-3AD203B41FA5}">
                      <a16:colId xmlns:a16="http://schemas.microsoft.com/office/drawing/2014/main" val="3878509560"/>
                    </a:ext>
                  </a:extLst>
                </a:gridCol>
              </a:tblGrid>
              <a:tr h="356714">
                <a:tc>
                  <a:txBody>
                    <a:bodyPr/>
                    <a:lstStyle/>
                    <a:p>
                      <a:endParaRPr lang="en-US" baseline="0" dirty="0" smtClean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2008-2017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2019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770429"/>
                  </a:ext>
                </a:extLst>
              </a:tr>
              <a:tr h="356714">
                <a:tc>
                  <a:txBody>
                    <a:bodyPr/>
                    <a:lstStyle/>
                    <a:p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Sediment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Shellfish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Sediment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Fish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79">
                <a:tc>
                  <a:txBody>
                    <a:bodyPr/>
                    <a:lstStyle/>
                    <a:p>
                      <a:r>
                        <a:rPr lang="en-US" dirty="0" smtClean="0"/>
                        <a:t>Consumer product constituents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570">
                <a:tc>
                  <a:txBody>
                    <a:bodyPr/>
                    <a:lstStyle/>
                    <a:p>
                      <a:r>
                        <a:rPr lang="en-US" dirty="0" smtClean="0"/>
                        <a:t>Current</a:t>
                      </a:r>
                      <a:r>
                        <a:rPr lang="en-US" baseline="0" dirty="0" smtClean="0"/>
                        <a:t> Use Pesticides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9570">
                <a:tc>
                  <a:txBody>
                    <a:bodyPr/>
                    <a:lstStyle/>
                    <a:p>
                      <a:r>
                        <a:rPr lang="en-US" dirty="0" smtClean="0"/>
                        <a:t>Legacy Pesticides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9570">
                <a:tc>
                  <a:txBody>
                    <a:bodyPr/>
                    <a:lstStyle/>
                    <a:p>
                      <a:r>
                        <a:rPr lang="en-US" dirty="0" smtClean="0"/>
                        <a:t>Flame</a:t>
                      </a:r>
                      <a:r>
                        <a:rPr lang="en-US" baseline="0" dirty="0" smtClean="0"/>
                        <a:t> Retardants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570">
                <a:tc>
                  <a:txBody>
                    <a:bodyPr/>
                    <a:lstStyle/>
                    <a:p>
                      <a:r>
                        <a:rPr lang="en-US" dirty="0" smtClean="0"/>
                        <a:t>Combustion byproducts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978">
                <a:tc>
                  <a:txBody>
                    <a:bodyPr/>
                    <a:lstStyle/>
                    <a:p>
                      <a:r>
                        <a:rPr lang="en-US" dirty="0" smtClean="0"/>
                        <a:t>Metals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Mercury only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?</a:t>
                      </a:r>
                    </a:p>
                    <a:p>
                      <a:pPr algn="ctr"/>
                      <a:r>
                        <a:rPr lang="en-US" dirty="0" smtClean="0"/>
                        <a:t> Mercury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9570">
                <a:tc>
                  <a:txBody>
                    <a:bodyPr/>
                    <a:lstStyle/>
                    <a:p>
                      <a:r>
                        <a:rPr lang="en-US" dirty="0" smtClean="0"/>
                        <a:t>Industrial Intermediates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9570">
                <a:tc>
                  <a:txBody>
                    <a:bodyPr/>
                    <a:lstStyle/>
                    <a:p>
                      <a:r>
                        <a:rPr lang="en-US" dirty="0" smtClean="0"/>
                        <a:t>Steroids</a:t>
                      </a:r>
                      <a:r>
                        <a:rPr lang="en-US" baseline="0" dirty="0" smtClean="0"/>
                        <a:t> and Sterols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61185" y="148970"/>
            <a:ext cx="4367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Parameters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946858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llametteToxics.potx" id="{7218628F-0EAE-419F-A380-F8ECFD536583}" vid="{23385F52-ACAF-4E2F-A249-8830EECCE9C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1386</Words>
  <Application>Microsoft Office PowerPoint</Application>
  <PresentationFormat>Widescreen</PresentationFormat>
  <Paragraphs>379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Water Quality Toxics Monitoring Program</vt:lpstr>
      <vt:lpstr>TMP Goal</vt:lpstr>
      <vt:lpstr>TMP History: 2007 to 2019</vt:lpstr>
      <vt:lpstr>PowerPoint Presentation</vt:lpstr>
      <vt:lpstr>PowerPoint Presentation</vt:lpstr>
      <vt:lpstr>Tox Mon 2008-2017</vt:lpstr>
      <vt:lpstr>Issues: </vt:lpstr>
      <vt:lpstr>How we selected the new trending network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Department of Environmental Quality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MULVEY Mike</dc:creator>
  <cp:lastModifiedBy>MASTERSON Kevin</cp:lastModifiedBy>
  <cp:revision>41</cp:revision>
  <dcterms:created xsi:type="dcterms:W3CDTF">2019-06-13T19:18:27Z</dcterms:created>
  <dcterms:modified xsi:type="dcterms:W3CDTF">2019-07-01T17:30:55Z</dcterms:modified>
</cp:coreProperties>
</file>