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</p:sldMasterIdLst>
  <p:notesMasterIdLst>
    <p:notesMasterId r:id="rId29"/>
  </p:notesMasterIdLst>
  <p:sldIdLst>
    <p:sldId id="272" r:id="rId9"/>
    <p:sldId id="257" r:id="rId10"/>
    <p:sldId id="258" r:id="rId11"/>
    <p:sldId id="259" r:id="rId12"/>
    <p:sldId id="262" r:id="rId13"/>
    <p:sldId id="260" r:id="rId14"/>
    <p:sldId id="261" r:id="rId15"/>
    <p:sldId id="265" r:id="rId16"/>
    <p:sldId id="273" r:id="rId17"/>
    <p:sldId id="263" r:id="rId18"/>
    <p:sldId id="264" r:id="rId19"/>
    <p:sldId id="266" r:id="rId20"/>
    <p:sldId id="268" r:id="rId21"/>
    <p:sldId id="269" r:id="rId22"/>
    <p:sldId id="270" r:id="rId23"/>
    <p:sldId id="271" r:id="rId24"/>
    <p:sldId id="274" r:id="rId25"/>
    <p:sldId id="276" r:id="rId26"/>
    <p:sldId id="275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3E6A3-6001-4BD7-B3F6-4817576952AF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D111A-A498-45CD-853B-A5CA830B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9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F8AFE-6BCA-41FA-BF6D-A7A9DD3DC4B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4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284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4112926"/>
          </a:xfrm>
        </p:spPr>
        <p:txBody>
          <a:bodyPr lIns="89017" tIns="44509" rIns="89017" bIns="44509"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84676" name="Text Box 1028"/>
          <p:cNvSpPr txBox="1">
            <a:spLocks noChangeArrowheads="1"/>
          </p:cNvSpPr>
          <p:nvPr/>
        </p:nvSpPr>
        <p:spPr bwMode="auto">
          <a:xfrm>
            <a:off x="990807" y="4390869"/>
            <a:ext cx="4952483" cy="3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03" tIns="45202" rIns="90403" bIns="45202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0375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075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1125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3088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0288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57488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14688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1888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</a:rPr>
              <a:t>  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61E-6A10-4E03-8916-A1E523C3E8A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B4F-7C90-412D-8A57-060A537A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61E-6A10-4E03-8916-A1E523C3E8A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B4F-7C90-412D-8A57-060A537A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3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61E-6A10-4E03-8916-A1E523C3E8A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B4F-7C90-412D-8A57-060A537A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305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03737F-4FDD-4AE7-BA9F-CB2C986DCF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60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B3205-5056-49EC-9243-614ECD215E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82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EA017-6F37-43BE-9694-915A3C1847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28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C4992-AEDE-4B57-AD77-DF2617DD44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01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A9595-875C-48A5-8C4F-A5D5BAA047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67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1F7D-CA2F-4728-99E9-94BA44EC43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42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20DC1-ABB4-448F-9D38-8DEC939AD9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2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06037-C49C-49D9-8294-0DB7ACFD8E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61E-6A10-4E03-8916-A1E523C3E8A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B4F-7C90-412D-8A57-060A537A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63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B8AC3-1827-4C30-B5B4-4AC69AF388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83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6888A-C170-4800-B8EC-22C40EEDD4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285CE-8CB6-4AC9-AA7B-2A42FF66B4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91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ADCB383A-EED7-4DBD-BE63-7230C4B919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84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305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03737F-4FDD-4AE7-BA9F-CB2C986DCF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95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B3205-5056-49EC-9243-614ECD215E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20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EA017-6F37-43BE-9694-915A3C1847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92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C4992-AEDE-4B57-AD77-DF2617DD44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6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A9595-875C-48A5-8C4F-A5D5BAA047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6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1F7D-CA2F-4728-99E9-94BA44EC43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61E-6A10-4E03-8916-A1E523C3E8A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B4F-7C90-412D-8A57-060A537A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40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20DC1-ABB4-448F-9D38-8DEC939AD9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02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06037-C49C-49D9-8294-0DB7ACFD8E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10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B8AC3-1827-4C30-B5B4-4AC69AF388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5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6888A-C170-4800-B8EC-22C40EEDD4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91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285CE-8CB6-4AC9-AA7B-2A42FF66B4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646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ADCB383A-EED7-4DBD-BE63-7230C4B919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81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305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03737F-4FDD-4AE7-BA9F-CB2C986DCF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64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B3205-5056-49EC-9243-614ECD215E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22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EA017-6F37-43BE-9694-915A3C1847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46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C4992-AEDE-4B57-AD77-DF2617DD44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1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61E-6A10-4E03-8916-A1E523C3E8A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B4F-7C90-412D-8A57-060A537A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016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A9595-875C-48A5-8C4F-A5D5BAA047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82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1F7D-CA2F-4728-99E9-94BA44EC43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32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20DC1-ABB4-448F-9D38-8DEC939AD9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29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06037-C49C-49D9-8294-0DB7ACFD8E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65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B8AC3-1827-4C30-B5B4-4AC69AF388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29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6888A-C170-4800-B8EC-22C40EEDD4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32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285CE-8CB6-4AC9-AA7B-2A42FF66B4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814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ADCB383A-EED7-4DBD-BE63-7230C4B919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83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305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03737F-4FDD-4AE7-BA9F-CB2C986DCF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7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B3205-5056-49EC-9243-614ECD215E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61E-6A10-4E03-8916-A1E523C3E8A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B4F-7C90-412D-8A57-060A537A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2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EA017-6F37-43BE-9694-915A3C1847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033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C4992-AEDE-4B57-AD77-DF2617DD44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81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A9595-875C-48A5-8C4F-A5D5BAA047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48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1F7D-CA2F-4728-99E9-94BA44EC43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25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20DC1-ABB4-448F-9D38-8DEC939AD9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476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06037-C49C-49D9-8294-0DB7ACFD8E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23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B8AC3-1827-4C30-B5B4-4AC69AF388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983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6888A-C170-4800-B8EC-22C40EEDD4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890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285CE-8CB6-4AC9-AA7B-2A42FF66B4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195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ADCB383A-EED7-4DBD-BE63-7230C4B919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61E-6A10-4E03-8916-A1E523C3E8A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B4F-7C90-412D-8A57-060A537A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28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305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03737F-4FDD-4AE7-BA9F-CB2C986DCF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85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B3205-5056-49EC-9243-614ECD215E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127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EA017-6F37-43BE-9694-915A3C1847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898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C4992-AEDE-4B57-AD77-DF2617DD44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698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A9595-875C-48A5-8C4F-A5D5BAA047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755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1F7D-CA2F-4728-99E9-94BA44EC43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49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20DC1-ABB4-448F-9D38-8DEC939AD9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234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06037-C49C-49D9-8294-0DB7ACFD8E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23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B8AC3-1827-4C30-B5B4-4AC69AF388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6888A-C170-4800-B8EC-22C40EEDD4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6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61E-6A10-4E03-8916-A1E523C3E8A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B4F-7C90-412D-8A57-060A537A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9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285CE-8CB6-4AC9-AA7B-2A42FF66B4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64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ADCB383A-EED7-4DBD-BE63-7230C4B919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826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305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03737F-4FDD-4AE7-BA9F-CB2C986DCF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684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B3205-5056-49EC-9243-614ECD215E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934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EA017-6F37-43BE-9694-915A3C1847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783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C4992-AEDE-4B57-AD77-DF2617DD44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707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A9595-875C-48A5-8C4F-A5D5BAA047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897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1F7D-CA2F-4728-99E9-94BA44EC43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004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20DC1-ABB4-448F-9D38-8DEC939AD9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804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06037-C49C-49D9-8294-0DB7ACFD8E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7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61E-6A10-4E03-8916-A1E523C3E8A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B4F-7C90-412D-8A57-060A537A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723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B8AC3-1827-4C30-B5B4-4AC69AF388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92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6888A-C170-4800-B8EC-22C40EEDD4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632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285CE-8CB6-4AC9-AA7B-2A42FF66B4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70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ADCB383A-EED7-4DBD-BE63-7230C4B919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170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387" y="2135247"/>
            <a:ext cx="7778202" cy="114028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4652" y="3886448"/>
            <a:ext cx="6399014" cy="1752682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D5CBF422-F3EA-475F-A60C-A49AE7A54F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2791"/>
      </p:ext>
    </p:extLst>
  </p:cSld>
  <p:clrMapOvr>
    <a:masterClrMapping/>
  </p:clrMapOvr>
  <p:transition>
    <p:pull dir="r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7B9AC-3262-4FF3-990D-9E49C577427A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63620"/>
      </p:ext>
    </p:extLst>
  </p:cSld>
  <p:clrMapOvr>
    <a:masterClrMapping/>
  </p:clrMapOvr>
  <p:transition>
    <p:pull dir="r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582" y="4406914"/>
            <a:ext cx="7773739" cy="1362704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582" y="2906309"/>
            <a:ext cx="7773739" cy="1500604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848" indent="0">
              <a:buNone/>
              <a:defRPr sz="1700"/>
            </a:lvl2pPr>
            <a:lvl3pPr marL="855696" indent="0">
              <a:buNone/>
              <a:defRPr sz="1500"/>
            </a:lvl3pPr>
            <a:lvl4pPr marL="1283543" indent="0">
              <a:buNone/>
              <a:defRPr sz="1300"/>
            </a:lvl4pPr>
            <a:lvl5pPr marL="1711391" indent="0">
              <a:buNone/>
              <a:defRPr sz="1300"/>
            </a:lvl5pPr>
            <a:lvl6pPr marL="2139239" indent="0">
              <a:buNone/>
              <a:defRPr sz="1300"/>
            </a:lvl6pPr>
            <a:lvl7pPr marL="2567087" indent="0">
              <a:buNone/>
              <a:defRPr sz="1300"/>
            </a:lvl7pPr>
            <a:lvl8pPr marL="2994934" indent="0">
              <a:buNone/>
              <a:defRPr sz="1300"/>
            </a:lvl8pPr>
            <a:lvl9pPr marL="34227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A1701-7334-4C31-86D8-F3E77D253598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74174"/>
      </p:ext>
    </p:extLst>
  </p:cSld>
  <p:clrMapOvr>
    <a:masterClrMapping/>
  </p:clrMapOvr>
  <p:transition>
    <p:pull dir="r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387" y="1982519"/>
            <a:ext cx="3817687" cy="41133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902" y="1982519"/>
            <a:ext cx="3817687" cy="41133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9250F-BAB9-41EF-BBCE-6C7EA246DE46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15223"/>
      </p:ext>
    </p:extLst>
  </p:cSld>
  <p:clrMapOvr>
    <a:masterClrMapping/>
  </p:clrMapOvr>
  <p:transition>
    <p:pull dir="r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54" y="274320"/>
            <a:ext cx="8230493" cy="114324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54" y="1534710"/>
            <a:ext cx="4040856" cy="64057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7848" indent="0">
              <a:buNone/>
              <a:defRPr sz="1900" b="1"/>
            </a:lvl2pPr>
            <a:lvl3pPr marL="855696" indent="0">
              <a:buNone/>
              <a:defRPr sz="1700" b="1"/>
            </a:lvl3pPr>
            <a:lvl4pPr marL="1283543" indent="0">
              <a:buNone/>
              <a:defRPr sz="1500" b="1"/>
            </a:lvl4pPr>
            <a:lvl5pPr marL="1711391" indent="0">
              <a:buNone/>
              <a:defRPr sz="1500" b="1"/>
            </a:lvl5pPr>
            <a:lvl6pPr marL="2139239" indent="0">
              <a:buNone/>
              <a:defRPr sz="1500" b="1"/>
            </a:lvl6pPr>
            <a:lvl7pPr marL="2567087" indent="0">
              <a:buNone/>
              <a:defRPr sz="1500" b="1"/>
            </a:lvl7pPr>
            <a:lvl8pPr marL="2994934" indent="0">
              <a:buNone/>
              <a:defRPr sz="1500" b="1"/>
            </a:lvl8pPr>
            <a:lvl9pPr marL="342278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54" y="2175284"/>
            <a:ext cx="4040856" cy="395020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02" y="1534710"/>
            <a:ext cx="4042345" cy="64057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7848" indent="0">
              <a:buNone/>
              <a:defRPr sz="1900" b="1"/>
            </a:lvl2pPr>
            <a:lvl3pPr marL="855696" indent="0">
              <a:buNone/>
              <a:defRPr sz="1700" b="1"/>
            </a:lvl3pPr>
            <a:lvl4pPr marL="1283543" indent="0">
              <a:buNone/>
              <a:defRPr sz="1500" b="1"/>
            </a:lvl4pPr>
            <a:lvl5pPr marL="1711391" indent="0">
              <a:buNone/>
              <a:defRPr sz="1500" b="1"/>
            </a:lvl5pPr>
            <a:lvl6pPr marL="2139239" indent="0">
              <a:buNone/>
              <a:defRPr sz="1500" b="1"/>
            </a:lvl6pPr>
            <a:lvl7pPr marL="2567087" indent="0">
              <a:buNone/>
              <a:defRPr sz="1500" b="1"/>
            </a:lvl7pPr>
            <a:lvl8pPr marL="2994934" indent="0">
              <a:buNone/>
              <a:defRPr sz="1500" b="1"/>
            </a:lvl8pPr>
            <a:lvl9pPr marL="342278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02" y="2175284"/>
            <a:ext cx="4042345" cy="395020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A64F9-A17C-4803-B93B-65EDB8DC871A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36134"/>
      </p:ext>
    </p:extLst>
  </p:cSld>
  <p:clrMapOvr>
    <a:masterClrMapping/>
  </p:clrMapOvr>
  <p:transition>
    <p:pull dir="r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13945-E9FB-45DC-8812-EA6CBB11DA23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3861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61E-6A10-4E03-8916-A1E523C3E8A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B4F-7C90-412D-8A57-060A537A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17F60-531A-4048-8E7F-4F127A33A1CE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0366"/>
      </p:ext>
    </p:extLst>
  </p:cSld>
  <p:clrMapOvr>
    <a:masterClrMapping/>
  </p:clrMapOvr>
  <p:transition>
    <p:pull dir="r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55" y="272837"/>
            <a:ext cx="3008325" cy="1162524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77" y="272838"/>
            <a:ext cx="5112070" cy="585265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55" y="1435361"/>
            <a:ext cx="3008325" cy="4690131"/>
          </a:xfrm>
        </p:spPr>
        <p:txBody>
          <a:bodyPr/>
          <a:lstStyle>
            <a:lvl1pPr marL="0" indent="0">
              <a:buNone/>
              <a:defRPr sz="1300"/>
            </a:lvl1pPr>
            <a:lvl2pPr marL="427848" indent="0">
              <a:buNone/>
              <a:defRPr sz="1100"/>
            </a:lvl2pPr>
            <a:lvl3pPr marL="855696" indent="0">
              <a:buNone/>
              <a:defRPr sz="900"/>
            </a:lvl3pPr>
            <a:lvl4pPr marL="1283543" indent="0">
              <a:buNone/>
              <a:defRPr sz="800"/>
            </a:lvl4pPr>
            <a:lvl5pPr marL="1711391" indent="0">
              <a:buNone/>
              <a:defRPr sz="800"/>
            </a:lvl5pPr>
            <a:lvl6pPr marL="2139239" indent="0">
              <a:buNone/>
              <a:defRPr sz="800"/>
            </a:lvl6pPr>
            <a:lvl7pPr marL="2567087" indent="0">
              <a:buNone/>
              <a:defRPr sz="800"/>
            </a:lvl7pPr>
            <a:lvl8pPr marL="2994934" indent="0">
              <a:buNone/>
              <a:defRPr sz="800"/>
            </a:lvl8pPr>
            <a:lvl9pPr marL="342278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AD63E-B735-450E-84F4-2FFF9EB84410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12510"/>
      </p:ext>
    </p:extLst>
  </p:cSld>
  <p:clrMapOvr>
    <a:masterClrMapping/>
  </p:clrMapOvr>
  <p:transition>
    <p:pull dir="r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96" y="4801341"/>
            <a:ext cx="5485507" cy="566434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96" y="612401"/>
            <a:ext cx="5485507" cy="4114799"/>
          </a:xfrm>
        </p:spPr>
        <p:txBody>
          <a:bodyPr/>
          <a:lstStyle>
            <a:lvl1pPr marL="0" indent="0">
              <a:buNone/>
              <a:defRPr sz="3000"/>
            </a:lvl1pPr>
            <a:lvl2pPr marL="427848" indent="0">
              <a:buNone/>
              <a:defRPr sz="2600"/>
            </a:lvl2pPr>
            <a:lvl3pPr marL="855696" indent="0">
              <a:buNone/>
              <a:defRPr sz="2200"/>
            </a:lvl3pPr>
            <a:lvl4pPr marL="1283543" indent="0">
              <a:buNone/>
              <a:defRPr sz="1900"/>
            </a:lvl4pPr>
            <a:lvl5pPr marL="1711391" indent="0">
              <a:buNone/>
              <a:defRPr sz="1900"/>
            </a:lvl5pPr>
            <a:lvl6pPr marL="2139239" indent="0">
              <a:buNone/>
              <a:defRPr sz="1900"/>
            </a:lvl6pPr>
            <a:lvl7pPr marL="2567087" indent="0">
              <a:buNone/>
              <a:defRPr sz="1900"/>
            </a:lvl7pPr>
            <a:lvl8pPr marL="2994934" indent="0">
              <a:buNone/>
              <a:defRPr sz="1900"/>
            </a:lvl8pPr>
            <a:lvl9pPr marL="3422782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96" y="5367775"/>
            <a:ext cx="5485507" cy="805167"/>
          </a:xfrm>
        </p:spPr>
        <p:txBody>
          <a:bodyPr/>
          <a:lstStyle>
            <a:lvl1pPr marL="0" indent="0">
              <a:buNone/>
              <a:defRPr sz="1300"/>
            </a:lvl1pPr>
            <a:lvl2pPr marL="427848" indent="0">
              <a:buNone/>
              <a:defRPr sz="1100"/>
            </a:lvl2pPr>
            <a:lvl3pPr marL="855696" indent="0">
              <a:buNone/>
              <a:defRPr sz="900"/>
            </a:lvl3pPr>
            <a:lvl4pPr marL="1283543" indent="0">
              <a:buNone/>
              <a:defRPr sz="800"/>
            </a:lvl4pPr>
            <a:lvl5pPr marL="1711391" indent="0">
              <a:buNone/>
              <a:defRPr sz="800"/>
            </a:lvl5pPr>
            <a:lvl6pPr marL="2139239" indent="0">
              <a:buNone/>
              <a:defRPr sz="800"/>
            </a:lvl6pPr>
            <a:lvl7pPr marL="2567087" indent="0">
              <a:buNone/>
              <a:defRPr sz="800"/>
            </a:lvl7pPr>
            <a:lvl8pPr marL="2994934" indent="0">
              <a:buNone/>
              <a:defRPr sz="800"/>
            </a:lvl8pPr>
            <a:lvl9pPr marL="342278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4F0CA-D489-46AC-9513-AC229F6B3CC6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13399"/>
      </p:ext>
    </p:extLst>
  </p:cSld>
  <p:clrMapOvr>
    <a:masterClrMapping/>
  </p:clrMapOvr>
  <p:transition>
    <p:pull dir="r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74F67-7F92-4599-B96C-A100DEFB889B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80101"/>
      </p:ext>
    </p:extLst>
  </p:cSld>
  <p:clrMapOvr>
    <a:masterClrMapping/>
  </p:clrMapOvr>
  <p:transition>
    <p:pull dir="r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3478" y="456706"/>
            <a:ext cx="2059111" cy="56391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1682" y="456706"/>
            <a:ext cx="6038967" cy="56391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A546D-96D8-457A-8761-A2C55E04676B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50537"/>
      </p:ext>
    </p:extLst>
  </p:cSld>
  <p:clrMapOvr>
    <a:masterClrMapping/>
  </p:clrMapOvr>
  <p:transition>
    <p:pull dir="r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83" y="456706"/>
            <a:ext cx="7779690" cy="1143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387" y="1982519"/>
            <a:ext cx="7778202" cy="41133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387" y="6250048"/>
            <a:ext cx="1902893" cy="45374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0325" y="6250048"/>
            <a:ext cx="2887814" cy="45374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8209" y="6250048"/>
            <a:ext cx="1904380" cy="453740"/>
          </a:xfrm>
        </p:spPr>
        <p:txBody>
          <a:bodyPr/>
          <a:lstStyle>
            <a:lvl1pPr>
              <a:defRPr/>
            </a:lvl1pPr>
          </a:lstStyle>
          <a:p>
            <a:fld id="{85596C0F-56E5-49BA-85B5-43449601533C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62518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361E-6A10-4E03-8916-A1E523C3E8A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F2B4F-7C90-412D-8A57-060A537A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22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203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F3D1D4-9740-4817-A722-FB35462512A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713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203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F3D1D4-9740-4817-A722-FB35462512A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379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203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F3D1D4-9740-4817-A722-FB35462512A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771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203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F3D1D4-9740-4817-A722-FB35462512A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257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203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F3D1D4-9740-4817-A722-FB35462512A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84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203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F3D1D4-9740-4817-A722-FB35462512A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042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1683" y="456706"/>
            <a:ext cx="7779690" cy="114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540" tIns="42769" rIns="85540" bIns="4276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387" y="1982519"/>
            <a:ext cx="7778202" cy="41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540" tIns="42769" rIns="85540" bIns="42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387" y="6250048"/>
            <a:ext cx="1902893" cy="4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540" tIns="42769" rIns="85540" bIns="4276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0325" y="6250048"/>
            <a:ext cx="2887814" cy="4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540" tIns="42769" rIns="85540" bIns="42769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8209" y="6250048"/>
            <a:ext cx="1904380" cy="4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540" tIns="42769" rIns="85540" bIns="4276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</a:pPr>
            <a:fld id="{839B5AF7-0AC8-4327-8D2F-C6CAD09AF8FB}" type="slidenum">
              <a:rPr lang="en-US">
                <a:solidFill>
                  <a:srgbClr val="CCECFF"/>
                </a:solidFill>
                <a:latin typeface="Times New Roman" pitchFamily="18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CCE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098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>
    <p:pull dir="r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1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1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1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1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1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27848" algn="ctr" rtl="0" eaLnBrk="0" fontAlgn="base" hangingPunct="0">
        <a:spcBef>
          <a:spcPct val="0"/>
        </a:spcBef>
        <a:spcAft>
          <a:spcPct val="0"/>
        </a:spcAft>
        <a:defRPr kumimoji="1" sz="41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855696" algn="ctr" rtl="0" eaLnBrk="0" fontAlgn="base" hangingPunct="0">
        <a:spcBef>
          <a:spcPct val="0"/>
        </a:spcBef>
        <a:spcAft>
          <a:spcPct val="0"/>
        </a:spcAft>
        <a:defRPr kumimoji="1" sz="41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283543" algn="ctr" rtl="0" eaLnBrk="0" fontAlgn="base" hangingPunct="0">
        <a:spcBef>
          <a:spcPct val="0"/>
        </a:spcBef>
        <a:spcAft>
          <a:spcPct val="0"/>
        </a:spcAft>
        <a:defRPr kumimoji="1" sz="41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711391" algn="ctr" rtl="0" eaLnBrk="0" fontAlgn="base" hangingPunct="0">
        <a:spcBef>
          <a:spcPct val="0"/>
        </a:spcBef>
        <a:spcAft>
          <a:spcPct val="0"/>
        </a:spcAft>
        <a:defRPr kumimoji="1" sz="41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20886" indent="-32088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93767" indent="-26592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068134" indent="-212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497467" indent="-213924" algn="l" rtl="0" eaLnBrk="0" fontAlgn="base" hangingPunct="0">
        <a:spcBef>
          <a:spcPct val="20000"/>
        </a:spcBef>
        <a:spcAft>
          <a:spcPct val="0"/>
        </a:spcAft>
        <a:buChar char="–"/>
        <a:defRPr kumimoji="1" sz="1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25315" indent="-21541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1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353163" indent="-21541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1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781010" indent="-21541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1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208858" indent="-21541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1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636706" indent="-21541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1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8556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7848" algn="l" defTabSz="8556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96" algn="l" defTabSz="8556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543" algn="l" defTabSz="8556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1391" algn="l" defTabSz="8556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9239" algn="l" defTabSz="8556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7087" algn="l" defTabSz="8556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4934" algn="l" defTabSz="8556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2782" algn="l" defTabSz="8556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awtooth%20NOx%20WRAP.xl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708" name="Group 60"/>
          <p:cNvGrpSpPr>
            <a:grpSpLocks/>
          </p:cNvGrpSpPr>
          <p:nvPr/>
        </p:nvGrpSpPr>
        <p:grpSpPr bwMode="auto">
          <a:xfrm>
            <a:off x="3066350" y="2006245"/>
            <a:ext cx="2254012" cy="2256838"/>
            <a:chOff x="514" y="2596"/>
            <a:chExt cx="1413" cy="1421"/>
          </a:xfrm>
        </p:grpSpPr>
        <p:sp>
          <p:nvSpPr>
            <p:cNvPr id="283706" name="Oval 58"/>
            <p:cNvSpPr>
              <a:spLocks noChangeArrowheads="1"/>
            </p:cNvSpPr>
            <p:nvPr/>
          </p:nvSpPr>
          <p:spPr bwMode="auto">
            <a:xfrm>
              <a:off x="533" y="2633"/>
              <a:ext cx="1357" cy="132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CCECFF"/>
                </a:solidFill>
                <a:latin typeface="Times New Roman" pitchFamily="18" charset="0"/>
              </a:endParaRPr>
            </a:p>
          </p:txBody>
        </p:sp>
        <p:pic>
          <p:nvPicPr>
            <p:cNvPr id="283705" name="Picture 57" descr="log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" y="2596"/>
              <a:ext cx="1413" cy="1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2399817" y="4427674"/>
            <a:ext cx="172584" cy="52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31" tIns="42765" rIns="85531" bIns="4276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316903" y="142350"/>
            <a:ext cx="8542930" cy="2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5531" tIns="42765" rIns="85531" bIns="42765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None/>
            </a:pPr>
            <a:r>
              <a:rPr kumimoji="1"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Regional Haze &amp; Smoke </a:t>
            </a:r>
            <a:endParaRPr kumimoji="1"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3712" name="Rectangle 64"/>
          <p:cNvSpPr>
            <a:spLocks noGrp="1" noChangeArrowheads="1"/>
          </p:cNvSpPr>
          <p:nvPr>
            <p:ph type="subTitle" idx="1"/>
          </p:nvPr>
        </p:nvSpPr>
        <p:spPr>
          <a:xfrm>
            <a:off x="1444653" y="4871035"/>
            <a:ext cx="6399014" cy="13256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Calibri"/>
              </a:rPr>
              <a:t>2012 Smoke Management in the Northwest</a:t>
            </a:r>
            <a:endParaRPr lang="en-US" sz="24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283713" name="Text Box 65"/>
          <p:cNvSpPr txBox="1">
            <a:spLocks noChangeArrowheads="1"/>
          </p:cNvSpPr>
          <p:nvPr/>
        </p:nvSpPr>
        <p:spPr bwMode="auto">
          <a:xfrm>
            <a:off x="2645304" y="5701408"/>
            <a:ext cx="3340105" cy="144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62" tIns="42781" rIns="85562" bIns="4278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solidFill>
                <a:srgbClr val="CCECFF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CCECFF"/>
                </a:solidFill>
                <a:latin typeface="Times New Roman" pitchFamily="18" charset="0"/>
              </a:rPr>
              <a:t>Presenter</a:t>
            </a:r>
            <a:endParaRPr lang="en-US" sz="2200" dirty="0">
              <a:solidFill>
                <a:srgbClr val="CCECFF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CCECFF"/>
                </a:solidFill>
                <a:latin typeface="Times New Roman" pitchFamily="18" charset="0"/>
              </a:rPr>
              <a:t>Mike Edwards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CCE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3170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Sawtooth Organic Carbon WEP Baseline</a:t>
            </a:r>
          </a:p>
        </p:txBody>
      </p:sp>
      <p:sp>
        <p:nvSpPr>
          <p:cNvPr id="114694" name="Rectangle 6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4698" name="Picture 10" descr="CFT1210_0529160EC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991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7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Sulfate </a:t>
            </a:r>
            <a:r>
              <a:rPr lang="en-US" dirty="0" err="1" smtClean="0"/>
              <a:t>EmissinReductions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079667"/>
              </p:ext>
            </p:extLst>
          </p:nvPr>
        </p:nvGraphicFramePr>
        <p:xfrm>
          <a:off x="914400" y="2819396"/>
          <a:ext cx="6906260" cy="3544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6610"/>
                <a:gridCol w="894212"/>
                <a:gridCol w="814160"/>
                <a:gridCol w="930598"/>
                <a:gridCol w="1182579"/>
                <a:gridCol w="1288101"/>
              </a:tblGrid>
              <a:tr h="353528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Idaho Statewide Sulfate Emissions (tons/year)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352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Source Category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Plan02d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Prp18b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 Change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2002 Source Contribution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Point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17,613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9,395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-8,218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-46.7%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3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Area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3,280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3,539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7.9%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3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On-Road Mobile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1,662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-1,453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-87.4%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3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Off-Road Mobile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3,702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-3,412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-92.2%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3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Anthropogenic Fire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895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445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-450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-50.3%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3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Natural Fire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12,008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12,008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625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39,159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25,885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-13,274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-33.9%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9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Sawtooth Total Baseline and Modeling Projections 2018 – EPA method</a:t>
            </a:r>
          </a:p>
        </p:txBody>
      </p:sp>
      <p:sp>
        <p:nvSpPr>
          <p:cNvPr id="107525" name="Rectangle 5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8" name="Picture 8" descr="CFT1210_05315913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991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life and a day in Wilderness with smoke!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08415"/>
            <a:ext cx="7086599" cy="5314949"/>
          </a:xfrm>
        </p:spPr>
      </p:pic>
    </p:spTree>
    <p:extLst>
      <p:ext uri="{BB962C8B-B14F-4D97-AF65-F5344CB8AC3E}">
        <p14:creationId xmlns:p14="http://schemas.microsoft.com/office/powerpoint/2010/main" val="29882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 broke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6830483" cy="5122862"/>
          </a:xfrm>
        </p:spPr>
      </p:pic>
    </p:spTree>
    <p:extLst>
      <p:ext uri="{BB962C8B-B14F-4D97-AF65-F5344CB8AC3E}">
        <p14:creationId xmlns:p14="http://schemas.microsoft.com/office/powerpoint/2010/main" val="27693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not sure I’m liking this – wait till you see the view!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7488"/>
            <a:ext cx="7086599" cy="5314949"/>
          </a:xfrm>
        </p:spPr>
      </p:pic>
    </p:spTree>
    <p:extLst>
      <p:ext uri="{BB962C8B-B14F-4D97-AF65-F5344CB8AC3E}">
        <p14:creationId xmlns:p14="http://schemas.microsoft.com/office/powerpoint/2010/main" val="30896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much for the view!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162799" cy="5372099"/>
          </a:xfrm>
        </p:spPr>
      </p:pic>
    </p:spTree>
    <p:extLst>
      <p:ext uri="{BB962C8B-B14F-4D97-AF65-F5344CB8AC3E}">
        <p14:creationId xmlns:p14="http://schemas.microsoft.com/office/powerpoint/2010/main" val="745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view on a clear day!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6038"/>
            <a:ext cx="7162799" cy="5372099"/>
          </a:xfrm>
        </p:spPr>
      </p:pic>
    </p:spTree>
    <p:extLst>
      <p:ext uri="{BB962C8B-B14F-4D97-AF65-F5344CB8AC3E}">
        <p14:creationId xmlns:p14="http://schemas.microsoft.com/office/powerpoint/2010/main" val="17595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8691"/>
            <a:ext cx="8636000" cy="6477000"/>
          </a:xfrm>
        </p:spPr>
      </p:pic>
    </p:spTree>
    <p:extLst>
      <p:ext uri="{BB962C8B-B14F-4D97-AF65-F5344CB8AC3E}">
        <p14:creationId xmlns:p14="http://schemas.microsoft.com/office/powerpoint/2010/main" val="34339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09600"/>
            <a:ext cx="8942917" cy="6707188"/>
          </a:xfrm>
        </p:spPr>
      </p:pic>
    </p:spTree>
    <p:extLst>
      <p:ext uri="{BB962C8B-B14F-4D97-AF65-F5344CB8AC3E}">
        <p14:creationId xmlns:p14="http://schemas.microsoft.com/office/powerpoint/2010/main" val="9550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people visit Class I Areas?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800599"/>
          </a:xfrm>
        </p:spPr>
        <p:txBody>
          <a:bodyPr>
            <a:normAutofit/>
          </a:bodyPr>
          <a:lstStyle/>
          <a:p>
            <a:r>
              <a:rPr lang="en-US" dirty="0" smtClean="0"/>
              <a:t>They go to clear the mind!</a:t>
            </a:r>
          </a:p>
          <a:p>
            <a:r>
              <a:rPr lang="en-US" dirty="0" smtClean="0"/>
              <a:t>Provide clarity and focus!</a:t>
            </a:r>
          </a:p>
          <a:p>
            <a:r>
              <a:rPr lang="en-US" dirty="0" smtClean="0"/>
              <a:t>Rejuvenate!</a:t>
            </a:r>
          </a:p>
          <a:p>
            <a:r>
              <a:rPr lang="en-US" dirty="0" smtClean="0"/>
              <a:t>It means different things to different people!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13795"/>
            <a:ext cx="4495800" cy="5008065"/>
          </a:xfrm>
        </p:spPr>
      </p:pic>
    </p:spTree>
    <p:extLst>
      <p:ext uri="{BB962C8B-B14F-4D97-AF65-F5344CB8AC3E}">
        <p14:creationId xmlns:p14="http://schemas.microsoft.com/office/powerpoint/2010/main" val="3726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What’s needed on the Smoke Side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need a better emission inventory that differentiates anthropogenic and natural smoke. </a:t>
            </a:r>
          </a:p>
          <a:p>
            <a:r>
              <a:rPr lang="en-US" sz="2800" dirty="0" smtClean="0"/>
              <a:t>Managed unplanned ignition managed for multiple objectives – do we exclude or include?</a:t>
            </a:r>
          </a:p>
          <a:p>
            <a:r>
              <a:rPr lang="en-US" sz="2800" dirty="0" smtClean="0"/>
              <a:t>Consistent definitions of fire categories.</a:t>
            </a:r>
          </a:p>
          <a:p>
            <a:r>
              <a:rPr lang="en-US" sz="2800" dirty="0" smtClean="0"/>
              <a:t>A better way of tracking and giving credit for burn alternatives.</a:t>
            </a:r>
          </a:p>
          <a:p>
            <a:r>
              <a:rPr lang="en-US" sz="2800" dirty="0" smtClean="0"/>
              <a:t>Better communications!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07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Haze Rule in a nutshell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09800"/>
            <a:ext cx="5943600" cy="4457700"/>
          </a:xfrm>
        </p:spPr>
      </p:pic>
      <p:sp>
        <p:nvSpPr>
          <p:cNvPr id="6" name="TextBox 5"/>
          <p:cNvSpPr txBox="1"/>
          <p:nvPr/>
        </p:nvSpPr>
        <p:spPr>
          <a:xfrm>
            <a:off x="2209800" y="343592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the 20% Worst Days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581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 20% Best Days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60960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Attain natural visibility by 2064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9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092200"/>
          </a:xfrm>
        </p:spPr>
        <p:txBody>
          <a:bodyPr/>
          <a:lstStyle/>
          <a:p>
            <a:r>
              <a:rPr lang="en-US" sz="4000"/>
              <a:t>Sawtooth Improve Monitoring 2002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61444" name="Picture 4" descr="Sawtooth monitoring pie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Sawtooth 2002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62469" name="Picture 5" descr="Sawtooth monitoring stackbar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3075"/>
            <a:ext cx="81534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4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01625" y="228600"/>
            <a:ext cx="8510588" cy="1092200"/>
          </a:xfrm>
        </p:spPr>
        <p:txBody>
          <a:bodyPr/>
          <a:lstStyle/>
          <a:p>
            <a:r>
              <a:rPr lang="en-US"/>
              <a:t>Sawtooth Monitoring 01-04</a:t>
            </a:r>
          </a:p>
        </p:txBody>
      </p:sp>
      <p:pic>
        <p:nvPicPr>
          <p:cNvPr id="63497" name="Picture 9" descr="Sawtooth monitoring stackbar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371600"/>
            <a:ext cx="4038600" cy="243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8" name="Picture 10" descr="Sawtooth monitoring stackbar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371600"/>
            <a:ext cx="4038600" cy="243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9" name="Picture 11" descr="Sawtooth monitoring stackbar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133850"/>
            <a:ext cx="4038600" cy="2343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00" name="Picture 12" descr="Sawtooth monitoring stackbar0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151313"/>
            <a:ext cx="4038600" cy="2325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2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Sawtooth N0x PSAT WRAP Contributions Worst Days</a:t>
            </a:r>
          </a:p>
        </p:txBody>
      </p:sp>
      <p:pic>
        <p:nvPicPr>
          <p:cNvPr id="46086" name="Picture 6" descr="Sawtooth NOx WRAP Wor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058988"/>
            <a:ext cx="8305800" cy="3579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029200" y="60198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hlinkClick r:id="rId3" action="ppaction://hlinkfile"/>
              </a:rPr>
              <a:t>Sawtooth NOx WRAP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Nitrate Emission Reductions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786161"/>
              </p:ext>
            </p:extLst>
          </p:nvPr>
        </p:nvGraphicFramePr>
        <p:xfrm>
          <a:off x="914400" y="2859089"/>
          <a:ext cx="6934199" cy="3445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7176"/>
                <a:gridCol w="902823"/>
                <a:gridCol w="862412"/>
                <a:gridCol w="916600"/>
                <a:gridCol w="1174681"/>
                <a:gridCol w="1300507"/>
              </a:tblGrid>
              <a:tr h="346551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Idaho Statewide Nitrate Emissions (tons/year)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4655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Source Category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Plan02d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Prp18b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 Change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2002 Source Contribution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Point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11,487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12,057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570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67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Area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30,318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42,068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11,750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38.8%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46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On-Road Mobile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44,611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12,326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-32,285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-72.4%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46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Off-Road Mobile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27,922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17,235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-10,687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-38.3%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46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Anthropogenic Fire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3,461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1,693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-1,768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-51.1%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46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Natural Fire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39,401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39,401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46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157,199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124,780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-32,420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-20.6%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6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Sawtooth </a:t>
            </a:r>
            <a:r>
              <a:rPr lang="en-US" dirty="0" smtClean="0"/>
              <a:t>Sulfate </a:t>
            </a:r>
            <a:r>
              <a:rPr lang="en-US" dirty="0"/>
              <a:t>PSAT WRAP Contributions Worst Days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0" y="2057400"/>
            <a:ext cx="8764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Whirlpool">
  <a:themeElements>
    <a:clrScheme name="">
      <a:dk1>
        <a:srgbClr val="3366FF"/>
      </a:dk1>
      <a:lt1>
        <a:srgbClr val="CCECFF"/>
      </a:lt1>
      <a:dk2>
        <a:srgbClr val="0000CC"/>
      </a:dk2>
      <a:lt2>
        <a:srgbClr val="FFFF00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FFFF00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381</Words>
  <Application>Microsoft Office PowerPoint</Application>
  <PresentationFormat>On-screen Show (4:3)</PresentationFormat>
  <Paragraphs>142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Office Theme</vt:lpstr>
      <vt:lpstr>Clouds</vt:lpstr>
      <vt:lpstr>1_Clouds</vt:lpstr>
      <vt:lpstr>2_Clouds</vt:lpstr>
      <vt:lpstr>3_Clouds</vt:lpstr>
      <vt:lpstr>4_Clouds</vt:lpstr>
      <vt:lpstr>5_Clouds</vt:lpstr>
      <vt:lpstr>Whirlpool</vt:lpstr>
      <vt:lpstr>PowerPoint Presentation</vt:lpstr>
      <vt:lpstr>Why do people visit Class I Areas?</vt:lpstr>
      <vt:lpstr>Regional Haze Rule in a nutshell</vt:lpstr>
      <vt:lpstr>Sawtooth Improve Monitoring 2002</vt:lpstr>
      <vt:lpstr>Sawtooth 2002</vt:lpstr>
      <vt:lpstr>Sawtooth Monitoring 01-04</vt:lpstr>
      <vt:lpstr>Sawtooth N0x PSAT WRAP Contributions Worst Days</vt:lpstr>
      <vt:lpstr>Nitrate Emission Reductions</vt:lpstr>
      <vt:lpstr>Sawtooth Sulfate PSAT WRAP Contributions Worst Days</vt:lpstr>
      <vt:lpstr>Sawtooth Organic Carbon WEP Baseline</vt:lpstr>
      <vt:lpstr>Sulfate EmissinReductions</vt:lpstr>
      <vt:lpstr>Sawtooth Total Baseline and Modeling Projections 2018 – EPA method</vt:lpstr>
      <vt:lpstr>A life and a day in Wilderness with smoke!</vt:lpstr>
      <vt:lpstr>Going for broke</vt:lpstr>
      <vt:lpstr>I’m not sure I’m liking this – wait till you see the view!</vt:lpstr>
      <vt:lpstr>So much for the view!</vt:lpstr>
      <vt:lpstr>The view on a clear day!</vt:lpstr>
      <vt:lpstr>PowerPoint Presentation</vt:lpstr>
      <vt:lpstr>PowerPoint Presentation</vt:lpstr>
      <vt:lpstr>What’s needed on the Smoke Side</vt:lpstr>
    </vt:vector>
  </TitlesOfParts>
  <Company>Idaho DEQ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Haze Rule</dc:title>
  <dc:creator>Mike Edwards</dc:creator>
  <cp:lastModifiedBy>Mike Edwards</cp:lastModifiedBy>
  <cp:revision>17</cp:revision>
  <dcterms:created xsi:type="dcterms:W3CDTF">2012-04-16T16:36:27Z</dcterms:created>
  <dcterms:modified xsi:type="dcterms:W3CDTF">2012-04-17T16:58:12Z</dcterms:modified>
</cp:coreProperties>
</file>