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9"/>
  </p:notesMasterIdLst>
  <p:handoutMasterIdLst>
    <p:handoutMasterId r:id="rId10"/>
  </p:handoutMasterIdLst>
  <p:sldIdLst>
    <p:sldId id="315" r:id="rId2"/>
    <p:sldId id="314" r:id="rId3"/>
    <p:sldId id="317" r:id="rId4"/>
    <p:sldId id="316" r:id="rId5"/>
    <p:sldId id="278" r:id="rId6"/>
    <p:sldId id="319" r:id="rId7"/>
    <p:sldId id="318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riam Duerr" initials="MD" lastIdx="9" clrIdx="0"/>
  <p:cmAuthor id="1" name="spre461" initials="sp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9481413-AA50-47B1-8EAC-276640965D58}" type="datetimeFigureOut">
              <a:rPr lang="en-US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BEE452A-B518-469B-9FB9-E6A2875A13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02A0724-D4D2-4874-9444-00E4DAF6344A}" type="datetimeFigureOut">
              <a:rPr lang="en-US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03C2D10-5066-4C56-864B-0FBE9219F0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E1DE9C-C5E7-484F-9974-F2D2C17EF342}" type="slidenum">
              <a:rPr lang="en-US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E1DE9C-C5E7-484F-9974-F2D2C17EF342}" type="slidenum">
              <a:rPr lang="en-US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dirty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E1DE9C-C5E7-484F-9974-F2D2C17EF342}" type="slidenum">
              <a:rPr lang="en-US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dirty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E1DE9C-C5E7-484F-9974-F2D2C17EF342}" type="slidenum">
              <a:rPr lang="en-US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E1DE9C-C5E7-484F-9974-F2D2C17EF342}" type="slidenum">
              <a:rPr lang="en-US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E1DE9C-C5E7-484F-9974-F2D2C17EF342}" type="slidenum">
              <a:rPr lang="en-US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dirty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E1DE9C-C5E7-484F-9974-F2D2C17EF342}" type="slidenum">
              <a:rPr lang="en-US">
                <a:solidFill>
                  <a:srgbClr val="000000"/>
                </a:solidFill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dirty="0">
              <a:solidFill>
                <a:srgbClr val="000000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fld id="{11A4BF0A-55C0-485C-8EAA-921BF8DE864B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3C2C9A82-479A-4F1A-834E-0DFCC5C992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fld id="{67FE1582-143C-40D3-9CD8-FF3DE841F409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DA75FCA-3A4B-48EA-A8F0-15570437DB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2200" y="533400"/>
            <a:ext cx="18288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3340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fld id="{37C8AD43-D0CE-45AE-B9EA-74C473FF37B7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2F6DC3F-0A28-4415-8E19-72E026E078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38100">
            <a:noFill/>
          </a:ln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FB169-AD6C-4E62-B298-F5451A9344F1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BD949-7E49-495C-A9D5-E70A776E6A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112" y="1905000"/>
            <a:ext cx="6553200" cy="4038600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Arial" pitchFamily="34" charset="0"/>
              <a:buChar char="•"/>
              <a:defRPr/>
            </a:lvl1pPr>
            <a:lvl2pPr marL="284163" indent="173038">
              <a:buClr>
                <a:schemeClr val="tx1"/>
              </a:buClr>
              <a:buFont typeface="Arial" pitchFamily="34" charset="0"/>
              <a:buChar char="•"/>
              <a:defRPr/>
            </a:lvl2pPr>
            <a:lvl3pPr marL="685800" indent="-228600">
              <a:buClr>
                <a:schemeClr val="tx1"/>
              </a:buClr>
              <a:buFont typeface="Arial" pitchFamily="34" charset="0"/>
              <a:buChar char="•"/>
              <a:defRPr/>
            </a:lvl3pPr>
            <a:lvl4pPr marL="914400" indent="-228600">
              <a:buClr>
                <a:schemeClr val="tx1"/>
              </a:buClr>
              <a:buFont typeface="Arial" pitchFamily="34" charset="0"/>
              <a:buChar char="•"/>
              <a:defRPr/>
            </a:lvl4pPr>
            <a:lvl5pPr marL="1143000" indent="-228600">
              <a:buClr>
                <a:schemeClr val="tx1"/>
              </a:buCl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fld id="{58389355-AEE3-4C20-AE1C-C45F622F48CD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BC954AF-93E6-4CE6-8CA4-A147B99B4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fld id="{69CEF115-14CE-4A92-B4F9-43B3684CD005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2085BA7-5A53-4A66-8492-03B3E4DC3E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124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981200"/>
            <a:ext cx="3124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fld id="{763D9F7E-2EAF-407E-9200-43FC5B171853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DE2B23D-CE0D-47C0-837C-10F4E196FF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fld id="{00E4DD44-DE9F-4A29-BEAA-7CA59844E8B2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EEF2606-9A54-4B35-A296-F965AAA934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fld id="{C8E58D68-7906-48F3-B1ED-A2CF87FEDE88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65A3E20-56FB-4BAD-92FE-67571D0F11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fld id="{6A840BC5-C402-4B15-A4C4-CA72678FEB10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1E32FCA-BC23-4C0F-B8B9-2C644AC324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fld id="{2E4F8FC9-679A-4AB1-869E-8FBF544E8720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DE9FFAB-2248-40F8-A878-0D704802C5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/>
            </a:lvl1pPr>
          </a:lstStyle>
          <a:p>
            <a:pPr>
              <a:defRPr/>
            </a:pPr>
            <a:fld id="{60D8435F-A0C9-42F0-9462-E0707B46B5D2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0495A71-3FE3-4068-8F2D-6F7588BBDA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33400"/>
            <a:ext cx="8153400" cy="1219200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24314"/>
                  <a:invGamma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33400" y="1905000"/>
            <a:ext cx="6477000" cy="4191000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533400"/>
            <a:ext cx="7162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6400800" cy="411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8DC8385-9971-4325-8E22-47DC4752F708}" type="datetime1">
              <a:rPr lang="en-US" smtClean="0"/>
              <a:pPr>
                <a:defRPr/>
              </a:pPr>
              <a:t>4/19/2012</a:t>
            </a:fld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400" b="0" dirty="0">
                <a:solidFill>
                  <a:srgbClr val="FFFFFF"/>
                </a:solidFill>
                <a:effectDag name="">
                  <a:cont type="tree" name="">
                    <a:effect ref="fillLine"/>
                    <a:outerShdw dist="38100" dir="13500000" algn="br">
                      <a:srgbClr val="5B557F"/>
                    </a:outerShdw>
                  </a:cont>
                  <a:cont type="tree" name="">
                    <a:effect ref="fillLine"/>
                    <a:outerShdw dist="38100" dir="2700000" algn="tl">
                      <a:srgbClr val="1D1933"/>
                    </a:outerShdw>
                  </a:cont>
                  <a:effect ref="fillLine"/>
                </a:effectDag>
                <a:latin typeface="Futura BdCn B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3B2F1D2-4F21-459F-9D0F-8322AB3DF6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6" name="Picture 9" descr="Earth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61200" y="982663"/>
            <a:ext cx="2079625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2"/>
          <p:cNvGraphicFramePr>
            <a:graphicFrameLocks noChangeAspect="1"/>
          </p:cNvGraphicFramePr>
          <p:nvPr/>
        </p:nvGraphicFramePr>
        <p:xfrm>
          <a:off x="7205663" y="4800600"/>
          <a:ext cx="1249362" cy="1296988"/>
        </p:xfrm>
        <a:graphic>
          <a:graphicData uri="http://schemas.openxmlformats.org/presentationml/2006/ole">
            <p:oleObj spid="_x0000_s1026" name="CorelDRAW" r:id="rId16" imgW="2516400" imgH="2449080" progId="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799" r:id="rId12"/>
  </p:sldLayoutIdLst>
  <p:hf sldNum="0" hdr="0" ftr="0" dt="0"/>
  <p:txStyles>
    <p:titleStyle>
      <a:lvl1pPr algn="l" rtl="0" eaLnBrk="0" fontAlgn="base" hangingPunct="0">
        <a:lnSpc>
          <a:spcPts val="48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ts val="48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ts val="48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ts val="48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ts val="48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lnSpc>
          <a:spcPts val="48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l" rtl="0" eaLnBrk="1" fontAlgn="base" hangingPunct="1">
        <a:lnSpc>
          <a:spcPts val="48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l" rtl="0" eaLnBrk="1" fontAlgn="base" hangingPunct="1">
        <a:lnSpc>
          <a:spcPts val="48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l" rtl="0" eaLnBrk="1" fontAlgn="base" hangingPunct="1">
        <a:lnSpc>
          <a:spcPts val="48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398463" indent="-3984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n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71500" indent="555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257300" indent="-171450" algn="l" rtl="0" eaLnBrk="0" fontAlgn="base" hangingPunct="0">
        <a:spcBef>
          <a:spcPct val="20000"/>
        </a:spcBef>
        <a:spcAft>
          <a:spcPct val="0"/>
        </a:spcAft>
        <a:buFont typeface="Times New Roman" charset="0"/>
        <a:buChar char="­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joli461@ecy.wa.gov" TargetMode="External"/><Relationship Id="rId4" Type="http://schemas.openxmlformats.org/officeDocument/2006/relationships/hyperlink" Target="http://www.ecy.wa.gov/programs/air/globalwarm_RegHaze/regonal_haze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6616080" cy="792088"/>
          </a:xfrm>
        </p:spPr>
        <p:txBody>
          <a:bodyPr/>
          <a:lstStyle/>
          <a:p>
            <a:pPr algn="ctr" eaLnBrk="1" hangingPunct="1"/>
            <a:r>
              <a:rPr lang="en-US" sz="2800" dirty="0" smtClean="0">
                <a:effectLst/>
                <a:latin typeface="Arial Black" pitchFamily="34" charset="0"/>
              </a:rPr>
              <a:t>WA Regional Haze SIP update</a:t>
            </a:r>
          </a:p>
        </p:txBody>
      </p:sp>
      <p:sp>
        <p:nvSpPr>
          <p:cNvPr id="77826" name="TextBox 3"/>
          <p:cNvSpPr txBox="1">
            <a:spLocks noChangeArrowheads="1"/>
          </p:cNvSpPr>
          <p:nvPr/>
        </p:nvSpPr>
        <p:spPr bwMode="auto">
          <a:xfrm>
            <a:off x="0" y="5726113"/>
            <a:ext cx="9144000" cy="36671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F2F2F2"/>
                </a:solidFill>
                <a:latin typeface="Arial Black" charset="0"/>
              </a:rPr>
              <a:t>January 2012</a:t>
            </a:r>
            <a:endParaRPr lang="en-US" dirty="0">
              <a:solidFill>
                <a:srgbClr val="F2F2F2"/>
              </a:solidFill>
              <a:latin typeface="Arial Black" charset="0"/>
            </a:endParaRPr>
          </a:p>
        </p:txBody>
      </p:sp>
      <p:pic>
        <p:nvPicPr>
          <p:cNvPr id="77827" name="Picture 4" descr="ECOLOGO_W-C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5589588"/>
            <a:ext cx="26495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7544" y="980728"/>
            <a:ext cx="83529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r>
              <a:rPr lang="en-US" sz="2000" dirty="0" smtClean="0"/>
              <a:t>  In 1977, Congress amended the Clean Air Act (CAA) with provisions to protect scenic vistas in certain Class I Areas. In these amendments, Congress declared the following national visibility goal:</a:t>
            </a:r>
          </a:p>
          <a:p>
            <a:endParaRPr lang="en-US" sz="2000" dirty="0" smtClean="0"/>
          </a:p>
          <a:p>
            <a:r>
              <a:rPr lang="en-US" sz="2000" i="1" dirty="0" smtClean="0"/>
              <a:t>“The prevention of any future, and the remedying of any existing, impairment of visibility in mandatory class I Federal areas which impairment results from manmade air pollution.”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6616080" cy="792088"/>
          </a:xfrm>
        </p:spPr>
        <p:txBody>
          <a:bodyPr/>
          <a:lstStyle/>
          <a:p>
            <a:pPr algn="ctr" eaLnBrk="1" hangingPunct="1"/>
            <a:r>
              <a:rPr lang="en-US" sz="2800" dirty="0" smtClean="0">
                <a:effectLst/>
                <a:latin typeface="Arial Black" pitchFamily="34" charset="0"/>
              </a:rPr>
              <a:t>WA Regional Haze SIP update</a:t>
            </a:r>
          </a:p>
        </p:txBody>
      </p:sp>
      <p:sp>
        <p:nvSpPr>
          <p:cNvPr id="77826" name="TextBox 3"/>
          <p:cNvSpPr txBox="1">
            <a:spLocks noChangeArrowheads="1"/>
          </p:cNvSpPr>
          <p:nvPr/>
        </p:nvSpPr>
        <p:spPr bwMode="auto">
          <a:xfrm>
            <a:off x="0" y="5726113"/>
            <a:ext cx="9144000" cy="36671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F2F2F2"/>
                </a:solidFill>
                <a:latin typeface="Arial Black" charset="0"/>
              </a:rPr>
              <a:t>January 2012</a:t>
            </a:r>
            <a:endParaRPr lang="en-US" dirty="0">
              <a:solidFill>
                <a:srgbClr val="F2F2F2"/>
              </a:solidFill>
              <a:latin typeface="Arial Black" charset="0"/>
            </a:endParaRPr>
          </a:p>
        </p:txBody>
      </p:sp>
      <p:pic>
        <p:nvPicPr>
          <p:cNvPr id="77827" name="Picture 4" descr="ECOLOGO_W-C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5589588"/>
            <a:ext cx="26495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7544" y="980728"/>
            <a:ext cx="835292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This first RH SIP covers the initial (or foundational) planning period</a:t>
            </a:r>
          </a:p>
          <a:p>
            <a:r>
              <a:rPr lang="en-US" sz="2000" dirty="0" smtClean="0"/>
              <a:t>    that extends from 2005 to 2018.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The state’s foundational SIP establishes the basis for future</a:t>
            </a:r>
          </a:p>
          <a:p>
            <a:r>
              <a:rPr lang="en-US" sz="2000" dirty="0" smtClean="0"/>
              <a:t>   control RH SIPs addressing later planning periods &amp;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Initiates the process of making Reasonable Progress toward the 2064     </a:t>
            </a:r>
          </a:p>
          <a:p>
            <a:r>
              <a:rPr lang="en-US" sz="2000" dirty="0" smtClean="0"/>
              <a:t>   goal of natural visibility conditions.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6616080" cy="792088"/>
          </a:xfrm>
        </p:spPr>
        <p:txBody>
          <a:bodyPr/>
          <a:lstStyle/>
          <a:p>
            <a:pPr algn="ctr" eaLnBrk="1" hangingPunct="1"/>
            <a:r>
              <a:rPr lang="en-US" sz="2800" dirty="0" smtClean="0">
                <a:effectLst/>
                <a:latin typeface="Arial Black" pitchFamily="34" charset="0"/>
              </a:rPr>
              <a:t>WA Regional Haze SIP update</a:t>
            </a:r>
          </a:p>
        </p:txBody>
      </p:sp>
      <p:sp>
        <p:nvSpPr>
          <p:cNvPr id="77826" name="TextBox 3"/>
          <p:cNvSpPr txBox="1">
            <a:spLocks noChangeArrowheads="1"/>
          </p:cNvSpPr>
          <p:nvPr/>
        </p:nvSpPr>
        <p:spPr bwMode="auto">
          <a:xfrm>
            <a:off x="0" y="5726113"/>
            <a:ext cx="9144000" cy="36671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F2F2F2"/>
                </a:solidFill>
                <a:latin typeface="Arial Black" charset="0"/>
              </a:rPr>
              <a:t>January 2012</a:t>
            </a:r>
            <a:endParaRPr lang="en-US" dirty="0">
              <a:solidFill>
                <a:srgbClr val="F2F2F2"/>
              </a:solidFill>
              <a:latin typeface="Arial Black" charset="0"/>
            </a:endParaRPr>
          </a:p>
        </p:txBody>
      </p:sp>
      <p:pic>
        <p:nvPicPr>
          <p:cNvPr id="77827" name="Picture 4" descr="ECOLOGO_W-C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5589588"/>
            <a:ext cx="26495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7544" y="980728"/>
            <a:ext cx="835292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55576" y="908720"/>
            <a:ext cx="7632848" cy="6132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Washington’s foundational RH SIP addresses basic requirements of   </a:t>
            </a:r>
          </a:p>
          <a:p>
            <a:r>
              <a:rPr lang="en-US" dirty="0" smtClean="0"/>
              <a:t>   the </a:t>
            </a:r>
            <a:r>
              <a:rPr lang="en-US" dirty="0" smtClean="0"/>
              <a:t>RH Rule </a:t>
            </a:r>
            <a:r>
              <a:rPr lang="en-US" dirty="0" smtClean="0"/>
              <a:t>by: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Determining baseline (2000-2004) visibility conditions in each of the    </a:t>
            </a:r>
          </a:p>
          <a:p>
            <a:r>
              <a:rPr lang="en-US" dirty="0" smtClean="0"/>
              <a:t>   state’s 8 mandatory Class I Areas</a:t>
            </a:r>
          </a:p>
          <a:p>
            <a:endParaRPr lang="en-US" sz="1000" dirty="0" smtClean="0"/>
          </a:p>
          <a:p>
            <a:r>
              <a:rPr lang="en-US" dirty="0" smtClean="0"/>
              <a:t>• Providing inventories of visibility-impairing emissions from the state’s     </a:t>
            </a:r>
          </a:p>
          <a:p>
            <a:r>
              <a:rPr lang="en-US" dirty="0" smtClean="0"/>
              <a:t>  sources</a:t>
            </a:r>
          </a:p>
          <a:p>
            <a:endParaRPr lang="en-US" sz="1000" dirty="0" smtClean="0"/>
          </a:p>
          <a:p>
            <a:r>
              <a:rPr lang="en-US" dirty="0" smtClean="0"/>
              <a:t>• Analyzing natural and human-caused sources of haze for the state’s  </a:t>
            </a:r>
          </a:p>
          <a:p>
            <a:r>
              <a:rPr lang="en-US" dirty="0" smtClean="0"/>
              <a:t>  mandatory Class I Areas</a:t>
            </a:r>
          </a:p>
          <a:p>
            <a:endParaRPr lang="en-US" sz="1050" dirty="0" smtClean="0"/>
          </a:p>
          <a:p>
            <a:r>
              <a:rPr lang="en-US" dirty="0" smtClean="0"/>
              <a:t>• Establishing Reasonable Progress Goals for 2018 for the state’s Class I  </a:t>
            </a:r>
          </a:p>
          <a:p>
            <a:r>
              <a:rPr lang="en-US" dirty="0" smtClean="0"/>
              <a:t>  Areas</a:t>
            </a:r>
          </a:p>
          <a:p>
            <a:endParaRPr lang="en-US" sz="1000" dirty="0" smtClean="0"/>
          </a:p>
          <a:p>
            <a:r>
              <a:rPr lang="en-US" dirty="0" smtClean="0"/>
              <a:t>• Developing a Long-Term Strategy for visibility improvement</a:t>
            </a:r>
          </a:p>
          <a:p>
            <a:endParaRPr lang="en-US" sz="1000" dirty="0" smtClean="0"/>
          </a:p>
          <a:p>
            <a:r>
              <a:rPr lang="en-US" dirty="0" smtClean="0"/>
              <a:t>• Determining and requiring Best Available Retrofit Technology (BART) for  </a:t>
            </a:r>
          </a:p>
          <a:p>
            <a:r>
              <a:rPr lang="en-US" dirty="0" smtClean="0"/>
              <a:t>   the 7 stationary point sources subject to BART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6616080" cy="792088"/>
          </a:xfrm>
        </p:spPr>
        <p:txBody>
          <a:bodyPr/>
          <a:lstStyle/>
          <a:p>
            <a:pPr algn="ctr" eaLnBrk="1" hangingPunct="1"/>
            <a:r>
              <a:rPr lang="en-US" sz="2800" dirty="0" smtClean="0">
                <a:effectLst/>
                <a:latin typeface="Arial Black" pitchFamily="34" charset="0"/>
              </a:rPr>
              <a:t>WA Regional Haze SIP update</a:t>
            </a:r>
          </a:p>
        </p:txBody>
      </p:sp>
      <p:sp>
        <p:nvSpPr>
          <p:cNvPr id="77826" name="TextBox 3"/>
          <p:cNvSpPr txBox="1">
            <a:spLocks noChangeArrowheads="1"/>
          </p:cNvSpPr>
          <p:nvPr/>
        </p:nvSpPr>
        <p:spPr bwMode="auto">
          <a:xfrm>
            <a:off x="0" y="5726113"/>
            <a:ext cx="9144000" cy="36671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F2F2F2"/>
                </a:solidFill>
                <a:latin typeface="Arial Black" charset="0"/>
              </a:rPr>
              <a:t>January 2012</a:t>
            </a:r>
            <a:endParaRPr lang="en-US" dirty="0">
              <a:solidFill>
                <a:srgbClr val="F2F2F2"/>
              </a:solidFill>
              <a:latin typeface="Arial Black" charset="0"/>
            </a:endParaRPr>
          </a:p>
        </p:txBody>
      </p:sp>
      <p:pic>
        <p:nvPicPr>
          <p:cNvPr id="77827" name="Picture 4" descr="ECOLOGO_W-C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5589588"/>
            <a:ext cx="26495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7544" y="980728"/>
            <a:ext cx="835292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 UPDATE FOR WA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Submitted Regional Haze SIP to EPA Jan 2011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Revised the Best Available Retrofit Technology (BART) compliance     </a:t>
            </a:r>
          </a:p>
          <a:p>
            <a:r>
              <a:rPr lang="en-US" sz="2000" dirty="0" smtClean="0"/>
              <a:t>   order for </a:t>
            </a:r>
            <a:r>
              <a:rPr lang="en-US" sz="2000" dirty="0" err="1" smtClean="0"/>
              <a:t>TransAlta</a:t>
            </a:r>
            <a:r>
              <a:rPr lang="en-US" sz="2000" dirty="0" smtClean="0"/>
              <a:t> facility to comply with a new state law adopted in 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   spring </a:t>
            </a:r>
            <a:r>
              <a:rPr lang="en-US" sz="2000" dirty="0" smtClean="0"/>
              <a:t>2011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Changes to the </a:t>
            </a:r>
            <a:r>
              <a:rPr lang="en-US" sz="2000" dirty="0" err="1" smtClean="0"/>
              <a:t>TransAlta</a:t>
            </a:r>
            <a:r>
              <a:rPr lang="en-US" sz="2000" dirty="0" smtClean="0"/>
              <a:t> BART documents submitted as revision in  </a:t>
            </a:r>
          </a:p>
          <a:p>
            <a:r>
              <a:rPr lang="en-US" sz="2000" dirty="0" smtClean="0"/>
              <a:t>   Jan 2012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In RH SIP WA identified 10 specific industries and emission source   </a:t>
            </a:r>
          </a:p>
          <a:p>
            <a:r>
              <a:rPr lang="en-US" sz="2000" dirty="0" smtClean="0"/>
              <a:t>   categories to determine which area to focus on for additional controls   </a:t>
            </a:r>
          </a:p>
          <a:p>
            <a:r>
              <a:rPr lang="en-US" sz="2000" dirty="0" smtClean="0"/>
              <a:t>   using Reasonable Achievable Control Technology (RACT)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6616080" cy="792088"/>
          </a:xfrm>
        </p:spPr>
        <p:txBody>
          <a:bodyPr/>
          <a:lstStyle/>
          <a:p>
            <a:pPr algn="ctr" eaLnBrk="1" hangingPunct="1"/>
            <a:r>
              <a:rPr lang="en-US" sz="2800" dirty="0" smtClean="0">
                <a:effectLst/>
                <a:latin typeface="Arial Black" pitchFamily="34" charset="0"/>
              </a:rPr>
              <a:t>WA Regional Haze SIP update</a:t>
            </a:r>
          </a:p>
        </p:txBody>
      </p:sp>
      <p:sp>
        <p:nvSpPr>
          <p:cNvPr id="77826" name="TextBox 3"/>
          <p:cNvSpPr txBox="1">
            <a:spLocks noChangeArrowheads="1"/>
          </p:cNvSpPr>
          <p:nvPr/>
        </p:nvSpPr>
        <p:spPr bwMode="auto">
          <a:xfrm>
            <a:off x="0" y="5726113"/>
            <a:ext cx="9144000" cy="36671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F2F2F2"/>
                </a:solidFill>
                <a:latin typeface="Arial Black" charset="0"/>
              </a:rPr>
              <a:t>January 2012</a:t>
            </a:r>
            <a:endParaRPr lang="en-US" dirty="0">
              <a:solidFill>
                <a:srgbClr val="F2F2F2"/>
              </a:solidFill>
              <a:latin typeface="Arial Black" charset="0"/>
            </a:endParaRPr>
          </a:p>
        </p:txBody>
      </p:sp>
      <p:pic>
        <p:nvPicPr>
          <p:cNvPr id="77827" name="Picture 4" descr="ECOLOGO_W-C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5589588"/>
            <a:ext cx="26495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7544" y="980728"/>
            <a:ext cx="835292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</a:t>
            </a:r>
          </a:p>
          <a:p>
            <a:endParaRPr lang="en-US" sz="1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Currently evaluating identified industries and source categories to </a:t>
            </a:r>
          </a:p>
          <a:p>
            <a:r>
              <a:rPr lang="en-US" sz="2000" dirty="0" smtClean="0"/>
              <a:t>   determine areas to focus on for additional controls using RACT</a:t>
            </a:r>
          </a:p>
          <a:p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Best Case Scenario: Ecology estimates two RACT rules by Dec 2016</a:t>
            </a:r>
          </a:p>
          <a:p>
            <a:endParaRPr lang="en-US" sz="2000" dirty="0" smtClean="0"/>
          </a:p>
          <a:p>
            <a:endParaRPr lang="en-US" sz="1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These New Rules will be basis for controls in RH SIP due 2018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In WA, DNR regulates Rx burning; Ecology or Local Air Agencies   </a:t>
            </a:r>
          </a:p>
          <a:p>
            <a:r>
              <a:rPr lang="en-US" sz="2000" dirty="0" smtClean="0"/>
              <a:t>   regulate Ag and </a:t>
            </a:r>
            <a:r>
              <a:rPr lang="en-US" sz="2000" dirty="0" smtClean="0"/>
              <a:t>Outdoor burning</a:t>
            </a:r>
            <a:endParaRPr lang="en-US" sz="2000" dirty="0" smtClean="0"/>
          </a:p>
          <a:p>
            <a:r>
              <a:rPr lang="en-US" sz="2000" dirty="0" smtClean="0"/>
              <a:t> 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Also DNR SMP was incorporated into 1999 revision of visibility SIP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Visibility SIP approved by EPA 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6616080" cy="792088"/>
          </a:xfrm>
        </p:spPr>
        <p:txBody>
          <a:bodyPr/>
          <a:lstStyle/>
          <a:p>
            <a:pPr algn="ctr" eaLnBrk="1" hangingPunct="1"/>
            <a:r>
              <a:rPr lang="en-US" sz="2800" smtClean="0">
                <a:effectLst/>
                <a:latin typeface="Arial Black" pitchFamily="34" charset="0"/>
              </a:rPr>
              <a:t>WA Regional Haze SIP update</a:t>
            </a:r>
            <a:endParaRPr lang="en-US" sz="2800" dirty="0" smtClean="0">
              <a:effectLst/>
              <a:latin typeface="Arial Black" pitchFamily="34" charset="0"/>
            </a:endParaRPr>
          </a:p>
        </p:txBody>
      </p:sp>
      <p:sp>
        <p:nvSpPr>
          <p:cNvPr id="77826" name="TextBox 3"/>
          <p:cNvSpPr txBox="1">
            <a:spLocks noChangeArrowheads="1"/>
          </p:cNvSpPr>
          <p:nvPr/>
        </p:nvSpPr>
        <p:spPr bwMode="auto">
          <a:xfrm>
            <a:off x="0" y="5726113"/>
            <a:ext cx="9144000" cy="36671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F2F2F2"/>
                </a:solidFill>
                <a:latin typeface="Arial Black" charset="0"/>
              </a:rPr>
              <a:t>January 2012</a:t>
            </a:r>
            <a:endParaRPr lang="en-US" dirty="0">
              <a:solidFill>
                <a:srgbClr val="F2F2F2"/>
              </a:solidFill>
              <a:latin typeface="Arial Black" charset="0"/>
            </a:endParaRPr>
          </a:p>
        </p:txBody>
      </p:sp>
      <p:pic>
        <p:nvPicPr>
          <p:cNvPr id="77827" name="Picture 4" descr="ECOLOGO_W-C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5589588"/>
            <a:ext cx="26495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7544" y="980728"/>
            <a:ext cx="835292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</a:t>
            </a:r>
          </a:p>
          <a:p>
            <a:endParaRPr lang="en-US" sz="1000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076756" cy="7109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6616080" cy="792088"/>
          </a:xfrm>
        </p:spPr>
        <p:txBody>
          <a:bodyPr/>
          <a:lstStyle/>
          <a:p>
            <a:pPr algn="ctr" eaLnBrk="1" hangingPunct="1"/>
            <a:r>
              <a:rPr lang="en-US" sz="2800" dirty="0" smtClean="0">
                <a:effectLst/>
                <a:latin typeface="Arial Black" pitchFamily="34" charset="0"/>
              </a:rPr>
              <a:t>WA Regional Haze SIP update</a:t>
            </a:r>
          </a:p>
        </p:txBody>
      </p:sp>
      <p:sp>
        <p:nvSpPr>
          <p:cNvPr id="77826" name="TextBox 3"/>
          <p:cNvSpPr txBox="1">
            <a:spLocks noChangeArrowheads="1"/>
          </p:cNvSpPr>
          <p:nvPr/>
        </p:nvSpPr>
        <p:spPr bwMode="auto">
          <a:xfrm>
            <a:off x="0" y="5726113"/>
            <a:ext cx="9144000" cy="36671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F2F2F2"/>
                </a:solidFill>
                <a:latin typeface="Arial Black" charset="0"/>
              </a:rPr>
              <a:t>January 2012</a:t>
            </a:r>
            <a:endParaRPr lang="en-US" dirty="0">
              <a:solidFill>
                <a:srgbClr val="F2F2F2"/>
              </a:solidFill>
              <a:latin typeface="Arial Black" charset="0"/>
            </a:endParaRPr>
          </a:p>
        </p:txBody>
      </p:sp>
      <p:pic>
        <p:nvPicPr>
          <p:cNvPr id="77827" name="Picture 4" descr="ECOLOGO_W-C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5589588"/>
            <a:ext cx="26495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7544" y="980728"/>
            <a:ext cx="835292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 Ecology Contact for Regional Haze SIP</a:t>
            </a:r>
          </a:p>
          <a:p>
            <a:pPr algn="ctr"/>
            <a:r>
              <a:rPr lang="en-US" sz="2000" dirty="0" smtClean="0"/>
              <a:t>Website:</a:t>
            </a:r>
          </a:p>
          <a:p>
            <a:pPr algn="ctr"/>
            <a:r>
              <a:rPr lang="en-US" dirty="0" smtClean="0">
                <a:hlinkClick r:id="rId4"/>
              </a:rPr>
              <a:t>http://www.ecy.wa.gov/programs/air/globalwarm_RegHaze/regonal_haze.htm</a:t>
            </a:r>
            <a:endParaRPr lang="en-US" dirty="0" smtClean="0"/>
          </a:p>
          <a:p>
            <a:pPr algn="ctr"/>
            <a:r>
              <a:rPr lang="en-US" dirty="0" smtClean="0"/>
              <a:t>l</a:t>
            </a:r>
            <a:endParaRPr lang="en-US" sz="2000" dirty="0" smtClean="0"/>
          </a:p>
          <a:p>
            <a:r>
              <a:rPr lang="en-US" sz="2800" b="1" dirty="0" smtClean="0"/>
              <a:t>Julie Oliver</a:t>
            </a:r>
            <a:endParaRPr lang="en-US" sz="2800" dirty="0" smtClean="0"/>
          </a:p>
          <a:p>
            <a:r>
              <a:rPr lang="en-US" sz="2000" dirty="0" smtClean="0"/>
              <a:t>Program Development Section Manager</a:t>
            </a:r>
          </a:p>
          <a:p>
            <a:r>
              <a:rPr lang="en-US" sz="2000" dirty="0" smtClean="0"/>
              <a:t>Air Quality Program</a:t>
            </a:r>
          </a:p>
          <a:p>
            <a:r>
              <a:rPr lang="en-US" sz="2000" dirty="0" smtClean="0"/>
              <a:t>Washington State Department of Ecology</a:t>
            </a:r>
          </a:p>
          <a:p>
            <a:r>
              <a:rPr lang="en-US" sz="2000" dirty="0" smtClean="0"/>
              <a:t>PO Box 47600</a:t>
            </a:r>
          </a:p>
          <a:p>
            <a:r>
              <a:rPr lang="en-US" sz="2000" dirty="0" smtClean="0"/>
              <a:t>Olympia, WA  98504-7600</a:t>
            </a:r>
          </a:p>
          <a:p>
            <a:r>
              <a:rPr lang="en-US" sz="2000" dirty="0" smtClean="0"/>
              <a:t>(360) 407-6823 </a:t>
            </a:r>
          </a:p>
          <a:p>
            <a:r>
              <a:rPr lang="en-US" sz="2000" dirty="0" smtClean="0"/>
              <a:t>(360) 485-7576 (cell)</a:t>
            </a:r>
          </a:p>
          <a:p>
            <a:r>
              <a:rPr lang="en-US" sz="2000" dirty="0" smtClean="0"/>
              <a:t>Fax (360) 407-7534</a:t>
            </a:r>
          </a:p>
          <a:p>
            <a:r>
              <a:rPr lang="en-US" sz="2000" u="sng" dirty="0" smtClean="0">
                <a:hlinkClick r:id="rId5"/>
              </a:rPr>
              <a:t>julie.oliver@ecy.wa.gov</a:t>
            </a:r>
            <a:endParaRPr lang="en-US" sz="2000" dirty="0" smtClean="0"/>
          </a:p>
          <a:p>
            <a:endParaRPr lang="en-US" sz="2000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arth">
  <a:themeElements>
    <a:clrScheme name="">
      <a:dk1>
        <a:srgbClr val="000000"/>
      </a:dk1>
      <a:lt1>
        <a:srgbClr val="FFFFFF"/>
      </a:lt1>
      <a:dk2>
        <a:srgbClr val="312B55"/>
      </a:dk2>
      <a:lt2>
        <a:srgbClr val="FFCC00"/>
      </a:lt2>
      <a:accent1>
        <a:srgbClr val="0066FF"/>
      </a:accent1>
      <a:accent2>
        <a:srgbClr val="CC0000"/>
      </a:accent2>
      <a:accent3>
        <a:srgbClr val="ADACB4"/>
      </a:accent3>
      <a:accent4>
        <a:srgbClr val="DADADA"/>
      </a:accent4>
      <a:accent5>
        <a:srgbClr val="AAB8FF"/>
      </a:accent5>
      <a:accent6>
        <a:srgbClr val="B90000"/>
      </a:accent6>
      <a:hlink>
        <a:srgbClr val="009900"/>
      </a:hlink>
      <a:folHlink>
        <a:srgbClr val="B2B2B2"/>
      </a:folHlink>
    </a:clrScheme>
    <a:fontScheme name="earth">
      <a:majorFont>
        <a:latin typeface="Arial Narrow"/>
        <a:ea typeface=""/>
        <a:cs typeface=""/>
      </a:majorFont>
      <a:minorFont>
        <a:latin typeface="Times New Roman"/>
        <a:ea typeface=""/>
        <a:cs typeface="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eart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rt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rt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rt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rt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rt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rt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1749</TotalTime>
  <Words>498</Words>
  <Application>Microsoft Office PowerPoint</Application>
  <PresentationFormat>On-screen Show (4:3)</PresentationFormat>
  <Paragraphs>127</Paragraphs>
  <Slides>7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earth</vt:lpstr>
      <vt:lpstr>CorelDRAW</vt:lpstr>
      <vt:lpstr>WA Regional Haze SIP update</vt:lpstr>
      <vt:lpstr>WA Regional Haze SIP update</vt:lpstr>
      <vt:lpstr>WA Regional Haze SIP update</vt:lpstr>
      <vt:lpstr>WA Regional Haze SIP update</vt:lpstr>
      <vt:lpstr>WA Regional Haze SIP update</vt:lpstr>
      <vt:lpstr>WA Regional Haze SIP update</vt:lpstr>
      <vt:lpstr>WA Regional Haze SIP update</vt:lpstr>
    </vt:vector>
  </TitlesOfParts>
  <Company>WA Department of Ecology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Jay Carmony</dc:creator>
  <cp:lastModifiedBy>Hopkins, Sean (ECY)</cp:lastModifiedBy>
  <cp:revision>189</cp:revision>
  <dcterms:created xsi:type="dcterms:W3CDTF">2011-01-20T22:45:11Z</dcterms:created>
  <dcterms:modified xsi:type="dcterms:W3CDTF">2012-04-19T14:39:55Z</dcterms:modified>
</cp:coreProperties>
</file>