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6" r:id="rId4"/>
    <p:sldMasterId id="2147483758" r:id="rId5"/>
    <p:sldMasterId id="2147483771" r:id="rId6"/>
    <p:sldMasterId id="2147483783" r:id="rId7"/>
    <p:sldMasterId id="2147483795" r:id="rId8"/>
    <p:sldMasterId id="2147483807" r:id="rId9"/>
  </p:sldMasterIdLst>
  <p:notesMasterIdLst>
    <p:notesMasterId r:id="rId58"/>
  </p:notesMasterIdLst>
  <p:sldIdLst>
    <p:sldId id="351" r:id="rId10"/>
    <p:sldId id="537" r:id="rId11"/>
    <p:sldId id="485" r:id="rId12"/>
    <p:sldId id="491" r:id="rId13"/>
    <p:sldId id="533" r:id="rId14"/>
    <p:sldId id="534" r:id="rId15"/>
    <p:sldId id="536" r:id="rId16"/>
    <p:sldId id="535" r:id="rId17"/>
    <p:sldId id="540" r:id="rId18"/>
    <p:sldId id="541" r:id="rId19"/>
    <p:sldId id="542" r:id="rId20"/>
    <p:sldId id="543" r:id="rId21"/>
    <p:sldId id="544" r:id="rId22"/>
    <p:sldId id="546" r:id="rId23"/>
    <p:sldId id="545" r:id="rId24"/>
    <p:sldId id="493" r:id="rId25"/>
    <p:sldId id="494" r:id="rId26"/>
    <p:sldId id="547" r:id="rId27"/>
    <p:sldId id="492" r:id="rId28"/>
    <p:sldId id="548" r:id="rId29"/>
    <p:sldId id="490" r:id="rId30"/>
    <p:sldId id="406" r:id="rId31"/>
    <p:sldId id="484" r:id="rId32"/>
    <p:sldId id="374" r:id="rId33"/>
    <p:sldId id="348" r:id="rId34"/>
    <p:sldId id="409" r:id="rId35"/>
    <p:sldId id="408" r:id="rId36"/>
    <p:sldId id="358" r:id="rId37"/>
    <p:sldId id="487" r:id="rId38"/>
    <p:sldId id="488" r:id="rId39"/>
    <p:sldId id="370" r:id="rId40"/>
    <p:sldId id="368" r:id="rId41"/>
    <p:sldId id="371" r:id="rId42"/>
    <p:sldId id="372" r:id="rId43"/>
    <p:sldId id="369" r:id="rId44"/>
    <p:sldId id="489" r:id="rId45"/>
    <p:sldId id="361" r:id="rId46"/>
    <p:sldId id="483" r:id="rId47"/>
    <p:sldId id="412" r:id="rId48"/>
    <p:sldId id="511" r:id="rId49"/>
    <p:sldId id="512" r:id="rId50"/>
    <p:sldId id="513" r:id="rId51"/>
    <p:sldId id="551" r:id="rId52"/>
    <p:sldId id="498" r:id="rId53"/>
    <p:sldId id="499" r:id="rId54"/>
    <p:sldId id="500" r:id="rId55"/>
    <p:sldId id="507" r:id="rId56"/>
    <p:sldId id="510" r:id="rId5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1" d="100"/>
          <a:sy n="81" d="100"/>
        </p:scale>
        <p:origin x="-834" y="-72"/>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1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7F288525-E015-40D5-86BE-2D596F2115A3}" type="datetime1">
              <a:rPr lang="en-US"/>
              <a:pPr>
                <a:defRPr/>
              </a:pPr>
              <a:t>4/19/2012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D4E6BC50-3C28-472D-9F52-E36D85C5AE1A}" type="slidenum">
              <a:rPr lang="en-US"/>
              <a:pPr>
                <a:defRPr/>
              </a:pPr>
              <a:t>‹#›</a:t>
            </a:fld>
            <a:endParaRPr lang="en-US"/>
          </a:p>
        </p:txBody>
      </p:sp>
    </p:spTree>
    <p:extLst>
      <p:ext uri="{BB962C8B-B14F-4D97-AF65-F5344CB8AC3E}">
        <p14:creationId xmlns:p14="http://schemas.microsoft.com/office/powerpoint/2010/main" val="261341678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9481C3-E526-499D-9E2A-E6F821741973}" type="slidenum">
              <a:rPr lang="en-US" smtClean="0">
                <a:latin typeface="Calibri" pitchFamily="34" charset="0"/>
              </a:rPr>
              <a:pPr eaLnBrk="1" hangingPunct="1"/>
              <a:t>1</a:t>
            </a:fld>
            <a:endParaRPr 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FDFAD85-6E9F-4F69-A823-C4F0583CF347}" type="slidenum">
              <a:rPr lang="en-US" smtClean="0">
                <a:latin typeface="Calibri" pitchFamily="34" charset="0"/>
              </a:rPr>
              <a:pPr eaLnBrk="1" hangingPunct="1"/>
              <a:t>24</a:t>
            </a:fld>
            <a:endParaRPr lang="en-US"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9B75416-3D78-45C7-9CBD-010110CAE343}" type="slidenum">
              <a:rPr lang="en-US" smtClean="0">
                <a:latin typeface="Calibri" pitchFamily="34" charset="0"/>
              </a:rPr>
              <a:pPr eaLnBrk="1" hangingPunct="1"/>
              <a:t>25</a:t>
            </a:fld>
            <a:endParaRPr lang="en-US"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879CB8E-DC7E-46F5-A96B-EB8BBECAF345}" type="slidenum">
              <a:rPr lang="en-US" smtClean="0">
                <a:latin typeface="Calibri" pitchFamily="34" charset="0"/>
              </a:rPr>
              <a:pPr eaLnBrk="1" hangingPunct="1"/>
              <a:t>26</a:t>
            </a:fld>
            <a:endParaRPr lang="en-US" smtClean="0">
              <a:latin typeface="Calibri" pitchFamily="34" charset="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p:spPr>
      </p:sp>
      <p:sp>
        <p:nvSpPr>
          <p:cNvPr id="225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CA3FF68-AEE9-4C97-B024-871705453484}" type="slidenum">
              <a:rPr lang="en-US" smtClean="0">
                <a:latin typeface="Calibri" pitchFamily="34" charset="0"/>
              </a:rPr>
              <a:pPr eaLnBrk="1" hangingPunct="1"/>
              <a:t>28</a:t>
            </a:fld>
            <a:endParaRPr lang="en-US"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8E0D2A3-44AA-4DA5-BBF4-355306396C44}" type="slidenum">
              <a:rPr lang="en-US" smtClean="0">
                <a:latin typeface="Calibri" pitchFamily="34" charset="0"/>
              </a:rPr>
              <a:pPr eaLnBrk="1" hangingPunct="1"/>
              <a:t>31</a:t>
            </a:fld>
            <a:endParaRPr lang="en-US"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2DF3AB-3BED-4115-A7D0-C90D279B633D}" type="slidenum">
              <a:rPr lang="en-US" smtClean="0">
                <a:latin typeface="Calibri" pitchFamily="34" charset="0"/>
              </a:rPr>
              <a:pPr eaLnBrk="1" hangingPunct="1"/>
              <a:t>32</a:t>
            </a:fld>
            <a:endParaRPr lang="en-US"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1B5A883-38DE-4C56-BFCA-345BBFDC1559}" type="slidenum">
              <a:rPr lang="en-US" smtClean="0">
                <a:latin typeface="Calibri" pitchFamily="34" charset="0"/>
              </a:rPr>
              <a:pPr eaLnBrk="1" hangingPunct="1"/>
              <a:t>33</a:t>
            </a:fld>
            <a:endParaRPr 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2209FDF-6F0A-4982-9763-9A9DBC99F645}" type="slidenum">
              <a:rPr lang="en-US" smtClean="0">
                <a:latin typeface="Calibri" pitchFamily="34" charset="0"/>
              </a:rPr>
              <a:pPr eaLnBrk="1" hangingPunct="1"/>
              <a:t>34</a:t>
            </a:fld>
            <a:endParaRPr lang="en-US"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F0853F4-8112-406B-9424-80704E36DDCB}" type="slidenum">
              <a:rPr lang="en-US" smtClean="0">
                <a:latin typeface="Calibri" pitchFamily="34" charset="0"/>
              </a:rPr>
              <a:pPr eaLnBrk="1" hangingPunct="1"/>
              <a:t>35</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B3B6DB-826E-494D-A7DA-BA453863B681}"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2385668-1CD3-4A2A-B466-3003DEB27B16}" type="slidenum">
              <a:rPr lang="en-US" smtClean="0">
                <a:latin typeface="Calibri" pitchFamily="34" charset="0"/>
              </a:rPr>
              <a:pPr eaLnBrk="1" hangingPunct="1"/>
              <a:t>37</a:t>
            </a:fld>
            <a:endParaRPr lang="en-US"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0CB450-228C-4CE4-8679-692A9FAE9307}" type="slidenum">
              <a:rPr lang="en-US" smtClean="0">
                <a:latin typeface="Calibri" pitchFamily="34" charset="0"/>
              </a:rPr>
              <a:pPr eaLnBrk="1" hangingPunct="1"/>
              <a:t>39</a:t>
            </a:fld>
            <a:endParaRPr lang="en-US"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407D993-09A8-4459-9FCD-29D2B4CF5110}" type="slidenum">
              <a:rPr lang="en-US" smtClean="0">
                <a:latin typeface="Calibri" pitchFamily="34" charset="0"/>
              </a:rPr>
              <a:pPr eaLnBrk="1" hangingPunct="1"/>
              <a:t>40</a:t>
            </a:fld>
            <a:endParaRPr lang="en-US" smtClean="0">
              <a:latin typeface="Calibri"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20A6FC6-231D-41BF-B114-93A14905AE92}" type="slidenum">
              <a:rPr lang="en-US" smtClean="0"/>
              <a:pPr/>
              <a:t>43</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defRPr/>
            </a:pPr>
            <a:r>
              <a:rPr lang="en-US" b="1" dirty="0" smtClean="0"/>
              <a:t>The Foundational Documents are</a:t>
            </a:r>
            <a:r>
              <a:rPr lang="en-US" dirty="0" smtClean="0"/>
              <a:t>:</a:t>
            </a:r>
          </a:p>
          <a:p>
            <a:pPr>
              <a:defRPr/>
            </a:pPr>
            <a:endParaRPr lang="en-US" dirty="0" smtClean="0">
              <a:ea typeface="+mn-ea"/>
              <a:cs typeface="+mn-cs"/>
            </a:endParaRPr>
          </a:p>
          <a:p>
            <a:pPr>
              <a:defRPr/>
            </a:pPr>
            <a:r>
              <a:rPr lang="en-US" dirty="0" smtClean="0">
                <a:ea typeface="+mn-ea"/>
                <a:cs typeface="+mn-cs"/>
              </a:rPr>
              <a:t>(1) 1995 Federal </a:t>
            </a:r>
            <a:r>
              <a:rPr lang="en-US" dirty="0" err="1" smtClean="0">
                <a:ea typeface="+mn-ea"/>
                <a:cs typeface="+mn-cs"/>
              </a:rPr>
              <a:t>Wildland</a:t>
            </a:r>
            <a:r>
              <a:rPr lang="en-US" dirty="0" smtClean="0">
                <a:ea typeface="+mn-ea"/>
                <a:cs typeface="+mn-cs"/>
              </a:rPr>
              <a:t> Fire Policy and Program Review; (2) the documents that comprised the National Fire Plan; (3) </a:t>
            </a:r>
            <a:r>
              <a:rPr lang="en-US" i="1" dirty="0" smtClean="0">
                <a:ea typeface="+mn-ea"/>
                <a:cs typeface="+mn-cs"/>
              </a:rPr>
              <a:t>A Collaborative Approach for Reducing </a:t>
            </a:r>
            <a:r>
              <a:rPr lang="en-US" i="1" dirty="0" err="1" smtClean="0">
                <a:ea typeface="+mn-ea"/>
                <a:cs typeface="+mn-cs"/>
              </a:rPr>
              <a:t>Wildland</a:t>
            </a:r>
            <a:r>
              <a:rPr lang="en-US" i="1" dirty="0" smtClean="0">
                <a:ea typeface="+mn-ea"/>
                <a:cs typeface="+mn-cs"/>
              </a:rPr>
              <a:t> Fire Risks to Communities and the Environment: A 10-Year Strategy; (4) both editions of the Quadrennial Fire Review; (5) Mutual Expectations for Preparedness and Suppression in the Interface; (6) A Call to Action; and </a:t>
            </a:r>
            <a:r>
              <a:rPr lang="en-US" i="1" dirty="0" err="1" smtClean="0">
                <a:ea typeface="+mn-ea"/>
                <a:cs typeface="+mn-cs"/>
              </a:rPr>
              <a:t>Wildland</a:t>
            </a:r>
            <a:r>
              <a:rPr lang="en-US" i="1" dirty="0" smtClean="0">
                <a:ea typeface="+mn-ea"/>
                <a:cs typeface="+mn-cs"/>
              </a:rPr>
              <a:t> Fire Protection and Response in the United States, The Responsibilities, Authorities, and Roles of Federal, State, Local and Tribal Governments. </a:t>
            </a:r>
          </a:p>
          <a:p>
            <a:pPr>
              <a:defRPr/>
            </a:pPr>
            <a:endParaRPr lang="en-US" dirty="0" smtClean="0"/>
          </a:p>
          <a:p>
            <a:pPr>
              <a:defRPr/>
            </a:pPr>
            <a:endParaRPr lang="en-US" dirty="0" smtClean="0">
              <a:ea typeface="+mn-ea"/>
              <a:cs typeface="+mn-cs"/>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200A2BA-9A3D-4487-86F0-298D08AC3382}" type="slidenum">
              <a:rPr lang="en-US" smtClean="0">
                <a:latin typeface="Calibri" pitchFamily="34" charset="0"/>
              </a:rPr>
              <a:pPr eaLnBrk="1" hangingPunct="1"/>
              <a:t>45</a:t>
            </a:fld>
            <a:endParaRPr lang="en-US"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ea typeface="+mn-ea"/>
                <a:cs typeface="+mn-cs"/>
              </a:rPr>
              <a:t>Three primary factors that WFLC identified as presenting the greatest challenges and the greatest opportunities for making a positive difference in addressing the </a:t>
            </a:r>
            <a:r>
              <a:rPr lang="en-US" dirty="0" err="1" smtClean="0">
                <a:ea typeface="+mn-ea"/>
                <a:cs typeface="+mn-cs"/>
              </a:rPr>
              <a:t>wildland</a:t>
            </a:r>
            <a:r>
              <a:rPr lang="en-US" dirty="0" smtClean="0">
                <a:ea typeface="+mn-ea"/>
                <a:cs typeface="+mn-cs"/>
              </a:rPr>
              <a:t> fire problems to achieve this vision are:</a:t>
            </a:r>
          </a:p>
          <a:p>
            <a:pPr>
              <a:defRPr/>
            </a:pPr>
            <a:r>
              <a:rPr lang="en-US" b="1" i="1" dirty="0" smtClean="0">
                <a:ea typeface="+mn-ea"/>
                <a:cs typeface="+mn-cs"/>
              </a:rPr>
              <a:t>(1) Restoring and maintaining resilient landscapes - </a:t>
            </a:r>
            <a:r>
              <a:rPr lang="en-US" i="1" dirty="0" smtClean="0">
                <a:ea typeface="+mn-ea"/>
                <a:cs typeface="+mn-cs"/>
              </a:rPr>
              <a:t>The strategy will recognize the current lack of ecosystem health and variability of this issue from geographic area to geographic area. Because landscape conditions and needs vary depending on local climate and fuel conditions, among other elements, the strategy will address landscapes on a regional and sub-regional scale.</a:t>
            </a:r>
          </a:p>
          <a:p>
            <a:pPr>
              <a:defRPr/>
            </a:pPr>
            <a:r>
              <a:rPr lang="en-US" b="1" i="1" dirty="0" smtClean="0">
                <a:ea typeface="+mn-ea"/>
                <a:cs typeface="+mn-cs"/>
              </a:rPr>
              <a:t>Creating fire-adapted communities - </a:t>
            </a:r>
            <a:r>
              <a:rPr lang="en-US" i="1" dirty="0" smtClean="0">
                <a:ea typeface="+mn-ea"/>
                <a:cs typeface="+mn-cs"/>
              </a:rPr>
              <a:t>The strategy will offer options and opportunities to engage communities and work with them to become more resistant to wildfire threats. </a:t>
            </a:r>
          </a:p>
          <a:p>
            <a:pPr>
              <a:defRPr/>
            </a:pPr>
            <a:r>
              <a:rPr lang="en-US" b="1" i="1" dirty="0" smtClean="0">
                <a:ea typeface="+mn-ea"/>
                <a:cs typeface="+mn-cs"/>
              </a:rPr>
              <a:t>Responding to Wildfires - </a:t>
            </a:r>
            <a:r>
              <a:rPr lang="en-US" i="1" dirty="0" smtClean="0">
                <a:ea typeface="+mn-ea"/>
                <a:cs typeface="+mn-cs"/>
              </a:rPr>
              <a:t>This element will consider the full spectrum of fire management activities and will recognize the differences in missions among local, state, tribal and federal agencies. The strategy will offer collaboratively developed methodologies to move forward.</a:t>
            </a:r>
            <a:endParaRPr lang="en-US" dirty="0" smtClean="0"/>
          </a:p>
          <a:p>
            <a:pPr>
              <a:defRPr/>
            </a:pPr>
            <a:endParaRPr lang="en-US" dirty="0" smtClean="0"/>
          </a:p>
          <a:p>
            <a:pPr>
              <a:defRPr/>
            </a:pPr>
            <a:endParaRPr 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CB0BA4B-70C6-4847-B16F-5B0A6E777689}" type="slidenum">
              <a:rPr lang="en-US" smtClean="0">
                <a:latin typeface="Calibri" pitchFamily="34" charset="0"/>
              </a:rPr>
              <a:pPr eaLnBrk="1" hangingPunct="1"/>
              <a:t>46</a:t>
            </a:fld>
            <a:endParaRPr lang="en-US"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smtClean="0">
                <a:ea typeface="ＭＳ Ｐゴシック" pitchFamily="34" charset="-128"/>
              </a:rPr>
              <a:t>Recognize the engagement, hard work and commitment to the CS by the all the regions.</a:t>
            </a:r>
          </a:p>
          <a:p>
            <a:endParaRPr lang="en-US" smtClean="0">
              <a:ea typeface="ＭＳ Ｐゴシック" pitchFamily="34" charset="-128"/>
            </a:endParaRPr>
          </a:p>
          <a:p>
            <a:r>
              <a:rPr lang="en-US" smtClean="0">
                <a:ea typeface="ＭＳ Ｐゴシック" pitchFamily="34" charset="-128"/>
              </a:rPr>
              <a:t>Common themes among the regions:</a:t>
            </a:r>
          </a:p>
          <a:p>
            <a:pPr>
              <a:buFontTx/>
              <a:buAutoNum type="arabicParenBoth"/>
            </a:pPr>
            <a:r>
              <a:rPr lang="en-US" smtClean="0">
                <a:ea typeface="ＭＳ Ｐゴシック" pitchFamily="34" charset="-128"/>
              </a:rPr>
              <a:t>Collaboration is key to getting things done.</a:t>
            </a:r>
          </a:p>
          <a:p>
            <a:pPr>
              <a:buFontTx/>
              <a:buAutoNum type="arabicParenBoth"/>
            </a:pPr>
            <a:r>
              <a:rPr lang="en-US" smtClean="0">
                <a:ea typeface="ＭＳ Ｐゴシック" pitchFamily="34" charset="-128"/>
              </a:rPr>
              <a:t>Policies and regulations guiding wildland fire management pose both shared and unique challenges for each of the regions. Across the country, wildland fire management is a cross-jurisdictional issue that must respect the unique missions and management objectives of local, state, tribal, and federal agencies and organizations. </a:t>
            </a:r>
          </a:p>
          <a:p>
            <a:pPr>
              <a:buFontTx/>
              <a:buAutoNum type="arabicParenBoth"/>
            </a:pPr>
            <a:r>
              <a:rPr lang="en-US" smtClean="0">
                <a:ea typeface="ＭＳ Ｐゴシック" pitchFamily="34" charset="-128"/>
              </a:rPr>
              <a:t>Several values were common to all three regions, including: safety of firefighters and the public, protection of private property, air and water quality, and aesthetics. </a:t>
            </a:r>
          </a:p>
          <a:p>
            <a:pPr>
              <a:buFontTx/>
              <a:buAutoNum type="arabicParenBoth"/>
            </a:pPr>
            <a:endParaRPr lang="en-US" smtClean="0">
              <a:ea typeface="ＭＳ Ｐゴシック" pitchFamily="34" charset="-128"/>
            </a:endParaRPr>
          </a:p>
          <a:p>
            <a:r>
              <a:rPr lang="en-US" smtClean="0">
                <a:ea typeface="ＭＳ Ｐゴシック" pitchFamily="34" charset="-128"/>
              </a:rPr>
              <a:t>Unique factors:</a:t>
            </a:r>
          </a:p>
          <a:p>
            <a:pPr eaLnBrk="1" hangingPunct="1">
              <a:spcBef>
                <a:spcPct val="0"/>
              </a:spcBef>
              <a:buFontTx/>
              <a:buAutoNum type="arabicParenBoth"/>
            </a:pPr>
            <a:r>
              <a:rPr lang="en-US" smtClean="0">
                <a:ea typeface="ＭＳ Ｐゴシック" pitchFamily="34" charset="-128"/>
              </a:rPr>
              <a:t>Values - The Northeast cited recreation as significant, the Southeast noted industrial infrastructure, and the West noted cultural values such as honoring tribal heritages and land uses, respecting the frontier culture, and stewarding public lands. These and the other values expressed provided the basis for developing regional objectives, actions, performance measures, and areas to explore for reducing risk.</a:t>
            </a:r>
          </a:p>
          <a:p>
            <a:pPr eaLnBrk="1" hangingPunct="1">
              <a:spcBef>
                <a:spcPct val="0"/>
              </a:spcBef>
              <a:buFontTx/>
              <a:buAutoNum type="arabicParenBoth"/>
            </a:pPr>
            <a:r>
              <a:rPr lang="en-US" smtClean="0">
                <a:ea typeface="ＭＳ Ｐゴシック" pitchFamily="34" charset="-128"/>
              </a:rPr>
              <a:t>Culture that supports the extensive use of prescribed fire in the southeast.</a:t>
            </a:r>
          </a:p>
          <a:p>
            <a:pPr eaLnBrk="1" hangingPunct="1">
              <a:spcBef>
                <a:spcPct val="0"/>
              </a:spcBef>
              <a:buFontTx/>
              <a:buAutoNum type="arabicParenBoth"/>
            </a:pPr>
            <a:endParaRPr lang="en-US" smtClean="0">
              <a:ea typeface="ＭＳ Ｐゴシック" pitchFamily="34" charset="-128"/>
            </a:endParaRPr>
          </a:p>
          <a:p>
            <a:pPr eaLnBrk="1" hangingPunct="1">
              <a:spcBef>
                <a:spcPct val="0"/>
              </a:spcBef>
            </a:pPr>
            <a:r>
              <a:rPr lang="en-US" smtClean="0">
                <a:ea typeface="ＭＳ Ｐゴシック" pitchFamily="34" charset="-128"/>
              </a:rPr>
              <a:t>Goals/Objectives  - </a:t>
            </a:r>
          </a:p>
          <a:p>
            <a:r>
              <a:rPr lang="en-US" smtClean="0">
                <a:ea typeface="ＭＳ Ｐゴシック" pitchFamily="34" charset="-128"/>
              </a:rPr>
              <a:t>All regions adopted the national goals as their own: resilient landscapes, fire-adapted communities, and wildfire response, and crafted a suite of objectives and actions to implement each one. Several cross-cutting objectives, so called because they will affect all three national goals simultaneously, were identified across the regions: </a:t>
            </a:r>
          </a:p>
          <a:p>
            <a:pPr lvl="1"/>
            <a:r>
              <a:rPr lang="en-US" smtClean="0">
                <a:ea typeface="ＭＳ Ｐゴシック" pitchFamily="34" charset="-128"/>
              </a:rPr>
              <a:t>Invest in, learn from, and build upon successful partnership and collaboration efforts.</a:t>
            </a:r>
          </a:p>
          <a:p>
            <a:pPr lvl="1"/>
            <a:r>
              <a:rPr lang="en-US" smtClean="0">
                <a:ea typeface="ＭＳ Ｐゴシック" pitchFamily="34" charset="-128"/>
              </a:rPr>
              <a:t>Develop and conduct effective education and outreach to empower citizen engagement in and support for wildland fire management activities.</a:t>
            </a:r>
          </a:p>
          <a:p>
            <a:pPr lvl="1"/>
            <a:r>
              <a:rPr lang="en-US" smtClean="0">
                <a:ea typeface="ＭＳ Ｐゴシック" pitchFamily="34" charset="-128"/>
              </a:rPr>
              <a:t>Proactively use a variety of active vegetation management tools and techniques including prescribed fire to achieve local and large landscape objectives. </a:t>
            </a:r>
          </a:p>
          <a:p>
            <a:pPr lvl="1"/>
            <a:r>
              <a:rPr lang="en-US" smtClean="0">
                <a:ea typeface="ＭＳ Ｐゴシック" pitchFamily="34" charset="-128"/>
              </a:rPr>
              <a:t>Support working forests, local economies and jobs, and diverse forest products markets.</a:t>
            </a:r>
          </a:p>
          <a:p>
            <a:pPr eaLnBrk="1" hangingPunct="1">
              <a:spcBef>
                <a:spcPct val="0"/>
              </a:spcBef>
            </a:pPr>
            <a:endParaRPr lang="en-US" smtClean="0">
              <a:ea typeface="ＭＳ Ｐゴシック" pitchFamily="34" charset="-128"/>
            </a:endParaRPr>
          </a:p>
          <a:p>
            <a:endParaRPr lang="en-US" smtClean="0">
              <a:ea typeface="ＭＳ Ｐゴシック"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20BA861-FFCD-490F-8E92-F70228C9131D}" type="slidenum">
              <a:rPr lang="en-US" smtClean="0">
                <a:latin typeface="Calibri" pitchFamily="34" charset="0"/>
              </a:rPr>
              <a:pPr eaLnBrk="1" hangingPunct="1"/>
              <a:t>47</a:t>
            </a:fld>
            <a:endParaRPr lang="en-US"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smtClean="0">
                <a:ea typeface="ＭＳ Ｐゴシック" pitchFamily="34" charset="-128"/>
              </a:rPr>
              <a:t>Recognize the engagement, hard work and commitment to the CS by the all the regions.</a:t>
            </a:r>
          </a:p>
          <a:p>
            <a:endParaRPr lang="en-US" smtClean="0">
              <a:ea typeface="ＭＳ Ｐゴシック" pitchFamily="34" charset="-128"/>
            </a:endParaRPr>
          </a:p>
          <a:p>
            <a:r>
              <a:rPr lang="en-US" smtClean="0">
                <a:ea typeface="ＭＳ Ｐゴシック" pitchFamily="34" charset="-128"/>
              </a:rPr>
              <a:t>Common themes among the regions:</a:t>
            </a:r>
          </a:p>
          <a:p>
            <a:pPr>
              <a:buFontTx/>
              <a:buAutoNum type="arabicParenBoth"/>
            </a:pPr>
            <a:r>
              <a:rPr lang="en-US" smtClean="0">
                <a:ea typeface="ＭＳ Ｐゴシック" pitchFamily="34" charset="-128"/>
              </a:rPr>
              <a:t>Collaboration is key to getting things done.</a:t>
            </a:r>
          </a:p>
          <a:p>
            <a:pPr>
              <a:buFontTx/>
              <a:buAutoNum type="arabicParenBoth"/>
            </a:pPr>
            <a:r>
              <a:rPr lang="en-US" smtClean="0">
                <a:ea typeface="ＭＳ Ｐゴシック" pitchFamily="34" charset="-128"/>
              </a:rPr>
              <a:t>Policies and regulations guiding wildland fire management pose both shared and unique challenges for each of the regions. Across the country, wildland fire management is a cross-jurisdictional issue that must respect the unique missions and management objectives of local, state, tribal, and federal agencies and organizations. </a:t>
            </a:r>
          </a:p>
          <a:p>
            <a:pPr>
              <a:buFontTx/>
              <a:buAutoNum type="arabicParenBoth"/>
            </a:pPr>
            <a:r>
              <a:rPr lang="en-US" smtClean="0">
                <a:ea typeface="ＭＳ Ｐゴシック" pitchFamily="34" charset="-128"/>
              </a:rPr>
              <a:t>Several values were common to all three regions, including: safety of firefighters and the public, protection of private property, air and water quality, and aesthetics. </a:t>
            </a:r>
          </a:p>
          <a:p>
            <a:pPr>
              <a:buFontTx/>
              <a:buAutoNum type="arabicParenBoth"/>
            </a:pPr>
            <a:endParaRPr lang="en-US" smtClean="0">
              <a:ea typeface="ＭＳ Ｐゴシック" pitchFamily="34" charset="-128"/>
            </a:endParaRPr>
          </a:p>
          <a:p>
            <a:r>
              <a:rPr lang="en-US" smtClean="0">
                <a:ea typeface="ＭＳ Ｐゴシック" pitchFamily="34" charset="-128"/>
              </a:rPr>
              <a:t>Unique factors:</a:t>
            </a:r>
          </a:p>
          <a:p>
            <a:pPr eaLnBrk="1" hangingPunct="1">
              <a:spcBef>
                <a:spcPct val="0"/>
              </a:spcBef>
              <a:buFontTx/>
              <a:buAutoNum type="arabicParenBoth"/>
            </a:pPr>
            <a:r>
              <a:rPr lang="en-US" smtClean="0">
                <a:ea typeface="ＭＳ Ｐゴシック" pitchFamily="34" charset="-128"/>
              </a:rPr>
              <a:t>Values - The Northeast cited recreation as significant, the Southeast noted industrial infrastructure, and the West noted cultural values such as honoring tribal heritages and land uses, respecting the frontier culture, and stewarding public lands. These and the other values expressed provided the basis for developing regional objectives, actions, performance measures, and areas to explore for reducing risk.</a:t>
            </a:r>
          </a:p>
          <a:p>
            <a:pPr eaLnBrk="1" hangingPunct="1">
              <a:spcBef>
                <a:spcPct val="0"/>
              </a:spcBef>
              <a:buFontTx/>
              <a:buAutoNum type="arabicParenBoth"/>
            </a:pPr>
            <a:r>
              <a:rPr lang="en-US" smtClean="0">
                <a:ea typeface="ＭＳ Ｐゴシック" pitchFamily="34" charset="-128"/>
              </a:rPr>
              <a:t>Culture that supports the extensive use of prescribed fire in the southeast.</a:t>
            </a:r>
          </a:p>
          <a:p>
            <a:pPr eaLnBrk="1" hangingPunct="1">
              <a:spcBef>
                <a:spcPct val="0"/>
              </a:spcBef>
              <a:buFontTx/>
              <a:buAutoNum type="arabicParenBoth"/>
            </a:pPr>
            <a:endParaRPr lang="en-US" smtClean="0">
              <a:ea typeface="ＭＳ Ｐゴシック" pitchFamily="34" charset="-128"/>
            </a:endParaRPr>
          </a:p>
          <a:p>
            <a:pPr eaLnBrk="1" hangingPunct="1">
              <a:spcBef>
                <a:spcPct val="0"/>
              </a:spcBef>
            </a:pPr>
            <a:r>
              <a:rPr lang="en-US" smtClean="0">
                <a:ea typeface="ＭＳ Ｐゴシック" pitchFamily="34" charset="-128"/>
              </a:rPr>
              <a:t>Goals/Objectives  - </a:t>
            </a:r>
          </a:p>
          <a:p>
            <a:r>
              <a:rPr lang="en-US" smtClean="0">
                <a:ea typeface="ＭＳ Ｐゴシック" pitchFamily="34" charset="-128"/>
              </a:rPr>
              <a:t>All regions adopted the national goals as their own: resilient landscapes, fire-adapted communities, and wildfire response, and crafted a suite of objectives and actions to implement each one. Several cross-cutting objectives, so called because they will affect all three national goals simultaneously, were identified across the regions: </a:t>
            </a:r>
          </a:p>
          <a:p>
            <a:pPr lvl="1"/>
            <a:r>
              <a:rPr lang="en-US" smtClean="0">
                <a:ea typeface="ＭＳ Ｐゴシック" pitchFamily="34" charset="-128"/>
              </a:rPr>
              <a:t>Invest in, learn from, and build upon successful partnership and collaboration efforts.</a:t>
            </a:r>
          </a:p>
          <a:p>
            <a:pPr lvl="1"/>
            <a:r>
              <a:rPr lang="en-US" smtClean="0">
                <a:ea typeface="ＭＳ Ｐゴシック" pitchFamily="34" charset="-128"/>
              </a:rPr>
              <a:t>Develop and conduct effective education and outreach to empower citizen engagement in and support for wildland fire management activities.</a:t>
            </a:r>
          </a:p>
          <a:p>
            <a:pPr lvl="1"/>
            <a:r>
              <a:rPr lang="en-US" smtClean="0">
                <a:ea typeface="ＭＳ Ｐゴシック" pitchFamily="34" charset="-128"/>
              </a:rPr>
              <a:t>Proactively use a variety of active vegetation management tools and techniques including prescribed fire to achieve local and large landscape objectives. </a:t>
            </a:r>
          </a:p>
          <a:p>
            <a:pPr lvl="1"/>
            <a:r>
              <a:rPr lang="en-US" smtClean="0">
                <a:ea typeface="ＭＳ Ｐゴシック" pitchFamily="34" charset="-128"/>
              </a:rPr>
              <a:t>Support working forests, local economies and jobs, and diverse forest products markets.</a:t>
            </a:r>
          </a:p>
          <a:p>
            <a:pPr eaLnBrk="1" hangingPunct="1">
              <a:spcBef>
                <a:spcPct val="0"/>
              </a:spcBef>
            </a:pPr>
            <a:endParaRPr lang="en-US" smtClean="0">
              <a:ea typeface="ＭＳ Ｐゴシック" pitchFamily="34" charset="-128"/>
            </a:endParaRPr>
          </a:p>
          <a:p>
            <a:endParaRPr lang="en-US" smtClean="0">
              <a:ea typeface="ＭＳ Ｐゴシック"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C3A200A-7131-444F-BB1C-234AFF448710}" type="slidenum">
              <a:rPr lang="en-US" smtClean="0">
                <a:latin typeface="Calibri" pitchFamily="34" charset="0"/>
              </a:rPr>
              <a:pPr eaLnBrk="1" hangingPunct="1"/>
              <a:t>48</a:t>
            </a:fld>
            <a:endParaRPr 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Article</a:t>
            </a:r>
            <a:r>
              <a:rPr lang="en-US" baseline="0" dirty="0" smtClean="0"/>
              <a:t> based on the 2008 Evans Rd fire  . . . .potentially more to come with the pains bay fire</a:t>
            </a:r>
            <a:endParaRPr lang="en-US" dirty="0"/>
          </a:p>
        </p:txBody>
      </p:sp>
      <p:sp>
        <p:nvSpPr>
          <p:cNvPr id="4" name="Slide Number Placeholder 3"/>
          <p:cNvSpPr>
            <a:spLocks noGrp="1"/>
          </p:cNvSpPr>
          <p:nvPr>
            <p:ph type="sldNum" sz="quarter" idx="10"/>
          </p:nvPr>
        </p:nvSpPr>
        <p:spPr/>
        <p:txBody>
          <a:bodyPr/>
          <a:lstStyle/>
          <a:p>
            <a:fld id="{90B3B6DB-826E-494D-A7DA-BA453863B681}"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Article</a:t>
            </a:r>
            <a:r>
              <a:rPr lang="en-US" baseline="0" dirty="0" smtClean="0"/>
              <a:t> based on the 2008 Evans Rd fire  . . . .potentially more to come with the pains bay fire</a:t>
            </a:r>
            <a:endParaRPr lang="en-US" dirty="0"/>
          </a:p>
        </p:txBody>
      </p:sp>
      <p:sp>
        <p:nvSpPr>
          <p:cNvPr id="4" name="Slide Number Placeholder 3"/>
          <p:cNvSpPr>
            <a:spLocks noGrp="1"/>
          </p:cNvSpPr>
          <p:nvPr>
            <p:ph type="sldNum" sz="quarter" idx="10"/>
          </p:nvPr>
        </p:nvSpPr>
        <p:spPr/>
        <p:txBody>
          <a:bodyPr/>
          <a:lstStyle/>
          <a:p>
            <a:fld id="{90B3B6DB-826E-494D-A7DA-BA453863B681}"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a:buClr>
                <a:prstClr val="black"/>
              </a:buClr>
            </a:pPr>
            <a:fld id="{EC6CEAC0-AB62-4A17-8F42-9EAC7909002F}" type="slidenum">
              <a:rPr lang="en-US" smtClean="0"/>
              <a:pPr>
                <a:buClr>
                  <a:prstClr val="black"/>
                </a:buClr>
              </a:pPr>
              <a:t>9</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smtClean="0"/>
              <a:t>NWCG – from 50+ working groups to 14 Committees.  SmoC is one of the committees.</a:t>
            </a:r>
          </a:p>
          <a:p>
            <a:pPr eaLnBrk="1" hangingPunct="1"/>
            <a:r>
              <a:rPr lang="en-US" altLang="zh-CN" smtClean="0"/>
              <a:t>The Committee has the responsibility to:</a:t>
            </a:r>
          </a:p>
          <a:p>
            <a:pPr eaLnBrk="1" hangingPunct="1"/>
            <a:r>
              <a:rPr lang="en-US" altLang="zh-CN" smtClean="0"/>
              <a:t>Improve communication and understanding of the interface of wildland fire management and air quality. </a:t>
            </a:r>
          </a:p>
          <a:p>
            <a:pPr eaLnBrk="1" hangingPunct="1"/>
            <a:r>
              <a:rPr lang="en-US" altLang="zh-CN" smtClean="0"/>
              <a:t>Develop consistent guidelines, standards and recommendations for wildland fire management which account for the air quality impacts of planned and unplanned ignitions. </a:t>
            </a:r>
          </a:p>
          <a:p>
            <a:pPr eaLnBrk="1" hangingPunct="1"/>
            <a:r>
              <a:rPr lang="en-US" altLang="zh-CN" smtClean="0"/>
              <a:t>Assess and advance technical products and training to build wildland fire management field capabilities to address the air quality impacts of planned and unplanned ignitions and meet environmental rules, regulations, guidelines and concerns specifically focused on the interface of air quality and wildland management. </a:t>
            </a:r>
          </a:p>
          <a:p>
            <a:pPr eaLnBrk="1" hangingPunct="1"/>
            <a:r>
              <a:rPr lang="en-US" altLang="zh-CN" smtClean="0"/>
              <a:t>Provide a forum for open discussions on air quality issues associated with smoke from planned and unplanned wildland fires to promote coordination and collaboration between agencies, programs and partners.</a:t>
            </a: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latin typeface="+mn-lt"/>
                <a:ea typeface="+mn-ea"/>
                <a:cs typeface="+mn-cs"/>
              </a:rPr>
              <a:t>All prescribed fire positions have a high a number of personnel who have completed RX-410 or RX-341, 70% or greater. These numbers will likely not reflect 100%, even for the FS, in which RXB2s are required to have taken RX-410, due to the fact that some personnel were occupying these positions prior to the development of these trainings.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previous report we found the position of RXM2 varied in the level of recommended training, with USFS requiring completion of RX-410. Other agencies did not require this for RXM2, or for any of the other prescribed fire positions. In evaluating the IQCS data the penetration of material across all agencies exceed what would be expected given the minimum requirements as of 2011.</a:t>
            </a:r>
          </a:p>
          <a:p>
            <a:endParaRPr lang="en-US" dirty="0"/>
          </a:p>
        </p:txBody>
      </p:sp>
      <p:sp>
        <p:nvSpPr>
          <p:cNvPr id="4" name="Slide Number Placeholder 3"/>
          <p:cNvSpPr>
            <a:spLocks noGrp="1"/>
          </p:cNvSpPr>
          <p:nvPr>
            <p:ph type="sldNum" sz="quarter" idx="10"/>
          </p:nvPr>
        </p:nvSpPr>
        <p:spPr/>
        <p:txBody>
          <a:bodyPr/>
          <a:lstStyle/>
          <a:p>
            <a:pPr>
              <a:buClr>
                <a:prstClr val="black"/>
              </a:buClr>
            </a:pPr>
            <a:fld id="{79F09A8C-40DE-4304-B7F4-DF4937825BDB}" type="slidenum">
              <a:rPr lang="en-US" smtClean="0">
                <a:solidFill>
                  <a:prstClr val="black"/>
                </a:solidFill>
              </a:rPr>
              <a:pPr>
                <a:buClr>
                  <a:prstClr val="black"/>
                </a:buClr>
              </a:pPr>
              <a:t>14</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dirty="0" smtClean="0">
                <a:solidFill>
                  <a:schemeClr val="tx1"/>
                </a:solidFill>
                <a:latin typeface="+mn-lt"/>
                <a:ea typeface="+mn-ea"/>
                <a:cs typeface="+mn-cs"/>
              </a:rPr>
              <a:t>There is a substantial number of personnel within suppression positions which have completed either RX-410 or RX-341, this is particularly true for FBANs, LTANs, and SOPLs, which have an interagency total of 70% or greater completion of RX-410.  Of these positions ICTs and PIOs have the least proportion of personnel who have completed RX-410 or RX-341. Further, the positions of FEMO, FOBS, FBAN, and LTAN have varying levels of smoke responsibilities which require the monitoring of smoke or conditions which impact smoke; however there is no specific training material required for these positions that demonstrates the link between meteorology and smoke movement.</a:t>
            </a:r>
          </a:p>
          <a:p>
            <a:endParaRPr lang="en-US" dirty="0"/>
          </a:p>
        </p:txBody>
      </p:sp>
      <p:sp>
        <p:nvSpPr>
          <p:cNvPr id="4" name="Slide Number Placeholder 3"/>
          <p:cNvSpPr>
            <a:spLocks noGrp="1"/>
          </p:cNvSpPr>
          <p:nvPr>
            <p:ph type="sldNum" sz="quarter" idx="10"/>
          </p:nvPr>
        </p:nvSpPr>
        <p:spPr/>
        <p:txBody>
          <a:bodyPr/>
          <a:lstStyle/>
          <a:p>
            <a:fld id="{79F09A8C-40DE-4304-B7F4-DF4937825BDB}"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B3B6DB-826E-494D-A7DA-BA453863B681}"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HYSPLIT and</a:t>
            </a:r>
            <a:r>
              <a:rPr lang="en-US" baseline="0" dirty="0" smtClean="0"/>
              <a:t> Vsmoke outputs (different </a:t>
            </a:r>
            <a:r>
              <a:rPr lang="en-US" baseline="0" dirty="0" err="1" smtClean="0"/>
              <a:t>senarios</a:t>
            </a:r>
            <a:r>
              <a:rPr lang="en-US" baseline="0" dirty="0" smtClean="0"/>
              <a:t>) demonstrating range of potential impacts and modeling tools.</a:t>
            </a:r>
            <a:endParaRPr lang="en-US" dirty="0"/>
          </a:p>
        </p:txBody>
      </p:sp>
      <p:sp>
        <p:nvSpPr>
          <p:cNvPr id="4" name="Slide Number Placeholder 3"/>
          <p:cNvSpPr>
            <a:spLocks noGrp="1"/>
          </p:cNvSpPr>
          <p:nvPr>
            <p:ph type="sldNum" sz="quarter" idx="10"/>
          </p:nvPr>
        </p:nvSpPr>
        <p:spPr/>
        <p:txBody>
          <a:bodyPr/>
          <a:lstStyle/>
          <a:p>
            <a:fld id="{90B3B6DB-826E-494D-A7DA-BA453863B681}" type="slidenum">
              <a:rPr lang="en-US" smtClean="0">
                <a:solidFill>
                  <a:prstClr val="black"/>
                </a:solidFill>
              </a:rPr>
              <a:pPr/>
              <a:t>19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5864BA-4D75-4381-A04D-5A292A75F6C8}" type="datetime1">
              <a:rPr lang="en-US"/>
              <a:pPr>
                <a:defRPr/>
              </a:pPr>
              <a:t>4/19/2012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EA57D7-C461-4B37-960B-5C1F07C5039B}" type="slidenum">
              <a:rPr lang="en-US"/>
              <a:pPr>
                <a:defRPr/>
              </a:pPr>
              <a:t>‹#›</a:t>
            </a:fld>
            <a:endParaRPr lang="en-US"/>
          </a:p>
        </p:txBody>
      </p:sp>
    </p:spTree>
    <p:extLst>
      <p:ext uri="{BB962C8B-B14F-4D97-AF65-F5344CB8AC3E}">
        <p14:creationId xmlns:p14="http://schemas.microsoft.com/office/powerpoint/2010/main" val="4093042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3836DF-8634-482C-8D88-70E3957A10A0}" type="datetime1">
              <a:rPr lang="en-US"/>
              <a:pPr>
                <a:defRPr/>
              </a:pPr>
              <a:t>4/19/2012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0E411E-9C2E-4F0B-9EE6-32330AEFF51D}" type="slidenum">
              <a:rPr lang="en-US"/>
              <a:pPr>
                <a:defRPr/>
              </a:pPr>
              <a:t>‹#›</a:t>
            </a:fld>
            <a:endParaRPr lang="en-US"/>
          </a:p>
        </p:txBody>
      </p:sp>
    </p:spTree>
    <p:extLst>
      <p:ext uri="{BB962C8B-B14F-4D97-AF65-F5344CB8AC3E}">
        <p14:creationId xmlns:p14="http://schemas.microsoft.com/office/powerpoint/2010/main" val="10452516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607AC1C-E239-4973-BB79-F060122E03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1856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74B8CB1-3593-4173-A9C9-829A0DD9B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95857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13BA16-D898-430D-B904-A6F952FF30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100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4F12CC-1C8C-4E67-8640-2DD361B50714}" type="datetime1">
              <a:rPr lang="en-US"/>
              <a:pPr>
                <a:defRPr/>
              </a:pPr>
              <a:t>4/19/2012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577A5-C936-49F6-A2E5-232979D17441}" type="slidenum">
              <a:rPr lang="en-US"/>
              <a:pPr>
                <a:defRPr/>
              </a:pPr>
              <a:t>‹#›</a:t>
            </a:fld>
            <a:endParaRPr lang="en-US"/>
          </a:p>
        </p:txBody>
      </p:sp>
    </p:spTree>
    <p:extLst>
      <p:ext uri="{BB962C8B-B14F-4D97-AF65-F5344CB8AC3E}">
        <p14:creationId xmlns:p14="http://schemas.microsoft.com/office/powerpoint/2010/main" val="261970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4989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1479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9534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3516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7858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6955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8009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69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E983FA-2477-4D77-884F-C32BC8BFA48A}" type="datetime1">
              <a:rPr lang="en-US"/>
              <a:pPr>
                <a:defRPr/>
              </a:pPr>
              <a:t>4/19/2012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FF041-A88D-4DD4-8D1C-5124F81E1C56}" type="slidenum">
              <a:rPr lang="en-US"/>
              <a:pPr>
                <a:defRPr/>
              </a:pPr>
              <a:t>‹#›</a:t>
            </a:fld>
            <a:endParaRPr lang="en-US"/>
          </a:p>
        </p:txBody>
      </p:sp>
    </p:spTree>
    <p:extLst>
      <p:ext uri="{BB962C8B-B14F-4D97-AF65-F5344CB8AC3E}">
        <p14:creationId xmlns:p14="http://schemas.microsoft.com/office/powerpoint/2010/main" val="1313772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203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499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0809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5942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5903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5032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3279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4203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4774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15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CC13B6-0D03-4AC6-B2A6-BEFC427F56AB}" type="datetime1">
              <a:rPr lang="en-US"/>
              <a:pPr>
                <a:defRPr/>
              </a:pPr>
              <a:t>4/19/2012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A0BA46-91CD-45CD-A308-59CB56B864AE}" type="slidenum">
              <a:rPr lang="en-US"/>
              <a:pPr>
                <a:defRPr/>
              </a:pPr>
              <a:t>‹#›</a:t>
            </a:fld>
            <a:endParaRPr lang="en-US"/>
          </a:p>
        </p:txBody>
      </p:sp>
    </p:spTree>
    <p:extLst>
      <p:ext uri="{BB962C8B-B14F-4D97-AF65-F5344CB8AC3E}">
        <p14:creationId xmlns:p14="http://schemas.microsoft.com/office/powerpoint/2010/main" val="238848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1067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3005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869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E1018-66FF-498F-811E-059C387FD86D}" type="datetimeFigureOut">
              <a:rPr lang="en-US" smtClean="0">
                <a:solidFill>
                  <a:prstClr val="black">
                    <a:tint val="75000"/>
                  </a:prstClr>
                </a:solidFill>
              </a:rPr>
              <a:pPr/>
              <a:t>4/19/2012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B0308B9-063A-4FE7-9CA0-E952A85939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736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952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191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609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891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065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3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10FEB3-61E2-4D08-ACC5-E8CB1F1487BC}" type="datetime1">
              <a:rPr lang="en-US"/>
              <a:pPr>
                <a:defRPr/>
              </a:pPr>
              <a:t>4/19/2012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C64424-BF77-4E89-BAAC-4C44C812E82D}" type="slidenum">
              <a:rPr lang="en-US"/>
              <a:pPr>
                <a:defRPr/>
              </a:pPr>
              <a:t>‹#›</a:t>
            </a:fld>
            <a:endParaRPr lang="en-US"/>
          </a:p>
        </p:txBody>
      </p:sp>
    </p:spTree>
    <p:extLst>
      <p:ext uri="{BB962C8B-B14F-4D97-AF65-F5344CB8AC3E}">
        <p14:creationId xmlns:p14="http://schemas.microsoft.com/office/powerpoint/2010/main" val="1436718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004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754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720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215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790E5B-066B-467A-BD36-1619B4F6CA9A}" type="datetimeFigureOut">
              <a:rPr lang="en-US" smtClean="0">
                <a:solidFill>
                  <a:prstClr val="black">
                    <a:tint val="75000"/>
                  </a:prstClr>
                </a:solidFill>
              </a:rP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DB69FB-2BD2-4673-8777-4FC9D861AC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151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B78297-E605-4D6E-88C0-F3E3E0522C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4214039"/>
      </p:ext>
    </p:extLst>
  </p:cSld>
  <p:clrMapOvr>
    <a:masterClrMapping/>
  </p:clrMapOvr>
  <p:transition spd="slow"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grpSp>
      <p:sp>
        <p:nvSpPr>
          <p:cNvPr id="12" name="Text Box 16"/>
          <p:cNvSpPr txBox="1">
            <a:spLocks noChangeArrowheads="1"/>
          </p:cNvSpPr>
          <p:nvPr userDrawn="1"/>
        </p:nvSpPr>
        <p:spPr bwMode="auto">
          <a:xfrm>
            <a:off x="457200" y="0"/>
            <a:ext cx="7620000" cy="519113"/>
          </a:xfrm>
          <a:prstGeom prst="rect">
            <a:avLst/>
          </a:prstGeom>
          <a:noFill/>
          <a:ln w="9525">
            <a:noFill/>
            <a:miter lim="800000"/>
            <a:headEnd/>
            <a:tailEnd/>
          </a:ln>
          <a:effectLst/>
        </p:spPr>
        <p:txBody>
          <a:bodyPr>
            <a:spAutoFit/>
          </a:bodyPr>
          <a:lstStyle/>
          <a:p>
            <a:pPr defTabSz="914400">
              <a:spcBef>
                <a:spcPct val="50000"/>
              </a:spcBef>
              <a:defRPr/>
            </a:pPr>
            <a:endParaRPr lang="en-US" sz="2800">
              <a:solidFill>
                <a:srgbClr val="B2B2B2"/>
              </a:solidFill>
              <a:effectLst>
                <a:outerShdw blurRad="38100" dist="38100" dir="2700000" algn="tl">
                  <a:srgbClr val="FFFFFF"/>
                </a:outerShdw>
              </a:effectLst>
              <a:latin typeface="Tahoma" pitchFamily="34" charset="0"/>
              <a:ea typeface="+mn-ea"/>
              <a:cs typeface="Arial" charset="0"/>
            </a:endParaRPr>
          </a:p>
        </p:txBody>
      </p:sp>
      <p:sp>
        <p:nvSpPr>
          <p:cNvPr id="13" name="Rectangle 17"/>
          <p:cNvSpPr>
            <a:spLocks noChangeArrowheads="1"/>
          </p:cNvSpPr>
          <p:nvPr userDrawn="1"/>
        </p:nvSpPr>
        <p:spPr bwMode="auto">
          <a:xfrm>
            <a:off x="0" y="0"/>
            <a:ext cx="9144000" cy="379413"/>
          </a:xfrm>
          <a:prstGeom prst="rect">
            <a:avLst/>
          </a:prstGeom>
          <a:solidFill>
            <a:srgbClr val="000066">
              <a:alpha val="80000"/>
            </a:srgbClr>
          </a:solidFill>
          <a:ln w="9525">
            <a:solidFill>
              <a:srgbClr val="000000"/>
            </a:solidFill>
            <a:miter lim="800000"/>
            <a:headEnd/>
            <a:tailEnd/>
          </a:ln>
          <a:effectLst/>
        </p:spPr>
        <p:txBody>
          <a:bodyPr wrap="none" anchor="ct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4" name="Text Box 18"/>
          <p:cNvSpPr txBox="1">
            <a:spLocks noChangeArrowheads="1"/>
          </p:cNvSpPr>
          <p:nvPr userDrawn="1"/>
        </p:nvSpPr>
        <p:spPr bwMode="auto">
          <a:xfrm>
            <a:off x="304800" y="0"/>
            <a:ext cx="7467600" cy="701675"/>
          </a:xfrm>
          <a:prstGeom prst="rect">
            <a:avLst/>
          </a:prstGeom>
          <a:noFill/>
          <a:ln w="9525">
            <a:noFill/>
            <a:miter lim="800000"/>
            <a:headEnd/>
            <a:tailEnd/>
          </a:ln>
          <a:effectLst/>
        </p:spPr>
        <p:txBody>
          <a:bodyPr>
            <a:spAutoFit/>
          </a:bodyPr>
          <a:lstStyle/>
          <a:p>
            <a:pPr defTabSz="914400">
              <a:spcBef>
                <a:spcPct val="50000"/>
              </a:spcBef>
              <a:defRPr/>
            </a:pPr>
            <a:r>
              <a:rPr lang="en-US" sz="2000" b="1">
                <a:solidFill>
                  <a:srgbClr val="FFFFE5"/>
                </a:solidFill>
                <a:effectLst>
                  <a:outerShdw blurRad="38100" dist="38100" dir="2700000" algn="tl">
                    <a:srgbClr val="FFFFFF"/>
                  </a:outerShdw>
                </a:effectLst>
                <a:latin typeface="Tahoma" pitchFamily="34" charset="0"/>
                <a:ea typeface="+mn-ea"/>
                <a:cs typeface="Arial" charset="0"/>
              </a:rPr>
              <a:t/>
            </a:r>
            <a:br>
              <a:rPr lang="en-US" sz="2000" b="1">
                <a:solidFill>
                  <a:srgbClr val="FFFFE5"/>
                </a:solidFill>
                <a:effectLst>
                  <a:outerShdw blurRad="38100" dist="38100" dir="2700000" algn="tl">
                    <a:srgbClr val="FFFFFF"/>
                  </a:outerShdw>
                </a:effectLst>
                <a:latin typeface="Tahoma" pitchFamily="34" charset="0"/>
                <a:ea typeface="+mn-ea"/>
                <a:cs typeface="Arial" charset="0"/>
              </a:rPr>
            </a:br>
            <a:endParaRPr lang="en-US" sz="2000" b="1">
              <a:solidFill>
                <a:srgbClr val="FFFFE5"/>
              </a:solidFill>
              <a:effectLst>
                <a:outerShdw blurRad="38100" dist="38100" dir="2700000" algn="tl">
                  <a:srgbClr val="FFFFFF"/>
                </a:outerShdw>
              </a:effectLst>
              <a:latin typeface="Tahoma" pitchFamily="34" charset="0"/>
              <a:ea typeface="+mn-ea"/>
              <a:cs typeface="Arial" charset="0"/>
            </a:endParaRPr>
          </a:p>
        </p:txBody>
      </p:sp>
      <p:sp>
        <p:nvSpPr>
          <p:cNvPr id="126772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26772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5"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7" name="Rectangle 14"/>
          <p:cNvSpPr>
            <a:spLocks noGrp="1" noChangeArrowheads="1"/>
          </p:cNvSpPr>
          <p:nvPr>
            <p:ph type="sldNum" sz="quarter" idx="12"/>
          </p:nvPr>
        </p:nvSpPr>
        <p:spPr/>
        <p:txBody>
          <a:bodyPr/>
          <a:lstStyle>
            <a:lvl1pPr>
              <a:defRPr/>
            </a:lvl1pPr>
          </a:lstStyle>
          <a:p>
            <a:pPr>
              <a:defRPr/>
            </a:pPr>
            <a:fld id="{230231A1-A612-45BA-A780-59A5E17219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8423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E997854-2F0A-4098-9EDC-AF8FE502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6898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416888F-6976-4DCE-80AA-11638C8040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7071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1F6B086E-F7BC-48E6-9CD9-27DAF34AF4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30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6C8733A-DCB1-46BF-A9C1-7631130C2185}" type="datetime1">
              <a:rPr lang="en-US"/>
              <a:pPr>
                <a:defRPr/>
              </a:pPr>
              <a:t>4/19/2012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993D76B-25EF-4565-9055-1379648DF863}" type="slidenum">
              <a:rPr lang="en-US"/>
              <a:pPr>
                <a:defRPr/>
              </a:pPr>
              <a:t>‹#›</a:t>
            </a:fld>
            <a:endParaRPr lang="en-US"/>
          </a:p>
        </p:txBody>
      </p:sp>
    </p:spTree>
    <p:extLst>
      <p:ext uri="{BB962C8B-B14F-4D97-AF65-F5344CB8AC3E}">
        <p14:creationId xmlns:p14="http://schemas.microsoft.com/office/powerpoint/2010/main" val="3661318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D0E314D-D4A8-4830-8297-42ED039450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8665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1D7EE8CB-324C-435E-9478-4F5DA74DD0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8057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665500A-899B-4BFD-BD8B-95CDEBB4EF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1491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C1CCF2A-6F07-4339-BE47-2140CBE7EA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0736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8DDBB0-CBF2-4F94-9DEC-C5E8A4A6C2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49194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607AC1C-E239-4973-BB79-F060122E03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0911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74B8CB1-3593-4173-A9C9-829A0DD9B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9673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13BA16-D898-430D-B904-A6F952FF30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8460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65343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63707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4EC130-F23E-4791-B241-A9E0C31684BF}" type="datetime1">
              <a:rPr lang="en-US"/>
              <a:pPr>
                <a:defRPr/>
              </a:pPr>
              <a:t>4/19/2012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B89A613-6AA4-4785-A9F5-AF9829062D3E}" type="slidenum">
              <a:rPr lang="en-US"/>
              <a:pPr>
                <a:defRPr/>
              </a:pPr>
              <a:t>‹#›</a:t>
            </a:fld>
            <a:endParaRPr lang="en-US"/>
          </a:p>
        </p:txBody>
      </p:sp>
    </p:spTree>
    <p:extLst>
      <p:ext uri="{BB962C8B-B14F-4D97-AF65-F5344CB8AC3E}">
        <p14:creationId xmlns:p14="http://schemas.microsoft.com/office/powerpoint/2010/main" val="41942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169960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3411451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547730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4035156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630640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3207082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273546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31801674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F0B164E1-B7CE-40A5-B9BC-36577EA1D815}"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B0A2547C-30D5-4DEB-987F-C2ABD118F47B}"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1415590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1691920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A4D38B-2E52-4FCC-BEB4-FB9A4762E088}" type="datetime1">
              <a:rPr lang="en-US"/>
              <a:pPr>
                <a:defRPr/>
              </a:pPr>
              <a:t>4/19/2012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E43DFA-21F7-41A3-B278-97610C982EB9}" type="slidenum">
              <a:rPr lang="en-US"/>
              <a:pPr>
                <a:defRPr/>
              </a:pPr>
              <a:t>‹#›</a:t>
            </a:fld>
            <a:endParaRPr lang="en-US"/>
          </a:p>
        </p:txBody>
      </p:sp>
    </p:spTree>
    <p:extLst>
      <p:ext uri="{BB962C8B-B14F-4D97-AF65-F5344CB8AC3E}">
        <p14:creationId xmlns:p14="http://schemas.microsoft.com/office/powerpoint/2010/main" val="42320852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774778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17649821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1993675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3490203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40039689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1732889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1359843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6487218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1820817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07092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B33EF8-F02F-40FC-9412-7B6198E64B08}" type="datetime1">
              <a:rPr lang="en-US"/>
              <a:pPr>
                <a:defRPr/>
              </a:pPr>
              <a:t>4/19/2012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9A68DD-6F4A-470E-9488-99CF7203AF7E}" type="slidenum">
              <a:rPr lang="en-US"/>
              <a:pPr>
                <a:defRPr/>
              </a:pPr>
              <a:t>‹#›</a:t>
            </a:fld>
            <a:endParaRPr lang="en-US"/>
          </a:p>
        </p:txBody>
      </p:sp>
    </p:spTree>
    <p:extLst>
      <p:ext uri="{BB962C8B-B14F-4D97-AF65-F5344CB8AC3E}">
        <p14:creationId xmlns:p14="http://schemas.microsoft.com/office/powerpoint/2010/main" val="12876586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635867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7854978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16376930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6835406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139685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36071944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657869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1062725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9519216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348827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78D281-2D2D-4D8E-AE48-A1387746089E}" type="datetime1">
              <a:rPr lang="en-US"/>
              <a:pPr>
                <a:defRPr/>
              </a:pPr>
              <a:t>4/19/2012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C84C24-E627-4F01-B3E9-DD0EC9D46750}" type="slidenum">
              <a:rPr lang="en-US"/>
              <a:pPr>
                <a:defRPr/>
              </a:pPr>
              <a:t>‹#›</a:t>
            </a:fld>
            <a:endParaRPr lang="en-US"/>
          </a:p>
        </p:txBody>
      </p:sp>
    </p:spTree>
    <p:extLst>
      <p:ext uri="{BB962C8B-B14F-4D97-AF65-F5344CB8AC3E}">
        <p14:creationId xmlns:p14="http://schemas.microsoft.com/office/powerpoint/2010/main" val="27541460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
                <a:prstClr val="black"/>
              </a:buClr>
            </a:pPr>
            <a:fld id="{89C8C310-25A1-471A-8A15-748346D5C35D}" type="datetimeFigureOut">
              <a:rPr lang="en-US" smtClean="0">
                <a:solidFill>
                  <a:prstClr val="black">
                    <a:tint val="75000"/>
                  </a:prstClr>
                </a:solidFill>
              </a:rPr>
              <a:pPr>
                <a:buClr>
                  <a:prstClr val="black"/>
                </a:buClr>
              </a:p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prstClr val="black"/>
              </a:buCl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prstClr val="black"/>
              </a:buClr>
            </a:pPr>
            <a:fld id="{2DBF00A6-D59D-4C42-829A-8CC031657D7F}" type="slidenum">
              <a:rPr lang="en-US" smtClean="0">
                <a:solidFill>
                  <a:prstClr val="black">
                    <a:tint val="75000"/>
                  </a:prstClr>
                </a:solidFill>
              </a:rPr>
              <a:pPr>
                <a:buClr>
                  <a:prstClr val="black"/>
                </a:buClr>
              </a:pPr>
              <a:t>‹#›</a:t>
            </a:fld>
            <a:endParaRPr lang="en-US">
              <a:solidFill>
                <a:prstClr val="black">
                  <a:tint val="75000"/>
                </a:prstClr>
              </a:solidFill>
            </a:endParaRPr>
          </a:p>
        </p:txBody>
      </p:sp>
    </p:spTree>
    <p:extLst>
      <p:ext uri="{BB962C8B-B14F-4D97-AF65-F5344CB8AC3E}">
        <p14:creationId xmlns:p14="http://schemas.microsoft.com/office/powerpoint/2010/main" val="2024009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grpSp>
      <p:sp>
        <p:nvSpPr>
          <p:cNvPr id="12" name="Text Box 16"/>
          <p:cNvSpPr txBox="1">
            <a:spLocks noChangeArrowheads="1"/>
          </p:cNvSpPr>
          <p:nvPr userDrawn="1"/>
        </p:nvSpPr>
        <p:spPr bwMode="auto">
          <a:xfrm>
            <a:off x="457200" y="0"/>
            <a:ext cx="7620000" cy="519113"/>
          </a:xfrm>
          <a:prstGeom prst="rect">
            <a:avLst/>
          </a:prstGeom>
          <a:noFill/>
          <a:ln w="9525">
            <a:noFill/>
            <a:miter lim="800000"/>
            <a:headEnd/>
            <a:tailEnd/>
          </a:ln>
          <a:effectLst/>
        </p:spPr>
        <p:txBody>
          <a:bodyPr>
            <a:spAutoFit/>
          </a:bodyPr>
          <a:lstStyle/>
          <a:p>
            <a:pPr defTabSz="914400">
              <a:spcBef>
                <a:spcPct val="50000"/>
              </a:spcBef>
              <a:defRPr/>
            </a:pPr>
            <a:endParaRPr lang="en-US" sz="2800">
              <a:solidFill>
                <a:srgbClr val="B2B2B2"/>
              </a:solidFill>
              <a:effectLst>
                <a:outerShdw blurRad="38100" dist="38100" dir="2700000" algn="tl">
                  <a:srgbClr val="FFFFFF"/>
                </a:outerShdw>
              </a:effectLst>
              <a:latin typeface="Tahoma" pitchFamily="34" charset="0"/>
              <a:ea typeface="+mn-ea"/>
              <a:cs typeface="Arial" charset="0"/>
            </a:endParaRPr>
          </a:p>
        </p:txBody>
      </p:sp>
      <p:sp>
        <p:nvSpPr>
          <p:cNvPr id="13" name="Rectangle 17"/>
          <p:cNvSpPr>
            <a:spLocks noChangeArrowheads="1"/>
          </p:cNvSpPr>
          <p:nvPr userDrawn="1"/>
        </p:nvSpPr>
        <p:spPr bwMode="auto">
          <a:xfrm>
            <a:off x="0" y="0"/>
            <a:ext cx="9144000" cy="379413"/>
          </a:xfrm>
          <a:prstGeom prst="rect">
            <a:avLst/>
          </a:prstGeom>
          <a:solidFill>
            <a:srgbClr val="000066">
              <a:alpha val="80000"/>
            </a:srgbClr>
          </a:solidFill>
          <a:ln w="9525">
            <a:solidFill>
              <a:srgbClr val="000000"/>
            </a:solidFill>
            <a:miter lim="800000"/>
            <a:headEnd/>
            <a:tailEnd/>
          </a:ln>
          <a:effectLst/>
        </p:spPr>
        <p:txBody>
          <a:bodyPr wrap="none" anchor="ct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4" name="Text Box 18"/>
          <p:cNvSpPr txBox="1">
            <a:spLocks noChangeArrowheads="1"/>
          </p:cNvSpPr>
          <p:nvPr userDrawn="1"/>
        </p:nvSpPr>
        <p:spPr bwMode="auto">
          <a:xfrm>
            <a:off x="304800" y="0"/>
            <a:ext cx="7467600" cy="701675"/>
          </a:xfrm>
          <a:prstGeom prst="rect">
            <a:avLst/>
          </a:prstGeom>
          <a:noFill/>
          <a:ln w="9525">
            <a:noFill/>
            <a:miter lim="800000"/>
            <a:headEnd/>
            <a:tailEnd/>
          </a:ln>
          <a:effectLst/>
        </p:spPr>
        <p:txBody>
          <a:bodyPr>
            <a:spAutoFit/>
          </a:bodyPr>
          <a:lstStyle/>
          <a:p>
            <a:pPr defTabSz="914400">
              <a:spcBef>
                <a:spcPct val="50000"/>
              </a:spcBef>
              <a:defRPr/>
            </a:pPr>
            <a:r>
              <a:rPr lang="en-US" sz="2000" b="1">
                <a:solidFill>
                  <a:srgbClr val="FFFFE5"/>
                </a:solidFill>
                <a:effectLst>
                  <a:outerShdw blurRad="38100" dist="38100" dir="2700000" algn="tl">
                    <a:srgbClr val="FFFFFF"/>
                  </a:outerShdw>
                </a:effectLst>
                <a:latin typeface="Tahoma" pitchFamily="34" charset="0"/>
                <a:ea typeface="+mn-ea"/>
                <a:cs typeface="Arial" charset="0"/>
              </a:rPr>
              <a:t/>
            </a:r>
            <a:br>
              <a:rPr lang="en-US" sz="2000" b="1">
                <a:solidFill>
                  <a:srgbClr val="FFFFE5"/>
                </a:solidFill>
                <a:effectLst>
                  <a:outerShdw blurRad="38100" dist="38100" dir="2700000" algn="tl">
                    <a:srgbClr val="FFFFFF"/>
                  </a:outerShdw>
                </a:effectLst>
                <a:latin typeface="Tahoma" pitchFamily="34" charset="0"/>
                <a:ea typeface="+mn-ea"/>
                <a:cs typeface="Arial" charset="0"/>
              </a:rPr>
            </a:br>
            <a:endParaRPr lang="en-US" sz="2000" b="1">
              <a:solidFill>
                <a:srgbClr val="FFFFE5"/>
              </a:solidFill>
              <a:effectLst>
                <a:outerShdw blurRad="38100" dist="38100" dir="2700000" algn="tl">
                  <a:srgbClr val="FFFFFF"/>
                </a:outerShdw>
              </a:effectLst>
              <a:latin typeface="Tahoma" pitchFamily="34" charset="0"/>
              <a:ea typeface="+mn-ea"/>
              <a:cs typeface="Arial" charset="0"/>
            </a:endParaRPr>
          </a:p>
        </p:txBody>
      </p:sp>
      <p:sp>
        <p:nvSpPr>
          <p:cNvPr id="126772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26772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5"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7" name="Rectangle 14"/>
          <p:cNvSpPr>
            <a:spLocks noGrp="1" noChangeArrowheads="1"/>
          </p:cNvSpPr>
          <p:nvPr>
            <p:ph type="sldNum" sz="quarter" idx="12"/>
          </p:nvPr>
        </p:nvSpPr>
        <p:spPr/>
        <p:txBody>
          <a:bodyPr/>
          <a:lstStyle>
            <a:lvl1pPr>
              <a:defRPr/>
            </a:lvl1pPr>
          </a:lstStyle>
          <a:p>
            <a:pPr>
              <a:defRPr/>
            </a:pPr>
            <a:fld id="{230231A1-A612-45BA-A780-59A5E17219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41310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E997854-2F0A-4098-9EDC-AF8FE502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8815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416888F-6976-4DCE-80AA-11638C8040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2717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1F6B086E-F7BC-48E6-9CD9-27DAF34AF4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88428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D0E314D-D4A8-4830-8297-42ED039450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35222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1D7EE8CB-324C-435E-9478-4F5DA74DD0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0356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665500A-899B-4BFD-BD8B-95CDEBB4EF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0665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C1CCF2A-6F07-4339-BE47-2140CBE7EA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37205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8DDBB0-CBF2-4F94-9DEC-C5E8A4A6C2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347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E8307A1A-80B6-4B85-B3D4-A08DA0E78E05}" type="datetime1">
              <a:rPr lang="en-US"/>
              <a:pPr>
                <a:defRPr/>
              </a:pPr>
              <a:t>4/19/2012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297B949-2DE6-43A9-9223-FCCD9DCF1A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448E1018-66FF-498F-811E-059C387FD86D}" type="datetimeFigureOut">
              <a:rPr lang="en-US" smtClean="0">
                <a:solidFill>
                  <a:prstClr val="black">
                    <a:tint val="75000"/>
                  </a:prstClr>
                </a:solidFill>
                <a:latin typeface="Calibri"/>
                <a:ea typeface="+mn-ea"/>
              </a:rPr>
              <a:pPr defTabSz="914400" fontAlgn="auto">
                <a:spcBef>
                  <a:spcPts val="0"/>
                </a:spcBef>
                <a:spcAft>
                  <a:spcPts val="0"/>
                </a:spcAft>
              </a:pPr>
              <a:t>4/19/2012</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0B0308B9-063A-4FE7-9CA0-E952A85939FA}" type="slidenum">
              <a:rPr lang="en-US" smtClean="0">
                <a:solidFill>
                  <a:prstClr val="black">
                    <a:tint val="75000"/>
                  </a:prstClr>
                </a:solidFill>
                <a:latin typeface="Calibri"/>
                <a:ea typeface="+mn-ea"/>
              </a:rPr>
              <a:pPr defTabSz="914400" fontAlgn="auto">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190914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448E1018-66FF-498F-811E-059C387FD86D}" type="datetimeFigureOut">
              <a:rPr lang="en-US" smtClean="0">
                <a:solidFill>
                  <a:prstClr val="black">
                    <a:tint val="75000"/>
                  </a:prstClr>
                </a:solidFill>
                <a:latin typeface="Calibri"/>
                <a:ea typeface="+mn-ea"/>
              </a:rPr>
              <a:pPr defTabSz="914400" fontAlgn="auto">
                <a:spcBef>
                  <a:spcPts val="0"/>
                </a:spcBef>
                <a:spcAft>
                  <a:spcPts val="0"/>
                </a:spcAft>
              </a:pPr>
              <a:t>4/19/2012</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0B0308B9-063A-4FE7-9CA0-E952A85939FA}" type="slidenum">
              <a:rPr lang="en-US" smtClean="0">
                <a:solidFill>
                  <a:prstClr val="black">
                    <a:tint val="75000"/>
                  </a:prstClr>
                </a:solidFill>
                <a:latin typeface="Calibri"/>
                <a:ea typeface="+mn-ea"/>
              </a:rPr>
              <a:pPr defTabSz="914400" fontAlgn="auto">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1694221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CB790E5B-066B-467A-BD36-1619B4F6CA9A}" type="datetimeFigureOut">
              <a:rPr lang="en-US" smtClean="0">
                <a:solidFill>
                  <a:prstClr val="black">
                    <a:tint val="75000"/>
                  </a:prstClr>
                </a:solidFill>
                <a:latin typeface="Calibri"/>
                <a:ea typeface="+mn-ea"/>
              </a:rPr>
              <a:pPr defTabSz="914400" fontAlgn="auto">
                <a:spcBef>
                  <a:spcPts val="0"/>
                </a:spcBef>
                <a:spcAft>
                  <a:spcPts val="0"/>
                </a:spcAft>
              </a:pPr>
              <a:t>4/19/2012</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C9DB69FB-2BD2-4673-8777-4FC9D861AC9A}" type="slidenum">
              <a:rPr lang="en-US" smtClean="0">
                <a:solidFill>
                  <a:prstClr val="black">
                    <a:tint val="75000"/>
                  </a:prstClr>
                </a:solidFill>
                <a:latin typeface="Calibri"/>
                <a:ea typeface="+mn-ea"/>
              </a:rPr>
              <a:pPr defTabSz="9144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5668263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26669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grpSp>
      <p:sp>
        <p:nvSpPr>
          <p:cNvPr id="126669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26669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6670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FontTx/>
              <a:buNone/>
              <a:defRPr sz="1000" b="0">
                <a:solidFill>
                  <a:schemeClr val="tx1"/>
                </a:solidFill>
                <a:effectLst>
                  <a:outerShdw blurRad="38100" dist="38100" dir="2700000" algn="tl">
                    <a:srgbClr val="010199"/>
                  </a:outerShdw>
                </a:effectLst>
                <a:latin typeface="+mn-lt"/>
                <a:cs typeface="Arial" charset="0"/>
              </a:defRPr>
            </a:lvl1pPr>
          </a:lstStyle>
          <a:p>
            <a:pPr defTabSz="914400">
              <a:defRPr/>
            </a:pPr>
            <a:endParaRPr lang="en-US">
              <a:solidFill>
                <a:srgbClr val="FFFFFF"/>
              </a:solidFill>
              <a:ea typeface="+mn-ea"/>
            </a:endParaRPr>
          </a:p>
        </p:txBody>
      </p:sp>
      <p:sp>
        <p:nvSpPr>
          <p:cNvPr id="126670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FontTx/>
              <a:buNone/>
              <a:defRPr sz="1000" b="0">
                <a:solidFill>
                  <a:schemeClr val="tx1"/>
                </a:solidFill>
                <a:effectLst>
                  <a:outerShdw blurRad="38100" dist="38100" dir="2700000" algn="tl">
                    <a:srgbClr val="010199"/>
                  </a:outerShdw>
                </a:effectLst>
                <a:latin typeface="+mn-lt"/>
                <a:cs typeface="Arial" charset="0"/>
              </a:defRPr>
            </a:lvl1pPr>
          </a:lstStyle>
          <a:p>
            <a:pPr defTabSz="914400">
              <a:defRPr/>
            </a:pPr>
            <a:endParaRPr lang="en-US">
              <a:solidFill>
                <a:srgbClr val="FFFFFF"/>
              </a:solidFill>
              <a:ea typeface="+mn-ea"/>
            </a:endParaRPr>
          </a:p>
        </p:txBody>
      </p:sp>
      <p:sp>
        <p:nvSpPr>
          <p:cNvPr id="126670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FontTx/>
              <a:buNone/>
              <a:defRPr sz="1000" b="0">
                <a:solidFill>
                  <a:schemeClr val="tx1"/>
                </a:solidFill>
                <a:effectLst>
                  <a:outerShdw blurRad="38100" dist="38100" dir="2700000" algn="tl">
                    <a:srgbClr val="010199"/>
                  </a:outerShdw>
                </a:effectLst>
                <a:latin typeface="+mn-lt"/>
                <a:cs typeface="Arial" charset="0"/>
              </a:defRPr>
            </a:lvl1pPr>
          </a:lstStyle>
          <a:p>
            <a:pPr defTabSz="914400">
              <a:defRPr/>
            </a:pPr>
            <a:fld id="{19971FFF-28E8-4DEE-91AF-64661F909E0B}" type="slidenum">
              <a:rPr lang="en-US">
                <a:solidFill>
                  <a:srgbClr val="FFFFFF"/>
                </a:solidFill>
                <a:ea typeface="+mn-ea"/>
              </a:rPr>
              <a:pPr defTabSz="914400">
                <a:defRPr/>
              </a:pPr>
              <a:t>‹#›</a:t>
            </a:fld>
            <a:endParaRPr lang="en-US">
              <a:solidFill>
                <a:srgbClr val="FFFFFF"/>
              </a:solidFill>
              <a:ea typeface="+mn-ea"/>
            </a:endParaRPr>
          </a:p>
        </p:txBody>
      </p:sp>
      <p:sp>
        <p:nvSpPr>
          <p:cNvPr id="1266704" name="Text Box 16"/>
          <p:cNvSpPr txBox="1">
            <a:spLocks noChangeArrowheads="1"/>
          </p:cNvSpPr>
          <p:nvPr userDrawn="1"/>
        </p:nvSpPr>
        <p:spPr bwMode="auto">
          <a:xfrm>
            <a:off x="457200" y="0"/>
            <a:ext cx="7620000" cy="519113"/>
          </a:xfrm>
          <a:prstGeom prst="rect">
            <a:avLst/>
          </a:prstGeom>
          <a:noFill/>
          <a:ln w="9525">
            <a:noFill/>
            <a:miter lim="800000"/>
            <a:headEnd/>
            <a:tailEnd/>
          </a:ln>
          <a:effectLst/>
        </p:spPr>
        <p:txBody>
          <a:bodyPr>
            <a:spAutoFit/>
          </a:bodyPr>
          <a:lstStyle/>
          <a:p>
            <a:pPr defTabSz="914400">
              <a:spcBef>
                <a:spcPct val="50000"/>
              </a:spcBef>
              <a:defRPr/>
            </a:pPr>
            <a:endParaRPr lang="en-US" sz="2800">
              <a:solidFill>
                <a:srgbClr val="B2B2B2"/>
              </a:solidFill>
              <a:effectLst>
                <a:outerShdw blurRad="38100" dist="38100" dir="2700000" algn="tl">
                  <a:srgbClr val="FFFFFF"/>
                </a:outerShdw>
              </a:effectLst>
              <a:latin typeface="Tahoma" pitchFamily="34" charset="0"/>
              <a:ea typeface="+mn-ea"/>
              <a:cs typeface="Arial" charset="0"/>
            </a:endParaRPr>
          </a:p>
        </p:txBody>
      </p:sp>
      <p:sp>
        <p:nvSpPr>
          <p:cNvPr id="1266706" name="Text Box 18"/>
          <p:cNvSpPr txBox="1">
            <a:spLocks noChangeArrowheads="1"/>
          </p:cNvSpPr>
          <p:nvPr userDrawn="1"/>
        </p:nvSpPr>
        <p:spPr bwMode="auto">
          <a:xfrm>
            <a:off x="304800" y="0"/>
            <a:ext cx="7467600" cy="701675"/>
          </a:xfrm>
          <a:prstGeom prst="rect">
            <a:avLst/>
          </a:prstGeom>
          <a:noFill/>
          <a:ln w="9525">
            <a:noFill/>
            <a:miter lim="800000"/>
            <a:headEnd/>
            <a:tailEnd/>
          </a:ln>
          <a:effectLst/>
        </p:spPr>
        <p:txBody>
          <a:bodyPr>
            <a:spAutoFit/>
          </a:bodyPr>
          <a:lstStyle/>
          <a:p>
            <a:pPr defTabSz="914400">
              <a:spcBef>
                <a:spcPct val="50000"/>
              </a:spcBef>
              <a:defRPr/>
            </a:pPr>
            <a:r>
              <a:rPr lang="en-US" sz="2000" b="1">
                <a:solidFill>
                  <a:srgbClr val="FFFFE5"/>
                </a:solidFill>
                <a:effectLst>
                  <a:outerShdw blurRad="38100" dist="38100" dir="2700000" algn="tl">
                    <a:srgbClr val="FFFFFF"/>
                  </a:outerShdw>
                </a:effectLst>
                <a:latin typeface="Tahoma" pitchFamily="34" charset="0"/>
                <a:ea typeface="+mn-ea"/>
                <a:cs typeface="Arial" charset="0"/>
              </a:rPr>
              <a:t/>
            </a:r>
            <a:br>
              <a:rPr lang="en-US" sz="2000" b="1">
                <a:solidFill>
                  <a:srgbClr val="FFFFE5"/>
                </a:solidFill>
                <a:effectLst>
                  <a:outerShdw blurRad="38100" dist="38100" dir="2700000" algn="tl">
                    <a:srgbClr val="FFFFFF"/>
                  </a:outerShdw>
                </a:effectLst>
                <a:latin typeface="Tahoma" pitchFamily="34" charset="0"/>
                <a:ea typeface="+mn-ea"/>
                <a:cs typeface="Arial" charset="0"/>
              </a:rPr>
            </a:br>
            <a:endParaRPr lang="en-US" sz="2000" b="1">
              <a:solidFill>
                <a:srgbClr val="FFFFE5"/>
              </a:solidFill>
              <a:effectLst>
                <a:outerShdw blurRad="38100" dist="38100" dir="2700000" algn="tl">
                  <a:srgbClr val="FFFFFF"/>
                </a:outerShdw>
              </a:effectLst>
              <a:latin typeface="Tahoma" pitchFamily="34" charset="0"/>
              <a:ea typeface="+mn-ea"/>
              <a:cs typeface="Arial" charset="0"/>
            </a:endParaRPr>
          </a:p>
        </p:txBody>
      </p:sp>
    </p:spTree>
    <p:extLst>
      <p:ext uri="{BB962C8B-B14F-4D97-AF65-F5344CB8AC3E}">
        <p14:creationId xmlns:p14="http://schemas.microsoft.com/office/powerpoint/2010/main" val="8283677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AE7F6">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0B164E1-B7CE-40A5-B9BC-36577EA1D815}" type="datetimeFigureOut">
              <a:rPr lang="en-US" smtClean="0">
                <a:solidFill>
                  <a:prstClr val="black">
                    <a:tint val="75000"/>
                  </a:prstClr>
                </a:solidFill>
                <a:latin typeface="Calibri"/>
                <a:ea typeface="+mn-ea"/>
                <a:cs typeface="Arial" charset="0"/>
              </a:rPr>
              <a:pPr defTabSz="914400" fontAlgn="auto">
                <a:spcBef>
                  <a:spcPts val="0"/>
                </a:spcBef>
                <a:spcAft>
                  <a:spcPts val="0"/>
                </a:spcAft>
              </a:pPr>
              <a:t>4/19/2012</a:t>
            </a:fld>
            <a:endParaRPr lang="en-US">
              <a:solidFill>
                <a:prstClr val="black">
                  <a:tint val="75000"/>
                </a:prstClr>
              </a:solidFill>
              <a:latin typeface="Calibri"/>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B0A2547C-30D5-4DEB-987F-C2ABD118F47B}" type="slidenum">
              <a:rPr lang="en-US" smtClean="0">
                <a:solidFill>
                  <a:prstClr val="black">
                    <a:tint val="75000"/>
                  </a:prstClr>
                </a:solidFill>
                <a:latin typeface="Calibri"/>
                <a:ea typeface="+mn-ea"/>
                <a:cs typeface="Arial" charset="0"/>
              </a:rPr>
              <a:pPr defTabSz="914400" fontAlgn="auto">
                <a:spcBef>
                  <a:spcPts val="0"/>
                </a:spcBef>
                <a:spcAft>
                  <a:spcPts val="0"/>
                </a:spcAft>
              </a:pPr>
              <a:t>‹#›</a:t>
            </a:fld>
            <a:endParaRPr lang="en-US">
              <a:solidFill>
                <a:prstClr val="black">
                  <a:tint val="75000"/>
                </a:prstClr>
              </a:solidFill>
              <a:latin typeface="Calibri"/>
              <a:ea typeface="+mn-ea"/>
              <a:cs typeface="Arial" charset="0"/>
            </a:endParaRPr>
          </a:p>
        </p:txBody>
      </p:sp>
    </p:spTree>
    <p:extLst>
      <p:ext uri="{BB962C8B-B14F-4D97-AF65-F5344CB8AC3E}">
        <p14:creationId xmlns:p14="http://schemas.microsoft.com/office/powerpoint/2010/main" val="36182170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89C8C310-25A1-471A-8A15-748346D5C35D}" type="datetimeFigureOut">
              <a:rPr lang="en-US" smtClean="0">
                <a:solidFill>
                  <a:prstClr val="black">
                    <a:tint val="75000"/>
                  </a:prstClr>
                </a:solidFill>
                <a:latin typeface="Calibri"/>
                <a:ea typeface="+mn-ea"/>
                <a:cs typeface="Arial" charset="0"/>
              </a:rPr>
              <a:pPr defTabSz="914400" fontAlgn="auto">
                <a:spcBef>
                  <a:spcPts val="0"/>
                </a:spcBef>
                <a:spcAft>
                  <a:spcPts val="0"/>
                </a:spcAft>
              </a:pPr>
              <a:t>4/19/2012</a:t>
            </a:fld>
            <a:endParaRPr lang="en-US">
              <a:solidFill>
                <a:prstClr val="black">
                  <a:tint val="75000"/>
                </a:prstClr>
              </a:solidFill>
              <a:latin typeface="Calibri"/>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2DBF00A6-D59D-4C42-829A-8CC031657D7F}" type="slidenum">
              <a:rPr lang="en-US" smtClean="0">
                <a:solidFill>
                  <a:prstClr val="black">
                    <a:tint val="75000"/>
                  </a:prstClr>
                </a:solidFill>
                <a:latin typeface="Calibri"/>
                <a:ea typeface="+mn-ea"/>
                <a:cs typeface="Arial" charset="0"/>
              </a:rPr>
              <a:pPr defTabSz="914400" fontAlgn="auto">
                <a:spcBef>
                  <a:spcPts val="0"/>
                </a:spcBef>
                <a:spcAft>
                  <a:spcPts val="0"/>
                </a:spcAft>
              </a:pPr>
              <a:t>‹#›</a:t>
            </a:fld>
            <a:endParaRPr lang="en-US">
              <a:solidFill>
                <a:prstClr val="black">
                  <a:tint val="75000"/>
                </a:prstClr>
              </a:solidFill>
              <a:latin typeface="Calibri"/>
              <a:ea typeface="+mn-ea"/>
              <a:cs typeface="Arial" charset="0"/>
            </a:endParaRPr>
          </a:p>
        </p:txBody>
      </p:sp>
    </p:spTree>
    <p:extLst>
      <p:ext uri="{BB962C8B-B14F-4D97-AF65-F5344CB8AC3E}">
        <p14:creationId xmlns:p14="http://schemas.microsoft.com/office/powerpoint/2010/main" val="303721439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89C8C310-25A1-471A-8A15-748346D5C35D}" type="datetimeFigureOut">
              <a:rPr lang="en-US" smtClean="0">
                <a:solidFill>
                  <a:prstClr val="black">
                    <a:tint val="75000"/>
                  </a:prstClr>
                </a:solidFill>
                <a:latin typeface="Calibri"/>
                <a:ea typeface="+mn-ea"/>
                <a:cs typeface="Arial" charset="0"/>
              </a:rPr>
              <a:pPr defTabSz="914400" fontAlgn="auto">
                <a:spcBef>
                  <a:spcPts val="0"/>
                </a:spcBef>
                <a:spcAft>
                  <a:spcPts val="0"/>
                </a:spcAft>
              </a:pPr>
              <a:t>4/19/2012</a:t>
            </a:fld>
            <a:endParaRPr lang="en-US">
              <a:solidFill>
                <a:prstClr val="black">
                  <a:tint val="75000"/>
                </a:prstClr>
              </a:solidFill>
              <a:latin typeface="Calibri"/>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2DBF00A6-D59D-4C42-829A-8CC031657D7F}" type="slidenum">
              <a:rPr lang="en-US" smtClean="0">
                <a:solidFill>
                  <a:prstClr val="black">
                    <a:tint val="75000"/>
                  </a:prstClr>
                </a:solidFill>
                <a:latin typeface="Calibri"/>
                <a:ea typeface="+mn-ea"/>
                <a:cs typeface="Arial" charset="0"/>
              </a:rPr>
              <a:pPr defTabSz="914400" fontAlgn="auto">
                <a:spcBef>
                  <a:spcPts val="0"/>
                </a:spcBef>
                <a:spcAft>
                  <a:spcPts val="0"/>
                </a:spcAft>
              </a:pPr>
              <a:t>‹#›</a:t>
            </a:fld>
            <a:endParaRPr lang="en-US">
              <a:solidFill>
                <a:prstClr val="black">
                  <a:tint val="75000"/>
                </a:prstClr>
              </a:solidFill>
              <a:latin typeface="Calibri"/>
              <a:ea typeface="+mn-ea"/>
              <a:cs typeface="Arial" charset="0"/>
            </a:endParaRPr>
          </a:p>
        </p:txBody>
      </p:sp>
    </p:spTree>
    <p:extLst>
      <p:ext uri="{BB962C8B-B14F-4D97-AF65-F5344CB8AC3E}">
        <p14:creationId xmlns:p14="http://schemas.microsoft.com/office/powerpoint/2010/main" val="36701926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26669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sp>
          <p:nvSpPr>
            <p:cNvPr id="126669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a:lnSpc>
                  <a:spcPct val="80000"/>
                </a:lnSpc>
                <a:spcBef>
                  <a:spcPct val="20000"/>
                </a:spcBef>
                <a:buClr>
                  <a:srgbClr val="FFFFFF"/>
                </a:buClr>
                <a:buFontTx/>
                <a:buChar char="–"/>
                <a:defRPr/>
              </a:pPr>
              <a:endParaRPr lang="en-US" sz="3200" b="1">
                <a:solidFill>
                  <a:srgbClr val="FFFFCC"/>
                </a:solidFill>
                <a:effectLst>
                  <a:outerShdw blurRad="38100" dist="38100" dir="2700000" algn="tl">
                    <a:srgbClr val="000000">
                      <a:alpha val="43137"/>
                    </a:srgbClr>
                  </a:outerShdw>
                </a:effectLst>
                <a:latin typeface="Tahoma" pitchFamily="34" charset="0"/>
                <a:ea typeface="+mn-ea"/>
                <a:cs typeface="Arial" charset="0"/>
              </a:endParaRPr>
            </a:p>
          </p:txBody>
        </p:sp>
      </p:grpSp>
      <p:sp>
        <p:nvSpPr>
          <p:cNvPr id="126669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26669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6670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FontTx/>
              <a:buNone/>
              <a:defRPr sz="1000" b="0">
                <a:solidFill>
                  <a:schemeClr val="tx1"/>
                </a:solidFill>
                <a:effectLst>
                  <a:outerShdw blurRad="38100" dist="38100" dir="2700000" algn="tl">
                    <a:srgbClr val="010199"/>
                  </a:outerShdw>
                </a:effectLst>
                <a:latin typeface="+mn-lt"/>
                <a:cs typeface="Arial" charset="0"/>
              </a:defRPr>
            </a:lvl1pPr>
          </a:lstStyle>
          <a:p>
            <a:pPr defTabSz="914400">
              <a:defRPr/>
            </a:pPr>
            <a:endParaRPr lang="en-US">
              <a:solidFill>
                <a:srgbClr val="FFFFFF"/>
              </a:solidFill>
              <a:ea typeface="+mn-ea"/>
            </a:endParaRPr>
          </a:p>
        </p:txBody>
      </p:sp>
      <p:sp>
        <p:nvSpPr>
          <p:cNvPr id="126670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FontTx/>
              <a:buNone/>
              <a:defRPr sz="1000" b="0">
                <a:solidFill>
                  <a:schemeClr val="tx1"/>
                </a:solidFill>
                <a:effectLst>
                  <a:outerShdw blurRad="38100" dist="38100" dir="2700000" algn="tl">
                    <a:srgbClr val="010199"/>
                  </a:outerShdw>
                </a:effectLst>
                <a:latin typeface="+mn-lt"/>
                <a:cs typeface="Arial" charset="0"/>
              </a:defRPr>
            </a:lvl1pPr>
          </a:lstStyle>
          <a:p>
            <a:pPr defTabSz="914400">
              <a:defRPr/>
            </a:pPr>
            <a:endParaRPr lang="en-US">
              <a:solidFill>
                <a:srgbClr val="FFFFFF"/>
              </a:solidFill>
              <a:ea typeface="+mn-ea"/>
            </a:endParaRPr>
          </a:p>
        </p:txBody>
      </p:sp>
      <p:sp>
        <p:nvSpPr>
          <p:cNvPr id="126670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FontTx/>
              <a:buNone/>
              <a:defRPr sz="1000" b="0">
                <a:solidFill>
                  <a:schemeClr val="tx1"/>
                </a:solidFill>
                <a:effectLst>
                  <a:outerShdw blurRad="38100" dist="38100" dir="2700000" algn="tl">
                    <a:srgbClr val="010199"/>
                  </a:outerShdw>
                </a:effectLst>
                <a:latin typeface="+mn-lt"/>
                <a:cs typeface="Arial" charset="0"/>
              </a:defRPr>
            </a:lvl1pPr>
          </a:lstStyle>
          <a:p>
            <a:pPr defTabSz="914400">
              <a:defRPr/>
            </a:pPr>
            <a:fld id="{19971FFF-28E8-4DEE-91AF-64661F909E0B}" type="slidenum">
              <a:rPr lang="en-US">
                <a:solidFill>
                  <a:srgbClr val="FFFFFF"/>
                </a:solidFill>
                <a:ea typeface="+mn-ea"/>
              </a:rPr>
              <a:pPr defTabSz="914400">
                <a:defRPr/>
              </a:pPr>
              <a:t>‹#›</a:t>
            </a:fld>
            <a:endParaRPr lang="en-US">
              <a:solidFill>
                <a:srgbClr val="FFFFFF"/>
              </a:solidFill>
              <a:ea typeface="+mn-ea"/>
            </a:endParaRPr>
          </a:p>
        </p:txBody>
      </p:sp>
      <p:sp>
        <p:nvSpPr>
          <p:cNvPr id="1266704" name="Text Box 16"/>
          <p:cNvSpPr txBox="1">
            <a:spLocks noChangeArrowheads="1"/>
          </p:cNvSpPr>
          <p:nvPr userDrawn="1"/>
        </p:nvSpPr>
        <p:spPr bwMode="auto">
          <a:xfrm>
            <a:off x="457200" y="0"/>
            <a:ext cx="7620000" cy="519113"/>
          </a:xfrm>
          <a:prstGeom prst="rect">
            <a:avLst/>
          </a:prstGeom>
          <a:noFill/>
          <a:ln w="9525">
            <a:noFill/>
            <a:miter lim="800000"/>
            <a:headEnd/>
            <a:tailEnd/>
          </a:ln>
          <a:effectLst/>
        </p:spPr>
        <p:txBody>
          <a:bodyPr>
            <a:spAutoFit/>
          </a:bodyPr>
          <a:lstStyle/>
          <a:p>
            <a:pPr defTabSz="914400">
              <a:spcBef>
                <a:spcPct val="50000"/>
              </a:spcBef>
              <a:defRPr/>
            </a:pPr>
            <a:endParaRPr lang="en-US" sz="2800">
              <a:solidFill>
                <a:srgbClr val="B2B2B2"/>
              </a:solidFill>
              <a:effectLst>
                <a:outerShdw blurRad="38100" dist="38100" dir="2700000" algn="tl">
                  <a:srgbClr val="FFFFFF"/>
                </a:outerShdw>
              </a:effectLst>
              <a:latin typeface="Tahoma" pitchFamily="34" charset="0"/>
              <a:ea typeface="+mn-ea"/>
              <a:cs typeface="Arial" charset="0"/>
            </a:endParaRPr>
          </a:p>
        </p:txBody>
      </p:sp>
      <p:sp>
        <p:nvSpPr>
          <p:cNvPr id="1266706" name="Text Box 18"/>
          <p:cNvSpPr txBox="1">
            <a:spLocks noChangeArrowheads="1"/>
          </p:cNvSpPr>
          <p:nvPr userDrawn="1"/>
        </p:nvSpPr>
        <p:spPr bwMode="auto">
          <a:xfrm>
            <a:off x="304800" y="0"/>
            <a:ext cx="7467600" cy="701675"/>
          </a:xfrm>
          <a:prstGeom prst="rect">
            <a:avLst/>
          </a:prstGeom>
          <a:noFill/>
          <a:ln w="9525">
            <a:noFill/>
            <a:miter lim="800000"/>
            <a:headEnd/>
            <a:tailEnd/>
          </a:ln>
          <a:effectLst/>
        </p:spPr>
        <p:txBody>
          <a:bodyPr>
            <a:spAutoFit/>
          </a:bodyPr>
          <a:lstStyle/>
          <a:p>
            <a:pPr defTabSz="914400">
              <a:spcBef>
                <a:spcPct val="50000"/>
              </a:spcBef>
              <a:defRPr/>
            </a:pPr>
            <a:r>
              <a:rPr lang="en-US" sz="2000" b="1">
                <a:solidFill>
                  <a:srgbClr val="FFFFE5"/>
                </a:solidFill>
                <a:effectLst>
                  <a:outerShdw blurRad="38100" dist="38100" dir="2700000" algn="tl">
                    <a:srgbClr val="FFFFFF"/>
                  </a:outerShdw>
                </a:effectLst>
                <a:latin typeface="Tahoma" pitchFamily="34" charset="0"/>
                <a:ea typeface="+mn-ea"/>
                <a:cs typeface="Arial" charset="0"/>
              </a:rPr>
              <a:t/>
            </a:r>
            <a:br>
              <a:rPr lang="en-US" sz="2000" b="1">
                <a:solidFill>
                  <a:srgbClr val="FFFFE5"/>
                </a:solidFill>
                <a:effectLst>
                  <a:outerShdw blurRad="38100" dist="38100" dir="2700000" algn="tl">
                    <a:srgbClr val="FFFFFF"/>
                  </a:outerShdw>
                </a:effectLst>
                <a:latin typeface="Tahoma" pitchFamily="34" charset="0"/>
                <a:ea typeface="+mn-ea"/>
                <a:cs typeface="Arial" charset="0"/>
              </a:rPr>
            </a:br>
            <a:endParaRPr lang="en-US" sz="2000" b="1">
              <a:solidFill>
                <a:srgbClr val="FFFFE5"/>
              </a:solidFill>
              <a:effectLst>
                <a:outerShdw blurRad="38100" dist="38100" dir="2700000" algn="tl">
                  <a:srgbClr val="FFFFFF"/>
                </a:outerShdw>
              </a:effectLst>
              <a:latin typeface="Tahoma" pitchFamily="34" charset="0"/>
              <a:ea typeface="+mn-ea"/>
              <a:cs typeface="Arial" charset="0"/>
            </a:endParaRPr>
          </a:p>
        </p:txBody>
      </p:sp>
    </p:spTree>
    <p:extLst>
      <p:ext uri="{BB962C8B-B14F-4D97-AF65-F5344CB8AC3E}">
        <p14:creationId xmlns:p14="http://schemas.microsoft.com/office/powerpoint/2010/main" val="2169827642"/>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gif"/><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70.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firesmoke.u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www.prescribedfire.net/"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7.png"/><Relationship Id="rId5" Type="http://schemas.openxmlformats.org/officeDocument/2006/relationships/hyperlink" Target="http://www.myfirecommunity.net/" TargetMode="External"/><Relationship Id="rId4" Type="http://schemas.openxmlformats.org/officeDocument/2006/relationships/hyperlink" Target="http://www.nifc.gov/smok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firefigh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15100"/>
          </a:xfrm>
          <a:prstGeom prst="rect">
            <a:avLst/>
          </a:prstGeom>
          <a:solidFill>
            <a:srgbClr val="000000"/>
          </a:solidFill>
          <a:ln w="444500" cap="sq">
            <a:solidFill>
              <a:srgbClr val="000000"/>
            </a:solidFill>
            <a:miter lim="800000"/>
            <a:headEnd/>
            <a:tailEnd/>
          </a:ln>
          <a:effectLst>
            <a:outerShdw dist="190500" dir="2700000" sy="89999" algn="bl" rotWithShape="0">
              <a:srgbClr val="808080">
                <a:alpha val="39998"/>
              </a:srgbClr>
            </a:outerShdw>
          </a:effectLst>
        </p:spPr>
      </p:pic>
      <p:sp>
        <p:nvSpPr>
          <p:cNvPr id="2051" name="TextBox 9"/>
          <p:cNvSpPr txBox="1">
            <a:spLocks noChangeArrowheads="1"/>
          </p:cNvSpPr>
          <p:nvPr/>
        </p:nvSpPr>
        <p:spPr bwMode="auto">
          <a:xfrm>
            <a:off x="114668" y="762367"/>
            <a:ext cx="88886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4000" dirty="0" smtClean="0">
                <a:solidFill>
                  <a:schemeClr val="bg1"/>
                </a:solidFill>
                <a:latin typeface="Calibri" pitchFamily="34" charset="0"/>
                <a:cs typeface="Arial" charset="0"/>
              </a:rPr>
              <a:t>Inter-Agency Fire Policy Implementation: Air Quality, Communication </a:t>
            </a:r>
            <a:r>
              <a:rPr lang="en-US" sz="4000" dirty="0" smtClean="0">
                <a:solidFill>
                  <a:schemeClr val="bg1"/>
                </a:solidFill>
                <a:latin typeface="Calibri" pitchFamily="34" charset="0"/>
                <a:cs typeface="Arial" charset="0"/>
              </a:rPr>
              <a:t>&amp; 					Decision-making  </a:t>
            </a:r>
            <a:endParaRPr lang="en-US" sz="4000" dirty="0">
              <a:solidFill>
                <a:schemeClr val="bg1"/>
              </a:solidFill>
              <a:latin typeface="Calibri" pitchFamily="34" charset="0"/>
              <a:cs typeface="Arial" charset="0"/>
            </a:endParaRPr>
          </a:p>
        </p:txBody>
      </p:sp>
      <p:sp>
        <p:nvSpPr>
          <p:cNvPr id="2052" name="TextBox 10"/>
          <p:cNvSpPr txBox="1">
            <a:spLocks noChangeArrowheads="1"/>
          </p:cNvSpPr>
          <p:nvPr/>
        </p:nvSpPr>
        <p:spPr bwMode="auto">
          <a:xfrm>
            <a:off x="900113" y="3309938"/>
            <a:ext cx="842645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2800" dirty="0" smtClean="0">
                <a:solidFill>
                  <a:srgbClr val="FFFFFF"/>
                </a:solidFill>
                <a:latin typeface="Calibri" pitchFamily="34" charset="0"/>
                <a:cs typeface="Arial" charset="0"/>
              </a:rPr>
              <a:t>Pete </a:t>
            </a:r>
            <a:r>
              <a:rPr lang="en-US" sz="2800" dirty="0">
                <a:solidFill>
                  <a:srgbClr val="FFFFFF"/>
                </a:solidFill>
                <a:latin typeface="Calibri" pitchFamily="34" charset="0"/>
                <a:cs typeface="Arial" charset="0"/>
              </a:rPr>
              <a:t>Lahm</a:t>
            </a:r>
          </a:p>
          <a:p>
            <a:pPr eaLnBrk="1" hangingPunct="1"/>
            <a:r>
              <a:rPr lang="en-US" sz="2000" dirty="0">
                <a:solidFill>
                  <a:srgbClr val="FFFFFF"/>
                </a:solidFill>
                <a:latin typeface="Calibri" pitchFamily="34" charset="0"/>
                <a:cs typeface="Arial" charset="0"/>
              </a:rPr>
              <a:t>Forest Service</a:t>
            </a:r>
          </a:p>
          <a:p>
            <a:pPr eaLnBrk="1" hangingPunct="1"/>
            <a:r>
              <a:rPr lang="en-US" sz="2000" dirty="0">
                <a:solidFill>
                  <a:srgbClr val="FFFFFF"/>
                </a:solidFill>
                <a:latin typeface="Calibri" pitchFamily="34" charset="0"/>
                <a:cs typeface="Arial" charset="0"/>
              </a:rPr>
              <a:t>Fire and Aviation Management </a:t>
            </a:r>
          </a:p>
          <a:p>
            <a:pPr eaLnBrk="1" hangingPunct="1"/>
            <a:r>
              <a:rPr lang="en-US" sz="2000" dirty="0">
                <a:solidFill>
                  <a:srgbClr val="FFFFFF"/>
                </a:solidFill>
                <a:latin typeface="Calibri" pitchFamily="34" charset="0"/>
                <a:cs typeface="Arial" charset="0"/>
              </a:rPr>
              <a:t>Washington, D.C.</a:t>
            </a:r>
          </a:p>
          <a:p>
            <a:pPr eaLnBrk="1" hangingPunct="1"/>
            <a:endParaRPr lang="en-US" sz="2000" dirty="0">
              <a:solidFill>
                <a:srgbClr val="FFFFFF"/>
              </a:solidFill>
              <a:latin typeface="Calibri" pitchFamily="34" charset="0"/>
              <a:cs typeface="Arial" charset="0"/>
            </a:endParaRPr>
          </a:p>
          <a:p>
            <a:pPr eaLnBrk="1" hangingPunct="1"/>
            <a:r>
              <a:rPr lang="en-US" sz="2000" dirty="0">
                <a:solidFill>
                  <a:srgbClr val="FFFFFF"/>
                </a:solidFill>
                <a:latin typeface="Calibri" pitchFamily="34" charset="0"/>
                <a:cs typeface="Arial" charset="0"/>
              </a:rPr>
              <a:t>2012 Smoke Management in the </a:t>
            </a:r>
            <a:r>
              <a:rPr lang="en-US" sz="2000" dirty="0" smtClean="0">
                <a:solidFill>
                  <a:srgbClr val="FFFFFF"/>
                </a:solidFill>
                <a:latin typeface="Calibri" pitchFamily="34" charset="0"/>
                <a:cs typeface="Arial" charset="0"/>
              </a:rPr>
              <a:t>Northwest Meeting</a:t>
            </a:r>
            <a:r>
              <a:rPr lang="en-US" sz="2000" dirty="0">
                <a:solidFill>
                  <a:srgbClr val="FFFFFF"/>
                </a:solidFill>
                <a:latin typeface="Calibri" pitchFamily="34" charset="0"/>
                <a:cs typeface="Arial" charset="0"/>
              </a:rPr>
              <a:t/>
            </a:r>
            <a:br>
              <a:rPr lang="en-US" sz="2000" dirty="0">
                <a:solidFill>
                  <a:srgbClr val="FFFFFF"/>
                </a:solidFill>
                <a:latin typeface="Calibri" pitchFamily="34" charset="0"/>
                <a:cs typeface="Arial" charset="0"/>
              </a:rPr>
            </a:br>
            <a:r>
              <a:rPr lang="en-US" sz="2000" dirty="0">
                <a:solidFill>
                  <a:srgbClr val="FFFFFF"/>
                </a:solidFill>
                <a:latin typeface="Calibri" pitchFamily="34" charset="0"/>
                <a:cs typeface="Arial" charset="0"/>
              </a:rPr>
              <a:t>April </a:t>
            </a:r>
            <a:r>
              <a:rPr lang="en-US" sz="2000" dirty="0" smtClean="0">
                <a:solidFill>
                  <a:srgbClr val="FFFFFF"/>
                </a:solidFill>
                <a:latin typeface="Calibri" pitchFamily="34" charset="0"/>
                <a:cs typeface="Arial" charset="0"/>
              </a:rPr>
              <a:t>19, </a:t>
            </a:r>
            <a:r>
              <a:rPr lang="en-US" sz="2000" dirty="0">
                <a:solidFill>
                  <a:srgbClr val="FFFFFF"/>
                </a:solidFill>
                <a:latin typeface="Calibri" pitchFamily="34" charset="0"/>
                <a:cs typeface="Arial" charset="0"/>
              </a:rPr>
              <a:t>2012</a:t>
            </a:r>
            <a:endParaRPr lang="en-US" sz="2000" dirty="0">
              <a:solidFill>
                <a:srgbClr val="FFFFFF"/>
              </a:solidFill>
              <a:latin typeface="Calibri" pitchFamily="34" charset="0"/>
              <a:cs typeface="Arial" charset="0"/>
            </a:endParaRPr>
          </a:p>
        </p:txBody>
      </p:sp>
      <p:pic>
        <p:nvPicPr>
          <p:cNvPr id="2053" name="Picture 10" descr="usfs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0863" y="5634038"/>
            <a:ext cx="97313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SmoC</a:t>
            </a:r>
            <a:r>
              <a:rPr lang="en-US" dirty="0" smtClean="0"/>
              <a:t> Subcommittees</a:t>
            </a:r>
            <a:endParaRPr lang="en-US" dirty="0"/>
          </a:p>
        </p:txBody>
      </p:sp>
      <p:sp>
        <p:nvSpPr>
          <p:cNvPr id="3" name="Content Placeholder 2"/>
          <p:cNvSpPr>
            <a:spLocks noGrp="1"/>
          </p:cNvSpPr>
          <p:nvPr>
            <p:ph idx="1"/>
          </p:nvPr>
        </p:nvSpPr>
        <p:spPr>
          <a:xfrm>
            <a:off x="152400" y="1664677"/>
            <a:ext cx="8763000" cy="4648200"/>
          </a:xfrm>
        </p:spPr>
        <p:txBody>
          <a:bodyPr/>
          <a:lstStyle/>
          <a:p>
            <a:pPr>
              <a:defRPr/>
            </a:pPr>
            <a:r>
              <a:rPr lang="en-US" dirty="0" smtClean="0"/>
              <a:t>Smoke Managers</a:t>
            </a:r>
          </a:p>
          <a:p>
            <a:pPr>
              <a:defRPr/>
            </a:pPr>
            <a:r>
              <a:rPr lang="en-US" dirty="0" smtClean="0"/>
              <a:t>Training</a:t>
            </a:r>
          </a:p>
          <a:p>
            <a:pPr lvl="1">
              <a:defRPr/>
            </a:pPr>
            <a:r>
              <a:rPr lang="en-US" dirty="0" smtClean="0"/>
              <a:t>Online Training</a:t>
            </a:r>
          </a:p>
          <a:p>
            <a:pPr lvl="1">
              <a:defRPr/>
            </a:pPr>
            <a:r>
              <a:rPr lang="en-US" dirty="0" smtClean="0"/>
              <a:t>Smoke Assessment</a:t>
            </a:r>
          </a:p>
          <a:p>
            <a:pPr>
              <a:defRPr/>
            </a:pPr>
            <a:r>
              <a:rPr lang="en-US" dirty="0" smtClean="0"/>
              <a:t>Technical Smoke Topics</a:t>
            </a:r>
          </a:p>
          <a:p>
            <a:pPr lvl="1">
              <a:defRPr/>
            </a:pPr>
            <a:r>
              <a:rPr lang="en-US" dirty="0" smtClean="0"/>
              <a:t>Smoke Management Guide Revision</a:t>
            </a:r>
          </a:p>
          <a:p>
            <a:pPr lvl="1">
              <a:defRPr/>
            </a:pPr>
            <a:r>
              <a:rPr lang="en-US" dirty="0" smtClean="0"/>
              <a:t>Smoke Monitoring</a:t>
            </a:r>
          </a:p>
          <a:p>
            <a:pPr lvl="1">
              <a:defRPr/>
            </a:pPr>
            <a:r>
              <a:rPr lang="en-US" dirty="0" smtClean="0"/>
              <a:t>Retrospective Emission Inventories Task Team</a:t>
            </a:r>
          </a:p>
          <a:p>
            <a:pPr marL="457200" lvl="1" indent="0">
              <a:buNone/>
              <a:defRPr/>
            </a:pPr>
            <a:r>
              <a:rPr lang="en-US" b="1" dirty="0" smtClean="0">
                <a:solidFill>
                  <a:srgbClr val="FF0000"/>
                </a:solidFill>
                <a:sym typeface="Wingdings" pitchFamily="2" charset="2"/>
              </a:rPr>
              <a:t>Over 100 people </a:t>
            </a:r>
            <a:r>
              <a:rPr lang="en-US" b="1" dirty="0" smtClean="0">
                <a:solidFill>
                  <a:srgbClr val="FF0000"/>
                </a:solidFill>
                <a:sym typeface="Wingdings" pitchFamily="2" charset="2"/>
              </a:rPr>
              <a:t>interacting under </a:t>
            </a:r>
            <a:r>
              <a:rPr lang="en-US" b="1" dirty="0" smtClean="0">
                <a:solidFill>
                  <a:srgbClr val="FF0000"/>
                </a:solidFill>
                <a:sym typeface="Wingdings" pitchFamily="2" charset="2"/>
              </a:rPr>
              <a:t>SmoC on a regular basis</a:t>
            </a:r>
            <a:endParaRPr lang="en-US" b="1" dirty="0">
              <a:solidFill>
                <a:srgbClr val="FF0000"/>
              </a:solidFill>
            </a:endParaRPr>
          </a:p>
        </p:txBody>
      </p:sp>
      <p:pic>
        <p:nvPicPr>
          <p:cNvPr id="70660" name="Picture 4" descr="C:\home\susan.oneill\My Pictures\Heppner, Oregon, March2006\Lorraine_Photos\Shannon1.jpg"/>
          <p:cNvPicPr>
            <a:picLocks noChangeAspect="1" noChangeArrowheads="1"/>
          </p:cNvPicPr>
          <p:nvPr/>
        </p:nvPicPr>
        <p:blipFill>
          <a:blip r:embed="rId2" cstate="email"/>
          <a:srcRect/>
          <a:stretch>
            <a:fillRect/>
          </a:stretch>
        </p:blipFill>
        <p:spPr bwMode="auto">
          <a:xfrm>
            <a:off x="4970415" y="1295400"/>
            <a:ext cx="4173585" cy="3130550"/>
          </a:xfrm>
          <a:prstGeom prst="rect">
            <a:avLst/>
          </a:prstGeom>
          <a:noFill/>
        </p:spPr>
      </p:pic>
    </p:spTree>
    <p:extLst>
      <p:ext uri="{BB962C8B-B14F-4D97-AF65-F5344CB8AC3E}">
        <p14:creationId xmlns:p14="http://schemas.microsoft.com/office/powerpoint/2010/main" val="165888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SmoC Training Efforts</a:t>
            </a:r>
            <a:endParaRPr lang="en-US" dirty="0"/>
          </a:p>
        </p:txBody>
      </p:sp>
      <p:sp>
        <p:nvSpPr>
          <p:cNvPr id="3" name="Content Placeholder 2"/>
          <p:cNvSpPr>
            <a:spLocks noGrp="1"/>
          </p:cNvSpPr>
          <p:nvPr>
            <p:ph idx="1"/>
          </p:nvPr>
        </p:nvSpPr>
        <p:spPr>
          <a:xfrm>
            <a:off x="152399" y="1664677"/>
            <a:ext cx="9132277" cy="4648200"/>
          </a:xfrm>
        </p:spPr>
        <p:txBody>
          <a:bodyPr/>
          <a:lstStyle/>
          <a:p>
            <a:pPr>
              <a:defRPr/>
            </a:pPr>
            <a:endParaRPr lang="en-US" dirty="0" smtClean="0"/>
          </a:p>
          <a:p>
            <a:pPr>
              <a:defRPr/>
            </a:pPr>
            <a:endParaRPr lang="en-US" dirty="0"/>
          </a:p>
          <a:p>
            <a:pPr>
              <a:defRPr/>
            </a:pPr>
            <a:endParaRPr lang="en-US" dirty="0" smtClean="0"/>
          </a:p>
          <a:p>
            <a:pPr>
              <a:defRPr/>
            </a:pPr>
            <a:endParaRPr lang="en-US" dirty="0" smtClean="0"/>
          </a:p>
          <a:p>
            <a:pPr marL="0" indent="0">
              <a:buNone/>
              <a:defRPr/>
            </a:pPr>
            <a:endParaRPr lang="en-US" dirty="0" smtClean="0"/>
          </a:p>
          <a:p>
            <a:pPr>
              <a:defRPr/>
            </a:pPr>
            <a:r>
              <a:rPr lang="en-US" b="1" dirty="0">
                <a:effectLst/>
              </a:rPr>
              <a:t>Smoke Management and Air Quality for Land </a:t>
            </a:r>
            <a:r>
              <a:rPr lang="en-US" b="1" dirty="0" smtClean="0">
                <a:effectLst/>
              </a:rPr>
              <a:t>Managers – Online 90 minute course</a:t>
            </a:r>
          </a:p>
          <a:p>
            <a:pPr>
              <a:defRPr/>
            </a:pPr>
            <a:r>
              <a:rPr lang="en-US" b="1" dirty="0" smtClean="0">
                <a:solidFill>
                  <a:schemeClr val="accent4"/>
                </a:solidFill>
              </a:rPr>
              <a:t>Wildfire and Air Quality Decision-making – </a:t>
            </a:r>
          </a:p>
          <a:p>
            <a:pPr lvl="1">
              <a:defRPr/>
            </a:pPr>
            <a:r>
              <a:rPr lang="en-US" b="1" dirty="0" smtClean="0">
                <a:solidFill>
                  <a:schemeClr val="accent4"/>
                </a:solidFill>
              </a:rPr>
              <a:t>4-hr online modular course under development</a:t>
            </a:r>
            <a:endParaRPr lang="en-US" b="1" dirty="0">
              <a:solidFill>
                <a:schemeClr val="accent4"/>
              </a:solidFill>
            </a:endParaRPr>
          </a:p>
        </p:txBody>
      </p:sp>
      <p:pic>
        <p:nvPicPr>
          <p:cNvPr id="70660" name="Picture 4" descr="C:\home\susan.oneill\My Pictures\Heppner, Oregon, March2006\Lorraine_Photos\Shannon1.jpg"/>
          <p:cNvPicPr>
            <a:picLocks noChangeAspect="1" noChangeArrowheads="1"/>
          </p:cNvPicPr>
          <p:nvPr/>
        </p:nvPicPr>
        <p:blipFill>
          <a:blip r:embed="rId2" cstate="email"/>
          <a:srcRect/>
          <a:stretch>
            <a:fillRect/>
          </a:stretch>
        </p:blipFill>
        <p:spPr bwMode="auto">
          <a:xfrm>
            <a:off x="4970415" y="1295400"/>
            <a:ext cx="4173585" cy="3130550"/>
          </a:xfrm>
          <a:prstGeom prst="rect">
            <a:avLst/>
          </a:prstGeom>
          <a:noFill/>
        </p:spPr>
      </p:pic>
    </p:spTree>
    <p:extLst>
      <p:ext uri="{BB962C8B-B14F-4D97-AF65-F5344CB8AC3E}">
        <p14:creationId xmlns:p14="http://schemas.microsoft.com/office/powerpoint/2010/main" val="587230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700808"/>
          </a:xfrm>
          <a:prstGeom prst="rect">
            <a:avLst/>
          </a:prstGeom>
          <a:solidFill>
            <a:schemeClr val="tx2">
              <a:lumMod val="20000"/>
              <a:lumOff val="80000"/>
            </a:scheme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noAutofit/>
          </a:bodyPr>
          <a:lstStyle/>
          <a:p>
            <a:r>
              <a:rPr lang="en-US" sz="2800" b="1" dirty="0" smtClean="0">
                <a:latin typeface="Verdana" pitchFamily="34" charset="0"/>
                <a:ea typeface="Verdana" pitchFamily="34" charset="0"/>
                <a:cs typeface="Verdana" pitchFamily="34" charset="0"/>
              </a:rPr>
              <a:t>An Assessment of NWCG </a:t>
            </a:r>
            <a:r>
              <a:rPr lang="en-US" sz="2800" b="1" dirty="0" err="1" smtClean="0">
                <a:latin typeface="Verdana" pitchFamily="34" charset="0"/>
                <a:ea typeface="Verdana" pitchFamily="34" charset="0"/>
                <a:cs typeface="Verdana" pitchFamily="34" charset="0"/>
              </a:rPr>
              <a:t>Wildland</a:t>
            </a:r>
            <a:r>
              <a:rPr lang="en-US" sz="2800" b="1" dirty="0" smtClean="0">
                <a:latin typeface="Verdana" pitchFamily="34" charset="0"/>
                <a:ea typeface="Verdana" pitchFamily="34" charset="0"/>
                <a:cs typeface="Verdana" pitchFamily="34" charset="0"/>
              </a:rPr>
              <a:t> Fire Training and Position Requirements for Smoke and Air Quality</a:t>
            </a:r>
            <a:endParaRPr lang="en-US" sz="2800" b="1" dirty="0">
              <a:latin typeface="Verdana" pitchFamily="34" charset="0"/>
              <a:ea typeface="Verdana" pitchFamily="34" charset="0"/>
              <a:cs typeface="Verdana" pitchFamily="34" charset="0"/>
            </a:endParaRPr>
          </a:p>
        </p:txBody>
      </p:sp>
      <p:pic>
        <p:nvPicPr>
          <p:cNvPr id="4" name="Picture 3" descr="02UICNR-black.gif"/>
          <p:cNvPicPr>
            <a:picLocks noChangeAspect="1"/>
          </p:cNvPicPr>
          <p:nvPr/>
        </p:nvPicPr>
        <p:blipFill>
          <a:blip r:embed="rId2" cstate="print"/>
          <a:stretch>
            <a:fillRect/>
          </a:stretch>
        </p:blipFill>
        <p:spPr>
          <a:xfrm>
            <a:off x="6832600" y="6324600"/>
            <a:ext cx="2311400" cy="533400"/>
          </a:xfrm>
          <a:prstGeom prst="rect">
            <a:avLst/>
          </a:prstGeom>
        </p:spPr>
      </p:pic>
      <p:pic>
        <p:nvPicPr>
          <p:cNvPr id="1026" name="Picture 2"/>
          <p:cNvPicPr>
            <a:picLocks noGrp="1" noChangeAspect="1" noChangeArrowheads="1"/>
          </p:cNvPicPr>
          <p:nvPr>
            <p:ph idx="1"/>
          </p:nvPr>
        </p:nvPicPr>
        <p:blipFill>
          <a:blip r:embed="rId3" cstate="print"/>
          <a:srcRect/>
          <a:stretch>
            <a:fillRect/>
          </a:stretch>
        </p:blipFill>
        <p:spPr bwMode="auto">
          <a:xfrm>
            <a:off x="5940152" y="2420888"/>
            <a:ext cx="2886082" cy="370527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11560" y="2132856"/>
            <a:ext cx="4320480" cy="3416320"/>
          </a:xfrm>
          <a:prstGeom prst="rect">
            <a:avLst/>
          </a:prstGeom>
          <a:noFill/>
        </p:spPr>
        <p:txBody>
          <a:bodyPr wrap="square" rtlCol="0">
            <a:spAutoFit/>
          </a:bodyPr>
          <a:lstStyle/>
          <a:p>
            <a:pPr defTabSz="914400" fontAlgn="auto">
              <a:lnSpc>
                <a:spcPct val="150000"/>
              </a:lnSpc>
              <a:spcBef>
                <a:spcPts val="0"/>
              </a:spcBef>
              <a:spcAft>
                <a:spcPts val="0"/>
              </a:spcAft>
            </a:pPr>
            <a:r>
              <a:rPr lang="en-US" sz="2400" b="1" u="sng" dirty="0" smtClean="0">
                <a:solidFill>
                  <a:prstClr val="black"/>
                </a:solidFill>
                <a:latin typeface="Verdana" pitchFamily="34" charset="0"/>
                <a:ea typeface="Verdana" pitchFamily="34" charset="0"/>
                <a:cs typeface="Verdana" pitchFamily="34" charset="0"/>
              </a:rPr>
              <a:t>Objectives</a:t>
            </a:r>
          </a:p>
          <a:p>
            <a:pPr defTabSz="914400" fontAlgn="auto">
              <a:lnSpc>
                <a:spcPct val="150000"/>
              </a:lnSpc>
              <a:spcBef>
                <a:spcPts val="0"/>
              </a:spcBef>
              <a:spcAft>
                <a:spcPts val="0"/>
              </a:spcAft>
            </a:pPr>
            <a:r>
              <a:rPr lang="en-US" sz="2400" dirty="0" smtClean="0">
                <a:solidFill>
                  <a:prstClr val="black"/>
                </a:solidFill>
                <a:latin typeface="Verdana" pitchFamily="34" charset="0"/>
                <a:ea typeface="Verdana" pitchFamily="34" charset="0"/>
                <a:cs typeface="Verdana" pitchFamily="34" charset="0"/>
              </a:rPr>
              <a:t>Evaluate Position Requirements</a:t>
            </a:r>
          </a:p>
          <a:p>
            <a:pPr defTabSz="914400" fontAlgn="auto">
              <a:lnSpc>
                <a:spcPct val="150000"/>
              </a:lnSpc>
              <a:spcBef>
                <a:spcPts val="0"/>
              </a:spcBef>
              <a:spcAft>
                <a:spcPts val="0"/>
              </a:spcAft>
            </a:pPr>
            <a:endParaRPr lang="en-US" sz="2400" dirty="0" smtClean="0">
              <a:solidFill>
                <a:prstClr val="black"/>
              </a:solidFill>
              <a:latin typeface="Verdana" pitchFamily="34" charset="0"/>
              <a:ea typeface="Verdana" pitchFamily="34" charset="0"/>
              <a:cs typeface="Verdana" pitchFamily="34" charset="0"/>
            </a:endParaRPr>
          </a:p>
          <a:p>
            <a:pPr defTabSz="914400" fontAlgn="auto">
              <a:lnSpc>
                <a:spcPct val="150000"/>
              </a:lnSpc>
              <a:spcBef>
                <a:spcPts val="0"/>
              </a:spcBef>
              <a:spcAft>
                <a:spcPts val="0"/>
              </a:spcAft>
            </a:pPr>
            <a:r>
              <a:rPr lang="en-US" sz="2400" dirty="0" smtClean="0">
                <a:solidFill>
                  <a:prstClr val="black"/>
                </a:solidFill>
                <a:latin typeface="Verdana" pitchFamily="34" charset="0"/>
                <a:ea typeface="Verdana" pitchFamily="34" charset="0"/>
                <a:cs typeface="Verdana" pitchFamily="34" charset="0"/>
              </a:rPr>
              <a:t>Assess Standardized Course Content</a:t>
            </a:r>
            <a:endParaRPr lang="en-US" sz="24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20333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700808"/>
          </a:xfrm>
          <a:prstGeom prst="rect">
            <a:avLst/>
          </a:prstGeom>
          <a:solidFill>
            <a:schemeClr val="tx2">
              <a:lumMod val="20000"/>
              <a:lumOff val="80000"/>
            </a:scheme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noAutofit/>
          </a:bodyPr>
          <a:lstStyle/>
          <a:p>
            <a:r>
              <a:rPr lang="en-US" sz="2400" b="1" dirty="0">
                <a:latin typeface="Verdana" pitchFamily="34" charset="0"/>
                <a:ea typeface="Verdana" pitchFamily="34" charset="0"/>
                <a:cs typeface="Verdana" pitchFamily="34" charset="0"/>
              </a:rPr>
              <a:t>Fire personnel positions with smoke management training within the Incident Qualification and Certification System (IQCS)</a:t>
            </a:r>
            <a:endParaRPr lang="en-US" sz="2400" dirty="0">
              <a:latin typeface="Verdana" pitchFamily="34" charset="0"/>
              <a:ea typeface="Verdana" pitchFamily="34" charset="0"/>
              <a:cs typeface="Verdana" pitchFamily="34" charset="0"/>
            </a:endParaRPr>
          </a:p>
        </p:txBody>
      </p:sp>
      <p:pic>
        <p:nvPicPr>
          <p:cNvPr id="4" name="Picture 3" descr="02UICNR-black.gif"/>
          <p:cNvPicPr>
            <a:picLocks noChangeAspect="1"/>
          </p:cNvPicPr>
          <p:nvPr/>
        </p:nvPicPr>
        <p:blipFill>
          <a:blip r:embed="rId2" cstate="print"/>
          <a:stretch>
            <a:fillRect/>
          </a:stretch>
        </p:blipFill>
        <p:spPr>
          <a:xfrm>
            <a:off x="6832600" y="6324600"/>
            <a:ext cx="2311400" cy="533400"/>
          </a:xfrm>
          <a:prstGeom prst="rect">
            <a:avLst/>
          </a:prstGeom>
        </p:spPr>
      </p:pic>
      <p:sp>
        <p:nvSpPr>
          <p:cNvPr id="7" name="TextBox 6"/>
          <p:cNvSpPr txBox="1"/>
          <p:nvPr/>
        </p:nvSpPr>
        <p:spPr>
          <a:xfrm>
            <a:off x="611560" y="2132856"/>
            <a:ext cx="4320480" cy="3416320"/>
          </a:xfrm>
          <a:prstGeom prst="rect">
            <a:avLst/>
          </a:prstGeom>
          <a:noFill/>
        </p:spPr>
        <p:txBody>
          <a:bodyPr wrap="square" rtlCol="0">
            <a:spAutoFit/>
          </a:bodyPr>
          <a:lstStyle/>
          <a:p>
            <a:pPr defTabSz="914400" fontAlgn="auto">
              <a:lnSpc>
                <a:spcPct val="150000"/>
              </a:lnSpc>
              <a:spcBef>
                <a:spcPts val="0"/>
              </a:spcBef>
              <a:spcAft>
                <a:spcPts val="0"/>
              </a:spcAft>
            </a:pPr>
            <a:r>
              <a:rPr lang="en-US" sz="2400" b="1" u="sng" dirty="0" smtClean="0">
                <a:solidFill>
                  <a:prstClr val="black"/>
                </a:solidFill>
                <a:latin typeface="Verdana" pitchFamily="34" charset="0"/>
                <a:ea typeface="Verdana" pitchFamily="34" charset="0"/>
                <a:cs typeface="Verdana" pitchFamily="34" charset="0"/>
              </a:rPr>
              <a:t>Objective</a:t>
            </a:r>
          </a:p>
          <a:p>
            <a:pPr defTabSz="914400" fontAlgn="auto">
              <a:lnSpc>
                <a:spcPct val="150000"/>
              </a:lnSpc>
              <a:spcBef>
                <a:spcPts val="0"/>
              </a:spcBef>
              <a:spcAft>
                <a:spcPts val="0"/>
              </a:spcAft>
            </a:pPr>
            <a:r>
              <a:rPr lang="en-US" sz="2400" dirty="0" smtClean="0">
                <a:solidFill>
                  <a:prstClr val="black"/>
                </a:solidFill>
                <a:latin typeface="Verdana" pitchFamily="34" charset="0"/>
                <a:ea typeface="Verdana" pitchFamily="34" charset="0"/>
                <a:cs typeface="Verdana" pitchFamily="34" charset="0"/>
              </a:rPr>
              <a:t>Determine the extent of smoke training within positions with potential smoke management responsibilities</a:t>
            </a:r>
            <a:endParaRPr lang="en-US" sz="2400" dirty="0">
              <a:solidFill>
                <a:prstClr val="black"/>
              </a:solidFill>
              <a:latin typeface="Verdana" pitchFamily="34" charset="0"/>
              <a:ea typeface="Verdana" pitchFamily="34" charset="0"/>
              <a:cs typeface="Verdana" pitchFamily="34" charset="0"/>
            </a:endParaRPr>
          </a:p>
        </p:txBody>
      </p:sp>
      <p:pic>
        <p:nvPicPr>
          <p:cNvPr id="3" name="Content Placeholder 2"/>
          <p:cNvPicPr>
            <a:picLocks noGrp="1" noChangeAspect="1" noChangeArrowheads="1"/>
          </p:cNvPicPr>
          <p:nvPr>
            <p:ph idx="1"/>
          </p:nvPr>
        </p:nvPicPr>
        <p:blipFill>
          <a:blip r:embed="rId3" cstate="print"/>
          <a:srcRect/>
          <a:stretch>
            <a:fillRect/>
          </a:stretch>
        </p:blipFill>
        <p:spPr bwMode="auto">
          <a:xfrm>
            <a:off x="5508104" y="1988840"/>
            <a:ext cx="3301688" cy="4165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6018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96752"/>
          </a:xfrm>
          <a:prstGeom prst="rect">
            <a:avLst/>
          </a:prstGeom>
          <a:solidFill>
            <a:schemeClr val="tx2">
              <a:lumMod val="20000"/>
              <a:lumOff val="80000"/>
            </a:scheme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noAutofit/>
          </a:bodyPr>
          <a:lstStyle/>
          <a:p>
            <a:r>
              <a:rPr lang="en-US" sz="3600" b="1" dirty="0" smtClean="0">
                <a:latin typeface="Verdana" pitchFamily="34" charset="0"/>
                <a:ea typeface="Verdana" pitchFamily="34" charset="0"/>
                <a:cs typeface="Verdana" pitchFamily="34" charset="0"/>
              </a:rPr>
              <a:t>Results– Rx Fire Positions</a:t>
            </a:r>
            <a:endParaRPr lang="en-US" sz="3600" b="1" dirty="0">
              <a:latin typeface="Verdana" pitchFamily="34" charset="0"/>
              <a:ea typeface="Verdana" pitchFamily="34" charset="0"/>
              <a:cs typeface="Verdana" pitchFamily="34" charset="0"/>
            </a:endParaRPr>
          </a:p>
        </p:txBody>
      </p:sp>
      <p:pic>
        <p:nvPicPr>
          <p:cNvPr id="4" name="Picture 3" descr="02UICNR-black.gif"/>
          <p:cNvPicPr>
            <a:picLocks noChangeAspect="1"/>
          </p:cNvPicPr>
          <p:nvPr/>
        </p:nvPicPr>
        <p:blipFill>
          <a:blip r:embed="rId3" cstate="print"/>
          <a:stretch>
            <a:fillRect/>
          </a:stretch>
        </p:blipFill>
        <p:spPr>
          <a:xfrm>
            <a:off x="6832600" y="6324600"/>
            <a:ext cx="2311400" cy="533400"/>
          </a:xfrm>
          <a:prstGeom prst="rect">
            <a:avLst/>
          </a:prstGeom>
        </p:spPr>
      </p:pic>
      <p:sp>
        <p:nvSpPr>
          <p:cNvPr id="9" name="TextBox 8"/>
          <p:cNvSpPr txBox="1"/>
          <p:nvPr/>
        </p:nvSpPr>
        <p:spPr>
          <a:xfrm>
            <a:off x="683568" y="1196752"/>
            <a:ext cx="492443" cy="4536504"/>
          </a:xfrm>
          <a:prstGeom prst="rect">
            <a:avLst/>
          </a:prstGeom>
          <a:noFill/>
        </p:spPr>
        <p:txBody>
          <a:bodyPr vert="vert270" wrap="square" rtlCol="0">
            <a:spAutoFit/>
          </a:bodyPr>
          <a:lstStyle/>
          <a:p>
            <a:pPr defTabSz="914400" fontAlgn="auto">
              <a:spcBef>
                <a:spcPts val="0"/>
              </a:spcBef>
              <a:spcAft>
                <a:spcPts val="0"/>
              </a:spcAft>
            </a:pPr>
            <a:r>
              <a:rPr lang="en-US" sz="2000" dirty="0" smtClean="0">
                <a:solidFill>
                  <a:prstClr val="black"/>
                </a:solidFill>
                <a:latin typeface="Verdana" pitchFamily="34" charset="0"/>
                <a:ea typeface="Verdana" pitchFamily="34" charset="0"/>
                <a:cs typeface="Verdana" pitchFamily="34" charset="0"/>
              </a:rPr>
              <a:t>Percent of personnel completion</a:t>
            </a:r>
            <a:endParaRPr lang="en-US" sz="2000" dirty="0">
              <a:solidFill>
                <a:prstClr val="black"/>
              </a:solidFill>
              <a:latin typeface="Verdana" pitchFamily="34" charset="0"/>
              <a:ea typeface="Verdana" pitchFamily="34" charset="0"/>
              <a:cs typeface="Verdana" pitchFamily="34" charset="0"/>
            </a:endParaRPr>
          </a:p>
        </p:txBody>
      </p:sp>
      <p:sp>
        <p:nvSpPr>
          <p:cNvPr id="10" name="TextBox 9"/>
          <p:cNvSpPr txBox="1"/>
          <p:nvPr/>
        </p:nvSpPr>
        <p:spPr>
          <a:xfrm>
            <a:off x="3275856" y="5733256"/>
            <a:ext cx="3024336" cy="400110"/>
          </a:xfrm>
          <a:prstGeom prst="rect">
            <a:avLst/>
          </a:prstGeom>
          <a:noFill/>
        </p:spPr>
        <p:txBody>
          <a:bodyPr wrap="square" rtlCol="0">
            <a:spAutoFit/>
          </a:bodyPr>
          <a:lstStyle/>
          <a:p>
            <a:pPr algn="ctr" defTabSz="914400" fontAlgn="auto">
              <a:spcBef>
                <a:spcPts val="0"/>
              </a:spcBef>
              <a:spcAft>
                <a:spcPts val="0"/>
              </a:spcAft>
            </a:pPr>
            <a:r>
              <a:rPr lang="en-US" sz="2000" dirty="0" smtClean="0">
                <a:solidFill>
                  <a:prstClr val="black"/>
                </a:solidFill>
                <a:latin typeface="Verdana" pitchFamily="34" charset="0"/>
                <a:ea typeface="Verdana" pitchFamily="34" charset="0"/>
                <a:cs typeface="Verdana" pitchFamily="34" charset="0"/>
              </a:rPr>
              <a:t>Position</a:t>
            </a:r>
            <a:endParaRPr lang="en-US" sz="2000" dirty="0">
              <a:solidFill>
                <a:prstClr val="black"/>
              </a:solidFill>
              <a:latin typeface="Verdana" pitchFamily="34" charset="0"/>
              <a:ea typeface="Verdana" pitchFamily="34" charset="0"/>
              <a:cs typeface="Verdana" pitchFamily="34" charset="0"/>
            </a:endParaRPr>
          </a:p>
        </p:txBody>
      </p:sp>
      <p:pic>
        <p:nvPicPr>
          <p:cNvPr id="8" name="Content Placeholder 6"/>
          <p:cNvPicPr>
            <a:picLocks/>
          </p:cNvPicPr>
          <p:nvPr/>
        </p:nvPicPr>
        <p:blipFill>
          <a:blip r:embed="rId4" cstate="print"/>
          <a:srcRect/>
          <a:stretch>
            <a:fillRect/>
          </a:stretch>
        </p:blipFill>
        <p:spPr bwMode="auto">
          <a:xfrm>
            <a:off x="1187624" y="1484784"/>
            <a:ext cx="6696744" cy="4248472"/>
          </a:xfrm>
          <a:prstGeom prst="rect">
            <a:avLst/>
          </a:prstGeom>
          <a:noFill/>
          <a:ln w="9525">
            <a:noFill/>
            <a:miter lim="800000"/>
            <a:headEnd/>
            <a:tailEnd/>
          </a:ln>
        </p:spPr>
      </p:pic>
      <p:sp>
        <p:nvSpPr>
          <p:cNvPr id="11" name="Content Placeholder 10"/>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834433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96752"/>
          </a:xfrm>
          <a:prstGeom prst="rect">
            <a:avLst/>
          </a:prstGeom>
          <a:solidFill>
            <a:schemeClr val="tx2">
              <a:lumMod val="20000"/>
              <a:lumOff val="80000"/>
            </a:scheme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ClrTx/>
              <a:buFontTx/>
              <a:buNone/>
            </a:pPr>
            <a:endParaRPr lang="en-US" sz="1800" b="0">
              <a:solidFill>
                <a:prstClr val="white"/>
              </a:solidFill>
            </a:endParaRPr>
          </a:p>
        </p:txBody>
      </p:sp>
      <p:sp>
        <p:nvSpPr>
          <p:cNvPr id="2" name="Title 1"/>
          <p:cNvSpPr>
            <a:spLocks noGrp="1"/>
          </p:cNvSpPr>
          <p:nvPr>
            <p:ph type="title"/>
          </p:nvPr>
        </p:nvSpPr>
        <p:spPr/>
        <p:txBody>
          <a:bodyPr>
            <a:noAutofit/>
          </a:bodyPr>
          <a:lstStyle/>
          <a:p>
            <a:r>
              <a:rPr lang="en-US" sz="3600" b="1" dirty="0" smtClean="0">
                <a:latin typeface="Verdana" pitchFamily="34" charset="0"/>
                <a:ea typeface="Verdana" pitchFamily="34" charset="0"/>
                <a:cs typeface="Verdana" pitchFamily="34" charset="0"/>
              </a:rPr>
              <a:t>Results– Suppression Positions</a:t>
            </a:r>
            <a:endParaRPr lang="en-US" sz="3600" b="1" dirty="0">
              <a:latin typeface="Verdana" pitchFamily="34" charset="0"/>
              <a:ea typeface="Verdana" pitchFamily="34" charset="0"/>
              <a:cs typeface="Verdana" pitchFamily="34" charset="0"/>
            </a:endParaRPr>
          </a:p>
        </p:txBody>
      </p:sp>
      <p:pic>
        <p:nvPicPr>
          <p:cNvPr id="4" name="Picture 3" descr="02UICNR-black.gif"/>
          <p:cNvPicPr>
            <a:picLocks noChangeAspect="1"/>
          </p:cNvPicPr>
          <p:nvPr/>
        </p:nvPicPr>
        <p:blipFill>
          <a:blip r:embed="rId3" cstate="print"/>
          <a:stretch>
            <a:fillRect/>
          </a:stretch>
        </p:blipFill>
        <p:spPr>
          <a:xfrm>
            <a:off x="6832600" y="6324600"/>
            <a:ext cx="2311400" cy="533400"/>
          </a:xfrm>
          <a:prstGeom prst="rect">
            <a:avLst/>
          </a:prstGeom>
        </p:spPr>
      </p:pic>
      <p:pic>
        <p:nvPicPr>
          <p:cNvPr id="7" name="Content Placeholder 6"/>
          <p:cNvPicPr>
            <a:picLocks noGrp="1"/>
          </p:cNvPicPr>
          <p:nvPr>
            <p:ph idx="1"/>
          </p:nvPr>
        </p:nvPicPr>
        <p:blipFill>
          <a:blip r:embed="rId4" cstate="print"/>
          <a:srcRect/>
          <a:stretch>
            <a:fillRect/>
          </a:stretch>
        </p:blipFill>
        <p:spPr bwMode="auto">
          <a:xfrm>
            <a:off x="1187624" y="1628800"/>
            <a:ext cx="7488832" cy="4104456"/>
          </a:xfrm>
          <a:prstGeom prst="rect">
            <a:avLst/>
          </a:prstGeom>
          <a:noFill/>
          <a:ln w="9525">
            <a:noFill/>
            <a:miter lim="800000"/>
            <a:headEnd/>
            <a:tailEnd/>
          </a:ln>
        </p:spPr>
      </p:pic>
      <p:sp>
        <p:nvSpPr>
          <p:cNvPr id="9" name="TextBox 8"/>
          <p:cNvSpPr txBox="1"/>
          <p:nvPr/>
        </p:nvSpPr>
        <p:spPr>
          <a:xfrm>
            <a:off x="683568" y="1196752"/>
            <a:ext cx="492443" cy="4536504"/>
          </a:xfrm>
          <a:prstGeom prst="rect">
            <a:avLst/>
          </a:prstGeom>
          <a:noFill/>
        </p:spPr>
        <p:txBody>
          <a:bodyPr vert="vert270" wrap="square" rtlCol="0">
            <a:spAutoFit/>
          </a:bodyPr>
          <a:lstStyle/>
          <a:p>
            <a:pPr fontAlgn="auto">
              <a:lnSpc>
                <a:spcPct val="100000"/>
              </a:lnSpc>
              <a:spcBef>
                <a:spcPts val="0"/>
              </a:spcBef>
              <a:spcAft>
                <a:spcPts val="0"/>
              </a:spcAft>
              <a:buClrTx/>
              <a:buFontTx/>
              <a:buNone/>
            </a:pPr>
            <a:r>
              <a:rPr lang="en-US" sz="2000" b="0" dirty="0" smtClean="0">
                <a:solidFill>
                  <a:prstClr val="black"/>
                </a:solidFill>
                <a:latin typeface="Verdana" pitchFamily="34" charset="0"/>
                <a:ea typeface="Verdana" pitchFamily="34" charset="0"/>
                <a:cs typeface="Verdana" pitchFamily="34" charset="0"/>
              </a:rPr>
              <a:t>Percent of personnel completion</a:t>
            </a:r>
            <a:endParaRPr lang="en-US" sz="2000" b="0" dirty="0">
              <a:solidFill>
                <a:prstClr val="black"/>
              </a:solidFill>
              <a:latin typeface="Verdana" pitchFamily="34" charset="0"/>
              <a:ea typeface="Verdana" pitchFamily="34" charset="0"/>
              <a:cs typeface="Verdana" pitchFamily="34" charset="0"/>
            </a:endParaRPr>
          </a:p>
        </p:txBody>
      </p:sp>
      <p:sp>
        <p:nvSpPr>
          <p:cNvPr id="10" name="TextBox 9"/>
          <p:cNvSpPr txBox="1"/>
          <p:nvPr/>
        </p:nvSpPr>
        <p:spPr>
          <a:xfrm>
            <a:off x="3275856" y="5733256"/>
            <a:ext cx="3024336" cy="400110"/>
          </a:xfrm>
          <a:prstGeom prst="rect">
            <a:avLst/>
          </a:prstGeom>
          <a:noFill/>
        </p:spPr>
        <p:txBody>
          <a:bodyPr wrap="square" rtlCol="0">
            <a:spAutoFit/>
          </a:bodyPr>
          <a:lstStyle/>
          <a:p>
            <a:pPr algn="ctr" fontAlgn="auto">
              <a:lnSpc>
                <a:spcPct val="100000"/>
              </a:lnSpc>
              <a:spcBef>
                <a:spcPts val="0"/>
              </a:spcBef>
              <a:spcAft>
                <a:spcPts val="0"/>
              </a:spcAft>
              <a:buClrTx/>
              <a:buFontTx/>
              <a:buNone/>
            </a:pPr>
            <a:r>
              <a:rPr lang="en-US" sz="2000" b="0" dirty="0" smtClean="0">
                <a:solidFill>
                  <a:prstClr val="black"/>
                </a:solidFill>
                <a:latin typeface="Verdana" pitchFamily="34" charset="0"/>
                <a:ea typeface="Verdana" pitchFamily="34" charset="0"/>
                <a:cs typeface="Verdana" pitchFamily="34" charset="0"/>
              </a:rPr>
              <a:t>Position</a:t>
            </a:r>
            <a:endParaRPr lang="en-US" sz="2000" b="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51121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dense smoke.jpg"/>
          <p:cNvPicPr>
            <a:picLocks noChangeAspect="1"/>
          </p:cNvPicPr>
          <p:nvPr/>
        </p:nvPicPr>
        <p:blipFill>
          <a:blip r:embed="rId2" cstate="print"/>
          <a:stretch>
            <a:fillRect/>
          </a:stretch>
        </p:blipFill>
        <p:spPr>
          <a:xfrm>
            <a:off x="0" y="-1"/>
            <a:ext cx="9144000" cy="6848669"/>
          </a:xfrm>
          <a:prstGeom prst="rect">
            <a:avLst/>
          </a:prstGeom>
        </p:spPr>
      </p:pic>
      <p:pic>
        <p:nvPicPr>
          <p:cNvPr id="6" name="Content Placeholder 5" descr="ebam.bmp"/>
          <p:cNvPicPr>
            <a:picLocks noGrp="1" noChangeAspect="1"/>
          </p:cNvPicPr>
          <p:nvPr>
            <p:ph idx="1"/>
          </p:nvPr>
        </p:nvPicPr>
        <p:blipFill>
          <a:blip r:embed="rId3" cstate="print"/>
          <a:stretch>
            <a:fillRect/>
          </a:stretch>
        </p:blipFill>
        <p:spPr>
          <a:xfrm>
            <a:off x="5105400" y="152400"/>
            <a:ext cx="3878710" cy="6553200"/>
          </a:xfrm>
        </p:spPr>
      </p:pic>
      <p:sp>
        <p:nvSpPr>
          <p:cNvPr id="7" name="TextBox 6"/>
          <p:cNvSpPr txBox="1"/>
          <p:nvPr/>
        </p:nvSpPr>
        <p:spPr>
          <a:xfrm>
            <a:off x="304800" y="0"/>
            <a:ext cx="4800600" cy="6740307"/>
          </a:xfrm>
          <a:prstGeom prst="rect">
            <a:avLst/>
          </a:prstGeom>
          <a:noFill/>
        </p:spPr>
        <p:txBody>
          <a:bodyPr wrap="square" rtlCol="0">
            <a:spAutoFit/>
          </a:bodyPr>
          <a:lstStyle/>
          <a:p>
            <a:pPr defTabSz="914400" fontAlgn="auto">
              <a:spcBef>
                <a:spcPts val="0"/>
              </a:spcBef>
              <a:spcAft>
                <a:spcPts val="0"/>
              </a:spcAft>
            </a:pPr>
            <a:r>
              <a:rPr lang="en-US" sz="4000" dirty="0" smtClean="0">
                <a:solidFill>
                  <a:prstClr val="black"/>
                </a:solidFill>
                <a:latin typeface="Calibri"/>
                <a:ea typeface="+mn-ea"/>
              </a:rPr>
              <a:t>Monitoring:</a:t>
            </a:r>
          </a:p>
          <a:p>
            <a:pPr defTabSz="914400" fontAlgn="auto">
              <a:spcBef>
                <a:spcPts val="0"/>
              </a:spcBef>
              <a:spcAft>
                <a:spcPts val="0"/>
              </a:spcAft>
            </a:pPr>
            <a:r>
              <a:rPr lang="en-US" sz="2800" dirty="0" smtClean="0">
                <a:solidFill>
                  <a:prstClr val="black"/>
                </a:solidFill>
                <a:latin typeface="Calibri"/>
                <a:ea typeface="+mn-ea"/>
              </a:rPr>
              <a:t>-15 E-Samplers PM2.5</a:t>
            </a:r>
          </a:p>
          <a:p>
            <a:pPr defTabSz="914400" fontAlgn="auto">
              <a:spcBef>
                <a:spcPts val="0"/>
              </a:spcBef>
              <a:spcAft>
                <a:spcPts val="0"/>
              </a:spcAft>
            </a:pPr>
            <a:r>
              <a:rPr lang="en-US" sz="2800" dirty="0" smtClean="0">
                <a:solidFill>
                  <a:prstClr val="black"/>
                </a:solidFill>
                <a:latin typeface="Calibri"/>
                <a:ea typeface="+mn-ea"/>
              </a:rPr>
              <a:t>Tied to GOES available</a:t>
            </a:r>
          </a:p>
          <a:p>
            <a:pPr defTabSz="914400" fontAlgn="auto">
              <a:spcBef>
                <a:spcPts val="0"/>
              </a:spcBef>
              <a:spcAft>
                <a:spcPts val="0"/>
              </a:spcAft>
            </a:pPr>
            <a:r>
              <a:rPr lang="en-US" sz="2800" dirty="0" smtClean="0">
                <a:solidFill>
                  <a:prstClr val="black"/>
                </a:solidFill>
                <a:latin typeface="Calibri"/>
                <a:ea typeface="+mn-ea"/>
              </a:rPr>
              <a:t>from </a:t>
            </a:r>
            <a:r>
              <a:rPr lang="en-US" sz="2800" dirty="0" smtClean="0">
                <a:solidFill>
                  <a:prstClr val="black"/>
                </a:solidFill>
                <a:latin typeface="Calibri"/>
                <a:ea typeface="+mn-ea"/>
              </a:rPr>
              <a:t>NIFC</a:t>
            </a:r>
          </a:p>
          <a:p>
            <a:pPr defTabSz="914400" fontAlgn="auto">
              <a:spcBef>
                <a:spcPts val="0"/>
              </a:spcBef>
              <a:spcAft>
                <a:spcPts val="0"/>
              </a:spcAft>
            </a:pPr>
            <a:endParaRPr lang="en-US" sz="2800" dirty="0" smtClean="0">
              <a:solidFill>
                <a:prstClr val="black"/>
              </a:solidFill>
              <a:latin typeface="Calibri"/>
              <a:ea typeface="+mn-ea"/>
            </a:endParaRPr>
          </a:p>
          <a:p>
            <a:pPr defTabSz="914400" fontAlgn="auto">
              <a:spcBef>
                <a:spcPts val="0"/>
              </a:spcBef>
              <a:spcAft>
                <a:spcPts val="0"/>
              </a:spcAft>
            </a:pPr>
            <a:r>
              <a:rPr lang="en-US" sz="2800" dirty="0" smtClean="0">
                <a:solidFill>
                  <a:prstClr val="black"/>
                </a:solidFill>
                <a:latin typeface="Calibri"/>
                <a:ea typeface="+mn-ea"/>
              </a:rPr>
              <a:t>-Data available </a:t>
            </a:r>
            <a:r>
              <a:rPr lang="en-US" sz="2800" dirty="0" smtClean="0">
                <a:solidFill>
                  <a:prstClr val="black"/>
                </a:solidFill>
                <a:latin typeface="Calibri"/>
                <a:ea typeface="+mn-ea"/>
              </a:rPr>
              <a:t>on-line</a:t>
            </a:r>
          </a:p>
          <a:p>
            <a:pPr defTabSz="914400" fontAlgn="auto">
              <a:spcBef>
                <a:spcPts val="0"/>
              </a:spcBef>
              <a:spcAft>
                <a:spcPts val="0"/>
              </a:spcAft>
            </a:pPr>
            <a:endParaRPr lang="en-US" sz="2800" dirty="0" smtClean="0">
              <a:solidFill>
                <a:prstClr val="black"/>
              </a:solidFill>
              <a:latin typeface="Calibri"/>
              <a:ea typeface="+mn-ea"/>
            </a:endParaRPr>
          </a:p>
          <a:p>
            <a:pPr defTabSz="914400" fontAlgn="auto">
              <a:spcBef>
                <a:spcPts val="0"/>
              </a:spcBef>
              <a:spcAft>
                <a:spcPts val="0"/>
              </a:spcAft>
            </a:pPr>
            <a:r>
              <a:rPr lang="en-US" sz="2800" dirty="0" smtClean="0">
                <a:solidFill>
                  <a:prstClr val="black"/>
                </a:solidFill>
                <a:latin typeface="Calibri"/>
                <a:ea typeface="+mn-ea"/>
              </a:rPr>
              <a:t>-Best way to know impacts and guide public</a:t>
            </a:r>
          </a:p>
          <a:p>
            <a:pPr defTabSz="914400" fontAlgn="auto">
              <a:spcBef>
                <a:spcPts val="0"/>
              </a:spcBef>
              <a:spcAft>
                <a:spcPts val="0"/>
              </a:spcAft>
            </a:pPr>
            <a:endParaRPr lang="en-US" sz="2800" dirty="0" smtClean="0">
              <a:solidFill>
                <a:prstClr val="black"/>
              </a:solidFill>
              <a:latin typeface="Calibri"/>
              <a:ea typeface="+mn-ea"/>
            </a:endParaRPr>
          </a:p>
          <a:p>
            <a:pPr defTabSz="914400" fontAlgn="auto">
              <a:spcBef>
                <a:spcPts val="0"/>
              </a:spcBef>
              <a:spcAft>
                <a:spcPts val="0"/>
              </a:spcAft>
            </a:pPr>
            <a:r>
              <a:rPr lang="en-US" sz="2800" dirty="0" smtClean="0">
                <a:solidFill>
                  <a:prstClr val="black"/>
                </a:solidFill>
                <a:latin typeface="Calibri"/>
                <a:ea typeface="+mn-ea"/>
              </a:rPr>
              <a:t>-Many </a:t>
            </a:r>
            <a:r>
              <a:rPr lang="en-US" sz="2800" dirty="0" smtClean="0">
                <a:solidFill>
                  <a:prstClr val="black"/>
                </a:solidFill>
                <a:latin typeface="Calibri"/>
                <a:ea typeface="+mn-ea"/>
              </a:rPr>
              <a:t>Forests</a:t>
            </a:r>
            <a:r>
              <a:rPr lang="en-US" sz="2800" dirty="0" smtClean="0">
                <a:solidFill>
                  <a:prstClr val="black"/>
                </a:solidFill>
                <a:latin typeface="Calibri"/>
                <a:ea typeface="+mn-ea"/>
              </a:rPr>
              <a:t>, Parks, Refuges </a:t>
            </a:r>
            <a:r>
              <a:rPr lang="en-US" sz="2800" dirty="0" smtClean="0">
                <a:solidFill>
                  <a:prstClr val="black"/>
                </a:solidFill>
                <a:latin typeface="Calibri"/>
                <a:ea typeface="+mn-ea"/>
              </a:rPr>
              <a:t>and </a:t>
            </a:r>
            <a:r>
              <a:rPr lang="en-US" sz="2800" dirty="0" smtClean="0">
                <a:solidFill>
                  <a:prstClr val="black"/>
                </a:solidFill>
                <a:latin typeface="Calibri"/>
                <a:ea typeface="+mn-ea"/>
              </a:rPr>
              <a:t>others </a:t>
            </a:r>
            <a:r>
              <a:rPr lang="en-US" sz="2800" dirty="0" smtClean="0">
                <a:solidFill>
                  <a:prstClr val="black"/>
                </a:solidFill>
                <a:latin typeface="Calibri"/>
                <a:ea typeface="+mn-ea"/>
              </a:rPr>
              <a:t>have monitors </a:t>
            </a:r>
            <a:r>
              <a:rPr lang="en-US" sz="2800" dirty="0" smtClean="0">
                <a:solidFill>
                  <a:prstClr val="black"/>
                </a:solidFill>
                <a:latin typeface="Calibri"/>
                <a:ea typeface="+mn-ea"/>
              </a:rPr>
              <a:t>(PNW </a:t>
            </a:r>
            <a:r>
              <a:rPr lang="en-US" sz="2800" dirty="0" err="1" smtClean="0">
                <a:solidFill>
                  <a:prstClr val="black"/>
                </a:solidFill>
                <a:latin typeface="Calibri"/>
                <a:ea typeface="+mn-ea"/>
              </a:rPr>
              <a:t>AirFire</a:t>
            </a:r>
            <a:r>
              <a:rPr lang="en-US" sz="2800" dirty="0" smtClean="0">
                <a:solidFill>
                  <a:prstClr val="black"/>
                </a:solidFill>
                <a:latin typeface="Calibri"/>
                <a:ea typeface="+mn-ea"/>
              </a:rPr>
              <a:t>, MTDC)  </a:t>
            </a:r>
            <a:endParaRPr lang="en-US" sz="2800" dirty="0" smtClean="0">
              <a:solidFill>
                <a:prstClr val="black"/>
              </a:solidFill>
              <a:latin typeface="Calibri"/>
              <a:ea typeface="+mn-ea"/>
            </a:endParaRPr>
          </a:p>
          <a:p>
            <a:pPr defTabSz="914400" fontAlgn="auto">
              <a:spcBef>
                <a:spcPts val="0"/>
              </a:spcBef>
              <a:spcAft>
                <a:spcPts val="0"/>
              </a:spcAft>
            </a:pPr>
            <a:r>
              <a:rPr lang="en-US" sz="2800" dirty="0" smtClean="0">
                <a:solidFill>
                  <a:prstClr val="black"/>
                </a:solidFill>
                <a:latin typeface="Calibri"/>
                <a:ea typeface="+mn-ea"/>
                <a:sym typeface="Wingdings" pitchFamily="2" charset="2"/>
              </a:rPr>
              <a:t>EPA</a:t>
            </a:r>
            <a:r>
              <a:rPr lang="en-US" sz="2800" dirty="0" smtClean="0">
                <a:solidFill>
                  <a:prstClr val="black"/>
                </a:solidFill>
                <a:latin typeface="Calibri"/>
                <a:ea typeface="+mn-ea"/>
                <a:sym typeface="Wingdings" pitchFamily="2" charset="2"/>
              </a:rPr>
              <a:t>??? States???</a:t>
            </a:r>
          </a:p>
          <a:p>
            <a:pPr defTabSz="914400" fontAlgn="auto">
              <a:spcBef>
                <a:spcPts val="0"/>
              </a:spcBef>
              <a:spcAft>
                <a:spcPts val="0"/>
              </a:spcAft>
            </a:pPr>
            <a:endParaRPr lang="en-US" sz="2800" dirty="0">
              <a:solidFill>
                <a:prstClr val="black"/>
              </a:solidFill>
              <a:latin typeface="Calibri"/>
              <a:ea typeface="+mn-ea"/>
            </a:endParaRPr>
          </a:p>
        </p:txBody>
      </p:sp>
    </p:spTree>
    <p:extLst>
      <p:ext uri="{BB962C8B-B14F-4D97-AF65-F5344CB8AC3E}">
        <p14:creationId xmlns:p14="http://schemas.microsoft.com/office/powerpoint/2010/main" val="2238039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98" t="26916" r="16395" b="19657"/>
          <a:stretch/>
        </p:blipFill>
        <p:spPr bwMode="auto">
          <a:xfrm>
            <a:off x="381000" y="533400"/>
            <a:ext cx="8305800" cy="533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srcRect l="20655" t="76353" r="43020" b="19088"/>
          <a:stretch>
            <a:fillRect/>
          </a:stretch>
        </p:blipFill>
        <p:spPr bwMode="auto">
          <a:xfrm>
            <a:off x="1219200" y="76200"/>
            <a:ext cx="7239000" cy="566578"/>
          </a:xfrm>
          <a:prstGeom prst="rect">
            <a:avLst/>
          </a:prstGeom>
          <a:noFill/>
          <a:ln w="9525">
            <a:noFill/>
            <a:miter lim="800000"/>
            <a:headEnd/>
            <a:tailEnd/>
          </a:ln>
        </p:spPr>
      </p:pic>
      <p:sp>
        <p:nvSpPr>
          <p:cNvPr id="4" name="TextBox 3"/>
          <p:cNvSpPr txBox="1"/>
          <p:nvPr/>
        </p:nvSpPr>
        <p:spPr>
          <a:xfrm>
            <a:off x="685800" y="5943600"/>
            <a:ext cx="7772400" cy="646331"/>
          </a:xfrm>
          <a:prstGeom prst="rect">
            <a:avLst/>
          </a:prstGeom>
          <a:noFill/>
        </p:spPr>
        <p:txBody>
          <a:bodyPr wrap="square" rtlCol="0">
            <a:spAutoFit/>
          </a:bodyPr>
          <a:lstStyle/>
          <a:p>
            <a:pPr algn="ctr" defTabSz="914400" fontAlgn="auto">
              <a:spcBef>
                <a:spcPts val="0"/>
              </a:spcBef>
              <a:spcAft>
                <a:spcPts val="0"/>
              </a:spcAft>
            </a:pPr>
            <a:r>
              <a:rPr lang="en-US" b="1" dirty="0" smtClean="0">
                <a:solidFill>
                  <a:prstClr val="black"/>
                </a:solidFill>
                <a:latin typeface="Calibri"/>
                <a:ea typeface="+mn-ea"/>
              </a:rPr>
              <a:t>PM Concentrations (µ∕m³) on the Pains Bay Fire </a:t>
            </a:r>
          </a:p>
          <a:p>
            <a:pPr algn="ctr" defTabSz="914400" fontAlgn="auto">
              <a:spcBef>
                <a:spcPts val="0"/>
              </a:spcBef>
              <a:spcAft>
                <a:spcPts val="0"/>
              </a:spcAft>
            </a:pPr>
            <a:r>
              <a:rPr lang="en-US" b="1" dirty="0" smtClean="0">
                <a:solidFill>
                  <a:prstClr val="black"/>
                </a:solidFill>
                <a:latin typeface="Calibri"/>
                <a:ea typeface="+mn-ea"/>
              </a:rPr>
              <a:t>EBAM Avg Hourly Concentration</a:t>
            </a:r>
            <a:endParaRPr lang="en-US" b="1" dirty="0">
              <a:solidFill>
                <a:prstClr val="black"/>
              </a:solidFill>
              <a:latin typeface="Calibri"/>
              <a:ea typeface="+mn-ea"/>
            </a:endParaRPr>
          </a:p>
        </p:txBody>
      </p:sp>
    </p:spTree>
    <p:extLst>
      <p:ext uri="{BB962C8B-B14F-4D97-AF65-F5344CB8AC3E}">
        <p14:creationId xmlns:p14="http://schemas.microsoft.com/office/powerpoint/2010/main" val="1680608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225"/>
            <a:ext cx="8229600" cy="1139825"/>
          </a:xfrm>
        </p:spPr>
        <p:txBody>
          <a:bodyPr/>
          <a:lstStyle/>
          <a:p>
            <a:pPr eaLnBrk="1" hangingPunct="1">
              <a:lnSpc>
                <a:spcPct val="90000"/>
              </a:lnSpc>
              <a:defRPr/>
            </a:pPr>
            <a:r>
              <a:rPr lang="en-US" sz="3200" dirty="0"/>
              <a:t>Interagency </a:t>
            </a:r>
            <a:r>
              <a:rPr lang="en-US" sz="3200" dirty="0" smtClean="0">
                <a:solidFill>
                  <a:srgbClr val="FF0000"/>
                </a:solidFill>
              </a:rPr>
              <a:t>Wildfire</a:t>
            </a:r>
            <a:r>
              <a:rPr lang="en-US" sz="3200" dirty="0" smtClean="0"/>
              <a:t> Smoke Communication</a:t>
            </a:r>
            <a:endParaRPr lang="en-US" sz="3200" dirty="0"/>
          </a:p>
        </p:txBody>
      </p:sp>
      <p:sp>
        <p:nvSpPr>
          <p:cNvPr id="3" name="Content Placeholder 2"/>
          <p:cNvSpPr>
            <a:spLocks noGrp="1"/>
          </p:cNvSpPr>
          <p:nvPr>
            <p:ph idx="1"/>
          </p:nvPr>
        </p:nvSpPr>
        <p:spPr>
          <a:xfrm>
            <a:off x="586154" y="615463"/>
            <a:ext cx="8229600" cy="4530725"/>
          </a:xfrm>
        </p:spPr>
        <p:txBody>
          <a:bodyPr/>
          <a:lstStyle/>
          <a:p>
            <a:r>
              <a:rPr lang="en-US" dirty="0" smtClean="0"/>
              <a:t>North Carolina – Pains Bay 2011</a:t>
            </a:r>
          </a:p>
          <a:p>
            <a:pPr lvl="1"/>
            <a:r>
              <a:rPr lang="en-US" dirty="0" smtClean="0"/>
              <a:t>Incident specific forecasting &amp; modeling</a:t>
            </a:r>
          </a:p>
          <a:p>
            <a:pPr lvl="1"/>
            <a:r>
              <a:rPr lang="en-US" dirty="0" smtClean="0"/>
              <a:t>Monitoring</a:t>
            </a:r>
          </a:p>
          <a:p>
            <a:pPr lvl="1"/>
            <a:r>
              <a:rPr lang="en-US" dirty="0" smtClean="0"/>
              <a:t>Transportation, </a:t>
            </a:r>
            <a:r>
              <a:rPr lang="en-US" dirty="0" smtClean="0"/>
              <a:t>Personnel, Public Health </a:t>
            </a:r>
            <a:r>
              <a:rPr lang="en-US" dirty="0" smtClean="0"/>
              <a:t>&amp; Safety concerns</a:t>
            </a:r>
          </a:p>
          <a:p>
            <a:r>
              <a:rPr lang="en-US" dirty="0" smtClean="0"/>
              <a:t>SW Area - Wallow Fire and others 2011</a:t>
            </a:r>
          </a:p>
          <a:p>
            <a:pPr lvl="1"/>
            <a:r>
              <a:rPr lang="en-US" dirty="0" smtClean="0"/>
              <a:t>Area-wide multi-incident cohesive messaging</a:t>
            </a:r>
          </a:p>
          <a:p>
            <a:pPr lvl="1"/>
            <a:r>
              <a:rPr lang="en-US" dirty="0" smtClean="0"/>
              <a:t>Multi-state/agency modeling &amp; forecasting</a:t>
            </a:r>
          </a:p>
          <a:p>
            <a:pPr lvl="1"/>
            <a:r>
              <a:rPr lang="en-US" dirty="0" smtClean="0"/>
              <a:t>Joint messaging and forecast</a:t>
            </a:r>
          </a:p>
          <a:p>
            <a:pPr lvl="1"/>
            <a:r>
              <a:rPr lang="en-US" dirty="0" smtClean="0"/>
              <a:t>Monitoring</a:t>
            </a:r>
          </a:p>
          <a:p>
            <a:pPr lvl="1"/>
            <a:r>
              <a:rPr lang="en-US" dirty="0" smtClean="0"/>
              <a:t>Air Quality Index communication issues</a:t>
            </a:r>
          </a:p>
          <a:p>
            <a:r>
              <a:rPr lang="en-US" dirty="0" smtClean="0"/>
              <a:t>Florida – County Line Fire 2012 </a:t>
            </a:r>
            <a:r>
              <a:rPr lang="en-US" dirty="0" smtClean="0">
                <a:solidFill>
                  <a:srgbClr val="FF0000"/>
                </a:solidFill>
              </a:rPr>
              <a:t>Active</a:t>
            </a:r>
          </a:p>
          <a:p>
            <a:pPr marL="0" indent="0">
              <a:buNone/>
            </a:pPr>
            <a:endParaRPr lang="en-US" dirty="0"/>
          </a:p>
        </p:txBody>
      </p:sp>
    </p:spTree>
    <p:extLst>
      <p:ext uri="{BB962C8B-B14F-4D97-AF65-F5344CB8AC3E}">
        <p14:creationId xmlns:p14="http://schemas.microsoft.com/office/powerpoint/2010/main" val="2118480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dense smoke.jpg"/>
          <p:cNvPicPr>
            <a:picLocks noGrp="1" noChangeAspect="1"/>
          </p:cNvPicPr>
          <p:nvPr>
            <p:ph idx="1"/>
          </p:nvPr>
        </p:nvPicPr>
        <p:blipFill>
          <a:blip r:embed="rId3" cstate="print"/>
          <a:stretch>
            <a:fillRect/>
          </a:stretch>
        </p:blipFill>
        <p:spPr>
          <a:xfrm>
            <a:off x="0" y="-1"/>
            <a:ext cx="9144000" cy="6848669"/>
          </a:xfrm>
        </p:spPr>
      </p:pic>
      <p:pic>
        <p:nvPicPr>
          <p:cNvPr id="5" name="Picture 4" descr="vsmoke pm.JPG"/>
          <p:cNvPicPr>
            <a:picLocks noChangeAspect="1"/>
          </p:cNvPicPr>
          <p:nvPr/>
        </p:nvPicPr>
        <p:blipFill>
          <a:blip r:embed="rId4" cstate="print"/>
          <a:stretch>
            <a:fillRect/>
          </a:stretch>
        </p:blipFill>
        <p:spPr>
          <a:xfrm>
            <a:off x="6934200" y="228600"/>
            <a:ext cx="1922859" cy="6477000"/>
          </a:xfrm>
          <a:prstGeom prst="rect">
            <a:avLst/>
          </a:prstGeom>
          <a:ln w="28575">
            <a:solidFill>
              <a:schemeClr val="tx1"/>
            </a:solidFill>
          </a:ln>
        </p:spPr>
      </p:pic>
      <p:pic>
        <p:nvPicPr>
          <p:cNvPr id="1027" name="Picture 3"/>
          <p:cNvPicPr>
            <a:picLocks noChangeAspect="1" noChangeArrowheads="1"/>
          </p:cNvPicPr>
          <p:nvPr/>
        </p:nvPicPr>
        <p:blipFill>
          <a:blip r:embed="rId5" cstate="print"/>
          <a:srcRect/>
          <a:stretch>
            <a:fillRect/>
          </a:stretch>
        </p:blipFill>
        <p:spPr bwMode="auto">
          <a:xfrm>
            <a:off x="381000" y="2971800"/>
            <a:ext cx="5867400" cy="3667125"/>
          </a:xfrm>
          <a:prstGeom prst="rect">
            <a:avLst/>
          </a:prstGeom>
          <a:noFill/>
          <a:ln w="28575">
            <a:solidFill>
              <a:schemeClr val="tx1"/>
            </a:solidFill>
            <a:miter lim="800000"/>
            <a:headEnd/>
            <a:tailEnd/>
          </a:ln>
        </p:spPr>
      </p:pic>
      <p:sp>
        <p:nvSpPr>
          <p:cNvPr id="4" name="TextBox 3"/>
          <p:cNvSpPr txBox="1"/>
          <p:nvPr/>
        </p:nvSpPr>
        <p:spPr>
          <a:xfrm>
            <a:off x="3499339" y="760274"/>
            <a:ext cx="3200400" cy="2123658"/>
          </a:xfrm>
          <a:prstGeom prst="rect">
            <a:avLst/>
          </a:prstGeom>
          <a:noFill/>
        </p:spPr>
        <p:txBody>
          <a:bodyPr wrap="square" rtlCol="0">
            <a:spAutoFit/>
          </a:bodyPr>
          <a:lstStyle/>
          <a:p>
            <a:pPr algn="ctr" defTabSz="914400" fontAlgn="auto">
              <a:spcBef>
                <a:spcPts val="0"/>
              </a:spcBef>
              <a:spcAft>
                <a:spcPts val="0"/>
              </a:spcAft>
            </a:pPr>
            <a:r>
              <a:rPr lang="en-US" sz="4400" b="1" dirty="0" smtClean="0">
                <a:solidFill>
                  <a:srgbClr val="C00000"/>
                </a:solidFill>
                <a:latin typeface="Calibri"/>
                <a:ea typeface="+mn-ea"/>
              </a:rPr>
              <a:t>Smoke Dispersion Models</a:t>
            </a:r>
            <a:endParaRPr lang="en-US" sz="4400" b="1" dirty="0">
              <a:solidFill>
                <a:srgbClr val="C00000"/>
              </a:solidFill>
              <a:latin typeface="Calibri"/>
              <a:ea typeface="+mn-ea"/>
            </a:endParaRPr>
          </a:p>
        </p:txBody>
      </p:sp>
      <p:sp>
        <p:nvSpPr>
          <p:cNvPr id="6" name="TextBox 5"/>
          <p:cNvSpPr txBox="1"/>
          <p:nvPr/>
        </p:nvSpPr>
        <p:spPr>
          <a:xfrm>
            <a:off x="533400" y="2514600"/>
            <a:ext cx="990600" cy="369332"/>
          </a:xfrm>
          <a:prstGeom prst="rect">
            <a:avLst/>
          </a:prstGeom>
          <a:noFill/>
        </p:spPr>
        <p:txBody>
          <a:bodyPr wrap="square" rtlCol="0">
            <a:spAutoFit/>
          </a:bodyPr>
          <a:lstStyle/>
          <a:p>
            <a:pPr defTabSz="914400" fontAlgn="auto">
              <a:spcBef>
                <a:spcPts val="0"/>
              </a:spcBef>
              <a:spcAft>
                <a:spcPts val="0"/>
              </a:spcAft>
            </a:pPr>
            <a:r>
              <a:rPr lang="en-US" dirty="0" smtClean="0">
                <a:solidFill>
                  <a:prstClr val="black"/>
                </a:solidFill>
                <a:latin typeface="Calibri"/>
                <a:ea typeface="+mn-ea"/>
              </a:rPr>
              <a:t>HYSPLIT</a:t>
            </a:r>
            <a:endParaRPr lang="en-US" dirty="0">
              <a:solidFill>
                <a:prstClr val="black"/>
              </a:solidFill>
              <a:latin typeface="Calibri"/>
              <a:ea typeface="+mn-ea"/>
            </a:endParaRPr>
          </a:p>
        </p:txBody>
      </p:sp>
      <p:sp>
        <p:nvSpPr>
          <p:cNvPr id="7" name="TextBox 6"/>
          <p:cNvSpPr txBox="1"/>
          <p:nvPr/>
        </p:nvSpPr>
        <p:spPr>
          <a:xfrm>
            <a:off x="5791200" y="304800"/>
            <a:ext cx="1066800" cy="381000"/>
          </a:xfrm>
          <a:prstGeom prst="rect">
            <a:avLst/>
          </a:prstGeom>
          <a:noFill/>
        </p:spPr>
        <p:txBody>
          <a:bodyPr wrap="square" rtlCol="0">
            <a:spAutoFit/>
          </a:bodyPr>
          <a:lstStyle/>
          <a:p>
            <a:pPr defTabSz="914400" fontAlgn="auto">
              <a:spcBef>
                <a:spcPts val="0"/>
              </a:spcBef>
              <a:spcAft>
                <a:spcPts val="0"/>
              </a:spcAft>
            </a:pPr>
            <a:r>
              <a:rPr lang="en-US" dirty="0" smtClean="0">
                <a:solidFill>
                  <a:prstClr val="black"/>
                </a:solidFill>
                <a:latin typeface="Calibri"/>
                <a:ea typeface="+mn-ea"/>
              </a:rPr>
              <a:t>VSMOKE</a:t>
            </a:r>
            <a:endParaRPr lang="en-US" dirty="0">
              <a:solidFill>
                <a:prstClr val="black"/>
              </a:solidFill>
              <a:latin typeface="Calibri"/>
              <a:ea typeface="+mn-ea"/>
            </a:endParaRPr>
          </a:p>
        </p:txBody>
      </p:sp>
      <p:sp>
        <p:nvSpPr>
          <p:cNvPr id="8" name="TextBox 7"/>
          <p:cNvSpPr txBox="1"/>
          <p:nvPr/>
        </p:nvSpPr>
        <p:spPr>
          <a:xfrm>
            <a:off x="0" y="0"/>
            <a:ext cx="4267200" cy="584775"/>
          </a:xfrm>
          <a:prstGeom prst="rect">
            <a:avLst/>
          </a:prstGeom>
          <a:noFill/>
        </p:spPr>
        <p:txBody>
          <a:bodyPr wrap="square" rtlCol="0">
            <a:spAutoFit/>
          </a:bodyPr>
          <a:lstStyle/>
          <a:p>
            <a:pPr defTabSz="914400" fontAlgn="auto">
              <a:spcBef>
                <a:spcPts val="0"/>
              </a:spcBef>
              <a:spcAft>
                <a:spcPts val="0"/>
              </a:spcAft>
            </a:pPr>
            <a:r>
              <a:rPr lang="en-US" sz="3200" b="1" dirty="0" smtClean="0">
                <a:solidFill>
                  <a:prstClr val="black"/>
                </a:solidFill>
                <a:latin typeface="Calibri"/>
                <a:ea typeface="+mn-ea"/>
              </a:rPr>
              <a:t>Estimation and Planning</a:t>
            </a:r>
            <a:endParaRPr lang="en-US" sz="3200" b="1" dirty="0">
              <a:solidFill>
                <a:prstClr val="black"/>
              </a:solidFill>
              <a:latin typeface="Calibri"/>
              <a:ea typeface="+mn-ea"/>
            </a:endParaRPr>
          </a:p>
        </p:txBody>
      </p:sp>
      <p:sp>
        <p:nvSpPr>
          <p:cNvPr id="10" name="TextBox 9"/>
          <p:cNvSpPr txBox="1"/>
          <p:nvPr/>
        </p:nvSpPr>
        <p:spPr>
          <a:xfrm>
            <a:off x="0" y="518856"/>
            <a:ext cx="3962400" cy="738664"/>
          </a:xfrm>
          <a:prstGeom prst="rect">
            <a:avLst/>
          </a:prstGeom>
          <a:noFill/>
        </p:spPr>
        <p:txBody>
          <a:bodyPr wrap="square" rtlCol="0">
            <a:spAutoFit/>
          </a:bodyPr>
          <a:lstStyle/>
          <a:p>
            <a:r>
              <a:rPr lang="en-US" sz="2400" b="1" dirty="0" smtClean="0"/>
              <a:t>Pains Bay Fire</a:t>
            </a:r>
            <a:r>
              <a:rPr lang="en-US" sz="2400" dirty="0" smtClean="0"/>
              <a:t> </a:t>
            </a:r>
            <a:r>
              <a:rPr lang="en-US" dirty="0" smtClean="0"/>
              <a:t>45,300 acres</a:t>
            </a:r>
          </a:p>
          <a:p>
            <a:r>
              <a:rPr lang="en-US" dirty="0" smtClean="0"/>
              <a:t>~10 tons/acre (excluding peat)</a:t>
            </a:r>
            <a:endParaRPr lang="en-US" dirty="0"/>
          </a:p>
        </p:txBody>
      </p:sp>
    </p:spTree>
    <p:extLst>
      <p:ext uri="{BB962C8B-B14F-4D97-AF65-F5344CB8AC3E}">
        <p14:creationId xmlns:p14="http://schemas.microsoft.com/office/powerpoint/2010/main" val="3590767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dense smoke.jpg"/>
          <p:cNvPicPr>
            <a:picLocks noGrp="1" noChangeAspect="1"/>
          </p:cNvPicPr>
          <p:nvPr>
            <p:ph idx="1"/>
          </p:nvPr>
        </p:nvPicPr>
        <p:blipFill>
          <a:blip r:embed="rId3" cstate="print"/>
          <a:stretch>
            <a:fillRect/>
          </a:stretch>
        </p:blipFill>
        <p:spPr>
          <a:xfrm>
            <a:off x="0" y="-1"/>
            <a:ext cx="9144000" cy="6848669"/>
          </a:xfrm>
        </p:spPr>
      </p:pic>
      <p:sp>
        <p:nvSpPr>
          <p:cNvPr id="5" name="Rectangle 4"/>
          <p:cNvSpPr/>
          <p:nvPr/>
        </p:nvSpPr>
        <p:spPr>
          <a:xfrm>
            <a:off x="398583" y="111370"/>
            <a:ext cx="8229602" cy="6494085"/>
          </a:xfrm>
          <a:prstGeom prst="rect">
            <a:avLst/>
          </a:prstGeom>
        </p:spPr>
        <p:txBody>
          <a:bodyPr wrap="square">
            <a:spAutoFit/>
          </a:bodyPr>
          <a:lstStyle/>
          <a:p>
            <a:pPr defTabSz="914400" fontAlgn="auto">
              <a:spcBef>
                <a:spcPts val="0"/>
              </a:spcBef>
              <a:spcAft>
                <a:spcPts val="0"/>
              </a:spcAft>
            </a:pPr>
            <a:r>
              <a:rPr lang="en-US" sz="3200" b="1" dirty="0" smtClean="0">
                <a:solidFill>
                  <a:prstClr val="black"/>
                </a:solidFill>
                <a:latin typeface="Calibri"/>
                <a:ea typeface="+mn-ea"/>
              </a:rPr>
              <a:t>Interagency </a:t>
            </a:r>
            <a:r>
              <a:rPr lang="en-US" sz="3200" b="1" dirty="0">
                <a:solidFill>
                  <a:prstClr val="black"/>
                </a:solidFill>
                <a:latin typeface="Calibri"/>
                <a:ea typeface="+mn-ea"/>
              </a:rPr>
              <a:t>Strategy for the Implementation of Federal Wildland </a:t>
            </a:r>
            <a:r>
              <a:rPr lang="en-US" sz="3200" b="1" dirty="0" smtClean="0">
                <a:solidFill>
                  <a:prstClr val="black"/>
                </a:solidFill>
                <a:latin typeface="Calibri"/>
                <a:ea typeface="+mn-ea"/>
              </a:rPr>
              <a:t>Fire </a:t>
            </a:r>
            <a:r>
              <a:rPr lang="en-US" sz="3200" b="1" dirty="0">
                <a:solidFill>
                  <a:prstClr val="black"/>
                </a:solidFill>
                <a:latin typeface="Calibri"/>
                <a:ea typeface="+mn-ea"/>
              </a:rPr>
              <a:t>Management </a:t>
            </a:r>
            <a:r>
              <a:rPr lang="en-US" sz="3200" b="1" dirty="0" smtClean="0">
                <a:solidFill>
                  <a:prstClr val="black"/>
                </a:solidFill>
                <a:latin typeface="Calibri"/>
                <a:ea typeface="+mn-ea"/>
              </a:rPr>
              <a:t>Policy</a:t>
            </a:r>
          </a:p>
          <a:p>
            <a:pPr defTabSz="914400" fontAlgn="auto">
              <a:spcBef>
                <a:spcPts val="0"/>
              </a:spcBef>
              <a:spcAft>
                <a:spcPts val="0"/>
              </a:spcAft>
            </a:pPr>
            <a:r>
              <a:rPr lang="en-US" sz="3200" b="1" dirty="0" smtClean="0">
                <a:solidFill>
                  <a:prstClr val="black"/>
                </a:solidFill>
                <a:latin typeface="Calibri"/>
                <a:ea typeface="+mn-ea"/>
              </a:rPr>
              <a:t>2009</a:t>
            </a:r>
          </a:p>
          <a:p>
            <a:pPr marL="514350" indent="-514350" defTabSz="914400" fontAlgn="auto">
              <a:spcBef>
                <a:spcPts val="0"/>
              </a:spcBef>
              <a:spcAft>
                <a:spcPts val="0"/>
              </a:spcAft>
              <a:buAutoNum type="arabicParenR"/>
            </a:pPr>
            <a:r>
              <a:rPr lang="en-US" sz="3200" b="1" dirty="0" smtClean="0">
                <a:solidFill>
                  <a:prstClr val="black"/>
                </a:solidFill>
                <a:latin typeface="Calibri"/>
                <a:ea typeface="+mn-ea"/>
              </a:rPr>
              <a:t>Two Fires</a:t>
            </a:r>
          </a:p>
          <a:p>
            <a:pPr marL="514350" indent="-514350" defTabSz="914400" fontAlgn="auto">
              <a:spcBef>
                <a:spcPts val="0"/>
              </a:spcBef>
              <a:spcAft>
                <a:spcPts val="0"/>
              </a:spcAft>
              <a:buAutoNum type="arabicParenR"/>
            </a:pPr>
            <a:r>
              <a:rPr lang="en-US" sz="3200" b="1" dirty="0" smtClean="0">
                <a:solidFill>
                  <a:prstClr val="black"/>
                </a:solidFill>
                <a:latin typeface="Calibri"/>
                <a:ea typeface="+mn-ea"/>
              </a:rPr>
              <a:t>Inter-agency and stakeholder coordination</a:t>
            </a:r>
          </a:p>
          <a:p>
            <a:pPr defTabSz="914400" fontAlgn="auto">
              <a:spcBef>
                <a:spcPts val="0"/>
              </a:spcBef>
              <a:spcAft>
                <a:spcPts val="0"/>
              </a:spcAft>
            </a:pPr>
            <a:endParaRPr lang="en-US" sz="3200" b="1" dirty="0">
              <a:solidFill>
                <a:prstClr val="black"/>
              </a:solidFill>
              <a:latin typeface="Calibri"/>
              <a:ea typeface="+mn-ea"/>
            </a:endParaRPr>
          </a:p>
          <a:p>
            <a:pPr defTabSz="914400" fontAlgn="auto">
              <a:spcBef>
                <a:spcPts val="0"/>
              </a:spcBef>
              <a:spcAft>
                <a:spcPts val="0"/>
              </a:spcAft>
            </a:pPr>
            <a:r>
              <a:rPr lang="en-US" sz="3200" b="1" dirty="0" smtClean="0">
                <a:solidFill>
                  <a:prstClr val="black"/>
                </a:solidFill>
                <a:latin typeface="Calibri"/>
                <a:ea typeface="+mn-ea"/>
              </a:rPr>
              <a:t>Forest Service Guidance:</a:t>
            </a:r>
          </a:p>
          <a:p>
            <a:pPr marL="514350" indent="-514350" defTabSz="914400" fontAlgn="auto">
              <a:spcBef>
                <a:spcPts val="0"/>
              </a:spcBef>
              <a:spcAft>
                <a:spcPts val="0"/>
              </a:spcAft>
              <a:buAutoNum type="arabicParenR"/>
            </a:pPr>
            <a:r>
              <a:rPr lang="en-US" sz="3200" b="1" dirty="0" smtClean="0">
                <a:solidFill>
                  <a:prstClr val="black"/>
                </a:solidFill>
                <a:latin typeface="Calibri"/>
                <a:ea typeface="+mn-ea"/>
              </a:rPr>
              <a:t>Annual letters to the field on wildfire guides greater consideration of smoke</a:t>
            </a:r>
          </a:p>
          <a:p>
            <a:pPr marL="514350" indent="-514350" defTabSz="914400" fontAlgn="auto">
              <a:spcBef>
                <a:spcPts val="0"/>
              </a:spcBef>
              <a:spcAft>
                <a:spcPts val="0"/>
              </a:spcAft>
              <a:buAutoNum type="arabicParenR"/>
            </a:pPr>
            <a:r>
              <a:rPr lang="en-US" sz="3200" b="1" dirty="0" smtClean="0">
                <a:solidFill>
                  <a:prstClr val="black"/>
                </a:solidFill>
                <a:latin typeface="Calibri"/>
                <a:ea typeface="+mn-ea"/>
              </a:rPr>
              <a:t>Where needed, use of suppression funds for air quality impacts</a:t>
            </a:r>
          </a:p>
          <a:p>
            <a:pPr marL="514350" indent="-514350" defTabSz="914400" fontAlgn="auto">
              <a:spcBef>
                <a:spcPts val="0"/>
              </a:spcBef>
              <a:spcAft>
                <a:spcPts val="0"/>
              </a:spcAft>
              <a:buAutoNum type="arabicParenR"/>
            </a:pPr>
            <a:r>
              <a:rPr lang="en-US" sz="3200" b="1" dirty="0" smtClean="0">
                <a:solidFill>
                  <a:prstClr val="black"/>
                </a:solidFill>
                <a:latin typeface="Calibri"/>
                <a:ea typeface="+mn-ea"/>
              </a:rPr>
              <a:t>Wildland Fire Decision Support System </a:t>
            </a:r>
            <a:endParaRPr lang="en-US" sz="3200" b="1" dirty="0">
              <a:solidFill>
                <a:prstClr val="black"/>
              </a:solidFill>
              <a:latin typeface="Calibri"/>
              <a:ea typeface="+mn-ea"/>
            </a:endParaRPr>
          </a:p>
          <a:p>
            <a:pPr marL="514350" indent="-514350" defTabSz="914400" fontAlgn="auto">
              <a:spcBef>
                <a:spcPts val="0"/>
              </a:spcBef>
              <a:spcAft>
                <a:spcPts val="0"/>
              </a:spcAft>
              <a:buAutoNum type="arabicParenR"/>
            </a:pPr>
            <a:r>
              <a:rPr lang="en-US" sz="3200" b="1" dirty="0" smtClean="0">
                <a:solidFill>
                  <a:prstClr val="black"/>
                </a:solidFill>
                <a:latin typeface="Calibri"/>
                <a:ea typeface="+mn-ea"/>
              </a:rPr>
              <a:t>Risk based decisions </a:t>
            </a:r>
            <a:r>
              <a:rPr lang="en-US" sz="3200" b="1" dirty="0" smtClean="0">
                <a:solidFill>
                  <a:prstClr val="black"/>
                </a:solidFill>
                <a:latin typeface="Calibri"/>
                <a:ea typeface="+mn-ea"/>
              </a:rPr>
              <a:t>(Safety First)</a:t>
            </a:r>
            <a:endParaRPr lang="en-US" sz="3200" b="1" dirty="0" smtClean="0">
              <a:solidFill>
                <a:prstClr val="black"/>
              </a:solidFill>
              <a:latin typeface="Calibri"/>
              <a:ea typeface="+mn-ea"/>
            </a:endParaRPr>
          </a:p>
        </p:txBody>
      </p:sp>
    </p:spTree>
    <p:extLst>
      <p:ext uri="{BB962C8B-B14F-4D97-AF65-F5344CB8AC3E}">
        <p14:creationId xmlns:p14="http://schemas.microsoft.com/office/powerpoint/2010/main" val="2901174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33375"/>
            <a:ext cx="8534400"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671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P7030061.JPG"/>
          <p:cNvPicPr>
            <a:picLocks noChangeAspect="1"/>
          </p:cNvPicPr>
          <p:nvPr/>
        </p:nvPicPr>
        <p:blipFill>
          <a:blip r:embed="rId2" cstate="print"/>
          <a:stretch>
            <a:fillRect/>
          </a:stretch>
        </p:blipFill>
        <p:spPr>
          <a:xfrm>
            <a:off x="0" y="0"/>
            <a:ext cx="9144001" cy="6858000"/>
          </a:xfrm>
          <a:prstGeom prst="rect">
            <a:avLst/>
          </a:prstGeom>
        </p:spPr>
      </p:pic>
      <p:sp>
        <p:nvSpPr>
          <p:cNvPr id="2" name="Title 1"/>
          <p:cNvSpPr>
            <a:spLocks noGrp="1"/>
          </p:cNvSpPr>
          <p:nvPr>
            <p:ph type="title"/>
          </p:nvPr>
        </p:nvSpPr>
        <p:spPr>
          <a:xfrm>
            <a:off x="457200" y="15876"/>
            <a:ext cx="8229600" cy="921970"/>
          </a:xfrm>
        </p:spPr>
        <p:txBody>
          <a:bodyPr/>
          <a:lstStyle/>
          <a:p>
            <a:r>
              <a:rPr lang="en-US" b="1" dirty="0" smtClean="0"/>
              <a:t>Pains Bay, NC 2011</a:t>
            </a:r>
            <a:endParaRPr lang="en-US" b="1" dirty="0"/>
          </a:p>
        </p:txBody>
      </p:sp>
      <p:sp>
        <p:nvSpPr>
          <p:cNvPr id="3" name="Content Placeholder 2"/>
          <p:cNvSpPr>
            <a:spLocks noGrp="1"/>
          </p:cNvSpPr>
          <p:nvPr>
            <p:ph idx="1"/>
          </p:nvPr>
        </p:nvSpPr>
        <p:spPr>
          <a:xfrm>
            <a:off x="275492" y="779156"/>
            <a:ext cx="8593016" cy="4525963"/>
          </a:xfrm>
        </p:spPr>
        <p:txBody>
          <a:bodyPr>
            <a:normAutofit lnSpcReduction="10000"/>
          </a:bodyPr>
          <a:lstStyle/>
          <a:p>
            <a:r>
              <a:rPr lang="en-US" dirty="0" smtClean="0"/>
              <a:t>Monitoring </a:t>
            </a:r>
          </a:p>
          <a:p>
            <a:pPr lvl="1"/>
            <a:r>
              <a:rPr lang="en-US" dirty="0" smtClean="0"/>
              <a:t>Communities</a:t>
            </a:r>
            <a:r>
              <a:rPr lang="en-US" dirty="0"/>
              <a:t> </a:t>
            </a:r>
            <a:r>
              <a:rPr lang="en-US" dirty="0" smtClean="0"/>
              <a:t>and Base Camp</a:t>
            </a:r>
          </a:p>
          <a:p>
            <a:r>
              <a:rPr lang="en-US" dirty="0" smtClean="0"/>
              <a:t>Modeling</a:t>
            </a:r>
          </a:p>
          <a:p>
            <a:pPr lvl="1"/>
            <a:r>
              <a:rPr lang="en-US" dirty="0" err="1" smtClean="0"/>
              <a:t>BlueSky</a:t>
            </a:r>
            <a:r>
              <a:rPr lang="en-US" dirty="0" smtClean="0"/>
              <a:t>, </a:t>
            </a:r>
            <a:r>
              <a:rPr lang="en-US" dirty="0" err="1" smtClean="0"/>
              <a:t>Hysplit</a:t>
            </a:r>
            <a:r>
              <a:rPr lang="en-US" dirty="0" smtClean="0"/>
              <a:t>, </a:t>
            </a:r>
            <a:r>
              <a:rPr lang="en-US" dirty="0" err="1" smtClean="0"/>
              <a:t>Vsmoke</a:t>
            </a:r>
            <a:endParaRPr lang="en-US" dirty="0"/>
          </a:p>
          <a:p>
            <a:r>
              <a:rPr lang="en-US" dirty="0" smtClean="0">
                <a:solidFill>
                  <a:schemeClr val="bg2"/>
                </a:solidFill>
              </a:rPr>
              <a:t>Coordinated Messaging</a:t>
            </a:r>
          </a:p>
          <a:p>
            <a:pPr lvl="1"/>
            <a:r>
              <a:rPr lang="en-US" dirty="0" smtClean="0">
                <a:solidFill>
                  <a:schemeClr val="bg2"/>
                </a:solidFill>
              </a:rPr>
              <a:t>Traffic safety and </a:t>
            </a:r>
            <a:r>
              <a:rPr lang="en-US" dirty="0" err="1" smtClean="0">
                <a:solidFill>
                  <a:schemeClr val="bg2"/>
                </a:solidFill>
              </a:rPr>
              <a:t>Superfog</a:t>
            </a:r>
            <a:endParaRPr lang="en-US" dirty="0" smtClean="0">
              <a:solidFill>
                <a:schemeClr val="bg2"/>
              </a:solidFill>
            </a:endParaRPr>
          </a:p>
          <a:p>
            <a:pPr lvl="1"/>
            <a:r>
              <a:rPr lang="en-US" dirty="0" smtClean="0">
                <a:solidFill>
                  <a:schemeClr val="bg2"/>
                </a:solidFill>
              </a:rPr>
              <a:t>Long-range and local smoke impacts (DC!) </a:t>
            </a:r>
          </a:p>
          <a:p>
            <a:pPr lvl="1"/>
            <a:r>
              <a:rPr lang="en-US" dirty="0" smtClean="0">
                <a:solidFill>
                  <a:schemeClr val="bg2"/>
                </a:solidFill>
              </a:rPr>
              <a:t>NCDEP and EPA’s </a:t>
            </a:r>
            <a:r>
              <a:rPr lang="en-US" dirty="0" err="1" smtClean="0">
                <a:solidFill>
                  <a:schemeClr val="bg2"/>
                </a:solidFill>
              </a:rPr>
              <a:t>AirNow</a:t>
            </a:r>
            <a:endParaRPr lang="en-US" dirty="0" smtClean="0">
              <a:solidFill>
                <a:schemeClr val="bg2"/>
              </a:solidFill>
            </a:endParaRPr>
          </a:p>
          <a:p>
            <a:pPr lvl="1"/>
            <a:r>
              <a:rPr lang="en-US" dirty="0" err="1" smtClean="0">
                <a:solidFill>
                  <a:schemeClr val="bg2"/>
                </a:solidFill>
              </a:rPr>
              <a:t>Inciweb</a:t>
            </a:r>
            <a:r>
              <a:rPr lang="en-US" dirty="0" smtClean="0">
                <a:solidFill>
                  <a:schemeClr val="bg2"/>
                </a:solidFill>
              </a:rPr>
              <a:t>, NWS WFO, </a:t>
            </a:r>
            <a:r>
              <a:rPr lang="en-US" dirty="0" smtClean="0">
                <a:solidFill>
                  <a:schemeClr val="bg2"/>
                </a:solidFill>
              </a:rPr>
              <a:t> </a:t>
            </a:r>
            <a:endParaRPr lang="en-US" dirty="0" smtClean="0">
              <a:solidFill>
                <a:schemeClr val="bg2"/>
              </a:solidFill>
            </a:endParaRPr>
          </a:p>
          <a:p>
            <a:pPr marL="457200" lvl="1" indent="0">
              <a:buNone/>
            </a:pPr>
            <a:endParaRPr lang="en-US" dirty="0" smtClean="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3609441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txBox="1">
            <a:spLocks noChangeArrowheads="1"/>
          </p:cNvSpPr>
          <p:nvPr/>
        </p:nvSpPr>
        <p:spPr bwMode="auto">
          <a:xfrm>
            <a:off x="350838" y="1260475"/>
            <a:ext cx="85359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681038" indent="-2222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1"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Record breaking fire activity = Record breaking smoke</a:t>
            </a:r>
          </a:p>
          <a:p>
            <a:pPr lvl="1"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Questions being asked:</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How much?</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When?</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Where?</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How to respond?</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What level of response?</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Who responds?</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What can be done?</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Messaging?</a:t>
            </a:r>
          </a:p>
          <a:p>
            <a:pPr lvl="2" eaLnBrk="1" hangingPunct="1">
              <a:lnSpc>
                <a:spcPct val="90000"/>
              </a:lnSpc>
              <a:spcBef>
                <a:spcPct val="20000"/>
              </a:spcBef>
              <a:spcAft>
                <a:spcPts val="600"/>
              </a:spcAft>
              <a:buFont typeface="Arial" pitchFamily="34" charset="0"/>
              <a:buChar char="•"/>
              <a:defRPr/>
            </a:pPr>
            <a:r>
              <a:rPr kumimoji="1" lang="en-US" sz="2400" dirty="0" smtClean="0">
                <a:latin typeface="Calibri" pitchFamily="34" charset="0"/>
              </a:rPr>
              <a:t>Why respond?</a:t>
            </a:r>
          </a:p>
          <a:p>
            <a:pPr lvl="2" eaLnBrk="1" hangingPunct="1">
              <a:lnSpc>
                <a:spcPct val="90000"/>
              </a:lnSpc>
              <a:spcBef>
                <a:spcPct val="20000"/>
              </a:spcBef>
              <a:spcAft>
                <a:spcPts val="600"/>
              </a:spcAft>
              <a:buFont typeface="Arial" pitchFamily="34" charset="0"/>
              <a:buChar char="•"/>
              <a:defRPr/>
            </a:pPr>
            <a:endParaRPr kumimoji="1" lang="en-US" sz="2400" dirty="0" smtClean="0">
              <a:latin typeface="Calibri" pitchFamily="34" charset="0"/>
            </a:endParaRPr>
          </a:p>
          <a:p>
            <a:pPr lvl="2" eaLnBrk="1" hangingPunct="1">
              <a:lnSpc>
                <a:spcPct val="90000"/>
              </a:lnSpc>
              <a:spcBef>
                <a:spcPct val="20000"/>
              </a:spcBef>
              <a:spcAft>
                <a:spcPts val="600"/>
              </a:spcAft>
              <a:buFont typeface="Arial" pitchFamily="34" charset="0"/>
              <a:buChar char="•"/>
              <a:defRPr/>
            </a:pPr>
            <a:endParaRPr kumimoji="1" lang="en-US" sz="2400" dirty="0" smtClean="0">
              <a:latin typeface="Calibri" pitchFamily="34" charset="0"/>
            </a:endParaRPr>
          </a:p>
          <a:p>
            <a:pPr marL="458788" lvl="1" indent="0" eaLnBrk="1" hangingPunct="1">
              <a:lnSpc>
                <a:spcPct val="90000"/>
              </a:lnSpc>
              <a:spcBef>
                <a:spcPct val="20000"/>
              </a:spcBef>
              <a:spcAft>
                <a:spcPts val="600"/>
              </a:spcAft>
              <a:defRPr/>
            </a:pPr>
            <a:endParaRPr kumimoji="1" lang="en-US" sz="2400" dirty="0" smtClean="0">
              <a:latin typeface="Calibri" pitchFamily="34" charset="0"/>
            </a:endParaRPr>
          </a:p>
          <a:p>
            <a:pPr lvl="1" eaLnBrk="1" hangingPunct="1">
              <a:lnSpc>
                <a:spcPct val="90000"/>
              </a:lnSpc>
              <a:spcBef>
                <a:spcPct val="20000"/>
              </a:spcBef>
              <a:spcAft>
                <a:spcPts val="600"/>
              </a:spcAft>
              <a:buFont typeface="Arial" pitchFamily="34" charset="0"/>
              <a:buChar char="•"/>
              <a:defRPr/>
            </a:pPr>
            <a:endParaRPr kumimoji="1" lang="en-US" sz="2800" dirty="0" smtClean="0">
              <a:latin typeface="Calibri" pitchFamily="34" charset="0"/>
            </a:endParaRPr>
          </a:p>
          <a:p>
            <a:pPr lvl="1" eaLnBrk="1" hangingPunct="1">
              <a:lnSpc>
                <a:spcPct val="90000"/>
              </a:lnSpc>
              <a:spcBef>
                <a:spcPct val="20000"/>
              </a:spcBef>
              <a:spcAft>
                <a:spcPts val="600"/>
              </a:spcAft>
              <a:buFont typeface="Arial" pitchFamily="34" charset="0"/>
              <a:buChar char="•"/>
              <a:defRPr/>
            </a:pPr>
            <a:endParaRPr kumimoji="1" lang="en-US" sz="2800" dirty="0" smtClean="0">
              <a:latin typeface="Calibri" pitchFamily="34" charset="0"/>
            </a:endParaRPr>
          </a:p>
          <a:p>
            <a:pPr lvl="1" eaLnBrk="1" hangingPunct="1">
              <a:lnSpc>
                <a:spcPct val="90000"/>
              </a:lnSpc>
              <a:spcBef>
                <a:spcPct val="20000"/>
              </a:spcBef>
              <a:spcAft>
                <a:spcPts val="600"/>
              </a:spcAft>
              <a:buFont typeface="Arial" pitchFamily="34" charset="0"/>
              <a:buChar char="•"/>
              <a:defRPr/>
            </a:pPr>
            <a:endParaRPr kumimoji="1" lang="en-US" sz="2800" dirty="0" smtClean="0">
              <a:latin typeface="Calibri" pitchFamily="34" charset="0"/>
            </a:endParaRPr>
          </a:p>
        </p:txBody>
      </p:sp>
      <p:sp>
        <p:nvSpPr>
          <p:cNvPr id="3075" name="Rectangle 7"/>
          <p:cNvSpPr>
            <a:spLocks noChangeArrowheads="1"/>
          </p:cNvSpPr>
          <p:nvPr/>
        </p:nvSpPr>
        <p:spPr bwMode="auto">
          <a:xfrm>
            <a:off x="457200" y="304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000" dirty="0" smtClean="0">
                <a:latin typeface="Calibri" pitchFamily="34" charset="0"/>
              </a:rPr>
              <a:t>Southwest Wildfires 2011</a:t>
            </a:r>
            <a:endParaRPr kumimoji="1" lang="en-US" sz="4000" dirty="0">
              <a:latin typeface="Calibri" pitchFamily="34" charset="0"/>
            </a:endParaRPr>
          </a:p>
        </p:txBody>
      </p:sp>
      <p:sp>
        <p:nvSpPr>
          <p:cNvPr id="3076"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890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txBox="1">
            <a:spLocks noChangeArrowheads="1"/>
          </p:cNvSpPr>
          <p:nvPr/>
        </p:nvSpPr>
        <p:spPr bwMode="auto">
          <a:xfrm>
            <a:off x="533400" y="1360488"/>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Bef>
                <a:spcPct val="20000"/>
              </a:spcBef>
              <a:spcAft>
                <a:spcPts val="1200"/>
              </a:spcAft>
              <a:buFont typeface="Arial" charset="0"/>
              <a:buChar char="•"/>
            </a:pPr>
            <a:endParaRPr kumimoji="1" lang="en-US" sz="36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p:txBody>
      </p:sp>
      <p:sp>
        <p:nvSpPr>
          <p:cNvPr id="14339" name="Rectangle 7"/>
          <p:cNvSpPr>
            <a:spLocks noChangeArrowheads="1"/>
          </p:cNvSpPr>
          <p:nvPr/>
        </p:nvSpPr>
        <p:spPr bwMode="auto">
          <a:xfrm>
            <a:off x="560388" y="279400"/>
            <a:ext cx="8416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90000"/>
              </a:lnSpc>
              <a:spcBef>
                <a:spcPct val="20000"/>
              </a:spcBef>
              <a:spcAft>
                <a:spcPts val="1200"/>
              </a:spcAft>
            </a:pPr>
            <a:r>
              <a:rPr kumimoji="1" lang="en-US" sz="4400" dirty="0">
                <a:latin typeface="Calibri" pitchFamily="34" charset="0"/>
              </a:rPr>
              <a:t>Objectives </a:t>
            </a:r>
            <a:r>
              <a:rPr kumimoji="1" lang="en-US" sz="4400" dirty="0" smtClean="0">
                <a:latin typeface="Calibri" pitchFamily="34" charset="0"/>
              </a:rPr>
              <a:t>SW Wildfires 2011</a:t>
            </a:r>
            <a:endParaRPr kumimoji="1" lang="en-US" sz="4400" dirty="0">
              <a:latin typeface="Calibri" pitchFamily="34" charset="0"/>
            </a:endParaRPr>
          </a:p>
        </p:txBody>
      </p:sp>
      <p:sp>
        <p:nvSpPr>
          <p:cNvPr id="14340"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6" name="Rectangle 2"/>
          <p:cNvSpPr txBox="1">
            <a:spLocks noChangeArrowheads="1"/>
          </p:cNvSpPr>
          <p:nvPr/>
        </p:nvSpPr>
        <p:spPr bwMode="auto">
          <a:xfrm>
            <a:off x="533400" y="1176338"/>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514350" indent="-514350" eaLnBrk="1" hangingPunct="1">
              <a:lnSpc>
                <a:spcPct val="90000"/>
              </a:lnSpc>
              <a:spcBef>
                <a:spcPct val="20000"/>
              </a:spcBef>
              <a:spcAft>
                <a:spcPts val="1200"/>
              </a:spcAft>
              <a:buFontTx/>
              <a:buAutoNum type="arabicParenR"/>
              <a:defRPr/>
            </a:pPr>
            <a:r>
              <a:rPr kumimoji="1" lang="en-US" sz="3200" dirty="0" smtClean="0">
                <a:latin typeface="Calibri" pitchFamily="34" charset="0"/>
              </a:rPr>
              <a:t>Communicate coordinated consistent and clear messages to the public about smoke impacts and how to protect themselves</a:t>
            </a:r>
          </a:p>
          <a:p>
            <a:pPr marL="1257300" lvl="1" indent="-514350" eaLnBrk="1" hangingPunct="1">
              <a:lnSpc>
                <a:spcPct val="90000"/>
              </a:lnSpc>
              <a:spcBef>
                <a:spcPct val="20000"/>
              </a:spcBef>
              <a:spcAft>
                <a:spcPts val="1200"/>
              </a:spcAft>
              <a:buFontTx/>
              <a:buAutoNum type="arabicParenR"/>
              <a:defRPr/>
            </a:pPr>
            <a:r>
              <a:rPr kumimoji="1" lang="en-US" sz="3200" dirty="0" smtClean="0">
                <a:latin typeface="Calibri" pitchFamily="34" charset="0"/>
              </a:rPr>
              <a:t>Risk Assessment (Health &amp; Safety): </a:t>
            </a:r>
          </a:p>
          <a:p>
            <a:pPr marL="1657350" lvl="2" indent="-514350" eaLnBrk="1" hangingPunct="1">
              <a:lnSpc>
                <a:spcPct val="90000"/>
              </a:lnSpc>
              <a:spcBef>
                <a:spcPct val="20000"/>
              </a:spcBef>
              <a:spcAft>
                <a:spcPts val="1200"/>
              </a:spcAft>
              <a:buFontTx/>
              <a:buAutoNum type="alphaUcParenR"/>
              <a:defRPr/>
            </a:pPr>
            <a:r>
              <a:rPr kumimoji="1" lang="en-US" sz="3200" dirty="0" smtClean="0">
                <a:latin typeface="Calibri" pitchFamily="34" charset="0"/>
              </a:rPr>
              <a:t>NM 911 system crash </a:t>
            </a:r>
          </a:p>
          <a:p>
            <a:pPr marL="1657350" lvl="2" indent="-514350" eaLnBrk="1" hangingPunct="1">
              <a:lnSpc>
                <a:spcPct val="90000"/>
              </a:lnSpc>
              <a:spcBef>
                <a:spcPct val="20000"/>
              </a:spcBef>
              <a:spcAft>
                <a:spcPts val="1200"/>
              </a:spcAft>
              <a:buFontTx/>
              <a:buAutoNum type="alphaUcParenR"/>
              <a:defRPr/>
            </a:pPr>
            <a:r>
              <a:rPr kumimoji="1" lang="en-US" sz="3200" dirty="0" smtClean="0">
                <a:latin typeface="Calibri" pitchFamily="34" charset="0"/>
              </a:rPr>
              <a:t>Transportation Effects</a:t>
            </a:r>
          </a:p>
          <a:p>
            <a:pPr marL="1657350" lvl="2" indent="-514350" eaLnBrk="1" hangingPunct="1">
              <a:lnSpc>
                <a:spcPct val="90000"/>
              </a:lnSpc>
              <a:spcBef>
                <a:spcPct val="20000"/>
              </a:spcBef>
              <a:spcAft>
                <a:spcPts val="1200"/>
              </a:spcAft>
              <a:buFontTx/>
              <a:buAutoNum type="alphaUcParenR"/>
              <a:defRPr/>
            </a:pPr>
            <a:r>
              <a:rPr kumimoji="1" lang="en-US" sz="3200" dirty="0" smtClean="0">
                <a:latin typeface="Calibri" pitchFamily="34" charset="0"/>
              </a:rPr>
              <a:t>Fire Personnel Exposure</a:t>
            </a:r>
          </a:p>
          <a:p>
            <a:pPr marL="1657350" lvl="2" indent="-514350" eaLnBrk="1" hangingPunct="1">
              <a:lnSpc>
                <a:spcPct val="90000"/>
              </a:lnSpc>
              <a:spcBef>
                <a:spcPct val="20000"/>
              </a:spcBef>
              <a:spcAft>
                <a:spcPts val="1200"/>
              </a:spcAft>
              <a:buFontTx/>
              <a:buAutoNum type="alphaUcParenR"/>
              <a:defRPr/>
            </a:pPr>
            <a:r>
              <a:rPr kumimoji="1" lang="en-US" sz="3200" dirty="0" smtClean="0">
                <a:latin typeface="Calibri" pitchFamily="34" charset="0"/>
              </a:rPr>
              <a:t>Off-grid communication/Tribes</a:t>
            </a:r>
          </a:p>
          <a:p>
            <a:pPr marL="1657350" lvl="2" indent="-514350" eaLnBrk="1" hangingPunct="1">
              <a:lnSpc>
                <a:spcPct val="90000"/>
              </a:lnSpc>
              <a:spcBef>
                <a:spcPct val="20000"/>
              </a:spcBef>
              <a:spcAft>
                <a:spcPts val="1200"/>
              </a:spcAft>
              <a:buFontTx/>
              <a:buAutoNum type="alphaUcParenR"/>
              <a:defRPr/>
            </a:pPr>
            <a:r>
              <a:rPr kumimoji="1" lang="en-US" sz="3200" dirty="0" smtClean="0">
                <a:latin typeface="Calibri" pitchFamily="34" charset="0"/>
              </a:rPr>
              <a:t>Opening of evacuated communities </a:t>
            </a:r>
          </a:p>
          <a:p>
            <a:pPr lvl="1" indent="0" eaLnBrk="1" hangingPunct="1">
              <a:lnSpc>
                <a:spcPct val="90000"/>
              </a:lnSpc>
              <a:spcBef>
                <a:spcPct val="20000"/>
              </a:spcBef>
              <a:spcAft>
                <a:spcPts val="1200"/>
              </a:spcAft>
              <a:defRPr/>
            </a:pPr>
            <a:r>
              <a:rPr kumimoji="1" lang="en-US" sz="3200" dirty="0" smtClean="0">
                <a:latin typeface="Calibri" pitchFamily="34" charset="0"/>
              </a:rPr>
              <a:t> </a:t>
            </a:r>
          </a:p>
          <a:p>
            <a:pPr marL="1257300" lvl="1" indent="-514350" eaLnBrk="1" hangingPunct="1">
              <a:lnSpc>
                <a:spcPct val="90000"/>
              </a:lnSpc>
              <a:spcBef>
                <a:spcPct val="20000"/>
              </a:spcBef>
              <a:spcAft>
                <a:spcPts val="1200"/>
              </a:spcAft>
              <a:buFontTx/>
              <a:buAutoNum type="arabicParenR"/>
              <a:defRPr/>
            </a:pPr>
            <a:endParaRPr kumimoji="1" lang="en-US" sz="3200" dirty="0" smtClean="0">
              <a:latin typeface="Calibri" pitchFamily="34" charset="0"/>
            </a:endParaRPr>
          </a:p>
          <a:p>
            <a:pPr lvl="1" indent="0" eaLnBrk="1" hangingPunct="1">
              <a:lnSpc>
                <a:spcPct val="90000"/>
              </a:lnSpc>
              <a:spcBef>
                <a:spcPct val="20000"/>
              </a:spcBef>
              <a:spcAft>
                <a:spcPts val="1200"/>
              </a:spcAft>
              <a:defRPr/>
            </a:pPr>
            <a:endParaRPr kumimoji="1" lang="en-US" sz="3200" dirty="0" smtClean="0">
              <a:latin typeface="Calibri" pitchFamily="34" charset="0"/>
            </a:endParaRPr>
          </a:p>
          <a:p>
            <a:pPr eaLnBrk="1" hangingPunct="1">
              <a:lnSpc>
                <a:spcPct val="90000"/>
              </a:lnSpc>
              <a:spcBef>
                <a:spcPct val="20000"/>
              </a:spcBef>
              <a:spcAft>
                <a:spcPts val="1200"/>
              </a:spcAft>
              <a:defRPr/>
            </a:pPr>
            <a:r>
              <a:rPr kumimoji="1" lang="en-US" sz="3200" dirty="0" smtClean="0">
                <a:latin typeface="Calibri" pitchFamily="34" charset="0"/>
              </a:rPr>
              <a:t/>
            </a:r>
            <a:br>
              <a:rPr kumimoji="1" lang="en-US" sz="3200" dirty="0" smtClean="0">
                <a:latin typeface="Calibri" pitchFamily="34" charset="0"/>
              </a:rPr>
            </a:br>
            <a:endParaRPr kumimoji="1" lang="en-US" sz="3200" dirty="0" smtClean="0">
              <a:latin typeface="Calibri" pitchFamily="34" charset="0"/>
            </a:endParaRPr>
          </a:p>
          <a:p>
            <a:pPr eaLnBrk="1" hangingPunct="1">
              <a:lnSpc>
                <a:spcPct val="90000"/>
              </a:lnSpc>
              <a:spcBef>
                <a:spcPct val="20000"/>
              </a:spcBef>
              <a:spcAft>
                <a:spcPts val="1200"/>
              </a:spcAft>
              <a:buFont typeface="Arial" pitchFamily="34" charset="0"/>
              <a:buChar char="•"/>
              <a:defRPr/>
            </a:pPr>
            <a:endParaRPr kumimoji="1" lang="en-US" sz="3200" dirty="0" smtClean="0">
              <a:latin typeface="Calibri" pitchFamily="34" charset="0"/>
            </a:endParaRPr>
          </a:p>
          <a:p>
            <a:pPr eaLnBrk="1" hangingPunct="1">
              <a:lnSpc>
                <a:spcPct val="90000"/>
              </a:lnSpc>
              <a:spcBef>
                <a:spcPct val="20000"/>
              </a:spcBef>
              <a:spcAft>
                <a:spcPts val="1200"/>
              </a:spcAft>
              <a:buFont typeface="Arial" pitchFamily="34" charset="0"/>
              <a:buChar char="•"/>
              <a:defRPr/>
            </a:pPr>
            <a:endParaRPr kumimoji="1" lang="en-US" sz="3200" dirty="0" smtClean="0">
              <a:latin typeface="Calibri" pitchFamily="34" charset="0"/>
            </a:endParaRPr>
          </a:p>
          <a:p>
            <a:pPr eaLnBrk="1" hangingPunct="1">
              <a:lnSpc>
                <a:spcPct val="90000"/>
              </a:lnSpc>
              <a:spcBef>
                <a:spcPct val="20000"/>
              </a:spcBef>
              <a:spcAft>
                <a:spcPts val="1200"/>
              </a:spcAft>
              <a:buFont typeface="Arial" pitchFamily="34" charset="0"/>
              <a:buChar char="•"/>
              <a:defRPr/>
            </a:pPr>
            <a:endParaRPr kumimoji="1" lang="en-US" sz="3200" dirty="0" smtClean="0">
              <a:latin typeface="Calibri" pitchFamily="34" charset="0"/>
            </a:endParaRPr>
          </a:p>
          <a:p>
            <a:pPr eaLnBrk="1" hangingPunct="1">
              <a:lnSpc>
                <a:spcPct val="90000"/>
              </a:lnSpc>
              <a:spcBef>
                <a:spcPct val="20000"/>
              </a:spcBef>
              <a:spcAft>
                <a:spcPts val="1200"/>
              </a:spcAft>
              <a:buFont typeface="Arial" pitchFamily="34" charset="0"/>
              <a:buChar char="•"/>
              <a:defRPr/>
            </a:pPr>
            <a:endParaRPr kumimoji="1" lang="en-US" sz="3200" dirty="0" smtClean="0">
              <a:latin typeface="Calibri" pitchFamily="34" charset="0"/>
            </a:endParaRPr>
          </a:p>
          <a:p>
            <a:pPr eaLnBrk="1" hangingPunct="1">
              <a:lnSpc>
                <a:spcPct val="90000"/>
              </a:lnSpc>
              <a:spcBef>
                <a:spcPct val="20000"/>
              </a:spcBef>
              <a:spcAft>
                <a:spcPts val="1200"/>
              </a:spcAft>
              <a:buFont typeface="Arial" pitchFamily="34" charset="0"/>
              <a:buChar char="•"/>
              <a:defRPr/>
            </a:pPr>
            <a:endParaRPr kumimoji="1" lang="en-US" sz="3600" dirty="0" smtClean="0">
              <a:latin typeface="Calibri" pitchFamily="34" charset="0"/>
            </a:endParaRPr>
          </a:p>
          <a:p>
            <a:pPr eaLnBrk="1" hangingPunct="1">
              <a:lnSpc>
                <a:spcPct val="90000"/>
              </a:lnSpc>
              <a:spcBef>
                <a:spcPct val="20000"/>
              </a:spcBef>
              <a:buFont typeface="Arial" pitchFamily="34" charset="0"/>
              <a:buChar char="•"/>
              <a:defRPr/>
            </a:pPr>
            <a:endParaRPr kumimoji="1" lang="en-US" sz="2800" dirty="0" smtClean="0">
              <a:latin typeface="Calibri" pitchFamily="34" charset="0"/>
            </a:endParaRPr>
          </a:p>
          <a:p>
            <a:pPr eaLnBrk="1" hangingPunct="1">
              <a:lnSpc>
                <a:spcPct val="90000"/>
              </a:lnSpc>
              <a:spcBef>
                <a:spcPct val="20000"/>
              </a:spcBef>
              <a:buFont typeface="Arial" pitchFamily="34" charset="0"/>
              <a:buChar char="•"/>
              <a:defRPr/>
            </a:pPr>
            <a:endParaRPr kumimoji="1" lang="en-US" sz="2800" dirty="0" smtClean="0">
              <a:latin typeface="Calibri" pitchFamily="34" charset="0"/>
            </a:endParaRPr>
          </a:p>
          <a:p>
            <a:pPr eaLnBrk="1" hangingPunct="1">
              <a:lnSpc>
                <a:spcPct val="90000"/>
              </a:lnSpc>
              <a:spcBef>
                <a:spcPct val="20000"/>
              </a:spcBef>
              <a:buFont typeface="Arial" pitchFamily="34" charset="0"/>
              <a:buChar char="•"/>
              <a:defRPr/>
            </a:pPr>
            <a:endParaRPr kumimoji="1" lang="en-US" sz="2800" dirty="0" smtClean="0">
              <a:latin typeface="Calibri" pitchFamily="34" charset="0"/>
            </a:endParaRPr>
          </a:p>
          <a:p>
            <a:pPr eaLnBrk="1" hangingPunct="1">
              <a:lnSpc>
                <a:spcPct val="90000"/>
              </a:lnSpc>
              <a:spcBef>
                <a:spcPct val="20000"/>
              </a:spcBef>
              <a:buFont typeface="Arial" pitchFamily="34" charset="0"/>
              <a:buChar char="•"/>
              <a:defRPr/>
            </a:pPr>
            <a:endParaRPr kumimoji="1" lang="en-US" sz="2800" dirty="0" smtClean="0">
              <a:latin typeface="Calibri" pitchFamily="34" charset="0"/>
            </a:endParaRPr>
          </a:p>
          <a:p>
            <a:pPr eaLnBrk="1" hangingPunct="1">
              <a:lnSpc>
                <a:spcPct val="90000"/>
              </a:lnSpc>
              <a:spcBef>
                <a:spcPct val="20000"/>
              </a:spcBef>
              <a:buFont typeface="Arial" pitchFamily="34" charset="0"/>
              <a:buChar char="•"/>
              <a:defRPr/>
            </a:pPr>
            <a:endParaRPr kumimoji="1" lang="en-US" sz="2800" dirty="0" smtClean="0">
              <a:latin typeface="Calibri" pitchFamily="34" charset="0"/>
            </a:endParaRPr>
          </a:p>
          <a:p>
            <a:pPr eaLnBrk="1" hangingPunct="1">
              <a:lnSpc>
                <a:spcPct val="90000"/>
              </a:lnSpc>
              <a:spcBef>
                <a:spcPct val="20000"/>
              </a:spcBef>
              <a:buFont typeface="Arial" pitchFamily="34" charset="0"/>
              <a:buChar char="•"/>
              <a:defRPr/>
            </a:pPr>
            <a:endParaRPr kumimoji="1" lang="en-US" sz="2800" dirty="0" smtClean="0">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txBox="1">
            <a:spLocks noChangeArrowheads="1"/>
          </p:cNvSpPr>
          <p:nvPr/>
        </p:nvSpPr>
        <p:spPr bwMode="auto">
          <a:xfrm>
            <a:off x="533400" y="1447800"/>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175" eaLnBrk="0" hangingPunct="0">
              <a:defRPr>
                <a:solidFill>
                  <a:schemeClr val="tx1"/>
                </a:solidFill>
                <a:latin typeface="Arial" charset="0"/>
                <a:ea typeface="ＭＳ Ｐゴシック" pitchFamily="34" charset="-128"/>
              </a:defRPr>
            </a:lvl1pPr>
            <a:lvl2pPr indent="-227013"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Bef>
                <a:spcPct val="20000"/>
              </a:spcBef>
              <a:spcAft>
                <a:spcPts val="1200"/>
              </a:spcAft>
            </a:pPr>
            <a:r>
              <a:rPr kumimoji="1" lang="en-US" sz="2800">
                <a:latin typeface="Calibri" pitchFamily="34" charset="0"/>
              </a:rPr>
              <a:t>FS AirFire’</a:t>
            </a:r>
            <a:r>
              <a:rPr kumimoji="1" lang="en-US" altLang="ja-JP" sz="2800">
                <a:latin typeface="Calibri" pitchFamily="34" charset="0"/>
              </a:rPr>
              <a:t>s BlueSky Smoke Modeling Framework led to the first comprehensive nationwide smoke predictions.</a:t>
            </a:r>
          </a:p>
          <a:p>
            <a:pPr lvl="1" eaLnBrk="1" hangingPunct="1">
              <a:lnSpc>
                <a:spcPct val="90000"/>
              </a:lnSpc>
              <a:spcBef>
                <a:spcPct val="20000"/>
              </a:spcBef>
              <a:spcAft>
                <a:spcPts val="1200"/>
              </a:spcAft>
              <a:buFont typeface="Arial" charset="0"/>
              <a:buChar char="•"/>
            </a:pPr>
            <a:r>
              <a:rPr kumimoji="1" lang="en-US" sz="2800">
                <a:latin typeface="Calibri" pitchFamily="34" charset="0"/>
              </a:rPr>
              <a:t>USFS produces daily </a:t>
            </a:r>
            <a:br>
              <a:rPr kumimoji="1" lang="en-US" sz="2800">
                <a:latin typeface="Calibri" pitchFamily="34" charset="0"/>
              </a:rPr>
            </a:br>
            <a:r>
              <a:rPr kumimoji="1" lang="en-US" sz="2800">
                <a:latin typeface="Calibri" pitchFamily="34" charset="0"/>
              </a:rPr>
              <a:t>smoke forecasts </a:t>
            </a:r>
          </a:p>
          <a:p>
            <a:pPr lvl="1" eaLnBrk="1" hangingPunct="1">
              <a:lnSpc>
                <a:spcPct val="90000"/>
              </a:lnSpc>
              <a:spcBef>
                <a:spcPct val="20000"/>
              </a:spcBef>
              <a:spcAft>
                <a:spcPts val="1200"/>
              </a:spcAft>
              <a:buFont typeface="Arial" charset="0"/>
              <a:buChar char="•"/>
            </a:pPr>
            <a:r>
              <a:rPr kumimoji="1" lang="en-US" sz="2800">
                <a:latin typeface="Calibri" pitchFamily="34" charset="0"/>
              </a:rPr>
              <a:t>the National Weather </a:t>
            </a:r>
            <a:br>
              <a:rPr kumimoji="1" lang="en-US" sz="2800">
                <a:latin typeface="Calibri" pitchFamily="34" charset="0"/>
              </a:rPr>
            </a:br>
            <a:r>
              <a:rPr kumimoji="1" lang="en-US" sz="2800">
                <a:latin typeface="Calibri" pitchFamily="34" charset="0"/>
              </a:rPr>
              <a:t>Service</a:t>
            </a:r>
            <a:r>
              <a:rPr kumimoji="1" lang="en-US" altLang="en-US" sz="2800">
                <a:latin typeface="Calibri" pitchFamily="34" charset="0"/>
              </a:rPr>
              <a:t>’</a:t>
            </a:r>
            <a:r>
              <a:rPr kumimoji="1" lang="en-US" altLang="ja-JP" sz="2800">
                <a:latin typeface="Calibri" pitchFamily="34" charset="0"/>
              </a:rPr>
              <a:t>s operational </a:t>
            </a:r>
            <a:br>
              <a:rPr kumimoji="1" lang="en-US" altLang="ja-JP" sz="2800">
                <a:latin typeface="Calibri" pitchFamily="34" charset="0"/>
              </a:rPr>
            </a:br>
            <a:r>
              <a:rPr kumimoji="1" lang="en-US" altLang="ja-JP" sz="2800">
                <a:latin typeface="Calibri" pitchFamily="34" charset="0"/>
              </a:rPr>
              <a:t>smoke product uses </a:t>
            </a:r>
            <a:br>
              <a:rPr kumimoji="1" lang="en-US" altLang="ja-JP" sz="2800">
                <a:latin typeface="Calibri" pitchFamily="34" charset="0"/>
              </a:rPr>
            </a:br>
            <a:r>
              <a:rPr kumimoji="1" lang="en-US" altLang="ja-JP" sz="2800">
                <a:latin typeface="Calibri" pitchFamily="34" charset="0"/>
              </a:rPr>
              <a:t>BlueSky</a:t>
            </a:r>
          </a:p>
          <a:p>
            <a:pPr lvl="1" eaLnBrk="1" hangingPunct="1">
              <a:lnSpc>
                <a:spcPct val="90000"/>
              </a:lnSpc>
              <a:spcBef>
                <a:spcPct val="20000"/>
              </a:spcBef>
              <a:spcAft>
                <a:spcPts val="1200"/>
              </a:spcAft>
              <a:buFont typeface="Arial" charset="0"/>
              <a:buChar char="•"/>
            </a:pPr>
            <a:r>
              <a:rPr kumimoji="1" lang="en-US" sz="2800">
                <a:latin typeface="Calibri" pitchFamily="34" charset="0"/>
              </a:rPr>
              <a:t>also now in Canada, </a:t>
            </a:r>
            <a:br>
              <a:rPr kumimoji="1" lang="en-US" sz="2800">
                <a:latin typeface="Calibri" pitchFamily="34" charset="0"/>
              </a:rPr>
            </a:br>
            <a:r>
              <a:rPr kumimoji="1" lang="en-US" sz="2800">
                <a:latin typeface="Calibri" pitchFamily="34" charset="0"/>
              </a:rPr>
              <a:t>Southeast Asia, </a:t>
            </a:r>
            <a:br>
              <a:rPr kumimoji="1" lang="en-US" sz="2800">
                <a:latin typeface="Calibri" pitchFamily="34" charset="0"/>
              </a:rPr>
            </a:br>
            <a:r>
              <a:rPr kumimoji="1" lang="en-US" sz="2800">
                <a:latin typeface="Calibri" pitchFamily="34" charset="0"/>
              </a:rPr>
              <a:t>Portugal, …</a:t>
            </a: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p:txBody>
      </p:sp>
      <p:sp>
        <p:nvSpPr>
          <p:cNvPr id="4099" name="Rectangle 7"/>
          <p:cNvSpPr>
            <a:spLocks noChangeArrowheads="1"/>
          </p:cNvSpPr>
          <p:nvPr/>
        </p:nvSpPr>
        <p:spPr bwMode="auto">
          <a:xfrm>
            <a:off x="457200" y="304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000">
                <a:latin typeface="Calibri" pitchFamily="34" charset="0"/>
              </a:rPr>
              <a:t>BlueSky and real-time smoke predictions</a:t>
            </a:r>
          </a:p>
        </p:txBody>
      </p:sp>
      <p:sp>
        <p:nvSpPr>
          <p:cNvPr id="4100"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1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2436813"/>
            <a:ext cx="4714875" cy="4203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latin typeface="Arial" charset="0"/>
                <a:ea typeface="ＭＳ Ｐゴシック" pitchFamily="34" charset="-128"/>
              </a:rPr>
              <a:t>WFDSS Air Quality Tools</a:t>
            </a:r>
          </a:p>
        </p:txBody>
      </p:sp>
      <p:sp>
        <p:nvSpPr>
          <p:cNvPr id="5123" name="Content Placeholder 2"/>
          <p:cNvSpPr>
            <a:spLocks noGrp="1"/>
          </p:cNvSpPr>
          <p:nvPr>
            <p:ph idx="1"/>
          </p:nvPr>
        </p:nvSpPr>
        <p:spPr>
          <a:xfrm>
            <a:off x="457200" y="1143000"/>
            <a:ext cx="8686800" cy="4525963"/>
          </a:xfrm>
        </p:spPr>
        <p:txBody>
          <a:bodyPr/>
          <a:lstStyle/>
          <a:p>
            <a:pPr eaLnBrk="1" hangingPunct="1"/>
            <a:r>
              <a:rPr lang="en-US" sz="2400" smtClean="0">
                <a:latin typeface="Arial" charset="0"/>
                <a:ea typeface="ＭＳ Ｐゴシック" pitchFamily="34" charset="-128"/>
              </a:rPr>
              <a:t>Multiple tools in one place;  all on the web</a:t>
            </a:r>
          </a:p>
          <a:p>
            <a:pPr eaLnBrk="1" hangingPunct="1"/>
            <a:r>
              <a:rPr lang="en-US" sz="2400" smtClean="0">
                <a:latin typeface="Arial" charset="0"/>
                <a:ea typeface="ＭＳ Ｐゴシック" pitchFamily="34" charset="-128"/>
              </a:rPr>
              <a:t>Multi-criterion assessments</a:t>
            </a:r>
          </a:p>
          <a:p>
            <a:pPr eaLnBrk="1" hangingPunct="1"/>
            <a:r>
              <a:rPr lang="en-US" sz="2400" smtClean="0">
                <a:latin typeface="Arial" charset="0"/>
                <a:ea typeface="ＭＳ Ｐゴシック" pitchFamily="34" charset="-128"/>
                <a:hlinkClick r:id="rId3"/>
              </a:rPr>
              <a:t>http://firesmoke.us</a:t>
            </a:r>
            <a:r>
              <a:rPr lang="en-US" sz="2400" smtClean="0">
                <a:latin typeface="Arial" charset="0"/>
                <a:ea typeface="ＭＳ Ｐゴシック" pitchFamily="34" charset="-128"/>
              </a:rPr>
              <a:t> </a:t>
            </a:r>
          </a:p>
          <a:p>
            <a:pPr lvl="2" eaLnBrk="1" hangingPunct="1">
              <a:buFont typeface="Arial" charset="0"/>
              <a:buNone/>
            </a:pPr>
            <a:endParaRPr lang="en-US" smtClean="0">
              <a:latin typeface="Arial" charset="0"/>
              <a:ea typeface="ＭＳ Ｐゴシック" pitchFamily="34" charset="-128"/>
            </a:endParaRPr>
          </a:p>
          <a:p>
            <a:pPr lvl="2" eaLnBrk="1" hangingPunct="1">
              <a:buFont typeface="Courier New" pitchFamily="49" charset="0"/>
              <a:buChar char="o"/>
            </a:pPr>
            <a:endParaRPr lang="en-US" smtClean="0">
              <a:latin typeface="Arial" charset="0"/>
              <a:ea typeface="ＭＳ Ｐゴシック" pitchFamily="34" charset="-128"/>
            </a:endParaRPr>
          </a:p>
          <a:p>
            <a:pPr lvl="2" eaLnBrk="1" hangingPunct="1">
              <a:buFont typeface="Courier New" pitchFamily="49" charset="0"/>
              <a:buChar char="o"/>
            </a:pPr>
            <a:endParaRPr lang="en-US" smtClean="0">
              <a:latin typeface="Arial" charset="0"/>
              <a:ea typeface="ＭＳ Ｐゴシック" pitchFamily="34" charset="-128"/>
            </a:endParaRPr>
          </a:p>
        </p:txBody>
      </p:sp>
      <p:pic>
        <p:nvPicPr>
          <p:cNvPr id="5124" name="Picture 6" descr="firesmoke.us screen capture 2010-11-8-23-36-15.png"/>
          <p:cNvPicPr>
            <a:picLocks noChangeAspect="1"/>
          </p:cNvPicPr>
          <p:nvPr/>
        </p:nvPicPr>
        <p:blipFill>
          <a:blip r:embed="rId4">
            <a:extLst>
              <a:ext uri="{28A0092B-C50C-407E-A947-70E740481C1C}">
                <a14:useLocalDpi xmlns:a14="http://schemas.microsoft.com/office/drawing/2010/main" val="0"/>
              </a:ext>
            </a:extLst>
          </a:blip>
          <a:srcRect r="31628" b="83333"/>
          <a:stretch>
            <a:fillRect/>
          </a:stretch>
        </p:blipFill>
        <p:spPr bwMode="auto">
          <a:xfrm>
            <a:off x="2611438" y="2470150"/>
            <a:ext cx="6532562"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20650"/>
            <a:ext cx="8523288" cy="1143000"/>
          </a:xfrm>
        </p:spPr>
        <p:txBody>
          <a:bodyPr rIns="132080"/>
          <a:lstStyle/>
          <a:p>
            <a:pPr marL="39688" algn="l" eaLnBrk="1" hangingPunct="1"/>
            <a:r>
              <a:rPr kumimoji="1" lang="en-US" sz="4000" smtClean="0">
                <a:ea typeface="ＭＳ Ｐゴシック" pitchFamily="34" charset="-128"/>
              </a:rPr>
              <a:t>Emergency Smoke Response System</a:t>
            </a:r>
            <a:br>
              <a:rPr kumimoji="1" lang="en-US" sz="4000" smtClean="0">
                <a:ea typeface="ＭＳ Ｐゴシック" pitchFamily="34" charset="-128"/>
              </a:rPr>
            </a:br>
            <a:r>
              <a:rPr kumimoji="1" lang="en-US" sz="3200" smtClean="0">
                <a:ea typeface="ＭＳ Ｐゴシック" pitchFamily="34" charset="-128"/>
              </a:rPr>
              <a:t>CA 2007, 2008</a:t>
            </a:r>
            <a:endParaRPr kumimoji="1" lang="en-US" sz="4000" smtClean="0">
              <a:ea typeface="ＭＳ Ｐゴシック" pitchFamily="34" charset="-128"/>
            </a:endParaRPr>
          </a:p>
        </p:txBody>
      </p:sp>
      <p:sp>
        <p:nvSpPr>
          <p:cNvPr id="6147" name="Rectangle 5"/>
          <p:cNvSpPr>
            <a:spLocks/>
          </p:cNvSpPr>
          <p:nvPr/>
        </p:nvSpPr>
        <p:spPr bwMode="auto">
          <a:xfrm>
            <a:off x="541338" y="1557338"/>
            <a:ext cx="4495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endParaRPr lang="en-US" sz="2400">
              <a:solidFill>
                <a:schemeClr val="accent2"/>
              </a:solidFill>
              <a:latin typeface="Calibri" pitchFamily="34" charset="0"/>
              <a:cs typeface="Arial" charset="0"/>
              <a:sym typeface="Arial" charset="0"/>
            </a:endParaRPr>
          </a:p>
        </p:txBody>
      </p:sp>
      <p:sp>
        <p:nvSpPr>
          <p:cNvPr id="6148" name="TextBox 6"/>
          <p:cNvSpPr txBox="1">
            <a:spLocks noChangeArrowheads="1"/>
          </p:cNvSpPr>
          <p:nvPr/>
        </p:nvSpPr>
        <p:spPr bwMode="auto">
          <a:xfrm>
            <a:off x="0" y="1570038"/>
            <a:ext cx="334645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163513"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Aft>
                <a:spcPts val="1200"/>
              </a:spcAft>
              <a:buFont typeface="Arial" charset="0"/>
              <a:buChar char="•"/>
            </a:pPr>
            <a:r>
              <a:rPr lang="en-US" sz="2400">
                <a:latin typeface="Calibri" pitchFamily="34" charset="0"/>
              </a:rPr>
              <a:t>Specialized model runs</a:t>
            </a:r>
          </a:p>
          <a:p>
            <a:pPr eaLnBrk="1" hangingPunct="1">
              <a:spcAft>
                <a:spcPts val="1200"/>
              </a:spcAft>
              <a:buFont typeface="Arial" charset="0"/>
              <a:buChar char="•"/>
            </a:pPr>
            <a:r>
              <a:rPr lang="en-US" sz="2400">
                <a:latin typeface="Calibri" pitchFamily="34" charset="0"/>
              </a:rPr>
              <a:t>Rapid response air quality monitoring</a:t>
            </a:r>
          </a:p>
          <a:p>
            <a:pPr eaLnBrk="1" hangingPunct="1">
              <a:spcAft>
                <a:spcPts val="1200"/>
              </a:spcAft>
              <a:buFont typeface="Arial" charset="0"/>
              <a:buChar char="•"/>
            </a:pPr>
            <a:r>
              <a:rPr lang="en-US" sz="2400">
                <a:latin typeface="Calibri" pitchFamily="34" charset="0"/>
              </a:rPr>
              <a:t>Air quality expert developed forecast guidance</a:t>
            </a:r>
          </a:p>
          <a:p>
            <a:pPr eaLnBrk="1" hangingPunct="1">
              <a:spcAft>
                <a:spcPts val="1200"/>
              </a:spcAft>
              <a:buFont typeface="Arial" charset="0"/>
              <a:buChar char="•"/>
            </a:pPr>
            <a:r>
              <a:rPr lang="en-US" sz="2400">
                <a:latin typeface="Calibri" pitchFamily="34" charset="0"/>
              </a:rPr>
              <a:t>For use by USFS in fire management</a:t>
            </a:r>
          </a:p>
          <a:p>
            <a:pPr eaLnBrk="1" hangingPunct="1">
              <a:spcAft>
                <a:spcPts val="1200"/>
              </a:spcAft>
              <a:buFont typeface="Arial" charset="0"/>
              <a:buChar char="•"/>
            </a:pPr>
            <a:r>
              <a:rPr lang="en-US" sz="2400">
                <a:latin typeface="Calibri" pitchFamily="34" charset="0"/>
              </a:rPr>
              <a:t>Also useful for public outreach (EPA AirNow, CNN, USA Today, local TV, newspapers)</a:t>
            </a:r>
          </a:p>
        </p:txBody>
      </p:sp>
      <p:pic>
        <p:nvPicPr>
          <p:cNvPr id="7" name="Picture 9" descr="Oct26FinalGraphic"/>
          <p:cNvPicPr>
            <a:picLocks noChangeAspect="1" noChangeArrowheads="1"/>
          </p:cNvPicPr>
          <p:nvPr/>
        </p:nvPicPr>
        <p:blipFill>
          <a:blip r:embed="rId3">
            <a:extLst>
              <a:ext uri="{28A0092B-C50C-407E-A947-70E740481C1C}">
                <a14:useLocalDpi xmlns:a14="http://schemas.microsoft.com/office/drawing/2010/main" val="0"/>
              </a:ext>
            </a:extLst>
          </a:blip>
          <a:srcRect r="14336"/>
          <a:stretch>
            <a:fillRect/>
          </a:stretch>
        </p:blipFill>
        <p:spPr bwMode="auto">
          <a:xfrm>
            <a:off x="3436938" y="1412875"/>
            <a:ext cx="5737225"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5" descr="USFS_Graphic_5panel_091308.gif"/>
          <p:cNvPicPr>
            <a:picLocks noChangeAspect="1"/>
          </p:cNvPicPr>
          <p:nvPr/>
        </p:nvPicPr>
        <p:blipFill>
          <a:blip r:embed="rId4">
            <a:extLst>
              <a:ext uri="{28A0092B-C50C-407E-A947-70E740481C1C}">
                <a14:useLocalDpi xmlns:a14="http://schemas.microsoft.com/office/drawing/2010/main" val="0"/>
              </a:ext>
            </a:extLst>
          </a:blip>
          <a:srcRect l="10181"/>
          <a:stretch>
            <a:fillRect/>
          </a:stretch>
        </p:blipFill>
        <p:spPr bwMode="auto">
          <a:xfrm>
            <a:off x="3346450" y="1308100"/>
            <a:ext cx="6624638" cy="5700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2"/>
          <p:cNvSpPr>
            <a:spLocks noGrp="1"/>
          </p:cNvSpPr>
          <p:nvPr>
            <p:ph idx="1"/>
          </p:nvPr>
        </p:nvSpPr>
        <p:spPr>
          <a:xfrm>
            <a:off x="457200" y="1208088"/>
            <a:ext cx="8229600" cy="5257800"/>
          </a:xfrm>
        </p:spPr>
        <p:txBody>
          <a:bodyPr/>
          <a:lstStyle/>
          <a:p>
            <a:pPr marL="1588" indent="-1588" eaLnBrk="1" hangingPunct="1">
              <a:lnSpc>
                <a:spcPct val="90000"/>
              </a:lnSpc>
              <a:buFont typeface="Arial" charset="0"/>
              <a:buNone/>
              <a:defRPr/>
            </a:pPr>
            <a:r>
              <a:rPr kumimoji="1" lang="en-US" sz="2800" dirty="0">
                <a:ea typeface="ＭＳ Ｐゴシック" charset="0"/>
              </a:rPr>
              <a:t>Wallow:  			</a:t>
            </a:r>
            <a:r>
              <a:rPr kumimoji="1" lang="en-US" sz="2800" dirty="0" smtClean="0">
                <a:ea typeface="ＭＳ Ｐゴシック" charset="0"/>
              </a:rPr>
              <a:t>538,049 acres</a:t>
            </a:r>
            <a:endParaRPr kumimoji="1" lang="en-US" sz="2800" dirty="0">
              <a:ea typeface="ＭＳ Ｐゴシック" charset="0"/>
            </a:endParaRPr>
          </a:p>
          <a:p>
            <a:pPr marL="1588" indent="-1588" eaLnBrk="1" hangingPunct="1">
              <a:lnSpc>
                <a:spcPct val="90000"/>
              </a:lnSpc>
              <a:buFont typeface="Arial" charset="0"/>
              <a:buNone/>
              <a:defRPr/>
            </a:pPr>
            <a:r>
              <a:rPr kumimoji="1" lang="en-US" sz="2800" dirty="0">
                <a:ea typeface="ＭＳ Ｐゴシック" charset="0"/>
              </a:rPr>
              <a:t>Horseshoe 2: 	222,954</a:t>
            </a:r>
          </a:p>
          <a:p>
            <a:pPr marL="1588" indent="-1588" eaLnBrk="1" hangingPunct="1">
              <a:lnSpc>
                <a:spcPct val="90000"/>
              </a:lnSpc>
              <a:buFont typeface="Arial" charset="0"/>
              <a:buNone/>
              <a:defRPr/>
            </a:pPr>
            <a:r>
              <a:rPr kumimoji="1" lang="en-US" sz="2000" dirty="0">
                <a:ea typeface="ＭＳ Ｐゴシック" charset="0"/>
              </a:rPr>
              <a:t>+ Monument, Track, Loop, Pacheco,</a:t>
            </a:r>
            <a:br>
              <a:rPr kumimoji="1" lang="en-US" sz="2000" dirty="0">
                <a:ea typeface="ＭＳ Ｐゴシック" charset="0"/>
              </a:rPr>
            </a:br>
            <a:r>
              <a:rPr kumimoji="1" lang="en-US" sz="2000" dirty="0">
                <a:ea typeface="ＭＳ Ｐゴシック" charset="0"/>
              </a:rPr>
              <a:t>   Willow, and many others	</a:t>
            </a:r>
          </a:p>
          <a:p>
            <a:pPr marL="225425" indent="-225425" eaLnBrk="1" hangingPunct="1">
              <a:lnSpc>
                <a:spcPct val="90000"/>
              </a:lnSpc>
              <a:spcAft>
                <a:spcPts val="600"/>
              </a:spcAft>
              <a:defRPr/>
            </a:pPr>
            <a:r>
              <a:rPr kumimoji="1" lang="en-US" sz="2800" dirty="0">
                <a:ea typeface="ＭＳ Ｐゴシック" charset="0"/>
              </a:rPr>
              <a:t>Historically low fuel moistures</a:t>
            </a:r>
          </a:p>
          <a:p>
            <a:pPr marL="225425" indent="-225425" eaLnBrk="1" hangingPunct="1">
              <a:lnSpc>
                <a:spcPct val="90000"/>
              </a:lnSpc>
              <a:spcAft>
                <a:spcPts val="600"/>
              </a:spcAft>
              <a:defRPr/>
            </a:pPr>
            <a:r>
              <a:rPr kumimoji="1" lang="en-US" sz="2800" dirty="0">
                <a:ea typeface="ＭＳ Ｐゴシック" charset="0"/>
              </a:rPr>
              <a:t>30,000++ </a:t>
            </a:r>
            <a:r>
              <a:rPr kumimoji="1" lang="en-US" sz="2800" dirty="0" smtClean="0">
                <a:ea typeface="ＭＳ Ｐゴシック" charset="0"/>
              </a:rPr>
              <a:t>acre daily </a:t>
            </a:r>
            <a:r>
              <a:rPr kumimoji="1" lang="en-US" sz="2800" dirty="0">
                <a:ea typeface="ＭＳ Ｐゴシック" charset="0"/>
              </a:rPr>
              <a:t>growth</a:t>
            </a:r>
          </a:p>
          <a:p>
            <a:pPr marL="225425" indent="-225425" eaLnBrk="1" hangingPunct="1">
              <a:lnSpc>
                <a:spcPct val="90000"/>
              </a:lnSpc>
              <a:spcAft>
                <a:spcPts val="600"/>
              </a:spcAft>
              <a:defRPr/>
            </a:pPr>
            <a:r>
              <a:rPr kumimoji="1" lang="en-US" sz="2800" dirty="0">
                <a:ea typeface="ＭＳ Ｐゴシック" charset="0"/>
              </a:rPr>
              <a:t>9+ mile runs reported</a:t>
            </a:r>
          </a:p>
          <a:p>
            <a:pPr marL="225425" indent="-225425" eaLnBrk="1" hangingPunct="1">
              <a:lnSpc>
                <a:spcPct val="90000"/>
              </a:lnSpc>
              <a:spcAft>
                <a:spcPts val="600"/>
              </a:spcAft>
              <a:defRPr/>
            </a:pPr>
            <a:r>
              <a:rPr kumimoji="1" lang="en-US" sz="2800" dirty="0">
                <a:ea typeface="ＭＳ Ｐゴシック" charset="0"/>
              </a:rPr>
              <a:t>Multiple towns evacuated, </a:t>
            </a:r>
            <a:br>
              <a:rPr kumimoji="1" lang="en-US" sz="2800" dirty="0">
                <a:ea typeface="ＭＳ Ｐゴシック" charset="0"/>
              </a:rPr>
            </a:br>
            <a:r>
              <a:rPr kumimoji="1" lang="en-US" sz="2800" dirty="0">
                <a:ea typeface="ＭＳ Ｐゴシック" charset="0"/>
              </a:rPr>
              <a:t>some hospitals and emergency </a:t>
            </a:r>
            <a:br>
              <a:rPr kumimoji="1" lang="en-US" sz="2800" dirty="0">
                <a:ea typeface="ＭＳ Ｐゴシック" charset="0"/>
              </a:rPr>
            </a:br>
            <a:r>
              <a:rPr kumimoji="1" lang="en-US" sz="2800" dirty="0">
                <a:ea typeface="ＭＳ Ｐゴシック" charset="0"/>
              </a:rPr>
              <a:t>services closed</a:t>
            </a:r>
          </a:p>
          <a:p>
            <a:pPr marL="225425" indent="-225425" eaLnBrk="1" hangingPunct="1">
              <a:lnSpc>
                <a:spcPct val="90000"/>
              </a:lnSpc>
              <a:spcAft>
                <a:spcPts val="600"/>
              </a:spcAft>
              <a:defRPr/>
            </a:pPr>
            <a:r>
              <a:rPr kumimoji="1" lang="en-US" sz="2800" dirty="0">
                <a:ea typeface="ＭＳ Ｐゴシック" charset="0"/>
              </a:rPr>
              <a:t>100,000s in Unhealthy to Hazardous smoke daily</a:t>
            </a:r>
          </a:p>
          <a:p>
            <a:pPr marL="225425" indent="-225425" eaLnBrk="1" hangingPunct="1">
              <a:lnSpc>
                <a:spcPct val="90000"/>
              </a:lnSpc>
              <a:spcAft>
                <a:spcPts val="600"/>
              </a:spcAft>
              <a:defRPr/>
            </a:pPr>
            <a:r>
              <a:rPr kumimoji="1" lang="en-US" sz="2800" dirty="0">
                <a:ea typeface="ＭＳ Ｐゴシック" charset="0"/>
              </a:rPr>
              <a:t>Significant smoke impacts in AZ, NM, TX, CO, beyond</a:t>
            </a:r>
          </a:p>
        </p:txBody>
      </p:sp>
      <p:sp>
        <p:nvSpPr>
          <p:cNvPr id="7171" name="Rectangle 7"/>
          <p:cNvSpPr>
            <a:spLocks noChangeArrowheads="1"/>
          </p:cNvSpPr>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400">
                <a:latin typeface="Calibri" pitchFamily="34" charset="0"/>
              </a:rPr>
              <a:t>2011 AZ / NM Fires </a:t>
            </a:r>
          </a:p>
        </p:txBody>
      </p:sp>
      <p:sp>
        <p:nvSpPr>
          <p:cNvPr id="7172"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7173" name="Picture 6"/>
          <p:cNvPicPr>
            <a:picLocks noChangeAspect="1"/>
          </p:cNvPicPr>
          <p:nvPr/>
        </p:nvPicPr>
        <p:blipFill>
          <a:blip r:embed="rId3">
            <a:extLst>
              <a:ext uri="{28A0092B-C50C-407E-A947-70E740481C1C}">
                <a14:useLocalDpi xmlns:a14="http://schemas.microsoft.com/office/drawing/2010/main" val="0"/>
              </a:ext>
            </a:extLst>
          </a:blip>
          <a:srcRect l="26404"/>
          <a:stretch>
            <a:fillRect/>
          </a:stretch>
        </p:blipFill>
        <p:spPr bwMode="auto">
          <a:xfrm>
            <a:off x="5643563" y="0"/>
            <a:ext cx="3500437"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7" y="580291"/>
            <a:ext cx="8393723" cy="61515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408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txBox="1">
            <a:spLocks noChangeArrowheads="1"/>
          </p:cNvSpPr>
          <p:nvPr/>
        </p:nvSpPr>
        <p:spPr bwMode="auto">
          <a:xfrm>
            <a:off x="350838" y="1260475"/>
            <a:ext cx="85359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681038" indent="-2222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1588" indent="0" eaLnBrk="1" hangingPunct="1">
              <a:lnSpc>
                <a:spcPct val="90000"/>
              </a:lnSpc>
              <a:spcBef>
                <a:spcPct val="20000"/>
              </a:spcBef>
              <a:spcAft>
                <a:spcPts val="600"/>
              </a:spcAft>
              <a:defRPr/>
            </a:pPr>
            <a:r>
              <a:rPr kumimoji="1" lang="en-US" sz="2800" dirty="0" smtClean="0">
                <a:latin typeface="Calibri" charset="0"/>
              </a:rPr>
              <a:t>Southern California 2003 wildfires (9-day) </a:t>
            </a:r>
            <a:r>
              <a:rPr kumimoji="1" lang="en-US" sz="2800" dirty="0">
                <a:latin typeface="Calibri" charset="0"/>
              </a:rPr>
              <a:t>long </a:t>
            </a:r>
            <a:r>
              <a:rPr kumimoji="1" lang="en-US" sz="2800" dirty="0" smtClean="0">
                <a:latin typeface="Calibri" charset="0"/>
              </a:rPr>
              <a:t>, estimates show</a:t>
            </a:r>
            <a:r>
              <a:rPr kumimoji="1" lang="en-US" sz="2800" dirty="0">
                <a:latin typeface="Calibri" charset="0"/>
              </a:rPr>
              <a:t>:</a:t>
            </a:r>
          </a:p>
          <a:p>
            <a:pPr marL="458788" indent="-457200" eaLnBrk="1" hangingPunct="1">
              <a:lnSpc>
                <a:spcPct val="90000"/>
              </a:lnSpc>
              <a:spcBef>
                <a:spcPct val="20000"/>
              </a:spcBef>
              <a:spcAft>
                <a:spcPts val="600"/>
              </a:spcAft>
              <a:buFont typeface="Arial"/>
              <a:buChar char="•"/>
              <a:defRPr/>
            </a:pPr>
            <a:r>
              <a:rPr kumimoji="1" lang="en-US" sz="2800" dirty="0">
                <a:latin typeface="Calibri" charset="0"/>
              </a:rPr>
              <a:t>34% increase in respiratory hospitalizations = </a:t>
            </a:r>
            <a:br>
              <a:rPr kumimoji="1" lang="en-US" sz="2800" dirty="0">
                <a:latin typeface="Calibri" charset="0"/>
              </a:rPr>
            </a:br>
            <a:r>
              <a:rPr kumimoji="1" lang="en-US" sz="2800" dirty="0">
                <a:latin typeface="Calibri" charset="0"/>
              </a:rPr>
              <a:t>~600 extra hospitalizations per day =</a:t>
            </a:r>
            <a:br>
              <a:rPr kumimoji="1" lang="en-US" sz="2800" dirty="0">
                <a:latin typeface="Calibri" charset="0"/>
              </a:rPr>
            </a:br>
            <a:r>
              <a:rPr kumimoji="1" lang="en-US" sz="2800" b="1" dirty="0">
                <a:solidFill>
                  <a:srgbClr val="FF0000"/>
                </a:solidFill>
                <a:latin typeface="Calibri" charset="0"/>
              </a:rPr>
              <a:t>~$50 - $250 Million </a:t>
            </a:r>
            <a:r>
              <a:rPr kumimoji="1" lang="en-US" sz="2800" dirty="0">
                <a:latin typeface="Calibri" charset="0"/>
              </a:rPr>
              <a:t>total direct costs </a:t>
            </a:r>
          </a:p>
          <a:p>
            <a:pPr marL="458787" indent="-457200" eaLnBrk="1" hangingPunct="1">
              <a:lnSpc>
                <a:spcPct val="90000"/>
              </a:lnSpc>
              <a:spcBef>
                <a:spcPct val="20000"/>
              </a:spcBef>
              <a:spcAft>
                <a:spcPts val="600"/>
              </a:spcAft>
              <a:buFont typeface="Arial"/>
              <a:buChar char="•"/>
              <a:defRPr/>
            </a:pPr>
            <a:r>
              <a:rPr kumimoji="1" lang="en-US" sz="2800" dirty="0">
                <a:latin typeface="Calibri" charset="0"/>
              </a:rPr>
              <a:t>Estimated ~44 extra premature deaths per day = </a:t>
            </a:r>
            <a:br>
              <a:rPr kumimoji="1" lang="en-US" sz="2800" dirty="0">
                <a:latin typeface="Calibri" charset="0"/>
              </a:rPr>
            </a:br>
            <a:r>
              <a:rPr kumimoji="1" lang="en-US" sz="2800" dirty="0">
                <a:solidFill>
                  <a:srgbClr val="FF0000"/>
                </a:solidFill>
                <a:latin typeface="Calibri" charset="0"/>
              </a:rPr>
              <a:t>~</a:t>
            </a:r>
            <a:r>
              <a:rPr kumimoji="1" lang="en-US" sz="2800" b="1" dirty="0">
                <a:solidFill>
                  <a:srgbClr val="FF0000"/>
                </a:solidFill>
                <a:latin typeface="Calibri" charset="0"/>
              </a:rPr>
              <a:t>$80- $600 Million per day </a:t>
            </a:r>
            <a:r>
              <a:rPr kumimoji="1" lang="en-US" sz="2800" dirty="0" smtClean="0">
                <a:latin typeface="Calibri" charset="0"/>
              </a:rPr>
              <a:t>equivalent</a:t>
            </a:r>
          </a:p>
          <a:p>
            <a:pPr marL="1587" indent="0" eaLnBrk="1" hangingPunct="1">
              <a:lnSpc>
                <a:spcPct val="90000"/>
              </a:lnSpc>
              <a:spcBef>
                <a:spcPct val="20000"/>
              </a:spcBef>
              <a:spcAft>
                <a:spcPts val="600"/>
              </a:spcAft>
              <a:defRPr/>
            </a:pPr>
            <a:endParaRPr kumimoji="1" lang="en-US" sz="2400" dirty="0" smtClean="0">
              <a:latin typeface="Calibri" charset="0"/>
            </a:endParaRPr>
          </a:p>
          <a:p>
            <a:pPr marL="458787" indent="-457200" eaLnBrk="1" hangingPunct="1">
              <a:lnSpc>
                <a:spcPct val="90000"/>
              </a:lnSpc>
              <a:spcBef>
                <a:spcPct val="20000"/>
              </a:spcBef>
              <a:spcAft>
                <a:spcPts val="600"/>
              </a:spcAft>
              <a:buFont typeface="Arial"/>
              <a:buChar char="•"/>
              <a:defRPr/>
            </a:pPr>
            <a:endParaRPr kumimoji="1" lang="en-US" sz="2400" dirty="0">
              <a:latin typeface="Calibri" charset="0"/>
            </a:endParaRPr>
          </a:p>
          <a:p>
            <a:pPr marL="1587" indent="0" eaLnBrk="1" hangingPunct="1">
              <a:lnSpc>
                <a:spcPct val="90000"/>
              </a:lnSpc>
              <a:spcBef>
                <a:spcPct val="20000"/>
              </a:spcBef>
              <a:spcAft>
                <a:spcPts val="600"/>
              </a:spcAft>
              <a:defRPr/>
            </a:pPr>
            <a:r>
              <a:rPr kumimoji="1" lang="en-US" sz="2400" dirty="0">
                <a:latin typeface="Calibri" charset="0"/>
              </a:rPr>
              <a:t>Sources:  </a:t>
            </a:r>
            <a:r>
              <a:rPr kumimoji="1" lang="en-US" sz="2400" dirty="0"/>
              <a:t>EPA methodology; </a:t>
            </a:r>
            <a:r>
              <a:rPr kumimoji="1" lang="en-US" sz="2400" dirty="0" err="1"/>
              <a:t>Delfino</a:t>
            </a:r>
            <a:r>
              <a:rPr kumimoji="1" lang="en-US" sz="2400" dirty="0"/>
              <a:t> et al, 2009; </a:t>
            </a:r>
            <a:r>
              <a:rPr lang="en-US" sz="2400" dirty="0"/>
              <a:t>Wu et al. (2006); Pope et al. (2002); Laden et al. (2006); </a:t>
            </a:r>
            <a:r>
              <a:rPr lang="en-US" sz="2400" dirty="0" err="1"/>
              <a:t>Jerrett</a:t>
            </a:r>
            <a:r>
              <a:rPr lang="en-US" sz="2400" dirty="0"/>
              <a:t> et al. (2005); </a:t>
            </a:r>
            <a:r>
              <a:rPr kumimoji="1" lang="en-US" sz="2400" dirty="0"/>
              <a:t>EPA Integrated Science Assessment (2009);  </a:t>
            </a:r>
            <a:r>
              <a:rPr kumimoji="1" lang="pl-PL" sz="2400" dirty="0"/>
              <a:t>Krewski et al. (2009);   </a:t>
            </a:r>
            <a:endParaRPr kumimoji="1" lang="en-US" sz="3200" dirty="0"/>
          </a:p>
          <a:p>
            <a:pPr marL="1587" indent="0" eaLnBrk="1" hangingPunct="1">
              <a:lnSpc>
                <a:spcPct val="90000"/>
              </a:lnSpc>
              <a:spcBef>
                <a:spcPct val="20000"/>
              </a:spcBef>
              <a:spcAft>
                <a:spcPts val="600"/>
              </a:spcAft>
              <a:defRPr/>
            </a:pPr>
            <a:endParaRPr kumimoji="1" lang="en-US" sz="2400" dirty="0">
              <a:latin typeface="Calibri" charset="0"/>
            </a:endParaRPr>
          </a:p>
          <a:p>
            <a:pPr marL="458788" lvl="1" indent="0" eaLnBrk="1" hangingPunct="1">
              <a:lnSpc>
                <a:spcPct val="90000"/>
              </a:lnSpc>
              <a:spcBef>
                <a:spcPct val="20000"/>
              </a:spcBef>
              <a:spcAft>
                <a:spcPts val="600"/>
              </a:spcAft>
              <a:defRPr/>
            </a:pPr>
            <a:endParaRPr kumimoji="1" lang="en-US" sz="2400" dirty="0" smtClean="0">
              <a:latin typeface="Calibri" pitchFamily="34" charset="0"/>
            </a:endParaRPr>
          </a:p>
          <a:p>
            <a:pPr lvl="1" eaLnBrk="1" hangingPunct="1">
              <a:lnSpc>
                <a:spcPct val="90000"/>
              </a:lnSpc>
              <a:spcBef>
                <a:spcPct val="20000"/>
              </a:spcBef>
              <a:spcAft>
                <a:spcPts val="600"/>
              </a:spcAft>
              <a:buFont typeface="Arial" pitchFamily="34" charset="0"/>
              <a:buChar char="•"/>
              <a:defRPr/>
            </a:pPr>
            <a:endParaRPr kumimoji="1" lang="en-US" sz="2800" dirty="0" smtClean="0">
              <a:latin typeface="Calibri" pitchFamily="34" charset="0"/>
            </a:endParaRPr>
          </a:p>
          <a:p>
            <a:pPr lvl="1" eaLnBrk="1" hangingPunct="1">
              <a:lnSpc>
                <a:spcPct val="90000"/>
              </a:lnSpc>
              <a:spcBef>
                <a:spcPct val="20000"/>
              </a:spcBef>
              <a:spcAft>
                <a:spcPts val="600"/>
              </a:spcAft>
              <a:buFont typeface="Arial" pitchFamily="34" charset="0"/>
              <a:buChar char="•"/>
              <a:defRPr/>
            </a:pPr>
            <a:endParaRPr kumimoji="1" lang="en-US" sz="2800" dirty="0" smtClean="0">
              <a:latin typeface="Calibri" pitchFamily="34" charset="0"/>
            </a:endParaRPr>
          </a:p>
          <a:p>
            <a:pPr lvl="1" eaLnBrk="1" hangingPunct="1">
              <a:lnSpc>
                <a:spcPct val="90000"/>
              </a:lnSpc>
              <a:spcBef>
                <a:spcPct val="20000"/>
              </a:spcBef>
              <a:spcAft>
                <a:spcPts val="600"/>
              </a:spcAft>
              <a:buFont typeface="Arial" pitchFamily="34" charset="0"/>
              <a:buChar char="•"/>
              <a:defRPr/>
            </a:pPr>
            <a:endParaRPr kumimoji="1" lang="en-US" sz="2800" dirty="0" smtClean="0">
              <a:latin typeface="Calibri" pitchFamily="34" charset="0"/>
            </a:endParaRPr>
          </a:p>
        </p:txBody>
      </p:sp>
      <p:sp>
        <p:nvSpPr>
          <p:cNvPr id="3075" name="Rectangle 7"/>
          <p:cNvSpPr>
            <a:spLocks noChangeArrowheads="1"/>
          </p:cNvSpPr>
          <p:nvPr/>
        </p:nvSpPr>
        <p:spPr bwMode="auto">
          <a:xfrm>
            <a:off x="521677" y="170229"/>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000" dirty="0">
                <a:latin typeface="Calibri" pitchFamily="34" charset="0"/>
              </a:rPr>
              <a:t>Health effects</a:t>
            </a:r>
          </a:p>
        </p:txBody>
      </p:sp>
      <p:sp>
        <p:nvSpPr>
          <p:cNvPr id="3076"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02501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676339249"/>
              </p:ext>
            </p:extLst>
          </p:nvPr>
        </p:nvGraphicFramePr>
        <p:xfrm>
          <a:off x="328246" y="274640"/>
          <a:ext cx="8733692" cy="6489574"/>
        </p:xfrm>
        <a:graphic>
          <a:graphicData uri="http://schemas.openxmlformats.org/drawingml/2006/table">
            <a:tbl>
              <a:tblPr firstRow="1" firstCol="1" bandRow="1"/>
              <a:tblGrid>
                <a:gridCol w="874812"/>
                <a:gridCol w="1082241"/>
                <a:gridCol w="1136354"/>
                <a:gridCol w="1190466"/>
                <a:gridCol w="1028130"/>
                <a:gridCol w="865794"/>
                <a:gridCol w="1244578"/>
                <a:gridCol w="1311317"/>
              </a:tblGrid>
              <a:tr h="200642">
                <a:tc gridSpan="8">
                  <a:txBody>
                    <a:bodyPr/>
                    <a:lstStyle/>
                    <a:p>
                      <a:pPr marL="0" marR="0" algn="ctr">
                        <a:lnSpc>
                          <a:spcPct val="115000"/>
                        </a:lnSpc>
                        <a:spcBef>
                          <a:spcPts val="0"/>
                        </a:spcBef>
                        <a:spcAft>
                          <a:spcPts val="0"/>
                        </a:spcAft>
                      </a:pPr>
                      <a:r>
                        <a:rPr lang="en-US" sz="800" b="1">
                          <a:effectLst/>
                          <a:latin typeface="Arial"/>
                          <a:ea typeface="Times New Roman"/>
                          <a:cs typeface="Times New Roman"/>
                        </a:rPr>
                        <a:t>Air Quality Guide for Particle Pollution </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83927">
                <a:tc>
                  <a:txBody>
                    <a:bodyPr/>
                    <a:lstStyle/>
                    <a:p>
                      <a:pPr marL="0" marR="0" algn="ctr">
                        <a:lnSpc>
                          <a:spcPct val="115000"/>
                        </a:lnSpc>
                        <a:spcBef>
                          <a:spcPts val="0"/>
                        </a:spcBef>
                        <a:spcAft>
                          <a:spcPts val="0"/>
                        </a:spcAft>
                      </a:pPr>
                      <a:r>
                        <a:rPr lang="en-US" sz="500" b="1">
                          <a:effectLst/>
                          <a:latin typeface="Verdana"/>
                          <a:ea typeface="Times New Roman"/>
                          <a:cs typeface="Calibri"/>
                        </a:rPr>
                        <a:t>Adjective</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500" b="1">
                          <a:effectLst/>
                          <a:latin typeface="Verdana"/>
                          <a:ea typeface="Times New Roman"/>
                          <a:cs typeface="Calibri"/>
                        </a:rPr>
                        <a:t>Air Quality Index (AQI)</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500" b="1">
                          <a:effectLst/>
                          <a:latin typeface="Verdana"/>
                          <a:ea typeface="Times New Roman"/>
                          <a:cs typeface="Calibri"/>
                        </a:rPr>
                        <a:t>Concentration PM 2.5 (ug/m3- 1-3 hr. avg.)</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500" b="1">
                          <a:effectLst/>
                          <a:latin typeface="Verdana"/>
                          <a:ea typeface="Times New Roman"/>
                          <a:cs typeface="Calibri"/>
                        </a:rPr>
                        <a:t>Concentration PM 2.5 (ug/m3- 8 hr. avg.)</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500" b="1">
                          <a:effectLst/>
                          <a:latin typeface="Verdana"/>
                          <a:ea typeface="Times New Roman"/>
                          <a:cs typeface="Calibri"/>
                        </a:rPr>
                        <a:t>Concentration PM 2.5 (ug/m3- 24 hr. avg.)</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500" b="1">
                          <a:effectLst/>
                          <a:latin typeface="Verdana"/>
                          <a:ea typeface="Times New Roman"/>
                          <a:cs typeface="Calibri"/>
                        </a:rPr>
                        <a:t>Visibility (miles)</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500" b="1">
                          <a:effectLst/>
                          <a:latin typeface="Verdana"/>
                          <a:ea typeface="Times New Roman"/>
                          <a:cs typeface="Calibri"/>
                        </a:rPr>
                        <a:t>Cautionary Statement</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500" b="1">
                          <a:solidFill>
                            <a:srgbClr val="000000"/>
                          </a:solidFill>
                          <a:effectLst/>
                          <a:latin typeface="Verdana"/>
                          <a:ea typeface="Times New Roman"/>
                          <a:cs typeface="Calibri"/>
                        </a:rPr>
                        <a:t>Health Effects Statement</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377834">
                <a:tc>
                  <a:txBody>
                    <a:bodyPr/>
                    <a:lstStyle/>
                    <a:p>
                      <a:pPr marL="0" marR="0" algn="ctr">
                        <a:lnSpc>
                          <a:spcPct val="115000"/>
                        </a:lnSpc>
                        <a:spcBef>
                          <a:spcPts val="0"/>
                        </a:spcBef>
                        <a:spcAft>
                          <a:spcPts val="0"/>
                        </a:spcAft>
                      </a:pPr>
                      <a:r>
                        <a:rPr lang="en-US" sz="700">
                          <a:effectLst/>
                          <a:latin typeface="Verdana"/>
                          <a:ea typeface="Times New Roman"/>
                          <a:cs typeface="Calibri"/>
                        </a:rPr>
                        <a:t>Good</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0-50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0-38</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0-22</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0-15</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&gt;10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indent="101600">
                        <a:lnSpc>
                          <a:spcPct val="115000"/>
                        </a:lnSpc>
                        <a:spcBef>
                          <a:spcPts val="0"/>
                        </a:spcBef>
                        <a:spcAft>
                          <a:spcPts val="0"/>
                        </a:spcAft>
                      </a:pPr>
                      <a:r>
                        <a:rPr lang="en-US" sz="500">
                          <a:effectLst/>
                          <a:latin typeface="Verdana"/>
                          <a:ea typeface="Times New Roman"/>
                          <a:cs typeface="Calibri"/>
                        </a:rPr>
                        <a:t>None</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nSpc>
                          <a:spcPct val="115000"/>
                        </a:lnSpc>
                        <a:spcBef>
                          <a:spcPts val="0"/>
                        </a:spcBef>
                        <a:spcAft>
                          <a:spcPts val="0"/>
                        </a:spcAft>
                      </a:pPr>
                      <a:r>
                        <a:rPr lang="en-US" sz="600">
                          <a:solidFill>
                            <a:srgbClr val="000000"/>
                          </a:solidFill>
                          <a:effectLst/>
                          <a:latin typeface="Verdana"/>
                          <a:ea typeface="Times New Roman"/>
                          <a:cs typeface="Calibri"/>
                        </a:rPr>
                        <a:t> </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r>
              <a:tr h="601102">
                <a:tc>
                  <a:txBody>
                    <a:bodyPr/>
                    <a:lstStyle/>
                    <a:p>
                      <a:pPr marL="0" marR="0" algn="ctr">
                        <a:lnSpc>
                          <a:spcPct val="115000"/>
                        </a:lnSpc>
                        <a:spcBef>
                          <a:spcPts val="0"/>
                        </a:spcBef>
                        <a:spcAft>
                          <a:spcPts val="0"/>
                        </a:spcAft>
                      </a:pPr>
                      <a:r>
                        <a:rPr lang="en-US" sz="700">
                          <a:effectLst/>
                          <a:latin typeface="Verdana"/>
                          <a:ea typeface="Times New Roman"/>
                          <a:cs typeface="Calibri"/>
                        </a:rPr>
                        <a:t>Moderate</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51-100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39-88</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23-50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16-35</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6-10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101600">
                        <a:lnSpc>
                          <a:spcPct val="115000"/>
                        </a:lnSpc>
                        <a:spcBef>
                          <a:spcPts val="0"/>
                        </a:spcBef>
                        <a:spcAft>
                          <a:spcPts val="0"/>
                        </a:spcAft>
                      </a:pPr>
                      <a:r>
                        <a:rPr lang="en-US" sz="500">
                          <a:effectLst/>
                          <a:latin typeface="Verdana"/>
                          <a:ea typeface="Times New Roman"/>
                          <a:cs typeface="Calibri"/>
                        </a:rPr>
                        <a:t>Unusually sensitive people should consider reducing prolonged or heavy exertion</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600">
                          <a:solidFill>
                            <a:srgbClr val="000000"/>
                          </a:solidFill>
                          <a:effectLst/>
                          <a:latin typeface="Verdana"/>
                          <a:ea typeface="Times New Roman"/>
                          <a:cs typeface="Calibri"/>
                        </a:rPr>
                        <a:t> </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137627">
                <a:tc>
                  <a:txBody>
                    <a:bodyPr/>
                    <a:lstStyle/>
                    <a:p>
                      <a:pPr marL="0" marR="0" algn="ctr">
                        <a:lnSpc>
                          <a:spcPct val="115000"/>
                        </a:lnSpc>
                        <a:spcBef>
                          <a:spcPts val="0"/>
                        </a:spcBef>
                        <a:spcAft>
                          <a:spcPts val="0"/>
                        </a:spcAft>
                      </a:pPr>
                      <a:r>
                        <a:rPr lang="en-US" sz="700">
                          <a:effectLst/>
                          <a:latin typeface="Verdana"/>
                          <a:ea typeface="Times New Roman"/>
                          <a:cs typeface="Calibri"/>
                        </a:rPr>
                        <a:t>Unhealthy for Sensitive Groups</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101-150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89-138</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51-79</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36-65</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3-5</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45720" indent="101600">
                        <a:lnSpc>
                          <a:spcPct val="115000"/>
                        </a:lnSpc>
                        <a:spcBef>
                          <a:spcPts val="0"/>
                        </a:spcBef>
                        <a:spcAft>
                          <a:spcPts val="0"/>
                        </a:spcAft>
                      </a:pPr>
                      <a:r>
                        <a:rPr lang="en-US" sz="500">
                          <a:effectLst/>
                          <a:latin typeface="Verdana"/>
                          <a:ea typeface="Times New Roman"/>
                          <a:cs typeface="Calibri"/>
                        </a:rPr>
                        <a:t>People with heart or lung disease, older adults, and children should reduce prolonged or heavy exertion.</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15000"/>
                        </a:lnSpc>
                        <a:spcBef>
                          <a:spcPts val="0"/>
                        </a:spcBef>
                        <a:spcAft>
                          <a:spcPts val="0"/>
                        </a:spcAft>
                      </a:pPr>
                      <a:r>
                        <a:rPr lang="en-US" sz="500">
                          <a:solidFill>
                            <a:srgbClr val="000000"/>
                          </a:solidFill>
                          <a:effectLst/>
                          <a:latin typeface="Verdana"/>
                          <a:ea typeface="Times New Roman"/>
                          <a:cs typeface="Calibri"/>
                        </a:rPr>
                        <a:t>Increasing likelihood of respiratory symptoms in sensitive individuals, aggravation of heart or lung disease and premature mortality in persons with cardiopulmonary disease and the elderly.</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r>
              <a:tr h="1137627">
                <a:tc>
                  <a:txBody>
                    <a:bodyPr/>
                    <a:lstStyle/>
                    <a:p>
                      <a:pPr marL="0" marR="0" algn="ctr">
                        <a:lnSpc>
                          <a:spcPct val="115000"/>
                        </a:lnSpc>
                        <a:spcBef>
                          <a:spcPts val="0"/>
                        </a:spcBef>
                        <a:spcAft>
                          <a:spcPts val="0"/>
                        </a:spcAft>
                      </a:pPr>
                      <a:r>
                        <a:rPr lang="en-US" sz="700">
                          <a:effectLst/>
                          <a:latin typeface="Verdana"/>
                          <a:ea typeface="Times New Roman"/>
                          <a:cs typeface="Calibri"/>
                        </a:rPr>
                        <a:t>Unhealthy</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151-200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139-351</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80-200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66-150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1.5-2.75</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c>
                  <a:txBody>
                    <a:bodyPr/>
                    <a:lstStyle/>
                    <a:p>
                      <a:pPr marL="0" marR="0" indent="101600">
                        <a:lnSpc>
                          <a:spcPct val="115000"/>
                        </a:lnSpc>
                        <a:spcBef>
                          <a:spcPts val="0"/>
                        </a:spcBef>
                        <a:spcAft>
                          <a:spcPts val="0"/>
                        </a:spcAft>
                      </a:pPr>
                      <a:r>
                        <a:rPr lang="en-US" sz="500">
                          <a:effectLst/>
                          <a:latin typeface="Verdana"/>
                          <a:ea typeface="Times New Roman"/>
                          <a:cs typeface="Calibri"/>
                        </a:rPr>
                        <a:t>People with heart or lung disease, older adults, and children should avoid prolonged or heavy exertion. Everyone else should reduce prolonged or heavy exertion</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c>
                  <a:txBody>
                    <a:bodyPr/>
                    <a:lstStyle/>
                    <a:p>
                      <a:pPr marL="0" marR="0">
                        <a:lnSpc>
                          <a:spcPct val="115000"/>
                        </a:lnSpc>
                        <a:spcBef>
                          <a:spcPts val="0"/>
                        </a:spcBef>
                        <a:spcAft>
                          <a:spcPts val="0"/>
                        </a:spcAft>
                      </a:pPr>
                      <a:r>
                        <a:rPr lang="en-US" sz="500">
                          <a:solidFill>
                            <a:srgbClr val="000000"/>
                          </a:solidFill>
                          <a:effectLst/>
                          <a:latin typeface="Verdana"/>
                          <a:ea typeface="Times New Roman"/>
                          <a:cs typeface="Calibri"/>
                        </a:rPr>
                        <a:t>Increased aggravation of heart or lung disease and premature mortality in persons with cardiopulmonary disease and the elderly; increased respiratory effects in general population.</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r>
              <a:tr h="1137627">
                <a:tc>
                  <a:txBody>
                    <a:bodyPr/>
                    <a:lstStyle/>
                    <a:p>
                      <a:pPr marL="0" marR="0" algn="ctr">
                        <a:lnSpc>
                          <a:spcPct val="115000"/>
                        </a:lnSpc>
                        <a:spcBef>
                          <a:spcPts val="0"/>
                        </a:spcBef>
                        <a:spcAft>
                          <a:spcPts val="0"/>
                        </a:spcAft>
                      </a:pPr>
                      <a:r>
                        <a:rPr lang="en-US" sz="700">
                          <a:effectLst/>
                          <a:latin typeface="Verdana"/>
                          <a:ea typeface="Times New Roman"/>
                          <a:cs typeface="Calibri"/>
                        </a:rPr>
                        <a:t>Very Unhealthy Alert</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201-300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352-526</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201-300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151-250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1.25-1</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101600">
                        <a:lnSpc>
                          <a:spcPct val="115000"/>
                        </a:lnSpc>
                        <a:spcBef>
                          <a:spcPts val="0"/>
                        </a:spcBef>
                        <a:spcAft>
                          <a:spcPts val="0"/>
                        </a:spcAft>
                      </a:pPr>
                      <a:r>
                        <a:rPr lang="en-US" sz="500">
                          <a:effectLst/>
                          <a:latin typeface="Verdana"/>
                          <a:ea typeface="Times New Roman"/>
                          <a:cs typeface="Calibri"/>
                        </a:rPr>
                        <a:t>People with heart or lung disease, older adults, and children should avoid all physical activity outdoors. Everyone else should avoid prolonged or heavy exertion.</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15000"/>
                        </a:lnSpc>
                        <a:spcBef>
                          <a:spcPts val="0"/>
                        </a:spcBef>
                        <a:spcAft>
                          <a:spcPts val="0"/>
                        </a:spcAft>
                      </a:pPr>
                      <a:r>
                        <a:rPr lang="en-US" sz="500">
                          <a:solidFill>
                            <a:srgbClr val="000000"/>
                          </a:solidFill>
                          <a:effectLst/>
                          <a:latin typeface="Verdana"/>
                          <a:ea typeface="Times New Roman"/>
                          <a:cs typeface="Calibri"/>
                        </a:rPr>
                        <a:t>Significant aggravation of heart or lung disease and premature mortality in persons with cardiopulmonary disease and the elderly; significant increase in respiratory effects in general population.</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137627">
                <a:tc>
                  <a:txBody>
                    <a:bodyPr/>
                    <a:lstStyle/>
                    <a:p>
                      <a:pPr marL="0" marR="0" algn="ctr">
                        <a:lnSpc>
                          <a:spcPct val="115000"/>
                        </a:lnSpc>
                        <a:spcBef>
                          <a:spcPts val="0"/>
                        </a:spcBef>
                        <a:spcAft>
                          <a:spcPts val="0"/>
                        </a:spcAft>
                      </a:pPr>
                      <a:r>
                        <a:rPr lang="en-US" sz="700">
                          <a:effectLst/>
                          <a:latin typeface="Verdana"/>
                          <a:ea typeface="Times New Roman"/>
                          <a:cs typeface="Calibri"/>
                        </a:rPr>
                        <a:t>Hazardous</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300+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526+</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300+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250+</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0000"/>
                    </a:solidFill>
                  </a:tcPr>
                </a:tc>
                <a:tc>
                  <a:txBody>
                    <a:bodyPr/>
                    <a:lstStyle/>
                    <a:p>
                      <a:pPr marL="0" marR="0" algn="ctr">
                        <a:lnSpc>
                          <a:spcPct val="115000"/>
                        </a:lnSpc>
                        <a:spcBef>
                          <a:spcPts val="0"/>
                        </a:spcBef>
                        <a:spcAft>
                          <a:spcPts val="0"/>
                        </a:spcAft>
                      </a:pPr>
                      <a:r>
                        <a:rPr lang="en-US" sz="700">
                          <a:effectLst/>
                          <a:latin typeface="Verdana"/>
                          <a:ea typeface="Times New Roman"/>
                          <a:cs typeface="Calibri"/>
                        </a:rPr>
                        <a:t>&lt;1</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0000"/>
                    </a:solidFill>
                  </a:tcPr>
                </a:tc>
                <a:tc>
                  <a:txBody>
                    <a:bodyPr/>
                    <a:lstStyle/>
                    <a:p>
                      <a:pPr marL="0" marR="0" indent="101600">
                        <a:lnSpc>
                          <a:spcPct val="115000"/>
                        </a:lnSpc>
                        <a:spcBef>
                          <a:spcPts val="0"/>
                        </a:spcBef>
                        <a:spcAft>
                          <a:spcPts val="0"/>
                        </a:spcAft>
                      </a:pPr>
                      <a:r>
                        <a:rPr lang="en-US" sz="500">
                          <a:effectLst/>
                          <a:latin typeface="Verdana"/>
                          <a:ea typeface="Times New Roman"/>
                          <a:cs typeface="Calibri"/>
                        </a:rPr>
                        <a:t>People with heart or lung disease, older adults, and children should avoid all physical activity outdoors. Everyone else should avoid prolonged or heavy exertion.</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0000"/>
                    </a:solidFill>
                  </a:tcPr>
                </a:tc>
                <a:tc>
                  <a:txBody>
                    <a:bodyPr/>
                    <a:lstStyle/>
                    <a:p>
                      <a:pPr marL="0" marR="0">
                        <a:lnSpc>
                          <a:spcPct val="115000"/>
                        </a:lnSpc>
                        <a:spcBef>
                          <a:spcPts val="0"/>
                        </a:spcBef>
                        <a:spcAft>
                          <a:spcPts val="0"/>
                        </a:spcAft>
                      </a:pPr>
                      <a:r>
                        <a:rPr lang="en-US" sz="500">
                          <a:solidFill>
                            <a:srgbClr val="FFFFFF"/>
                          </a:solidFill>
                          <a:effectLst/>
                          <a:latin typeface="Verdana"/>
                          <a:ea typeface="Times New Roman"/>
                          <a:cs typeface="Calibri"/>
                        </a:rPr>
                        <a:t>Significant aggravation of heart or lung disease and premature mortality in persons with cardiopulmonary disease and the elderly; significant increase in respiratory effects in general population.</a:t>
                      </a:r>
                      <a:endParaRPr lang="en-US" sz="700">
                        <a:effectLst/>
                        <a:latin typeface="Calibri"/>
                        <a:ea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0000"/>
                    </a:solidFill>
                  </a:tcPr>
                </a:tc>
              </a:tr>
              <a:tr h="175561">
                <a:tc>
                  <a:txBody>
                    <a:bodyPr/>
                    <a:lstStyle/>
                    <a:p>
                      <a:pPr>
                        <a:lnSpc>
                          <a:spcPct val="115000"/>
                        </a:lnSpc>
                      </a:pPr>
                      <a:endParaRPr lang="en-US" sz="700">
                        <a:effectLst/>
                        <a:latin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pPr>
                      <a:endParaRPr lang="en-US" sz="700">
                        <a:effectLst/>
                        <a:latin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pPr>
                      <a:endParaRPr lang="en-US" sz="700">
                        <a:effectLst/>
                        <a:latin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pPr>
                      <a:endParaRPr lang="en-US" sz="700">
                        <a:effectLst/>
                        <a:latin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pPr>
                      <a:endParaRPr lang="en-US" sz="700">
                        <a:effectLst/>
                        <a:latin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pPr>
                      <a:endParaRPr lang="en-US" sz="700">
                        <a:effectLst/>
                        <a:latin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pPr>
                      <a:endParaRPr lang="en-US" sz="700">
                        <a:effectLst/>
                        <a:latin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pPr>
                      <a:endParaRPr lang="en-US" sz="700" dirty="0">
                        <a:effectLst/>
                        <a:latin typeface="Calibri"/>
                        <a:cs typeface="Times New Roman"/>
                      </a:endParaRPr>
                    </a:p>
                  </a:txBody>
                  <a:tcPr marL="43205" marR="43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0000"/>
                    </a:solidFill>
                  </a:tcPr>
                </a:tc>
              </a:tr>
            </a:tbl>
          </a:graphicData>
        </a:graphic>
      </p:graphicFrame>
      <p:sp>
        <p:nvSpPr>
          <p:cNvPr id="12" name="Rectangle 3"/>
          <p:cNvSpPr>
            <a:spLocks noChangeArrowheads="1"/>
          </p:cNvSpPr>
          <p:nvPr/>
        </p:nvSpPr>
        <p:spPr bwMode="auto">
          <a:xfrm>
            <a:off x="1666875" y="1595438"/>
            <a:ext cx="91440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400050" algn="l" defTabSz="4572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3985871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1"/>
          <p:cNvSpPr>
            <a:spLocks noChangeArrowheads="1"/>
          </p:cNvSpPr>
          <p:nvPr/>
        </p:nvSpPr>
        <p:spPr bwMode="auto">
          <a:xfrm>
            <a:off x="3649663" y="5661025"/>
            <a:ext cx="2332037" cy="7223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MAC Group</a:t>
            </a:r>
          </a:p>
        </p:txBody>
      </p:sp>
      <p:sp>
        <p:nvSpPr>
          <p:cNvPr id="8195" name="Rectangle 30"/>
          <p:cNvSpPr>
            <a:spLocks noChangeArrowheads="1"/>
          </p:cNvSpPr>
          <p:nvPr/>
        </p:nvSpPr>
        <p:spPr bwMode="auto">
          <a:xfrm>
            <a:off x="3482975" y="5561013"/>
            <a:ext cx="2327275" cy="720725"/>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MAC Group</a:t>
            </a:r>
          </a:p>
        </p:txBody>
      </p:sp>
      <p:sp>
        <p:nvSpPr>
          <p:cNvPr id="8196" name="Rectangle 2"/>
          <p:cNvSpPr txBox="1">
            <a:spLocks noChangeArrowheads="1"/>
          </p:cNvSpPr>
          <p:nvPr/>
        </p:nvSpPr>
        <p:spPr bwMode="auto">
          <a:xfrm>
            <a:off x="533400" y="1360488"/>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Bef>
                <a:spcPct val="20000"/>
              </a:spcBef>
              <a:spcAft>
                <a:spcPts val="1200"/>
              </a:spcAft>
              <a:buFont typeface="Arial" charset="0"/>
              <a:buChar char="•"/>
            </a:pPr>
            <a:r>
              <a:rPr kumimoji="1" lang="en-US" sz="3600">
                <a:latin typeface="Calibri" pitchFamily="34" charset="0"/>
              </a:rPr>
              <a:t>Specialized modeling runs to predict smoke impacts using fire growth models</a:t>
            </a: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p:txBody>
      </p:sp>
      <p:sp>
        <p:nvSpPr>
          <p:cNvPr id="8197" name="Rectangle 7"/>
          <p:cNvSpPr>
            <a:spLocks noChangeArrowheads="1"/>
          </p:cNvSpPr>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altLang="ja-JP" sz="4400">
                <a:latin typeface="Calibri" pitchFamily="34" charset="0"/>
              </a:rPr>
              <a:t>Response</a:t>
            </a:r>
            <a:endParaRPr kumimoji="1" lang="en-US" sz="4400">
              <a:latin typeface="Calibri" pitchFamily="34" charset="0"/>
            </a:endParaRPr>
          </a:p>
        </p:txBody>
      </p:sp>
      <p:sp>
        <p:nvSpPr>
          <p:cNvPr id="8198"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9" name="Rectangle 4"/>
          <p:cNvSpPr>
            <a:spLocks noChangeArrowheads="1"/>
          </p:cNvSpPr>
          <p:nvPr/>
        </p:nvSpPr>
        <p:spPr bwMode="auto">
          <a:xfrm>
            <a:off x="1516063" y="2784475"/>
            <a:ext cx="1903412" cy="7223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WFDSS FARSITE Runs</a:t>
            </a:r>
          </a:p>
        </p:txBody>
      </p:sp>
      <p:sp>
        <p:nvSpPr>
          <p:cNvPr id="8200" name="Rectangle 5"/>
          <p:cNvSpPr>
            <a:spLocks noChangeArrowheads="1"/>
          </p:cNvSpPr>
          <p:nvPr/>
        </p:nvSpPr>
        <p:spPr bwMode="auto">
          <a:xfrm>
            <a:off x="3571875" y="2784475"/>
            <a:ext cx="1905000" cy="7223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MAC Group</a:t>
            </a:r>
          </a:p>
        </p:txBody>
      </p:sp>
      <p:sp>
        <p:nvSpPr>
          <p:cNvPr id="8201" name="Rectangle 6"/>
          <p:cNvSpPr>
            <a:spLocks noChangeArrowheads="1"/>
          </p:cNvSpPr>
          <p:nvPr/>
        </p:nvSpPr>
        <p:spPr bwMode="auto">
          <a:xfrm>
            <a:off x="5629275" y="2784475"/>
            <a:ext cx="1905000" cy="7223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NWS and other met experts</a:t>
            </a:r>
          </a:p>
        </p:txBody>
      </p:sp>
      <p:sp>
        <p:nvSpPr>
          <p:cNvPr id="8202" name="TextBox 10"/>
          <p:cNvSpPr txBox="1">
            <a:spLocks noChangeArrowheads="1"/>
          </p:cNvSpPr>
          <p:nvPr/>
        </p:nvSpPr>
        <p:spPr bwMode="auto">
          <a:xfrm>
            <a:off x="182563" y="2784475"/>
            <a:ext cx="1419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atin typeface="Calibri" pitchFamily="34" charset="0"/>
              </a:rPr>
              <a:t>Fire Growth Projections</a:t>
            </a:r>
          </a:p>
        </p:txBody>
      </p:sp>
      <p:sp>
        <p:nvSpPr>
          <p:cNvPr id="12" name="Left Brace 11"/>
          <p:cNvSpPr>
            <a:spLocks/>
          </p:cNvSpPr>
          <p:nvPr/>
        </p:nvSpPr>
        <p:spPr bwMode="auto">
          <a:xfrm rot="-5400000">
            <a:off x="4380706" y="1134269"/>
            <a:ext cx="404813" cy="5292725"/>
          </a:xfrm>
          <a:prstGeom prst="leftBrace">
            <a:avLst>
              <a:gd name="adj1" fmla="val 8293"/>
              <a:gd name="adj2" fmla="val 50000"/>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latin typeface="+mn-lt"/>
              <a:ea typeface="+mn-ea"/>
            </a:endParaRPr>
          </a:p>
        </p:txBody>
      </p:sp>
      <p:sp>
        <p:nvSpPr>
          <p:cNvPr id="8204" name="Rectangle 12"/>
          <p:cNvSpPr>
            <a:spLocks noChangeArrowheads="1"/>
          </p:cNvSpPr>
          <p:nvPr/>
        </p:nvSpPr>
        <p:spPr bwMode="auto">
          <a:xfrm>
            <a:off x="3305175" y="4040188"/>
            <a:ext cx="2582863" cy="722312"/>
          </a:xfrm>
          <a:prstGeom prst="rect">
            <a:avLst/>
          </a:prstGeom>
          <a:noFill/>
          <a:ln w="9525">
            <a:solidFill>
              <a:srgbClr val="4A7EBB"/>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r>
              <a:rPr lang="en-US">
                <a:latin typeface="Calibri" pitchFamily="34" charset="0"/>
              </a:rPr>
              <a:t>Fire Growth </a:t>
            </a:r>
            <a:r>
              <a:rPr lang="ja-JP" altLang="en-US">
                <a:latin typeface="Calibri" pitchFamily="34" charset="0"/>
              </a:rPr>
              <a:t>“</a:t>
            </a:r>
            <a:r>
              <a:rPr lang="en-US" altLang="ja-JP">
                <a:latin typeface="Calibri" pitchFamily="34" charset="0"/>
              </a:rPr>
              <a:t>Scenarios</a:t>
            </a:r>
            <a:r>
              <a:rPr lang="ja-JP" altLang="en-US">
                <a:latin typeface="Calibri" pitchFamily="34" charset="0"/>
              </a:rPr>
              <a:t>”</a:t>
            </a:r>
            <a:endParaRPr lang="en-US">
              <a:latin typeface="Calibri" pitchFamily="34" charset="0"/>
            </a:endParaRPr>
          </a:p>
        </p:txBody>
      </p:sp>
      <p:cxnSp>
        <p:nvCxnSpPr>
          <p:cNvPr id="8205" name="Straight Arrow Connector 14"/>
          <p:cNvCxnSpPr>
            <a:cxnSpLocks noChangeShapeType="1"/>
          </p:cNvCxnSpPr>
          <p:nvPr/>
        </p:nvCxnSpPr>
        <p:spPr bwMode="auto">
          <a:xfrm rot="5400000">
            <a:off x="3183732"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06" name="Straight Arrow Connector 16"/>
          <p:cNvCxnSpPr>
            <a:cxnSpLocks noChangeShapeType="1"/>
          </p:cNvCxnSpPr>
          <p:nvPr/>
        </p:nvCxnSpPr>
        <p:spPr bwMode="auto">
          <a:xfrm rot="5400000">
            <a:off x="3383757"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07" name="Straight Arrow Connector 17"/>
          <p:cNvCxnSpPr>
            <a:cxnSpLocks noChangeShapeType="1"/>
          </p:cNvCxnSpPr>
          <p:nvPr/>
        </p:nvCxnSpPr>
        <p:spPr bwMode="auto">
          <a:xfrm rot="5400000">
            <a:off x="3585369"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08" name="Straight Arrow Connector 18"/>
          <p:cNvCxnSpPr>
            <a:cxnSpLocks noChangeShapeType="1"/>
          </p:cNvCxnSpPr>
          <p:nvPr/>
        </p:nvCxnSpPr>
        <p:spPr bwMode="auto">
          <a:xfrm rot="5400000">
            <a:off x="3785394"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09" name="Straight Arrow Connector 19"/>
          <p:cNvCxnSpPr>
            <a:cxnSpLocks noChangeShapeType="1"/>
          </p:cNvCxnSpPr>
          <p:nvPr/>
        </p:nvCxnSpPr>
        <p:spPr bwMode="auto">
          <a:xfrm rot="5400000">
            <a:off x="3987007"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10" name="Straight Arrow Connector 20"/>
          <p:cNvCxnSpPr>
            <a:cxnSpLocks noChangeShapeType="1"/>
          </p:cNvCxnSpPr>
          <p:nvPr/>
        </p:nvCxnSpPr>
        <p:spPr bwMode="auto">
          <a:xfrm rot="5400000">
            <a:off x="4188619"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11" name="Straight Arrow Connector 21"/>
          <p:cNvCxnSpPr>
            <a:cxnSpLocks noChangeShapeType="1"/>
          </p:cNvCxnSpPr>
          <p:nvPr/>
        </p:nvCxnSpPr>
        <p:spPr bwMode="auto">
          <a:xfrm rot="5400000">
            <a:off x="4388644"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12" name="Straight Arrow Connector 22"/>
          <p:cNvCxnSpPr>
            <a:cxnSpLocks noChangeShapeType="1"/>
          </p:cNvCxnSpPr>
          <p:nvPr/>
        </p:nvCxnSpPr>
        <p:spPr bwMode="auto">
          <a:xfrm rot="5400000">
            <a:off x="4590257"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13" name="Straight Arrow Connector 23"/>
          <p:cNvCxnSpPr>
            <a:cxnSpLocks noChangeShapeType="1"/>
          </p:cNvCxnSpPr>
          <p:nvPr/>
        </p:nvCxnSpPr>
        <p:spPr bwMode="auto">
          <a:xfrm rot="5400000">
            <a:off x="4790282"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14" name="Straight Arrow Connector 24"/>
          <p:cNvCxnSpPr>
            <a:cxnSpLocks noChangeShapeType="1"/>
          </p:cNvCxnSpPr>
          <p:nvPr/>
        </p:nvCxnSpPr>
        <p:spPr bwMode="auto">
          <a:xfrm rot="5400000">
            <a:off x="4991894"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15" name="Straight Arrow Connector 25"/>
          <p:cNvCxnSpPr>
            <a:cxnSpLocks noChangeShapeType="1"/>
          </p:cNvCxnSpPr>
          <p:nvPr/>
        </p:nvCxnSpPr>
        <p:spPr bwMode="auto">
          <a:xfrm rot="5400000">
            <a:off x="5191919"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16" name="Straight Arrow Connector 26"/>
          <p:cNvCxnSpPr>
            <a:cxnSpLocks noChangeShapeType="1"/>
          </p:cNvCxnSpPr>
          <p:nvPr/>
        </p:nvCxnSpPr>
        <p:spPr bwMode="auto">
          <a:xfrm rot="5400000">
            <a:off x="5392738" y="5114925"/>
            <a:ext cx="592138"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17" name="TextBox 27"/>
          <p:cNvSpPr txBox="1">
            <a:spLocks noChangeArrowheads="1"/>
          </p:cNvSpPr>
          <p:nvPr/>
        </p:nvSpPr>
        <p:spPr bwMode="auto">
          <a:xfrm>
            <a:off x="182563" y="4071938"/>
            <a:ext cx="1830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atin typeface="Calibri" pitchFamily="34" charset="0"/>
              </a:rPr>
              <a:t>8-12 nightly </a:t>
            </a:r>
            <a:br>
              <a:rPr lang="en-US">
                <a:latin typeface="Calibri" pitchFamily="34" charset="0"/>
              </a:rPr>
            </a:br>
            <a:r>
              <a:rPr lang="en-US">
                <a:latin typeface="Calibri" pitchFamily="34" charset="0"/>
              </a:rPr>
              <a:t>AirFire generated</a:t>
            </a:r>
          </a:p>
        </p:txBody>
      </p:sp>
      <p:sp>
        <p:nvSpPr>
          <p:cNvPr id="8218" name="TextBox 28"/>
          <p:cNvSpPr txBox="1">
            <a:spLocks noChangeArrowheads="1"/>
          </p:cNvSpPr>
          <p:nvPr/>
        </p:nvSpPr>
        <p:spPr bwMode="auto">
          <a:xfrm>
            <a:off x="182563" y="5561013"/>
            <a:ext cx="1830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atin typeface="Calibri" pitchFamily="34" charset="0"/>
              </a:rPr>
              <a:t>Smoke impact</a:t>
            </a:r>
            <a:br>
              <a:rPr lang="en-US">
                <a:latin typeface="Calibri" pitchFamily="34" charset="0"/>
              </a:rPr>
            </a:br>
            <a:r>
              <a:rPr lang="en-US">
                <a:latin typeface="Calibri" pitchFamily="34" charset="0"/>
              </a:rPr>
              <a:t>scenarios</a:t>
            </a:r>
          </a:p>
        </p:txBody>
      </p:sp>
      <p:sp>
        <p:nvSpPr>
          <p:cNvPr id="8219" name="Rectangle 29"/>
          <p:cNvSpPr>
            <a:spLocks noChangeArrowheads="1"/>
          </p:cNvSpPr>
          <p:nvPr/>
        </p:nvSpPr>
        <p:spPr bwMode="auto">
          <a:xfrm>
            <a:off x="3335338" y="5484813"/>
            <a:ext cx="2246312" cy="7223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Smoke impacts</a:t>
            </a:r>
          </a:p>
        </p:txBody>
      </p:sp>
      <p:pic>
        <p:nvPicPr>
          <p:cNvPr id="8220" name="Picture 32" descr="Screen shot 2011-06-26 at 4.55.55 PM.png"/>
          <p:cNvPicPr>
            <a:picLocks noChangeAspect="1"/>
          </p:cNvPicPr>
          <p:nvPr/>
        </p:nvPicPr>
        <p:blipFill>
          <a:blip r:embed="rId3">
            <a:extLst>
              <a:ext uri="{28A0092B-C50C-407E-A947-70E740481C1C}">
                <a14:useLocalDpi xmlns:a14="http://schemas.microsoft.com/office/drawing/2010/main" val="0"/>
              </a:ext>
            </a:extLst>
          </a:blip>
          <a:srcRect t="22456"/>
          <a:stretch>
            <a:fillRect/>
          </a:stretch>
        </p:blipFill>
        <p:spPr bwMode="auto">
          <a:xfrm>
            <a:off x="182563" y="2497138"/>
            <a:ext cx="8805862"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31"/>
          <p:cNvSpPr>
            <a:spLocks noChangeArrowheads="1"/>
          </p:cNvSpPr>
          <p:nvPr/>
        </p:nvSpPr>
        <p:spPr bwMode="auto">
          <a:xfrm>
            <a:off x="3649663" y="5661025"/>
            <a:ext cx="2332037" cy="7223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MAC Group</a:t>
            </a:r>
          </a:p>
        </p:txBody>
      </p:sp>
      <p:sp>
        <p:nvSpPr>
          <p:cNvPr id="9219" name="Rectangle 30"/>
          <p:cNvSpPr>
            <a:spLocks noChangeArrowheads="1"/>
          </p:cNvSpPr>
          <p:nvPr/>
        </p:nvSpPr>
        <p:spPr bwMode="auto">
          <a:xfrm>
            <a:off x="3482975" y="5561013"/>
            <a:ext cx="2327275" cy="720725"/>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MAC Group</a:t>
            </a:r>
          </a:p>
        </p:txBody>
      </p:sp>
      <p:sp>
        <p:nvSpPr>
          <p:cNvPr id="9220" name="Rectangle 2"/>
          <p:cNvSpPr txBox="1">
            <a:spLocks noChangeArrowheads="1"/>
          </p:cNvSpPr>
          <p:nvPr/>
        </p:nvSpPr>
        <p:spPr bwMode="auto">
          <a:xfrm>
            <a:off x="533400" y="1360488"/>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Bef>
                <a:spcPct val="20000"/>
              </a:spcBef>
              <a:spcAft>
                <a:spcPts val="1200"/>
              </a:spcAft>
              <a:buFont typeface="Arial" charset="0"/>
              <a:buChar char="•"/>
            </a:pPr>
            <a:r>
              <a:rPr kumimoji="1" lang="en-US" sz="3600">
                <a:latin typeface="Calibri" pitchFamily="34" charset="0"/>
              </a:rPr>
              <a:t>Specialized modeling runs to predict smoke impacts</a:t>
            </a: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p:txBody>
      </p:sp>
      <p:sp>
        <p:nvSpPr>
          <p:cNvPr id="9221" name="Rectangle 7"/>
          <p:cNvSpPr>
            <a:spLocks noChangeArrowheads="1"/>
          </p:cNvSpPr>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400" dirty="0" smtClean="0">
                <a:latin typeface="Calibri" pitchFamily="34" charset="0"/>
              </a:rPr>
              <a:t>PNW </a:t>
            </a:r>
            <a:r>
              <a:rPr kumimoji="1" lang="en-US" sz="4400" dirty="0" err="1" smtClean="0">
                <a:latin typeface="Calibri" pitchFamily="34" charset="0"/>
              </a:rPr>
              <a:t>AirFire</a:t>
            </a:r>
            <a:r>
              <a:rPr kumimoji="1" lang="en-US" altLang="en-US" sz="4400" dirty="0" err="1" smtClean="0">
                <a:latin typeface="Calibri" pitchFamily="34" charset="0"/>
              </a:rPr>
              <a:t>’</a:t>
            </a:r>
            <a:r>
              <a:rPr kumimoji="1" lang="en-US" altLang="ja-JP" sz="4400" dirty="0" err="1" smtClean="0">
                <a:latin typeface="Calibri" pitchFamily="34" charset="0"/>
              </a:rPr>
              <a:t>s</a:t>
            </a:r>
            <a:r>
              <a:rPr kumimoji="1" lang="en-US" altLang="ja-JP" sz="4400" dirty="0" smtClean="0">
                <a:latin typeface="Calibri" pitchFamily="34" charset="0"/>
              </a:rPr>
              <a:t> </a:t>
            </a:r>
            <a:r>
              <a:rPr kumimoji="1" lang="en-US" altLang="ja-JP" sz="4400" dirty="0">
                <a:latin typeface="Calibri" pitchFamily="34" charset="0"/>
              </a:rPr>
              <a:t>Response</a:t>
            </a:r>
            <a:endParaRPr kumimoji="1" lang="en-US" sz="4400" dirty="0">
              <a:latin typeface="Calibri" pitchFamily="34" charset="0"/>
            </a:endParaRPr>
          </a:p>
        </p:txBody>
      </p:sp>
      <p:sp>
        <p:nvSpPr>
          <p:cNvPr id="9222"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3" name="Rectangle 4"/>
          <p:cNvSpPr>
            <a:spLocks noChangeArrowheads="1"/>
          </p:cNvSpPr>
          <p:nvPr/>
        </p:nvSpPr>
        <p:spPr bwMode="auto">
          <a:xfrm>
            <a:off x="1516063" y="2784475"/>
            <a:ext cx="1903412" cy="7223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WFDSS FARSITE Runs</a:t>
            </a:r>
          </a:p>
        </p:txBody>
      </p:sp>
      <p:sp>
        <p:nvSpPr>
          <p:cNvPr id="9224" name="Rectangle 5"/>
          <p:cNvSpPr>
            <a:spLocks noChangeArrowheads="1"/>
          </p:cNvSpPr>
          <p:nvPr/>
        </p:nvSpPr>
        <p:spPr bwMode="auto">
          <a:xfrm>
            <a:off x="3571875" y="2784475"/>
            <a:ext cx="1905000" cy="7223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MAC Group</a:t>
            </a:r>
          </a:p>
        </p:txBody>
      </p:sp>
      <p:sp>
        <p:nvSpPr>
          <p:cNvPr id="9225" name="Rectangle 6"/>
          <p:cNvSpPr>
            <a:spLocks noChangeArrowheads="1"/>
          </p:cNvSpPr>
          <p:nvPr/>
        </p:nvSpPr>
        <p:spPr bwMode="auto">
          <a:xfrm>
            <a:off x="5629275" y="2784475"/>
            <a:ext cx="1905000" cy="7223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NWS and other met experts</a:t>
            </a:r>
          </a:p>
        </p:txBody>
      </p:sp>
      <p:sp>
        <p:nvSpPr>
          <p:cNvPr id="9226" name="TextBox 10"/>
          <p:cNvSpPr txBox="1">
            <a:spLocks noChangeArrowheads="1"/>
          </p:cNvSpPr>
          <p:nvPr/>
        </p:nvSpPr>
        <p:spPr bwMode="auto">
          <a:xfrm>
            <a:off x="182563" y="2784475"/>
            <a:ext cx="1419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atin typeface="Calibri" pitchFamily="34" charset="0"/>
              </a:rPr>
              <a:t>Fire Growth Projections</a:t>
            </a:r>
          </a:p>
        </p:txBody>
      </p:sp>
      <p:sp>
        <p:nvSpPr>
          <p:cNvPr id="12" name="Left Brace 11"/>
          <p:cNvSpPr>
            <a:spLocks/>
          </p:cNvSpPr>
          <p:nvPr/>
        </p:nvSpPr>
        <p:spPr bwMode="auto">
          <a:xfrm rot="-5400000">
            <a:off x="4380706" y="1134269"/>
            <a:ext cx="404813" cy="5292725"/>
          </a:xfrm>
          <a:prstGeom prst="leftBrace">
            <a:avLst>
              <a:gd name="adj1" fmla="val 8293"/>
              <a:gd name="adj2" fmla="val 50000"/>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latin typeface="+mn-lt"/>
              <a:ea typeface="+mn-ea"/>
            </a:endParaRPr>
          </a:p>
        </p:txBody>
      </p:sp>
      <p:sp>
        <p:nvSpPr>
          <p:cNvPr id="9228" name="Rectangle 12"/>
          <p:cNvSpPr>
            <a:spLocks noChangeArrowheads="1"/>
          </p:cNvSpPr>
          <p:nvPr/>
        </p:nvSpPr>
        <p:spPr bwMode="auto">
          <a:xfrm>
            <a:off x="3305175" y="4040188"/>
            <a:ext cx="2582863" cy="722312"/>
          </a:xfrm>
          <a:prstGeom prst="rect">
            <a:avLst/>
          </a:prstGeom>
          <a:noFill/>
          <a:ln w="9525">
            <a:solidFill>
              <a:srgbClr val="4A7EBB"/>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r>
              <a:rPr lang="en-US">
                <a:latin typeface="Calibri" pitchFamily="34" charset="0"/>
              </a:rPr>
              <a:t>Fire Growth </a:t>
            </a:r>
            <a:r>
              <a:rPr lang="ja-JP" altLang="en-US">
                <a:latin typeface="Calibri" pitchFamily="34" charset="0"/>
              </a:rPr>
              <a:t>“</a:t>
            </a:r>
            <a:r>
              <a:rPr lang="en-US" altLang="ja-JP">
                <a:latin typeface="Calibri" pitchFamily="34" charset="0"/>
              </a:rPr>
              <a:t>Scenarios</a:t>
            </a:r>
            <a:r>
              <a:rPr lang="ja-JP" altLang="en-US">
                <a:latin typeface="Calibri" pitchFamily="34" charset="0"/>
              </a:rPr>
              <a:t>”</a:t>
            </a:r>
            <a:endParaRPr lang="en-US">
              <a:latin typeface="Calibri" pitchFamily="34" charset="0"/>
            </a:endParaRPr>
          </a:p>
        </p:txBody>
      </p:sp>
      <p:cxnSp>
        <p:nvCxnSpPr>
          <p:cNvPr id="9229" name="Straight Arrow Connector 14"/>
          <p:cNvCxnSpPr>
            <a:cxnSpLocks noChangeShapeType="1"/>
          </p:cNvCxnSpPr>
          <p:nvPr/>
        </p:nvCxnSpPr>
        <p:spPr bwMode="auto">
          <a:xfrm rot="5400000">
            <a:off x="3183732"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0" name="Straight Arrow Connector 16"/>
          <p:cNvCxnSpPr>
            <a:cxnSpLocks noChangeShapeType="1"/>
          </p:cNvCxnSpPr>
          <p:nvPr/>
        </p:nvCxnSpPr>
        <p:spPr bwMode="auto">
          <a:xfrm rot="5400000">
            <a:off x="3383757"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1" name="Straight Arrow Connector 17"/>
          <p:cNvCxnSpPr>
            <a:cxnSpLocks noChangeShapeType="1"/>
          </p:cNvCxnSpPr>
          <p:nvPr/>
        </p:nvCxnSpPr>
        <p:spPr bwMode="auto">
          <a:xfrm rot="5400000">
            <a:off x="3585369"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2" name="Straight Arrow Connector 18"/>
          <p:cNvCxnSpPr>
            <a:cxnSpLocks noChangeShapeType="1"/>
          </p:cNvCxnSpPr>
          <p:nvPr/>
        </p:nvCxnSpPr>
        <p:spPr bwMode="auto">
          <a:xfrm rot="5400000">
            <a:off x="3785394"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3" name="Straight Arrow Connector 19"/>
          <p:cNvCxnSpPr>
            <a:cxnSpLocks noChangeShapeType="1"/>
          </p:cNvCxnSpPr>
          <p:nvPr/>
        </p:nvCxnSpPr>
        <p:spPr bwMode="auto">
          <a:xfrm rot="5400000">
            <a:off x="3987007"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4" name="Straight Arrow Connector 20"/>
          <p:cNvCxnSpPr>
            <a:cxnSpLocks noChangeShapeType="1"/>
          </p:cNvCxnSpPr>
          <p:nvPr/>
        </p:nvCxnSpPr>
        <p:spPr bwMode="auto">
          <a:xfrm rot="5400000">
            <a:off x="4188619"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5" name="Straight Arrow Connector 21"/>
          <p:cNvCxnSpPr>
            <a:cxnSpLocks noChangeShapeType="1"/>
          </p:cNvCxnSpPr>
          <p:nvPr/>
        </p:nvCxnSpPr>
        <p:spPr bwMode="auto">
          <a:xfrm rot="5400000">
            <a:off x="4388644"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6" name="Straight Arrow Connector 22"/>
          <p:cNvCxnSpPr>
            <a:cxnSpLocks noChangeShapeType="1"/>
          </p:cNvCxnSpPr>
          <p:nvPr/>
        </p:nvCxnSpPr>
        <p:spPr bwMode="auto">
          <a:xfrm rot="5400000">
            <a:off x="4590257"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7" name="Straight Arrow Connector 23"/>
          <p:cNvCxnSpPr>
            <a:cxnSpLocks noChangeShapeType="1"/>
          </p:cNvCxnSpPr>
          <p:nvPr/>
        </p:nvCxnSpPr>
        <p:spPr bwMode="auto">
          <a:xfrm rot="5400000">
            <a:off x="4790282" y="5115719"/>
            <a:ext cx="590550"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8" name="Straight Arrow Connector 24"/>
          <p:cNvCxnSpPr>
            <a:cxnSpLocks noChangeShapeType="1"/>
          </p:cNvCxnSpPr>
          <p:nvPr/>
        </p:nvCxnSpPr>
        <p:spPr bwMode="auto">
          <a:xfrm rot="5400000">
            <a:off x="4991894"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39" name="Straight Arrow Connector 25"/>
          <p:cNvCxnSpPr>
            <a:cxnSpLocks noChangeShapeType="1"/>
          </p:cNvCxnSpPr>
          <p:nvPr/>
        </p:nvCxnSpPr>
        <p:spPr bwMode="auto">
          <a:xfrm rot="5400000">
            <a:off x="5191919" y="5115719"/>
            <a:ext cx="59055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40" name="Straight Arrow Connector 26"/>
          <p:cNvCxnSpPr>
            <a:cxnSpLocks noChangeShapeType="1"/>
          </p:cNvCxnSpPr>
          <p:nvPr/>
        </p:nvCxnSpPr>
        <p:spPr bwMode="auto">
          <a:xfrm rot="5400000">
            <a:off x="5392738" y="5114925"/>
            <a:ext cx="592138"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241" name="TextBox 27"/>
          <p:cNvSpPr txBox="1">
            <a:spLocks noChangeArrowheads="1"/>
          </p:cNvSpPr>
          <p:nvPr/>
        </p:nvSpPr>
        <p:spPr bwMode="auto">
          <a:xfrm>
            <a:off x="182563" y="4071938"/>
            <a:ext cx="1830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atin typeface="Calibri" pitchFamily="34" charset="0"/>
              </a:rPr>
              <a:t>8-12 nightly </a:t>
            </a:r>
            <a:br>
              <a:rPr lang="en-US">
                <a:latin typeface="Calibri" pitchFamily="34" charset="0"/>
              </a:rPr>
            </a:br>
            <a:r>
              <a:rPr lang="en-US">
                <a:latin typeface="Calibri" pitchFamily="34" charset="0"/>
              </a:rPr>
              <a:t>AirFire generated</a:t>
            </a:r>
          </a:p>
        </p:txBody>
      </p:sp>
      <p:sp>
        <p:nvSpPr>
          <p:cNvPr id="9242" name="TextBox 28"/>
          <p:cNvSpPr txBox="1">
            <a:spLocks noChangeArrowheads="1"/>
          </p:cNvSpPr>
          <p:nvPr/>
        </p:nvSpPr>
        <p:spPr bwMode="auto">
          <a:xfrm>
            <a:off x="182563" y="5561013"/>
            <a:ext cx="1830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atin typeface="Calibri" pitchFamily="34" charset="0"/>
              </a:rPr>
              <a:t>Smoke impact</a:t>
            </a:r>
            <a:br>
              <a:rPr lang="en-US">
                <a:latin typeface="Calibri" pitchFamily="34" charset="0"/>
              </a:rPr>
            </a:br>
            <a:r>
              <a:rPr lang="en-US">
                <a:latin typeface="Calibri" pitchFamily="34" charset="0"/>
              </a:rPr>
              <a:t>scenarios</a:t>
            </a:r>
          </a:p>
        </p:txBody>
      </p:sp>
      <p:sp>
        <p:nvSpPr>
          <p:cNvPr id="9243" name="Rectangle 29"/>
          <p:cNvSpPr>
            <a:spLocks noChangeArrowheads="1"/>
          </p:cNvSpPr>
          <p:nvPr/>
        </p:nvSpPr>
        <p:spPr bwMode="auto">
          <a:xfrm>
            <a:off x="3335338" y="5484813"/>
            <a:ext cx="2246312" cy="7223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r>
              <a:rPr lang="en-US">
                <a:solidFill>
                  <a:srgbClr val="FFFFFF"/>
                </a:solidFill>
                <a:latin typeface="Calibri" pitchFamily="34" charset="0"/>
              </a:rPr>
              <a:t>Smoke impacts</a:t>
            </a:r>
          </a:p>
        </p:txBody>
      </p:sp>
      <p:sp>
        <p:nvSpPr>
          <p:cNvPr id="33" name="Freeform 32"/>
          <p:cNvSpPr>
            <a:spLocks noChangeArrowheads="1"/>
          </p:cNvSpPr>
          <p:nvPr/>
        </p:nvSpPr>
        <p:spPr bwMode="auto">
          <a:xfrm rot="1714871">
            <a:off x="6149975" y="5978525"/>
            <a:ext cx="1355725" cy="466725"/>
          </a:xfrm>
          <a:custGeom>
            <a:avLst/>
            <a:gdLst>
              <a:gd name="T0" fmla="*/ 0 w 1356538"/>
              <a:gd name="T1" fmla="*/ 257501 h 466580"/>
              <a:gd name="T2" fmla="*/ 317108 w 1356538"/>
              <a:gd name="T3" fmla="*/ 26472 h 466580"/>
              <a:gd name="T4" fmla="*/ 562145 w 1356538"/>
              <a:gd name="T5" fmla="*/ 416332 h 466580"/>
              <a:gd name="T6" fmla="*/ 850424 w 1356538"/>
              <a:gd name="T7" fmla="*/ 26472 h 466580"/>
              <a:gd name="T8" fmla="*/ 1095461 w 1356538"/>
              <a:gd name="T9" fmla="*/ 445211 h 466580"/>
              <a:gd name="T10" fmla="*/ 1354912 w 1356538"/>
              <a:gd name="T11" fmla="*/ 156427 h 466580"/>
              <a:gd name="T12" fmla="*/ 0 60000 65536"/>
              <a:gd name="T13" fmla="*/ 0 60000 65536"/>
              <a:gd name="T14" fmla="*/ 0 60000 65536"/>
              <a:gd name="T15" fmla="*/ 0 60000 65536"/>
              <a:gd name="T16" fmla="*/ 0 60000 65536"/>
              <a:gd name="T17" fmla="*/ 0 60000 65536"/>
              <a:gd name="T18" fmla="*/ 0 w 1356538"/>
              <a:gd name="T19" fmla="*/ 0 h 466580"/>
              <a:gd name="T20" fmla="*/ 1356538 w 1356538"/>
              <a:gd name="T21" fmla="*/ 466580 h 466580"/>
            </a:gdLst>
            <a:ahLst/>
            <a:cxnLst>
              <a:cxn ang="T12">
                <a:pos x="T0" y="T1"/>
              </a:cxn>
              <a:cxn ang="T13">
                <a:pos x="T2" y="T3"/>
              </a:cxn>
              <a:cxn ang="T14">
                <a:pos x="T4" y="T5"/>
              </a:cxn>
              <a:cxn ang="T15">
                <a:pos x="T6" y="T7"/>
              </a:cxn>
              <a:cxn ang="T16">
                <a:pos x="T8" y="T9"/>
              </a:cxn>
              <a:cxn ang="T17">
                <a:pos x="T10" y="T11"/>
              </a:cxn>
            </a:cxnLst>
            <a:rect l="T18" t="T19" r="T20" b="T21"/>
            <a:pathLst>
              <a:path w="1356538" h="466580">
                <a:moveTo>
                  <a:pt x="0" y="257341"/>
                </a:moveTo>
                <a:cubicBezTo>
                  <a:pt x="111842" y="128670"/>
                  <a:pt x="223685" y="0"/>
                  <a:pt x="317488" y="26456"/>
                </a:cubicBezTo>
                <a:cubicBezTo>
                  <a:pt x="411291" y="52912"/>
                  <a:pt x="473826" y="416074"/>
                  <a:pt x="562819" y="416074"/>
                </a:cubicBezTo>
                <a:cubicBezTo>
                  <a:pt x="651812" y="416074"/>
                  <a:pt x="762451" y="21646"/>
                  <a:pt x="851444" y="26456"/>
                </a:cubicBezTo>
                <a:cubicBezTo>
                  <a:pt x="940437" y="31266"/>
                  <a:pt x="1012593" y="423290"/>
                  <a:pt x="1096775" y="444935"/>
                </a:cubicBezTo>
                <a:cubicBezTo>
                  <a:pt x="1180957" y="466580"/>
                  <a:pt x="1356538" y="156329"/>
                  <a:pt x="1356538" y="156329"/>
                </a:cubicBezTo>
              </a:path>
            </a:pathLst>
          </a:custGeom>
          <a:noFill/>
          <a:ln w="25400">
            <a:solidFill>
              <a:schemeClr val="accent1"/>
            </a:solidFill>
            <a:miter lim="800000"/>
            <a:headEnd/>
            <a:tailEnd type="triangle" w="lg" len="lg"/>
          </a:ln>
          <a:effectLst>
            <a:outerShdw blurRad="635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latin typeface="Arial" pitchFamily="34" charset="0"/>
            </a:endParaRPr>
          </a:p>
        </p:txBody>
      </p:sp>
      <p:sp>
        <p:nvSpPr>
          <p:cNvPr id="9245" name="TextBox 33"/>
          <p:cNvSpPr txBox="1">
            <a:spLocks noChangeArrowheads="1"/>
          </p:cNvSpPr>
          <p:nvPr/>
        </p:nvSpPr>
        <p:spPr bwMode="auto">
          <a:xfrm>
            <a:off x="7475538" y="6211888"/>
            <a:ext cx="1643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atin typeface="Calibri" pitchFamily="34" charset="0"/>
              </a:rPr>
              <a:t>WFDSS,</a:t>
            </a:r>
            <a:br>
              <a:rPr lang="en-US">
                <a:latin typeface="Calibri" pitchFamily="34" charset="0"/>
              </a:rPr>
            </a:br>
            <a:r>
              <a:rPr lang="en-US">
                <a:latin typeface="Calibri" pitchFamily="34" charset="0"/>
              </a:rPr>
              <a:t>Area Command</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txBox="1">
            <a:spLocks noChangeArrowheads="1"/>
          </p:cNvSpPr>
          <p:nvPr/>
        </p:nvSpPr>
        <p:spPr bwMode="auto">
          <a:xfrm>
            <a:off x="533400" y="1300163"/>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236538" eaLnBrk="1" hangingPunct="1">
              <a:lnSpc>
                <a:spcPct val="90000"/>
              </a:lnSpc>
              <a:spcBef>
                <a:spcPct val="20000"/>
              </a:spcBef>
              <a:spcAft>
                <a:spcPts val="600"/>
              </a:spcAft>
              <a:buFont typeface="Arial" charset="0"/>
              <a:buChar char="•"/>
              <a:defRPr/>
            </a:pPr>
            <a:r>
              <a:rPr kumimoji="1" lang="en-US" sz="2800" dirty="0" smtClean="0">
                <a:latin typeface="Calibri" charset="0"/>
              </a:rPr>
              <a:t>Not just real-time </a:t>
            </a:r>
            <a:br>
              <a:rPr kumimoji="1" lang="en-US" sz="2800" dirty="0" smtClean="0">
                <a:latin typeface="Calibri" charset="0"/>
              </a:rPr>
            </a:br>
            <a:r>
              <a:rPr kumimoji="1" lang="en-US" sz="2800" dirty="0" smtClean="0">
                <a:latin typeface="Calibri" charset="0"/>
              </a:rPr>
              <a:t>smoke</a:t>
            </a:r>
          </a:p>
          <a:p>
            <a:pPr marL="342900" indent="-236538" eaLnBrk="1" hangingPunct="1">
              <a:lnSpc>
                <a:spcPct val="90000"/>
              </a:lnSpc>
              <a:spcBef>
                <a:spcPct val="20000"/>
              </a:spcBef>
              <a:spcAft>
                <a:spcPts val="600"/>
              </a:spcAft>
              <a:buFont typeface="Arial" charset="0"/>
              <a:buChar char="•"/>
              <a:defRPr/>
            </a:pPr>
            <a:r>
              <a:rPr kumimoji="1" lang="en-US" sz="2800" dirty="0" smtClean="0">
                <a:latin typeface="Calibri" charset="0"/>
              </a:rPr>
              <a:t>Risk analyses based</a:t>
            </a:r>
            <a:br>
              <a:rPr kumimoji="1" lang="en-US" sz="2800" dirty="0" smtClean="0">
                <a:latin typeface="Calibri" charset="0"/>
              </a:rPr>
            </a:br>
            <a:r>
              <a:rPr kumimoji="1" lang="en-US" sz="2800" dirty="0" smtClean="0">
                <a:latin typeface="Calibri" charset="0"/>
              </a:rPr>
              <a:t>on climatological</a:t>
            </a:r>
            <a:br>
              <a:rPr kumimoji="1" lang="en-US" sz="2800" dirty="0" smtClean="0">
                <a:latin typeface="Calibri" charset="0"/>
              </a:rPr>
            </a:br>
            <a:r>
              <a:rPr kumimoji="1" lang="en-US" sz="2800" dirty="0" smtClean="0">
                <a:latin typeface="Calibri" charset="0"/>
              </a:rPr>
              <a:t>information</a:t>
            </a:r>
          </a:p>
          <a:p>
            <a:pPr marL="742950" lvl="2" indent="-236538" eaLnBrk="1" hangingPunct="1">
              <a:lnSpc>
                <a:spcPct val="90000"/>
              </a:lnSpc>
              <a:spcBef>
                <a:spcPts val="0"/>
              </a:spcBef>
              <a:spcAft>
                <a:spcPts val="600"/>
              </a:spcAft>
              <a:buFont typeface="Arial" charset="0"/>
              <a:buChar char="•"/>
              <a:defRPr/>
            </a:pPr>
            <a:r>
              <a:rPr kumimoji="1" lang="en-US" dirty="0" smtClean="0">
                <a:latin typeface="Calibri" charset="0"/>
                <a:cs typeface="ＭＳ Ｐゴシック" charset="0"/>
              </a:rPr>
              <a:t>Longer-range impacts</a:t>
            </a:r>
            <a:br>
              <a:rPr kumimoji="1" lang="en-US" dirty="0" smtClean="0">
                <a:latin typeface="Calibri" charset="0"/>
                <a:cs typeface="ＭＳ Ｐゴシック" charset="0"/>
              </a:rPr>
            </a:br>
            <a:r>
              <a:rPr kumimoji="1" lang="en-US" dirty="0" smtClean="0">
                <a:latin typeface="Calibri" charset="0"/>
                <a:cs typeface="ＭＳ Ｐゴシック" charset="0"/>
              </a:rPr>
              <a:t>beyond ability to predict</a:t>
            </a:r>
            <a:br>
              <a:rPr kumimoji="1" lang="en-US" dirty="0" smtClean="0">
                <a:latin typeface="Calibri" charset="0"/>
                <a:cs typeface="ＭＳ Ｐゴシック" charset="0"/>
              </a:rPr>
            </a:br>
            <a:r>
              <a:rPr kumimoji="1" lang="en-US" dirty="0" smtClean="0">
                <a:latin typeface="Calibri" charset="0"/>
                <a:cs typeface="ＭＳ Ｐゴシック" charset="0"/>
              </a:rPr>
              <a:t>weather patterns</a:t>
            </a:r>
            <a:endParaRPr kumimoji="1" lang="en-US" sz="2800" dirty="0" smtClean="0">
              <a:latin typeface="Calibri" charset="0"/>
              <a:cs typeface="ＭＳ Ｐゴシック" charset="0"/>
            </a:endParaRPr>
          </a:p>
          <a:p>
            <a:pPr marL="342900" indent="-236538" eaLnBrk="1" hangingPunct="1">
              <a:lnSpc>
                <a:spcPct val="90000"/>
              </a:lnSpc>
              <a:spcBef>
                <a:spcPct val="20000"/>
              </a:spcBef>
              <a:spcAft>
                <a:spcPts val="600"/>
              </a:spcAft>
              <a:buFont typeface="Arial" charset="0"/>
              <a:buChar char="•"/>
              <a:defRPr/>
            </a:pPr>
            <a:r>
              <a:rPr kumimoji="1" lang="en-US" sz="2800" dirty="0" smtClean="0">
                <a:latin typeface="Calibri" charset="0"/>
              </a:rPr>
              <a:t>Other research </a:t>
            </a:r>
            <a:br>
              <a:rPr kumimoji="1" lang="en-US" sz="2800" dirty="0" smtClean="0">
                <a:latin typeface="Calibri" charset="0"/>
              </a:rPr>
            </a:br>
            <a:r>
              <a:rPr kumimoji="1" lang="en-US" sz="2800" dirty="0" smtClean="0">
                <a:latin typeface="Calibri" charset="0"/>
              </a:rPr>
              <a:t>analyses and tools </a:t>
            </a:r>
            <a:br>
              <a:rPr kumimoji="1" lang="en-US" sz="2800" dirty="0" smtClean="0">
                <a:latin typeface="Calibri" charset="0"/>
              </a:rPr>
            </a:br>
            <a:r>
              <a:rPr kumimoji="1" lang="en-US" sz="2800" dirty="0" smtClean="0">
                <a:latin typeface="Calibri" charset="0"/>
              </a:rPr>
              <a:t>brought into analyses</a:t>
            </a:r>
          </a:p>
          <a:p>
            <a:pPr eaLnBrk="1" hangingPunct="1">
              <a:lnSpc>
                <a:spcPct val="90000"/>
              </a:lnSpc>
              <a:spcBef>
                <a:spcPct val="20000"/>
              </a:spcBef>
              <a:spcAft>
                <a:spcPts val="1200"/>
              </a:spcAft>
              <a:buFont typeface="Arial" charset="0"/>
              <a:buChar char="•"/>
              <a:defRPr/>
            </a:pPr>
            <a:endParaRPr kumimoji="1" lang="en-US" sz="36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p:txBody>
      </p:sp>
      <p:sp>
        <p:nvSpPr>
          <p:cNvPr id="10243" name="Rectangle 7"/>
          <p:cNvSpPr>
            <a:spLocks noChangeArrowheads="1"/>
          </p:cNvSpPr>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400">
                <a:latin typeface="Calibri" pitchFamily="34" charset="0"/>
              </a:rPr>
              <a:t>AirFire</a:t>
            </a:r>
            <a:r>
              <a:rPr kumimoji="1" lang="en-US" altLang="en-US" sz="4400">
                <a:latin typeface="Calibri" pitchFamily="34" charset="0"/>
              </a:rPr>
              <a:t>’</a:t>
            </a:r>
            <a:r>
              <a:rPr kumimoji="1" lang="en-US" altLang="ja-JP" sz="4400">
                <a:latin typeface="Calibri" pitchFamily="34" charset="0"/>
              </a:rPr>
              <a:t>s Response</a:t>
            </a:r>
            <a:endParaRPr kumimoji="1" lang="en-US" sz="4400">
              <a:latin typeface="Calibri" pitchFamily="34" charset="0"/>
            </a:endParaRPr>
          </a:p>
        </p:txBody>
      </p:sp>
      <p:sp>
        <p:nvSpPr>
          <p:cNvPr id="10244"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245" name="Content Placeholder 4" descr="Wallow_la_nina.png"/>
          <p:cNvPicPr>
            <a:picLocks noGrp="1" noChangeAspect="1"/>
          </p:cNvPicPr>
          <p:nvPr>
            <p:ph idx="1"/>
          </p:nvPr>
        </p:nvPicPr>
        <p:blipFill>
          <a:blip r:embed="rId3">
            <a:extLst>
              <a:ext uri="{28A0092B-C50C-407E-A947-70E740481C1C}">
                <a14:useLocalDpi xmlns:a14="http://schemas.microsoft.com/office/drawing/2010/main" val="0"/>
              </a:ext>
            </a:extLst>
          </a:blip>
          <a:srcRect l="456" r="31"/>
          <a:stretch>
            <a:fillRect/>
          </a:stretch>
        </p:blipFill>
        <p:spPr>
          <a:xfrm>
            <a:off x="4878388" y="1311275"/>
            <a:ext cx="4265612" cy="5546725"/>
          </a:xfrm>
        </p:spPr>
      </p:pic>
      <p:cxnSp>
        <p:nvCxnSpPr>
          <p:cNvPr id="10246" name="Straight Connector 35"/>
          <p:cNvCxnSpPr>
            <a:cxnSpLocks noChangeShapeType="1"/>
          </p:cNvCxnSpPr>
          <p:nvPr/>
        </p:nvCxnSpPr>
        <p:spPr bwMode="auto">
          <a:xfrm>
            <a:off x="3690938" y="3255963"/>
            <a:ext cx="1038225" cy="1587"/>
          </a:xfrm>
          <a:prstGeom prst="line">
            <a:avLst/>
          </a:prstGeom>
          <a:noFill/>
          <a:ln w="25400">
            <a:solidFill>
              <a:schemeClr val="accent1"/>
            </a:solidFill>
            <a:round/>
            <a:headEnd/>
            <a:tailEnd type="triangle" w="lg" len="lg"/>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txBox="1">
            <a:spLocks noChangeArrowheads="1"/>
          </p:cNvSpPr>
          <p:nvPr/>
        </p:nvSpPr>
        <p:spPr bwMode="auto">
          <a:xfrm>
            <a:off x="533400" y="1360488"/>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Bef>
                <a:spcPct val="20000"/>
              </a:spcBef>
              <a:spcAft>
                <a:spcPts val="1200"/>
              </a:spcAft>
              <a:buFont typeface="Arial" charset="0"/>
              <a:buChar char="•"/>
            </a:pPr>
            <a:endParaRPr kumimoji="1" lang="en-US" sz="36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p:txBody>
      </p:sp>
      <p:sp>
        <p:nvSpPr>
          <p:cNvPr id="11267" name="Rectangle 7"/>
          <p:cNvSpPr>
            <a:spLocks noChangeArrowheads="1"/>
          </p:cNvSpPr>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altLang="ja-JP" sz="4400">
                <a:latin typeface="Calibri" pitchFamily="34" charset="0"/>
              </a:rPr>
              <a:t>Response</a:t>
            </a:r>
            <a:endParaRPr kumimoji="1" lang="en-US" sz="4400">
              <a:latin typeface="Calibri" pitchFamily="34" charset="0"/>
            </a:endParaRPr>
          </a:p>
        </p:txBody>
      </p:sp>
      <p:sp>
        <p:nvSpPr>
          <p:cNvPr id="11268"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0" name="Rectangle 2"/>
          <p:cNvSpPr txBox="1">
            <a:spLocks noChangeArrowheads="1"/>
          </p:cNvSpPr>
          <p:nvPr/>
        </p:nvSpPr>
        <p:spPr bwMode="auto">
          <a:xfrm>
            <a:off x="685800" y="1398588"/>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spcAft>
                <a:spcPts val="600"/>
              </a:spcAft>
              <a:buFont typeface="Arial" charset="0"/>
              <a:buChar char="•"/>
              <a:defRPr/>
            </a:pPr>
            <a:r>
              <a:rPr kumimoji="1" lang="en-US" sz="3200" dirty="0" smtClean="0">
                <a:latin typeface="Calibri" charset="0"/>
              </a:rPr>
              <a:t>Daily smoke modeling analysis reports</a:t>
            </a:r>
          </a:p>
          <a:p>
            <a:pPr eaLnBrk="1" hangingPunct="1">
              <a:lnSpc>
                <a:spcPct val="90000"/>
              </a:lnSpc>
              <a:spcBef>
                <a:spcPct val="20000"/>
              </a:spcBef>
              <a:spcAft>
                <a:spcPts val="600"/>
              </a:spcAft>
              <a:buFont typeface="Arial" charset="0"/>
              <a:buChar char="•"/>
              <a:defRPr/>
            </a:pPr>
            <a:r>
              <a:rPr kumimoji="1" lang="en-US" sz="3200" dirty="0" smtClean="0">
                <a:latin typeface="Calibri" charset="0"/>
              </a:rPr>
              <a:t>Written by smoke</a:t>
            </a:r>
            <a:br>
              <a:rPr kumimoji="1" lang="en-US" sz="3200" dirty="0" smtClean="0">
                <a:latin typeface="Calibri" charset="0"/>
              </a:rPr>
            </a:br>
            <a:r>
              <a:rPr kumimoji="1" lang="en-US" sz="3200" dirty="0" smtClean="0">
                <a:latin typeface="Calibri" charset="0"/>
              </a:rPr>
              <a:t>experts</a:t>
            </a:r>
          </a:p>
          <a:p>
            <a:pPr eaLnBrk="1" hangingPunct="1">
              <a:lnSpc>
                <a:spcPct val="90000"/>
              </a:lnSpc>
              <a:spcBef>
                <a:spcPct val="20000"/>
              </a:spcBef>
              <a:spcAft>
                <a:spcPts val="600"/>
              </a:spcAft>
              <a:buFont typeface="Arial" charset="0"/>
              <a:buChar char="•"/>
              <a:defRPr/>
            </a:pPr>
            <a:r>
              <a:rPr kumimoji="1" lang="en-US" sz="3200" dirty="0" smtClean="0">
                <a:latin typeface="Calibri" charset="0"/>
              </a:rPr>
              <a:t>Analysis of model</a:t>
            </a:r>
            <a:br>
              <a:rPr kumimoji="1" lang="en-US" sz="3200" dirty="0" smtClean="0">
                <a:latin typeface="Calibri" charset="0"/>
              </a:rPr>
            </a:br>
            <a:r>
              <a:rPr kumimoji="1" lang="en-US" sz="3200" dirty="0" smtClean="0">
                <a:latin typeface="Calibri" charset="0"/>
              </a:rPr>
              <a:t>predictions &amp; </a:t>
            </a:r>
            <a:br>
              <a:rPr kumimoji="1" lang="en-US" sz="3200" dirty="0" smtClean="0">
                <a:latin typeface="Calibri" charset="0"/>
              </a:rPr>
            </a:br>
            <a:r>
              <a:rPr kumimoji="1" lang="en-US" sz="3200" dirty="0" smtClean="0">
                <a:latin typeface="Calibri" charset="0"/>
              </a:rPr>
              <a:t>performance</a:t>
            </a:r>
          </a:p>
          <a:p>
            <a:pPr eaLnBrk="1" hangingPunct="1">
              <a:lnSpc>
                <a:spcPct val="90000"/>
              </a:lnSpc>
              <a:spcBef>
                <a:spcPct val="20000"/>
              </a:spcBef>
              <a:spcAft>
                <a:spcPts val="600"/>
              </a:spcAft>
              <a:buFont typeface="Arial" charset="0"/>
              <a:buChar char="•"/>
              <a:defRPr/>
            </a:pPr>
            <a:r>
              <a:rPr kumimoji="1" lang="en-US" sz="3200" dirty="0" smtClean="0">
                <a:latin typeface="Calibri" charset="0"/>
              </a:rPr>
              <a:t>Using all available </a:t>
            </a:r>
            <a:br>
              <a:rPr kumimoji="1" lang="en-US" sz="3200" dirty="0" smtClean="0">
                <a:latin typeface="Calibri" charset="0"/>
              </a:rPr>
            </a:br>
            <a:r>
              <a:rPr kumimoji="1" lang="en-US" sz="3200" dirty="0" smtClean="0">
                <a:latin typeface="Calibri" charset="0"/>
              </a:rPr>
              <a:t>data</a:t>
            </a:r>
          </a:p>
          <a:p>
            <a:pPr eaLnBrk="1" hangingPunct="1">
              <a:lnSpc>
                <a:spcPct val="90000"/>
              </a:lnSpc>
              <a:spcBef>
                <a:spcPct val="20000"/>
              </a:spcBef>
              <a:spcAft>
                <a:spcPts val="600"/>
              </a:spcAft>
              <a:buFont typeface="Arial" charset="0"/>
              <a:buChar char="•"/>
              <a:defRPr/>
            </a:pPr>
            <a:r>
              <a:rPr kumimoji="1" lang="en-US" sz="3200" dirty="0" smtClean="0">
                <a:latin typeface="Calibri" charset="0"/>
              </a:rPr>
              <a:t>Delivered to inter-</a:t>
            </a:r>
            <a:br>
              <a:rPr kumimoji="1" lang="en-US" sz="3200" dirty="0" smtClean="0">
                <a:latin typeface="Calibri" charset="0"/>
              </a:rPr>
            </a:br>
            <a:r>
              <a:rPr kumimoji="1" lang="en-US" sz="3200" dirty="0" smtClean="0">
                <a:latin typeface="Calibri" charset="0"/>
              </a:rPr>
              <a:t>agency group</a:t>
            </a:r>
          </a:p>
          <a:p>
            <a:pPr marL="0" indent="0" eaLnBrk="1" hangingPunct="1">
              <a:lnSpc>
                <a:spcPct val="90000"/>
              </a:lnSpc>
              <a:spcBef>
                <a:spcPct val="20000"/>
              </a:spcBef>
              <a:spcAft>
                <a:spcPts val="600"/>
              </a:spcAft>
              <a:defRPr/>
            </a:pPr>
            <a:endParaRPr kumimoji="1" lang="en-US" sz="36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a:p>
            <a:pPr eaLnBrk="1" hangingPunct="1">
              <a:lnSpc>
                <a:spcPct val="90000"/>
              </a:lnSpc>
              <a:spcBef>
                <a:spcPct val="20000"/>
              </a:spcBef>
              <a:buFont typeface="Arial" charset="0"/>
              <a:buChar char="•"/>
              <a:defRPr/>
            </a:pPr>
            <a:endParaRPr kumimoji="1" lang="en-US" sz="2800" dirty="0" smtClean="0">
              <a:latin typeface="Calibri" charset="0"/>
            </a:endParaRPr>
          </a:p>
        </p:txBody>
      </p:sp>
      <p:pic>
        <p:nvPicPr>
          <p:cNvPr id="11270" name="Picture 11" descr="SmokeReport_13Jun2011.png"/>
          <p:cNvPicPr>
            <a:picLocks noChangeAspect="1"/>
          </p:cNvPicPr>
          <p:nvPr/>
        </p:nvPicPr>
        <p:blipFill>
          <a:blip r:embed="rId3">
            <a:extLst>
              <a:ext uri="{28A0092B-C50C-407E-A947-70E740481C1C}">
                <a14:useLocalDpi xmlns:a14="http://schemas.microsoft.com/office/drawing/2010/main" val="0"/>
              </a:ext>
            </a:extLst>
          </a:blip>
          <a:srcRect l="6641" t="4926" r="8633" b="24020"/>
          <a:stretch>
            <a:fillRect/>
          </a:stretch>
        </p:blipFill>
        <p:spPr bwMode="auto">
          <a:xfrm>
            <a:off x="4686300" y="2014538"/>
            <a:ext cx="4486275" cy="4872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txBox="1">
            <a:spLocks noChangeArrowheads="1"/>
          </p:cNvSpPr>
          <p:nvPr/>
        </p:nvSpPr>
        <p:spPr bwMode="auto">
          <a:xfrm>
            <a:off x="533400" y="1360488"/>
            <a:ext cx="8610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Bef>
                <a:spcPct val="20000"/>
              </a:spcBef>
              <a:spcAft>
                <a:spcPts val="1200"/>
              </a:spcAft>
              <a:buFont typeface="Arial" charset="0"/>
              <a:buChar char="•"/>
            </a:pPr>
            <a:r>
              <a:rPr kumimoji="1" lang="en-US" sz="3200">
                <a:latin typeface="Calibri" pitchFamily="34" charset="0"/>
              </a:rPr>
              <a:t>Aggregated smoke monitoring information</a:t>
            </a:r>
          </a:p>
          <a:p>
            <a:pPr eaLnBrk="1" hangingPunct="1">
              <a:lnSpc>
                <a:spcPct val="90000"/>
              </a:lnSpc>
              <a:spcBef>
                <a:spcPct val="20000"/>
              </a:spcBef>
              <a:spcAft>
                <a:spcPts val="1200"/>
              </a:spcAft>
              <a:buFont typeface="Arial" charset="0"/>
              <a:buChar char="•"/>
            </a:pPr>
            <a:r>
              <a:rPr kumimoji="1" lang="en-US" sz="3200">
                <a:latin typeface="Calibri" pitchFamily="34" charset="0"/>
              </a:rPr>
              <a:t>Linked off</a:t>
            </a:r>
            <a:br>
              <a:rPr kumimoji="1" lang="en-US" sz="3200">
                <a:latin typeface="Calibri" pitchFamily="34" charset="0"/>
              </a:rPr>
            </a:br>
            <a:r>
              <a:rPr kumimoji="1" lang="en-US" sz="3200">
                <a:latin typeface="Calibri" pitchFamily="34" charset="0"/>
              </a:rPr>
              <a:t>Inciweb</a:t>
            </a:r>
          </a:p>
          <a:p>
            <a:pPr eaLnBrk="1" hangingPunct="1">
              <a:lnSpc>
                <a:spcPct val="90000"/>
              </a:lnSpc>
              <a:spcBef>
                <a:spcPct val="20000"/>
              </a:spcBef>
              <a:spcAft>
                <a:spcPts val="1200"/>
              </a:spcAft>
              <a:buFont typeface="Arial" charset="0"/>
              <a:buChar char="•"/>
            </a:pPr>
            <a:r>
              <a:rPr kumimoji="1" lang="en-US" sz="3200">
                <a:latin typeface="Calibri" pitchFamily="34" charset="0"/>
              </a:rPr>
              <a:t>All sources:</a:t>
            </a:r>
            <a:br>
              <a:rPr kumimoji="1" lang="en-US" sz="3200">
                <a:latin typeface="Calibri" pitchFamily="34" charset="0"/>
              </a:rPr>
            </a:br>
            <a:r>
              <a:rPr kumimoji="1" lang="en-US" sz="3200">
                <a:latin typeface="Calibri" pitchFamily="34" charset="0"/>
              </a:rPr>
              <a:t>USFS, EPA,</a:t>
            </a:r>
            <a:br>
              <a:rPr kumimoji="1" lang="en-US" sz="3200">
                <a:latin typeface="Calibri" pitchFamily="34" charset="0"/>
              </a:rPr>
            </a:br>
            <a:r>
              <a:rPr kumimoji="1" lang="en-US" sz="3200">
                <a:latin typeface="Calibri" pitchFamily="34" charset="0"/>
              </a:rPr>
              <a:t>states, tribes,</a:t>
            </a:r>
            <a:br>
              <a:rPr kumimoji="1" lang="en-US" sz="3200">
                <a:latin typeface="Calibri" pitchFamily="34" charset="0"/>
              </a:rPr>
            </a:br>
            <a:r>
              <a:rPr kumimoji="1" lang="en-US" sz="3200">
                <a:latin typeface="Calibri" pitchFamily="34" charset="0"/>
              </a:rPr>
              <a:t>local</a:t>
            </a:r>
            <a:r>
              <a:rPr kumimoji="1" lang="en-US" sz="3600">
                <a:latin typeface="Calibri" pitchFamily="34" charset="0"/>
              </a:rPr>
              <a:t/>
            </a:r>
            <a:br>
              <a:rPr kumimoji="1" lang="en-US" sz="3600">
                <a:latin typeface="Calibri" pitchFamily="34" charset="0"/>
              </a:rPr>
            </a:br>
            <a:endParaRPr kumimoji="1" lang="en-US" sz="36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a:p>
            <a:pPr eaLnBrk="1" hangingPunct="1">
              <a:lnSpc>
                <a:spcPct val="90000"/>
              </a:lnSpc>
              <a:spcBef>
                <a:spcPct val="20000"/>
              </a:spcBef>
              <a:buFont typeface="Arial" charset="0"/>
              <a:buChar char="•"/>
            </a:pPr>
            <a:endParaRPr kumimoji="1" lang="en-US" sz="2800">
              <a:latin typeface="Calibri" pitchFamily="34" charset="0"/>
            </a:endParaRPr>
          </a:p>
        </p:txBody>
      </p:sp>
      <p:sp>
        <p:nvSpPr>
          <p:cNvPr id="12291" name="Rectangle 7"/>
          <p:cNvSpPr>
            <a:spLocks noChangeArrowheads="1"/>
          </p:cNvSpPr>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400" dirty="0" smtClean="0">
                <a:latin typeface="Calibri" pitchFamily="34" charset="0"/>
              </a:rPr>
              <a:t>Publicly Available Information</a:t>
            </a:r>
            <a:endParaRPr kumimoji="1" lang="en-US" sz="4400" dirty="0">
              <a:latin typeface="Calibri" pitchFamily="34" charset="0"/>
            </a:endParaRPr>
          </a:p>
        </p:txBody>
      </p:sp>
      <p:sp>
        <p:nvSpPr>
          <p:cNvPr id="12292"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293" name="Picture 32" descr="Screen shot 2011-06-26 at 3.02.3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2963" y="2163763"/>
            <a:ext cx="5761037" cy="4583112"/>
          </a:xfrm>
          <a:prstGeom prst="rect">
            <a:avLst/>
          </a:prstGeom>
          <a:noFill/>
          <a:ln w="9525">
            <a:solidFill>
              <a:schemeClr val="tx1"/>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882210157"/>
              </p:ext>
            </p:extLst>
          </p:nvPr>
        </p:nvGraphicFramePr>
        <p:xfrm>
          <a:off x="199292" y="876848"/>
          <a:ext cx="8850923" cy="5887359"/>
        </p:xfrm>
        <a:graphic>
          <a:graphicData uri="http://schemas.openxmlformats.org/drawingml/2006/table">
            <a:tbl>
              <a:tblPr firstRow="1" firstCol="1" bandRow="1"/>
              <a:tblGrid>
                <a:gridCol w="2184619"/>
                <a:gridCol w="1686656"/>
                <a:gridCol w="1606338"/>
                <a:gridCol w="1606338"/>
                <a:gridCol w="1766972"/>
              </a:tblGrid>
              <a:tr h="379829">
                <a:tc>
                  <a:txBody>
                    <a:bodyPr/>
                    <a:lstStyle/>
                    <a:p>
                      <a:pPr marL="0" marR="0">
                        <a:lnSpc>
                          <a:spcPct val="115000"/>
                        </a:lnSpc>
                        <a:spcBef>
                          <a:spcPts val="0"/>
                        </a:spcBef>
                        <a:spcAft>
                          <a:spcPts val="0"/>
                        </a:spcAft>
                      </a:pPr>
                      <a:r>
                        <a:rPr lang="en-US" sz="900">
                          <a:effectLst/>
                          <a:latin typeface="Calibri"/>
                          <a:ea typeface="Calibri"/>
                          <a:cs typeface="Times New Roman"/>
                        </a:rPr>
                        <a:t>Location/ Monitor</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Calibri"/>
                          <a:ea typeface="Calibri"/>
                          <a:cs typeface="Times New Roman"/>
                        </a:rPr>
                        <a:t>1- hour peak ug/m3 (hour</a:t>
                      </a:r>
                      <a:r>
                        <a:rPr lang="en-US" sz="900" baseline="30000">
                          <a:effectLst/>
                          <a:latin typeface="Calibri"/>
                          <a:ea typeface="Calibri"/>
                          <a:cs typeface="Times New Roman"/>
                        </a:rPr>
                        <a:t>1</a:t>
                      </a:r>
                      <a:r>
                        <a:rPr lang="en-US" sz="900">
                          <a:effectLst/>
                          <a:latin typeface="Calibri"/>
                          <a:ea typeface="Calibri"/>
                          <a:cs typeface="Times New Roman"/>
                        </a:rPr>
                        <a:t>)</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Calibri"/>
                          <a:ea typeface="Calibri"/>
                          <a:cs typeface="Times New Roman"/>
                        </a:rPr>
                        <a:t>8- hour peak ug/m3 (hour</a:t>
                      </a:r>
                      <a:r>
                        <a:rPr lang="en-US" sz="900" baseline="30000">
                          <a:effectLst/>
                          <a:latin typeface="Calibri"/>
                          <a:ea typeface="Calibri"/>
                          <a:cs typeface="Times New Roman"/>
                        </a:rPr>
                        <a:t>1</a:t>
                      </a:r>
                      <a:r>
                        <a:rPr lang="en-US" sz="900">
                          <a:effectLst/>
                          <a:latin typeface="Calibri"/>
                          <a:ea typeface="Calibri"/>
                          <a:cs typeface="Times New Roman"/>
                        </a:rPr>
                        <a:t>)</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Calibri"/>
                          <a:ea typeface="Calibri"/>
                          <a:cs typeface="Times New Roman"/>
                        </a:rPr>
                        <a:t>24- hour peak ug/m3  (hour</a:t>
                      </a:r>
                      <a:r>
                        <a:rPr lang="en-US" sz="900" baseline="30000">
                          <a:effectLst/>
                          <a:latin typeface="Calibri"/>
                          <a:ea typeface="Calibri"/>
                          <a:cs typeface="Times New Roman"/>
                        </a:rPr>
                        <a:t>1</a:t>
                      </a:r>
                      <a:r>
                        <a:rPr lang="en-US" sz="900">
                          <a:effectLst/>
                          <a:latin typeface="Calibri"/>
                          <a:ea typeface="Calibri"/>
                          <a:cs typeface="Times New Roman"/>
                        </a:rPr>
                        <a:t>)</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Calibri"/>
                          <a:ea typeface="Calibri"/>
                          <a:cs typeface="Times New Roman"/>
                        </a:rPr>
                        <a:t>Air Quality Index </a:t>
                      </a:r>
                      <a:r>
                        <a:rPr lang="en-US" sz="900" baseline="30000">
                          <a:effectLst/>
                          <a:latin typeface="Calibri"/>
                          <a:ea typeface="Calibri"/>
                          <a:cs typeface="Times New Roman"/>
                        </a:rPr>
                        <a:t>2</a:t>
                      </a:r>
                      <a:endParaRPr lang="en-US" sz="900">
                        <a:effectLst/>
                        <a:latin typeface="Calibri"/>
                        <a:ea typeface="Calibri"/>
                        <a:cs typeface="Times New Roman"/>
                      </a:endParaRP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915">
                <a:tc gridSpan="5">
                  <a:txBody>
                    <a:bodyPr/>
                    <a:lstStyle/>
                    <a:p>
                      <a:pPr marL="0" marR="0">
                        <a:lnSpc>
                          <a:spcPct val="115000"/>
                        </a:lnSpc>
                        <a:spcBef>
                          <a:spcPts val="0"/>
                        </a:spcBef>
                        <a:spcAft>
                          <a:spcPts val="0"/>
                        </a:spcAft>
                      </a:pPr>
                      <a:r>
                        <a:rPr lang="en-US" sz="900">
                          <a:effectLst/>
                          <a:latin typeface="Calibri"/>
                          <a:ea typeface="Calibri"/>
                          <a:cs typeface="Times New Roman"/>
                        </a:rPr>
                        <a:t>Near the Fire</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9829">
                <a:tc>
                  <a:txBody>
                    <a:bodyPr/>
                    <a:lstStyle/>
                    <a:p>
                      <a:pPr marL="0" marR="0" indent="171450">
                        <a:lnSpc>
                          <a:spcPct val="115000"/>
                        </a:lnSpc>
                        <a:spcBef>
                          <a:spcPts val="0"/>
                        </a:spcBef>
                        <a:spcAft>
                          <a:spcPts val="0"/>
                        </a:spcAft>
                      </a:pPr>
                      <a:r>
                        <a:rPr lang="en-US" sz="900">
                          <a:effectLst/>
                          <a:latin typeface="Calibri"/>
                          <a:ea typeface="Calibri"/>
                          <a:cs typeface="Times New Roman"/>
                        </a:rPr>
                        <a:t>Springerville (ADEQ)</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9060" marR="0" indent="-99060">
                        <a:lnSpc>
                          <a:spcPct val="115000"/>
                        </a:lnSpc>
                        <a:spcBef>
                          <a:spcPts val="0"/>
                        </a:spcBef>
                        <a:spcAft>
                          <a:spcPts val="0"/>
                        </a:spcAft>
                      </a:pPr>
                      <a:r>
                        <a:rPr lang="en-US" sz="900">
                          <a:effectLst/>
                          <a:latin typeface="Calibri"/>
                          <a:ea typeface="Calibri"/>
                          <a:cs typeface="Times New Roman"/>
                        </a:rPr>
                        <a:t>260 (0300)</a:t>
                      </a:r>
                      <a:r>
                        <a:rPr lang="en-US" sz="900" baseline="30000">
                          <a:effectLst/>
                          <a:latin typeface="Calibri"/>
                          <a:ea typeface="Calibri"/>
                          <a:cs typeface="Times New Roman"/>
                        </a:rPr>
                        <a:t>3</a:t>
                      </a:r>
                      <a:endParaRPr lang="en-US" sz="900">
                        <a:effectLst/>
                        <a:latin typeface="Calibri"/>
                        <a:ea typeface="Calibri"/>
                        <a:cs typeface="Times New Roman"/>
                      </a:endParaRP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183 (0500)</a:t>
                      </a:r>
                      <a:r>
                        <a:rPr lang="en-US" sz="900" baseline="30000">
                          <a:effectLst/>
                          <a:latin typeface="Calibri"/>
                          <a:ea typeface="Calibri"/>
                          <a:cs typeface="Times New Roman"/>
                        </a:rPr>
                        <a:t>3</a:t>
                      </a:r>
                      <a:endParaRPr lang="en-US" sz="900">
                        <a:effectLst/>
                        <a:latin typeface="Calibri"/>
                        <a:ea typeface="Calibri"/>
                        <a:cs typeface="Times New Roman"/>
                      </a:endParaRP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88 (0600)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Unhealthy</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Springerville (USFS)</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191 (0100)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105 (0600)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NA</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Unhealthy</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79829">
                <a:tc>
                  <a:txBody>
                    <a:bodyPr/>
                    <a:lstStyle/>
                    <a:p>
                      <a:pPr marL="0" marR="0" indent="171450">
                        <a:lnSpc>
                          <a:spcPct val="115000"/>
                        </a:lnSpc>
                        <a:spcBef>
                          <a:spcPts val="0"/>
                        </a:spcBef>
                        <a:spcAft>
                          <a:spcPts val="0"/>
                        </a:spcAft>
                      </a:pPr>
                      <a:r>
                        <a:rPr lang="en-US" sz="900">
                          <a:effectLst/>
                          <a:latin typeface="Calibri"/>
                          <a:ea typeface="Calibri"/>
                          <a:cs typeface="Times New Roman"/>
                        </a:rPr>
                        <a:t>St. Johns</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36 (0600)</a:t>
                      </a:r>
                      <a:r>
                        <a:rPr lang="en-US" sz="900" baseline="30000">
                          <a:effectLst/>
                          <a:latin typeface="Calibri"/>
                          <a:ea typeface="Calibri"/>
                          <a:cs typeface="Times New Roman"/>
                        </a:rPr>
                        <a:t>4</a:t>
                      </a:r>
                      <a:endParaRPr lang="en-US" sz="900">
                        <a:effectLst/>
                        <a:latin typeface="Calibri"/>
                        <a:ea typeface="Calibri"/>
                        <a:cs typeface="Times New Roman"/>
                      </a:endParaRP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12 (0600)</a:t>
                      </a:r>
                      <a:r>
                        <a:rPr lang="en-US" sz="900" baseline="30000">
                          <a:effectLst/>
                          <a:latin typeface="Calibri"/>
                          <a:ea typeface="Calibri"/>
                          <a:cs typeface="Times New Roman"/>
                        </a:rPr>
                        <a:t>4</a:t>
                      </a:r>
                      <a:endParaRPr lang="en-US" sz="900">
                        <a:effectLst/>
                        <a:latin typeface="Calibri"/>
                        <a:ea typeface="Calibri"/>
                        <a:cs typeface="Times New Roman"/>
                      </a:endParaRP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14 (0600)</a:t>
                      </a:r>
                      <a:r>
                        <a:rPr lang="en-US" sz="900" baseline="30000">
                          <a:effectLst/>
                          <a:latin typeface="Calibri"/>
                          <a:ea typeface="Calibri"/>
                          <a:cs typeface="Times New Roman"/>
                        </a:rPr>
                        <a:t>4</a:t>
                      </a:r>
                      <a:endParaRPr lang="en-US" sz="900">
                        <a:effectLst/>
                        <a:latin typeface="Calibri"/>
                        <a:ea typeface="Calibri"/>
                        <a:cs typeface="Times New Roman"/>
                      </a:endParaRP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Limited Impact </a:t>
                      </a:r>
                    </a:p>
                    <a:p>
                      <a:pPr marL="0" marR="0">
                        <a:lnSpc>
                          <a:spcPct val="115000"/>
                        </a:lnSpc>
                        <a:spcBef>
                          <a:spcPts val="0"/>
                        </a:spcBef>
                        <a:spcAft>
                          <a:spcPts val="0"/>
                        </a:spcAft>
                      </a:pPr>
                      <a:r>
                        <a:rPr lang="en-US" sz="900">
                          <a:effectLst/>
                          <a:latin typeface="Calibri"/>
                          <a:ea typeface="Calibri"/>
                          <a:cs typeface="Times New Roman"/>
                        </a:rPr>
                        <a:t>(AQI Good)</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9829">
                <a:tc>
                  <a:txBody>
                    <a:bodyPr/>
                    <a:lstStyle/>
                    <a:p>
                      <a:pPr marL="0" marR="0" indent="171450">
                        <a:lnSpc>
                          <a:spcPct val="115000"/>
                        </a:lnSpc>
                        <a:spcBef>
                          <a:spcPts val="0"/>
                        </a:spcBef>
                        <a:spcAft>
                          <a:spcPts val="0"/>
                        </a:spcAft>
                      </a:pPr>
                      <a:r>
                        <a:rPr lang="en-US" sz="900">
                          <a:effectLst/>
                          <a:latin typeface="Calibri"/>
                          <a:ea typeface="Calibri"/>
                          <a:cs typeface="Times New Roman"/>
                        </a:rPr>
                        <a:t>Reserve</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90 (0500)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68 (0800)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33 (0800)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Unhealthy for Sensitive Groups</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Quemado</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54 (1400)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30 (1600)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15 (0700)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Moderate</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Show Low</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8 (0000)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4 (0600)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4 (0600)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Good</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89915">
                <a:tc gridSpan="5">
                  <a:txBody>
                    <a:bodyPr/>
                    <a:lstStyle/>
                    <a:p>
                      <a:pPr marL="0" marR="0">
                        <a:lnSpc>
                          <a:spcPct val="115000"/>
                        </a:lnSpc>
                        <a:spcBef>
                          <a:spcPts val="0"/>
                        </a:spcBef>
                        <a:spcAft>
                          <a:spcPts val="0"/>
                        </a:spcAft>
                      </a:pPr>
                      <a:r>
                        <a:rPr lang="en-US" sz="900">
                          <a:effectLst/>
                          <a:latin typeface="Calibri"/>
                          <a:ea typeface="Calibri"/>
                          <a:cs typeface="Times New Roman"/>
                        </a:rPr>
                        <a:t>I-40 Corridor between Grants &amp; Albuquerque</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9915">
                <a:tc>
                  <a:txBody>
                    <a:bodyPr/>
                    <a:lstStyle/>
                    <a:p>
                      <a:pPr marL="0" marR="0" indent="228600">
                        <a:lnSpc>
                          <a:spcPct val="115000"/>
                        </a:lnSpc>
                        <a:spcBef>
                          <a:spcPts val="0"/>
                        </a:spcBef>
                        <a:spcAft>
                          <a:spcPts val="0"/>
                        </a:spcAft>
                      </a:pPr>
                      <a:r>
                        <a:rPr lang="en-US" sz="900">
                          <a:effectLst/>
                          <a:latin typeface="Calibri"/>
                          <a:ea typeface="Calibri"/>
                          <a:cs typeface="Times New Roman"/>
                        </a:rPr>
                        <a:t>Grants</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14 (1600)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8 (1700)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5 (0800)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Good</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89915">
                <a:tc gridSpan="5">
                  <a:txBody>
                    <a:bodyPr/>
                    <a:lstStyle/>
                    <a:p>
                      <a:pPr marL="0" marR="0">
                        <a:lnSpc>
                          <a:spcPct val="115000"/>
                        </a:lnSpc>
                        <a:spcBef>
                          <a:spcPts val="0"/>
                        </a:spcBef>
                        <a:spcAft>
                          <a:spcPts val="0"/>
                        </a:spcAft>
                      </a:pPr>
                      <a:r>
                        <a:rPr lang="en-US" sz="900">
                          <a:effectLst/>
                          <a:latin typeface="Calibri"/>
                          <a:ea typeface="Calibri"/>
                          <a:cs typeface="Times New Roman"/>
                        </a:rPr>
                        <a:t>Four Corners</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9915">
                <a:tc>
                  <a:txBody>
                    <a:bodyPr/>
                    <a:lstStyle/>
                    <a:p>
                      <a:pPr marL="0" marR="0" indent="228600">
                        <a:lnSpc>
                          <a:spcPct val="115000"/>
                        </a:lnSpc>
                        <a:spcBef>
                          <a:spcPts val="0"/>
                        </a:spcBef>
                        <a:spcAft>
                          <a:spcPts val="0"/>
                        </a:spcAft>
                      </a:pPr>
                      <a:r>
                        <a:rPr lang="en-US" sz="900">
                          <a:effectLst/>
                          <a:latin typeface="Calibri"/>
                          <a:ea typeface="Calibri"/>
                          <a:cs typeface="Times New Roman"/>
                        </a:rPr>
                        <a:t>Navajo Lake</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7 (0200)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5  (0600)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3 (0600)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Good</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89915">
                <a:tc gridSpan="5">
                  <a:txBody>
                    <a:bodyPr/>
                    <a:lstStyle/>
                    <a:p>
                      <a:pPr marL="0" marR="0">
                        <a:lnSpc>
                          <a:spcPct val="115000"/>
                        </a:lnSpc>
                        <a:spcBef>
                          <a:spcPts val="0"/>
                        </a:spcBef>
                        <a:spcAft>
                          <a:spcPts val="0"/>
                        </a:spcAft>
                      </a:pPr>
                      <a:r>
                        <a:rPr lang="en-US" sz="900">
                          <a:effectLst/>
                          <a:latin typeface="Calibri"/>
                          <a:ea typeface="Calibri"/>
                          <a:cs typeface="Times New Roman"/>
                        </a:rPr>
                        <a:t>Upper Rio Grande Valley</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9829">
                <a:tc>
                  <a:txBody>
                    <a:bodyPr/>
                    <a:lstStyle/>
                    <a:p>
                      <a:pPr marL="0" marR="0" indent="171450">
                        <a:lnSpc>
                          <a:spcPct val="115000"/>
                        </a:lnSpc>
                        <a:spcBef>
                          <a:spcPts val="0"/>
                        </a:spcBef>
                        <a:spcAft>
                          <a:spcPts val="0"/>
                        </a:spcAft>
                      </a:pPr>
                      <a:r>
                        <a:rPr lang="en-US" sz="900">
                          <a:effectLst/>
                          <a:latin typeface="Calibri"/>
                          <a:ea typeface="Calibri"/>
                          <a:cs typeface="Times New Roman"/>
                        </a:rPr>
                        <a:t>Santa Fe Runnells</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31 (1600)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19 (1600)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10 (0700)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Limited Impact </a:t>
                      </a:r>
                    </a:p>
                    <a:p>
                      <a:pPr marL="0" marR="0">
                        <a:lnSpc>
                          <a:spcPct val="115000"/>
                        </a:lnSpc>
                        <a:spcBef>
                          <a:spcPts val="0"/>
                        </a:spcBef>
                        <a:spcAft>
                          <a:spcPts val="0"/>
                        </a:spcAft>
                      </a:pPr>
                      <a:r>
                        <a:rPr lang="en-US" sz="900">
                          <a:effectLst/>
                          <a:latin typeface="Calibri"/>
                          <a:ea typeface="Calibri"/>
                          <a:cs typeface="Times New Roman"/>
                        </a:rPr>
                        <a:t>(AQI Good)</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Santa Fe Airport</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12 (1200)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9 (1600)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6 (0700)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Good</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Taos</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7 (2000)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8 (0800- 6/13)</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4 (0700)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Good</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89915">
                <a:tc gridSpan="5">
                  <a:txBody>
                    <a:bodyPr/>
                    <a:lstStyle/>
                    <a:p>
                      <a:pPr marL="0" marR="0">
                        <a:lnSpc>
                          <a:spcPct val="115000"/>
                        </a:lnSpc>
                        <a:spcBef>
                          <a:spcPts val="0"/>
                        </a:spcBef>
                        <a:spcAft>
                          <a:spcPts val="0"/>
                        </a:spcAft>
                      </a:pPr>
                      <a:r>
                        <a:rPr lang="en-US" sz="900">
                          <a:effectLst/>
                          <a:latin typeface="Calibri"/>
                          <a:ea typeface="Calibri"/>
                          <a:cs typeface="Times New Roman"/>
                        </a:rPr>
                        <a:t>Middle Rio Grande Valley</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Albuquerque</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35 (1800)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27 (1900)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17 (0700)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Moderate</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89915">
                <a:tc>
                  <a:txBody>
                    <a:bodyPr/>
                    <a:lstStyle/>
                    <a:p>
                      <a:pPr marL="0" marR="0" indent="171450">
                        <a:lnSpc>
                          <a:spcPct val="115000"/>
                        </a:lnSpc>
                        <a:spcBef>
                          <a:spcPts val="0"/>
                        </a:spcBef>
                        <a:spcAft>
                          <a:spcPts val="0"/>
                        </a:spcAft>
                      </a:pPr>
                      <a:r>
                        <a:rPr lang="en-US" sz="900">
                          <a:effectLst/>
                          <a:latin typeface="Calibri"/>
                          <a:ea typeface="Calibri"/>
                          <a:cs typeface="Times New Roman"/>
                        </a:rPr>
                        <a:t>Los Lunas</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41 (1800)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22 (2100)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11 (0500)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Moderate</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829">
                <a:tc>
                  <a:txBody>
                    <a:bodyPr/>
                    <a:lstStyle/>
                    <a:p>
                      <a:pPr marL="0" marR="0" indent="171450">
                        <a:lnSpc>
                          <a:spcPct val="115000"/>
                        </a:lnSpc>
                        <a:spcBef>
                          <a:spcPts val="0"/>
                        </a:spcBef>
                        <a:spcAft>
                          <a:spcPts val="0"/>
                        </a:spcAft>
                      </a:pPr>
                      <a:r>
                        <a:rPr lang="en-US" sz="900">
                          <a:effectLst/>
                          <a:latin typeface="Calibri"/>
                          <a:ea typeface="Calibri"/>
                          <a:cs typeface="Times New Roman"/>
                        </a:rPr>
                        <a:t>Socorro</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25 (0200)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8 (0800)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4 (0800)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Limited Impact </a:t>
                      </a:r>
                    </a:p>
                    <a:p>
                      <a:pPr marL="0" marR="0">
                        <a:lnSpc>
                          <a:spcPct val="115000"/>
                        </a:lnSpc>
                        <a:spcBef>
                          <a:spcPts val="0"/>
                        </a:spcBef>
                        <a:spcAft>
                          <a:spcPts val="0"/>
                        </a:spcAft>
                      </a:pPr>
                      <a:r>
                        <a:rPr lang="en-US" sz="900">
                          <a:effectLst/>
                          <a:latin typeface="Calibri"/>
                          <a:ea typeface="Calibri"/>
                          <a:cs typeface="Times New Roman"/>
                        </a:rPr>
                        <a:t>(AQI Good)</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89915">
                <a:tc gridSpan="5">
                  <a:txBody>
                    <a:bodyPr/>
                    <a:lstStyle/>
                    <a:p>
                      <a:pPr marL="0" marR="0">
                        <a:lnSpc>
                          <a:spcPct val="115000"/>
                        </a:lnSpc>
                        <a:spcBef>
                          <a:spcPts val="0"/>
                        </a:spcBef>
                        <a:spcAft>
                          <a:spcPts val="0"/>
                        </a:spcAft>
                      </a:pPr>
                      <a:r>
                        <a:rPr lang="en-US" sz="900">
                          <a:effectLst/>
                          <a:latin typeface="Calibri"/>
                          <a:ea typeface="Calibri"/>
                          <a:cs typeface="Times New Roman"/>
                        </a:rPr>
                        <a:t>Southern New Mexico</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9915">
                <a:tc>
                  <a:txBody>
                    <a:bodyPr/>
                    <a:lstStyle/>
                    <a:p>
                      <a:pPr marL="0" marR="0" indent="228600">
                        <a:lnSpc>
                          <a:spcPct val="115000"/>
                        </a:lnSpc>
                        <a:spcBef>
                          <a:spcPts val="0"/>
                        </a:spcBef>
                        <a:spcAft>
                          <a:spcPts val="0"/>
                        </a:spcAft>
                      </a:pPr>
                      <a:r>
                        <a:rPr lang="en-US" sz="900">
                          <a:effectLst/>
                          <a:highlight>
                            <a:srgbClr val="FFFF00"/>
                          </a:highlight>
                          <a:latin typeface="Calibri"/>
                          <a:ea typeface="Calibri"/>
                          <a:cs typeface="Times New Roman"/>
                        </a:rPr>
                        <a:t>Silver City</a:t>
                      </a:r>
                      <a:endParaRPr lang="en-US" sz="900">
                        <a:effectLst/>
                        <a:latin typeface="Calibri"/>
                        <a:ea typeface="Calibri"/>
                        <a:cs typeface="Times New Roman"/>
                      </a:endParaRP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915">
                <a:tc>
                  <a:txBody>
                    <a:bodyPr/>
                    <a:lstStyle/>
                    <a:p>
                      <a:pPr marL="0" marR="0" indent="228600">
                        <a:lnSpc>
                          <a:spcPct val="115000"/>
                        </a:lnSpc>
                        <a:spcBef>
                          <a:spcPts val="0"/>
                        </a:spcBef>
                        <a:spcAft>
                          <a:spcPts val="0"/>
                        </a:spcAft>
                      </a:pPr>
                      <a:r>
                        <a:rPr lang="en-US" sz="900">
                          <a:effectLst/>
                          <a:latin typeface="Calibri"/>
                          <a:ea typeface="Calibri"/>
                          <a:cs typeface="Times New Roman"/>
                        </a:rPr>
                        <a:t>Deming (PM 10)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144 (1500)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87 (2100)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a:effectLst/>
                          <a:latin typeface="Calibri"/>
                          <a:ea typeface="Calibri"/>
                          <a:cs typeface="Times New Roman"/>
                        </a:rPr>
                        <a:t>53 (0700)</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900" dirty="0">
                          <a:effectLst/>
                          <a:latin typeface="Calibri"/>
                          <a:ea typeface="Calibri"/>
                          <a:cs typeface="Times New Roman"/>
                        </a:rPr>
                        <a:t>Unhealthy </a:t>
                      </a:r>
                    </a:p>
                  </a:txBody>
                  <a:tcPr marL="53668" marR="53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11" name="Rectangle 4"/>
          <p:cNvSpPr>
            <a:spLocks noChangeArrowheads="1"/>
          </p:cNvSpPr>
          <p:nvPr/>
        </p:nvSpPr>
        <p:spPr bwMode="auto">
          <a:xfrm>
            <a:off x="0" y="45856"/>
            <a:ext cx="8690199" cy="83099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228600" algn="l" defTabSz="4572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ＭＳ Ｐゴシック" pitchFamily="34" charset="-128"/>
                <a:cs typeface="Times New Roman" pitchFamily="18" charset="0"/>
              </a:rPr>
              <a:t>Smoke Monitoring Report- 6-14-11</a:t>
            </a:r>
            <a:endParaRPr kumimoji="0" lang="en-US" sz="2400" b="0" i="0" u="none" strike="noStrike" cap="none" normalizeH="0" baseline="0" dirty="0" smtClean="0">
              <a:ln>
                <a:noFill/>
              </a:ln>
              <a:solidFill>
                <a:schemeClr val="tx1"/>
              </a:solidFill>
              <a:effectLst/>
              <a:latin typeface="Arial" pitchFamily="34" charset="0"/>
              <a:ea typeface="ＭＳ Ｐゴシック" pitchFamily="34" charset="-128"/>
            </a:endParaRPr>
          </a:p>
          <a:p>
            <a:pPr marL="0" marR="0" lvl="0" indent="228600" algn="l" defTabSz="4572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ＭＳ Ｐゴシック" pitchFamily="34" charset="-128"/>
                <a:cs typeface="Times New Roman" pitchFamily="18" charset="0"/>
              </a:rPr>
              <a:t>Summary of PM 2.5 Values from Particulate Monitors in AZ &amp; NM  </a:t>
            </a:r>
            <a:endParaRPr kumimoji="0" lang="en-US" sz="2400" b="0" i="0" u="none" strike="noStrike" cap="none" normalizeH="0" baseline="0" dirty="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2088464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arcgis\gis_files\output_graphics\smoke_2011_vJun13.png"/>
          <p:cNvPicPr>
            <a:picLocks noChangeAspect="1" noChangeArrowheads="1"/>
          </p:cNvPicPr>
          <p:nvPr/>
        </p:nvPicPr>
        <p:blipFill>
          <a:blip r:embed="rId3">
            <a:extLst>
              <a:ext uri="{28A0092B-C50C-407E-A947-70E740481C1C}">
                <a14:useLocalDpi xmlns:a14="http://schemas.microsoft.com/office/drawing/2010/main" val="0"/>
              </a:ext>
            </a:extLst>
          </a:blip>
          <a:srcRect l="7304" t="4564" r="7817" b="6412"/>
          <a:stretch>
            <a:fillRect/>
          </a:stretch>
        </p:blipFill>
        <p:spPr bwMode="auto">
          <a:xfrm>
            <a:off x="4113213" y="1354138"/>
            <a:ext cx="507365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p:txBody>
          <a:bodyPr/>
          <a:lstStyle/>
          <a:p>
            <a:pPr algn="l" eaLnBrk="1" hangingPunct="1"/>
            <a:r>
              <a:rPr lang="en-US" sz="4000" smtClean="0">
                <a:ea typeface="ＭＳ Ｐゴシック" pitchFamily="34" charset="-128"/>
              </a:rPr>
              <a:t>Official Interagency Smoke Guidance</a:t>
            </a:r>
          </a:p>
        </p:txBody>
      </p:sp>
      <p:sp>
        <p:nvSpPr>
          <p:cNvPr id="13316" name="Content Placeholder 2"/>
          <p:cNvSpPr>
            <a:spLocks noGrp="1"/>
          </p:cNvSpPr>
          <p:nvPr>
            <p:ph idx="1"/>
          </p:nvPr>
        </p:nvSpPr>
        <p:spPr>
          <a:xfrm>
            <a:off x="457200" y="1354138"/>
            <a:ext cx="3656013" cy="5257800"/>
          </a:xfrm>
        </p:spPr>
        <p:txBody>
          <a:bodyPr/>
          <a:lstStyle/>
          <a:p>
            <a:pPr eaLnBrk="1" hangingPunct="1">
              <a:lnSpc>
                <a:spcPct val="80000"/>
              </a:lnSpc>
            </a:pPr>
            <a:r>
              <a:rPr lang="en-US" sz="2500" smtClean="0">
                <a:ea typeface="ＭＳ Ｐゴシック" pitchFamily="34" charset="-128"/>
              </a:rPr>
              <a:t>Created by USFS.  Included NWS, EPA, AZDEQ, NMENV, Cities, many, many others (typically 20+ groups) through daily phone calls</a:t>
            </a:r>
          </a:p>
          <a:p>
            <a:pPr eaLnBrk="1" hangingPunct="1">
              <a:lnSpc>
                <a:spcPct val="80000"/>
              </a:lnSpc>
            </a:pPr>
            <a:r>
              <a:rPr lang="en-US" sz="2500" smtClean="0">
                <a:ea typeface="ＭＳ Ｐゴシック" pitchFamily="34" charset="-128"/>
              </a:rPr>
              <a:t>Official guidance issued through SWCC</a:t>
            </a:r>
          </a:p>
          <a:p>
            <a:pPr eaLnBrk="1" hangingPunct="1">
              <a:lnSpc>
                <a:spcPct val="80000"/>
              </a:lnSpc>
            </a:pPr>
            <a:r>
              <a:rPr lang="en-US" sz="2500" smtClean="0">
                <a:ea typeface="ＭＳ Ｐゴシック" pitchFamily="34" charset="-128"/>
              </a:rPr>
              <a:t>Downloaded ~1000+/ day</a:t>
            </a:r>
          </a:p>
          <a:p>
            <a:pPr eaLnBrk="1" hangingPunct="1">
              <a:lnSpc>
                <a:spcPct val="80000"/>
              </a:lnSpc>
            </a:pPr>
            <a:r>
              <a:rPr lang="en-US" sz="2500" smtClean="0">
                <a:ea typeface="ＭＳ Ｐゴシック" pitchFamily="34" charset="-128"/>
              </a:rPr>
              <a:t>Picked up and redistributed by media </a:t>
            </a:r>
            <a:br>
              <a:rPr lang="en-US" sz="2500" smtClean="0">
                <a:ea typeface="ＭＳ Ｐゴシック" pitchFamily="34" charset="-128"/>
              </a:rPr>
            </a:br>
            <a:r>
              <a:rPr lang="en-US" sz="2500" smtClean="0">
                <a:ea typeface="ＭＳ Ｐゴシック" pitchFamily="34" charset="-128"/>
              </a:rPr>
              <a:t>(TV, Newspapers)</a:t>
            </a:r>
          </a:p>
          <a:p>
            <a:pPr eaLnBrk="1" hangingPunct="1">
              <a:lnSpc>
                <a:spcPct val="80000"/>
              </a:lnSpc>
            </a:pPr>
            <a:endParaRPr lang="en-US" sz="2500" smtClean="0">
              <a:ea typeface="ＭＳ Ｐゴシック" pitchFamily="34" charset="-128"/>
            </a:endParaRPr>
          </a:p>
          <a:p>
            <a:pPr eaLnBrk="1" hangingPunct="1">
              <a:lnSpc>
                <a:spcPct val="80000"/>
              </a:lnSpc>
            </a:pPr>
            <a:endParaRPr lang="en-US" sz="2500" smtClean="0">
              <a:ea typeface="ＭＳ Ｐゴシック" pitchFamily="34" charset="-128"/>
            </a:endParaRPr>
          </a:p>
        </p:txBody>
      </p:sp>
      <p:sp>
        <p:nvSpPr>
          <p:cNvPr id="13317"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3200" dirty="0" smtClean="0">
                <a:ea typeface="ＭＳ Ｐゴシック" pitchFamily="34" charset="-128"/>
              </a:rPr>
              <a:t>Successes    		     </a:t>
            </a:r>
            <a:r>
              <a:rPr lang="en-US" dirty="0" smtClean="0">
                <a:ea typeface="ＭＳ Ｐゴシック" pitchFamily="34" charset="-128"/>
              </a:rPr>
              <a:t>									</a:t>
            </a:r>
          </a:p>
        </p:txBody>
      </p:sp>
      <p:sp>
        <p:nvSpPr>
          <p:cNvPr id="3" name="Content Placeholder 2"/>
          <p:cNvSpPr>
            <a:spLocks noGrp="1"/>
          </p:cNvSpPr>
          <p:nvPr>
            <p:ph idx="1"/>
          </p:nvPr>
        </p:nvSpPr>
        <p:spPr>
          <a:xfrm>
            <a:off x="550862" y="1271588"/>
            <a:ext cx="8452461" cy="4525962"/>
          </a:xfrm>
        </p:spPr>
        <p:txBody>
          <a:bodyPr/>
          <a:lstStyle/>
          <a:p>
            <a:pPr marL="0" indent="0" eaLnBrk="1" hangingPunct="1">
              <a:lnSpc>
                <a:spcPct val="90000"/>
              </a:lnSpc>
              <a:spcAft>
                <a:spcPts val="1200"/>
              </a:spcAft>
              <a:buFont typeface="Arial" pitchFamily="34" charset="0"/>
              <a:buNone/>
              <a:defRPr/>
            </a:pPr>
            <a:r>
              <a:rPr kumimoji="1" lang="en-US" dirty="0" smtClean="0"/>
              <a:t>-Deployment of the </a:t>
            </a:r>
            <a:r>
              <a:rPr kumimoji="1" lang="en-US" dirty="0" smtClean="0"/>
              <a:t>Cache </a:t>
            </a:r>
            <a:r>
              <a:rPr kumimoji="1" lang="en-US" dirty="0" smtClean="0"/>
              <a:t>smoke monitoring equipment to key impact areas</a:t>
            </a:r>
          </a:p>
          <a:p>
            <a:pPr marL="0" indent="0" eaLnBrk="1" hangingPunct="1">
              <a:lnSpc>
                <a:spcPct val="90000"/>
              </a:lnSpc>
              <a:spcAft>
                <a:spcPts val="1200"/>
              </a:spcAft>
              <a:buFont typeface="Arial" pitchFamily="34" charset="0"/>
              <a:buNone/>
              <a:defRPr/>
            </a:pPr>
            <a:r>
              <a:rPr kumimoji="1" lang="en-US" dirty="0" smtClean="0"/>
              <a:t>-Customized smoke model runs and forecast</a:t>
            </a:r>
          </a:p>
          <a:p>
            <a:pPr marL="0" indent="0" eaLnBrk="1" hangingPunct="1">
              <a:lnSpc>
                <a:spcPct val="90000"/>
              </a:lnSpc>
              <a:spcAft>
                <a:spcPts val="1200"/>
              </a:spcAft>
              <a:buFont typeface="Arial" pitchFamily="34" charset="0"/>
              <a:buNone/>
              <a:defRPr/>
            </a:pPr>
            <a:r>
              <a:rPr kumimoji="1" lang="en-US" dirty="0"/>
              <a:t>-</a:t>
            </a:r>
            <a:r>
              <a:rPr kumimoji="1" lang="en-US" dirty="0" smtClean="0"/>
              <a:t>1000’s of downloads of the forecast and the monitoring summary information</a:t>
            </a:r>
          </a:p>
          <a:p>
            <a:pPr marL="0" indent="0" eaLnBrk="1" hangingPunct="1">
              <a:lnSpc>
                <a:spcPct val="90000"/>
              </a:lnSpc>
              <a:spcAft>
                <a:spcPts val="1200"/>
              </a:spcAft>
              <a:buFont typeface="Arial" pitchFamily="34" charset="0"/>
              <a:buNone/>
              <a:defRPr/>
            </a:pPr>
            <a:r>
              <a:rPr kumimoji="1" lang="en-US" dirty="0" smtClean="0"/>
              <a:t>-National distribution of </a:t>
            </a:r>
            <a:r>
              <a:rPr kumimoji="1" lang="en-US" b="1" dirty="0" smtClean="0">
                <a:solidFill>
                  <a:srgbClr val="FF0000"/>
                </a:solidFill>
              </a:rPr>
              <a:t>joint</a:t>
            </a:r>
            <a:r>
              <a:rPr kumimoji="1" lang="en-US" dirty="0" smtClean="0"/>
              <a:t> information (covered well with coordination on </a:t>
            </a:r>
            <a:r>
              <a:rPr kumimoji="1" lang="en-US" dirty="0" err="1" smtClean="0"/>
              <a:t>Inciweb</a:t>
            </a:r>
            <a:r>
              <a:rPr kumimoji="1" lang="en-US" dirty="0" smtClean="0"/>
              <a:t>, Twitter, </a:t>
            </a:r>
            <a:r>
              <a:rPr kumimoji="1" lang="en-US" dirty="0" err="1" smtClean="0"/>
              <a:t>AirNow</a:t>
            </a:r>
            <a:r>
              <a:rPr kumimoji="1" lang="en-US" dirty="0" smtClean="0"/>
              <a:t>, IMT PIO’s, R3 PIO’s, etc.)</a:t>
            </a:r>
          </a:p>
          <a:p>
            <a:pPr marL="0" indent="0" eaLnBrk="1" hangingPunct="1">
              <a:lnSpc>
                <a:spcPct val="90000"/>
              </a:lnSpc>
              <a:spcAft>
                <a:spcPts val="1200"/>
              </a:spcAft>
              <a:buFont typeface="Arial" pitchFamily="34" charset="0"/>
              <a:buNone/>
              <a:defRPr/>
            </a:pPr>
            <a:r>
              <a:rPr kumimoji="1" lang="en-US" dirty="0" smtClean="0"/>
              <a:t>-Altered times of outdoor activities tiered to smoke forecast affecting 1000’s in NM &amp; beyond</a:t>
            </a:r>
          </a:p>
          <a:p>
            <a:pPr marL="0" indent="0" eaLnBrk="1" hangingPunct="1">
              <a:lnSpc>
                <a:spcPct val="90000"/>
              </a:lnSpc>
              <a:spcAft>
                <a:spcPts val="1200"/>
              </a:spcAft>
              <a:buFont typeface="Arial" pitchFamily="34" charset="0"/>
              <a:buNone/>
              <a:defRPr/>
            </a:pPr>
            <a:endParaRPr kumimoji="1" lang="en-US" dirty="0" smtClean="0"/>
          </a:p>
          <a:p>
            <a:pPr>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moke over WU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964612" cy="6858000"/>
          </a:xfrm>
          <a:prstGeom prst="rect">
            <a:avLst/>
          </a:prstGeom>
          <a:solidFill>
            <a:srgbClr val="000000"/>
          </a:solidFill>
          <a:ln w="444500" cap="sq">
            <a:solidFill>
              <a:srgbClr val="000000"/>
            </a:solidFill>
            <a:miter lim="800000"/>
            <a:headEnd/>
            <a:tailEnd/>
          </a:ln>
          <a:effectLst>
            <a:outerShdw dist="190500" dir="2700000" sy="89999" algn="bl" rotWithShape="0">
              <a:srgbClr val="808080">
                <a:alpha val="39998"/>
              </a:srgbClr>
            </a:outerShdw>
          </a:effectLst>
        </p:spPr>
      </p:pic>
      <p:sp>
        <p:nvSpPr>
          <p:cNvPr id="16387" name="Title 1"/>
          <p:cNvSpPr>
            <a:spLocks noGrp="1"/>
          </p:cNvSpPr>
          <p:nvPr>
            <p:ph type="title"/>
          </p:nvPr>
        </p:nvSpPr>
        <p:spPr/>
        <p:txBody>
          <a:bodyPr/>
          <a:lstStyle/>
          <a:p>
            <a:pPr eaLnBrk="1" hangingPunct="1"/>
            <a:r>
              <a:rPr lang="en-US" dirty="0" smtClean="0">
                <a:latin typeface="Arial" charset="0"/>
                <a:ea typeface="ＭＳ Ｐゴシック" pitchFamily="34" charset="-128"/>
              </a:rPr>
              <a:t>Challenges</a:t>
            </a:r>
          </a:p>
        </p:txBody>
      </p:sp>
      <p:sp>
        <p:nvSpPr>
          <p:cNvPr id="98307" name="Content Placeholder 2"/>
          <p:cNvSpPr>
            <a:spLocks noGrp="1"/>
          </p:cNvSpPr>
          <p:nvPr>
            <p:ph idx="1"/>
          </p:nvPr>
        </p:nvSpPr>
        <p:spPr>
          <a:xfrm>
            <a:off x="457200" y="1447800"/>
            <a:ext cx="8229600" cy="4525963"/>
          </a:xfrm>
        </p:spPr>
        <p:txBody>
          <a:bodyPr/>
          <a:lstStyle/>
          <a:p>
            <a:pPr marL="0" indent="0" eaLnBrk="1" hangingPunct="1">
              <a:lnSpc>
                <a:spcPct val="90000"/>
              </a:lnSpc>
              <a:spcBef>
                <a:spcPts val="768"/>
              </a:spcBef>
              <a:spcAft>
                <a:spcPts val="600"/>
              </a:spcAft>
              <a:buFont typeface="Arial" charset="0"/>
              <a:buNone/>
              <a:defRPr/>
            </a:pPr>
            <a:r>
              <a:rPr kumimoji="1" lang="en-US" sz="3100" dirty="0" smtClean="0">
                <a:latin typeface="Arial"/>
                <a:cs typeface="Arial"/>
              </a:rPr>
              <a:t>No protocol in place to address wildfire smoke</a:t>
            </a:r>
          </a:p>
          <a:p>
            <a:pPr marL="0" indent="0" eaLnBrk="1" hangingPunct="1">
              <a:lnSpc>
                <a:spcPct val="90000"/>
              </a:lnSpc>
              <a:spcBef>
                <a:spcPts val="768"/>
              </a:spcBef>
              <a:spcAft>
                <a:spcPts val="600"/>
              </a:spcAft>
              <a:buFont typeface="Arial" charset="0"/>
              <a:buNone/>
              <a:defRPr/>
            </a:pPr>
            <a:endParaRPr kumimoji="1" lang="en-US" dirty="0" smtClean="0">
              <a:latin typeface="Arial"/>
              <a:cs typeface="Arial"/>
            </a:endParaRPr>
          </a:p>
          <a:p>
            <a:pPr marL="0" indent="0" eaLnBrk="1" hangingPunct="1">
              <a:lnSpc>
                <a:spcPct val="90000"/>
              </a:lnSpc>
              <a:spcBef>
                <a:spcPts val="768"/>
              </a:spcBef>
              <a:spcAft>
                <a:spcPts val="600"/>
              </a:spcAft>
              <a:buFont typeface="Arial" charset="0"/>
              <a:buNone/>
              <a:defRPr/>
            </a:pPr>
            <a:r>
              <a:rPr kumimoji="1" lang="en-US" dirty="0" smtClean="0">
                <a:latin typeface="Arial"/>
                <a:cs typeface="Arial"/>
              </a:rPr>
              <a:t>Incident, regional, national response levels?</a:t>
            </a:r>
          </a:p>
          <a:p>
            <a:pPr marL="0" indent="0" eaLnBrk="1" hangingPunct="1">
              <a:lnSpc>
                <a:spcPct val="90000"/>
              </a:lnSpc>
              <a:spcBef>
                <a:spcPts val="768"/>
              </a:spcBef>
              <a:spcAft>
                <a:spcPts val="600"/>
              </a:spcAft>
              <a:buFont typeface="Arial" charset="0"/>
              <a:buNone/>
              <a:defRPr/>
            </a:pPr>
            <a:endParaRPr kumimoji="1" lang="en-US" dirty="0" smtClean="0">
              <a:latin typeface="Arial"/>
              <a:cs typeface="Arial"/>
            </a:endParaRPr>
          </a:p>
          <a:p>
            <a:pPr marL="0" indent="0" eaLnBrk="1" hangingPunct="1">
              <a:lnSpc>
                <a:spcPct val="90000"/>
              </a:lnSpc>
              <a:spcBef>
                <a:spcPts val="768"/>
              </a:spcBef>
              <a:spcAft>
                <a:spcPts val="600"/>
              </a:spcAft>
              <a:buFont typeface="Arial" charset="0"/>
              <a:buNone/>
              <a:defRPr/>
            </a:pPr>
            <a:r>
              <a:rPr kumimoji="1" lang="en-US" dirty="0" smtClean="0">
                <a:latin typeface="Arial"/>
                <a:cs typeface="Arial"/>
              </a:rPr>
              <a:t>How to operationally support response?</a:t>
            </a:r>
          </a:p>
          <a:p>
            <a:pPr marL="0" indent="0" eaLnBrk="1" hangingPunct="1">
              <a:lnSpc>
                <a:spcPct val="90000"/>
              </a:lnSpc>
              <a:spcBef>
                <a:spcPts val="768"/>
              </a:spcBef>
              <a:spcAft>
                <a:spcPts val="600"/>
              </a:spcAft>
              <a:buFont typeface="Arial" charset="0"/>
              <a:buNone/>
              <a:defRPr/>
            </a:pPr>
            <a:endParaRPr kumimoji="1" lang="en-US" dirty="0" smtClean="0">
              <a:latin typeface="Arial"/>
              <a:cs typeface="Arial"/>
            </a:endParaRPr>
          </a:p>
          <a:p>
            <a:pPr marL="0" indent="0" eaLnBrk="1" hangingPunct="1">
              <a:spcBef>
                <a:spcPts val="768"/>
              </a:spcBef>
              <a:spcAft>
                <a:spcPts val="600"/>
              </a:spcAft>
              <a:buNone/>
              <a:defRPr/>
            </a:pPr>
            <a:r>
              <a:rPr lang="en-US" dirty="0" smtClean="0">
                <a:latin typeface="Arial"/>
                <a:cs typeface="Arial"/>
              </a:rPr>
              <a:t>No set language or thresholds for warnings (visual range approach has science issues)</a:t>
            </a:r>
          </a:p>
          <a:p>
            <a:pPr marL="0" indent="0" eaLnBrk="1" hangingPunct="1">
              <a:lnSpc>
                <a:spcPct val="90000"/>
              </a:lnSpc>
              <a:buNone/>
              <a:defRPr/>
            </a:pPr>
            <a:endParaRPr lang="en-US" dirty="0">
              <a:latin typeface="Arial" charset="0"/>
              <a:ea typeface="ＭＳ Ｐゴシック" charset="0"/>
            </a:endParaRPr>
          </a:p>
          <a:p>
            <a:pPr eaLnBrk="1" hangingPunct="1">
              <a:lnSpc>
                <a:spcPct val="90000"/>
              </a:lnSpc>
              <a:defRPr/>
            </a:pPr>
            <a:endParaRPr lang="en-US" dirty="0">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dense smoke.jpg"/>
          <p:cNvPicPr>
            <a:picLocks noGrp="1" noChangeAspect="1"/>
          </p:cNvPicPr>
          <p:nvPr>
            <p:ph idx="1"/>
          </p:nvPr>
        </p:nvPicPr>
        <p:blipFill>
          <a:blip r:embed="rId3" cstate="print"/>
          <a:stretch>
            <a:fillRect/>
          </a:stretch>
        </p:blipFill>
        <p:spPr>
          <a:xfrm>
            <a:off x="0" y="-1"/>
            <a:ext cx="9144000" cy="6848669"/>
          </a:xfrm>
        </p:spPr>
      </p:pic>
      <p:pic>
        <p:nvPicPr>
          <p:cNvPr id="4" name="Picture 3" descr="peat smoke article.bmp"/>
          <p:cNvPicPr>
            <a:picLocks noChangeAspect="1"/>
          </p:cNvPicPr>
          <p:nvPr/>
        </p:nvPicPr>
        <p:blipFill>
          <a:blip r:embed="rId4" cstate="print"/>
          <a:stretch>
            <a:fillRect/>
          </a:stretch>
        </p:blipFill>
        <p:spPr>
          <a:xfrm>
            <a:off x="93785" y="-1"/>
            <a:ext cx="11658966" cy="6717323"/>
          </a:xfrm>
          <a:prstGeom prst="rect">
            <a:avLst/>
          </a:prstGeom>
          <a:ln w="28575">
            <a:solidFill>
              <a:schemeClr val="tx1"/>
            </a:solidFill>
          </a:ln>
        </p:spPr>
      </p:pic>
    </p:spTree>
    <p:extLst>
      <p:ext uri="{BB962C8B-B14F-4D97-AF65-F5344CB8AC3E}">
        <p14:creationId xmlns:p14="http://schemas.microsoft.com/office/powerpoint/2010/main" val="1346391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1143000"/>
          </a:xfrm>
        </p:spPr>
        <p:txBody>
          <a:bodyPr/>
          <a:lstStyle/>
          <a:p>
            <a:pPr eaLnBrk="1" hangingPunct="1"/>
            <a:r>
              <a:rPr lang="en-US" sz="3600" smtClean="0">
                <a:latin typeface="Arial" charset="0"/>
                <a:ea typeface="ＭＳ Ｐゴシック" pitchFamily="34" charset="-128"/>
              </a:rPr>
              <a:t>Coalition of Prescribed Fire Councils</a:t>
            </a:r>
          </a:p>
        </p:txBody>
      </p:sp>
      <p:sp>
        <p:nvSpPr>
          <p:cNvPr id="17411" name="Content Placeholder 2"/>
          <p:cNvSpPr>
            <a:spLocks noGrp="1"/>
          </p:cNvSpPr>
          <p:nvPr>
            <p:ph idx="1"/>
          </p:nvPr>
        </p:nvSpPr>
        <p:spPr>
          <a:xfrm>
            <a:off x="457200" y="908050"/>
            <a:ext cx="8686800" cy="4525963"/>
          </a:xfrm>
        </p:spPr>
        <p:txBody>
          <a:bodyPr>
            <a:normAutofit fontScale="92500" lnSpcReduction="20000"/>
          </a:bodyPr>
          <a:lstStyle/>
          <a:p>
            <a:pPr eaLnBrk="1" hangingPunct="1"/>
            <a:r>
              <a:rPr lang="en-US" sz="2400" dirty="0" smtClean="0">
                <a:ea typeface="ＭＳ Ｐゴシック" pitchFamily="34" charset="-128"/>
              </a:rPr>
              <a:t>Mission: to promote the appropriate use of prescribed fire for enhancing public safety, managing resources, and sustaining environmental quality.        </a:t>
            </a:r>
            <a:r>
              <a:rPr lang="en-US" sz="2400" dirty="0" smtClean="0">
                <a:ea typeface="ＭＳ Ｐゴシック" pitchFamily="34" charset="-128"/>
                <a:hlinkClick r:id="rId3"/>
              </a:rPr>
              <a:t>www.prescribedfire.net</a:t>
            </a:r>
            <a:r>
              <a:rPr lang="en-US" sz="2400" dirty="0" smtClean="0">
                <a:ea typeface="ＭＳ Ｐゴシック" pitchFamily="34" charset="-128"/>
              </a:rPr>
              <a:t> </a:t>
            </a:r>
          </a:p>
          <a:p>
            <a:pPr eaLnBrk="1" hangingPunct="1"/>
            <a:r>
              <a:rPr lang="en-US" sz="2400" dirty="0" smtClean="0">
                <a:ea typeface="ＭＳ Ｐゴシック" pitchFamily="34" charset="-128"/>
              </a:rPr>
              <a:t>Governing Board Membership: </a:t>
            </a:r>
          </a:p>
          <a:p>
            <a:pPr lvl="1" eaLnBrk="1" hangingPunct="1"/>
            <a:r>
              <a:rPr lang="en-US" sz="2000" dirty="0" smtClean="0">
                <a:ea typeface="ＭＳ Ｐゴシック" pitchFamily="34" charset="-128"/>
              </a:rPr>
              <a:t>The Nature Conservancy –Jeremy Baily – UT</a:t>
            </a:r>
          </a:p>
          <a:p>
            <a:pPr lvl="1" eaLnBrk="1" hangingPunct="1"/>
            <a:r>
              <a:rPr lang="en-US" sz="2000" dirty="0" smtClean="0">
                <a:ea typeface="ＭＳ Ｐゴシック" pitchFamily="34" charset="-128"/>
              </a:rPr>
              <a:t>National Wild Turkey Federation – Gary Burger – SC</a:t>
            </a:r>
          </a:p>
          <a:p>
            <a:pPr lvl="1" eaLnBrk="1" hangingPunct="1"/>
            <a:r>
              <a:rPr lang="en-US" sz="2000" dirty="0" smtClean="0">
                <a:ea typeface="ＭＳ Ｐゴシック" pitchFamily="34" charset="-128"/>
              </a:rPr>
              <a:t>Inter-Tribal Timber Council - James R. Erickson – ID</a:t>
            </a:r>
          </a:p>
          <a:p>
            <a:pPr lvl="1" eaLnBrk="1" hangingPunct="1"/>
            <a:r>
              <a:rPr lang="en-US" sz="2000" dirty="0" smtClean="0">
                <a:ea typeface="ＭＳ Ｐゴシック" pitchFamily="34" charset="-128"/>
              </a:rPr>
              <a:t>Sand County Foundation - Brent M. Haglund – WI</a:t>
            </a:r>
          </a:p>
          <a:p>
            <a:pPr lvl="1" eaLnBrk="1" hangingPunct="1"/>
            <a:r>
              <a:rPr lang="en-US" sz="2000" dirty="0" smtClean="0">
                <a:ea typeface="ＭＳ Ｐゴシック" pitchFamily="34" charset="-128"/>
              </a:rPr>
              <a:t>Larson &amp; </a:t>
            </a:r>
            <a:r>
              <a:rPr lang="en-US" sz="2000" dirty="0" err="1" smtClean="0">
                <a:ea typeface="ＭＳ Ｐゴシック" pitchFamily="34" charset="-128"/>
              </a:rPr>
              <a:t>McGowin</a:t>
            </a:r>
            <a:r>
              <a:rPr lang="en-US" sz="2000" dirty="0" smtClean="0">
                <a:ea typeface="ＭＳ Ｐゴシック" pitchFamily="34" charset="-128"/>
              </a:rPr>
              <a:t>, Inc. - L. Keville Larson – AL</a:t>
            </a:r>
          </a:p>
          <a:p>
            <a:pPr lvl="1" eaLnBrk="1" hangingPunct="1"/>
            <a:r>
              <a:rPr lang="en-US" sz="2000" dirty="0" smtClean="0">
                <a:ea typeface="ＭＳ Ｐゴシック" pitchFamily="34" charset="-128"/>
              </a:rPr>
              <a:t>The Jones Center – Mark Melvin –Chair – GA</a:t>
            </a:r>
          </a:p>
          <a:p>
            <a:pPr lvl="1" eaLnBrk="1" hangingPunct="1"/>
            <a:r>
              <a:rPr lang="en-US" sz="2000" dirty="0" smtClean="0">
                <a:ea typeface="ＭＳ Ｐゴシック" pitchFamily="34" charset="-128"/>
              </a:rPr>
              <a:t>National Association of State Foresters – Dan Smith - NC</a:t>
            </a:r>
          </a:p>
          <a:p>
            <a:pPr lvl="1" eaLnBrk="1" hangingPunct="1"/>
            <a:r>
              <a:rPr lang="en-US" sz="2000" dirty="0" smtClean="0">
                <a:ea typeface="ＭＳ Ｐゴシック" pitchFamily="34" charset="-128"/>
              </a:rPr>
              <a:t>Forest Service (Liaison)– Pete Lahm - DC </a:t>
            </a:r>
          </a:p>
          <a:p>
            <a:pPr lvl="1" eaLnBrk="1" hangingPunct="1"/>
            <a:r>
              <a:rPr lang="en-US" sz="2000" dirty="0" smtClean="0">
                <a:ea typeface="ＭＳ Ｐゴシック" pitchFamily="34" charset="-128"/>
              </a:rPr>
              <a:t>Fish and Wildlife Service (Liaison) – Vacant</a:t>
            </a:r>
          </a:p>
          <a:p>
            <a:pPr lvl="1" eaLnBrk="1" hangingPunct="1"/>
            <a:r>
              <a:rPr lang="en-US" sz="2000" dirty="0" smtClean="0">
                <a:ea typeface="ＭＳ Ｐゴシック" pitchFamily="34" charset="-128"/>
              </a:rPr>
              <a:t>Natural Resources Conservation Service (Liaison)– Pat Shaver- OR</a:t>
            </a:r>
          </a:p>
          <a:p>
            <a:pPr lvl="1" eaLnBrk="1" hangingPunct="1"/>
            <a:r>
              <a:rPr lang="en-US" sz="2000" dirty="0" smtClean="0">
                <a:ea typeface="ＭＳ Ｐゴシック" pitchFamily="34" charset="-128"/>
              </a:rPr>
              <a:t>University of Idaho – Alistair Smith- ID</a:t>
            </a:r>
          </a:p>
          <a:p>
            <a:pPr lvl="1" eaLnBrk="1" hangingPunct="1"/>
            <a:endParaRPr lang="en-US" dirty="0" smtClean="0">
              <a:latin typeface="Arial" charset="0"/>
              <a:ea typeface="ＭＳ Ｐゴシック" pitchFamily="34" charset="-128"/>
            </a:endParaRPr>
          </a:p>
        </p:txBody>
      </p:sp>
    </p:spTree>
    <p:extLst>
      <p:ext uri="{BB962C8B-B14F-4D97-AF65-F5344CB8AC3E}">
        <p14:creationId xmlns:p14="http://schemas.microsoft.com/office/powerpoint/2010/main" val="2160966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0" y="0"/>
            <a:ext cx="9050338" cy="69929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3080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1143000"/>
          </a:xfrm>
        </p:spPr>
        <p:txBody>
          <a:bodyPr>
            <a:normAutofit/>
          </a:bodyPr>
          <a:lstStyle/>
          <a:p>
            <a:pPr>
              <a:defRPr/>
            </a:pPr>
            <a:r>
              <a:rPr lang="en-US" b="1" dirty="0" smtClean="0">
                <a:solidFill>
                  <a:schemeClr val="tx1"/>
                </a:solidFill>
              </a:rPr>
              <a:t>Eglin AFB: Managing Wildfire Risk  </a:t>
            </a:r>
            <a:endParaRPr lang="en-US" b="1" dirty="0">
              <a:solidFill>
                <a:schemeClr val="tx1"/>
              </a:solidFill>
            </a:endParaRPr>
          </a:p>
        </p:txBody>
      </p:sp>
      <p:pic>
        <p:nvPicPr>
          <p:cNvPr id="47108" name="Picture 3"/>
          <p:cNvPicPr>
            <a:picLocks noChangeAspect="1" noChangeArrowheads="1"/>
          </p:cNvPicPr>
          <p:nvPr/>
        </p:nvPicPr>
        <p:blipFill>
          <a:blip r:embed="rId2">
            <a:extLst>
              <a:ext uri="{28A0092B-C50C-407E-A947-70E740481C1C}">
                <a14:useLocalDpi xmlns:a14="http://schemas.microsoft.com/office/drawing/2010/main" val="0"/>
              </a:ext>
            </a:extLst>
          </a:blip>
          <a:srcRect b="2100"/>
          <a:stretch>
            <a:fillRect/>
          </a:stretch>
        </p:blipFill>
        <p:spPr bwMode="auto">
          <a:xfrm>
            <a:off x="0" y="2192338"/>
            <a:ext cx="4572000"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88" y="2181225"/>
            <a:ext cx="4595812"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940466"/>
      </p:ext>
    </p:extLst>
  </p:cSld>
  <p:clrMapOvr>
    <a:masterClrMapping/>
  </p:clrMapOvr>
  <p:transition spd="slow"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avid &amp; Lorraine"/>
          <p:cNvPicPr>
            <a:picLocks noChangeAspect="1" noChangeArrowheads="1"/>
          </p:cNvPicPr>
          <p:nvPr/>
        </p:nvPicPr>
        <p:blipFill>
          <a:blip r:embed="rId3" cstate="email"/>
          <a:srcRect/>
          <a:stretch>
            <a:fillRect/>
          </a:stretch>
        </p:blipFill>
        <p:spPr bwMode="auto">
          <a:xfrm>
            <a:off x="-7938" y="-6350"/>
            <a:ext cx="9159876" cy="6870700"/>
          </a:xfrm>
          <a:prstGeom prst="rect">
            <a:avLst/>
          </a:prstGeom>
          <a:noFill/>
          <a:ln w="9525">
            <a:noFill/>
            <a:miter lim="800000"/>
            <a:headEnd/>
            <a:tailEnd/>
          </a:ln>
        </p:spPr>
      </p:pic>
      <p:sp>
        <p:nvSpPr>
          <p:cNvPr id="71683" name="Rectangle 3"/>
          <p:cNvSpPr>
            <a:spLocks noGrp="1" noChangeArrowheads="1"/>
          </p:cNvSpPr>
          <p:nvPr>
            <p:ph type="title"/>
          </p:nvPr>
        </p:nvSpPr>
        <p:spPr>
          <a:xfrm>
            <a:off x="152400" y="896816"/>
            <a:ext cx="8839200" cy="1828800"/>
          </a:xfrm>
          <a:noFill/>
        </p:spPr>
        <p:txBody>
          <a:bodyPr anchorCtr="0">
            <a:normAutofit fontScale="90000"/>
          </a:bodyPr>
          <a:lstStyle/>
          <a:p>
            <a:pPr algn="l"/>
            <a:r>
              <a:rPr lang="en-US" sz="3600" dirty="0" smtClean="0">
                <a:effectLst/>
              </a:rPr>
              <a:t>Thank you!  Questions, </a:t>
            </a:r>
            <a:r>
              <a:rPr lang="en-US" sz="3600" dirty="0" smtClean="0">
                <a:effectLst/>
              </a:rPr>
              <a:t>Comments &amp; Discussion</a:t>
            </a:r>
            <a:br>
              <a:rPr lang="en-US" sz="3600" dirty="0" smtClean="0">
                <a:effectLst/>
              </a:rPr>
            </a:br>
            <a:r>
              <a:rPr lang="en-US" sz="1000" dirty="0"/>
              <a:t/>
            </a:r>
            <a:br>
              <a:rPr lang="en-US" sz="1000" dirty="0"/>
            </a:br>
            <a:r>
              <a:rPr lang="en-US" sz="4000" dirty="0" smtClean="0"/>
              <a:t>AND </a:t>
            </a:r>
            <a:r>
              <a:rPr lang="en-US" sz="4000" b="1" dirty="0" smtClean="0"/>
              <a:t>IAWF/NWCG </a:t>
            </a:r>
            <a:r>
              <a:rPr lang="en-US" sz="4000" b="1" dirty="0" smtClean="0"/>
              <a:t>SmoC International </a:t>
            </a:r>
            <a:br>
              <a:rPr lang="en-US" sz="4000" b="1" dirty="0" smtClean="0"/>
            </a:br>
            <a:r>
              <a:rPr lang="en-US" sz="4000" b="1" dirty="0" smtClean="0"/>
              <a:t>Smoke </a:t>
            </a:r>
            <a:r>
              <a:rPr lang="en-US" sz="4000" b="1" dirty="0" smtClean="0"/>
              <a:t>Symposium - Fall </a:t>
            </a:r>
            <a:r>
              <a:rPr lang="en-US" sz="4000" b="1" dirty="0"/>
              <a:t>2013 </a:t>
            </a:r>
            <a:r>
              <a:rPr lang="en-US" sz="4000" b="1" dirty="0" smtClean="0"/>
              <a:t/>
            </a:r>
            <a:br>
              <a:rPr lang="en-US" sz="4000" b="1" dirty="0" smtClean="0"/>
            </a:br>
            <a:r>
              <a:rPr lang="en-US" sz="3100" b="1" dirty="0" smtClean="0"/>
              <a:t>“A merging of fire science and operations with an improved understanding of smoke and its impacts.”</a:t>
            </a:r>
            <a:endParaRPr lang="en-US" sz="3100" b="1" dirty="0" smtClean="0">
              <a:effectLst/>
            </a:endParaRPr>
          </a:p>
        </p:txBody>
      </p:sp>
      <p:sp>
        <p:nvSpPr>
          <p:cNvPr id="71684" name="Rectangle 4"/>
          <p:cNvSpPr>
            <a:spLocks noGrp="1" noChangeArrowheads="1"/>
          </p:cNvSpPr>
          <p:nvPr>
            <p:ph type="body" idx="1"/>
          </p:nvPr>
        </p:nvSpPr>
        <p:spPr>
          <a:xfrm>
            <a:off x="152400" y="4038600"/>
            <a:ext cx="6934200" cy="1676400"/>
          </a:xfrm>
        </p:spPr>
        <p:txBody>
          <a:bodyPr/>
          <a:lstStyle/>
          <a:p>
            <a:pPr eaLnBrk="1" hangingPunct="1">
              <a:lnSpc>
                <a:spcPct val="90000"/>
              </a:lnSpc>
              <a:buFont typeface="Wingdings" pitchFamily="2" charset="2"/>
              <a:buNone/>
            </a:pPr>
            <a:r>
              <a:rPr lang="en-US" sz="2400" dirty="0" smtClean="0">
                <a:solidFill>
                  <a:schemeClr val="bg1"/>
                </a:solidFill>
                <a:effectLst/>
              </a:rPr>
              <a:t>Pete Lahm</a:t>
            </a:r>
          </a:p>
          <a:p>
            <a:pPr eaLnBrk="1" hangingPunct="1">
              <a:lnSpc>
                <a:spcPct val="90000"/>
              </a:lnSpc>
              <a:buFont typeface="Wingdings" pitchFamily="2" charset="2"/>
              <a:buNone/>
            </a:pPr>
            <a:r>
              <a:rPr lang="en-US" sz="2400" dirty="0" smtClean="0">
                <a:solidFill>
                  <a:schemeClr val="bg1"/>
                </a:solidFill>
                <a:effectLst/>
              </a:rPr>
              <a:t>202-205-1084</a:t>
            </a:r>
          </a:p>
        </p:txBody>
      </p:sp>
      <p:sp>
        <p:nvSpPr>
          <p:cNvPr id="71685" name="Text Box 5"/>
          <p:cNvSpPr txBox="1">
            <a:spLocks noChangeArrowheads="1"/>
          </p:cNvSpPr>
          <p:nvPr/>
        </p:nvSpPr>
        <p:spPr bwMode="auto">
          <a:xfrm>
            <a:off x="6400800" y="5334000"/>
            <a:ext cx="2743200" cy="1457325"/>
          </a:xfrm>
          <a:prstGeom prst="rect">
            <a:avLst/>
          </a:prstGeom>
          <a:noFill/>
          <a:ln w="9525" algn="ctr">
            <a:noFill/>
            <a:miter lim="800000"/>
            <a:headEnd/>
            <a:tailEnd/>
          </a:ln>
        </p:spPr>
        <p:txBody>
          <a:bodyPr>
            <a:spAutoFit/>
          </a:bodyPr>
          <a:lstStyle/>
          <a:p>
            <a:pPr>
              <a:lnSpc>
                <a:spcPct val="90000"/>
              </a:lnSpc>
              <a:buFontTx/>
              <a:buNone/>
            </a:pPr>
            <a:r>
              <a:rPr lang="en-US" sz="1000" b="0">
                <a:solidFill>
                  <a:srgbClr val="FFFF66"/>
                </a:solidFill>
              </a:rPr>
              <a:t>The U.S. Department of Agriculture (USDA) prohibits discrimination in all its programs and activities on the basis of race, color, national origin, age, disability, and where applicable, sex, marital status, familial status, parental status, religion, sexual orientation, genetic information, political beliefs, reprisal, or because all or a part of an individual's income is derived from any public assistance program.</a:t>
            </a:r>
          </a:p>
        </p:txBody>
      </p:sp>
      <p:sp>
        <p:nvSpPr>
          <p:cNvPr id="71686" name="Text Box 7"/>
          <p:cNvSpPr txBox="1">
            <a:spLocks noChangeArrowheads="1"/>
          </p:cNvSpPr>
          <p:nvPr/>
        </p:nvSpPr>
        <p:spPr bwMode="auto">
          <a:xfrm>
            <a:off x="76200" y="6629400"/>
            <a:ext cx="2438400" cy="201613"/>
          </a:xfrm>
          <a:prstGeom prst="rect">
            <a:avLst/>
          </a:prstGeom>
          <a:noFill/>
          <a:ln w="9525" algn="ctr">
            <a:noFill/>
            <a:miter lim="800000"/>
            <a:headEnd/>
            <a:tailEnd/>
          </a:ln>
        </p:spPr>
        <p:txBody>
          <a:bodyPr>
            <a:spAutoFit/>
          </a:bodyPr>
          <a:lstStyle/>
          <a:p>
            <a:pPr marL="12700" indent="-12700">
              <a:spcBef>
                <a:spcPct val="50000"/>
              </a:spcBef>
              <a:buFontTx/>
              <a:buNone/>
            </a:pPr>
            <a:r>
              <a:rPr lang="en-US" sz="900" b="0"/>
              <a:t>Photo courtesy Lorraine Vogt</a:t>
            </a:r>
          </a:p>
        </p:txBody>
      </p:sp>
    </p:spTree>
    <p:extLst>
      <p:ext uri="{BB962C8B-B14F-4D97-AF65-F5344CB8AC3E}">
        <p14:creationId xmlns:p14="http://schemas.microsoft.com/office/powerpoint/2010/main" val="19509254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endParaRPr lang="en-US" smtClean="0">
              <a:ea typeface="ＭＳ Ｐゴシック" pitchFamily="34" charset="-128"/>
            </a:endParaRPr>
          </a:p>
        </p:txBody>
      </p:sp>
      <p:sp>
        <p:nvSpPr>
          <p:cNvPr id="3" name="Subtitle 2"/>
          <p:cNvSpPr>
            <a:spLocks noGrp="1"/>
          </p:cNvSpPr>
          <p:nvPr>
            <p:ph type="subTitle" idx="1"/>
          </p:nvPr>
        </p:nvSpPr>
        <p:spPr/>
        <p:txBody>
          <a:bodyPr>
            <a:normAutofit/>
          </a:bodyPr>
          <a:lstStyle/>
          <a:p>
            <a:pPr>
              <a:defRPr/>
            </a:pPr>
            <a:r>
              <a:rPr lang="en-US" sz="4000" b="1" dirty="0" smtClean="0"/>
              <a:t>Cohesive Strategy</a:t>
            </a:r>
            <a:endParaRPr lang="en-US" sz="4000" b="1" dirty="0"/>
          </a:p>
        </p:txBody>
      </p:sp>
      <p:pic>
        <p:nvPicPr>
          <p:cNvPr id="4100" name="Picture 6"/>
          <p:cNvPicPr>
            <a:picLocks noChangeAspect="1" noChangeArrowheads="1"/>
          </p:cNvPicPr>
          <p:nvPr/>
        </p:nvPicPr>
        <p:blipFill>
          <a:blip r:embed="rId2">
            <a:extLst>
              <a:ext uri="{28A0092B-C50C-407E-A947-70E740481C1C}">
                <a14:useLocalDpi xmlns:a14="http://schemas.microsoft.com/office/drawing/2010/main" val="0"/>
              </a:ext>
            </a:extLst>
          </a:blip>
          <a:srcRect t="4691" b="19505"/>
          <a:stretch>
            <a:fillRect/>
          </a:stretch>
        </p:blipFill>
        <p:spPr bwMode="auto">
          <a:xfrm>
            <a:off x="762000" y="152400"/>
            <a:ext cx="7688263"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3Photos_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7848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755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274638"/>
            <a:ext cx="7620000" cy="1173162"/>
          </a:xfrm>
        </p:spPr>
        <p:txBody>
          <a:bodyPr/>
          <a:lstStyle/>
          <a:p>
            <a:endParaRPr lang="en-US" smtClean="0">
              <a:ea typeface="ＭＳ Ｐゴシック" pitchFamily="34" charset="-128"/>
            </a:endParaRPr>
          </a:p>
        </p:txBody>
      </p:sp>
      <p:sp>
        <p:nvSpPr>
          <p:cNvPr id="3" name="Content Placeholder 2"/>
          <p:cNvSpPr>
            <a:spLocks noGrp="1"/>
          </p:cNvSpPr>
          <p:nvPr>
            <p:ph idx="1"/>
          </p:nvPr>
        </p:nvSpPr>
        <p:spPr/>
        <p:txBody>
          <a:bodyPr>
            <a:normAutofit fontScale="92500" lnSpcReduction="10000"/>
          </a:bodyPr>
          <a:lstStyle/>
          <a:p>
            <a:pPr algn="ctr">
              <a:buFont typeface="Arial" charset="0"/>
              <a:buNone/>
              <a:defRPr/>
            </a:pPr>
            <a:r>
              <a:rPr lang="en-US" sz="4300" b="1" dirty="0" smtClean="0"/>
              <a:t>Phase I – Key Messages</a:t>
            </a:r>
          </a:p>
          <a:p>
            <a:pPr>
              <a:defRPr/>
            </a:pPr>
            <a:endParaRPr lang="en-US" sz="2800" dirty="0" smtClean="0"/>
          </a:p>
          <a:p>
            <a:pPr>
              <a:defRPr/>
            </a:pPr>
            <a:r>
              <a:rPr lang="en-US" sz="3500" dirty="0" smtClean="0"/>
              <a:t>CS Vision: “</a:t>
            </a:r>
            <a:r>
              <a:rPr lang="en-US" sz="3500" i="1" dirty="0" smtClean="0"/>
              <a:t>Safely and effectively extinguish fire, when needed; use fire where allowable; manage our natural resources; and as a nation, live with </a:t>
            </a:r>
            <a:r>
              <a:rPr lang="en-US" sz="3500" i="1" dirty="0" err="1" smtClean="0"/>
              <a:t>wildland</a:t>
            </a:r>
            <a:r>
              <a:rPr lang="en-US" sz="3500" i="1" dirty="0" smtClean="0"/>
              <a:t> fire.” </a:t>
            </a:r>
            <a:endParaRPr lang="en-US" sz="3500" b="1" dirty="0" smtClean="0"/>
          </a:p>
          <a:p>
            <a:pPr>
              <a:defRPr/>
            </a:pPr>
            <a:endParaRPr lang="en-US" sz="3500" dirty="0" smtClean="0"/>
          </a:p>
          <a:p>
            <a:pPr>
              <a:defRPr/>
            </a:pPr>
            <a:r>
              <a:rPr lang="en-US" sz="3500" dirty="0" smtClean="0"/>
              <a:t>The Cohesive Strategy builds on previous work and the Foundational Documents.</a:t>
            </a:r>
          </a:p>
          <a:p>
            <a:pPr>
              <a:defRPr/>
            </a:pPr>
            <a:endParaRPr lang="en-US" sz="3100" dirty="0" smtClean="0"/>
          </a:p>
          <a:p>
            <a:pPr>
              <a:buFont typeface="Arial" charset="0"/>
              <a:buNone/>
              <a:defRPr/>
            </a:pPr>
            <a:endParaRPr lang="en-US" sz="2400" b="1" dirty="0" smtClean="0"/>
          </a:p>
          <a:p>
            <a:pPr>
              <a:defRPr/>
            </a:pPr>
            <a:endParaRPr lang="en-US" b="1" dirty="0" smtClean="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t="4691" b="19505"/>
          <a:stretch>
            <a:fillRect/>
          </a:stretch>
        </p:blipFill>
        <p:spPr bwMode="auto">
          <a:xfrm>
            <a:off x="685800" y="152400"/>
            <a:ext cx="7764463"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8067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ea typeface="ＭＳ Ｐゴシック" pitchFamily="34" charset="-128"/>
            </a:endParaRPr>
          </a:p>
        </p:txBody>
      </p:sp>
      <p:sp>
        <p:nvSpPr>
          <p:cNvPr id="6147" name="Content Placeholder 2"/>
          <p:cNvSpPr>
            <a:spLocks noGrp="1"/>
          </p:cNvSpPr>
          <p:nvPr>
            <p:ph idx="1"/>
          </p:nvPr>
        </p:nvSpPr>
        <p:spPr>
          <a:xfrm>
            <a:off x="304800" y="1600200"/>
            <a:ext cx="8610600" cy="4525963"/>
          </a:xfrm>
        </p:spPr>
        <p:txBody>
          <a:bodyPr/>
          <a:lstStyle/>
          <a:p>
            <a:pPr algn="ctr">
              <a:buFont typeface="Arial" charset="0"/>
              <a:buNone/>
            </a:pPr>
            <a:r>
              <a:rPr lang="en-US" sz="4000" b="1" smtClean="0">
                <a:ea typeface="ＭＳ Ｐゴシック" pitchFamily="34" charset="-128"/>
              </a:rPr>
              <a:t>Phase I – Key Messages</a:t>
            </a:r>
            <a:endParaRPr lang="en-US" sz="3100" smtClean="0">
              <a:ea typeface="ＭＳ Ｐゴシック" pitchFamily="34" charset="-128"/>
            </a:endParaRPr>
          </a:p>
          <a:p>
            <a:r>
              <a:rPr lang="en-US" smtClean="0">
                <a:ea typeface="ＭＳ Ｐゴシック" pitchFamily="34" charset="-128"/>
              </a:rPr>
              <a:t>WFLC defined three primary factors as presenting the greatest challenges and opportunities to make a positive difference:</a:t>
            </a:r>
          </a:p>
          <a:p>
            <a:pPr lvl="2"/>
            <a:r>
              <a:rPr lang="en-US" sz="3200" smtClean="0">
                <a:ea typeface="ＭＳ Ｐゴシック" pitchFamily="34" charset="-128"/>
              </a:rPr>
              <a:t>Restoring and Maintaining Resilient Landscapes</a:t>
            </a:r>
          </a:p>
          <a:p>
            <a:pPr lvl="2"/>
            <a:r>
              <a:rPr lang="en-US" sz="3200" smtClean="0">
                <a:ea typeface="ＭＳ Ｐゴシック" pitchFamily="34" charset="-128"/>
              </a:rPr>
              <a:t>Creating Fire-Adapted Communities</a:t>
            </a:r>
          </a:p>
          <a:p>
            <a:pPr lvl="2"/>
            <a:r>
              <a:rPr lang="en-US" sz="3200" smtClean="0">
                <a:ea typeface="ＭＳ Ｐゴシック" pitchFamily="34" charset="-128"/>
              </a:rPr>
              <a:t>Responding to Wildfires</a:t>
            </a:r>
          </a:p>
          <a:p>
            <a:endParaRPr lang="en-US" smtClean="0">
              <a:ea typeface="ＭＳ Ｐゴシック" pitchFamily="34" charset="-128"/>
            </a:endParaRPr>
          </a:p>
        </p:txBody>
      </p:sp>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t="4691" b="19505"/>
          <a:stretch>
            <a:fillRect/>
          </a:stretch>
        </p:blipFill>
        <p:spPr bwMode="auto">
          <a:xfrm>
            <a:off x="457200" y="152400"/>
            <a:ext cx="83058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410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ea typeface="ＭＳ Ｐゴシック" pitchFamily="34" charset="-128"/>
            </a:endParaRPr>
          </a:p>
        </p:txBody>
      </p:sp>
      <p:sp>
        <p:nvSpPr>
          <p:cNvPr id="13315" name="Content Placeholder 2"/>
          <p:cNvSpPr>
            <a:spLocks noGrp="1"/>
          </p:cNvSpPr>
          <p:nvPr>
            <p:ph idx="1"/>
          </p:nvPr>
        </p:nvSpPr>
        <p:spPr/>
        <p:txBody>
          <a:bodyPr/>
          <a:lstStyle/>
          <a:p>
            <a:pPr algn="ctr">
              <a:buFont typeface="Arial" charset="0"/>
              <a:buNone/>
            </a:pPr>
            <a:r>
              <a:rPr lang="en-US" b="1" smtClean="0">
                <a:ea typeface="ＭＳ Ｐゴシック" pitchFamily="34" charset="-128"/>
              </a:rPr>
              <a:t>Phase II</a:t>
            </a:r>
          </a:p>
          <a:p>
            <a:r>
              <a:rPr lang="en-US" smtClean="0">
                <a:ea typeface="ＭＳ Ｐゴシック" pitchFamily="34" charset="-128"/>
              </a:rPr>
              <a:t>Phase II National Report – developed from the three Regional Assessments</a:t>
            </a:r>
          </a:p>
          <a:p>
            <a:pPr>
              <a:buFont typeface="Arial" charset="0"/>
              <a:buNone/>
            </a:pPr>
            <a:endParaRPr lang="en-US" smtClean="0">
              <a:ea typeface="ＭＳ Ｐゴシック" pitchFamily="34" charset="-128"/>
            </a:endParaRP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t="4691" b="19505"/>
          <a:stretch>
            <a:fillRect/>
          </a:stretch>
        </p:blipFill>
        <p:spPr bwMode="auto">
          <a:xfrm>
            <a:off x="457200" y="152400"/>
            <a:ext cx="82296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0463" y="3398838"/>
            <a:ext cx="42830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8306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ea typeface="ＭＳ Ｐゴシック" pitchFamily="34" charset="-128"/>
            </a:endParaRPr>
          </a:p>
        </p:txBody>
      </p:sp>
      <p:sp>
        <p:nvSpPr>
          <p:cNvPr id="16387" name="Content Placeholder 2"/>
          <p:cNvSpPr>
            <a:spLocks noGrp="1"/>
          </p:cNvSpPr>
          <p:nvPr>
            <p:ph idx="1"/>
          </p:nvPr>
        </p:nvSpPr>
        <p:spPr/>
        <p:txBody>
          <a:bodyPr/>
          <a:lstStyle/>
          <a:p>
            <a:r>
              <a:rPr lang="en-US" smtClean="0">
                <a:ea typeface="ＭＳ Ｐゴシック" pitchFamily="34" charset="-128"/>
              </a:rPr>
              <a:t>Phase III Objectives (underway)</a:t>
            </a:r>
          </a:p>
          <a:p>
            <a:pPr lvl="1"/>
            <a:r>
              <a:rPr lang="en-US" smtClean="0">
                <a:ea typeface="ＭＳ Ｐゴシック" pitchFamily="34" charset="-128"/>
              </a:rPr>
              <a:t>Increase internal and external communication</a:t>
            </a:r>
          </a:p>
          <a:p>
            <a:pPr lvl="1"/>
            <a:r>
              <a:rPr lang="en-US" u="sng" smtClean="0">
                <a:ea typeface="ＭＳ Ｐゴシック" pitchFamily="34" charset="-128"/>
              </a:rPr>
              <a:t>Scientific</a:t>
            </a:r>
            <a:r>
              <a:rPr lang="en-US" smtClean="0">
                <a:ea typeface="ＭＳ Ｐゴシック" pitchFamily="34" charset="-128"/>
              </a:rPr>
              <a:t> risk assessment and analysis for reducing risk at the local, regional, and national levels</a:t>
            </a:r>
          </a:p>
          <a:p>
            <a:pPr lvl="1"/>
            <a:r>
              <a:rPr lang="en-US" smtClean="0">
                <a:ea typeface="ＭＳ Ｐゴシック" pitchFamily="34" charset="-128"/>
              </a:rPr>
              <a:t>Continuing to Identify Immediate Opportunities.</a:t>
            </a:r>
          </a:p>
          <a:p>
            <a:pPr lvl="1"/>
            <a:r>
              <a:rPr lang="en-US" smtClean="0">
                <a:ea typeface="ＭＳ Ｐゴシック" pitchFamily="34" charset="-128"/>
              </a:rPr>
              <a:t>Further Regional Action Plans and develop a National Action Plan.</a:t>
            </a:r>
          </a:p>
          <a:p>
            <a:pPr lvl="1"/>
            <a:r>
              <a:rPr lang="en-US" smtClean="0">
                <a:ea typeface="ＭＳ Ｐゴシック" pitchFamily="34" charset="-128"/>
              </a:rPr>
              <a:t>Due February 2013</a:t>
            </a:r>
          </a:p>
          <a:p>
            <a:pPr lvl="1"/>
            <a:endParaRPr lang="en-US" smtClean="0">
              <a:ea typeface="ＭＳ Ｐゴシック" pitchFamily="34" charset="-128"/>
            </a:endParaRP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t="4691" b="19505"/>
          <a:stretch>
            <a:fillRect/>
          </a:stretch>
        </p:blipFill>
        <p:spPr bwMode="auto">
          <a:xfrm>
            <a:off x="457200" y="152400"/>
            <a:ext cx="82296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470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dense smoke.jpg"/>
          <p:cNvPicPr>
            <a:picLocks noGrp="1" noChangeAspect="1"/>
          </p:cNvPicPr>
          <p:nvPr>
            <p:ph idx="1"/>
          </p:nvPr>
        </p:nvPicPr>
        <p:blipFill>
          <a:blip r:embed="rId3" cstate="print"/>
          <a:stretch>
            <a:fillRect/>
          </a:stretch>
        </p:blipFill>
        <p:spPr>
          <a:xfrm>
            <a:off x="0" y="-1"/>
            <a:ext cx="9144000" cy="6848669"/>
          </a:xfrm>
        </p:spPr>
      </p:pic>
      <p:sp>
        <p:nvSpPr>
          <p:cNvPr id="5" name="Rectangle 4"/>
          <p:cNvSpPr/>
          <p:nvPr/>
        </p:nvSpPr>
        <p:spPr>
          <a:xfrm>
            <a:off x="914399" y="931985"/>
            <a:ext cx="7561385" cy="2308324"/>
          </a:xfrm>
          <a:prstGeom prst="rect">
            <a:avLst/>
          </a:prstGeom>
        </p:spPr>
        <p:txBody>
          <a:bodyPr wrap="square">
            <a:spAutoFit/>
          </a:bodyPr>
          <a:lstStyle/>
          <a:p>
            <a:pPr defTabSz="914400" fontAlgn="auto">
              <a:spcBef>
                <a:spcPts val="0"/>
              </a:spcBef>
              <a:spcAft>
                <a:spcPts val="0"/>
              </a:spcAft>
            </a:pPr>
            <a:r>
              <a:rPr lang="en-US" sz="3200" b="1" dirty="0" smtClean="0">
                <a:solidFill>
                  <a:prstClr val="black"/>
                </a:solidFill>
                <a:latin typeface="Calibri"/>
                <a:ea typeface="+mn-ea"/>
              </a:rPr>
              <a:t>2008 Evans Road Fire – North Carolina</a:t>
            </a:r>
          </a:p>
          <a:p>
            <a:pPr defTabSz="914400" fontAlgn="auto">
              <a:spcBef>
                <a:spcPts val="0"/>
              </a:spcBef>
              <a:spcAft>
                <a:spcPts val="0"/>
              </a:spcAft>
            </a:pPr>
            <a:endParaRPr lang="en-US" sz="2800" dirty="0">
              <a:solidFill>
                <a:prstClr val="black"/>
              </a:solidFill>
              <a:latin typeface="Calibri"/>
              <a:ea typeface="+mn-ea"/>
            </a:endParaRPr>
          </a:p>
          <a:p>
            <a:pPr defTabSz="914400" fontAlgn="auto">
              <a:spcBef>
                <a:spcPts val="0"/>
              </a:spcBef>
              <a:spcAft>
                <a:spcPts val="0"/>
              </a:spcAft>
            </a:pPr>
            <a:r>
              <a:rPr lang="en-US" sz="2800" dirty="0" smtClean="0">
                <a:solidFill>
                  <a:prstClr val="black"/>
                </a:solidFill>
                <a:latin typeface="Calibri"/>
                <a:ea typeface="+mn-ea"/>
              </a:rPr>
              <a:t>In smoke affected counties, ER visits during heavy smoke exposure days relative to smokeless days increased by:</a:t>
            </a:r>
          </a:p>
        </p:txBody>
      </p:sp>
      <p:sp>
        <p:nvSpPr>
          <p:cNvPr id="6" name="Rectangle 5"/>
          <p:cNvSpPr/>
          <p:nvPr/>
        </p:nvSpPr>
        <p:spPr>
          <a:xfrm>
            <a:off x="562708" y="3387970"/>
            <a:ext cx="8499230" cy="1815882"/>
          </a:xfrm>
          <a:prstGeom prst="rect">
            <a:avLst/>
          </a:prstGeom>
        </p:spPr>
        <p:txBody>
          <a:bodyPr wrap="square">
            <a:spAutoFit/>
          </a:bodyPr>
          <a:lstStyle/>
          <a:p>
            <a:pPr defTabSz="914400" fontAlgn="auto">
              <a:spcBef>
                <a:spcPts val="0"/>
              </a:spcBef>
              <a:spcAft>
                <a:spcPts val="0"/>
              </a:spcAft>
              <a:buFont typeface="Arial" pitchFamily="34" charset="0"/>
              <a:buChar char="•"/>
            </a:pPr>
            <a:r>
              <a:rPr lang="en-US" sz="2800" dirty="0" smtClean="0">
                <a:solidFill>
                  <a:prstClr val="black"/>
                </a:solidFill>
                <a:latin typeface="Calibri"/>
                <a:ea typeface="+mn-ea"/>
              </a:rPr>
              <a:t>73% for Chronic Obstructive Pulmonary Disease (COPD) </a:t>
            </a:r>
          </a:p>
          <a:p>
            <a:pPr defTabSz="914400" fontAlgn="auto">
              <a:spcBef>
                <a:spcPts val="0"/>
              </a:spcBef>
              <a:spcAft>
                <a:spcPts val="0"/>
              </a:spcAft>
              <a:buFont typeface="Arial" pitchFamily="34" charset="0"/>
              <a:buChar char="•"/>
            </a:pPr>
            <a:r>
              <a:rPr lang="en-US" sz="2800" dirty="0" smtClean="0">
                <a:solidFill>
                  <a:prstClr val="black"/>
                </a:solidFill>
                <a:latin typeface="Calibri"/>
                <a:ea typeface="+mn-ea"/>
              </a:rPr>
              <a:t>65% for asthma </a:t>
            </a:r>
          </a:p>
          <a:p>
            <a:pPr defTabSz="914400" fontAlgn="auto">
              <a:spcBef>
                <a:spcPts val="0"/>
              </a:spcBef>
              <a:spcAft>
                <a:spcPts val="0"/>
              </a:spcAft>
              <a:buFont typeface="Arial" pitchFamily="34" charset="0"/>
              <a:buChar char="•"/>
            </a:pPr>
            <a:r>
              <a:rPr lang="en-US" sz="2800" dirty="0" smtClean="0">
                <a:solidFill>
                  <a:prstClr val="black"/>
                </a:solidFill>
                <a:latin typeface="Calibri"/>
                <a:ea typeface="+mn-ea"/>
              </a:rPr>
              <a:t>59% for pneumonia and bronchitis </a:t>
            </a:r>
          </a:p>
          <a:p>
            <a:pPr defTabSz="914400" fontAlgn="auto">
              <a:spcBef>
                <a:spcPts val="0"/>
              </a:spcBef>
              <a:spcAft>
                <a:spcPts val="0"/>
              </a:spcAft>
              <a:buFont typeface="Arial" pitchFamily="34" charset="0"/>
              <a:buChar char="•"/>
            </a:pPr>
            <a:r>
              <a:rPr lang="en-US" sz="2800" dirty="0" smtClean="0">
                <a:solidFill>
                  <a:prstClr val="black"/>
                </a:solidFill>
                <a:latin typeface="Calibri"/>
                <a:ea typeface="+mn-ea"/>
              </a:rPr>
              <a:t>37% for symptoms of heart failure </a:t>
            </a:r>
            <a:endParaRPr lang="en-US" sz="2800" dirty="0">
              <a:solidFill>
                <a:prstClr val="black"/>
              </a:solidFill>
              <a:latin typeface="Calibri"/>
              <a:ea typeface="+mn-ea"/>
            </a:endParaRPr>
          </a:p>
        </p:txBody>
      </p:sp>
    </p:spTree>
    <p:extLst>
      <p:ext uri="{BB962C8B-B14F-4D97-AF65-F5344CB8AC3E}">
        <p14:creationId xmlns:p14="http://schemas.microsoft.com/office/powerpoint/2010/main" val="4290216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ChangeArrowheads="1"/>
          </p:cNvSpPr>
          <p:nvPr/>
        </p:nvSpPr>
        <p:spPr bwMode="auto">
          <a:xfrm>
            <a:off x="457200" y="304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000">
                <a:latin typeface="Calibri" pitchFamily="34" charset="0"/>
              </a:rPr>
              <a:t>Health effects</a:t>
            </a:r>
          </a:p>
        </p:txBody>
      </p:sp>
      <p:sp>
        <p:nvSpPr>
          <p:cNvPr id="9219"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Rectangle 2"/>
          <p:cNvSpPr txBox="1">
            <a:spLocks noChangeArrowheads="1"/>
          </p:cNvSpPr>
          <p:nvPr/>
        </p:nvSpPr>
        <p:spPr bwMode="auto">
          <a:xfrm>
            <a:off x="533400" y="1447800"/>
            <a:ext cx="8280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175" eaLnBrk="0" hangingPunct="0">
              <a:defRPr>
                <a:solidFill>
                  <a:schemeClr val="tx1"/>
                </a:solidFill>
                <a:latin typeface="Arial" charset="0"/>
                <a:ea typeface="ＭＳ Ｐゴシック" charset="0"/>
                <a:cs typeface="ＭＳ Ｐゴシック" charset="0"/>
              </a:defRPr>
            </a:lvl1pPr>
            <a:lvl2pPr indent="3175"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1588" indent="0" eaLnBrk="1" hangingPunct="1">
              <a:lnSpc>
                <a:spcPct val="90000"/>
              </a:lnSpc>
              <a:spcBef>
                <a:spcPct val="20000"/>
              </a:spcBef>
              <a:spcAft>
                <a:spcPts val="600"/>
              </a:spcAft>
              <a:defRPr/>
            </a:pPr>
            <a:r>
              <a:rPr kumimoji="1" lang="en-US" sz="2800" dirty="0" smtClean="0">
                <a:latin typeface="Calibri" charset="0"/>
              </a:rPr>
              <a:t>What does this mean for wildfire? </a:t>
            </a:r>
            <a:endParaRPr kumimoji="1" lang="en-US" sz="2800" dirty="0">
              <a:latin typeface="Calibri" charset="0"/>
            </a:endParaRPr>
          </a:p>
          <a:p>
            <a:pPr marL="1588" indent="0" eaLnBrk="1" hangingPunct="1">
              <a:lnSpc>
                <a:spcPct val="90000"/>
              </a:lnSpc>
              <a:spcBef>
                <a:spcPct val="20000"/>
              </a:spcBef>
              <a:spcAft>
                <a:spcPts val="600"/>
              </a:spcAft>
              <a:defRPr/>
            </a:pPr>
            <a:r>
              <a:rPr kumimoji="1" lang="en-US" sz="2800" dirty="0" smtClean="0">
                <a:latin typeface="Calibri" charset="0"/>
              </a:rPr>
              <a:t>Rule of thumb:</a:t>
            </a:r>
          </a:p>
          <a:p>
            <a:pPr marL="915988" lvl="1" indent="-457200" eaLnBrk="1" hangingPunct="1">
              <a:lnSpc>
                <a:spcPct val="90000"/>
              </a:lnSpc>
              <a:spcBef>
                <a:spcPts val="0"/>
              </a:spcBef>
              <a:spcAft>
                <a:spcPts val="0"/>
              </a:spcAft>
              <a:buFont typeface="Arial"/>
              <a:buChar char="•"/>
              <a:defRPr/>
            </a:pPr>
            <a:r>
              <a:rPr kumimoji="1" lang="en-US" sz="2800" dirty="0" smtClean="0">
                <a:latin typeface="Calibri" charset="0"/>
                <a:cs typeface="ＭＳ Ｐゴシック" charset="0"/>
              </a:rPr>
              <a:t>100 K people</a:t>
            </a:r>
          </a:p>
          <a:p>
            <a:pPr marL="915988" lvl="1" indent="-457200" eaLnBrk="1" hangingPunct="1">
              <a:lnSpc>
                <a:spcPct val="90000"/>
              </a:lnSpc>
              <a:spcBef>
                <a:spcPts val="0"/>
              </a:spcBef>
              <a:spcAft>
                <a:spcPts val="0"/>
              </a:spcAft>
              <a:buFont typeface="Arial"/>
              <a:buChar char="•"/>
              <a:defRPr/>
            </a:pPr>
            <a:r>
              <a:rPr kumimoji="1" lang="en-US" sz="2800" dirty="0" smtClean="0">
                <a:latin typeface="Calibri" charset="0"/>
                <a:cs typeface="ＭＳ Ｐゴシック" charset="0"/>
              </a:rPr>
              <a:t>50 </a:t>
            </a:r>
            <a:r>
              <a:rPr kumimoji="1" lang="en-US" sz="2800" dirty="0" smtClean="0">
                <a:latin typeface="Symbol" charset="2"/>
                <a:cs typeface="Symbol" charset="2"/>
              </a:rPr>
              <a:t>m</a:t>
            </a:r>
            <a:r>
              <a:rPr kumimoji="1" lang="en-US" sz="2800" dirty="0" smtClean="0">
                <a:latin typeface="Calibri" charset="0"/>
                <a:cs typeface="ＭＳ Ｐゴシック" charset="0"/>
              </a:rPr>
              <a:t>g/m</a:t>
            </a:r>
            <a:r>
              <a:rPr kumimoji="1" lang="en-US" sz="2800" baseline="30000" dirty="0" smtClean="0">
                <a:latin typeface="Calibri" charset="0"/>
                <a:cs typeface="ＭＳ Ｐゴシック" charset="0"/>
              </a:rPr>
              <a:t>3</a:t>
            </a:r>
            <a:r>
              <a:rPr kumimoji="1" lang="en-US" sz="2800" dirty="0" smtClean="0">
                <a:latin typeface="Calibri" charset="0"/>
                <a:cs typeface="ＭＳ Ｐゴシック" charset="0"/>
              </a:rPr>
              <a:t> </a:t>
            </a:r>
          </a:p>
          <a:p>
            <a:pPr marL="915988" lvl="1" indent="-457200" eaLnBrk="1" hangingPunct="1">
              <a:lnSpc>
                <a:spcPct val="90000"/>
              </a:lnSpc>
              <a:spcBef>
                <a:spcPts val="0"/>
              </a:spcBef>
              <a:spcAft>
                <a:spcPts val="600"/>
              </a:spcAft>
              <a:buFont typeface="Arial"/>
              <a:buChar char="•"/>
              <a:defRPr/>
            </a:pPr>
            <a:r>
              <a:rPr kumimoji="1" lang="en-US" sz="2800" dirty="0" smtClean="0">
                <a:latin typeface="Calibri" charset="0"/>
                <a:cs typeface="ＭＳ Ｐゴシック" charset="0"/>
              </a:rPr>
              <a:t>10 days</a:t>
            </a:r>
          </a:p>
          <a:p>
            <a:pPr marL="915988" lvl="1" indent="-457200" eaLnBrk="1" hangingPunct="1">
              <a:lnSpc>
                <a:spcPct val="90000"/>
              </a:lnSpc>
              <a:spcBef>
                <a:spcPct val="20000"/>
              </a:spcBef>
              <a:spcAft>
                <a:spcPts val="600"/>
              </a:spcAft>
              <a:buFont typeface="Lucida Grande"/>
              <a:buChar char="="/>
              <a:defRPr/>
            </a:pPr>
            <a:r>
              <a:rPr kumimoji="1" lang="en-US" sz="2800" dirty="0" smtClean="0">
                <a:latin typeface="Calibri" charset="0"/>
                <a:cs typeface="ＭＳ Ｐゴシック" charset="0"/>
              </a:rPr>
              <a:t>5 extra deaths</a:t>
            </a:r>
          </a:p>
          <a:p>
            <a:pPr marL="915988" lvl="1" indent="-457200" eaLnBrk="1" hangingPunct="1">
              <a:lnSpc>
                <a:spcPct val="90000"/>
              </a:lnSpc>
              <a:spcBef>
                <a:spcPct val="20000"/>
              </a:spcBef>
              <a:spcAft>
                <a:spcPts val="600"/>
              </a:spcAft>
              <a:buFont typeface="Lucida Grande"/>
              <a:buChar char="="/>
              <a:defRPr/>
            </a:pPr>
            <a:r>
              <a:rPr kumimoji="1" lang="en-US" sz="2800" dirty="0" smtClean="0">
                <a:latin typeface="Calibri" charset="0"/>
                <a:cs typeface="ＭＳ Ｐゴシック" charset="0"/>
              </a:rPr>
              <a:t>$10-50 Million equivalent </a:t>
            </a:r>
          </a:p>
          <a:p>
            <a:pPr marL="458788" lvl="1" indent="0" eaLnBrk="1" hangingPunct="1">
              <a:lnSpc>
                <a:spcPct val="90000"/>
              </a:lnSpc>
              <a:spcBef>
                <a:spcPct val="20000"/>
              </a:spcBef>
              <a:spcAft>
                <a:spcPts val="600"/>
              </a:spcAft>
              <a:defRPr/>
            </a:pPr>
            <a:r>
              <a:rPr kumimoji="1" lang="en-US" sz="2800" dirty="0" smtClean="0">
                <a:latin typeface="Calibri" pitchFamily="34" charset="0"/>
              </a:rPr>
              <a:t>AND: </a:t>
            </a:r>
            <a:r>
              <a:rPr kumimoji="1" lang="en-US" sz="2400" dirty="0" smtClean="0">
                <a:latin typeface="Calibri" pitchFamily="34" charset="0"/>
              </a:rPr>
              <a:t>Each 10</a:t>
            </a:r>
            <a:r>
              <a:rPr kumimoji="1" lang="en-US" sz="2400" dirty="0" smtClean="0">
                <a:latin typeface="Symbol" pitchFamily="18" charset="2"/>
              </a:rPr>
              <a:t>m</a:t>
            </a:r>
            <a:r>
              <a:rPr kumimoji="1" lang="en-US" sz="2400" dirty="0" smtClean="0">
                <a:latin typeface="Calibri" pitchFamily="34" charset="0"/>
              </a:rPr>
              <a:t>g/m</a:t>
            </a:r>
            <a:r>
              <a:rPr kumimoji="1" lang="en-US" sz="2400" baseline="30000" dirty="0" smtClean="0">
                <a:latin typeface="Calibri" pitchFamily="34" charset="0"/>
              </a:rPr>
              <a:t>3</a:t>
            </a:r>
            <a:r>
              <a:rPr kumimoji="1" lang="en-US" sz="2400" dirty="0" smtClean="0">
                <a:latin typeface="Calibri" pitchFamily="34" charset="0"/>
              </a:rPr>
              <a:t> of PM2.5 added exposure results in </a:t>
            </a:r>
            <a:br>
              <a:rPr kumimoji="1" lang="en-US" sz="2400" dirty="0" smtClean="0">
                <a:latin typeface="Calibri" pitchFamily="34" charset="0"/>
              </a:rPr>
            </a:br>
            <a:r>
              <a:rPr kumimoji="1" lang="en-US" sz="2400" dirty="0" smtClean="0">
                <a:latin typeface="Calibri" pitchFamily="34" charset="0"/>
              </a:rPr>
              <a:t>~ 30% increase in chance of bronchitis</a:t>
            </a:r>
            <a:br>
              <a:rPr kumimoji="1" lang="en-US" sz="2400" dirty="0" smtClean="0">
                <a:latin typeface="Calibri" pitchFamily="34" charset="0"/>
              </a:rPr>
            </a:br>
            <a:r>
              <a:rPr kumimoji="1" lang="en-US" sz="2400" dirty="0" smtClean="0">
                <a:latin typeface="Calibri" pitchFamily="34" charset="0"/>
              </a:rPr>
              <a:t>~ 10% increase in chance of death</a:t>
            </a:r>
            <a:endParaRPr kumimoji="1" lang="en-US" sz="2400" dirty="0" smtClean="0">
              <a:latin typeface="Calibri" charset="0"/>
            </a:endParaRPr>
          </a:p>
          <a:p>
            <a:pPr>
              <a:defRPr/>
            </a:pPr>
            <a:r>
              <a:rPr kumimoji="1" lang="en-US" sz="2000" dirty="0" smtClean="0">
                <a:latin typeface="Calibri" charset="0"/>
              </a:rPr>
              <a:t>Sources:  </a:t>
            </a:r>
            <a:r>
              <a:rPr kumimoji="1" lang="en-US" sz="2000" dirty="0" smtClean="0">
                <a:latin typeface="+mj-lt"/>
              </a:rPr>
              <a:t>EPA Integrated Science Assessment (2009);  </a:t>
            </a:r>
            <a:r>
              <a:rPr kumimoji="1" lang="pl-PL" sz="2000" dirty="0" smtClean="0">
                <a:latin typeface="+mj-lt"/>
              </a:rPr>
              <a:t>Krewski </a:t>
            </a:r>
            <a:r>
              <a:rPr kumimoji="1" lang="pl-PL" sz="2000" dirty="0">
                <a:latin typeface="+mj-lt"/>
              </a:rPr>
              <a:t>et al</a:t>
            </a:r>
            <a:r>
              <a:rPr kumimoji="1" lang="pl-PL" sz="2000" dirty="0" smtClean="0">
                <a:latin typeface="+mj-lt"/>
              </a:rPr>
              <a:t>.</a:t>
            </a:r>
            <a:r>
              <a:rPr kumimoji="1" lang="pl-PL" sz="2000" dirty="0">
                <a:latin typeface="+mj-lt"/>
              </a:rPr>
              <a:t> </a:t>
            </a:r>
            <a:r>
              <a:rPr kumimoji="1" lang="pl-PL" sz="2000" dirty="0" smtClean="0">
                <a:latin typeface="+mj-lt"/>
              </a:rPr>
              <a:t>(2009);   </a:t>
            </a:r>
            <a:endParaRPr kumimoji="1" lang="en-US" sz="2800" dirty="0" smtClean="0">
              <a:latin typeface="Calibri" charset="0"/>
            </a:endParaRPr>
          </a:p>
        </p:txBody>
      </p:sp>
    </p:spTree>
    <p:extLst>
      <p:ext uri="{BB962C8B-B14F-4D97-AF65-F5344CB8AC3E}">
        <p14:creationId xmlns:p14="http://schemas.microsoft.com/office/powerpoint/2010/main" val="4129273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ChangeArrowheads="1"/>
          </p:cNvSpPr>
          <p:nvPr/>
        </p:nvSpPr>
        <p:spPr bwMode="auto">
          <a:xfrm>
            <a:off x="457200" y="304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kumimoji="1" lang="en-US" sz="4000" dirty="0" smtClean="0">
                <a:latin typeface="Calibri" pitchFamily="34" charset="0"/>
              </a:rPr>
              <a:t>More effects </a:t>
            </a:r>
            <a:endParaRPr kumimoji="1" lang="en-US" sz="4000" dirty="0">
              <a:latin typeface="Calibri" pitchFamily="34" charset="0"/>
            </a:endParaRPr>
          </a:p>
        </p:txBody>
      </p:sp>
      <p:sp>
        <p:nvSpPr>
          <p:cNvPr id="9219" name="Line 8"/>
          <p:cNvSpPr>
            <a:spLocks noChangeShapeType="1"/>
          </p:cNvSpPr>
          <p:nvPr/>
        </p:nvSpPr>
        <p:spPr bwMode="auto">
          <a:xfrm>
            <a:off x="533400" y="1173163"/>
            <a:ext cx="84550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Rectangle 2"/>
          <p:cNvSpPr txBox="1">
            <a:spLocks noChangeArrowheads="1"/>
          </p:cNvSpPr>
          <p:nvPr/>
        </p:nvSpPr>
        <p:spPr bwMode="auto">
          <a:xfrm>
            <a:off x="533400" y="1202471"/>
            <a:ext cx="8280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175" eaLnBrk="0" hangingPunct="0">
              <a:defRPr>
                <a:solidFill>
                  <a:schemeClr val="tx1"/>
                </a:solidFill>
                <a:latin typeface="Arial" charset="0"/>
                <a:ea typeface="ＭＳ Ｐゴシック" charset="0"/>
                <a:cs typeface="ＭＳ Ｐゴシック" charset="0"/>
              </a:defRPr>
            </a:lvl1pPr>
            <a:lvl2pPr indent="3175"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1588" indent="0" eaLnBrk="1" hangingPunct="1">
              <a:lnSpc>
                <a:spcPct val="90000"/>
              </a:lnSpc>
              <a:spcBef>
                <a:spcPct val="20000"/>
              </a:spcBef>
              <a:spcAft>
                <a:spcPts val="600"/>
              </a:spcAft>
              <a:defRPr/>
            </a:pPr>
            <a:r>
              <a:rPr kumimoji="1" lang="en-US" sz="2800" dirty="0" smtClean="0">
                <a:latin typeface="Calibri" charset="0"/>
              </a:rPr>
              <a:t>Transportation Safety:</a:t>
            </a:r>
          </a:p>
          <a:p>
            <a:pPr marL="1588" indent="0" eaLnBrk="1" hangingPunct="1">
              <a:lnSpc>
                <a:spcPct val="90000"/>
              </a:lnSpc>
              <a:spcBef>
                <a:spcPct val="20000"/>
              </a:spcBef>
              <a:spcAft>
                <a:spcPts val="600"/>
              </a:spcAft>
              <a:defRPr/>
            </a:pPr>
            <a:r>
              <a:rPr kumimoji="1" lang="en-US" sz="2800" dirty="0" smtClean="0">
                <a:latin typeface="Calibri" charset="0"/>
              </a:rPr>
              <a:t>-Gainesville 2012 </a:t>
            </a:r>
          </a:p>
          <a:p>
            <a:pPr marL="1588" indent="0" eaLnBrk="1" hangingPunct="1">
              <a:lnSpc>
                <a:spcPct val="90000"/>
              </a:lnSpc>
              <a:spcBef>
                <a:spcPct val="20000"/>
              </a:spcBef>
              <a:spcAft>
                <a:spcPts val="600"/>
              </a:spcAft>
              <a:defRPr/>
            </a:pPr>
            <a:r>
              <a:rPr kumimoji="1" lang="en-US" sz="2800" dirty="0">
                <a:latin typeface="Calibri" charset="0"/>
              </a:rPr>
              <a:t>	</a:t>
            </a:r>
            <a:r>
              <a:rPr kumimoji="1" lang="en-US" sz="2800" dirty="0" smtClean="0">
                <a:latin typeface="Calibri" charset="0"/>
              </a:rPr>
              <a:t>60 acre wildfire with smoke caused traffic fatalities</a:t>
            </a:r>
          </a:p>
          <a:p>
            <a:pPr marL="1588" indent="0" eaLnBrk="1" hangingPunct="1">
              <a:lnSpc>
                <a:spcPct val="90000"/>
              </a:lnSpc>
              <a:spcBef>
                <a:spcPct val="20000"/>
              </a:spcBef>
              <a:spcAft>
                <a:spcPts val="600"/>
              </a:spcAft>
              <a:defRPr/>
            </a:pPr>
            <a:r>
              <a:rPr kumimoji="1" lang="en-US" sz="2800" dirty="0" smtClean="0">
                <a:latin typeface="Calibri" charset="0"/>
              </a:rPr>
              <a:t>-North Carolina 2009</a:t>
            </a:r>
          </a:p>
          <a:p>
            <a:pPr marL="1588" indent="0" eaLnBrk="1" hangingPunct="1">
              <a:lnSpc>
                <a:spcPct val="90000"/>
              </a:lnSpc>
              <a:spcBef>
                <a:spcPct val="20000"/>
              </a:spcBef>
              <a:spcAft>
                <a:spcPts val="600"/>
              </a:spcAft>
              <a:defRPr/>
            </a:pPr>
            <a:r>
              <a:rPr kumimoji="1" lang="en-US" sz="2800" dirty="0">
                <a:latin typeface="Calibri" charset="0"/>
              </a:rPr>
              <a:t>	</a:t>
            </a:r>
            <a:r>
              <a:rPr kumimoji="1" lang="en-US" sz="2800" dirty="0" smtClean="0">
                <a:latin typeface="Calibri" charset="0"/>
              </a:rPr>
              <a:t>2 Fire Fighters fatalities from smoke on the road </a:t>
            </a:r>
          </a:p>
          <a:p>
            <a:pPr marL="1588" indent="0" eaLnBrk="1" hangingPunct="1">
              <a:lnSpc>
                <a:spcPct val="90000"/>
              </a:lnSpc>
              <a:spcBef>
                <a:spcPct val="20000"/>
              </a:spcBef>
              <a:spcAft>
                <a:spcPts val="600"/>
              </a:spcAft>
              <a:defRPr/>
            </a:pPr>
            <a:r>
              <a:rPr kumimoji="1" lang="en-US" sz="2800" dirty="0" smtClean="0">
                <a:latin typeface="Calibri" charset="0"/>
              </a:rPr>
              <a:t>Personnel Exposure and Risk:*</a:t>
            </a:r>
          </a:p>
          <a:p>
            <a:pPr marL="1588" indent="0" eaLnBrk="1" hangingPunct="1">
              <a:lnSpc>
                <a:spcPct val="90000"/>
              </a:lnSpc>
              <a:spcBef>
                <a:spcPct val="20000"/>
              </a:spcBef>
              <a:spcAft>
                <a:spcPts val="600"/>
              </a:spcAft>
              <a:defRPr/>
            </a:pPr>
            <a:r>
              <a:rPr kumimoji="1" lang="en-US" sz="2800" dirty="0" smtClean="0">
                <a:latin typeface="Calibri" charset="0"/>
              </a:rPr>
              <a:t>Fire Fighters, Fire Support Personnel </a:t>
            </a:r>
          </a:p>
          <a:p>
            <a:pPr marL="1588" indent="0" eaLnBrk="1" hangingPunct="1">
              <a:lnSpc>
                <a:spcPct val="90000"/>
              </a:lnSpc>
              <a:spcBef>
                <a:spcPct val="20000"/>
              </a:spcBef>
              <a:spcAft>
                <a:spcPts val="600"/>
              </a:spcAft>
              <a:defRPr/>
            </a:pPr>
            <a:r>
              <a:rPr kumimoji="1" lang="en-US" sz="2800" dirty="0">
                <a:latin typeface="Calibri" charset="0"/>
              </a:rPr>
              <a:t>	</a:t>
            </a:r>
            <a:r>
              <a:rPr kumimoji="1" lang="en-US" sz="2800" dirty="0" smtClean="0">
                <a:latin typeface="Calibri" charset="0"/>
              </a:rPr>
              <a:t>- Base Camp</a:t>
            </a:r>
          </a:p>
          <a:p>
            <a:pPr marL="1588" indent="0" eaLnBrk="1" hangingPunct="1">
              <a:lnSpc>
                <a:spcPct val="90000"/>
              </a:lnSpc>
              <a:spcBef>
                <a:spcPct val="20000"/>
              </a:spcBef>
              <a:spcAft>
                <a:spcPts val="600"/>
              </a:spcAft>
              <a:defRPr/>
            </a:pPr>
            <a:r>
              <a:rPr kumimoji="1" lang="en-US" sz="2800" dirty="0" smtClean="0">
                <a:latin typeface="Calibri" charset="0"/>
              </a:rPr>
              <a:t>	- On the Fire Line</a:t>
            </a:r>
          </a:p>
          <a:p>
            <a:pPr marL="1588" indent="0" eaLnBrk="1" hangingPunct="1">
              <a:lnSpc>
                <a:spcPct val="90000"/>
              </a:lnSpc>
              <a:spcBef>
                <a:spcPct val="20000"/>
              </a:spcBef>
              <a:spcAft>
                <a:spcPts val="600"/>
              </a:spcAft>
              <a:defRPr/>
            </a:pPr>
            <a:r>
              <a:rPr kumimoji="1" lang="en-US" sz="2800" dirty="0">
                <a:latin typeface="Calibri" charset="0"/>
              </a:rPr>
              <a:t>	</a:t>
            </a:r>
            <a:r>
              <a:rPr kumimoji="1" lang="en-US" sz="2800" dirty="0" smtClean="0">
                <a:latin typeface="Calibri" charset="0"/>
              </a:rPr>
              <a:t>- Silica exposure issues</a:t>
            </a:r>
            <a:r>
              <a:rPr kumimoji="1" lang="pl-PL" sz="2000" dirty="0" smtClean="0">
                <a:latin typeface="+mj-lt"/>
              </a:rPr>
              <a:t> </a:t>
            </a:r>
            <a:endParaRPr kumimoji="1" lang="en-US" sz="2800" dirty="0" smtClean="0">
              <a:latin typeface="Calibri" charset="0"/>
            </a:endParaRPr>
          </a:p>
        </p:txBody>
      </p:sp>
    </p:spTree>
    <p:extLst>
      <p:ext uri="{BB962C8B-B14F-4D97-AF65-F5344CB8AC3E}">
        <p14:creationId xmlns:p14="http://schemas.microsoft.com/office/powerpoint/2010/main" val="682667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P7030061.JPG"/>
          <p:cNvPicPr>
            <a:picLocks noChangeAspect="1"/>
          </p:cNvPicPr>
          <p:nvPr/>
        </p:nvPicPr>
        <p:blipFill>
          <a:blip r:embed="rId2" cstate="print"/>
          <a:stretch>
            <a:fillRect/>
          </a:stretch>
        </p:blipFill>
        <p:spPr>
          <a:xfrm>
            <a:off x="-1" y="0"/>
            <a:ext cx="9144001" cy="6858000"/>
          </a:xfrm>
          <a:prstGeom prst="rect">
            <a:avLst/>
          </a:prstGeom>
        </p:spPr>
      </p:pic>
      <p:sp>
        <p:nvSpPr>
          <p:cNvPr id="2" name="Title 1"/>
          <p:cNvSpPr>
            <a:spLocks noGrp="1"/>
          </p:cNvSpPr>
          <p:nvPr>
            <p:ph type="title"/>
          </p:nvPr>
        </p:nvSpPr>
        <p:spPr>
          <a:xfrm>
            <a:off x="457200" y="-159970"/>
            <a:ext cx="8229600" cy="921970"/>
          </a:xfrm>
        </p:spPr>
        <p:txBody>
          <a:bodyPr/>
          <a:lstStyle/>
          <a:p>
            <a:r>
              <a:rPr lang="en-US" b="1" dirty="0" smtClean="0"/>
              <a:t>Approaches</a:t>
            </a:r>
            <a:endParaRPr lang="en-US" b="1" dirty="0"/>
          </a:p>
        </p:txBody>
      </p:sp>
      <p:sp>
        <p:nvSpPr>
          <p:cNvPr id="3" name="Content Placeholder 2"/>
          <p:cNvSpPr>
            <a:spLocks noGrp="1"/>
          </p:cNvSpPr>
          <p:nvPr>
            <p:ph idx="1"/>
          </p:nvPr>
        </p:nvSpPr>
        <p:spPr>
          <a:xfrm>
            <a:off x="275491" y="1031631"/>
            <a:ext cx="8593016" cy="4525963"/>
          </a:xfrm>
        </p:spPr>
        <p:txBody>
          <a:bodyPr/>
          <a:lstStyle/>
          <a:p>
            <a:r>
              <a:rPr lang="en-US" b="1" dirty="0" smtClean="0"/>
              <a:t>Risk driven wildfire response</a:t>
            </a:r>
          </a:p>
          <a:p>
            <a:r>
              <a:rPr lang="en-US" b="1" dirty="0" smtClean="0"/>
              <a:t>Training</a:t>
            </a:r>
          </a:p>
          <a:p>
            <a:r>
              <a:rPr lang="en-US" b="1" dirty="0" smtClean="0"/>
              <a:t>Monitoring</a:t>
            </a:r>
          </a:p>
          <a:p>
            <a:r>
              <a:rPr lang="en-US" b="1" dirty="0" smtClean="0"/>
              <a:t>Assessment Tools</a:t>
            </a:r>
          </a:p>
          <a:p>
            <a:r>
              <a:rPr lang="en-US" b="1" dirty="0" smtClean="0">
                <a:solidFill>
                  <a:srgbClr val="FF0000"/>
                </a:solidFill>
              </a:rPr>
              <a:t>Communications and Coordination </a:t>
            </a:r>
          </a:p>
          <a:p>
            <a:endParaRPr lang="en-US" dirty="0"/>
          </a:p>
        </p:txBody>
      </p:sp>
    </p:spTree>
    <p:extLst>
      <p:ext uri="{BB962C8B-B14F-4D97-AF65-F5344CB8AC3E}">
        <p14:creationId xmlns:p14="http://schemas.microsoft.com/office/powerpoint/2010/main" val="1710649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1473539" name="Rectangle 3"/>
          <p:cNvSpPr>
            <a:spLocks noGrp="1" noChangeArrowheads="1"/>
          </p:cNvSpPr>
          <p:nvPr>
            <p:ph type="title"/>
          </p:nvPr>
        </p:nvSpPr>
        <p:spPr/>
        <p:txBody>
          <a:bodyPr/>
          <a:lstStyle/>
          <a:p>
            <a:pPr eaLnBrk="1" hangingPunct="1">
              <a:defRPr/>
            </a:pPr>
            <a:r>
              <a:rPr lang="en-US" sz="4000" smtClean="0"/>
              <a:t>NWCG Smoke Committee</a:t>
            </a:r>
            <a:br>
              <a:rPr lang="en-US" sz="4000" smtClean="0"/>
            </a:br>
            <a:r>
              <a:rPr lang="en-US" sz="4000" smtClean="0"/>
              <a:t>(SmoC)</a:t>
            </a:r>
          </a:p>
        </p:txBody>
      </p:sp>
      <p:sp>
        <p:nvSpPr>
          <p:cNvPr id="69636" name="Rectangle 4"/>
          <p:cNvSpPr>
            <a:spLocks noGrp="1" noChangeArrowheads="1"/>
          </p:cNvSpPr>
          <p:nvPr>
            <p:ph type="body" idx="1"/>
          </p:nvPr>
        </p:nvSpPr>
        <p:spPr>
          <a:xfrm>
            <a:off x="457200" y="1600200"/>
            <a:ext cx="8686800" cy="5257800"/>
          </a:xfrm>
        </p:spPr>
        <p:txBody>
          <a:bodyPr/>
          <a:lstStyle/>
          <a:p>
            <a:pPr eaLnBrk="1" hangingPunct="1">
              <a:lnSpc>
                <a:spcPct val="80000"/>
              </a:lnSpc>
            </a:pPr>
            <a:r>
              <a:rPr lang="en-US" sz="2800" dirty="0" smtClean="0">
                <a:effectLst/>
              </a:rPr>
              <a:t>One of 14 Committees chartered under the National Wildfire Coordinating Group (NWCG)</a:t>
            </a:r>
          </a:p>
          <a:p>
            <a:pPr eaLnBrk="1" hangingPunct="1">
              <a:lnSpc>
                <a:spcPct val="80000"/>
              </a:lnSpc>
            </a:pPr>
            <a:r>
              <a:rPr lang="en-US" sz="2800" dirty="0" smtClean="0">
                <a:effectLst/>
              </a:rPr>
              <a:t>Current Members:  USFS, NPS, FWS, BLM, BIA, NASF, NRCS, NACAA(State &amp; Local Regulators), TNC, </a:t>
            </a:r>
            <a:r>
              <a:rPr lang="en-US" sz="2800" dirty="0" err="1" smtClean="0">
                <a:effectLst/>
              </a:rPr>
              <a:t>DoD</a:t>
            </a:r>
            <a:endParaRPr lang="en-US" sz="2800" dirty="0" smtClean="0">
              <a:effectLst/>
            </a:endParaRPr>
          </a:p>
          <a:p>
            <a:pPr eaLnBrk="1" hangingPunct="1">
              <a:lnSpc>
                <a:spcPct val="80000"/>
              </a:lnSpc>
            </a:pPr>
            <a:r>
              <a:rPr lang="en-US" sz="2800" dirty="0" smtClean="0">
                <a:effectLst/>
              </a:rPr>
              <a:t>Products, Topics and Issues</a:t>
            </a:r>
          </a:p>
          <a:p>
            <a:pPr lvl="1" eaLnBrk="1" hangingPunct="1">
              <a:lnSpc>
                <a:spcPct val="80000"/>
              </a:lnSpc>
            </a:pPr>
            <a:r>
              <a:rPr lang="en-US" sz="2400" dirty="0" smtClean="0">
                <a:effectLst/>
              </a:rPr>
              <a:t>Training</a:t>
            </a:r>
          </a:p>
          <a:p>
            <a:pPr lvl="1" eaLnBrk="1" hangingPunct="1">
              <a:lnSpc>
                <a:spcPct val="80000"/>
              </a:lnSpc>
            </a:pPr>
            <a:r>
              <a:rPr lang="en-US" sz="2400" dirty="0" smtClean="0">
                <a:effectLst/>
                <a:hlinkClick r:id="rId4"/>
              </a:rPr>
              <a:t>www.nifc.gov/smoke</a:t>
            </a:r>
            <a:r>
              <a:rPr lang="en-US" sz="2400" dirty="0" smtClean="0">
                <a:effectLst/>
              </a:rPr>
              <a:t> and </a:t>
            </a:r>
            <a:r>
              <a:rPr lang="en-US" sz="2400" dirty="0" smtClean="0">
                <a:effectLst/>
                <a:hlinkClick r:id="rId5"/>
              </a:rPr>
              <a:t>www.myfirecommunity.net</a:t>
            </a:r>
            <a:r>
              <a:rPr lang="en-US" sz="2400" dirty="0" smtClean="0">
                <a:effectLst/>
              </a:rPr>
              <a:t> “Air Quality and Fire Issues” Neighborhood</a:t>
            </a:r>
          </a:p>
          <a:p>
            <a:pPr lvl="1" eaLnBrk="1" hangingPunct="1">
              <a:lnSpc>
                <a:spcPct val="80000"/>
              </a:lnSpc>
            </a:pPr>
            <a:r>
              <a:rPr lang="en-US" sz="2400" dirty="0" smtClean="0">
                <a:effectLst/>
              </a:rPr>
              <a:t>Fire emissions:  Black Carbon, NO2, GHGs, PM2.5, Ozone precursors</a:t>
            </a:r>
          </a:p>
          <a:p>
            <a:pPr lvl="1" eaLnBrk="1" hangingPunct="1">
              <a:lnSpc>
                <a:spcPct val="80000"/>
              </a:lnSpc>
            </a:pPr>
            <a:r>
              <a:rPr lang="en-US" sz="2400" dirty="0" smtClean="0">
                <a:effectLst/>
              </a:rPr>
              <a:t>Smoke Monitoring</a:t>
            </a:r>
          </a:p>
          <a:p>
            <a:pPr lvl="1" eaLnBrk="1" hangingPunct="1">
              <a:lnSpc>
                <a:spcPct val="80000"/>
              </a:lnSpc>
            </a:pPr>
            <a:r>
              <a:rPr lang="en-US" sz="2400" dirty="0" smtClean="0">
                <a:effectLst/>
              </a:rPr>
              <a:t>Exceptional Events</a:t>
            </a:r>
          </a:p>
          <a:p>
            <a:pPr lvl="1" eaLnBrk="1" hangingPunct="1">
              <a:lnSpc>
                <a:spcPct val="80000"/>
              </a:lnSpc>
            </a:pPr>
            <a:r>
              <a:rPr lang="en-US" sz="2400" dirty="0" smtClean="0">
                <a:effectLst/>
              </a:rPr>
              <a:t>Federal Fire Policy</a:t>
            </a:r>
          </a:p>
        </p:txBody>
      </p:sp>
      <p:pic>
        <p:nvPicPr>
          <p:cNvPr id="69637" name="Picture 6" descr="NWCG Logo"/>
          <p:cNvPicPr>
            <a:picLocks noChangeAspect="1" noChangeArrowheads="1"/>
          </p:cNvPicPr>
          <p:nvPr/>
        </p:nvPicPr>
        <p:blipFill>
          <a:blip r:embed="rId6" cstate="email"/>
          <a:srcRect/>
          <a:stretch>
            <a:fillRect/>
          </a:stretch>
        </p:blipFill>
        <p:spPr bwMode="auto">
          <a:xfrm>
            <a:off x="7870825" y="106363"/>
            <a:ext cx="1196975" cy="915987"/>
          </a:xfrm>
          <a:prstGeom prst="rect">
            <a:avLst/>
          </a:prstGeom>
          <a:noFill/>
          <a:ln w="9525">
            <a:noFill/>
            <a:miter lim="800000"/>
            <a:headEnd/>
            <a:tailEnd/>
          </a:ln>
        </p:spPr>
      </p:pic>
      <p:pic>
        <p:nvPicPr>
          <p:cNvPr id="69638" name="Picture 7" descr="SmoClogo3_noNWCG"/>
          <p:cNvPicPr>
            <a:picLocks noChangeAspect="1" noChangeArrowheads="1"/>
          </p:cNvPicPr>
          <p:nvPr/>
        </p:nvPicPr>
        <p:blipFill>
          <a:blip r:embed="rId7" cstate="email"/>
          <a:srcRect/>
          <a:stretch>
            <a:fillRect/>
          </a:stretch>
        </p:blipFill>
        <p:spPr bwMode="auto">
          <a:xfrm>
            <a:off x="76200" y="76200"/>
            <a:ext cx="1143000" cy="1017588"/>
          </a:xfrm>
          <a:prstGeom prst="rect">
            <a:avLst/>
          </a:prstGeom>
          <a:noFill/>
          <a:ln w="9525">
            <a:noFill/>
            <a:miter lim="800000"/>
            <a:headEnd/>
            <a:tailEnd/>
          </a:ln>
        </p:spPr>
      </p:pic>
    </p:spTree>
    <p:extLst>
      <p:ext uri="{BB962C8B-B14F-4D97-AF65-F5344CB8AC3E}">
        <p14:creationId xmlns:p14="http://schemas.microsoft.com/office/powerpoint/2010/main" val="345600044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80000"/>
          </a:lnSpc>
          <a:spcBef>
            <a:spcPct val="20000"/>
          </a:spcBef>
          <a:spcAft>
            <a:spcPct val="0"/>
          </a:spcAft>
          <a:buClr>
            <a:schemeClr val="tx1"/>
          </a:buClr>
          <a:buSzTx/>
          <a:buFontTx/>
          <a:buChar char="–"/>
          <a:tabLst/>
          <a:defRPr kumimoji="0" lang="en-US" sz="3200" b="1" i="0" u="none" strike="noStrike" cap="none" normalizeH="0" baseline="0" smtClean="0">
            <a:ln>
              <a:noFill/>
            </a:ln>
            <a:solidFill>
              <a:srgbClr val="FFFFCC"/>
            </a:solidFill>
            <a:effectLst>
              <a:outerShdw blurRad="38100" dist="38100" dir="2700000" algn="tl">
                <a:srgbClr val="000000">
                  <a:alpha val="43137"/>
                </a:srgbClr>
              </a:outerShdw>
            </a:effectLst>
            <a:latin typeface="Tahoma"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80000"/>
          </a:lnSpc>
          <a:spcBef>
            <a:spcPct val="20000"/>
          </a:spcBef>
          <a:spcAft>
            <a:spcPct val="0"/>
          </a:spcAft>
          <a:buClr>
            <a:schemeClr val="tx1"/>
          </a:buClr>
          <a:buSzTx/>
          <a:buFontTx/>
          <a:buChar char="–"/>
          <a:tabLst/>
          <a:defRPr kumimoji="0" lang="en-US" sz="3200" b="1" i="0" u="none" strike="noStrike" cap="none" normalizeH="0" baseline="0" smtClean="0">
            <a:ln>
              <a:noFill/>
            </a:ln>
            <a:solidFill>
              <a:srgbClr val="FFFFCC"/>
            </a:solidFill>
            <a:effectLst>
              <a:outerShdw blurRad="38100" dist="38100" dir="2700000" algn="tl">
                <a:srgbClr val="000000">
                  <a:alpha val="43137"/>
                </a:srgbClr>
              </a:outerShdw>
            </a:effectLst>
            <a:latin typeface="Tahoma" pitchFamily="34" charset="0"/>
            <a:cs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80000"/>
          </a:lnSpc>
          <a:spcBef>
            <a:spcPct val="20000"/>
          </a:spcBef>
          <a:spcAft>
            <a:spcPct val="0"/>
          </a:spcAft>
          <a:buClr>
            <a:schemeClr val="tx1"/>
          </a:buClr>
          <a:buSzTx/>
          <a:buFontTx/>
          <a:buChar char="–"/>
          <a:tabLst/>
          <a:defRPr kumimoji="0" lang="en-US" sz="3200" b="1" i="0" u="none" strike="noStrike" cap="none" normalizeH="0" baseline="0" smtClean="0">
            <a:ln>
              <a:noFill/>
            </a:ln>
            <a:solidFill>
              <a:srgbClr val="FFFFCC"/>
            </a:solidFill>
            <a:effectLst>
              <a:outerShdw blurRad="38100" dist="38100" dir="2700000" algn="tl">
                <a:srgbClr val="000000">
                  <a:alpha val="43137"/>
                </a:srgbClr>
              </a:outerShdw>
            </a:effectLst>
            <a:latin typeface="Tahoma"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80000"/>
          </a:lnSpc>
          <a:spcBef>
            <a:spcPct val="20000"/>
          </a:spcBef>
          <a:spcAft>
            <a:spcPct val="0"/>
          </a:spcAft>
          <a:buClr>
            <a:schemeClr val="tx1"/>
          </a:buClr>
          <a:buSzTx/>
          <a:buFontTx/>
          <a:buChar char="–"/>
          <a:tabLst/>
          <a:defRPr kumimoji="0" lang="en-US" sz="3200" b="1" i="0" u="none" strike="noStrike" cap="none" normalizeH="0" baseline="0" smtClean="0">
            <a:ln>
              <a:noFill/>
            </a:ln>
            <a:solidFill>
              <a:srgbClr val="FFFFCC"/>
            </a:solidFill>
            <a:effectLst>
              <a:outerShdw blurRad="38100" dist="38100" dir="2700000" algn="tl">
                <a:srgbClr val="000000">
                  <a:alpha val="43137"/>
                </a:srgbClr>
              </a:outerShdw>
            </a:effectLst>
            <a:latin typeface="Tahoma" pitchFamily="34" charset="0"/>
            <a:cs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7311</TotalTime>
  <Words>3470</Words>
  <Application>Microsoft Office PowerPoint</Application>
  <PresentationFormat>On-screen Show (4:3)</PresentationFormat>
  <Paragraphs>587</Paragraphs>
  <Slides>48</Slides>
  <Notes>27</Notes>
  <HiddenSlides>1</HiddenSlides>
  <MMClips>0</MMClips>
  <ScaleCrop>false</ScaleCrop>
  <HeadingPairs>
    <vt:vector size="4" baseType="variant">
      <vt:variant>
        <vt:lpstr>Theme</vt:lpstr>
      </vt:variant>
      <vt:variant>
        <vt:i4>9</vt:i4>
      </vt:variant>
      <vt:variant>
        <vt:lpstr>Slide Titles</vt:lpstr>
      </vt:variant>
      <vt:variant>
        <vt:i4>48</vt:i4>
      </vt:variant>
    </vt:vector>
  </HeadingPairs>
  <TitlesOfParts>
    <vt:vector size="57" baseType="lpstr">
      <vt:lpstr>Office Theme</vt:lpstr>
      <vt:lpstr>1_Office Theme</vt:lpstr>
      <vt:lpstr>2_Office Theme</vt:lpstr>
      <vt:lpstr>4_Office Theme</vt:lpstr>
      <vt:lpstr>1_Orbit</vt:lpstr>
      <vt:lpstr>8_Office Theme</vt:lpstr>
      <vt:lpstr>9_Office Theme</vt:lpstr>
      <vt:lpstr>10_Office Theme</vt:lpstr>
      <vt:lpstr>2_Orbit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vt:lpstr>
      <vt:lpstr>NWCG Smoke Committee (SmoC)</vt:lpstr>
      <vt:lpstr>SmoC Subcommittees</vt:lpstr>
      <vt:lpstr>SmoC Training Efforts</vt:lpstr>
      <vt:lpstr>An Assessment of NWCG Wildland Fire Training and Position Requirements for Smoke and Air Quality</vt:lpstr>
      <vt:lpstr>Fire personnel positions with smoke management training within the Incident Qualification and Certification System (IQCS)</vt:lpstr>
      <vt:lpstr>Results– Rx Fire Positions</vt:lpstr>
      <vt:lpstr>Results– Suppression Positions</vt:lpstr>
      <vt:lpstr>PowerPoint Presentation</vt:lpstr>
      <vt:lpstr>PowerPoint Presentation</vt:lpstr>
      <vt:lpstr>Interagency Wildfire Smoke Communication</vt:lpstr>
      <vt:lpstr>PowerPoint Presentation</vt:lpstr>
      <vt:lpstr>PowerPoint Presentation</vt:lpstr>
      <vt:lpstr>Pains Bay, NC 2011</vt:lpstr>
      <vt:lpstr>PowerPoint Presentation</vt:lpstr>
      <vt:lpstr>PowerPoint Presentation</vt:lpstr>
      <vt:lpstr>PowerPoint Presentation</vt:lpstr>
      <vt:lpstr>PowerPoint Presentation</vt:lpstr>
      <vt:lpstr>WFDSS Air Quality Tools</vt:lpstr>
      <vt:lpstr>Emergency Smoke Response System CA 2007,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Official Interagency Smoke Guidance</vt:lpstr>
      <vt:lpstr>Successes                    </vt:lpstr>
      <vt:lpstr>Challenges</vt:lpstr>
      <vt:lpstr>Coalition of Prescribed Fire Councils</vt:lpstr>
      <vt:lpstr>PowerPoint Presentation</vt:lpstr>
      <vt:lpstr>Eglin AFB: Managing Wildfire Risk  </vt:lpstr>
      <vt:lpstr>Thank you!  Questions, Comments &amp; Discussion  AND IAWF/NWCG SmoC International  Smoke Symposium - Fall 2013  “A merging of fire science and operations with an improved understanding of smoke and its impacts.”</vt:lpstr>
      <vt:lpstr>PowerPoint Presentation</vt:lpstr>
      <vt:lpstr>PowerPoint Presentation</vt:lpstr>
      <vt:lpstr>PowerPoint Presentation</vt:lpstr>
      <vt:lpstr>PowerPoint Presentation</vt:lpstr>
      <vt:lpstr>PowerPoint Presentation</vt:lpstr>
    </vt:vector>
  </TitlesOfParts>
  <Company>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 Larkin</dc:creator>
  <cp:lastModifiedBy>Pete</cp:lastModifiedBy>
  <cp:revision>124</cp:revision>
  <dcterms:created xsi:type="dcterms:W3CDTF">2011-06-27T02:01:15Z</dcterms:created>
  <dcterms:modified xsi:type="dcterms:W3CDTF">2012-04-19T15:13:07Z</dcterms:modified>
</cp:coreProperties>
</file>