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9" r:id="rId2"/>
    <p:sldId id="340" r:id="rId3"/>
    <p:sldId id="292" r:id="rId4"/>
    <p:sldId id="258" r:id="rId5"/>
    <p:sldId id="314" r:id="rId6"/>
    <p:sldId id="312" r:id="rId7"/>
    <p:sldId id="341" r:id="rId8"/>
    <p:sldId id="343" r:id="rId9"/>
    <p:sldId id="346" r:id="rId10"/>
    <p:sldId id="344" r:id="rId11"/>
    <p:sldId id="351" r:id="rId12"/>
    <p:sldId id="352" r:id="rId13"/>
    <p:sldId id="348" r:id="rId14"/>
    <p:sldId id="353" r:id="rId15"/>
    <p:sldId id="347" r:id="rId16"/>
    <p:sldId id="350" r:id="rId17"/>
    <p:sldId id="354" r:id="rId18"/>
    <p:sldId id="34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9367E"/>
    <a:srgbClr val="1A1ED6"/>
    <a:srgbClr val="FFFF99"/>
    <a:srgbClr val="66FF33"/>
    <a:srgbClr val="8F6E3D"/>
    <a:srgbClr val="996633"/>
    <a:srgbClr val="92D050"/>
    <a:srgbClr val="FFFF00"/>
    <a:srgbClr val="F1F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85551" autoAdjust="0"/>
  </p:normalViewPr>
  <p:slideViewPr>
    <p:cSldViewPr>
      <p:cViewPr varScale="1">
        <p:scale>
          <a:sx n="79" d="100"/>
          <a:sy n="79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B90E9-0066-425D-B08D-D7FDFBDF0A86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1D222-CB62-433B-8202-E15A64750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3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9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0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D222-CB62-433B-8202-E15A647503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5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5BA7-AE84-4E65-966A-957F6FE26C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65C-EABC-45C5-AE77-5D65DA57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1241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Burn Call 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Decision Making</a:t>
            </a:r>
            <a:endParaRPr lang="en-US" dirty="0">
              <a:latin typeface="Franklin Gothic Demi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0209"/>
            <a:ext cx="47244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1112" y="5494416"/>
            <a:ext cx="72339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Erin Law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Smoke </a:t>
            </a:r>
            <a:r>
              <a:rPr lang="en-US" sz="3200" dirty="0" smtClean="0">
                <a:solidFill>
                  <a:srgbClr val="FFC000"/>
                </a:solidFill>
              </a:rPr>
              <a:t>Management Program Coordinator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30991" r="14850" b="20072"/>
          <a:stretch/>
        </p:blipFill>
        <p:spPr bwMode="auto">
          <a:xfrm>
            <a:off x="0" y="-32"/>
            <a:ext cx="9222259" cy="41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35124" r="14608" b="20048"/>
          <a:stretch/>
        </p:blipFill>
        <p:spPr bwMode="auto">
          <a:xfrm>
            <a:off x="0" y="3015049"/>
            <a:ext cx="9238301" cy="384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5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7800" r="37446" b="6087"/>
          <a:stretch/>
        </p:blipFill>
        <p:spPr bwMode="auto">
          <a:xfrm>
            <a:off x="95605" y="0"/>
            <a:ext cx="8927749" cy="68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78162"/>
          </a:xfrm>
          <a:effectLst>
            <a:outerShdw blurRad="25400" dist="38100" dir="8100000" algn="tr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  <a:t>Proposed Burns</a:t>
            </a:r>
            <a:endParaRPr lang="en-US" sz="66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T Fix Tele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6"/>
            <a:ext cx="5105400" cy="68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80013"/>
            <a:ext cx="34083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NOW WHAT?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8283" r="34925" b="21681"/>
          <a:stretch/>
        </p:blipFill>
        <p:spPr bwMode="auto">
          <a:xfrm>
            <a:off x="-24275" y="252672"/>
            <a:ext cx="9144212" cy="60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43000"/>
            <a:ext cx="9144000" cy="3078162"/>
          </a:xfrm>
          <a:prstGeom prst="rect">
            <a:avLst/>
          </a:prstGeom>
          <a:effectLst>
            <a:outerShdw blurRad="25400" dist="38100" dir="8100000" algn="tr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  <a:t>Approved Burns</a:t>
            </a:r>
            <a:endParaRPr lang="en-US" sz="66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15243" r="14924" b="5748"/>
          <a:stretch/>
        </p:blipFill>
        <p:spPr bwMode="auto">
          <a:xfrm>
            <a:off x="0" y="246983"/>
            <a:ext cx="9144000" cy="604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36390" r="13590" b="22240"/>
          <a:stretch/>
        </p:blipFill>
        <p:spPr bwMode="auto">
          <a:xfrm>
            <a:off x="0" y="0"/>
            <a:ext cx="9144000" cy="354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34811" r="13514" b="22781"/>
          <a:stretch/>
        </p:blipFill>
        <p:spPr bwMode="auto">
          <a:xfrm>
            <a:off x="0" y="3222538"/>
            <a:ext cx="9144000" cy="36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33394" r="34865" b="6919"/>
          <a:stretch/>
        </p:blipFill>
        <p:spPr bwMode="auto">
          <a:xfrm>
            <a:off x="-28211" y="260693"/>
            <a:ext cx="9172211" cy="60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14964" r="20528" b="4842"/>
          <a:stretch/>
        </p:blipFill>
        <p:spPr bwMode="auto">
          <a:xfrm>
            <a:off x="1" y="49426"/>
            <a:ext cx="9144000" cy="67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27917" r="15772" b="25620"/>
          <a:stretch/>
        </p:blipFill>
        <p:spPr bwMode="auto">
          <a:xfrm>
            <a:off x="36095" y="84224"/>
            <a:ext cx="9107905" cy="39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7800" r="37446" b="6087"/>
          <a:stretch/>
        </p:blipFill>
        <p:spPr bwMode="auto">
          <a:xfrm>
            <a:off x="95605" y="0"/>
            <a:ext cx="8927749" cy="68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78162"/>
          </a:xfrm>
          <a:effectLst>
            <a:outerShdw blurRad="25400" dist="38100" dir="8100000" algn="tr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  <a:t>Communicating Decisions</a:t>
            </a:r>
            <a:b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  <a:t>Within an Airshed</a:t>
            </a:r>
            <a:endParaRPr lang="en-US" sz="66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/>
          <a:stretch/>
        </p:blipFill>
        <p:spPr bwMode="auto">
          <a:xfrm>
            <a:off x="1825625" y="204532"/>
            <a:ext cx="5491163" cy="634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00349" y="5437345"/>
            <a:ext cx="3933190" cy="1131887"/>
            <a:chOff x="2730" y="10698"/>
            <a:chExt cx="6194" cy="1782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7050" y="10710"/>
              <a:ext cx="1874" cy="177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30" y="10698"/>
              <a:ext cx="1874" cy="177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20402" y="5730587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Lucida Fax" pitchFamily="18" charset="0"/>
              </a:rPr>
              <a:t>MT DEQ</a:t>
            </a:r>
            <a:endParaRPr lang="en-US" sz="1600" dirty="0">
              <a:solidFill>
                <a:schemeClr val="bg1"/>
              </a:solidFill>
              <a:latin typeface="Lucida Fax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2034" y="573860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Lucida Fax" pitchFamily="18" charset="0"/>
              </a:rPr>
              <a:t>ID DEQ</a:t>
            </a:r>
            <a:endParaRPr lang="en-US" sz="1600" dirty="0">
              <a:solidFill>
                <a:schemeClr val="bg1"/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176" b="58982"/>
          <a:stretch>
            <a:fillRect/>
          </a:stretch>
        </p:blipFill>
        <p:spPr bwMode="auto">
          <a:xfrm>
            <a:off x="0" y="228600"/>
            <a:ext cx="9144000" cy="17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667000"/>
            <a:ext cx="7620000" cy="3170099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bg1">
                <a:alpha val="7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A</a:t>
            </a:r>
            <a:r>
              <a:rPr lang="en-US" sz="4000" dirty="0" smtClean="0">
                <a:solidFill>
                  <a:srgbClr val="FFFF00"/>
                </a:solidFill>
              </a:rPr>
              <a:t>irshed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M</a:t>
            </a:r>
            <a:r>
              <a:rPr lang="en-US" sz="4000" dirty="0" smtClean="0">
                <a:solidFill>
                  <a:srgbClr val="FFFF00"/>
                </a:solidFill>
              </a:rPr>
              <a:t>anagement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S</a:t>
            </a:r>
            <a:r>
              <a:rPr lang="en-US" sz="4000" dirty="0" smtClean="0">
                <a:solidFill>
                  <a:srgbClr val="FFFF00"/>
                </a:solidFill>
              </a:rPr>
              <a:t>ystem</a:t>
            </a:r>
            <a:endParaRPr lang="en-US" sz="3200" dirty="0">
              <a:solidFill>
                <a:srgbClr val="FFFF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4000" dirty="0">
                <a:solidFill>
                  <a:srgbClr val="FFFF99"/>
                </a:solidFill>
                <a:latin typeface="Comic Sans MS" pitchFamily="66" charset="0"/>
              </a:rPr>
              <a:t>www.smokemu.org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The Montana/Idaho Airshed Group’s internet-based database that  serves as the foundation to the coordination and decision support process.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0" t="21865" r="-7433" b="22490"/>
          <a:stretch/>
        </p:blipFill>
        <p:spPr bwMode="auto">
          <a:xfrm>
            <a:off x="0" y="0"/>
            <a:ext cx="10134600" cy="6858000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  <a:effectLst/>
        </p:spPr>
      </p:pic>
      <p:sp>
        <p:nvSpPr>
          <p:cNvPr id="2" name="Isosceles Triangle 1"/>
          <p:cNvSpPr/>
          <p:nvPr/>
        </p:nvSpPr>
        <p:spPr>
          <a:xfrm>
            <a:off x="2731475" y="1132096"/>
            <a:ext cx="3657600" cy="289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8058241">
            <a:off x="1448586" y="1410536"/>
            <a:ext cx="3340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Fuels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5275" y="407377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Weather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872780" y="5109780"/>
            <a:ext cx="4747220" cy="1672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Air Quality</a:t>
            </a:r>
            <a:endParaRPr lang="en-US" sz="6000" b="1" dirty="0">
              <a:ln w="127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5800" y="-210938"/>
            <a:ext cx="3265714" cy="5379255"/>
            <a:chOff x="4495800" y="-210938"/>
            <a:chExt cx="3265714" cy="5379255"/>
          </a:xfrm>
        </p:grpSpPr>
        <p:sp>
          <p:nvSpPr>
            <p:cNvPr id="9" name="Freeform 8"/>
            <p:cNvSpPr/>
            <p:nvPr/>
          </p:nvSpPr>
          <p:spPr>
            <a:xfrm>
              <a:off x="4495800" y="685800"/>
              <a:ext cx="3265714" cy="4049486"/>
            </a:xfrm>
            <a:custGeom>
              <a:avLst/>
              <a:gdLst>
                <a:gd name="connsiteX0" fmla="*/ 925286 w 3265714"/>
                <a:gd name="connsiteY0" fmla="*/ 87086 h 4049486"/>
                <a:gd name="connsiteX1" fmla="*/ 1251857 w 3265714"/>
                <a:gd name="connsiteY1" fmla="*/ 0 h 4049486"/>
                <a:gd name="connsiteX2" fmla="*/ 457200 w 3265714"/>
                <a:gd name="connsiteY2" fmla="*/ 718457 h 4049486"/>
                <a:gd name="connsiteX3" fmla="*/ 642257 w 3265714"/>
                <a:gd name="connsiteY3" fmla="*/ 674914 h 4049486"/>
                <a:gd name="connsiteX4" fmla="*/ 522514 w 3265714"/>
                <a:gd name="connsiteY4" fmla="*/ 1099457 h 4049486"/>
                <a:gd name="connsiteX5" fmla="*/ 1012371 w 3265714"/>
                <a:gd name="connsiteY5" fmla="*/ 957943 h 4049486"/>
                <a:gd name="connsiteX6" fmla="*/ 696686 w 3265714"/>
                <a:gd name="connsiteY6" fmla="*/ 1480457 h 4049486"/>
                <a:gd name="connsiteX7" fmla="*/ 1959429 w 3265714"/>
                <a:gd name="connsiteY7" fmla="*/ 1262743 h 4049486"/>
                <a:gd name="connsiteX8" fmla="*/ 1382486 w 3265714"/>
                <a:gd name="connsiteY8" fmla="*/ 2155371 h 4049486"/>
                <a:gd name="connsiteX9" fmla="*/ 1556657 w 3265714"/>
                <a:gd name="connsiteY9" fmla="*/ 2492829 h 4049486"/>
                <a:gd name="connsiteX10" fmla="*/ 2775857 w 3265714"/>
                <a:gd name="connsiteY10" fmla="*/ 2111829 h 4049486"/>
                <a:gd name="connsiteX11" fmla="*/ 2612571 w 3265714"/>
                <a:gd name="connsiteY11" fmla="*/ 2383971 h 4049486"/>
                <a:gd name="connsiteX12" fmla="*/ 3189514 w 3265714"/>
                <a:gd name="connsiteY12" fmla="*/ 2242457 h 4049486"/>
                <a:gd name="connsiteX13" fmla="*/ 3026229 w 3265714"/>
                <a:gd name="connsiteY13" fmla="*/ 2471057 h 4049486"/>
                <a:gd name="connsiteX14" fmla="*/ 3243943 w 3265714"/>
                <a:gd name="connsiteY14" fmla="*/ 2536371 h 4049486"/>
                <a:gd name="connsiteX15" fmla="*/ 2035629 w 3265714"/>
                <a:gd name="connsiteY15" fmla="*/ 3287486 h 4049486"/>
                <a:gd name="connsiteX16" fmla="*/ 2329543 w 3265714"/>
                <a:gd name="connsiteY16" fmla="*/ 3407229 h 4049486"/>
                <a:gd name="connsiteX17" fmla="*/ 2100943 w 3265714"/>
                <a:gd name="connsiteY17" fmla="*/ 3679371 h 4049486"/>
                <a:gd name="connsiteX18" fmla="*/ 3265714 w 3265714"/>
                <a:gd name="connsiteY18" fmla="*/ 3483429 h 4049486"/>
                <a:gd name="connsiteX19" fmla="*/ 2667000 w 3265714"/>
                <a:gd name="connsiteY19" fmla="*/ 3820886 h 4049486"/>
                <a:gd name="connsiteX20" fmla="*/ 2590800 w 3265714"/>
                <a:gd name="connsiteY20" fmla="*/ 4016829 h 4049486"/>
                <a:gd name="connsiteX21" fmla="*/ 2405743 w 3265714"/>
                <a:gd name="connsiteY21" fmla="*/ 4049486 h 4049486"/>
                <a:gd name="connsiteX22" fmla="*/ 0 w 3265714"/>
                <a:gd name="connsiteY22" fmla="*/ 261257 h 4049486"/>
                <a:gd name="connsiteX23" fmla="*/ 925286 w 3265714"/>
                <a:gd name="connsiteY23" fmla="*/ 87086 h 40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5714" h="4049486">
                  <a:moveTo>
                    <a:pt x="925286" y="87086"/>
                  </a:moveTo>
                  <a:lnTo>
                    <a:pt x="1251857" y="0"/>
                  </a:lnTo>
                  <a:lnTo>
                    <a:pt x="457200" y="718457"/>
                  </a:lnTo>
                  <a:lnTo>
                    <a:pt x="642257" y="674914"/>
                  </a:lnTo>
                  <a:lnTo>
                    <a:pt x="522514" y="1099457"/>
                  </a:lnTo>
                  <a:lnTo>
                    <a:pt x="1012371" y="957943"/>
                  </a:lnTo>
                  <a:lnTo>
                    <a:pt x="696686" y="1480457"/>
                  </a:lnTo>
                  <a:lnTo>
                    <a:pt x="1959429" y="1262743"/>
                  </a:lnTo>
                  <a:lnTo>
                    <a:pt x="1382486" y="2155371"/>
                  </a:lnTo>
                  <a:lnTo>
                    <a:pt x="1556657" y="2492829"/>
                  </a:lnTo>
                  <a:lnTo>
                    <a:pt x="2775857" y="2111829"/>
                  </a:lnTo>
                  <a:lnTo>
                    <a:pt x="2612571" y="2383971"/>
                  </a:lnTo>
                  <a:lnTo>
                    <a:pt x="3189514" y="2242457"/>
                  </a:lnTo>
                  <a:lnTo>
                    <a:pt x="3026229" y="2471057"/>
                  </a:lnTo>
                  <a:lnTo>
                    <a:pt x="3243943" y="2536371"/>
                  </a:lnTo>
                  <a:lnTo>
                    <a:pt x="2035629" y="3287486"/>
                  </a:lnTo>
                  <a:lnTo>
                    <a:pt x="2329543" y="3407229"/>
                  </a:lnTo>
                  <a:lnTo>
                    <a:pt x="2100943" y="3679371"/>
                  </a:lnTo>
                  <a:lnTo>
                    <a:pt x="3265714" y="3483429"/>
                  </a:lnTo>
                  <a:lnTo>
                    <a:pt x="2667000" y="3820886"/>
                  </a:lnTo>
                  <a:lnTo>
                    <a:pt x="2590800" y="4016829"/>
                  </a:lnTo>
                  <a:lnTo>
                    <a:pt x="2405743" y="4049486"/>
                  </a:lnTo>
                  <a:lnTo>
                    <a:pt x="0" y="261257"/>
                  </a:lnTo>
                  <a:lnTo>
                    <a:pt x="925286" y="87086"/>
                  </a:lnTo>
                  <a:close/>
                </a:path>
              </a:pathLst>
            </a:custGeom>
            <a:solidFill>
              <a:srgbClr val="92D050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3478007">
              <a:off x="3565148" y="1816970"/>
              <a:ext cx="5379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8F6E3D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Topography</a:t>
              </a:r>
              <a:endPara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F6E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49729" y="3845170"/>
            <a:ext cx="4724400" cy="2631830"/>
            <a:chOff x="1949729" y="3845170"/>
            <a:chExt cx="4724400" cy="2631830"/>
          </a:xfrm>
        </p:grpSpPr>
        <p:sp>
          <p:nvSpPr>
            <p:cNvPr id="12" name="Cloud 11"/>
            <p:cNvSpPr/>
            <p:nvPr/>
          </p:nvSpPr>
          <p:spPr>
            <a:xfrm>
              <a:off x="1949729" y="3845170"/>
              <a:ext cx="4724400" cy="1676400"/>
            </a:xfrm>
            <a:prstGeom prst="cloud">
              <a:avLst/>
            </a:prstGeom>
            <a:solidFill>
              <a:srgbClr val="1A1ED6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ghtning Bolt 12"/>
            <p:cNvSpPr/>
            <p:nvPr/>
          </p:nvSpPr>
          <p:spPr>
            <a:xfrm flipH="1">
              <a:off x="2403540" y="4953000"/>
              <a:ext cx="1828800" cy="15240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ightning Bolt 14"/>
            <p:cNvSpPr/>
            <p:nvPr/>
          </p:nvSpPr>
          <p:spPr>
            <a:xfrm>
              <a:off x="3102917" y="5867400"/>
              <a:ext cx="609600" cy="4572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176" b="58982"/>
          <a:stretch>
            <a:fillRect/>
          </a:stretch>
        </p:blipFill>
        <p:spPr bwMode="auto">
          <a:xfrm>
            <a:off x="0" y="228600"/>
            <a:ext cx="9144000" cy="17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6670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Franklin Gothic Demi Cond" pitchFamily="34" charset="0"/>
              </a:rPr>
              <a:t>Preseason</a:t>
            </a:r>
            <a:r>
              <a:rPr lang="en-US" sz="3200" dirty="0" smtClean="0">
                <a:latin typeface="Franklin Gothic Demi Cond" pitchFamily="34" charset="0"/>
              </a:rPr>
              <a:t> - Burner enters detailed burn unit information regarding fuels, and a location (</a:t>
            </a:r>
            <a:r>
              <a:rPr lang="en-US" sz="3200" dirty="0" err="1" smtClean="0">
                <a:latin typeface="Franklin Gothic Demi Cond" pitchFamily="34" charset="0"/>
              </a:rPr>
              <a:t>lat</a:t>
            </a:r>
            <a:r>
              <a:rPr lang="en-US" sz="3200" dirty="0" smtClean="0">
                <a:latin typeface="Franklin Gothic Demi Cond" pitchFamily="34" charset="0"/>
              </a:rPr>
              <a:t>/long or PLSS) including elevation.</a:t>
            </a:r>
            <a:endParaRPr lang="en-US" sz="32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4444" t="23399" r="17778" b="13221"/>
          <a:stretch/>
        </p:blipFill>
        <p:spPr bwMode="auto">
          <a:xfrm>
            <a:off x="0" y="1589713"/>
            <a:ext cx="9058031" cy="52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5176" b="58982"/>
          <a:stretch>
            <a:fillRect/>
          </a:stretch>
        </p:blipFill>
        <p:spPr bwMode="auto">
          <a:xfrm>
            <a:off x="0" y="-8"/>
            <a:ext cx="9144000" cy="17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57200" y="1715619"/>
            <a:ext cx="1600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2502257"/>
            <a:ext cx="1600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5902" y="3474660"/>
            <a:ext cx="1600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7800" r="37446" b="6087"/>
          <a:stretch/>
        </p:blipFill>
        <p:spPr bwMode="auto">
          <a:xfrm>
            <a:off x="95605" y="0"/>
            <a:ext cx="8927749" cy="68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266700"/>
            <a:ext cx="7772400" cy="2514600"/>
          </a:xfrm>
          <a:effectLst>
            <a:outerShdw blurRad="25400" dist="38100" dir="8100000" algn="tr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  <a:t>October 19, 2011</a:t>
            </a:r>
            <a:endParaRPr lang="en-US" sz="66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1552830"/>
            <a:ext cx="6280154" cy="1905000"/>
          </a:xfrm>
          <a:prstGeom prst="rect">
            <a:avLst/>
          </a:prstGeom>
          <a:effectLst>
            <a:outerShdw blurRad="25400" dist="38100" dir="8100000" algn="tr" rotWithShape="0">
              <a:prstClr val="black">
                <a:alpha val="6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rgbClr val="FF0000"/>
                </a:solidFill>
                <a:latin typeface="Franklin Gothic Demi Cond" pitchFamily="34" charset="0"/>
              </a:rPr>
              <a:t>Proposed Burns</a:t>
            </a:r>
            <a:endParaRPr lang="en-US" sz="66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176" b="58982"/>
          <a:stretch>
            <a:fillRect/>
          </a:stretch>
        </p:blipFill>
        <p:spPr bwMode="auto">
          <a:xfrm>
            <a:off x="0" y="228600"/>
            <a:ext cx="9144000" cy="17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860856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Franklin Gothic Demi Cond" pitchFamily="34" charset="0"/>
              </a:rPr>
              <a:t>FORECAST</a:t>
            </a:r>
            <a:endParaRPr lang="en-US" sz="2800" dirty="0">
              <a:latin typeface="Franklin Gothic Demi Cond" pitchFamily="34" charset="0"/>
            </a:endParaRPr>
          </a:p>
          <a:p>
            <a:r>
              <a:rPr lang="en-US" sz="3600" dirty="0">
                <a:latin typeface="Franklin Gothic Demi Cond" pitchFamily="34" charset="0"/>
              </a:rPr>
              <a:t>IDAHO:</a:t>
            </a:r>
            <a:r>
              <a:rPr lang="en-US" sz="2800" dirty="0">
                <a:latin typeface="Franklin Gothic Demi Cond" pitchFamily="34" charset="0"/>
              </a:rPr>
              <a:t> </a:t>
            </a:r>
          </a:p>
          <a:p>
            <a:endParaRPr lang="en-US" sz="2800" dirty="0">
              <a:latin typeface="Franklin Gothic Demi Cond" pitchFamily="34" charset="0"/>
            </a:endParaRPr>
          </a:p>
          <a:p>
            <a:r>
              <a:rPr lang="en-US" sz="2800" dirty="0">
                <a:latin typeface="Franklin Gothic Demi Cond" pitchFamily="34" charset="0"/>
              </a:rPr>
              <a:t>North (AS 11): POOR valleys, becoming GOOD ridges.</a:t>
            </a:r>
          </a:p>
          <a:p>
            <a:r>
              <a:rPr lang="en-US" sz="2800" dirty="0">
                <a:latin typeface="Franklin Gothic Demi Cond" pitchFamily="34" charset="0"/>
              </a:rPr>
              <a:t>North Central (AS 12A, 12B, 13): POOR valleys, becoming GOOD ridges.</a:t>
            </a:r>
          </a:p>
          <a:p>
            <a:r>
              <a:rPr lang="en-US" sz="2800" dirty="0">
                <a:latin typeface="Franklin Gothic Demi Cond" pitchFamily="34" charset="0"/>
              </a:rPr>
              <a:t>West Central (AS 14, 15, 21A): POOR valleys, becoming GOOD ridges..</a:t>
            </a:r>
            <a:endParaRPr lang="en-US" sz="28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144</Words>
  <Application>Microsoft Office PowerPoint</Application>
  <PresentationFormat>On-screen Show (4:3)</PresentationFormat>
  <Paragraphs>41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Burn Call Decision Making</vt:lpstr>
      <vt:lpstr>Communicating Decisions Within an Airshed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19, 2011</vt:lpstr>
      <vt:lpstr>PowerPoint Presentation</vt:lpstr>
      <vt:lpstr>PowerPoint Presentation</vt:lpstr>
      <vt:lpstr>Proposed Burns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Dzomba</dc:creator>
  <cp:lastModifiedBy>elaw</cp:lastModifiedBy>
  <cp:revision>740</cp:revision>
  <dcterms:created xsi:type="dcterms:W3CDTF">2010-04-09T15:34:11Z</dcterms:created>
  <dcterms:modified xsi:type="dcterms:W3CDTF">2012-04-19T07:27:14Z</dcterms:modified>
</cp:coreProperties>
</file>