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441" r:id="rId3"/>
    <p:sldId id="440" r:id="rId4"/>
    <p:sldId id="366" r:id="rId5"/>
    <p:sldId id="402" r:id="rId6"/>
    <p:sldId id="434" r:id="rId7"/>
    <p:sldId id="406" r:id="rId8"/>
    <p:sldId id="367" r:id="rId9"/>
    <p:sldId id="437" r:id="rId10"/>
    <p:sldId id="405" r:id="rId11"/>
    <p:sldId id="431" r:id="rId12"/>
    <p:sldId id="420" r:id="rId13"/>
    <p:sldId id="442" r:id="rId14"/>
    <p:sldId id="3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geo" initials="a" lastIdx="1" clrIdx="0">
    <p:extLst>
      <p:ext uri="{19B8F6BF-5375-455C-9EA6-DF929625EA0E}">
        <p15:presenceInfo xmlns:p15="http://schemas.microsoft.com/office/powerpoint/2012/main" userId="akgeo" providerId="None"/>
      </p:ext>
    </p:extLst>
  </p:cmAuthor>
  <p:cmAuthor id="2" name="Athey, Jennifer E (DNR)" initials="AJE(" lastIdx="1" clrIdx="1">
    <p:extLst>
      <p:ext uri="{19B8F6BF-5375-455C-9EA6-DF929625EA0E}">
        <p15:presenceInfo xmlns:p15="http://schemas.microsoft.com/office/powerpoint/2012/main" userId="Athey, Jennifer E (DNR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2B6DA9"/>
    <a:srgbClr val="000000"/>
    <a:srgbClr val="00CCFF"/>
    <a:srgbClr val="FFFFCC"/>
    <a:srgbClr val="00B050"/>
    <a:srgbClr val="FFC000"/>
    <a:srgbClr val="4CB1E4"/>
    <a:srgbClr val="66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4" autoAdjust="0"/>
    <p:restoredTop sz="87557" autoAdjust="0"/>
  </p:normalViewPr>
  <p:slideViewPr>
    <p:cSldViewPr snapToGrid="0">
      <p:cViewPr varScale="1">
        <p:scale>
          <a:sx n="112" d="100"/>
          <a:sy n="112" d="100"/>
        </p:scale>
        <p:origin x="909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D8420-4C13-4EA4-AC35-2E3018D55CB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C2742-86CF-463A-8E62-F49A1509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8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C4B21-9F82-4833-8AF6-BF06602B2E4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927BE-D2D5-4D45-97E2-A35D0439B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584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22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8809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4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68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2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7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fld id="{B8727304-E2A6-8049-A256-3E93CFDA0DF7}" type="slidenum">
              <a:rPr lang="en-US">
                <a:latin typeface="Calibri" charset="0"/>
              </a:rPr>
              <a:pPr/>
              <a:t>12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8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3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FCD49A2-3A2F-40D7-A0E1-9E080111E527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33AD-AA56-43B9-93D5-3681761B7235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7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F1AD-B001-4508-ABB1-2EF59A5B120D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4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690-EC59-4D7C-BAF6-369505906EDC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3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6CE4-0EBA-42D3-A230-A33725C63B6E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8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F6BD-FA28-4ED2-B8FE-FC403544D081}" type="datetime1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7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F38C-693F-4C78-874F-D8C9938D2EBF}" type="datetime1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1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10D979C-94DB-4682-8090-113B8805A452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0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C71D-E28D-407E-8AAF-0DAE71CF6D8F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3390-7CA8-4DCD-B636-4ECD38E4176D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5AD2-7564-4B3F-9A41-4785D882D9B0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6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8D88-FAD5-4025-B155-AC281B1626F0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503E-A5BA-47F0-9C2C-4455CA46ED0E}" type="datetime1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2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0E0C-E48A-4D89-BC74-DBC8BD941EFA}" type="datetime1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7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FA43-6B2E-458F-A3AB-405CE9AD9725}" type="datetime1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4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56AC-DBAA-47CC-BDB4-E57EDD0FB79C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A46F-70D9-43D1-A4FA-C3BFF9F4DF6C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1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62DA311-5434-40D0-A9CC-44C8490DDADA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778ADAE-D065-483F-AEF8-F76D65F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space.nau.edu/media/Alaska+Radon+Video/1_lk6hvkl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lnashjr@alaska.edu" TargetMode="External"/><Relationship Id="rId4" Type="http://schemas.openxmlformats.org/officeDocument/2006/relationships/hyperlink" Target="mailto:jennifer.athey@alask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maps.dggs.alaska.gov/rad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217" y="2206387"/>
            <a:ext cx="6160053" cy="1377277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100" dirty="0">
                <a:solidFill>
                  <a:srgbClr val="FFFF00"/>
                </a:solidFill>
              </a:rPr>
              <a:t>Alaska’s radon program history, challenges, successes, and future work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217" y="4056501"/>
            <a:ext cx="7151124" cy="223132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600" dirty="0" smtClean="0"/>
              <a:t>Jennifer E. Athey</a:t>
            </a: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sz="2600" baseline="300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 err="1" smtClean="0"/>
              <a:t>alaska</a:t>
            </a:r>
            <a:r>
              <a:rPr lang="en-US" dirty="0" smtClean="0"/>
              <a:t> DNR/Division of Geological &amp; Geophysical Surveys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sz="12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700" dirty="0" smtClean="0">
                <a:solidFill>
                  <a:schemeClr val="bg1"/>
                </a:solidFill>
              </a:rPr>
              <a:t>R10 Radon Stakeholders Virtual Summit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700" dirty="0" smtClean="0">
                <a:solidFill>
                  <a:schemeClr val="bg1"/>
                </a:solidFill>
              </a:rPr>
              <a:t>November 9, 2021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27" y="732570"/>
            <a:ext cx="905558" cy="905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75" y="695598"/>
            <a:ext cx="942530" cy="9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05" y="1800728"/>
            <a:ext cx="3288612" cy="4250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382" y="3124200"/>
            <a:ext cx="7527276" cy="34242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9765" y="736599"/>
            <a:ext cx="6748797" cy="70986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I’ve tested. Now what?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522" y="2191822"/>
            <a:ext cx="2829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https://doi.org/10.14509/30467</a:t>
            </a:r>
          </a:p>
        </p:txBody>
      </p:sp>
    </p:spTree>
    <p:extLst>
      <p:ext uri="{BB962C8B-B14F-4D97-AF65-F5344CB8AC3E}">
        <p14:creationId xmlns:p14="http://schemas.microsoft.com/office/powerpoint/2010/main" val="37890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09" y="757400"/>
            <a:ext cx="3090672" cy="117617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Do-It-Yourself Mitigation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31" y="1972124"/>
            <a:ext cx="3109775" cy="4028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95799" y="5954503"/>
            <a:ext cx="2829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https://doi.org/10.14509/30474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851" y="2094391"/>
            <a:ext cx="3805237" cy="996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47" y="3090862"/>
            <a:ext cx="3759940" cy="252371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57900" y="3133725"/>
            <a:ext cx="1971675" cy="54292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ctrTitle"/>
          </p:nvPr>
        </p:nvSpPr>
        <p:spPr>
          <a:xfrm>
            <a:off x="780715" y="633415"/>
            <a:ext cx="5591511" cy="653814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+mn-lt"/>
                <a:ea typeface="MS PGothic" charset="0"/>
              </a:rPr>
              <a:t>Other media</a:t>
            </a:r>
            <a:endParaRPr lang="en-US" dirty="0">
              <a:solidFill>
                <a:srgbClr val="FFFF00"/>
              </a:solidFill>
              <a:latin typeface="+mn-lt"/>
              <a:ea typeface="MS P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1125" y="5825222"/>
            <a:ext cx="3522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https://doi.org/10.14509/30745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13" y="1366483"/>
            <a:ext cx="7513898" cy="4379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1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02" y="1345407"/>
            <a:ext cx="5680475" cy="3976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122" y="1862138"/>
            <a:ext cx="3197689" cy="4533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 bwMode="gray">
          <a:xfrm>
            <a:off x="780715" y="633415"/>
            <a:ext cx="5591511" cy="653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FF00"/>
                </a:solidFill>
                <a:latin typeface="+mn-lt"/>
                <a:ea typeface="MS PGothic" charset="0"/>
              </a:rPr>
              <a:t>Future work</a:t>
            </a:r>
            <a:endParaRPr lang="en-US" dirty="0">
              <a:solidFill>
                <a:srgbClr val="FFFF00"/>
              </a:solidFill>
              <a:latin typeface="+mn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76"/>
          <a:stretch/>
        </p:blipFill>
        <p:spPr>
          <a:xfrm>
            <a:off x="-520995" y="4673009"/>
            <a:ext cx="9914860" cy="2466754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808219" y="734593"/>
            <a:ext cx="6343672" cy="70986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76" y="2306051"/>
            <a:ext cx="8229600" cy="2554241"/>
          </a:xfrm>
        </p:spPr>
        <p:txBody>
          <a:bodyPr>
            <a:noAutofit/>
          </a:bodyPr>
          <a:lstStyle/>
          <a:p>
            <a:pPr algn="ctr">
              <a:spcBef>
                <a:spcPts val="300"/>
              </a:spcBef>
              <a:buNone/>
              <a:defRPr/>
            </a:pPr>
            <a:r>
              <a:rPr lang="en-US" altLang="en-US" dirty="0">
                <a:latin typeface="Candara" panose="020E0502030303020204" pitchFamily="34" charset="0"/>
              </a:rPr>
              <a:t>Jen Athey, Geologist, </a:t>
            </a:r>
            <a:r>
              <a:rPr lang="en-US" altLang="en-US" dirty="0" smtClean="0">
                <a:latin typeface="Candara" panose="020E0502030303020204" pitchFamily="34" charset="0"/>
              </a:rPr>
              <a:t>Mineral Resources &amp; Geologic </a:t>
            </a:r>
            <a:r>
              <a:rPr lang="en-US" altLang="en-US" dirty="0">
                <a:latin typeface="Candara" panose="020E0502030303020204" pitchFamily="34" charset="0"/>
              </a:rPr>
              <a:t>Information Center</a:t>
            </a:r>
          </a:p>
          <a:p>
            <a:pPr algn="ctr">
              <a:spcBef>
                <a:spcPts val="300"/>
              </a:spcBef>
              <a:buNone/>
              <a:defRPr/>
            </a:pPr>
            <a:r>
              <a:rPr lang="en-US" altLang="en-US" dirty="0">
                <a:latin typeface="Candara" panose="020E0502030303020204" pitchFamily="34" charset="0"/>
              </a:rPr>
              <a:t>State of Alaska, Division of Geological &amp; Geophysical Surveys</a:t>
            </a:r>
          </a:p>
          <a:p>
            <a:pPr algn="ctr">
              <a:spcBef>
                <a:spcPts val="300"/>
              </a:spcBef>
              <a:buNone/>
              <a:defRPr/>
            </a:pPr>
            <a:r>
              <a:rPr lang="it-IT" altLang="en-US" dirty="0">
                <a:latin typeface="Candara" panose="020E0502030303020204" pitchFamily="34" charset="0"/>
              </a:rPr>
              <a:t> </a:t>
            </a:r>
            <a:r>
              <a:rPr lang="it-IT" altLang="en-US" dirty="0">
                <a:latin typeface="Candara" panose="020E0502030303020204" pitchFamily="34" charset="0"/>
                <a:hlinkClick r:id="rId4"/>
              </a:rPr>
              <a:t>jennifer.athey@alaska.gov</a:t>
            </a:r>
            <a:r>
              <a:rPr lang="it-IT" altLang="en-US" dirty="0">
                <a:latin typeface="Candara" panose="020E0502030303020204" pitchFamily="34" charset="0"/>
              </a:rPr>
              <a:t>   907.451.5028</a:t>
            </a:r>
            <a:r>
              <a:rPr lang="en-US" altLang="en-US" dirty="0">
                <a:latin typeface="Candara" panose="020E0502030303020204" pitchFamily="34" charset="0"/>
              </a:rPr>
              <a:t> </a:t>
            </a:r>
          </a:p>
          <a:p>
            <a:pPr algn="ctr" eaLnBrk="1" hangingPunct="1">
              <a:spcBef>
                <a:spcPts val="300"/>
              </a:spcBef>
              <a:buFontTx/>
              <a:buNone/>
              <a:defRPr/>
            </a:pPr>
            <a:endParaRPr lang="en-US" altLang="en-US" dirty="0" smtClean="0">
              <a:latin typeface="Candara" panose="020E0502030303020204" pitchFamily="34" charset="0"/>
            </a:endParaRPr>
          </a:p>
          <a:p>
            <a:pPr algn="ctr"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dirty="0" smtClean="0">
                <a:latin typeface="Candara" panose="020E0502030303020204" pitchFamily="34" charset="0"/>
              </a:rPr>
              <a:t>Art Nash, Assistant Professor </a:t>
            </a:r>
          </a:p>
          <a:p>
            <a:pPr algn="ctr"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dirty="0" smtClean="0">
                <a:latin typeface="Candara" panose="020E0502030303020204" pitchFamily="34" charset="0"/>
              </a:rPr>
              <a:t>UAF Cooperative Extension Service </a:t>
            </a:r>
          </a:p>
          <a:p>
            <a:pPr algn="ctr"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dirty="0" smtClean="0">
                <a:latin typeface="Candara" panose="020E0502030303020204" pitchFamily="34" charset="0"/>
              </a:rPr>
              <a:t> </a:t>
            </a:r>
            <a:r>
              <a:rPr lang="en-US" altLang="en-US" dirty="0" smtClean="0">
                <a:latin typeface="Candara" panose="020E0502030303020204" pitchFamily="34" charset="0"/>
                <a:hlinkClick r:id="rId5"/>
              </a:rPr>
              <a:t>alnashjr@alaska.edu</a:t>
            </a:r>
            <a:r>
              <a:rPr lang="en-US" altLang="en-US" dirty="0" smtClean="0">
                <a:latin typeface="Candara" panose="020E0502030303020204" pitchFamily="34" charset="0"/>
              </a:rPr>
              <a:t>   907.474.6366</a:t>
            </a:r>
          </a:p>
        </p:txBody>
      </p:sp>
    </p:spTree>
    <p:extLst>
      <p:ext uri="{BB962C8B-B14F-4D97-AF65-F5344CB8AC3E}">
        <p14:creationId xmlns:p14="http://schemas.microsoft.com/office/powerpoint/2010/main" val="15082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65968" y="898222"/>
            <a:ext cx="5985405" cy="7098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  <a:ea typeface="ＭＳ Ｐゴシック" charset="0"/>
              </a:rPr>
              <a:t>Current program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411" y="225650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EPA SIRG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0411" y="2828774"/>
            <a:ext cx="5440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 Department of Environmental Conservation</a:t>
            </a:r>
          </a:p>
          <a:p>
            <a:r>
              <a:rPr lang="en-US" dirty="0" smtClean="0"/>
              <a:t>Division of Air Quality</a:t>
            </a:r>
          </a:p>
          <a:p>
            <a:r>
              <a:rPr lang="en-US" dirty="0" smtClean="0"/>
              <a:t>- Alice Edwards, Director</a:t>
            </a:r>
          </a:p>
          <a:p>
            <a:r>
              <a:rPr lang="en-US" dirty="0" smtClean="0"/>
              <a:t>- Joey Ausel, Admin Operations Manager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0411" y="4256012"/>
            <a:ext cx="5210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 Department of Natural Resources</a:t>
            </a:r>
          </a:p>
          <a:p>
            <a:r>
              <a:rPr lang="en-US" dirty="0" smtClean="0"/>
              <a:t>Division of Geological &amp; Geophysical Surveys</a:t>
            </a:r>
          </a:p>
          <a:p>
            <a:r>
              <a:rPr lang="en-US" dirty="0" smtClean="0"/>
              <a:t>- Jen Athey, Geologist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0411" y="5480002"/>
            <a:ext cx="3594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University </a:t>
            </a:r>
            <a:r>
              <a:rPr lang="en-US" dirty="0"/>
              <a:t>of Alaska Fairbanks</a:t>
            </a:r>
          </a:p>
          <a:p>
            <a:r>
              <a:rPr lang="en-US" dirty="0"/>
              <a:t>Cooperation Extension Service</a:t>
            </a:r>
          </a:p>
          <a:p>
            <a:r>
              <a:rPr lang="en-US" dirty="0" smtClean="0"/>
              <a:t>- Art Nash, Energy Specialist</a:t>
            </a:r>
            <a:endParaRPr lang="en-US" dirty="0"/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424117" y="2625833"/>
            <a:ext cx="231913" cy="202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419328" y="4077962"/>
            <a:ext cx="231913" cy="202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419327" y="5255921"/>
            <a:ext cx="231913" cy="202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720" y="4416949"/>
            <a:ext cx="2744107" cy="197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65968" y="898222"/>
            <a:ext cx="5985405" cy="7098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  <a:ea typeface="ＭＳ Ｐゴシック" charset="0"/>
              </a:rPr>
              <a:t>Program history and structure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55686"/>
              </p:ext>
            </p:extLst>
          </p:nvPr>
        </p:nvGraphicFramePr>
        <p:xfrm>
          <a:off x="2735263" y="2747963"/>
          <a:ext cx="5348287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4" imgW="3790854" imgH="1452426" progId="Excel.Sheet.12">
                  <p:embed/>
                </p:oleObj>
              </mc:Choice>
              <mc:Fallback>
                <p:oleObj name="Worksheet" r:id="rId4" imgW="3790854" imgH="14524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5263" y="2747963"/>
                        <a:ext cx="5348287" cy="204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4888" y="2748134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State Indoor</a:t>
            </a:r>
          </a:p>
          <a:p>
            <a:r>
              <a:rPr lang="en-US" sz="1600" dirty="0" smtClean="0"/>
              <a:t>Radon Grant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994888" y="5235578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National radon</a:t>
            </a:r>
          </a:p>
          <a:p>
            <a:r>
              <a:rPr lang="en-US" sz="1600" dirty="0" smtClean="0"/>
              <a:t>mapping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94888" y="5922041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Exchange</a:t>
            </a:r>
          </a:p>
          <a:p>
            <a:r>
              <a:rPr lang="en-US" sz="1600" dirty="0" smtClean="0"/>
              <a:t>Network</a:t>
            </a:r>
            <a:endParaRPr lang="en-US" sz="16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835060"/>
              </p:ext>
            </p:extLst>
          </p:nvPr>
        </p:nvGraphicFramePr>
        <p:xfrm>
          <a:off x="2735263" y="5235578"/>
          <a:ext cx="4175746" cy="125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7" imgW="3019511" imgH="909603" progId="Excel.Sheet.12">
                  <p:embed/>
                </p:oleObj>
              </mc:Choice>
              <mc:Fallback>
                <p:oleObj name="Worksheet" r:id="rId7" imgW="3019511" imgH="9096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35263" y="5235578"/>
                        <a:ext cx="4175746" cy="1257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urved Down Arrow 20"/>
          <p:cNvSpPr/>
          <p:nvPr/>
        </p:nvSpPr>
        <p:spPr>
          <a:xfrm>
            <a:off x="3869635" y="2346414"/>
            <a:ext cx="1148626" cy="3089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5093461" y="2344738"/>
            <a:ext cx="1029043" cy="3089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>
            <a:off x="6197704" y="2344738"/>
            <a:ext cx="1029043" cy="3089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25" t="10797" r="12474" b="8389"/>
          <a:stretch>
            <a:fillRect/>
          </a:stretch>
        </p:blipFill>
        <p:spPr>
          <a:xfrm>
            <a:off x="395417" y="0"/>
            <a:ext cx="8452022" cy="6748636"/>
          </a:xfrm>
        </p:spPr>
      </p:pic>
      <p:pic>
        <p:nvPicPr>
          <p:cNvPr id="4" name="Picture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298" y="630984"/>
            <a:ext cx="2390775" cy="131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169" y="608726"/>
            <a:ext cx="1924847" cy="1132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1068" y="125128"/>
            <a:ext cx="31370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https://www.epa.gov/sites/production/files/2014-08/documents/alaska.pdf</a:t>
            </a:r>
          </a:p>
        </p:txBody>
      </p:sp>
    </p:spTree>
    <p:extLst>
      <p:ext uri="{BB962C8B-B14F-4D97-AF65-F5344CB8AC3E}">
        <p14:creationId xmlns:p14="http://schemas.microsoft.com/office/powerpoint/2010/main" val="25219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04774"/>
            <a:ext cx="9096153" cy="6914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https://www.integritympls.com/minnehttp://www.kgs.ku.edu/Publications/PIC/pic25.htmlapolis-radon-testing.html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292" y="-516629"/>
            <a:ext cx="4845037" cy="3633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449" y="174590"/>
            <a:ext cx="3604893" cy="27599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80206" y="3495563"/>
            <a:ext cx="4752753" cy="3190725"/>
            <a:chOff x="360606" y="3405076"/>
            <a:chExt cx="4752753" cy="31907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904" y="3405076"/>
              <a:ext cx="4126045" cy="27963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0606" y="6134136"/>
              <a:ext cx="4752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https://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www.integritympls.com/minneapolis-radon-testing.html 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9461" y="2464797"/>
            <a:ext cx="3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https://radonresources.com/radon-levels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8449" y="2876986"/>
            <a:ext cx="4037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www.kgs.ku.edu/Publications/PIC/pic25.html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447" y="2020186"/>
            <a:ext cx="1738423" cy="32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43000" y="2812759"/>
            <a:ext cx="2441812" cy="3909984"/>
            <a:chOff x="5786383" y="2986393"/>
            <a:chExt cx="2441812" cy="39099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6383" y="2986393"/>
              <a:ext cx="2386068" cy="371920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7539" y="6619378"/>
              <a:ext cx="14606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https://nrpp.info/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9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787" y="825604"/>
            <a:ext cx="5705687" cy="5568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269303" y="5157709"/>
            <a:ext cx="2029550" cy="1405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 11 tests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290" y="5334737"/>
            <a:ext cx="270039" cy="138127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860639" y="5257634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 10 tests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60639" y="553974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 2 </a:t>
            </a:r>
            <a:r>
              <a:rPr lang="en-US" sz="1400" dirty="0" err="1" smtClean="0"/>
              <a:t>pCi</a:t>
            </a:r>
            <a:r>
              <a:rPr lang="en-US" sz="1400" dirty="0" smtClean="0"/>
              <a:t>/L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4609" y="5860354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to &lt; 4 </a:t>
            </a:r>
            <a:r>
              <a:rPr lang="en-US" sz="1400" dirty="0" err="1" smtClean="0"/>
              <a:t>pCi</a:t>
            </a:r>
            <a:r>
              <a:rPr lang="en-US" sz="1400" dirty="0" smtClean="0"/>
              <a:t>/L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60639" y="6182813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≥4 </a:t>
            </a:r>
            <a:r>
              <a:rPr lang="en-US" sz="1400" dirty="0" err="1" smtClean="0"/>
              <a:t>pCi</a:t>
            </a:r>
            <a:r>
              <a:rPr lang="en-US" sz="1400" dirty="0" smtClean="0"/>
              <a:t>/L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85" b="2923"/>
          <a:stretch/>
        </p:blipFill>
        <p:spPr>
          <a:xfrm>
            <a:off x="2388745" y="5580093"/>
            <a:ext cx="471893" cy="88128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6366" y="141241"/>
            <a:ext cx="2812955" cy="3020344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</a:rPr>
              <a:t>Average radon values</a:t>
            </a:r>
            <a:br>
              <a:rPr lang="en-US" sz="3000" dirty="0" smtClean="0">
                <a:solidFill>
                  <a:srgbClr val="FFFF00"/>
                </a:solidFill>
              </a:rPr>
            </a:br>
            <a:r>
              <a:rPr lang="en-US" sz="3000" dirty="0" smtClean="0">
                <a:solidFill>
                  <a:srgbClr val="FFFF00"/>
                </a:solidFill>
              </a:rPr>
              <a:t>per borough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412" y="2680252"/>
            <a:ext cx="2191205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Data from labs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Multiple tests per residence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Challenge of testing in rural areas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5665" y="6409109"/>
            <a:ext cx="453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https://ephtracking.cdc.gov/DataExplorer/</a:t>
            </a:r>
          </a:p>
        </p:txBody>
      </p:sp>
    </p:spTree>
    <p:extLst>
      <p:ext uri="{BB962C8B-B14F-4D97-AF65-F5344CB8AC3E}">
        <p14:creationId xmlns:p14="http://schemas.microsoft.com/office/powerpoint/2010/main" val="25821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033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10" y="4066914"/>
            <a:ext cx="3979666" cy="223856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4864" y="553240"/>
            <a:ext cx="3499724" cy="37023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17" y="460487"/>
            <a:ext cx="3590547" cy="230019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7953" y="271854"/>
            <a:ext cx="2361831" cy="182282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60550" y="4733385"/>
            <a:ext cx="2184397" cy="122872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131" y="1550445"/>
            <a:ext cx="3434284" cy="278279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943" y="3371030"/>
            <a:ext cx="1790700" cy="127298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62" y="2775150"/>
            <a:ext cx="2569883" cy="342651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63417" y="4859286"/>
            <a:ext cx="2085147" cy="10897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80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3966" y="453501"/>
            <a:ext cx="2829493" cy="157300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Quality data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ollection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57" y="2041940"/>
            <a:ext cx="2794867" cy="3621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153" y="2534605"/>
            <a:ext cx="2749781" cy="3556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lum contras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828" y="1337522"/>
            <a:ext cx="3945331" cy="2624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180214" y="4506743"/>
            <a:ext cx="35667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CONFIDENTIALITY</a:t>
            </a:r>
          </a:p>
          <a:p>
            <a:pPr algn="just"/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DGGS treats radon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as confidential and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not release the data unless required to do so by a court of law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Data will be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merged with other radon data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before they are made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avail-able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public.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53810" y="6353402"/>
            <a:ext cx="3429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dggs.alaska.gov/hazards/download/radon-questionnaire.pdf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23" y="1204276"/>
            <a:ext cx="7757768" cy="4906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66686" y="3362327"/>
            <a:ext cx="3300413" cy="2157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86" y="3362327"/>
            <a:ext cx="3279289" cy="215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74678" y="682109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https://maps.dggs.alaska.gov/radon/</a:t>
            </a:r>
          </a:p>
        </p:txBody>
      </p:sp>
    </p:spTree>
    <p:extLst>
      <p:ext uri="{BB962C8B-B14F-4D97-AF65-F5344CB8AC3E}">
        <p14:creationId xmlns:p14="http://schemas.microsoft.com/office/powerpoint/2010/main" val="42813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F1CE1BA83C9439999C7BECFE933B2" ma:contentTypeVersion="4" ma:contentTypeDescription="Create a new document." ma:contentTypeScope="" ma:versionID="a94fe14516e90de7ddda2cd644b09424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af479a3c-fd5c-4bb2-bc24-807878202c3e" xmlns:ns6="586a8ec1-3648-4649-887b-5518e63e6986" targetNamespace="http://schemas.microsoft.com/office/2006/metadata/properties" ma:root="true" ma:fieldsID="d1caa4dd75a3679a088e33dd7a5ad56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af479a3c-fd5c-4bb2-bc24-807878202c3e"/>
    <xsd:import namespace="586a8ec1-3648-4649-887b-5518e63e6986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2310afea-aec3-4495-ac48-797b36c8eb2b}" ma:internalName="TaxCatchAllLabel" ma:readOnly="true" ma:showField="CatchAllDataLabel" ma:web="586a8ec1-3648-4649-887b-5518e63e6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2310afea-aec3-4495-ac48-797b36c8eb2b}" ma:internalName="TaxCatchAll" ma:showField="CatchAllData" ma:web="586a8ec1-3648-4649-887b-5518e63e6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79a3c-fd5c-4bb2-bc24-807878202c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a8ec1-3648-4649-887b-5518e63e6986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2021-11-01T18:17:52+00:00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</documentManagement>
</p:properties>
</file>

<file path=customXml/itemProps1.xml><?xml version="1.0" encoding="utf-8"?>
<ds:datastoreItem xmlns:ds="http://schemas.openxmlformats.org/officeDocument/2006/customXml" ds:itemID="{7D21CECC-DD45-491E-9F3C-8D89CA42EE86}"/>
</file>

<file path=customXml/itemProps2.xml><?xml version="1.0" encoding="utf-8"?>
<ds:datastoreItem xmlns:ds="http://schemas.openxmlformats.org/officeDocument/2006/customXml" ds:itemID="{D39E930F-6B93-4B53-8693-79E7C9E31EAC}"/>
</file>

<file path=customXml/itemProps3.xml><?xml version="1.0" encoding="utf-8"?>
<ds:datastoreItem xmlns:ds="http://schemas.openxmlformats.org/officeDocument/2006/customXml" ds:itemID="{29829FD6-2E67-4E25-97D1-1F5537F5774D}"/>
</file>

<file path=customXml/itemProps4.xml><?xml version="1.0" encoding="utf-8"?>
<ds:datastoreItem xmlns:ds="http://schemas.openxmlformats.org/officeDocument/2006/customXml" ds:itemID="{46B61884-E219-4F29-B1EC-9C7041A344F4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81859</TotalTime>
  <Words>272</Words>
  <Application>Microsoft Office PowerPoint</Application>
  <PresentationFormat>On-screen Show (4:3)</PresentationFormat>
  <Paragraphs>64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Candara</vt:lpstr>
      <vt:lpstr>Century Gothic</vt:lpstr>
      <vt:lpstr>Times New Roman</vt:lpstr>
      <vt:lpstr>Wingdings 3</vt:lpstr>
      <vt:lpstr>Ion Boardroom</vt:lpstr>
      <vt:lpstr>Worksheet</vt:lpstr>
      <vt:lpstr>Alaska’s radon program history, challenges, successes, and future work</vt:lpstr>
      <vt:lpstr>PowerPoint Presentation</vt:lpstr>
      <vt:lpstr>PowerPoint Presentation</vt:lpstr>
      <vt:lpstr>PowerPoint Presentation</vt:lpstr>
      <vt:lpstr>PowerPoint Presentation</vt:lpstr>
      <vt:lpstr>Average radon values per borough</vt:lpstr>
      <vt:lpstr>PowerPoint Presentation</vt:lpstr>
      <vt:lpstr>Quality data collection</vt:lpstr>
      <vt:lpstr>PowerPoint Presentation</vt:lpstr>
      <vt:lpstr>I’ve tested. Now what?</vt:lpstr>
      <vt:lpstr>Do-It-Yourself Mitigation</vt:lpstr>
      <vt:lpstr>Other media</vt:lpstr>
      <vt:lpstr>PowerPoint Presentation</vt:lpstr>
      <vt:lpstr>Contact 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 Database proposal</dc:title>
  <dc:creator>Jen</dc:creator>
  <cp:lastModifiedBy>Athey, Jennifer E (DNR)</cp:lastModifiedBy>
  <cp:revision>1131</cp:revision>
  <cp:lastPrinted>2020-09-02T21:55:12Z</cp:lastPrinted>
  <dcterms:created xsi:type="dcterms:W3CDTF">2015-02-18T22:01:22Z</dcterms:created>
  <dcterms:modified xsi:type="dcterms:W3CDTF">2021-11-01T16:15:20Z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0x010100060F1CE1BA83C9439999C7BECFE933B2</vt:lpwstr>
  </property>
  <property fmtid="{D5CDD505-2E9C-101B-9397-08002B2CF9AE}" pid="3" name="TaxKeyword">
    <vt:lpwstr/>
  </property>
</Properties>
</file>