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19" r:id="rId2"/>
    <p:sldId id="405" r:id="rId3"/>
    <p:sldId id="406" r:id="rId4"/>
    <p:sldId id="411" r:id="rId5"/>
    <p:sldId id="412" r:id="rId6"/>
    <p:sldId id="389" r:id="rId7"/>
    <p:sldId id="410" r:id="rId8"/>
    <p:sldId id="391" r:id="rId9"/>
    <p:sldId id="393" r:id="rId10"/>
    <p:sldId id="394" r:id="rId11"/>
    <p:sldId id="395" r:id="rId12"/>
    <p:sldId id="39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C9C7"/>
    <a:srgbClr val="9EA9B0"/>
    <a:srgbClr val="AEAFAE"/>
    <a:srgbClr val="14467A"/>
    <a:srgbClr val="23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23" Type="http://schemas.openxmlformats.org/officeDocument/2006/relationships/customXml" Target="../customXml/item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EE7227-AFD8-8E46-A753-17E0A6AA67F4}" type="datetimeFigureOut">
              <a:rPr lang="en-US"/>
              <a:pPr>
                <a:defRPr/>
              </a:pPr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1FA735-DC60-B746-92A3-D50836839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8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2492"/>
            <a:ext cx="7772400" cy="1336386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fld id="{30B2AB2E-8323-4847-8BED-3BF43E5F2CED}" type="datetimeFigureOut">
              <a:rPr lang="en-US"/>
              <a:pPr>
                <a:defRPr/>
              </a:pPr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fld id="{9FEF8E1B-E899-8B44-801D-203FE7955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3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w/bullets, 1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114800" cy="452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00600" y="1600199"/>
            <a:ext cx="3886200" cy="452326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fld id="{1C64DCCF-017D-C042-AB26-F55E15B371B7}" type="datetimeFigureOut">
              <a:rPr lang="en-US"/>
              <a:pPr>
                <a:defRPr/>
              </a:pPr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fld id="{9302290F-CC26-E943-A4AC-4274FBC5D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4523259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76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188" y="88900"/>
            <a:ext cx="8958262" cy="613092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8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fld id="{6D950816-4932-4D40-B226-AAECC9AD2906}" type="datetimeFigureOut">
              <a:rPr lang="en-US"/>
              <a:pPr>
                <a:defRPr/>
              </a:pPr>
              <a:t>11/8/21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fld id="{57B985CB-B8BD-7642-B40E-B9E9005DE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05072" cy="45232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81728" y="1600200"/>
            <a:ext cx="4005072" cy="45232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4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39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75" r:id="rId4"/>
    <p:sldLayoutId id="2147483776" r:id="rId5"/>
    <p:sldLayoutId id="2147483782" r:id="rId6"/>
    <p:sldLayoutId id="2147483777" r:id="rId7"/>
    <p:sldLayoutId id="2147483778" r:id="rId8"/>
    <p:sldLayoutId id="2147483783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36192"/>
          </a:solidFill>
          <a:latin typeface="Candar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36192"/>
          </a:solidFill>
          <a:latin typeface="Candar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36192"/>
          </a:solidFill>
          <a:latin typeface="Candar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36192"/>
          </a:solidFill>
          <a:latin typeface="Candar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36192"/>
          </a:solidFill>
          <a:latin typeface="Candar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lnashjr@alask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tensionhealthyhomes.org/assets/PP/HHP%20Lesson%204.pptx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ES logo 5&quot;x0144 NEW COLORS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445126"/>
            <a:ext cx="14033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76933"/>
            <a:ext cx="9241444" cy="1336386"/>
          </a:xfrm>
        </p:spPr>
        <p:txBody>
          <a:bodyPr>
            <a:noAutofit/>
          </a:bodyPr>
          <a:lstStyle/>
          <a:p>
            <a:r>
              <a:rPr lang="en-US" sz="1600" dirty="0"/>
              <a:t>The University of Alaska does not discriminate on the basis of race, religion, color, national origin, citizenship, age, sex, physical or mental disability, status as a protected veteran, marital status, changes in marital status, pregnancy, childbirth or related medical conditions, parenthood, sexual orientation, gender identity, political affiliation or belief, genetic information, or other legally protected status. </a:t>
            </a:r>
            <a:endParaRPr lang="en-US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0556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Naturally occurring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contaminants thawing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 Last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Frontier </a:t>
            </a:r>
            <a:r>
              <a:rPr lang="en-US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11/9/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0" y="274638"/>
            <a:ext cx="10058400" cy="1143000"/>
          </a:xfrm>
        </p:spPr>
        <p:txBody>
          <a:bodyPr/>
          <a:lstStyle/>
          <a:p>
            <a:r>
              <a:rPr lang="en-US" sz="4000" dirty="0" smtClean="0"/>
              <a:t>Permafrost </a:t>
            </a:r>
            <a:r>
              <a:rPr lang="en-US" sz="4000" dirty="0"/>
              <a:t>f</a:t>
            </a:r>
            <a:r>
              <a:rPr lang="en-US" sz="4000" dirty="0" smtClean="0"/>
              <a:t>aults, chimneys and </a:t>
            </a:r>
            <a:r>
              <a:rPr lang="en-US" sz="4000" dirty="0" smtClean="0"/>
              <a:t>tunnels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800600" cy="45232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up samples of radionuclides 30 meters down the tunnels and faults</a:t>
            </a:r>
            <a:endParaRPr lang="en-US" dirty="0"/>
          </a:p>
        </p:txBody>
      </p:sp>
      <p:pic>
        <p:nvPicPr>
          <p:cNvPr id="5" name="Picture Placeholder 4" descr="image(1)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45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samples</a:t>
            </a:r>
            <a:endParaRPr lang="en-US" dirty="0"/>
          </a:p>
        </p:txBody>
      </p:sp>
      <p:pic>
        <p:nvPicPr>
          <p:cNvPr id="6" name="Content Placeholder 5" descr="eperm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5294" y="1417638"/>
            <a:ext cx="4114800" cy="4523260"/>
          </a:xfrm>
        </p:spPr>
      </p:pic>
      <p:pic>
        <p:nvPicPr>
          <p:cNvPr id="5" name="Picture Placeholder 4" descr="image(2)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749" y="1417638"/>
            <a:ext cx="3886200" cy="4523260"/>
          </a:xfrm>
        </p:spPr>
      </p:pic>
    </p:spTree>
    <p:extLst>
      <p:ext uri="{BB962C8B-B14F-4D97-AF65-F5344CB8AC3E}">
        <p14:creationId xmlns:p14="http://schemas.microsoft.com/office/powerpoint/2010/main" val="67735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on future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6076" y="1158416"/>
            <a:ext cx="4114800" cy="45232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907-322-2309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alnashjr@alaska.edu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(Art Nash, UAF Cooperative Extension)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7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Extension Healthy Homes Partnership principals: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Clean</a:t>
            </a:r>
          </a:p>
          <a:p>
            <a:r>
              <a:rPr lang="en-US" b="1" i="1" dirty="0" smtClean="0">
                <a:solidFill>
                  <a:srgbClr val="FF0000"/>
                </a:solidFill>
                <a:hlinkClick r:id="rId2"/>
              </a:rPr>
              <a:t>Contaminant-free</a:t>
            </a:r>
          </a:p>
          <a:p>
            <a:r>
              <a:rPr lang="en-US" i="1" dirty="0" smtClean="0">
                <a:hlinkClick r:id="rId2"/>
              </a:rPr>
              <a:t>Well maintained</a:t>
            </a:r>
          </a:p>
          <a:p>
            <a:r>
              <a:rPr lang="en-US" i="1" dirty="0" smtClean="0">
                <a:hlinkClick r:id="rId2"/>
              </a:rPr>
              <a:t>Pest-free</a:t>
            </a:r>
          </a:p>
          <a:p>
            <a:r>
              <a:rPr lang="en-US" i="1" dirty="0" smtClean="0">
                <a:hlinkClick r:id="rId2"/>
              </a:rPr>
              <a:t>Safe</a:t>
            </a:r>
          </a:p>
          <a:p>
            <a:r>
              <a:rPr lang="en-US" i="1" dirty="0" smtClean="0">
                <a:hlinkClick r:id="rId2"/>
              </a:rPr>
              <a:t>Well ventilated</a:t>
            </a:r>
          </a:p>
          <a:p>
            <a:r>
              <a:rPr lang="en-US" i="1" dirty="0" smtClean="0">
                <a:hlinkClick r:id="rId2"/>
              </a:rPr>
              <a:t>Dry</a:t>
            </a:r>
            <a:endParaRPr lang="en-US" dirty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21" y="2167073"/>
            <a:ext cx="2006168" cy="24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1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and home intrusion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Concern for vapor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“A </a:t>
            </a:r>
            <a:r>
              <a:rPr lang="en-US" sz="2400" dirty="0"/>
              <a:t>typical person generates about 3 pints of water per day just from </a:t>
            </a:r>
            <a:r>
              <a:rPr lang="en-US" sz="2400" dirty="0" smtClean="0"/>
              <a:t>breathing, cooking </a:t>
            </a:r>
            <a:r>
              <a:rPr lang="en-US" sz="2400" dirty="0"/>
              <a:t>produces about 1 pint of water per </a:t>
            </a:r>
            <a:r>
              <a:rPr lang="en-US" sz="2400" dirty="0" smtClean="0"/>
              <a:t>meal, a 5</a:t>
            </a:r>
            <a:r>
              <a:rPr lang="en-US" sz="2400" dirty="0"/>
              <a:t>-minute shower creates ½ pint of </a:t>
            </a:r>
            <a:r>
              <a:rPr lang="en-US" sz="2400" dirty="0" smtClean="0"/>
              <a:t>water, five </a:t>
            </a:r>
            <a:r>
              <a:rPr lang="en-US" sz="2400" dirty="0"/>
              <a:t>to seven houseplants create about 1 pint per </a:t>
            </a:r>
            <a:r>
              <a:rPr lang="en-US" sz="2400" dirty="0" smtClean="0"/>
              <a:t>day…”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But</a:t>
            </a:r>
            <a:r>
              <a:rPr lang="en-US" sz="2400" b="1" u="sng" dirty="0" smtClean="0"/>
              <a:t> also </a:t>
            </a:r>
            <a:r>
              <a:rPr lang="en-US" sz="2400" b="1" dirty="0" smtClean="0"/>
              <a:t>private </a:t>
            </a:r>
            <a:r>
              <a:rPr lang="en-US" sz="2400" b="1" dirty="0"/>
              <a:t>drinking </a:t>
            </a:r>
            <a:r>
              <a:rPr lang="en-US" sz="2400" b="1" dirty="0" smtClean="0"/>
              <a:t>water …highest level known of radon in water has been ~23,000 </a:t>
            </a:r>
            <a:r>
              <a:rPr lang="en-US" sz="2400" b="1" dirty="0" err="1" smtClean="0"/>
              <a:t>pCi</a:t>
            </a:r>
            <a:r>
              <a:rPr lang="en-US" sz="2400" b="1" dirty="0" smtClean="0"/>
              <a:t>/L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Water contaminants are a Healthy </a:t>
            </a:r>
            <a:r>
              <a:rPr lang="en-US" dirty="0"/>
              <a:t>H</a:t>
            </a:r>
            <a:r>
              <a:rPr lang="en-US" dirty="0" smtClean="0"/>
              <a:t>omes concern (USDA, HUD, EPA)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343400" cy="45232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Safe Drinking Water Act-</a:t>
            </a:r>
          </a:p>
          <a:p>
            <a:r>
              <a:rPr lang="en-US" dirty="0" smtClean="0"/>
              <a:t>Physical (silt)</a:t>
            </a:r>
          </a:p>
          <a:p>
            <a:r>
              <a:rPr lang="en-US" dirty="0" smtClean="0"/>
              <a:t>Biological (organisms)</a:t>
            </a:r>
          </a:p>
          <a:p>
            <a:r>
              <a:rPr lang="en-US" b="1" u="sng" dirty="0" smtClean="0"/>
              <a:t>Radiological</a:t>
            </a:r>
            <a:r>
              <a:rPr lang="en-US" b="1" dirty="0" smtClean="0"/>
              <a:t> </a:t>
            </a:r>
            <a:r>
              <a:rPr lang="en-US" dirty="0" smtClean="0"/>
              <a:t>(ionizing radiation)</a:t>
            </a:r>
          </a:p>
          <a:p>
            <a:r>
              <a:rPr lang="en-US" b="1" u="sng" dirty="0" smtClean="0"/>
              <a:t>Chemical</a:t>
            </a:r>
            <a:r>
              <a:rPr lang="en-US" b="1" dirty="0" smtClean="0"/>
              <a:t> </a:t>
            </a:r>
            <a:r>
              <a:rPr lang="en-US" dirty="0" smtClean="0"/>
              <a:t>(metals- and even human/animal drugs)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2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odelling_increased_soil_radon_emanation_caused_by(1).pdf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12" r="-13312"/>
          <a:stretch>
            <a:fillRect/>
          </a:stretch>
        </p:blipFill>
        <p:spPr>
          <a:xfrm rot="16200000">
            <a:off x="839662" y="-1218513"/>
            <a:ext cx="7464675" cy="8688351"/>
          </a:xfrm>
        </p:spPr>
      </p:pic>
    </p:spTree>
    <p:extLst>
      <p:ext uri="{BB962C8B-B14F-4D97-AF65-F5344CB8AC3E}">
        <p14:creationId xmlns:p14="http://schemas.microsoft.com/office/powerpoint/2010/main" val="15717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Circumpolar and North America </a:t>
            </a:r>
            <a:endParaRPr lang="en-US" dirty="0"/>
          </a:p>
        </p:txBody>
      </p:sp>
      <p:pic>
        <p:nvPicPr>
          <p:cNvPr id="7" name="Content Placeholder 6" descr="Screen Shot 2021-11-08 at 6.00.34 P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Screen Shot 2021-11-08 at 5.56.42 PM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21" b="-29521"/>
          <a:stretch>
            <a:fillRect/>
          </a:stretch>
        </p:blipFill>
        <p:spPr>
          <a:xfrm>
            <a:off x="4572000" y="1334125"/>
            <a:ext cx="4572000" cy="5321482"/>
          </a:xfrm>
        </p:spPr>
      </p:pic>
    </p:spTree>
    <p:extLst>
      <p:ext uri="{BB962C8B-B14F-4D97-AF65-F5344CB8AC3E}">
        <p14:creationId xmlns:p14="http://schemas.microsoft.com/office/powerpoint/2010/main" val="415684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Placeholder 1" descr="Figure 4new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60488"/>
            <a:ext cx="8229600" cy="4867275"/>
          </a:xfrm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292662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ndara" charset="0"/>
              </a:rPr>
              <a:t>Some deposits scattered in subarctic- </a:t>
            </a:r>
            <a:r>
              <a:rPr lang="en-US" i="1" dirty="0" smtClean="0">
                <a:latin typeface="Candara" charset="0"/>
              </a:rPr>
              <a:t>and</a:t>
            </a:r>
            <a:r>
              <a:rPr lang="en-US" dirty="0" smtClean="0">
                <a:latin typeface="Candara" charset="0"/>
              </a:rPr>
              <a:t> </a:t>
            </a:r>
            <a:r>
              <a:rPr lang="en-US" dirty="0">
                <a:latin typeface="Candara" charset="0"/>
              </a:rPr>
              <a:t>i</a:t>
            </a:r>
            <a:r>
              <a:rPr lang="en-US" dirty="0" smtClean="0">
                <a:latin typeface="Candara" charset="0"/>
              </a:rPr>
              <a:t>n permafrost</a:t>
            </a:r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HassonN_vlf-em-flux_method_prelim20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07" r="-1546" b="-13959"/>
          <a:stretch/>
        </p:blipFill>
        <p:spPr>
          <a:xfrm>
            <a:off x="249238" y="-1514475"/>
            <a:ext cx="8344429" cy="8231188"/>
          </a:xfrm>
        </p:spPr>
      </p:pic>
    </p:spTree>
    <p:extLst>
      <p:ext uri="{BB962C8B-B14F-4D97-AF65-F5344CB8AC3E}">
        <p14:creationId xmlns:p14="http://schemas.microsoft.com/office/powerpoint/2010/main" val="6230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0" y="1009267"/>
            <a:ext cx="5524500" cy="494703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08000" y="46038"/>
            <a:ext cx="10058400" cy="1143000"/>
          </a:xfrm>
        </p:spPr>
        <p:txBody>
          <a:bodyPr/>
          <a:lstStyle/>
          <a:p>
            <a:r>
              <a:rPr lang="en-US" sz="4000" dirty="0" smtClean="0"/>
              <a:t>Ice lenses and wedges…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8307126"/>
      </p:ext>
    </p:extLst>
  </p:cSld>
  <p:clrMapOvr>
    <a:masterClrMapping/>
  </p:clrMapOvr>
</p:sld>
</file>

<file path=ppt/theme/theme1.xml><?xml version="1.0" encoding="utf-8"?>
<a:theme xmlns:a="http://schemas.openxmlformats.org/drawingml/2006/main" name="UAF_2012">
  <a:themeElements>
    <a:clrScheme name="UAF colors">
      <a:dk1>
        <a:sysClr val="windowText" lastClr="000000"/>
      </a:dk1>
      <a:lt1>
        <a:sysClr val="window" lastClr="FFFFFF"/>
      </a:lt1>
      <a:dk2>
        <a:srgbClr val="236192"/>
      </a:dk2>
      <a:lt2>
        <a:srgbClr val="C7C9C7"/>
      </a:lt2>
      <a:accent1>
        <a:srgbClr val="236192"/>
      </a:accent1>
      <a:accent2>
        <a:srgbClr val="A6192E"/>
      </a:accent2>
      <a:accent3>
        <a:srgbClr val="719949"/>
      </a:accent3>
      <a:accent4>
        <a:srgbClr val="642667"/>
      </a:accent4>
      <a:accent5>
        <a:srgbClr val="007681"/>
      </a:accent5>
      <a:accent6>
        <a:srgbClr val="FFCD00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F1CE1BA83C9439999C7BECFE933B2" ma:contentTypeVersion="4" ma:contentTypeDescription="Create a new document." ma:contentTypeScope="" ma:versionID="a94fe14516e90de7ddda2cd644b09424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af479a3c-fd5c-4bb2-bc24-807878202c3e" xmlns:ns6="586a8ec1-3648-4649-887b-5518e63e6986" targetNamespace="http://schemas.microsoft.com/office/2006/metadata/properties" ma:root="true" ma:fieldsID="d1caa4dd75a3679a088e33dd7a5ad56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af479a3c-fd5c-4bb2-bc24-807878202c3e"/>
    <xsd:import namespace="586a8ec1-3648-4649-887b-5518e63e6986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310afea-aec3-4495-ac48-797b36c8eb2b}" ma:internalName="TaxCatchAllLabel" ma:readOnly="true" ma:showField="CatchAllDataLabel" ma:web="586a8ec1-3648-4649-887b-5518e63e6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2310afea-aec3-4495-ac48-797b36c8eb2b}" ma:internalName="TaxCatchAll" ma:showField="CatchAllData" ma:web="586a8ec1-3648-4649-887b-5518e63e6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79a3c-fd5c-4bb2-bc24-807878202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8ec1-3648-4649-887b-5518e63e698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2021-11-09T08:22:36+00:00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</documentManagement>
</p:properties>
</file>

<file path=customXml/itemProps1.xml><?xml version="1.0" encoding="utf-8"?>
<ds:datastoreItem xmlns:ds="http://schemas.openxmlformats.org/officeDocument/2006/customXml" ds:itemID="{8010907C-0BCE-4A95-ADD1-C71120D8B3D6}"/>
</file>

<file path=customXml/itemProps2.xml><?xml version="1.0" encoding="utf-8"?>
<ds:datastoreItem xmlns:ds="http://schemas.openxmlformats.org/officeDocument/2006/customXml" ds:itemID="{59AF70EB-3E02-4B7B-BD28-E274A5C56513}"/>
</file>

<file path=customXml/itemProps3.xml><?xml version="1.0" encoding="utf-8"?>
<ds:datastoreItem xmlns:ds="http://schemas.openxmlformats.org/officeDocument/2006/customXml" ds:itemID="{BD511F25-61E7-4D91-AAD1-927326D33660}"/>
</file>

<file path=customXml/itemProps4.xml><?xml version="1.0" encoding="utf-8"?>
<ds:datastoreItem xmlns:ds="http://schemas.openxmlformats.org/officeDocument/2006/customXml" ds:itemID="{4C341844-BC22-47EC-A3EC-A9DDFF076B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6909</TotalTime>
  <Words>287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UAF_2012</vt:lpstr>
      <vt:lpstr>The University of Alaska does not discriminate on the basis of race, religion, color, national origin, citizenship, age, sex, physical or mental disability, status as a protected veteran, marital status, changes in marital status, pregnancy, childbirth or related medical conditions, parenthood, sexual orientation, gender identity, political affiliation or belief, genetic information, or other legally protected status. </vt:lpstr>
      <vt:lpstr>National Extension Healthy Homes Partnership principals:</vt:lpstr>
      <vt:lpstr>Water and home intrusion</vt:lpstr>
      <vt:lpstr>Water contaminants are a Healthy Homes concern (USDA, HUD, EPA)</vt:lpstr>
      <vt:lpstr>PowerPoint Presentation</vt:lpstr>
      <vt:lpstr>Circumpolar and North America </vt:lpstr>
      <vt:lpstr>Some deposits scattered in subarctic- and in permafrost</vt:lpstr>
      <vt:lpstr>PowerPoint Presentation</vt:lpstr>
      <vt:lpstr>Ice lenses and wedges…</vt:lpstr>
      <vt:lpstr>Permafrost faults, chimneys and tunnels </vt:lpstr>
      <vt:lpstr>Subsurface samples</vt:lpstr>
      <vt:lpstr>Info on future research </vt:lpstr>
    </vt:vector>
  </TitlesOfParts>
  <Manager/>
  <Company>University of Alaska Fairbanks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</dc:creator>
  <cp:keywords/>
  <dc:description/>
  <cp:lastModifiedBy>Art Nash</cp:lastModifiedBy>
  <cp:revision>307</cp:revision>
  <cp:lastPrinted>2020-10-28T03:49:07Z</cp:lastPrinted>
  <dcterms:created xsi:type="dcterms:W3CDTF">2012-09-04T17:48:02Z</dcterms:created>
  <dcterms:modified xsi:type="dcterms:W3CDTF">2021-11-09T04:10:25Z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0x010100060F1CE1BA83C9439999C7BECFE933B2</vt:lpwstr>
  </property>
  <property fmtid="{D5CDD505-2E9C-101B-9397-08002B2CF9AE}" pid="3" name="TaxKeyword">
    <vt:lpwstr/>
  </property>
</Properties>
</file>