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705" r:id="rId3"/>
  </p:sldMasterIdLst>
  <p:notesMasterIdLst>
    <p:notesMasterId r:id="rId35"/>
  </p:notesMasterIdLst>
  <p:handoutMasterIdLst>
    <p:handoutMasterId r:id="rId36"/>
  </p:handoutMasterIdLst>
  <p:sldIdLst>
    <p:sldId id="340" r:id="rId4"/>
    <p:sldId id="345" r:id="rId5"/>
    <p:sldId id="357" r:id="rId6"/>
    <p:sldId id="359" r:id="rId7"/>
    <p:sldId id="352" r:id="rId8"/>
    <p:sldId id="349" r:id="rId9"/>
    <p:sldId id="360" r:id="rId10"/>
    <p:sldId id="341" r:id="rId11"/>
    <p:sldId id="441" r:id="rId12"/>
    <p:sldId id="443" r:id="rId13"/>
    <p:sldId id="445" r:id="rId14"/>
    <p:sldId id="444" r:id="rId15"/>
    <p:sldId id="447" r:id="rId16"/>
    <p:sldId id="448" r:id="rId17"/>
    <p:sldId id="449" r:id="rId18"/>
    <p:sldId id="450" r:id="rId19"/>
    <p:sldId id="451" r:id="rId20"/>
    <p:sldId id="436" r:id="rId21"/>
    <p:sldId id="492" r:id="rId22"/>
    <p:sldId id="493" r:id="rId23"/>
    <p:sldId id="440" r:id="rId24"/>
    <p:sldId id="494" r:id="rId25"/>
    <p:sldId id="453" r:id="rId26"/>
    <p:sldId id="489" r:id="rId27"/>
    <p:sldId id="478" r:id="rId28"/>
    <p:sldId id="466" r:id="rId29"/>
    <p:sldId id="468" r:id="rId30"/>
    <p:sldId id="469" r:id="rId31"/>
    <p:sldId id="491" r:id="rId32"/>
    <p:sldId id="473" r:id="rId33"/>
    <p:sldId id="48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rad, Bob" initials="AB" lastIdx="3" clrIdx="0">
    <p:extLst>
      <p:ext uri="{19B8F6BF-5375-455C-9EA6-DF929625EA0E}">
        <p15:presenceInfo xmlns:p15="http://schemas.microsoft.com/office/powerpoint/2012/main" userId="S-1-5-21-1339303556-449845944-1601390327-145549" providerId="AD"/>
      </p:ext>
    </p:extLst>
  </p:cmAuthor>
  <p:cmAuthor id="2" name="Sharon White" initials="SW" lastIdx="1" clrIdx="1">
    <p:extLst>
      <p:ext uri="{19B8F6BF-5375-455C-9EA6-DF929625EA0E}">
        <p15:presenceInfo xmlns:p15="http://schemas.microsoft.com/office/powerpoint/2012/main" userId="Sharon Whi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77933C"/>
    <a:srgbClr val="FD6203"/>
    <a:srgbClr val="FFCC00"/>
    <a:srgbClr val="FFAA71"/>
    <a:srgbClr val="FFCC66"/>
    <a:srgbClr val="D9E909"/>
    <a:srgbClr val="F1FA82"/>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28" autoAdjust="0"/>
  </p:normalViewPr>
  <p:slideViewPr>
    <p:cSldViewPr snapToGrid="0">
      <p:cViewPr varScale="1">
        <p:scale>
          <a:sx n="66" d="100"/>
          <a:sy n="66" d="100"/>
        </p:scale>
        <p:origin x="1818"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46" Type="http://schemas.openxmlformats.org/officeDocument/2006/relationships/customXml" Target="../customXml/item5.xml"/><Relationship Id="rId20" Type="http://schemas.openxmlformats.org/officeDocument/2006/relationships/slide" Target="slides/slide17.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sla, Kirsten" userId="a7f2f1b9-8ea7-4aff-bf1a-d264dd11861c" providerId="ADAL" clId="{B36CE076-07C7-4A03-83FD-62C1337BDF49}"/>
    <pc:docChg chg="undo custSel modSld">
      <pc:chgData name="Hesla, Kirsten" userId="a7f2f1b9-8ea7-4aff-bf1a-d264dd11861c" providerId="ADAL" clId="{B36CE076-07C7-4A03-83FD-62C1337BDF49}" dt="2021-11-08T20:04:35.264" v="37" actId="1076"/>
      <pc:docMkLst>
        <pc:docMk/>
      </pc:docMkLst>
      <pc:sldChg chg="modNotesTx">
        <pc:chgData name="Hesla, Kirsten" userId="a7f2f1b9-8ea7-4aff-bf1a-d264dd11861c" providerId="ADAL" clId="{B36CE076-07C7-4A03-83FD-62C1337BDF49}" dt="2021-11-08T19:54:19.687" v="3" actId="6549"/>
        <pc:sldMkLst>
          <pc:docMk/>
          <pc:sldMk cId="0" sldId="341"/>
        </pc:sldMkLst>
      </pc:sldChg>
      <pc:sldChg chg="modSp mod modNotesTx">
        <pc:chgData name="Hesla, Kirsten" userId="a7f2f1b9-8ea7-4aff-bf1a-d264dd11861c" providerId="ADAL" clId="{B36CE076-07C7-4A03-83FD-62C1337BDF49}" dt="2021-11-08T19:57:15.400" v="31" actId="1076"/>
        <pc:sldMkLst>
          <pc:docMk/>
          <pc:sldMk cId="1780898791" sldId="345"/>
        </pc:sldMkLst>
        <pc:spChg chg="mod">
          <ac:chgData name="Hesla, Kirsten" userId="a7f2f1b9-8ea7-4aff-bf1a-d264dd11861c" providerId="ADAL" clId="{B36CE076-07C7-4A03-83FD-62C1337BDF49}" dt="2021-11-08T19:57:15.400" v="31" actId="1076"/>
          <ac:spMkLst>
            <pc:docMk/>
            <pc:sldMk cId="1780898791" sldId="345"/>
            <ac:spMk id="4" creationId="{B8CD8BF1-949B-4443-99CD-32AA1012A355}"/>
          </ac:spMkLst>
        </pc:spChg>
      </pc:sldChg>
      <pc:sldChg chg="modSp mod">
        <pc:chgData name="Hesla, Kirsten" userId="a7f2f1b9-8ea7-4aff-bf1a-d264dd11861c" providerId="ADAL" clId="{B36CE076-07C7-4A03-83FD-62C1337BDF49}" dt="2021-11-08T19:56:59.296" v="29" actId="255"/>
        <pc:sldMkLst>
          <pc:docMk/>
          <pc:sldMk cId="2408291934" sldId="349"/>
        </pc:sldMkLst>
        <pc:spChg chg="mod">
          <ac:chgData name="Hesla, Kirsten" userId="a7f2f1b9-8ea7-4aff-bf1a-d264dd11861c" providerId="ADAL" clId="{B36CE076-07C7-4A03-83FD-62C1337BDF49}" dt="2021-11-08T19:56:59.296" v="29" actId="255"/>
          <ac:spMkLst>
            <pc:docMk/>
            <pc:sldMk cId="2408291934" sldId="349"/>
            <ac:spMk id="4" creationId="{B8CD8BF1-949B-4443-99CD-32AA1012A355}"/>
          </ac:spMkLst>
        </pc:spChg>
      </pc:sldChg>
      <pc:sldChg chg="modSp mod">
        <pc:chgData name="Hesla, Kirsten" userId="a7f2f1b9-8ea7-4aff-bf1a-d264dd11861c" providerId="ADAL" clId="{B36CE076-07C7-4A03-83FD-62C1337BDF49}" dt="2021-11-08T19:57:47.017" v="33" actId="20577"/>
        <pc:sldMkLst>
          <pc:docMk/>
          <pc:sldMk cId="3424003734" sldId="352"/>
        </pc:sldMkLst>
        <pc:spChg chg="mod">
          <ac:chgData name="Hesla, Kirsten" userId="a7f2f1b9-8ea7-4aff-bf1a-d264dd11861c" providerId="ADAL" clId="{B36CE076-07C7-4A03-83FD-62C1337BDF49}" dt="2021-11-08T19:57:47.017" v="33" actId="20577"/>
          <ac:spMkLst>
            <pc:docMk/>
            <pc:sldMk cId="3424003734" sldId="352"/>
            <ac:spMk id="4" creationId="{B8CD8BF1-949B-4443-99CD-32AA1012A355}"/>
          </ac:spMkLst>
        </pc:spChg>
      </pc:sldChg>
      <pc:sldChg chg="modNotesTx">
        <pc:chgData name="Hesla, Kirsten" userId="a7f2f1b9-8ea7-4aff-bf1a-d264dd11861c" providerId="ADAL" clId="{B36CE076-07C7-4A03-83FD-62C1337BDF49}" dt="2021-11-08T19:54:09.568" v="1" actId="6549"/>
        <pc:sldMkLst>
          <pc:docMk/>
          <pc:sldMk cId="766272098" sldId="357"/>
        </pc:sldMkLst>
      </pc:sldChg>
      <pc:sldChg chg="modNotesTx">
        <pc:chgData name="Hesla, Kirsten" userId="a7f2f1b9-8ea7-4aff-bf1a-d264dd11861c" providerId="ADAL" clId="{B36CE076-07C7-4A03-83FD-62C1337BDF49}" dt="2021-11-08T19:54:11.969" v="2" actId="6549"/>
        <pc:sldMkLst>
          <pc:docMk/>
          <pc:sldMk cId="1909893069" sldId="359"/>
        </pc:sldMkLst>
      </pc:sldChg>
      <pc:sldChg chg="modNotesTx">
        <pc:chgData name="Hesla, Kirsten" userId="a7f2f1b9-8ea7-4aff-bf1a-d264dd11861c" providerId="ADAL" clId="{B36CE076-07C7-4A03-83FD-62C1337BDF49}" dt="2021-11-08T19:54:46.620" v="10" actId="6549"/>
        <pc:sldMkLst>
          <pc:docMk/>
          <pc:sldMk cId="3149889301" sldId="436"/>
        </pc:sldMkLst>
      </pc:sldChg>
      <pc:sldChg chg="modNotesTx">
        <pc:chgData name="Hesla, Kirsten" userId="a7f2f1b9-8ea7-4aff-bf1a-d264dd11861c" providerId="ADAL" clId="{B36CE076-07C7-4A03-83FD-62C1337BDF49}" dt="2021-11-08T19:54:54" v="13" actId="6549"/>
        <pc:sldMkLst>
          <pc:docMk/>
          <pc:sldMk cId="2818815518" sldId="440"/>
        </pc:sldMkLst>
      </pc:sldChg>
      <pc:sldChg chg="modNotesTx">
        <pc:chgData name="Hesla, Kirsten" userId="a7f2f1b9-8ea7-4aff-bf1a-d264dd11861c" providerId="ADAL" clId="{B36CE076-07C7-4A03-83FD-62C1337BDF49}" dt="2021-11-08T19:54:22.654" v="4" actId="6549"/>
        <pc:sldMkLst>
          <pc:docMk/>
          <pc:sldMk cId="2509102997" sldId="441"/>
        </pc:sldMkLst>
      </pc:sldChg>
      <pc:sldChg chg="modNotesTx">
        <pc:chgData name="Hesla, Kirsten" userId="a7f2f1b9-8ea7-4aff-bf1a-d264dd11861c" providerId="ADAL" clId="{B36CE076-07C7-4A03-83FD-62C1337BDF49}" dt="2021-11-08T19:54:26.203" v="5" actId="6549"/>
        <pc:sldMkLst>
          <pc:docMk/>
          <pc:sldMk cId="760451676" sldId="443"/>
        </pc:sldMkLst>
      </pc:sldChg>
      <pc:sldChg chg="modNotesTx">
        <pc:chgData name="Hesla, Kirsten" userId="a7f2f1b9-8ea7-4aff-bf1a-d264dd11861c" providerId="ADAL" clId="{B36CE076-07C7-4A03-83FD-62C1337BDF49}" dt="2021-11-08T19:54:28.752" v="6" actId="6549"/>
        <pc:sldMkLst>
          <pc:docMk/>
          <pc:sldMk cId="1419663349" sldId="445"/>
        </pc:sldMkLst>
      </pc:sldChg>
      <pc:sldChg chg="modNotesTx">
        <pc:chgData name="Hesla, Kirsten" userId="a7f2f1b9-8ea7-4aff-bf1a-d264dd11861c" providerId="ADAL" clId="{B36CE076-07C7-4A03-83FD-62C1337BDF49}" dt="2021-11-08T19:54:34.793" v="7" actId="6549"/>
        <pc:sldMkLst>
          <pc:docMk/>
          <pc:sldMk cId="4209008515" sldId="448"/>
        </pc:sldMkLst>
      </pc:sldChg>
      <pc:sldChg chg="modNotesTx">
        <pc:chgData name="Hesla, Kirsten" userId="a7f2f1b9-8ea7-4aff-bf1a-d264dd11861c" providerId="ADAL" clId="{B36CE076-07C7-4A03-83FD-62C1337BDF49}" dt="2021-11-08T19:54:37.393" v="8" actId="6549"/>
        <pc:sldMkLst>
          <pc:docMk/>
          <pc:sldMk cId="3385529203" sldId="449"/>
        </pc:sldMkLst>
      </pc:sldChg>
      <pc:sldChg chg="modNotesTx">
        <pc:chgData name="Hesla, Kirsten" userId="a7f2f1b9-8ea7-4aff-bf1a-d264dd11861c" providerId="ADAL" clId="{B36CE076-07C7-4A03-83FD-62C1337BDF49}" dt="2021-11-08T19:54:42.141" v="9" actId="6549"/>
        <pc:sldMkLst>
          <pc:docMk/>
          <pc:sldMk cId="1088819832" sldId="450"/>
        </pc:sldMkLst>
      </pc:sldChg>
      <pc:sldChg chg="modNotesTx">
        <pc:chgData name="Hesla, Kirsten" userId="a7f2f1b9-8ea7-4aff-bf1a-d264dd11861c" providerId="ADAL" clId="{B36CE076-07C7-4A03-83FD-62C1337BDF49}" dt="2021-11-08T19:55:00.728" v="15" actId="6549"/>
        <pc:sldMkLst>
          <pc:docMk/>
          <pc:sldMk cId="1865466860" sldId="453"/>
        </pc:sldMkLst>
      </pc:sldChg>
      <pc:sldChg chg="modNotesTx">
        <pc:chgData name="Hesla, Kirsten" userId="a7f2f1b9-8ea7-4aff-bf1a-d264dd11861c" providerId="ADAL" clId="{B36CE076-07C7-4A03-83FD-62C1337BDF49}" dt="2021-11-08T19:55:11.105" v="19" actId="6549"/>
        <pc:sldMkLst>
          <pc:docMk/>
          <pc:sldMk cId="3253972521" sldId="466"/>
        </pc:sldMkLst>
      </pc:sldChg>
      <pc:sldChg chg="modNotesTx">
        <pc:chgData name="Hesla, Kirsten" userId="a7f2f1b9-8ea7-4aff-bf1a-d264dd11861c" providerId="ADAL" clId="{B36CE076-07C7-4A03-83FD-62C1337BDF49}" dt="2021-11-08T19:55:14.344" v="20" actId="6549"/>
        <pc:sldMkLst>
          <pc:docMk/>
          <pc:sldMk cId="1635618880" sldId="468"/>
        </pc:sldMkLst>
      </pc:sldChg>
      <pc:sldChg chg="modNotesTx">
        <pc:chgData name="Hesla, Kirsten" userId="a7f2f1b9-8ea7-4aff-bf1a-d264dd11861c" providerId="ADAL" clId="{B36CE076-07C7-4A03-83FD-62C1337BDF49}" dt="2021-11-08T19:55:17.383" v="21" actId="6549"/>
        <pc:sldMkLst>
          <pc:docMk/>
          <pc:sldMk cId="2038718491" sldId="469"/>
        </pc:sldMkLst>
      </pc:sldChg>
      <pc:sldChg chg="modSp mod modNotesTx">
        <pc:chgData name="Hesla, Kirsten" userId="a7f2f1b9-8ea7-4aff-bf1a-d264dd11861c" providerId="ADAL" clId="{B36CE076-07C7-4A03-83FD-62C1337BDF49}" dt="2021-11-08T20:04:35.264" v="37" actId="1076"/>
        <pc:sldMkLst>
          <pc:docMk/>
          <pc:sldMk cId="2505217275" sldId="473"/>
        </pc:sldMkLst>
        <pc:spChg chg="mod">
          <ac:chgData name="Hesla, Kirsten" userId="a7f2f1b9-8ea7-4aff-bf1a-d264dd11861c" providerId="ADAL" clId="{B36CE076-07C7-4A03-83FD-62C1337BDF49}" dt="2021-11-08T20:04:29.831" v="36" actId="1076"/>
          <ac:spMkLst>
            <pc:docMk/>
            <pc:sldMk cId="2505217275" sldId="473"/>
            <ac:spMk id="2" creationId="{2F40DE81-BEEC-4223-AC88-F85DB1BDBCB5}"/>
          </ac:spMkLst>
        </pc:spChg>
        <pc:spChg chg="mod">
          <ac:chgData name="Hesla, Kirsten" userId="a7f2f1b9-8ea7-4aff-bf1a-d264dd11861c" providerId="ADAL" clId="{B36CE076-07C7-4A03-83FD-62C1337BDF49}" dt="2021-11-08T20:04:35.264" v="37" actId="1076"/>
          <ac:spMkLst>
            <pc:docMk/>
            <pc:sldMk cId="2505217275" sldId="473"/>
            <ac:spMk id="3" creationId="{A34A70DB-1A6F-4A34-87EA-B5056C1414AD}"/>
          </ac:spMkLst>
        </pc:spChg>
      </pc:sldChg>
      <pc:sldChg chg="modNotesTx">
        <pc:chgData name="Hesla, Kirsten" userId="a7f2f1b9-8ea7-4aff-bf1a-d264dd11861c" providerId="ADAL" clId="{B36CE076-07C7-4A03-83FD-62C1337BDF49}" dt="2021-11-08T19:55:07.688" v="18" actId="6549"/>
        <pc:sldMkLst>
          <pc:docMk/>
          <pc:sldMk cId="966452728" sldId="478"/>
        </pc:sldMkLst>
      </pc:sldChg>
      <pc:sldChg chg="modNotesTx">
        <pc:chgData name="Hesla, Kirsten" userId="a7f2f1b9-8ea7-4aff-bf1a-d264dd11861c" providerId="ADAL" clId="{B36CE076-07C7-4A03-83FD-62C1337BDF49}" dt="2021-11-08T19:55:29.103" v="24" actId="6549"/>
        <pc:sldMkLst>
          <pc:docMk/>
          <pc:sldMk cId="2805753816" sldId="484"/>
        </pc:sldMkLst>
      </pc:sldChg>
      <pc:sldChg chg="modNotesTx">
        <pc:chgData name="Hesla, Kirsten" userId="a7f2f1b9-8ea7-4aff-bf1a-d264dd11861c" providerId="ADAL" clId="{B36CE076-07C7-4A03-83FD-62C1337BDF49}" dt="2021-11-08T19:55:02.880" v="16" actId="6549"/>
        <pc:sldMkLst>
          <pc:docMk/>
          <pc:sldMk cId="2003885887" sldId="489"/>
        </pc:sldMkLst>
      </pc:sldChg>
      <pc:sldChg chg="modNotesTx">
        <pc:chgData name="Hesla, Kirsten" userId="a7f2f1b9-8ea7-4aff-bf1a-d264dd11861c" providerId="ADAL" clId="{B36CE076-07C7-4A03-83FD-62C1337BDF49}" dt="2021-11-08T19:55:20.585" v="22" actId="6549"/>
        <pc:sldMkLst>
          <pc:docMk/>
          <pc:sldMk cId="1635845547" sldId="491"/>
        </pc:sldMkLst>
      </pc:sldChg>
      <pc:sldChg chg="modNotesTx">
        <pc:chgData name="Hesla, Kirsten" userId="a7f2f1b9-8ea7-4aff-bf1a-d264dd11861c" providerId="ADAL" clId="{B36CE076-07C7-4A03-83FD-62C1337BDF49}" dt="2021-11-08T19:54:48.449" v="11" actId="6549"/>
        <pc:sldMkLst>
          <pc:docMk/>
          <pc:sldMk cId="1137512086" sldId="492"/>
        </pc:sldMkLst>
      </pc:sldChg>
      <pc:sldChg chg="modNotesTx">
        <pc:chgData name="Hesla, Kirsten" userId="a7f2f1b9-8ea7-4aff-bf1a-d264dd11861c" providerId="ADAL" clId="{B36CE076-07C7-4A03-83FD-62C1337BDF49}" dt="2021-11-08T19:54:52.048" v="12" actId="6549"/>
        <pc:sldMkLst>
          <pc:docMk/>
          <pc:sldMk cId="2982851904" sldId="493"/>
        </pc:sldMkLst>
      </pc:sldChg>
      <pc:sldChg chg="modNotesTx">
        <pc:chgData name="Hesla, Kirsten" userId="a7f2f1b9-8ea7-4aff-bf1a-d264dd11861c" providerId="ADAL" clId="{B36CE076-07C7-4A03-83FD-62C1337BDF49}" dt="2021-11-08T19:54:56.856" v="14" actId="6549"/>
        <pc:sldMkLst>
          <pc:docMk/>
          <pc:sldMk cId="604875768" sldId="4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9"/>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6" y="9"/>
            <a:ext cx="3038475" cy="466725"/>
          </a:xfrm>
          <a:prstGeom prst="rect">
            <a:avLst/>
          </a:prstGeom>
        </p:spPr>
        <p:txBody>
          <a:bodyPr vert="horz" lIns="91440" tIns="45720" rIns="91440" bIns="45720" rtlCol="0"/>
          <a:lstStyle>
            <a:lvl1pPr algn="r">
              <a:defRPr sz="1200"/>
            </a:lvl1pPr>
          </a:lstStyle>
          <a:p>
            <a:fld id="{8698EF15-5C43-49B6-A9EF-A163B8E543E1}" type="datetimeFigureOut">
              <a:rPr lang="en-US" smtClean="0"/>
              <a:t>11/8/2021</a:t>
            </a:fld>
            <a:endParaRPr lang="en-US"/>
          </a:p>
        </p:txBody>
      </p:sp>
      <p:sp>
        <p:nvSpPr>
          <p:cNvPr id="4" name="Footer Placeholder 3"/>
          <p:cNvSpPr>
            <a:spLocks noGrp="1"/>
          </p:cNvSpPr>
          <p:nvPr>
            <p:ph type="ftr" sz="quarter" idx="2"/>
          </p:nvPr>
        </p:nvSpPr>
        <p:spPr>
          <a:xfrm>
            <a:off x="9" y="8829679"/>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6" y="8829679"/>
            <a:ext cx="3038475" cy="466725"/>
          </a:xfrm>
          <a:prstGeom prst="rect">
            <a:avLst/>
          </a:prstGeom>
        </p:spPr>
        <p:txBody>
          <a:bodyPr vert="horz" lIns="91440" tIns="45720" rIns="91440" bIns="45720" rtlCol="0" anchor="b"/>
          <a:lstStyle>
            <a:lvl1pPr algn="r">
              <a:defRPr sz="1200"/>
            </a:lvl1pPr>
          </a:lstStyle>
          <a:p>
            <a:fld id="{6A736C3D-0C6A-4D20-A098-0403D826BD4B}" type="slidenum">
              <a:rPr lang="en-US" smtClean="0"/>
              <a:t>‹#›</a:t>
            </a:fld>
            <a:endParaRPr lang="en-US"/>
          </a:p>
        </p:txBody>
      </p:sp>
    </p:spTree>
    <p:extLst>
      <p:ext uri="{BB962C8B-B14F-4D97-AF65-F5344CB8AC3E}">
        <p14:creationId xmlns:p14="http://schemas.microsoft.com/office/powerpoint/2010/main" val="99989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2E3D4E-DED5-4F5B-A7EB-CE61B53AA0AF}" type="datetimeFigureOut">
              <a:rPr lang="en-US" smtClean="0"/>
              <a:t>11/8/2021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E4AF51-9DAE-4EBB-95D5-664F5B2A3F8F}" type="slidenum">
              <a:rPr lang="en-US" smtClean="0"/>
              <a:t>‹#›</a:t>
            </a:fld>
            <a:endParaRPr lang="en-US"/>
          </a:p>
        </p:txBody>
      </p:sp>
    </p:spTree>
    <p:extLst>
      <p:ext uri="{BB962C8B-B14F-4D97-AF65-F5344CB8AC3E}">
        <p14:creationId xmlns:p14="http://schemas.microsoft.com/office/powerpoint/2010/main" val="310502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24408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10</a:t>
            </a:fld>
            <a:endParaRPr lang="en-US"/>
          </a:p>
        </p:txBody>
      </p:sp>
    </p:spTree>
    <p:extLst>
      <p:ext uri="{BB962C8B-B14F-4D97-AF65-F5344CB8AC3E}">
        <p14:creationId xmlns:p14="http://schemas.microsoft.com/office/powerpoint/2010/main" val="44389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11</a:t>
            </a:fld>
            <a:endParaRPr lang="en-US"/>
          </a:p>
        </p:txBody>
      </p:sp>
    </p:spTree>
    <p:extLst>
      <p:ext uri="{BB962C8B-B14F-4D97-AF65-F5344CB8AC3E}">
        <p14:creationId xmlns:p14="http://schemas.microsoft.com/office/powerpoint/2010/main" val="384922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14</a:t>
            </a:fld>
            <a:endParaRPr lang="en-US"/>
          </a:p>
        </p:txBody>
      </p:sp>
    </p:spTree>
    <p:extLst>
      <p:ext uri="{BB962C8B-B14F-4D97-AF65-F5344CB8AC3E}">
        <p14:creationId xmlns:p14="http://schemas.microsoft.com/office/powerpoint/2010/main" val="164425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15</a:t>
            </a:fld>
            <a:endParaRPr lang="en-US"/>
          </a:p>
        </p:txBody>
      </p:sp>
    </p:spTree>
    <p:extLst>
      <p:ext uri="{BB962C8B-B14F-4D97-AF65-F5344CB8AC3E}">
        <p14:creationId xmlns:p14="http://schemas.microsoft.com/office/powerpoint/2010/main" val="264970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16</a:t>
            </a:fld>
            <a:endParaRPr lang="en-US"/>
          </a:p>
        </p:txBody>
      </p:sp>
    </p:spTree>
    <p:extLst>
      <p:ext uri="{BB962C8B-B14F-4D97-AF65-F5344CB8AC3E}">
        <p14:creationId xmlns:p14="http://schemas.microsoft.com/office/powerpoint/2010/main" val="345260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11587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9025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0210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5573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62770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2</a:t>
            </a:fld>
            <a:endParaRPr lang="en-US"/>
          </a:p>
        </p:txBody>
      </p:sp>
    </p:spTree>
    <p:extLst>
      <p:ext uri="{BB962C8B-B14F-4D97-AF65-F5344CB8AC3E}">
        <p14:creationId xmlns:p14="http://schemas.microsoft.com/office/powerpoint/2010/main" val="2365983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23</a:t>
            </a:fld>
            <a:endParaRPr lang="en-US"/>
          </a:p>
        </p:txBody>
      </p:sp>
    </p:spTree>
    <p:extLst>
      <p:ext uri="{BB962C8B-B14F-4D97-AF65-F5344CB8AC3E}">
        <p14:creationId xmlns:p14="http://schemas.microsoft.com/office/powerpoint/2010/main" val="3467638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24</a:t>
            </a:fld>
            <a:endParaRPr lang="en-US"/>
          </a:p>
        </p:txBody>
      </p:sp>
    </p:spTree>
    <p:extLst>
      <p:ext uri="{BB962C8B-B14F-4D97-AF65-F5344CB8AC3E}">
        <p14:creationId xmlns:p14="http://schemas.microsoft.com/office/powerpoint/2010/main" val="315971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25</a:t>
            </a:fld>
            <a:endParaRPr lang="en-US"/>
          </a:p>
        </p:txBody>
      </p:sp>
    </p:spTree>
    <p:extLst>
      <p:ext uri="{BB962C8B-B14F-4D97-AF65-F5344CB8AC3E}">
        <p14:creationId xmlns:p14="http://schemas.microsoft.com/office/powerpoint/2010/main" val="237421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26</a:t>
            </a:fld>
            <a:endParaRPr lang="en-US"/>
          </a:p>
        </p:txBody>
      </p:sp>
    </p:spTree>
    <p:extLst>
      <p:ext uri="{BB962C8B-B14F-4D97-AF65-F5344CB8AC3E}">
        <p14:creationId xmlns:p14="http://schemas.microsoft.com/office/powerpoint/2010/main" val="58199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27</a:t>
            </a:fld>
            <a:endParaRPr lang="en-US"/>
          </a:p>
        </p:txBody>
      </p:sp>
    </p:spTree>
    <p:extLst>
      <p:ext uri="{BB962C8B-B14F-4D97-AF65-F5344CB8AC3E}">
        <p14:creationId xmlns:p14="http://schemas.microsoft.com/office/powerpoint/2010/main" val="929491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28</a:t>
            </a:fld>
            <a:endParaRPr lang="en-US"/>
          </a:p>
        </p:txBody>
      </p:sp>
    </p:spTree>
    <p:extLst>
      <p:ext uri="{BB962C8B-B14F-4D97-AF65-F5344CB8AC3E}">
        <p14:creationId xmlns:p14="http://schemas.microsoft.com/office/powerpoint/2010/main" val="4268005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29</a:t>
            </a:fld>
            <a:endParaRPr lang="en-US"/>
          </a:p>
        </p:txBody>
      </p:sp>
    </p:spTree>
    <p:extLst>
      <p:ext uri="{BB962C8B-B14F-4D97-AF65-F5344CB8AC3E}">
        <p14:creationId xmlns:p14="http://schemas.microsoft.com/office/powerpoint/2010/main" val="106046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30</a:t>
            </a:fld>
            <a:endParaRPr lang="en-US"/>
          </a:p>
        </p:txBody>
      </p:sp>
    </p:spTree>
    <p:extLst>
      <p:ext uri="{BB962C8B-B14F-4D97-AF65-F5344CB8AC3E}">
        <p14:creationId xmlns:p14="http://schemas.microsoft.com/office/powerpoint/2010/main" val="558906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4AF51-9DAE-4EBB-95D5-664F5B2A3F8F}" type="slidenum">
              <a:rPr lang="en-US" smtClean="0"/>
              <a:t>31</a:t>
            </a:fld>
            <a:endParaRPr lang="en-US"/>
          </a:p>
        </p:txBody>
      </p:sp>
    </p:spTree>
    <p:extLst>
      <p:ext uri="{BB962C8B-B14F-4D97-AF65-F5344CB8AC3E}">
        <p14:creationId xmlns:p14="http://schemas.microsoft.com/office/powerpoint/2010/main" val="131270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3</a:t>
            </a:fld>
            <a:endParaRPr lang="en-US"/>
          </a:p>
        </p:txBody>
      </p:sp>
    </p:spTree>
    <p:extLst>
      <p:ext uri="{BB962C8B-B14F-4D97-AF65-F5344CB8AC3E}">
        <p14:creationId xmlns:p14="http://schemas.microsoft.com/office/powerpoint/2010/main" val="428423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4</a:t>
            </a:fld>
            <a:endParaRPr lang="en-US"/>
          </a:p>
        </p:txBody>
      </p:sp>
    </p:spTree>
    <p:extLst>
      <p:ext uri="{BB962C8B-B14F-4D97-AF65-F5344CB8AC3E}">
        <p14:creationId xmlns:p14="http://schemas.microsoft.com/office/powerpoint/2010/main" val="398781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5</a:t>
            </a:fld>
            <a:endParaRPr lang="en-US"/>
          </a:p>
        </p:txBody>
      </p:sp>
    </p:spTree>
    <p:extLst>
      <p:ext uri="{BB962C8B-B14F-4D97-AF65-F5344CB8AC3E}">
        <p14:creationId xmlns:p14="http://schemas.microsoft.com/office/powerpoint/2010/main" val="167118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616C4C-068A-4157-B48A-874C24FD7444}" type="slidenum">
              <a:rPr lang="en-US" smtClean="0"/>
              <a:pPr/>
              <a:t>6</a:t>
            </a:fld>
            <a:endParaRPr lang="en-US"/>
          </a:p>
        </p:txBody>
      </p:sp>
    </p:spTree>
    <p:extLst>
      <p:ext uri="{BB962C8B-B14F-4D97-AF65-F5344CB8AC3E}">
        <p14:creationId xmlns:p14="http://schemas.microsoft.com/office/powerpoint/2010/main" val="116506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2440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8</a:t>
            </a:fld>
            <a:endParaRPr lang="en-US"/>
          </a:p>
        </p:txBody>
      </p:sp>
    </p:spTree>
    <p:extLst>
      <p:ext uri="{BB962C8B-B14F-4D97-AF65-F5344CB8AC3E}">
        <p14:creationId xmlns:p14="http://schemas.microsoft.com/office/powerpoint/2010/main" val="1530017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A4E4AF51-9DAE-4EBB-95D5-664F5B2A3F8F}" type="slidenum">
              <a:rPr lang="en-US" smtClean="0"/>
              <a:t>9</a:t>
            </a:fld>
            <a:endParaRPr lang="en-US"/>
          </a:p>
        </p:txBody>
      </p:sp>
    </p:spTree>
    <p:extLst>
      <p:ext uri="{BB962C8B-B14F-4D97-AF65-F5344CB8AC3E}">
        <p14:creationId xmlns:p14="http://schemas.microsoft.com/office/powerpoint/2010/main" val="183146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a:t>Click to edit Master title style</a:t>
            </a:r>
          </a:p>
        </p:txBody>
      </p:sp>
    </p:spTree>
    <p:extLst>
      <p:ext uri="{BB962C8B-B14F-4D97-AF65-F5344CB8AC3E}">
        <p14:creationId xmlns:p14="http://schemas.microsoft.com/office/powerpoint/2010/main" val="248632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04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41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4572000" y="2044700"/>
            <a:ext cx="4572000" cy="1644650"/>
          </a:xfrm>
          <a:prstGeom prst="rect">
            <a:avLst/>
          </a:prstGeom>
          <a:no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73412" name="Text Box 4"/>
          <p:cNvSpPr txBox="1">
            <a:spLocks noChangeArrowheads="1"/>
          </p:cNvSpPr>
          <p:nvPr/>
        </p:nvSpPr>
        <p:spPr bwMode="auto">
          <a:xfrm rot="5400000">
            <a:off x="319087" y="1185863"/>
            <a:ext cx="549275" cy="457200"/>
          </a:xfrm>
          <a:prstGeom prst="rect">
            <a:avLst/>
          </a:prstGeom>
          <a:noFill/>
          <a:ln w="9525">
            <a:noFill/>
            <a:miter lim="800000"/>
            <a:headEnd/>
            <a:tailEnd/>
          </a:ln>
          <a:effectLst/>
        </p:spPr>
        <p:txBody>
          <a:bodyPr rot="10800000" vert="eaVert">
            <a:spAutoFit/>
          </a:bodyPr>
          <a:lstStyle/>
          <a:p>
            <a:pPr fontAlgn="base">
              <a:spcBef>
                <a:spcPct val="50000"/>
              </a:spcBef>
              <a:spcAft>
                <a:spcPct val="0"/>
              </a:spcAft>
            </a:pPr>
            <a:endParaRPr lang="en-US">
              <a:solidFill>
                <a:srgbClr val="000000"/>
              </a:solidFill>
            </a:endParaRPr>
          </a:p>
        </p:txBody>
      </p:sp>
      <p:pic>
        <p:nvPicPr>
          <p:cNvPr id="273413" name="Picture 5" descr="bottom banner"/>
          <p:cNvPicPr>
            <a:picLocks noChangeAspect="1" noChangeArrowheads="1"/>
          </p:cNvPicPr>
          <p:nvPr/>
        </p:nvPicPr>
        <p:blipFill>
          <a:blip r:embed="rId2" cstate="print"/>
          <a:srcRect/>
          <a:stretch>
            <a:fillRect/>
          </a:stretch>
        </p:blipFill>
        <p:spPr bwMode="auto">
          <a:xfrm>
            <a:off x="0" y="5943600"/>
            <a:ext cx="9144000" cy="914400"/>
          </a:xfrm>
          <a:prstGeom prst="rect">
            <a:avLst/>
          </a:prstGeom>
          <a:noFill/>
        </p:spPr>
      </p:pic>
      <p:sp>
        <p:nvSpPr>
          <p:cNvPr id="273414" name="Rectangle 6"/>
          <p:cNvSpPr>
            <a:spLocks noChangeArrowheads="1"/>
          </p:cNvSpPr>
          <p:nvPr/>
        </p:nvSpPr>
        <p:spPr bwMode="auto">
          <a:xfrm>
            <a:off x="0" y="0"/>
            <a:ext cx="9144000" cy="914400"/>
          </a:xfrm>
          <a:prstGeom prst="rect">
            <a:avLst/>
          </a:prstGeom>
          <a:solidFill>
            <a:srgbClr val="5B7EBC"/>
          </a:solid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pic>
        <p:nvPicPr>
          <p:cNvPr id="273415" name="Picture 7" descr="epa_logo_vert_rev"/>
          <p:cNvPicPr>
            <a:picLocks noChangeAspect="1" noChangeArrowheads="1"/>
          </p:cNvPicPr>
          <p:nvPr/>
        </p:nvPicPr>
        <p:blipFill>
          <a:blip r:embed="rId3" cstate="print"/>
          <a:srcRect/>
          <a:stretch>
            <a:fillRect/>
          </a:stretch>
        </p:blipFill>
        <p:spPr bwMode="auto">
          <a:xfrm>
            <a:off x="142875" y="190500"/>
            <a:ext cx="1404938" cy="555625"/>
          </a:xfrm>
          <a:prstGeom prst="rect">
            <a:avLst/>
          </a:prstGeom>
          <a:noFill/>
        </p:spPr>
      </p:pic>
      <p:pic>
        <p:nvPicPr>
          <p:cNvPr id="273421" name="Picture 13" descr="iStock_000001589846Largecmyk"/>
          <p:cNvPicPr>
            <a:picLocks noChangeAspect="1" noChangeArrowheads="1"/>
          </p:cNvPicPr>
          <p:nvPr userDrawn="1"/>
        </p:nvPicPr>
        <p:blipFill>
          <a:blip r:embed="rId4" cstate="print"/>
          <a:srcRect/>
          <a:stretch>
            <a:fillRect/>
          </a:stretch>
        </p:blipFill>
        <p:spPr bwMode="auto">
          <a:xfrm>
            <a:off x="0" y="4997450"/>
            <a:ext cx="1244600" cy="828675"/>
          </a:xfrm>
          <a:prstGeom prst="rect">
            <a:avLst/>
          </a:prstGeom>
          <a:noFill/>
        </p:spPr>
      </p:pic>
      <p:pic>
        <p:nvPicPr>
          <p:cNvPr id="273422" name="Picture 14" descr="ist2_5191511-pediatric-patient-care-2[1]"/>
          <p:cNvPicPr>
            <a:picLocks noChangeAspect="1" noChangeArrowheads="1"/>
          </p:cNvPicPr>
          <p:nvPr userDrawn="1"/>
        </p:nvPicPr>
        <p:blipFill>
          <a:blip r:embed="rId5" cstate="print"/>
          <a:srcRect/>
          <a:stretch>
            <a:fillRect/>
          </a:stretch>
        </p:blipFill>
        <p:spPr bwMode="auto">
          <a:xfrm>
            <a:off x="0" y="1066800"/>
            <a:ext cx="1217613" cy="809625"/>
          </a:xfrm>
          <a:prstGeom prst="rect">
            <a:avLst/>
          </a:prstGeom>
          <a:noFill/>
          <a:ln w="9525">
            <a:noFill/>
            <a:miter lim="800000"/>
            <a:headEnd/>
            <a:tailEnd/>
          </a:ln>
        </p:spPr>
      </p:pic>
      <p:pic>
        <p:nvPicPr>
          <p:cNvPr id="273423" name="Picture 15" descr="iStock_000001520251Mediumcmyk"/>
          <p:cNvPicPr>
            <a:picLocks noChangeAspect="1" noChangeArrowheads="1"/>
          </p:cNvPicPr>
          <p:nvPr userDrawn="1"/>
        </p:nvPicPr>
        <p:blipFill>
          <a:blip r:embed="rId6" cstate="print"/>
          <a:srcRect/>
          <a:stretch>
            <a:fillRect/>
          </a:stretch>
        </p:blipFill>
        <p:spPr bwMode="auto">
          <a:xfrm>
            <a:off x="-9525" y="3005138"/>
            <a:ext cx="1246188" cy="830262"/>
          </a:xfrm>
          <a:prstGeom prst="rect">
            <a:avLst/>
          </a:prstGeom>
          <a:noFill/>
          <a:ln w="9525">
            <a:noFill/>
            <a:miter lim="800000"/>
            <a:headEnd/>
            <a:tailEnd/>
          </a:ln>
        </p:spPr>
      </p:pic>
      <p:pic>
        <p:nvPicPr>
          <p:cNvPr id="273424" name="Picture 16" descr="iStock_000001317146Large cmyk"/>
          <p:cNvPicPr>
            <a:picLocks noChangeAspect="1" noChangeArrowheads="1"/>
          </p:cNvPicPr>
          <p:nvPr userDrawn="1"/>
        </p:nvPicPr>
        <p:blipFill>
          <a:blip r:embed="rId7" cstate="print"/>
          <a:srcRect/>
          <a:stretch>
            <a:fillRect/>
          </a:stretch>
        </p:blipFill>
        <p:spPr bwMode="auto">
          <a:xfrm>
            <a:off x="0" y="1997075"/>
            <a:ext cx="1223963" cy="879475"/>
          </a:xfrm>
          <a:prstGeom prst="rect">
            <a:avLst/>
          </a:prstGeom>
          <a:noFill/>
          <a:ln w="9525">
            <a:noFill/>
            <a:miter lim="800000"/>
            <a:headEnd/>
            <a:tailEnd/>
          </a:ln>
        </p:spPr>
      </p:pic>
      <p:pic>
        <p:nvPicPr>
          <p:cNvPr id="273425" name="Picture 17" descr="iStock_000005366886Mediumcmyk"/>
          <p:cNvPicPr>
            <a:picLocks noChangeAspect="1" noChangeArrowheads="1"/>
          </p:cNvPicPr>
          <p:nvPr userDrawn="1"/>
        </p:nvPicPr>
        <p:blipFill>
          <a:blip r:embed="rId8" cstate="print"/>
          <a:srcRect/>
          <a:stretch>
            <a:fillRect/>
          </a:stretch>
        </p:blipFill>
        <p:spPr bwMode="auto">
          <a:xfrm>
            <a:off x="0" y="3971925"/>
            <a:ext cx="1243013" cy="898525"/>
          </a:xfrm>
          <a:prstGeom prst="rect">
            <a:avLst/>
          </a:prstGeom>
          <a:noFill/>
          <a:ln w="9525">
            <a:noFill/>
            <a:miter lim="800000"/>
            <a:headEnd/>
            <a:tailEnd/>
          </a:ln>
        </p:spPr>
      </p:pic>
      <p:sp>
        <p:nvSpPr>
          <p:cNvPr id="273426" name="Rectangle 18"/>
          <p:cNvSpPr>
            <a:spLocks noChangeArrowheads="1"/>
          </p:cNvSpPr>
          <p:nvPr userDrawn="1"/>
        </p:nvSpPr>
        <p:spPr bwMode="auto">
          <a:xfrm>
            <a:off x="0" y="922338"/>
            <a:ext cx="9144000" cy="88900"/>
          </a:xfrm>
          <a:prstGeom prst="rect">
            <a:avLst/>
          </a:prstGeom>
          <a:solidFill>
            <a:srgbClr val="498F4D"/>
          </a:solid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73427" name="Line 19"/>
          <p:cNvSpPr>
            <a:spLocks noChangeShapeType="1"/>
          </p:cNvSpPr>
          <p:nvPr userDrawn="1"/>
        </p:nvSpPr>
        <p:spPr bwMode="auto">
          <a:xfrm>
            <a:off x="0" y="914400"/>
            <a:ext cx="9144000" cy="0"/>
          </a:xfrm>
          <a:prstGeom prst="line">
            <a:avLst/>
          </a:prstGeom>
          <a:noFill/>
          <a:ln w="19050">
            <a:solidFill>
              <a:schemeClr val="bg1"/>
            </a:solidFill>
            <a:round/>
            <a:headEnd/>
            <a:tailEnd/>
          </a:ln>
          <a:effec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953629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Slide Number Placeholder 5"/>
          <p:cNvSpPr txBox="1">
            <a:spLocks/>
          </p:cNvSpPr>
          <p:nvPr userDrawn="1"/>
        </p:nvSpPr>
        <p:spPr>
          <a:xfrm>
            <a:off x="8861426" y="6549069"/>
            <a:ext cx="282575"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675" b="0" i="0" smtClean="0">
                <a:latin typeface="Arial Bold"/>
                <a:cs typeface="Arial Bold"/>
              </a:rPr>
              <a:pPr/>
              <a:t>‹#›</a:t>
            </a:fld>
            <a:endParaRPr lang="en-US" sz="675" b="0" i="0">
              <a:latin typeface="Arial Bold"/>
              <a:cs typeface="Arial Bold"/>
            </a:endParaRPr>
          </a:p>
        </p:txBody>
      </p:sp>
    </p:spTree>
    <p:extLst>
      <p:ext uri="{BB962C8B-B14F-4D97-AF65-F5344CB8AC3E}">
        <p14:creationId xmlns:p14="http://schemas.microsoft.com/office/powerpoint/2010/main" val="6848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4572000" y="2044700"/>
            <a:ext cx="4572000" cy="1644650"/>
          </a:xfrm>
          <a:prstGeom prst="rect">
            <a:avLst/>
          </a:prstGeom>
          <a:no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73412" name="Text Box 4"/>
          <p:cNvSpPr txBox="1">
            <a:spLocks noChangeArrowheads="1"/>
          </p:cNvSpPr>
          <p:nvPr/>
        </p:nvSpPr>
        <p:spPr bwMode="auto">
          <a:xfrm rot="5400000">
            <a:off x="319087" y="1185863"/>
            <a:ext cx="549275" cy="457200"/>
          </a:xfrm>
          <a:prstGeom prst="rect">
            <a:avLst/>
          </a:prstGeom>
          <a:noFill/>
          <a:ln w="9525">
            <a:noFill/>
            <a:miter lim="800000"/>
            <a:headEnd/>
            <a:tailEnd/>
          </a:ln>
          <a:effectLst/>
        </p:spPr>
        <p:txBody>
          <a:bodyPr rot="10800000" vert="eaVert">
            <a:spAutoFit/>
          </a:bodyPr>
          <a:lstStyle/>
          <a:p>
            <a:pPr fontAlgn="base">
              <a:spcBef>
                <a:spcPct val="50000"/>
              </a:spcBef>
              <a:spcAft>
                <a:spcPct val="0"/>
              </a:spcAft>
            </a:pPr>
            <a:endParaRPr lang="en-US">
              <a:solidFill>
                <a:srgbClr val="000000"/>
              </a:solidFill>
            </a:endParaRPr>
          </a:p>
        </p:txBody>
      </p:sp>
      <p:pic>
        <p:nvPicPr>
          <p:cNvPr id="273413" name="Picture 5" descr="bottom banner"/>
          <p:cNvPicPr>
            <a:picLocks noChangeAspect="1" noChangeArrowheads="1"/>
          </p:cNvPicPr>
          <p:nvPr/>
        </p:nvPicPr>
        <p:blipFill>
          <a:blip r:embed="rId2" cstate="print"/>
          <a:srcRect/>
          <a:stretch>
            <a:fillRect/>
          </a:stretch>
        </p:blipFill>
        <p:spPr bwMode="auto">
          <a:xfrm>
            <a:off x="0" y="5943600"/>
            <a:ext cx="9144000" cy="914400"/>
          </a:xfrm>
          <a:prstGeom prst="rect">
            <a:avLst/>
          </a:prstGeom>
          <a:noFill/>
        </p:spPr>
      </p:pic>
      <p:sp>
        <p:nvSpPr>
          <p:cNvPr id="273414" name="Rectangle 6"/>
          <p:cNvSpPr>
            <a:spLocks noChangeArrowheads="1"/>
          </p:cNvSpPr>
          <p:nvPr/>
        </p:nvSpPr>
        <p:spPr bwMode="auto">
          <a:xfrm>
            <a:off x="0" y="0"/>
            <a:ext cx="9144000" cy="914400"/>
          </a:xfrm>
          <a:prstGeom prst="rect">
            <a:avLst/>
          </a:prstGeom>
          <a:solidFill>
            <a:srgbClr val="5B7EBC"/>
          </a:solid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pic>
        <p:nvPicPr>
          <p:cNvPr id="273415" name="Picture 7" descr="epa_logo_vert_rev"/>
          <p:cNvPicPr>
            <a:picLocks noChangeAspect="1" noChangeArrowheads="1"/>
          </p:cNvPicPr>
          <p:nvPr/>
        </p:nvPicPr>
        <p:blipFill>
          <a:blip r:embed="rId3" cstate="print"/>
          <a:srcRect/>
          <a:stretch>
            <a:fillRect/>
          </a:stretch>
        </p:blipFill>
        <p:spPr bwMode="auto">
          <a:xfrm>
            <a:off x="142875" y="190500"/>
            <a:ext cx="1404938" cy="555625"/>
          </a:xfrm>
          <a:prstGeom prst="rect">
            <a:avLst/>
          </a:prstGeom>
          <a:noFill/>
        </p:spPr>
      </p:pic>
      <p:pic>
        <p:nvPicPr>
          <p:cNvPr id="273421" name="Picture 13" descr="iStock_000001589846Largecmyk"/>
          <p:cNvPicPr>
            <a:picLocks noChangeAspect="1" noChangeArrowheads="1"/>
          </p:cNvPicPr>
          <p:nvPr userDrawn="1"/>
        </p:nvPicPr>
        <p:blipFill>
          <a:blip r:embed="rId4" cstate="print"/>
          <a:srcRect/>
          <a:stretch>
            <a:fillRect/>
          </a:stretch>
        </p:blipFill>
        <p:spPr bwMode="auto">
          <a:xfrm>
            <a:off x="0" y="4997450"/>
            <a:ext cx="1244600" cy="828675"/>
          </a:xfrm>
          <a:prstGeom prst="rect">
            <a:avLst/>
          </a:prstGeom>
          <a:noFill/>
        </p:spPr>
      </p:pic>
      <p:pic>
        <p:nvPicPr>
          <p:cNvPr id="273422" name="Picture 14" descr="ist2_5191511-pediatric-patient-care-2[1]"/>
          <p:cNvPicPr>
            <a:picLocks noChangeAspect="1" noChangeArrowheads="1"/>
          </p:cNvPicPr>
          <p:nvPr userDrawn="1"/>
        </p:nvPicPr>
        <p:blipFill>
          <a:blip r:embed="rId5" cstate="print"/>
          <a:srcRect/>
          <a:stretch>
            <a:fillRect/>
          </a:stretch>
        </p:blipFill>
        <p:spPr bwMode="auto">
          <a:xfrm>
            <a:off x="0" y="1066800"/>
            <a:ext cx="1217613" cy="809625"/>
          </a:xfrm>
          <a:prstGeom prst="rect">
            <a:avLst/>
          </a:prstGeom>
          <a:noFill/>
          <a:ln w="9525">
            <a:noFill/>
            <a:miter lim="800000"/>
            <a:headEnd/>
            <a:tailEnd/>
          </a:ln>
        </p:spPr>
      </p:pic>
      <p:pic>
        <p:nvPicPr>
          <p:cNvPr id="273423" name="Picture 15" descr="iStock_000001520251Mediumcmyk"/>
          <p:cNvPicPr>
            <a:picLocks noChangeAspect="1" noChangeArrowheads="1"/>
          </p:cNvPicPr>
          <p:nvPr userDrawn="1"/>
        </p:nvPicPr>
        <p:blipFill>
          <a:blip r:embed="rId6" cstate="print"/>
          <a:srcRect/>
          <a:stretch>
            <a:fillRect/>
          </a:stretch>
        </p:blipFill>
        <p:spPr bwMode="auto">
          <a:xfrm>
            <a:off x="-9525" y="3005138"/>
            <a:ext cx="1246188" cy="830262"/>
          </a:xfrm>
          <a:prstGeom prst="rect">
            <a:avLst/>
          </a:prstGeom>
          <a:noFill/>
          <a:ln w="9525">
            <a:noFill/>
            <a:miter lim="800000"/>
            <a:headEnd/>
            <a:tailEnd/>
          </a:ln>
        </p:spPr>
      </p:pic>
      <p:pic>
        <p:nvPicPr>
          <p:cNvPr id="273424" name="Picture 16" descr="iStock_000001317146Large cmyk"/>
          <p:cNvPicPr>
            <a:picLocks noChangeAspect="1" noChangeArrowheads="1"/>
          </p:cNvPicPr>
          <p:nvPr userDrawn="1"/>
        </p:nvPicPr>
        <p:blipFill>
          <a:blip r:embed="rId7" cstate="print"/>
          <a:srcRect/>
          <a:stretch>
            <a:fillRect/>
          </a:stretch>
        </p:blipFill>
        <p:spPr bwMode="auto">
          <a:xfrm>
            <a:off x="0" y="1997075"/>
            <a:ext cx="1223963" cy="879475"/>
          </a:xfrm>
          <a:prstGeom prst="rect">
            <a:avLst/>
          </a:prstGeom>
          <a:noFill/>
          <a:ln w="9525">
            <a:noFill/>
            <a:miter lim="800000"/>
            <a:headEnd/>
            <a:tailEnd/>
          </a:ln>
        </p:spPr>
      </p:pic>
      <p:pic>
        <p:nvPicPr>
          <p:cNvPr id="273425" name="Picture 17" descr="iStock_000005366886Mediumcmyk"/>
          <p:cNvPicPr>
            <a:picLocks noChangeAspect="1" noChangeArrowheads="1"/>
          </p:cNvPicPr>
          <p:nvPr userDrawn="1"/>
        </p:nvPicPr>
        <p:blipFill>
          <a:blip r:embed="rId8" cstate="print"/>
          <a:srcRect/>
          <a:stretch>
            <a:fillRect/>
          </a:stretch>
        </p:blipFill>
        <p:spPr bwMode="auto">
          <a:xfrm>
            <a:off x="0" y="3971925"/>
            <a:ext cx="1243013" cy="898525"/>
          </a:xfrm>
          <a:prstGeom prst="rect">
            <a:avLst/>
          </a:prstGeom>
          <a:noFill/>
          <a:ln w="9525">
            <a:noFill/>
            <a:miter lim="800000"/>
            <a:headEnd/>
            <a:tailEnd/>
          </a:ln>
        </p:spPr>
      </p:pic>
      <p:sp>
        <p:nvSpPr>
          <p:cNvPr id="273426" name="Rectangle 18"/>
          <p:cNvSpPr>
            <a:spLocks noChangeArrowheads="1"/>
          </p:cNvSpPr>
          <p:nvPr userDrawn="1"/>
        </p:nvSpPr>
        <p:spPr bwMode="auto">
          <a:xfrm>
            <a:off x="0" y="922338"/>
            <a:ext cx="9144000" cy="88900"/>
          </a:xfrm>
          <a:prstGeom prst="rect">
            <a:avLst/>
          </a:prstGeom>
          <a:solidFill>
            <a:srgbClr val="498F4D"/>
          </a:solid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73427" name="Line 19"/>
          <p:cNvSpPr>
            <a:spLocks noChangeShapeType="1"/>
          </p:cNvSpPr>
          <p:nvPr userDrawn="1"/>
        </p:nvSpPr>
        <p:spPr bwMode="auto">
          <a:xfrm>
            <a:off x="0" y="914400"/>
            <a:ext cx="9144000" cy="0"/>
          </a:xfrm>
          <a:prstGeom prst="line">
            <a:avLst/>
          </a:prstGeom>
          <a:noFill/>
          <a:ln w="19050">
            <a:solidFill>
              <a:schemeClr val="bg1"/>
            </a:solidFill>
            <a:round/>
            <a:headEnd/>
            <a:tailEnd/>
          </a:ln>
          <a:effec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266263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50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027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675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45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312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25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761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684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514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22275"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ea typeface="+mn-ea"/>
                <a:cs typeface="+mn-cs"/>
              </a:defRPr>
            </a:lvl1pPr>
          </a:lstStyle>
          <a:p>
            <a:pPr fontAlgn="base">
              <a:spcBef>
                <a:spcPct val="0"/>
              </a:spcBef>
              <a:spcAft>
                <a:spcPct val="0"/>
              </a:spcAft>
              <a:defRPr/>
            </a:pPr>
            <a:fld id="{2116E9EA-506B-4F51-99EA-8DC023CCFB7A}"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4" name="Picture 6" descr="bottom banner"/>
          <p:cNvPicPr>
            <a:picLocks noChangeArrowheads="1"/>
          </p:cNvPicPr>
          <p:nvPr/>
        </p:nvPicPr>
        <p:blipFill>
          <a:blip r:embed="rId15" cstate="print"/>
          <a:srcRect/>
          <a:stretch>
            <a:fillRect/>
          </a:stretch>
        </p:blipFill>
        <p:spPr bwMode="auto">
          <a:xfrm>
            <a:off x="0" y="5943600"/>
            <a:ext cx="9144000" cy="914400"/>
          </a:xfrm>
          <a:prstGeom prst="rect">
            <a:avLst/>
          </a:prstGeom>
          <a:noFill/>
          <a:ln w="9525">
            <a:noFill/>
            <a:miter lim="800000"/>
            <a:headEnd/>
            <a:tailEnd/>
          </a:ln>
        </p:spPr>
      </p:pic>
      <p:sp>
        <p:nvSpPr>
          <p:cNvPr id="7" name="Rectangle 3"/>
          <p:cNvSpPr txBox="1">
            <a:spLocks noChangeArrowheads="1"/>
          </p:cNvSpPr>
          <p:nvPr/>
        </p:nvSpPr>
        <p:spPr>
          <a:xfrm>
            <a:off x="0" y="6381750"/>
            <a:ext cx="2133600" cy="476250"/>
          </a:xfrm>
          <a:prstGeom prst="rect">
            <a:avLst/>
          </a:prstGeom>
          <a:ln/>
        </p:spPr>
        <p:txBody>
          <a:bodyPr/>
          <a:lstStyle>
            <a:defPPr>
              <a:defRPr lang="en-US"/>
            </a:defPPr>
            <a:lvl1pPr algn="l" rtl="0" fontAlgn="base">
              <a:spcBef>
                <a:spcPct val="0"/>
              </a:spcBef>
              <a:spcAft>
                <a:spcPct val="0"/>
              </a:spcAft>
              <a:defRPr b="1"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b="1"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b="1"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b="1"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b="1" kern="1200">
                <a:solidFill>
                  <a:schemeClr val="tx1"/>
                </a:solidFill>
                <a:latin typeface="Arial" pitchFamily="34" charset="0"/>
                <a:ea typeface="ＭＳ Ｐゴシック"/>
                <a:cs typeface="ＭＳ Ｐゴシック"/>
              </a:defRPr>
            </a:lvl5pPr>
            <a:lvl6pPr marL="2286000" algn="l" defTabSz="914400" rtl="0" eaLnBrk="1" latinLnBrk="0" hangingPunct="1">
              <a:defRPr b="1" kern="1200">
                <a:solidFill>
                  <a:schemeClr val="tx1"/>
                </a:solidFill>
                <a:latin typeface="Arial" pitchFamily="34" charset="0"/>
                <a:ea typeface="ＭＳ Ｐゴシック"/>
                <a:cs typeface="ＭＳ Ｐゴシック"/>
              </a:defRPr>
            </a:lvl6pPr>
            <a:lvl7pPr marL="2743200" algn="l" defTabSz="914400" rtl="0" eaLnBrk="1" latinLnBrk="0" hangingPunct="1">
              <a:defRPr b="1" kern="1200">
                <a:solidFill>
                  <a:schemeClr val="tx1"/>
                </a:solidFill>
                <a:latin typeface="Arial" pitchFamily="34" charset="0"/>
                <a:ea typeface="ＭＳ Ｐゴシック"/>
                <a:cs typeface="ＭＳ Ｐゴシック"/>
              </a:defRPr>
            </a:lvl7pPr>
            <a:lvl8pPr marL="3200400" algn="l" defTabSz="914400" rtl="0" eaLnBrk="1" latinLnBrk="0" hangingPunct="1">
              <a:defRPr b="1" kern="1200">
                <a:solidFill>
                  <a:schemeClr val="tx1"/>
                </a:solidFill>
                <a:latin typeface="Arial" pitchFamily="34" charset="0"/>
                <a:ea typeface="ＭＳ Ｐゴシック"/>
                <a:cs typeface="ＭＳ Ｐゴシック"/>
              </a:defRPr>
            </a:lvl8pPr>
            <a:lvl9pPr marL="3657600" algn="l" defTabSz="914400" rtl="0" eaLnBrk="1" latinLnBrk="0" hangingPunct="1">
              <a:defRPr b="1" kern="1200">
                <a:solidFill>
                  <a:schemeClr val="tx1"/>
                </a:solidFill>
                <a:latin typeface="Arial" pitchFamily="34" charset="0"/>
                <a:ea typeface="ＭＳ Ｐゴシック"/>
                <a:cs typeface="ＭＳ Ｐゴシック"/>
              </a:defRPr>
            </a:lvl9pPr>
          </a:lstStyle>
          <a:p>
            <a:pPr>
              <a:defRPr/>
            </a:pPr>
            <a:fld id="{51A53808-F6B9-4C21-9A70-D636DCC2F63A}" type="slidenum">
              <a:rPr lang="en-US" sz="1400" b="0" smtClean="0">
                <a:solidFill>
                  <a:schemeClr val="bg1"/>
                </a:solidFill>
              </a:rPr>
              <a:pPr>
                <a:defRPr/>
              </a:pPr>
              <a:t>‹#›</a:t>
            </a:fld>
            <a:endParaRPr lang="en-US" sz="1400" b="0">
              <a:solidFill>
                <a:schemeClr val="bg1"/>
              </a:solidFill>
            </a:endParaRPr>
          </a:p>
        </p:txBody>
      </p:sp>
    </p:spTree>
    <p:extLst>
      <p:ext uri="{BB962C8B-B14F-4D97-AF65-F5344CB8AC3E}">
        <p14:creationId xmlns:p14="http://schemas.microsoft.com/office/powerpoint/2010/main" val="410217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0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371600"/>
            <a:ext cx="8458200" cy="323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2362200"/>
            <a:ext cx="7772400" cy="3397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8580" name="Rectangle 4"/>
          <p:cNvSpPr>
            <a:spLocks noGrp="1" noChangeArrowheads="1"/>
          </p:cNvSpPr>
          <p:nvPr/>
        </p:nvSpPr>
        <p:spPr bwMode="auto">
          <a:xfrm>
            <a:off x="7924800" y="6224588"/>
            <a:ext cx="609600" cy="228600"/>
          </a:xfrm>
          <a:prstGeom prst="rect">
            <a:avLst/>
          </a:prstGeom>
          <a:noFill/>
          <a:ln w="9525">
            <a:noFill/>
            <a:miter lim="800000"/>
            <a:headEnd/>
            <a:tailEnd/>
          </a:ln>
        </p:spPr>
        <p:txBody>
          <a:bodyPr lIns="0" tIns="0" rIns="0" bIns="0" anchor="ctr"/>
          <a:lstStyle/>
          <a:p>
            <a:pPr algn="r" fontAlgn="base">
              <a:spcBef>
                <a:spcPct val="0"/>
              </a:spcBef>
              <a:spcAft>
                <a:spcPct val="0"/>
              </a:spcAft>
              <a:defRPr/>
            </a:pPr>
            <a:fld id="{AB33381D-6E42-4DF7-8627-9B354897E840}" type="slidenum">
              <a:rPr lang="en-US" sz="1000" b="1">
                <a:solidFill>
                  <a:srgbClr val="FFFFFF"/>
                </a:solidFill>
              </a:rPr>
              <a:pPr algn="r" fontAlgn="base">
                <a:spcBef>
                  <a:spcPct val="0"/>
                </a:spcBef>
                <a:spcAft>
                  <a:spcPct val="0"/>
                </a:spcAft>
                <a:defRPr/>
              </a:pPr>
              <a:t>‹#›</a:t>
            </a:fld>
            <a:endParaRPr lang="en-US" sz="1000" b="1">
              <a:solidFill>
                <a:srgbClr val="FFFFFF"/>
              </a:solidFill>
            </a:endParaRPr>
          </a:p>
        </p:txBody>
      </p:sp>
      <p:pic>
        <p:nvPicPr>
          <p:cNvPr id="1029" name="Picture 5" descr="epa_logo_vert_large"/>
          <p:cNvPicPr>
            <a:picLocks noChangeAspect="1" noChangeArrowheads="1"/>
          </p:cNvPicPr>
          <p:nvPr/>
        </p:nvPicPr>
        <p:blipFill>
          <a:blip r:embed="rId4" cstate="print"/>
          <a:srcRect/>
          <a:stretch>
            <a:fillRect/>
          </a:stretch>
        </p:blipFill>
        <p:spPr bwMode="auto">
          <a:xfrm>
            <a:off x="279400" y="228600"/>
            <a:ext cx="1417638" cy="558800"/>
          </a:xfrm>
          <a:prstGeom prst="rect">
            <a:avLst/>
          </a:prstGeom>
          <a:noFill/>
          <a:ln w="9525">
            <a:noFill/>
            <a:miter lim="800000"/>
            <a:headEnd/>
            <a:tailEnd/>
          </a:ln>
        </p:spPr>
      </p:pic>
      <p:pic>
        <p:nvPicPr>
          <p:cNvPr id="1030" name="Picture 6" descr="bottom banner"/>
          <p:cNvPicPr>
            <a:picLocks noChangeAspect="1" noChangeArrowheads="1"/>
          </p:cNvPicPr>
          <p:nvPr/>
        </p:nvPicPr>
        <p:blipFill>
          <a:blip r:embed="rId5" cstate="print"/>
          <a:srcRect/>
          <a:stretch>
            <a:fillRect/>
          </a:stretch>
        </p:blipFill>
        <p:spPr bwMode="auto">
          <a:xfrm>
            <a:off x="0" y="5943600"/>
            <a:ext cx="9144000" cy="914400"/>
          </a:xfrm>
          <a:prstGeom prst="rect">
            <a:avLst/>
          </a:prstGeom>
          <a:noFill/>
          <a:ln w="9525">
            <a:noFill/>
            <a:miter lim="800000"/>
            <a:headEnd/>
            <a:tailEnd/>
          </a:ln>
        </p:spPr>
      </p:pic>
      <p:sp>
        <p:nvSpPr>
          <p:cNvPr id="408583" name="Text Box 7"/>
          <p:cNvSpPr txBox="1">
            <a:spLocks noChangeArrowheads="1"/>
          </p:cNvSpPr>
          <p:nvPr/>
        </p:nvSpPr>
        <p:spPr bwMode="auto">
          <a:xfrm>
            <a:off x="381000" y="6248400"/>
            <a:ext cx="2514600" cy="228600"/>
          </a:xfrm>
          <a:prstGeom prst="rect">
            <a:avLst/>
          </a:prstGeom>
          <a:noFill/>
          <a:ln w="9525">
            <a:noFill/>
            <a:miter lim="800000"/>
            <a:headEnd/>
            <a:tailEnd/>
          </a:ln>
          <a:effectLst/>
        </p:spPr>
        <p:txBody>
          <a:bodyPr>
            <a:spAutoFit/>
          </a:bodyPr>
          <a:lstStyle/>
          <a:p>
            <a:pPr fontAlgn="base">
              <a:spcBef>
                <a:spcPct val="50000"/>
              </a:spcBef>
              <a:spcAft>
                <a:spcPct val="0"/>
              </a:spcAft>
              <a:defRPr/>
            </a:pPr>
            <a:fld id="{01975959-234E-471F-B935-C143A8004535}" type="slidenum">
              <a:rPr lang="en-US" sz="900">
                <a:solidFill>
                  <a:srgbClr val="FFFFFF"/>
                </a:solidFill>
              </a:rPr>
              <a:pPr fontAlgn="base">
                <a:spcBef>
                  <a:spcPct val="50000"/>
                </a:spcBef>
                <a:spcAft>
                  <a:spcPct val="0"/>
                </a:spcAft>
                <a:defRPr/>
              </a:pPr>
              <a:t>‹#›</a:t>
            </a:fld>
            <a:endParaRPr lang="en-US" sz="900">
              <a:solidFill>
                <a:srgbClr val="000000"/>
              </a:solidFill>
              <a:latin typeface="Arial Black" pitchFamily="34" charset="0"/>
            </a:endParaRPr>
          </a:p>
        </p:txBody>
      </p:sp>
    </p:spTree>
    <p:extLst>
      <p:ext uri="{BB962C8B-B14F-4D97-AF65-F5344CB8AC3E}">
        <p14:creationId xmlns:p14="http://schemas.microsoft.com/office/powerpoint/2010/main" val="118885875"/>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rtl="0" eaLnBrk="0" fontAlgn="base" hangingPunct="0">
        <a:spcBef>
          <a:spcPct val="0"/>
        </a:spcBef>
        <a:spcAft>
          <a:spcPct val="0"/>
        </a:spcAft>
        <a:defRPr sz="4000" b="1">
          <a:solidFill>
            <a:srgbClr val="498F4D"/>
          </a:solidFill>
          <a:latin typeface="+mj-lt"/>
          <a:ea typeface="+mj-ea"/>
          <a:cs typeface="+mj-cs"/>
        </a:defRPr>
      </a:lvl1pPr>
      <a:lvl2pPr algn="ctr" rtl="0" eaLnBrk="0" fontAlgn="base" hangingPunct="0">
        <a:spcBef>
          <a:spcPct val="0"/>
        </a:spcBef>
        <a:spcAft>
          <a:spcPct val="0"/>
        </a:spcAft>
        <a:defRPr sz="4000" b="1">
          <a:solidFill>
            <a:srgbClr val="498F4D"/>
          </a:solidFill>
          <a:latin typeface="Arial" charset="0"/>
          <a:ea typeface="ＭＳ Ｐゴシック" pitchFamily="48" charset="-128"/>
        </a:defRPr>
      </a:lvl2pPr>
      <a:lvl3pPr algn="ctr" rtl="0" eaLnBrk="0" fontAlgn="base" hangingPunct="0">
        <a:spcBef>
          <a:spcPct val="0"/>
        </a:spcBef>
        <a:spcAft>
          <a:spcPct val="0"/>
        </a:spcAft>
        <a:defRPr sz="4000" b="1">
          <a:solidFill>
            <a:srgbClr val="498F4D"/>
          </a:solidFill>
          <a:latin typeface="Arial" charset="0"/>
          <a:ea typeface="ＭＳ Ｐゴシック" pitchFamily="48" charset="-128"/>
        </a:defRPr>
      </a:lvl3pPr>
      <a:lvl4pPr algn="ctr" rtl="0" eaLnBrk="0" fontAlgn="base" hangingPunct="0">
        <a:spcBef>
          <a:spcPct val="0"/>
        </a:spcBef>
        <a:spcAft>
          <a:spcPct val="0"/>
        </a:spcAft>
        <a:defRPr sz="4000" b="1">
          <a:solidFill>
            <a:srgbClr val="498F4D"/>
          </a:solidFill>
          <a:latin typeface="Arial" charset="0"/>
          <a:ea typeface="ＭＳ Ｐゴシック" pitchFamily="48" charset="-128"/>
        </a:defRPr>
      </a:lvl4pPr>
      <a:lvl5pPr algn="ctr" rtl="0" eaLnBrk="0" fontAlgn="base" hangingPunct="0">
        <a:spcBef>
          <a:spcPct val="0"/>
        </a:spcBef>
        <a:spcAft>
          <a:spcPct val="0"/>
        </a:spcAft>
        <a:defRPr sz="4000" b="1">
          <a:solidFill>
            <a:srgbClr val="498F4D"/>
          </a:solidFill>
          <a:latin typeface="Arial" charset="0"/>
          <a:ea typeface="ＭＳ Ｐゴシック" pitchFamily="48" charset="-128"/>
        </a:defRPr>
      </a:lvl5pPr>
      <a:lvl6pPr marL="457200" algn="ctr" rtl="0" fontAlgn="base">
        <a:spcBef>
          <a:spcPct val="0"/>
        </a:spcBef>
        <a:spcAft>
          <a:spcPct val="0"/>
        </a:spcAft>
        <a:defRPr sz="4000" b="1">
          <a:solidFill>
            <a:srgbClr val="498F4D"/>
          </a:solidFill>
          <a:latin typeface="Arial" charset="0"/>
          <a:ea typeface="ＭＳ Ｐゴシック" pitchFamily="48" charset="-128"/>
        </a:defRPr>
      </a:lvl6pPr>
      <a:lvl7pPr marL="914400" algn="ctr" rtl="0" fontAlgn="base">
        <a:spcBef>
          <a:spcPct val="0"/>
        </a:spcBef>
        <a:spcAft>
          <a:spcPct val="0"/>
        </a:spcAft>
        <a:defRPr sz="4000" b="1">
          <a:solidFill>
            <a:srgbClr val="498F4D"/>
          </a:solidFill>
          <a:latin typeface="Arial" charset="0"/>
          <a:ea typeface="ＭＳ Ｐゴシック" pitchFamily="48" charset="-128"/>
        </a:defRPr>
      </a:lvl7pPr>
      <a:lvl8pPr marL="1371600" algn="ctr" rtl="0" fontAlgn="base">
        <a:spcBef>
          <a:spcPct val="0"/>
        </a:spcBef>
        <a:spcAft>
          <a:spcPct val="0"/>
        </a:spcAft>
        <a:defRPr sz="4000" b="1">
          <a:solidFill>
            <a:srgbClr val="498F4D"/>
          </a:solidFill>
          <a:latin typeface="Arial" charset="0"/>
          <a:ea typeface="ＭＳ Ｐゴシック" pitchFamily="48" charset="-128"/>
        </a:defRPr>
      </a:lvl8pPr>
      <a:lvl9pPr marL="1828800" algn="ctr" rtl="0" fontAlgn="base">
        <a:spcBef>
          <a:spcPct val="0"/>
        </a:spcBef>
        <a:spcAft>
          <a:spcPct val="0"/>
        </a:spcAft>
        <a:defRPr sz="4000" b="1">
          <a:solidFill>
            <a:srgbClr val="498F4D"/>
          </a:solidFill>
          <a:latin typeface="Arial" charset="0"/>
          <a:ea typeface="ＭＳ Ｐゴシック" pitchFamily="48" charset="-128"/>
        </a:defRPr>
      </a:lvl9pPr>
    </p:titleStyle>
    <p:bodyStyle>
      <a:lvl1pPr marL="168275" indent="-168275" algn="l" rtl="0" eaLnBrk="0" fontAlgn="base" hangingPunct="0">
        <a:spcBef>
          <a:spcPct val="20000"/>
        </a:spcBef>
        <a:spcAft>
          <a:spcPct val="0"/>
        </a:spcAft>
        <a:buClr>
          <a:srgbClr val="49904D"/>
        </a:buClr>
        <a:buSzPct val="90000"/>
        <a:buFont typeface="Times" pitchFamily="18" charset="0"/>
        <a:buChar char="•"/>
        <a:defRPr sz="2400">
          <a:solidFill>
            <a:schemeClr val="tx1"/>
          </a:solidFill>
          <a:latin typeface="+mn-lt"/>
          <a:ea typeface="+mn-ea"/>
          <a:cs typeface="+mn-cs"/>
        </a:defRPr>
      </a:lvl1pPr>
      <a:lvl2pPr marL="457200" indent="-174625" algn="l" rtl="0" eaLnBrk="0" fontAlgn="base" hangingPunct="0">
        <a:spcBef>
          <a:spcPct val="20000"/>
        </a:spcBef>
        <a:spcAft>
          <a:spcPct val="0"/>
        </a:spcAft>
        <a:buClr>
          <a:srgbClr val="49904D"/>
        </a:buClr>
        <a:buChar char="–"/>
        <a:defRPr sz="2400">
          <a:solidFill>
            <a:schemeClr val="tx1"/>
          </a:solidFill>
          <a:latin typeface="+mn-lt"/>
          <a:ea typeface="+mn-ea"/>
        </a:defRPr>
      </a:lvl2pPr>
      <a:lvl3pPr marL="739775" indent="-168275" algn="l" rtl="0" eaLnBrk="0" fontAlgn="base" hangingPunct="0">
        <a:spcBef>
          <a:spcPct val="20000"/>
        </a:spcBef>
        <a:spcAft>
          <a:spcPct val="0"/>
        </a:spcAft>
        <a:buClr>
          <a:srgbClr val="49904D"/>
        </a:buClr>
        <a:buSzPct val="90000"/>
        <a:buFont typeface="Times" pitchFamily="18" charset="0"/>
        <a:buChar char="•"/>
        <a:defRPr sz="2400">
          <a:solidFill>
            <a:schemeClr val="tx1"/>
          </a:solidFill>
          <a:latin typeface="+mn-lt"/>
          <a:ea typeface="+mn-ea"/>
        </a:defRPr>
      </a:lvl3pPr>
      <a:lvl4pPr marL="1023938" indent="-169863" algn="l" rtl="0" eaLnBrk="0" fontAlgn="base" hangingPunct="0">
        <a:spcBef>
          <a:spcPct val="20000"/>
        </a:spcBef>
        <a:spcAft>
          <a:spcPct val="0"/>
        </a:spcAft>
        <a:buClr>
          <a:srgbClr val="49904D"/>
        </a:buClr>
        <a:buChar char="–"/>
        <a:defRPr sz="2400">
          <a:solidFill>
            <a:schemeClr val="tx1"/>
          </a:solidFill>
          <a:latin typeface="+mn-lt"/>
          <a:ea typeface="+mn-ea"/>
        </a:defRPr>
      </a:lvl4pPr>
      <a:lvl5pPr marL="1314450" indent="-176213" algn="l" rtl="0" eaLnBrk="0" fontAlgn="base" hangingPunct="0">
        <a:spcBef>
          <a:spcPct val="20000"/>
        </a:spcBef>
        <a:spcAft>
          <a:spcPct val="0"/>
        </a:spcAft>
        <a:buClr>
          <a:srgbClr val="49904D"/>
        </a:buClr>
        <a:buChar char="»"/>
        <a:defRPr sz="2400" i="1">
          <a:solidFill>
            <a:schemeClr val="tx1"/>
          </a:solidFill>
          <a:latin typeface="+mn-lt"/>
          <a:ea typeface="+mn-ea"/>
        </a:defRPr>
      </a:lvl5pPr>
      <a:lvl6pPr marL="1771650" indent="-176213" algn="l" rtl="0" fontAlgn="base">
        <a:spcBef>
          <a:spcPct val="20000"/>
        </a:spcBef>
        <a:spcAft>
          <a:spcPct val="0"/>
        </a:spcAft>
        <a:buClr>
          <a:srgbClr val="49904D"/>
        </a:buClr>
        <a:buChar char="»"/>
        <a:defRPr sz="2400" i="1">
          <a:solidFill>
            <a:schemeClr val="tx1"/>
          </a:solidFill>
          <a:latin typeface="+mn-lt"/>
          <a:ea typeface="+mn-ea"/>
        </a:defRPr>
      </a:lvl6pPr>
      <a:lvl7pPr marL="2228850" indent="-176213" algn="l" rtl="0" fontAlgn="base">
        <a:spcBef>
          <a:spcPct val="20000"/>
        </a:spcBef>
        <a:spcAft>
          <a:spcPct val="0"/>
        </a:spcAft>
        <a:buClr>
          <a:srgbClr val="49904D"/>
        </a:buClr>
        <a:buChar char="»"/>
        <a:defRPr sz="2400" i="1">
          <a:solidFill>
            <a:schemeClr val="tx1"/>
          </a:solidFill>
          <a:latin typeface="+mn-lt"/>
          <a:ea typeface="+mn-ea"/>
        </a:defRPr>
      </a:lvl7pPr>
      <a:lvl8pPr marL="2686050" indent="-176213" algn="l" rtl="0" fontAlgn="base">
        <a:spcBef>
          <a:spcPct val="20000"/>
        </a:spcBef>
        <a:spcAft>
          <a:spcPct val="0"/>
        </a:spcAft>
        <a:buClr>
          <a:srgbClr val="49904D"/>
        </a:buClr>
        <a:buChar char="»"/>
        <a:defRPr sz="2400" i="1">
          <a:solidFill>
            <a:schemeClr val="tx1"/>
          </a:solidFill>
          <a:latin typeface="+mn-lt"/>
          <a:ea typeface="+mn-ea"/>
        </a:defRPr>
      </a:lvl8pPr>
      <a:lvl9pPr marL="3143250" indent="-176213" algn="l" rtl="0" fontAlgn="base">
        <a:spcBef>
          <a:spcPct val="20000"/>
        </a:spcBef>
        <a:spcAft>
          <a:spcPct val="0"/>
        </a:spcAft>
        <a:buClr>
          <a:srgbClr val="49904D"/>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Reflections%20on%20the%20National%20Radon%20Action%20Plan's%20(NRAP)%20Progress,%202015-2020"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radon/state-indoor-radon-grants-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grants/rain-2022-g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2514600" y="1752600"/>
            <a:ext cx="6167438" cy="1209675"/>
          </a:xfrm>
          <a:prstGeom prst="rect">
            <a:avLst/>
          </a:prstGeom>
          <a:noFill/>
          <a:ln w="9525">
            <a:noFill/>
            <a:miter lim="800000"/>
            <a:headEnd/>
            <a:tailEnd/>
          </a:ln>
        </p:spPr>
        <p:txBody>
          <a:bodyPr anchor="ctr"/>
          <a:lstStyle/>
          <a:p>
            <a:pPr algn="ctr" fontAlgn="base">
              <a:spcBef>
                <a:spcPct val="0"/>
              </a:spcBef>
              <a:spcAft>
                <a:spcPct val="0"/>
              </a:spcAft>
            </a:pPr>
            <a:endParaRPr lang="en-US" sz="2800" b="1">
              <a:solidFill>
                <a:srgbClr val="000000"/>
              </a:solidFill>
              <a:latin typeface="Calibri" panose="020F0502020204030204" pitchFamily="34" charset="0"/>
              <a:cs typeface="Calibri" panose="020F0502020204030204" pitchFamily="34" charset="0"/>
            </a:endParaRPr>
          </a:p>
        </p:txBody>
      </p:sp>
      <p:sp>
        <p:nvSpPr>
          <p:cNvPr id="441347" name="Rectangle 3"/>
          <p:cNvSpPr>
            <a:spLocks noChangeArrowheads="1"/>
          </p:cNvSpPr>
          <p:nvPr/>
        </p:nvSpPr>
        <p:spPr bwMode="auto">
          <a:xfrm>
            <a:off x="5813264" y="5410200"/>
            <a:ext cx="3359150" cy="495300"/>
          </a:xfrm>
          <a:prstGeom prst="rect">
            <a:avLst/>
          </a:prstGeom>
          <a:solidFill>
            <a:srgbClr val="003F69">
              <a:alpha val="0"/>
            </a:srgbClr>
          </a:solidFill>
          <a:ln w="9525">
            <a:noFill/>
            <a:miter lim="800000"/>
            <a:headEnd/>
            <a:tailEnd/>
          </a:ln>
        </p:spPr>
        <p:txBody>
          <a:bodyPr lIns="0" tIns="0" rIns="0" bIns="0" anchor="t"/>
          <a:lstStyle/>
          <a:p>
            <a:pPr>
              <a:spcBef>
                <a:spcPct val="0"/>
              </a:spcBef>
              <a:spcAft>
                <a:spcPct val="0"/>
              </a:spcAft>
            </a:pPr>
            <a:r>
              <a:rPr lang="en-US" b="1" dirty="0">
                <a:solidFill>
                  <a:srgbClr val="000000"/>
                </a:solidFill>
                <a:latin typeface="Arial Black" panose="020B0A04020102020204" pitchFamily="34" charset="0"/>
                <a:cs typeface="Calibri" panose="020F0502020204030204" pitchFamily="34" charset="0"/>
              </a:rPr>
              <a:t>November 9, 2021</a:t>
            </a:r>
          </a:p>
          <a:p>
            <a:pPr fontAlgn="base">
              <a:spcBef>
                <a:spcPct val="0"/>
              </a:spcBef>
              <a:spcAft>
                <a:spcPct val="0"/>
              </a:spcAft>
            </a:pPr>
            <a:endParaRPr lang="en-US" b="1" dirty="0">
              <a:solidFill>
                <a:srgbClr val="000000"/>
              </a:solidFill>
              <a:latin typeface="Arial Black" panose="020B0A04020102020204" pitchFamily="34" charset="0"/>
              <a:cs typeface="Calibri" panose="020F0502020204030204" pitchFamily="34" charset="0"/>
            </a:endParaRPr>
          </a:p>
          <a:p>
            <a:pPr fontAlgn="base">
              <a:spcBef>
                <a:spcPct val="0"/>
              </a:spcBef>
              <a:spcAft>
                <a:spcPct val="0"/>
              </a:spcAft>
            </a:pPr>
            <a:endParaRPr lang="en-US" b="1" dirty="0">
              <a:solidFill>
                <a:srgbClr val="00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980EDFD-38F1-4877-A42E-E43C898AB7C1}"/>
              </a:ext>
            </a:extLst>
          </p:cNvPr>
          <p:cNvSpPr txBox="1"/>
          <p:nvPr/>
        </p:nvSpPr>
        <p:spPr>
          <a:xfrm>
            <a:off x="1809750" y="2013515"/>
            <a:ext cx="7150100" cy="1631216"/>
          </a:xfrm>
          <a:prstGeom prst="rect">
            <a:avLst/>
          </a:prstGeom>
          <a:noFill/>
        </p:spPr>
        <p:txBody>
          <a:bodyPr wrap="square" rtlCol="0" anchor="t">
            <a:spAutoFit/>
          </a:bodyPr>
          <a:lstStyle/>
          <a:p>
            <a:pPr algn="ctr"/>
            <a:r>
              <a:rPr lang="en-US" sz="3200" b="1" dirty="0">
                <a:cs typeface="Arial"/>
              </a:rPr>
              <a:t>EPA Radon Program and </a:t>
            </a:r>
          </a:p>
          <a:p>
            <a:pPr algn="ctr"/>
            <a:r>
              <a:rPr lang="en-US" sz="3200" b="1" dirty="0">
                <a:cs typeface="Arial"/>
              </a:rPr>
              <a:t>NRAP Update</a:t>
            </a:r>
          </a:p>
          <a:p>
            <a:pPr algn="ctr"/>
            <a:endParaRPr lang="en-US" dirty="0"/>
          </a:p>
          <a:p>
            <a:pPr algn="ctr"/>
            <a:r>
              <a:rPr lang="en-US" dirty="0"/>
              <a:t> </a:t>
            </a:r>
            <a:endParaRPr lang="en-US" dirty="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9F80-6843-4EFE-BF6B-4B841D6E0889}"/>
              </a:ext>
            </a:extLst>
          </p:cNvPr>
          <p:cNvSpPr txBox="1">
            <a:spLocks/>
          </p:cNvSpPr>
          <p:nvPr/>
        </p:nvSpPr>
        <p:spPr>
          <a:xfrm>
            <a:off x="152400" y="152400"/>
            <a:ext cx="8686800" cy="762000"/>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0"/>
              </a:spcBef>
            </a:pPr>
            <a:r>
              <a:rPr lang="en-US" sz="4000" b="1" kern="0">
                <a:solidFill>
                  <a:srgbClr val="008000"/>
                </a:solidFill>
                <a:latin typeface="Calibri" panose="020F0502020204030204" pitchFamily="34" charset="0"/>
                <a:cs typeface="Calibri" panose="020F0502020204030204" pitchFamily="34" charset="0"/>
              </a:rPr>
              <a:t>Moving to a National Radon Action Plan</a:t>
            </a:r>
          </a:p>
        </p:txBody>
      </p:sp>
      <p:pic>
        <p:nvPicPr>
          <p:cNvPr id="3" name="Picture 2">
            <a:extLst>
              <a:ext uri="{FF2B5EF4-FFF2-40B4-BE49-F238E27FC236}">
                <a16:creationId xmlns:a16="http://schemas.microsoft.com/office/drawing/2014/main" id="{6F330D6D-4C94-4641-BAD5-2E855CC3B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83" y="1524000"/>
            <a:ext cx="8294433" cy="3922537"/>
          </a:xfrm>
          <a:prstGeom prst="rect">
            <a:avLst/>
          </a:prstGeom>
        </p:spPr>
      </p:pic>
    </p:spTree>
    <p:extLst>
      <p:ext uri="{BB962C8B-B14F-4D97-AF65-F5344CB8AC3E}">
        <p14:creationId xmlns:p14="http://schemas.microsoft.com/office/powerpoint/2010/main" val="76045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8D69C2-5A84-4BD0-9382-A9D45539F44A}"/>
              </a:ext>
            </a:extLst>
          </p:cNvPr>
          <p:cNvSpPr txBox="1"/>
          <p:nvPr/>
        </p:nvSpPr>
        <p:spPr>
          <a:xfrm>
            <a:off x="38100" y="80779"/>
            <a:ext cx="8953500" cy="646331"/>
          </a:xfrm>
          <a:prstGeom prst="rect">
            <a:avLst/>
          </a:prstGeom>
          <a:noFill/>
        </p:spPr>
        <p:txBody>
          <a:bodyPr wrap="square" rtlCol="0">
            <a:spAutoFit/>
          </a:bodyPr>
          <a:lstStyle/>
          <a:p>
            <a:r>
              <a:rPr lang="en-US" sz="3600" b="1">
                <a:solidFill>
                  <a:srgbClr val="008000"/>
                </a:solidFill>
                <a:latin typeface="Calibri" panose="020F0502020204030204" pitchFamily="34" charset="0"/>
                <a:cs typeface="Calibri" panose="020F0502020204030204" pitchFamily="34" charset="0"/>
              </a:rPr>
              <a:t>National Radon Action Plan Adopted 11/2015</a:t>
            </a:r>
          </a:p>
        </p:txBody>
      </p:sp>
      <p:sp>
        <p:nvSpPr>
          <p:cNvPr id="3" name="TextBox 2">
            <a:extLst>
              <a:ext uri="{FF2B5EF4-FFF2-40B4-BE49-F238E27FC236}">
                <a16:creationId xmlns:a16="http://schemas.microsoft.com/office/drawing/2014/main" id="{A90DD1A0-3BDC-4C25-924E-EDD150D5110B}"/>
              </a:ext>
            </a:extLst>
          </p:cNvPr>
          <p:cNvSpPr txBox="1"/>
          <p:nvPr/>
        </p:nvSpPr>
        <p:spPr>
          <a:xfrm>
            <a:off x="3352800" y="1548479"/>
            <a:ext cx="5638800" cy="4893647"/>
          </a:xfrm>
          <a:prstGeom prst="rect">
            <a:avLst/>
          </a:prstGeom>
          <a:noFill/>
        </p:spPr>
        <p:txBody>
          <a:bodyPr wrap="square" rtlCol="0">
            <a:spAutoFit/>
          </a:bodyPr>
          <a:lstStyle/>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American Lung Association</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American Association of Radon </a:t>
            </a:r>
            <a:br>
              <a:rPr lang="en-US" sz="2400">
                <a:latin typeface="Calibri" panose="020F0502020204030204" pitchFamily="34" charset="0"/>
                <a:cs typeface="Calibri" panose="020F0502020204030204" pitchFamily="34" charset="0"/>
              </a:rPr>
            </a:br>
            <a:r>
              <a:rPr lang="en-US" sz="2400">
                <a:latin typeface="Calibri" panose="020F0502020204030204" pitchFamily="34" charset="0"/>
                <a:cs typeface="Calibri" panose="020F0502020204030204" pitchFamily="34" charset="0"/>
              </a:rPr>
              <a:t>Scientists and Technologists</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AARST Foundation</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American Society of Home Inspectors</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Cancer Survivors Against Radon</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Children’s Environmental Health Network</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Citizens for Radioactive Radon Reduction</a:t>
            </a:r>
          </a:p>
          <a:p>
            <a:pPr marL="571500" indent="-571500">
              <a:buFont typeface="Arial" panose="020B0604020202020204" pitchFamily="34" charset="0"/>
              <a:buChar char="•"/>
            </a:pPr>
            <a:r>
              <a:rPr lang="en-US" sz="2400">
                <a:latin typeface="Calibri" panose="020F0502020204030204" pitchFamily="34" charset="0"/>
                <a:cs typeface="Calibri" panose="020F0502020204030204" pitchFamily="34" charset="0"/>
              </a:rPr>
              <a:t>Conference of Radiation Control Program Directors</a:t>
            </a:r>
          </a:p>
          <a:p>
            <a:pPr marL="571500" indent="-571500">
              <a:buFont typeface="Arial" panose="020B0604020202020204" pitchFamily="34" charset="0"/>
              <a:buChar char="•"/>
            </a:pPr>
            <a:endParaRPr lang="en-US" sz="24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B8A9DB1-2603-48F5-8FF2-57838466C1E3}"/>
              </a:ext>
            </a:extLst>
          </p:cNvPr>
          <p:cNvSpPr txBox="1"/>
          <p:nvPr/>
        </p:nvSpPr>
        <p:spPr>
          <a:xfrm>
            <a:off x="2971800" y="934289"/>
            <a:ext cx="6963517" cy="523220"/>
          </a:xfrm>
          <a:prstGeom prst="rect">
            <a:avLst/>
          </a:prstGeom>
          <a:solidFill>
            <a:schemeClr val="tx1">
              <a:lumMod val="50000"/>
              <a:lumOff val="50000"/>
            </a:schemeClr>
          </a:solidFill>
        </p:spPr>
        <p:txBody>
          <a:bodyPr wrap="square" rtlCol="0">
            <a:spAutoFit/>
          </a:bodyPr>
          <a:lstStyle/>
          <a:p>
            <a:r>
              <a:rPr lang="en-US" sz="2800">
                <a:solidFill>
                  <a:schemeClr val="bg1"/>
                </a:solidFill>
                <a:latin typeface="Calibri" panose="020F0502020204030204" pitchFamily="34" charset="0"/>
                <a:cs typeface="Calibri" panose="020F0502020204030204" pitchFamily="34" charset="0"/>
              </a:rPr>
              <a:t>Fourteen organizations </a:t>
            </a:r>
            <a:r>
              <a:rPr lang="en-US" sz="2800">
                <a:solidFill>
                  <a:srgbClr val="FFFF00"/>
                </a:solidFill>
                <a:latin typeface="Calibri" panose="020F0502020204030204" pitchFamily="34" charset="0"/>
                <a:cs typeface="Calibri" panose="020F0502020204030204" pitchFamily="34" charset="0"/>
              </a:rPr>
              <a:t>committed to act</a:t>
            </a:r>
            <a:r>
              <a:rPr lang="en-US" sz="2800">
                <a:solidFill>
                  <a:schemeClr val="bg1"/>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04F1BD51-F43D-492B-8FB9-753153074B5A}"/>
              </a:ext>
            </a:extLst>
          </p:cNvPr>
          <p:cNvPicPr>
            <a:picLocks noChangeAspect="1"/>
          </p:cNvPicPr>
          <p:nvPr/>
        </p:nvPicPr>
        <p:blipFill>
          <a:blip r:embed="rId3"/>
          <a:stretch>
            <a:fillRect/>
          </a:stretch>
        </p:blipFill>
        <p:spPr>
          <a:xfrm>
            <a:off x="381000" y="1710854"/>
            <a:ext cx="2839192" cy="3674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66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63A49-513E-4158-8BC8-6F2D052C0BBB}"/>
              </a:ext>
            </a:extLst>
          </p:cNvPr>
          <p:cNvSpPr txBox="1"/>
          <p:nvPr/>
        </p:nvSpPr>
        <p:spPr>
          <a:xfrm>
            <a:off x="0" y="75106"/>
            <a:ext cx="9088768" cy="646331"/>
          </a:xfrm>
          <a:prstGeom prst="rect">
            <a:avLst/>
          </a:prstGeom>
          <a:noFill/>
        </p:spPr>
        <p:txBody>
          <a:bodyPr wrap="square" rtlCol="0">
            <a:spAutoFit/>
          </a:bodyPr>
          <a:lstStyle/>
          <a:p>
            <a:r>
              <a:rPr lang="en-US" sz="3600" b="1">
                <a:solidFill>
                  <a:srgbClr val="008000"/>
                </a:solidFill>
                <a:latin typeface="Calibri" panose="020F0502020204030204" pitchFamily="34" charset="0"/>
                <a:cs typeface="Calibri" panose="020F0502020204030204" pitchFamily="34" charset="0"/>
              </a:rPr>
              <a:t>National Radon Action Plan Adopted 11/2015</a:t>
            </a:r>
          </a:p>
        </p:txBody>
      </p:sp>
      <p:sp>
        <p:nvSpPr>
          <p:cNvPr id="3" name="TextBox 2">
            <a:extLst>
              <a:ext uri="{FF2B5EF4-FFF2-40B4-BE49-F238E27FC236}">
                <a16:creationId xmlns:a16="http://schemas.microsoft.com/office/drawing/2014/main" id="{ED07F2DE-A4F7-412C-80C6-A5528FFED5DE}"/>
              </a:ext>
            </a:extLst>
          </p:cNvPr>
          <p:cNvSpPr txBox="1"/>
          <p:nvPr/>
        </p:nvSpPr>
        <p:spPr>
          <a:xfrm>
            <a:off x="3334492" y="1616393"/>
            <a:ext cx="5771408" cy="4401205"/>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Environmental Law Institute</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National Center for Healthy Housing</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National Tribal Air Association</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U.S. Environmental Protection Agency</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U.S. Department of Health and Human Services</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U.S. Department of Housing and Urban Development</a:t>
            </a:r>
          </a:p>
        </p:txBody>
      </p:sp>
      <p:sp>
        <p:nvSpPr>
          <p:cNvPr id="4" name="TextBox 3">
            <a:extLst>
              <a:ext uri="{FF2B5EF4-FFF2-40B4-BE49-F238E27FC236}">
                <a16:creationId xmlns:a16="http://schemas.microsoft.com/office/drawing/2014/main" id="{7C90D6B6-E919-4DA0-99E9-4C4BC2D42CFE}"/>
              </a:ext>
            </a:extLst>
          </p:cNvPr>
          <p:cNvSpPr txBox="1"/>
          <p:nvPr/>
        </p:nvSpPr>
        <p:spPr>
          <a:xfrm>
            <a:off x="2971058" y="1058719"/>
            <a:ext cx="6172942" cy="523220"/>
          </a:xfrm>
          <a:prstGeom prst="rect">
            <a:avLst/>
          </a:prstGeom>
          <a:solidFill>
            <a:schemeClr val="tx1">
              <a:lumMod val="50000"/>
              <a:lumOff val="50000"/>
            </a:schemeClr>
          </a:solidFill>
        </p:spPr>
        <p:txBody>
          <a:bodyPr wrap="square" rtlCol="0">
            <a:spAutoFit/>
          </a:bodyPr>
          <a:lstStyle/>
          <a:p>
            <a:r>
              <a:rPr lang="en-US" sz="2800">
                <a:solidFill>
                  <a:schemeClr val="bg1"/>
                </a:solidFill>
                <a:latin typeface="Calibri" panose="020F0502020204030204" pitchFamily="34" charset="0"/>
                <a:cs typeface="Calibri" panose="020F0502020204030204" pitchFamily="34" charset="0"/>
              </a:rPr>
              <a:t>Fourteen organizations </a:t>
            </a:r>
            <a:r>
              <a:rPr lang="en-US" sz="2800">
                <a:solidFill>
                  <a:srgbClr val="FFFF00"/>
                </a:solidFill>
                <a:latin typeface="Calibri" panose="020F0502020204030204" pitchFamily="34" charset="0"/>
                <a:cs typeface="Calibri" panose="020F0502020204030204" pitchFamily="34" charset="0"/>
              </a:rPr>
              <a:t>committed to act</a:t>
            </a:r>
            <a:r>
              <a:rPr lang="en-US" sz="2800">
                <a:solidFill>
                  <a:schemeClr val="bg1"/>
                </a:solidFill>
                <a:latin typeface="Calibri" panose="020F0502020204030204" pitchFamily="34" charset="0"/>
                <a:cs typeface="Calibri" panose="020F0502020204030204" pitchFamily="34" charset="0"/>
              </a:rPr>
              <a:t>.</a:t>
            </a:r>
            <a:endParaRPr lang="en-US" sz="28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D4557C7-3239-4571-83DF-215DEDF462FA}"/>
              </a:ext>
            </a:extLst>
          </p:cNvPr>
          <p:cNvPicPr>
            <a:picLocks noChangeAspect="1"/>
          </p:cNvPicPr>
          <p:nvPr/>
        </p:nvPicPr>
        <p:blipFill>
          <a:blip r:embed="rId2"/>
          <a:stretch>
            <a:fillRect/>
          </a:stretch>
        </p:blipFill>
        <p:spPr>
          <a:xfrm>
            <a:off x="381000" y="1710854"/>
            <a:ext cx="2839192" cy="3674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208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DAE116-3978-41AC-9964-A23C493A45CD}"/>
              </a:ext>
            </a:extLst>
          </p:cNvPr>
          <p:cNvPicPr>
            <a:picLocks noChangeAspect="1"/>
          </p:cNvPicPr>
          <p:nvPr/>
        </p:nvPicPr>
        <p:blipFill>
          <a:blip r:embed="rId2"/>
          <a:stretch>
            <a:fillRect/>
          </a:stretch>
        </p:blipFill>
        <p:spPr>
          <a:xfrm>
            <a:off x="5882951" y="1524000"/>
            <a:ext cx="2839192" cy="367424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B949FA3-43A3-4993-8F98-0FFE617F8A37}"/>
              </a:ext>
            </a:extLst>
          </p:cNvPr>
          <p:cNvSpPr txBox="1"/>
          <p:nvPr/>
        </p:nvSpPr>
        <p:spPr>
          <a:xfrm>
            <a:off x="261716" y="212310"/>
            <a:ext cx="8196484" cy="646331"/>
          </a:xfrm>
          <a:prstGeom prst="rect">
            <a:avLst/>
          </a:prstGeom>
          <a:noFill/>
        </p:spPr>
        <p:txBody>
          <a:bodyPr wrap="square" rtlCol="0">
            <a:spAutoFit/>
          </a:bodyPr>
          <a:lstStyle/>
          <a:p>
            <a:r>
              <a:rPr lang="en-US" sz="3600" b="1">
                <a:solidFill>
                  <a:srgbClr val="008000"/>
                </a:solidFill>
                <a:latin typeface="Calibri" panose="020F0502020204030204" pitchFamily="34" charset="0"/>
                <a:cs typeface="Calibri" panose="020F0502020204030204" pitchFamily="34" charset="0"/>
              </a:rPr>
              <a:t>National Radon Action Plan Signers</a:t>
            </a:r>
          </a:p>
        </p:txBody>
      </p:sp>
      <p:sp>
        <p:nvSpPr>
          <p:cNvPr id="4" name="TextBox 3">
            <a:extLst>
              <a:ext uri="{FF2B5EF4-FFF2-40B4-BE49-F238E27FC236}">
                <a16:creationId xmlns:a16="http://schemas.microsoft.com/office/drawing/2014/main" id="{F2173942-2643-4334-8A01-0C4CFD20E381}"/>
              </a:ext>
            </a:extLst>
          </p:cNvPr>
          <p:cNvSpPr txBox="1"/>
          <p:nvPr/>
        </p:nvSpPr>
        <p:spPr>
          <a:xfrm>
            <a:off x="261716" y="1874728"/>
            <a:ext cx="4638304" cy="3108543"/>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American Public Health Association</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American Thoracic Society</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Trust for America’s Health</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Asthma &amp; Allergy Network</a:t>
            </a:r>
          </a:p>
          <a:p>
            <a:pPr marL="457200" indent="-457200">
              <a:buFont typeface="Arial" panose="020B0604020202020204" pitchFamily="34" charset="0"/>
              <a:buChar char="•"/>
            </a:pPr>
            <a:r>
              <a:rPr lang="en-US" sz="2800">
                <a:latin typeface="Calibri" panose="020F0502020204030204" pitchFamily="34" charset="0"/>
                <a:cs typeface="Calibri" panose="020F0502020204030204" pitchFamily="34" charset="0"/>
              </a:rPr>
              <a:t>Others are in review</a:t>
            </a:r>
          </a:p>
          <a:p>
            <a:pPr lvl="1"/>
            <a:r>
              <a:rPr lang="en-US" sz="2800">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178341E1-3FC9-4D18-BE50-307495882EBA}"/>
              </a:ext>
            </a:extLst>
          </p:cNvPr>
          <p:cNvSpPr txBox="1"/>
          <p:nvPr/>
        </p:nvSpPr>
        <p:spPr>
          <a:xfrm>
            <a:off x="261716" y="1000780"/>
            <a:ext cx="5605684" cy="523220"/>
          </a:xfrm>
          <a:prstGeom prst="rect">
            <a:avLst/>
          </a:prstGeom>
          <a:solidFill>
            <a:schemeClr val="tx1">
              <a:lumMod val="50000"/>
              <a:lumOff val="50000"/>
            </a:schemeClr>
          </a:solidFill>
        </p:spPr>
        <p:txBody>
          <a:bodyPr wrap="square" rtlCol="0">
            <a:spAutoFit/>
          </a:bodyPr>
          <a:lstStyle/>
          <a:p>
            <a:r>
              <a:rPr lang="en-US" sz="2800">
                <a:solidFill>
                  <a:schemeClr val="bg1"/>
                </a:solidFill>
                <a:latin typeface="Calibri" panose="020F0502020204030204" pitchFamily="34" charset="0"/>
                <a:cs typeface="Calibri" panose="020F0502020204030204" pitchFamily="34" charset="0"/>
              </a:rPr>
              <a:t>4 organizations </a:t>
            </a:r>
            <a:r>
              <a:rPr lang="en-US" sz="2800">
                <a:solidFill>
                  <a:srgbClr val="FFFF00"/>
                </a:solidFill>
                <a:latin typeface="Calibri" panose="020F0502020204030204" pitchFamily="34" charset="0"/>
                <a:cs typeface="Calibri" panose="020F0502020204030204" pitchFamily="34" charset="0"/>
              </a:rPr>
              <a:t>signed on in support</a:t>
            </a:r>
            <a:r>
              <a:rPr lang="en-US" sz="2800">
                <a:solidFill>
                  <a:schemeClr val="bg1"/>
                </a:solidFill>
                <a:latin typeface="Calibri" panose="020F0502020204030204" pitchFamily="34" charset="0"/>
                <a:cs typeface="Calibri" panose="020F0502020204030204" pitchFamily="34" charset="0"/>
              </a:rPr>
              <a:t>.</a:t>
            </a:r>
            <a:endParaRPr lang="en-US"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588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9F80-6843-4EFE-BF6B-4B841D6E0889}"/>
              </a:ext>
            </a:extLst>
          </p:cNvPr>
          <p:cNvSpPr txBox="1">
            <a:spLocks/>
          </p:cNvSpPr>
          <p:nvPr/>
        </p:nvSpPr>
        <p:spPr>
          <a:xfrm>
            <a:off x="152400" y="152400"/>
            <a:ext cx="8686800" cy="762000"/>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spcBef>
                <a:spcPts val="0"/>
              </a:spcBef>
            </a:pPr>
            <a:r>
              <a:rPr lang="en-US" sz="4000" b="1" kern="0">
                <a:solidFill>
                  <a:srgbClr val="008000"/>
                </a:solidFill>
                <a:latin typeface="Calibri" panose="020F0502020204030204" pitchFamily="34" charset="0"/>
                <a:cs typeface="Calibri" panose="020F0502020204030204" pitchFamily="34" charset="0"/>
              </a:rPr>
              <a:t>Moving to a National Radon Action Plan</a:t>
            </a:r>
          </a:p>
        </p:txBody>
      </p:sp>
      <p:pic>
        <p:nvPicPr>
          <p:cNvPr id="4" name="Picture 3">
            <a:extLst>
              <a:ext uri="{FF2B5EF4-FFF2-40B4-BE49-F238E27FC236}">
                <a16:creationId xmlns:a16="http://schemas.microsoft.com/office/drawing/2014/main" id="{F9E574F6-0266-406D-890E-E41CD699D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69" y="1447800"/>
            <a:ext cx="8052661" cy="3764784"/>
          </a:xfrm>
          <a:prstGeom prst="rect">
            <a:avLst/>
          </a:prstGeom>
        </p:spPr>
      </p:pic>
    </p:spTree>
    <p:extLst>
      <p:ext uri="{BB962C8B-B14F-4D97-AF65-F5344CB8AC3E}">
        <p14:creationId xmlns:p14="http://schemas.microsoft.com/office/powerpoint/2010/main" val="420900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0438748.jpg">
            <a:extLst>
              <a:ext uri="{FF2B5EF4-FFF2-40B4-BE49-F238E27FC236}">
                <a16:creationId xmlns:a16="http://schemas.microsoft.com/office/drawing/2014/main" id="{55555706-448C-4FE6-B9E0-0B79613BD0C7}"/>
              </a:ext>
            </a:extLst>
          </p:cNvPr>
          <p:cNvPicPr>
            <a:picLocks noChangeAspect="1"/>
          </p:cNvPicPr>
          <p:nvPr/>
        </p:nvPicPr>
        <p:blipFill rotWithShape="1">
          <a:blip r:embed="rId3">
            <a:extLst>
              <a:ext uri="{28A0092B-C50C-407E-A947-70E740481C1C}">
                <a14:useLocalDpi xmlns:a14="http://schemas.microsoft.com/office/drawing/2010/main"/>
              </a:ext>
            </a:extLst>
          </a:blip>
          <a:srcRect l="684" t="16636" r="198" b="7155"/>
          <a:stretch/>
        </p:blipFill>
        <p:spPr bwMode="auto">
          <a:xfrm>
            <a:off x="307488" y="1155215"/>
            <a:ext cx="8277827" cy="35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AD1BE3E-8B1A-4E9B-87CC-4122D71F4F32}"/>
              </a:ext>
            </a:extLst>
          </p:cNvPr>
          <p:cNvSpPr txBox="1"/>
          <p:nvPr/>
        </p:nvSpPr>
        <p:spPr>
          <a:xfrm>
            <a:off x="307489" y="4724400"/>
            <a:ext cx="8277826" cy="1200329"/>
          </a:xfrm>
          <a:prstGeom prst="rect">
            <a:avLst/>
          </a:prstGeom>
          <a:solidFill>
            <a:schemeClr val="tx1">
              <a:lumMod val="50000"/>
              <a:lumOff val="50000"/>
            </a:schemeClr>
          </a:solidFill>
        </p:spPr>
        <p:txBody>
          <a:bodyPr wrap="square" rtlCol="0">
            <a:spAutoFit/>
          </a:bodyPr>
          <a:lstStyle/>
          <a:p>
            <a:pPr marL="509588" algn="ctr"/>
            <a:r>
              <a:rPr lang="en-US" sz="3600">
                <a:solidFill>
                  <a:srgbClr val="FFFF00"/>
                </a:solidFill>
                <a:latin typeface="Calibri" panose="020F0502020204030204" pitchFamily="34" charset="0"/>
                <a:cs typeface="Calibri" panose="020F0502020204030204" pitchFamily="34" charset="0"/>
              </a:rPr>
              <a:t>Mitigate 5 million high-radon homes and save 3,200 lives annually by 2020</a:t>
            </a:r>
            <a:endParaRPr lang="en-US" sz="360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1A7F6F8-D848-46EA-A872-5B4A18233D8E}"/>
              </a:ext>
            </a:extLst>
          </p:cNvPr>
          <p:cNvSpPr txBox="1"/>
          <p:nvPr/>
        </p:nvSpPr>
        <p:spPr>
          <a:xfrm>
            <a:off x="318374" y="385774"/>
            <a:ext cx="8266941" cy="769441"/>
          </a:xfrm>
          <a:prstGeom prst="rect">
            <a:avLst/>
          </a:prstGeom>
          <a:noFill/>
        </p:spPr>
        <p:txBody>
          <a:bodyPr wrap="square" rtlCol="0">
            <a:spAutoFit/>
          </a:bodyPr>
          <a:lstStyle/>
          <a:p>
            <a:pPr algn="ctr"/>
            <a:r>
              <a:rPr lang="en-US" sz="4400" b="1">
                <a:solidFill>
                  <a:srgbClr val="008000"/>
                </a:solidFill>
                <a:latin typeface="Calibri" panose="020F0502020204030204" pitchFamily="34" charset="0"/>
                <a:cs typeface="Calibri" panose="020F0502020204030204" pitchFamily="34" charset="0"/>
              </a:rPr>
              <a:t>Our Bold Goal</a:t>
            </a:r>
          </a:p>
        </p:txBody>
      </p:sp>
    </p:spTree>
    <p:extLst>
      <p:ext uri="{BB962C8B-B14F-4D97-AF65-F5344CB8AC3E}">
        <p14:creationId xmlns:p14="http://schemas.microsoft.com/office/powerpoint/2010/main" val="338552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C9797-E4A0-4BC8-B661-F716E1F8DE8D}"/>
              </a:ext>
            </a:extLst>
          </p:cNvPr>
          <p:cNvSpPr txBox="1"/>
          <p:nvPr/>
        </p:nvSpPr>
        <p:spPr>
          <a:xfrm>
            <a:off x="20217" y="152400"/>
            <a:ext cx="8971384" cy="769441"/>
          </a:xfrm>
          <a:prstGeom prst="rect">
            <a:avLst/>
          </a:prstGeom>
          <a:noFill/>
        </p:spPr>
        <p:txBody>
          <a:bodyPr wrap="square" rtlCol="0">
            <a:spAutoFit/>
          </a:bodyPr>
          <a:lstStyle/>
          <a:p>
            <a:r>
              <a:rPr lang="en-US" sz="4400" b="1">
                <a:solidFill>
                  <a:srgbClr val="008000"/>
                </a:solidFill>
                <a:latin typeface="Calibri" panose="020F0502020204030204" pitchFamily="34" charset="0"/>
                <a:cs typeface="Calibri" panose="020F0502020204030204" pitchFamily="34" charset="0"/>
              </a:rPr>
              <a:t>National Radon Action Plan</a:t>
            </a:r>
          </a:p>
        </p:txBody>
      </p:sp>
      <p:pic>
        <p:nvPicPr>
          <p:cNvPr id="3" name="Picture 2">
            <a:extLst>
              <a:ext uri="{FF2B5EF4-FFF2-40B4-BE49-F238E27FC236}">
                <a16:creationId xmlns:a16="http://schemas.microsoft.com/office/drawing/2014/main" id="{527C7C7F-8EFB-4F5F-A731-2258DA9F4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263" y="1524000"/>
            <a:ext cx="7027473" cy="3977815"/>
          </a:xfrm>
          <a:prstGeom prst="rect">
            <a:avLst/>
          </a:prstGeom>
        </p:spPr>
      </p:pic>
    </p:spTree>
    <p:extLst>
      <p:ext uri="{BB962C8B-B14F-4D97-AF65-F5344CB8AC3E}">
        <p14:creationId xmlns:p14="http://schemas.microsoft.com/office/powerpoint/2010/main" val="108881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8947E0-0DD6-41A6-A815-66B098ED2FDD}"/>
              </a:ext>
            </a:extLst>
          </p:cNvPr>
          <p:cNvSpPr/>
          <p:nvPr/>
        </p:nvSpPr>
        <p:spPr>
          <a:xfrm>
            <a:off x="4572000" y="527363"/>
            <a:ext cx="4237653" cy="4636462"/>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marL="254635" marR="406400" indent="-635" algn="ctr">
              <a:lnSpc>
                <a:spcPct val="138000"/>
              </a:lnSpc>
              <a:spcBef>
                <a:spcPts val="555"/>
              </a:spcBef>
              <a:spcAft>
                <a:spcPts val="0"/>
              </a:spcAft>
            </a:pPr>
            <a:r>
              <a:rPr lang="en-US" b="1">
                <a:solidFill>
                  <a:srgbClr val="008000"/>
                </a:solidFill>
                <a:latin typeface="Arial Narrow" panose="020B0606020202030204" pitchFamily="34" charset="0"/>
                <a:ea typeface="Calibri" panose="020F0502020204030204" pitchFamily="34" charset="0"/>
                <a:cs typeface="Times New Roman" panose="02020603050405020304" pitchFamily="18" charset="0"/>
              </a:rPr>
              <a:t>We dedicate our NRAP progress report, our past NRAP efforts, and our future radon action plans to the memory of our dedicated team leader and friend, Janice Nolen. Janice led this team to create and deliver the NRAP. The progress we can report in 2020 is indebted to Janice’s bold, gracious, and righteous work. We miss Janice and will seek to honor our friend daily with lives saved from lung cancer.</a:t>
            </a:r>
            <a:endParaRPr lang="en-US" sz="1200">
              <a:solidFill>
                <a:srgbClr val="008000"/>
              </a:solidFill>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6482992-01F4-4EC8-ADFF-83E6CCDC01AB}"/>
              </a:ext>
            </a:extLst>
          </p:cNvPr>
          <p:cNvPicPr>
            <a:picLocks noChangeAspect="1"/>
          </p:cNvPicPr>
          <p:nvPr/>
        </p:nvPicPr>
        <p:blipFill>
          <a:blip r:embed="rId2"/>
          <a:stretch>
            <a:fillRect/>
          </a:stretch>
        </p:blipFill>
        <p:spPr>
          <a:xfrm>
            <a:off x="334347" y="228600"/>
            <a:ext cx="4062200" cy="5233988"/>
          </a:xfrm>
          <a:prstGeom prst="rect">
            <a:avLst/>
          </a:prstGeom>
        </p:spPr>
      </p:pic>
      <p:sp>
        <p:nvSpPr>
          <p:cNvPr id="3" name="TextBox 2">
            <a:extLst>
              <a:ext uri="{FF2B5EF4-FFF2-40B4-BE49-F238E27FC236}">
                <a16:creationId xmlns:a16="http://schemas.microsoft.com/office/drawing/2014/main" id="{1930E26C-30FB-4961-8806-E6AC612ED830}"/>
              </a:ext>
            </a:extLst>
          </p:cNvPr>
          <p:cNvSpPr txBox="1"/>
          <p:nvPr/>
        </p:nvSpPr>
        <p:spPr>
          <a:xfrm>
            <a:off x="114300" y="5562600"/>
            <a:ext cx="8915399" cy="430887"/>
          </a:xfrm>
          <a:prstGeom prst="rect">
            <a:avLst/>
          </a:prstGeom>
          <a:noFill/>
        </p:spPr>
        <p:txBody>
          <a:bodyPr wrap="square" rtlCol="0">
            <a:spAutoFit/>
          </a:bodyPr>
          <a:lstStyle/>
          <a:p>
            <a:r>
              <a:rPr lang="en-US" sz="2200">
                <a:latin typeface="Calibri" panose="020F0502020204030204" pitchFamily="34" charset="0"/>
                <a:cs typeface="Calibri" panose="020F0502020204030204" pitchFamily="34" charset="0"/>
                <a:hlinkClick r:id="rId3" action="ppaction://hlinkfile"/>
              </a:rPr>
              <a:t>Reflections on the National Radon Action Plan's (NRAP) Progress, 2015-2020</a:t>
            </a:r>
            <a:endParaRPr lang="en-US"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789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85800"/>
          </a:xfrm>
          <a:solidFill>
            <a:schemeClr val="bg1"/>
          </a:solidFill>
        </p:spPr>
        <p:txBody>
          <a:bodyPr/>
          <a:lstStyle/>
          <a:p>
            <a:pPr algn="l">
              <a:spcBef>
                <a:spcPts val="0"/>
              </a:spcBef>
            </a:pPr>
            <a:r>
              <a:rPr lang="en-US" sz="3600">
                <a:latin typeface="Calibri" panose="020F0502020204030204" pitchFamily="34" charset="0"/>
                <a:cs typeface="Calibri" panose="020F0502020204030204" pitchFamily="34" charset="0"/>
              </a:rPr>
              <a:t>NRAP Progress Report 2015-2020</a:t>
            </a:r>
          </a:p>
        </p:txBody>
      </p:sp>
      <p:sp>
        <p:nvSpPr>
          <p:cNvPr id="5" name="Content Placeholder 3"/>
          <p:cNvSpPr>
            <a:spLocks noGrp="1"/>
          </p:cNvSpPr>
          <p:nvPr>
            <p:ph idx="1"/>
          </p:nvPr>
        </p:nvSpPr>
        <p:spPr>
          <a:xfrm>
            <a:off x="247650" y="876300"/>
            <a:ext cx="8648700" cy="5105400"/>
          </a:xfrm>
        </p:spPr>
        <p:txBody>
          <a:bodyPr/>
          <a:lstStyle/>
          <a:p>
            <a:pPr>
              <a:buClr>
                <a:srgbClr val="00B050"/>
              </a:buClr>
              <a:buFont typeface="Wingdings" panose="05000000000000000000" pitchFamily="2" charset="2"/>
              <a:buChar char="ü"/>
            </a:pPr>
            <a:r>
              <a:rPr lang="en-US" sz="2600">
                <a:solidFill>
                  <a:srgbClr val="000000"/>
                </a:solidFill>
                <a:latin typeface="Calibri" panose="020F0502020204030204" pitchFamily="34" charset="0"/>
                <a:cs typeface="Calibri" panose="020F0502020204030204" pitchFamily="34" charset="0"/>
              </a:rPr>
              <a:t>Goal Area 1:  Integration of radon requirements across some HUD programs, including guidance about implementing FHA mortgage insurance for multifamily housing. </a:t>
            </a:r>
          </a:p>
          <a:p>
            <a:pPr>
              <a:buClr>
                <a:srgbClr val="00B050"/>
              </a:buClr>
              <a:buFont typeface="Wingdings" panose="05000000000000000000" pitchFamily="2" charset="2"/>
              <a:buChar char="ü"/>
            </a:pPr>
            <a:r>
              <a:rPr lang="en-US" sz="2600">
                <a:solidFill>
                  <a:srgbClr val="000000"/>
                </a:solidFill>
                <a:latin typeface="Calibri" panose="020F0502020204030204" pitchFamily="34" charset="0"/>
                <a:cs typeface="Calibri" panose="020F0502020204030204" pitchFamily="34" charset="0"/>
              </a:rPr>
              <a:t>Goal Area 2: Evidence from HUD and DOE that simple, low-cost radon interventions curb increases in radon that might otherwise occur during home energy retrofits.</a:t>
            </a:r>
          </a:p>
          <a:p>
            <a:pPr>
              <a:buClr>
                <a:srgbClr val="00B050"/>
              </a:buClr>
              <a:buFont typeface="Wingdings" panose="05000000000000000000" pitchFamily="2" charset="2"/>
              <a:buChar char="ü"/>
            </a:pPr>
            <a:r>
              <a:rPr lang="en-US" sz="2600">
                <a:solidFill>
                  <a:srgbClr val="000000"/>
                </a:solidFill>
                <a:latin typeface="Calibri" panose="020F0502020204030204" pitchFamily="34" charset="0"/>
                <a:cs typeface="Calibri" panose="020F0502020204030204" pitchFamily="34" charset="0"/>
              </a:rPr>
              <a:t>Goal Area 3:  ANSI accredited standards for testing and mitigation adopted in HUD’s programs for multifamily housing and residential care facilities. </a:t>
            </a:r>
          </a:p>
          <a:p>
            <a:pPr>
              <a:buClr>
                <a:srgbClr val="00B050"/>
              </a:buClr>
              <a:buFont typeface="Wingdings" panose="05000000000000000000" pitchFamily="2" charset="2"/>
              <a:buChar char="ü"/>
            </a:pPr>
            <a:r>
              <a:rPr lang="en-US" sz="2600">
                <a:solidFill>
                  <a:srgbClr val="000000"/>
                </a:solidFill>
                <a:latin typeface="Calibri" panose="020F0502020204030204" pitchFamily="34" charset="0"/>
                <a:cs typeface="Calibri" panose="020F0502020204030204" pitchFamily="34" charset="0"/>
              </a:rPr>
              <a:t>Goal Area 4:  More state cancer control plans than ever before address radon and include radon objectives.</a:t>
            </a:r>
          </a:p>
          <a:p>
            <a:pPr marL="0" lvl="0" indent="0">
              <a:buNone/>
            </a:pPr>
            <a:endParaRPr lang="en-US" sz="2600">
              <a:latin typeface="Calibri" panose="020F0502020204030204" pitchFamily="34" charset="0"/>
              <a:cs typeface="Calibri" panose="020F0502020204030204" pitchFamily="34" charset="0"/>
            </a:endParaRPr>
          </a:p>
          <a:p>
            <a:pPr lvl="0">
              <a:buFont typeface="Wingdings" panose="05000000000000000000" pitchFamily="2" charset="2"/>
              <a:buChar char="ü"/>
            </a:pPr>
            <a:endParaRPr lang="en-US" sz="2600">
              <a:solidFill>
                <a:srgbClr val="000000"/>
              </a:solidFill>
              <a:latin typeface="Calibri" panose="020F0502020204030204" pitchFamily="34" charset="0"/>
            </a:endParaRPr>
          </a:p>
          <a:p>
            <a:pPr lvl="1">
              <a:buFont typeface="Wingdings" panose="05000000000000000000" pitchFamily="2" charset="2"/>
              <a:buChar char="ü"/>
            </a:pPr>
            <a:endParaRPr lang="en-US" sz="2600">
              <a:solidFill>
                <a:srgbClr val="000000"/>
              </a:solidFill>
            </a:endParaRPr>
          </a:p>
          <a:p>
            <a:endParaRPr lang="en-US" sz="2600"/>
          </a:p>
        </p:txBody>
      </p:sp>
    </p:spTree>
    <p:extLst>
      <p:ext uri="{BB962C8B-B14F-4D97-AF65-F5344CB8AC3E}">
        <p14:creationId xmlns:p14="http://schemas.microsoft.com/office/powerpoint/2010/main" val="314988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85800"/>
          </a:xfrm>
          <a:solidFill>
            <a:schemeClr val="bg1"/>
          </a:solidFill>
        </p:spPr>
        <p:txBody>
          <a:bodyPr/>
          <a:lstStyle/>
          <a:p>
            <a:pPr algn="l">
              <a:spcBef>
                <a:spcPts val="0"/>
              </a:spcBef>
            </a:pPr>
            <a:r>
              <a:rPr lang="en-US" sz="3600">
                <a:latin typeface="Calibri" panose="020F0502020204030204" pitchFamily="34" charset="0"/>
                <a:cs typeface="Calibri" panose="020F0502020204030204" pitchFamily="34" charset="0"/>
              </a:rPr>
              <a:t>NRAP Progress Report 2015-2020</a:t>
            </a:r>
          </a:p>
        </p:txBody>
      </p:sp>
      <p:sp>
        <p:nvSpPr>
          <p:cNvPr id="5" name="Content Placeholder 3"/>
          <p:cNvSpPr>
            <a:spLocks noGrp="1"/>
          </p:cNvSpPr>
          <p:nvPr>
            <p:ph idx="1"/>
          </p:nvPr>
        </p:nvSpPr>
        <p:spPr>
          <a:xfrm>
            <a:off x="247650" y="685800"/>
            <a:ext cx="8648700" cy="5257800"/>
          </a:xfrm>
        </p:spPr>
        <p:txBody>
          <a:bodyPr/>
          <a:lstStyle/>
          <a:p>
            <a:pPr>
              <a:buClr>
                <a:srgbClr val="FCF004"/>
              </a:buClr>
              <a:buFont typeface="Calibri" panose="020F0502020204030204" pitchFamily="34" charset="0"/>
              <a:buChar char="+"/>
            </a:pPr>
            <a:r>
              <a:rPr lang="en-US" sz="2400">
                <a:solidFill>
                  <a:srgbClr val="000000"/>
                </a:solidFill>
                <a:latin typeface="Calibri" panose="020F0502020204030204" pitchFamily="34" charset="0"/>
                <a:cs typeface="Calibri" panose="020F0502020204030204" pitchFamily="34" charset="0"/>
              </a:rPr>
              <a:t>Building codes require that homes be built to resist radon.</a:t>
            </a:r>
          </a:p>
          <a:p>
            <a:pPr>
              <a:buClr>
                <a:srgbClr val="FCF004"/>
              </a:buClr>
              <a:buFont typeface="Calibri" panose="020F0502020204030204" pitchFamily="34" charset="0"/>
              <a:buChar char="+"/>
            </a:pPr>
            <a:r>
              <a:rPr lang="en-US" sz="2400">
                <a:solidFill>
                  <a:srgbClr val="000000"/>
                </a:solidFill>
                <a:latin typeface="Calibri" panose="020F0502020204030204" pitchFamily="34" charset="0"/>
                <a:cs typeface="Calibri" panose="020F0502020204030204" pitchFamily="34" charset="0"/>
              </a:rPr>
              <a:t>Criteria for national programs promoting healthy homes include radon risk reduction.</a:t>
            </a:r>
          </a:p>
          <a:p>
            <a:pPr>
              <a:buClr>
                <a:srgbClr val="FCF004"/>
              </a:buClr>
              <a:buFont typeface="Calibri" panose="020F0502020204030204" pitchFamily="34" charset="0"/>
              <a:buChar char="+"/>
            </a:pPr>
            <a:r>
              <a:rPr lang="en-US" sz="2400">
                <a:solidFill>
                  <a:srgbClr val="000000"/>
                </a:solidFill>
                <a:latin typeface="Calibri" panose="020F0502020204030204" pitchFamily="34" charset="0"/>
                <a:cs typeface="Calibri" panose="020F0502020204030204" pitchFamily="34" charset="0"/>
              </a:rPr>
              <a:t>Radon mitigation is financed where occupants are unable to afford mitigation.</a:t>
            </a:r>
          </a:p>
          <a:p>
            <a:pPr>
              <a:buClr>
                <a:srgbClr val="FCF004"/>
              </a:buClr>
              <a:buFont typeface="Calibri" panose="020F0502020204030204" pitchFamily="34" charset="0"/>
              <a:buChar char="+"/>
            </a:pPr>
            <a:r>
              <a:rPr lang="en-US" sz="2400">
                <a:solidFill>
                  <a:srgbClr val="000000"/>
                </a:solidFill>
                <a:latin typeface="Calibri" panose="020F0502020204030204" pitchFamily="34" charset="0"/>
                <a:cs typeface="Calibri" panose="020F0502020204030204" pitchFamily="34" charset="0"/>
              </a:rPr>
              <a:t>Home health and safety programs (in-home) include radon.</a:t>
            </a:r>
          </a:p>
          <a:p>
            <a:pPr>
              <a:buClr>
                <a:srgbClr val="FCF004"/>
              </a:buClr>
              <a:buFont typeface="Calibri" panose="020F0502020204030204" pitchFamily="34" charset="0"/>
              <a:buChar char="+"/>
            </a:pPr>
            <a:r>
              <a:rPr lang="en-US" sz="2400">
                <a:latin typeface="Calibri" panose="020F0502020204030204" pitchFamily="34" charset="0"/>
                <a:cs typeface="Calibri" panose="020F0502020204030204" pitchFamily="34" charset="0"/>
              </a:rPr>
              <a:t>More certified radon professionals are available nationwide.</a:t>
            </a:r>
            <a:endParaRPr lang="en-US" sz="2400">
              <a:solidFill>
                <a:srgbClr val="000000"/>
              </a:solidFill>
              <a:latin typeface="Calibri" panose="020F0502020204030204" pitchFamily="34" charset="0"/>
              <a:cs typeface="Calibri" panose="020F0502020204030204" pitchFamily="34" charset="0"/>
            </a:endParaRPr>
          </a:p>
          <a:p>
            <a:pPr>
              <a:buClr>
                <a:srgbClr val="FCF004"/>
              </a:buClr>
              <a:buFont typeface="Calibri" panose="020F0502020204030204" pitchFamily="34" charset="0"/>
              <a:buChar char="+"/>
            </a:pPr>
            <a:r>
              <a:rPr lang="en-US" sz="2400">
                <a:latin typeface="Calibri" panose="020F0502020204030204" pitchFamily="34" charset="0"/>
                <a:cs typeface="Calibri" panose="020F0502020204030204" pitchFamily="34" charset="0"/>
              </a:rPr>
              <a:t>State/local laws require disclosure/information, and borrowers request testing and mitigation.</a:t>
            </a:r>
          </a:p>
          <a:p>
            <a:pPr>
              <a:buClr>
                <a:srgbClr val="FCF004"/>
              </a:buClr>
              <a:buFont typeface="Calibri" panose="020F0502020204030204" pitchFamily="34" charset="0"/>
              <a:buChar char="+"/>
            </a:pPr>
            <a:r>
              <a:rPr lang="en-US" sz="2400">
                <a:latin typeface="Calibri" panose="020F0502020204030204" pitchFamily="34" charset="0"/>
                <a:cs typeface="Calibri" panose="020F0502020204030204" pitchFamily="34" charset="0"/>
              </a:rPr>
              <a:t>Increased coordination of communication makes clear that radon is a serious risk that needs priority.</a:t>
            </a:r>
          </a:p>
          <a:p>
            <a:pPr>
              <a:buClr>
                <a:srgbClr val="FCF004"/>
              </a:buClr>
              <a:buFont typeface="Calibri" panose="020F0502020204030204" pitchFamily="34" charset="0"/>
              <a:buChar char="+"/>
            </a:pPr>
            <a:r>
              <a:rPr lang="en-US" sz="2400">
                <a:latin typeface="Calibri" panose="020F0502020204030204" pitchFamily="34" charset="0"/>
                <a:cs typeface="Calibri" panose="020F0502020204030204" pitchFamily="34" charset="0"/>
              </a:rPr>
              <a:t>Medical, public health and childcare practitioners educate about and reduce radon in environments.</a:t>
            </a:r>
          </a:p>
          <a:p>
            <a:pPr lvl="0">
              <a:buFont typeface="Wingdings" panose="05000000000000000000" pitchFamily="2" charset="2"/>
              <a:buChar char="ü"/>
            </a:pPr>
            <a:endParaRPr lang="en-US" sz="2400">
              <a:solidFill>
                <a:srgbClr val="000000"/>
              </a:solidFill>
              <a:latin typeface="Calibri" panose="020F0502020204030204" pitchFamily="34" charset="0"/>
            </a:endParaRPr>
          </a:p>
          <a:p>
            <a:pPr lvl="1">
              <a:buFont typeface="Wingdings" panose="05000000000000000000" pitchFamily="2" charset="2"/>
              <a:buChar char="ü"/>
            </a:pPr>
            <a:endParaRPr lang="en-US" sz="2400">
              <a:solidFill>
                <a:srgbClr val="000000"/>
              </a:solidFill>
            </a:endParaRPr>
          </a:p>
          <a:p>
            <a:endParaRPr lang="en-US" sz="2400"/>
          </a:p>
        </p:txBody>
      </p:sp>
    </p:spTree>
    <p:extLst>
      <p:ext uri="{BB962C8B-B14F-4D97-AF65-F5344CB8AC3E}">
        <p14:creationId xmlns:p14="http://schemas.microsoft.com/office/powerpoint/2010/main" val="113751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229600" cy="838200"/>
          </a:xfrm>
        </p:spPr>
        <p:txBody>
          <a:bodyPr/>
          <a:lstStyle/>
          <a:p>
            <a:r>
              <a:rPr lang="en-US" sz="3200" b="1">
                <a:solidFill>
                  <a:srgbClr val="008000"/>
                </a:solidFill>
                <a:cs typeface="Calibri" panose="020F0502020204030204" pitchFamily="34" charset="0"/>
              </a:rPr>
              <a:t>SIRG</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433754" y="1033365"/>
            <a:ext cx="8229600" cy="4791269"/>
          </a:xfrm>
        </p:spPr>
        <p:txBody>
          <a:bodyPr anchor="t"/>
          <a:lstStyle/>
          <a:p>
            <a:r>
              <a:rPr lang="en-US" sz="2800" dirty="0"/>
              <a:t>FY21 SIRG funding was appropriated at $7.795M </a:t>
            </a:r>
          </a:p>
          <a:p>
            <a:r>
              <a:rPr lang="en-US" sz="2800" dirty="0"/>
              <a:t>FY22 – Under a CR, awaiting Congressional appropriations</a:t>
            </a:r>
          </a:p>
          <a:p>
            <a:r>
              <a:rPr lang="en-US" sz="2800" dirty="0"/>
              <a:t>March 2021 – EPA finalized the 2020 Annual SIRG Activities Report</a:t>
            </a:r>
          </a:p>
          <a:p>
            <a:r>
              <a:rPr lang="en-US" sz="2800" dirty="0"/>
              <a:t>2021 SIRG Annual Reports due 11/1/21</a:t>
            </a:r>
          </a:p>
          <a:p>
            <a:r>
              <a:rPr lang="en-US" sz="2800" dirty="0"/>
              <a:t>EPA’s SIRG Resources webpage</a:t>
            </a:r>
          </a:p>
          <a:p>
            <a:pPr marL="0" indent="0" algn="ctr">
              <a:buNone/>
            </a:pPr>
            <a:r>
              <a:rPr lang="en-US" sz="2200" u="sng" dirty="0">
                <a:hlinkClick r:id="rId3"/>
              </a:rPr>
              <a:t>https://www.epa.gov/radon/state-indoor-radon-grants-resources</a:t>
            </a:r>
            <a:endParaRPr lang="en-US" sz="2200" dirty="0">
              <a:cs typeface="Arial"/>
            </a:endParaRPr>
          </a:p>
        </p:txBody>
      </p:sp>
    </p:spTree>
    <p:extLst>
      <p:ext uri="{BB962C8B-B14F-4D97-AF65-F5344CB8AC3E}">
        <p14:creationId xmlns:p14="http://schemas.microsoft.com/office/powerpoint/2010/main" val="178089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85800"/>
          </a:xfrm>
          <a:solidFill>
            <a:schemeClr val="bg1"/>
          </a:solidFill>
        </p:spPr>
        <p:txBody>
          <a:bodyPr/>
          <a:lstStyle/>
          <a:p>
            <a:pPr algn="l">
              <a:spcBef>
                <a:spcPts val="0"/>
              </a:spcBef>
            </a:pPr>
            <a:r>
              <a:rPr lang="en-US" sz="3600">
                <a:latin typeface="Calibri" panose="020F0502020204030204" pitchFamily="34" charset="0"/>
                <a:cs typeface="Calibri" panose="020F0502020204030204" pitchFamily="34" charset="0"/>
              </a:rPr>
              <a:t>NRAP Progress Report 2015-2020</a:t>
            </a:r>
          </a:p>
        </p:txBody>
      </p:sp>
      <p:sp>
        <p:nvSpPr>
          <p:cNvPr id="5" name="Content Placeholder 3"/>
          <p:cNvSpPr>
            <a:spLocks noGrp="1"/>
          </p:cNvSpPr>
          <p:nvPr>
            <p:ph idx="1"/>
          </p:nvPr>
        </p:nvSpPr>
        <p:spPr>
          <a:xfrm>
            <a:off x="247650" y="876300"/>
            <a:ext cx="8648700" cy="2933700"/>
          </a:xfrm>
        </p:spPr>
        <p:txBody>
          <a:bodyPr/>
          <a:lstStyle/>
          <a:p>
            <a:pPr>
              <a:buClr>
                <a:srgbClr val="FF0000"/>
              </a:buClr>
              <a:buFontTx/>
              <a:buChar char="Ꝋ"/>
            </a:pPr>
            <a:r>
              <a:rPr lang="en-US" sz="2600">
                <a:solidFill>
                  <a:srgbClr val="000000"/>
                </a:solidFill>
                <a:latin typeface="Calibri" panose="020F0502020204030204" pitchFamily="34" charset="0"/>
                <a:cs typeface="Calibri" panose="020F0502020204030204" pitchFamily="34" charset="0"/>
              </a:rPr>
              <a:t>New sources of funding are available to motivate owners to test and mitigate.</a:t>
            </a:r>
          </a:p>
          <a:p>
            <a:pPr>
              <a:buClr>
                <a:srgbClr val="FF0000"/>
              </a:buClr>
              <a:buFontTx/>
              <a:buChar char="Ꝋ"/>
            </a:pPr>
            <a:r>
              <a:rPr lang="en-US" sz="2600">
                <a:solidFill>
                  <a:srgbClr val="000000"/>
                </a:solidFill>
                <a:latin typeface="Calibri" panose="020F0502020204030204" pitchFamily="34" charset="0"/>
                <a:cs typeface="Calibri" panose="020F0502020204030204" pitchFamily="34" charset="0"/>
              </a:rPr>
              <a:t>Tax incentives exist that increase voluntary radon testing and mitigation.</a:t>
            </a:r>
          </a:p>
          <a:p>
            <a:pPr lvl="0">
              <a:buClr>
                <a:srgbClr val="FF0000"/>
              </a:buClr>
              <a:buFontTx/>
              <a:buChar char="Ꝋ"/>
            </a:pPr>
            <a:endParaRPr lang="en-US" sz="2600">
              <a:latin typeface="Calibri" panose="020F0502020204030204" pitchFamily="34" charset="0"/>
              <a:cs typeface="Calibri" panose="020F0502020204030204" pitchFamily="34" charset="0"/>
            </a:endParaRPr>
          </a:p>
          <a:p>
            <a:pPr lvl="0">
              <a:buClr>
                <a:srgbClr val="FF0000"/>
              </a:buClr>
              <a:buFontTx/>
              <a:buChar char="Ꝋ"/>
            </a:pPr>
            <a:endParaRPr lang="en-US" sz="2600">
              <a:solidFill>
                <a:srgbClr val="000000"/>
              </a:solidFill>
              <a:latin typeface="Calibri" panose="020F0502020204030204" pitchFamily="34" charset="0"/>
            </a:endParaRPr>
          </a:p>
          <a:p>
            <a:pPr lvl="1">
              <a:buClr>
                <a:srgbClr val="FF0000"/>
              </a:buClr>
              <a:buFontTx/>
              <a:buChar char="Ꝋ"/>
            </a:pPr>
            <a:endParaRPr lang="en-US" sz="2600">
              <a:solidFill>
                <a:srgbClr val="000000"/>
              </a:solidFill>
            </a:endParaRPr>
          </a:p>
          <a:p>
            <a:pPr>
              <a:buClr>
                <a:srgbClr val="FF0000"/>
              </a:buClr>
              <a:buFontTx/>
              <a:buChar char="Ꝋ"/>
            </a:pPr>
            <a:endParaRPr lang="en-US" sz="2600"/>
          </a:p>
        </p:txBody>
      </p:sp>
    </p:spTree>
    <p:extLst>
      <p:ext uri="{BB962C8B-B14F-4D97-AF65-F5344CB8AC3E}">
        <p14:creationId xmlns:p14="http://schemas.microsoft.com/office/powerpoint/2010/main" val="2982851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85800"/>
          </a:xfrm>
          <a:solidFill>
            <a:schemeClr val="bg1"/>
          </a:solidFill>
        </p:spPr>
        <p:txBody>
          <a:bodyPr/>
          <a:lstStyle/>
          <a:p>
            <a:pPr algn="l">
              <a:spcBef>
                <a:spcPts val="0"/>
              </a:spcBef>
            </a:pPr>
            <a:r>
              <a:rPr lang="en-US" sz="3600">
                <a:latin typeface="Calibri" panose="020F0502020204030204" pitchFamily="34" charset="0"/>
                <a:cs typeface="Calibri" panose="020F0502020204030204" pitchFamily="34" charset="0"/>
              </a:rPr>
              <a:t>NRAP|2021-25 – Next Steps</a:t>
            </a:r>
          </a:p>
        </p:txBody>
      </p:sp>
      <p:sp>
        <p:nvSpPr>
          <p:cNvPr id="6" name="TextBox 5">
            <a:extLst>
              <a:ext uri="{FF2B5EF4-FFF2-40B4-BE49-F238E27FC236}">
                <a16:creationId xmlns:a16="http://schemas.microsoft.com/office/drawing/2014/main" id="{71B75865-4929-4BEA-B7D1-C60E0BEDEF53}"/>
              </a:ext>
            </a:extLst>
          </p:cNvPr>
          <p:cNvSpPr txBox="1"/>
          <p:nvPr/>
        </p:nvSpPr>
        <p:spPr>
          <a:xfrm>
            <a:off x="381000" y="1143000"/>
            <a:ext cx="8305800" cy="3539430"/>
          </a:xfrm>
          <a:prstGeom prst="rect">
            <a:avLst/>
          </a:prstGeom>
          <a:noFill/>
        </p:spPr>
        <p:txBody>
          <a:bodyPr wrap="square" rtlCol="0">
            <a:spAutoFit/>
          </a:bodyPr>
          <a:lstStyle/>
          <a:p>
            <a:pPr marL="457200" lvl="0" indent="-457200">
              <a:buFont typeface="Arial" panose="020B0604020202020204" pitchFamily="34" charset="0"/>
              <a:buChar char="•"/>
            </a:pPr>
            <a:r>
              <a:rPr lang="en-US" sz="3200">
                <a:latin typeface="Calibri" panose="020F0502020204030204" pitchFamily="34" charset="0"/>
                <a:cs typeface="Calibri" panose="020F0502020204030204" pitchFamily="34" charset="0"/>
              </a:rPr>
              <a:t>Build on success from FRAP→NRAP→NRAP|2021-25.</a:t>
            </a:r>
          </a:p>
          <a:p>
            <a:pPr marL="457200" lvl="0" indent="-457200">
              <a:buFont typeface="Arial" panose="020B0604020202020204" pitchFamily="34" charset="0"/>
              <a:buChar char="•"/>
            </a:pPr>
            <a:r>
              <a:rPr lang="en-US" sz="3200">
                <a:latin typeface="Calibri" panose="020F0502020204030204" pitchFamily="34" charset="0"/>
                <a:cs typeface="Calibri" panose="020F0502020204030204" pitchFamily="34" charset="0"/>
              </a:rPr>
              <a:t>The NRAP| 2021-25 retains our purposeful focus on institutional levers of change for saving the greatest number of lives most quickly.</a:t>
            </a:r>
          </a:p>
          <a:p>
            <a:pPr marL="457200" lvl="0" indent="-457200">
              <a:buFont typeface="Arial" panose="020B0604020202020204" pitchFamily="34" charset="0"/>
              <a:buChar char="•"/>
            </a:pPr>
            <a:r>
              <a:rPr lang="en-US" sz="3200">
                <a:latin typeface="Calibri" panose="020F0502020204030204" pitchFamily="34" charset="0"/>
                <a:cs typeface="Calibri" panose="020F0502020204030204" pitchFamily="34" charset="0"/>
              </a:rPr>
              <a:t>Release Date – EOY 2021 (tentative)</a:t>
            </a:r>
          </a:p>
        </p:txBody>
      </p:sp>
    </p:spTree>
    <p:extLst>
      <p:ext uri="{BB962C8B-B14F-4D97-AF65-F5344CB8AC3E}">
        <p14:creationId xmlns:p14="http://schemas.microsoft.com/office/powerpoint/2010/main" val="281881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85800"/>
          </a:xfrm>
          <a:solidFill>
            <a:schemeClr val="bg1"/>
          </a:solidFill>
        </p:spPr>
        <p:txBody>
          <a:bodyPr/>
          <a:lstStyle/>
          <a:p>
            <a:pPr algn="l">
              <a:spcBef>
                <a:spcPts val="0"/>
              </a:spcBef>
            </a:pPr>
            <a:r>
              <a:rPr lang="en-US" sz="3600">
                <a:latin typeface="Calibri" panose="020F0502020204030204" pitchFamily="34" charset="0"/>
                <a:cs typeface="Calibri" panose="020F0502020204030204" pitchFamily="34" charset="0"/>
              </a:rPr>
              <a:t>NRAP|2021-25 – Emerging Themes</a:t>
            </a:r>
          </a:p>
        </p:txBody>
      </p:sp>
      <p:sp>
        <p:nvSpPr>
          <p:cNvPr id="6" name="TextBox 5">
            <a:extLst>
              <a:ext uri="{FF2B5EF4-FFF2-40B4-BE49-F238E27FC236}">
                <a16:creationId xmlns:a16="http://schemas.microsoft.com/office/drawing/2014/main" id="{71B75865-4929-4BEA-B7D1-C60E0BEDEF53}"/>
              </a:ext>
            </a:extLst>
          </p:cNvPr>
          <p:cNvSpPr txBox="1"/>
          <p:nvPr/>
        </p:nvSpPr>
        <p:spPr>
          <a:xfrm>
            <a:off x="381000" y="1143000"/>
            <a:ext cx="8305800" cy="4524315"/>
          </a:xfrm>
          <a:prstGeom prst="rect">
            <a:avLst/>
          </a:prstGeom>
          <a:noFill/>
        </p:spPr>
        <p:txBody>
          <a:bodyPr wrap="square" rtlCol="0">
            <a:spAutoFit/>
          </a:bodyPr>
          <a:lstStyle/>
          <a:p>
            <a:pPr marL="457200" lvl="0" indent="-457200">
              <a:buFont typeface="Arial" panose="020B0604020202020204" pitchFamily="34" charset="0"/>
              <a:buChar char="•"/>
            </a:pPr>
            <a:r>
              <a:rPr lang="en-US" sz="3200">
                <a:latin typeface="Calibri" panose="020F0502020204030204" pitchFamily="34" charset="0"/>
                <a:cs typeface="Calibri" panose="020F0502020204030204" pitchFamily="34" charset="0"/>
              </a:rPr>
              <a:t>A commitment to changing building codes, as well as a focus on tenant resources and action.</a:t>
            </a:r>
          </a:p>
          <a:p>
            <a:pPr marL="457200" lvl="0" indent="-457200">
              <a:buFont typeface="Arial" panose="020B0604020202020204" pitchFamily="34" charset="0"/>
              <a:buChar char="•"/>
            </a:pPr>
            <a:r>
              <a:rPr lang="en-US" sz="3200">
                <a:latin typeface="Calibri" panose="020F0502020204030204" pitchFamily="34" charset="0"/>
                <a:cs typeface="Calibri" panose="020F0502020204030204" pitchFamily="34" charset="0"/>
              </a:rPr>
              <a:t>Leveraging available sources of funding and recognizing opportunities to seek additional funding.</a:t>
            </a:r>
          </a:p>
          <a:p>
            <a:pPr marL="457200" lvl="0" indent="-457200">
              <a:buFont typeface="Arial" panose="020B0604020202020204" pitchFamily="34" charset="0"/>
              <a:buChar char="•"/>
            </a:pPr>
            <a:r>
              <a:rPr lang="en-US" sz="3200">
                <a:latin typeface="Calibri" panose="020F0502020204030204" pitchFamily="34" charset="0"/>
                <a:cs typeface="Calibri" panose="020F0502020204030204" pitchFamily="34" charset="0"/>
              </a:rPr>
              <a:t>And finally, a commitment to address disparities in radon risk reduction.</a:t>
            </a:r>
          </a:p>
          <a:p>
            <a:pPr marL="457200" lvl="0" indent="-457200">
              <a:buFont typeface="Arial" panose="020B0604020202020204" pitchFamily="34" charset="0"/>
              <a:buChar char="•"/>
            </a:pPr>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875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timeline&#10;&#10;Description automatically generated">
            <a:extLst>
              <a:ext uri="{FF2B5EF4-FFF2-40B4-BE49-F238E27FC236}">
                <a16:creationId xmlns:a16="http://schemas.microsoft.com/office/drawing/2014/main" id="{FC8827CC-6BF9-4164-9520-58181C029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67955"/>
            <a:ext cx="7696200" cy="4482403"/>
          </a:xfrm>
          <a:prstGeom prst="rect">
            <a:avLst/>
          </a:prstGeom>
        </p:spPr>
      </p:pic>
      <p:sp>
        <p:nvSpPr>
          <p:cNvPr id="11" name="TextBox 10">
            <a:extLst>
              <a:ext uri="{FF2B5EF4-FFF2-40B4-BE49-F238E27FC236}">
                <a16:creationId xmlns:a16="http://schemas.microsoft.com/office/drawing/2014/main" id="{2D60860D-2979-407A-A591-87DB522BD79E}"/>
              </a:ext>
            </a:extLst>
          </p:cNvPr>
          <p:cNvSpPr txBox="1"/>
          <p:nvPr/>
        </p:nvSpPr>
        <p:spPr>
          <a:xfrm>
            <a:off x="788081" y="1656484"/>
            <a:ext cx="3627712" cy="1200329"/>
          </a:xfrm>
          <a:prstGeom prst="rect">
            <a:avLst/>
          </a:prstGeom>
          <a:solidFill>
            <a:srgbClr val="C0504D"/>
          </a:solidFill>
          <a:ln>
            <a:solidFill>
              <a:srgbClr val="C0504D"/>
            </a:solidFill>
          </a:ln>
        </p:spPr>
        <p:txBody>
          <a:bodyPr wrap="square" rtlCol="0">
            <a:spAutoFit/>
          </a:bodyPr>
          <a:lstStyle/>
          <a:p>
            <a:pPr algn="ctr"/>
            <a:r>
              <a:rPr lang="en-US" sz="3600">
                <a:solidFill>
                  <a:schemeClr val="bg1"/>
                </a:solidFill>
                <a:latin typeface="Calibri" panose="020F0502020204030204" pitchFamily="34" charset="0"/>
                <a:cs typeface="Calibri" panose="020F0502020204030204" pitchFamily="34" charset="0"/>
              </a:rPr>
              <a:t>Build in Radon Risk Reduction</a:t>
            </a:r>
          </a:p>
        </p:txBody>
      </p:sp>
      <p:sp>
        <p:nvSpPr>
          <p:cNvPr id="16" name="TextBox 15">
            <a:extLst>
              <a:ext uri="{FF2B5EF4-FFF2-40B4-BE49-F238E27FC236}">
                <a16:creationId xmlns:a16="http://schemas.microsoft.com/office/drawing/2014/main" id="{2BBCDA45-8AD3-4FEB-A128-096A13A8F01C}"/>
              </a:ext>
            </a:extLst>
          </p:cNvPr>
          <p:cNvSpPr txBox="1"/>
          <p:nvPr/>
        </p:nvSpPr>
        <p:spPr>
          <a:xfrm>
            <a:off x="791015" y="4177656"/>
            <a:ext cx="3621845" cy="1200329"/>
          </a:xfrm>
          <a:prstGeom prst="rect">
            <a:avLst/>
          </a:prstGeom>
          <a:solidFill>
            <a:srgbClr val="8064A2"/>
          </a:solidFill>
          <a:ln>
            <a:solidFill>
              <a:srgbClr val="8064A2"/>
            </a:solidFill>
          </a:ln>
        </p:spPr>
        <p:txBody>
          <a:bodyPr wrap="square" tIns="0" bIns="0" rtlCol="0">
            <a:noAutofit/>
          </a:bodyPr>
          <a:lstStyle/>
          <a:p>
            <a:pPr algn="ctr"/>
            <a:r>
              <a:rPr lang="en-US" sz="2400">
                <a:solidFill>
                  <a:schemeClr val="bg1"/>
                </a:solidFill>
                <a:latin typeface="Calibri" panose="020F0502020204030204" pitchFamily="34" charset="0"/>
                <a:cs typeface="Calibri" panose="020F0502020204030204" pitchFamily="34" charset="0"/>
              </a:rPr>
              <a:t>Build Capacity to Test and Mitigate Using Professional Radon Services</a:t>
            </a:r>
          </a:p>
        </p:txBody>
      </p:sp>
      <p:sp>
        <p:nvSpPr>
          <p:cNvPr id="14" name="TextBox 13">
            <a:extLst>
              <a:ext uri="{FF2B5EF4-FFF2-40B4-BE49-F238E27FC236}">
                <a16:creationId xmlns:a16="http://schemas.microsoft.com/office/drawing/2014/main" id="{207E4BA1-77A7-4EB0-80D0-3C26C9744A60}"/>
              </a:ext>
            </a:extLst>
          </p:cNvPr>
          <p:cNvSpPr txBox="1"/>
          <p:nvPr/>
        </p:nvSpPr>
        <p:spPr>
          <a:xfrm>
            <a:off x="4675336" y="1656484"/>
            <a:ext cx="3018112" cy="1200329"/>
          </a:xfrm>
          <a:prstGeom prst="rect">
            <a:avLst/>
          </a:prstGeom>
          <a:solidFill>
            <a:srgbClr val="77933C"/>
          </a:solidFill>
        </p:spPr>
        <p:txBody>
          <a:bodyPr wrap="square" rtlCol="0">
            <a:spAutoFit/>
          </a:bodyPr>
          <a:lstStyle/>
          <a:p>
            <a:pPr algn="ctr"/>
            <a:r>
              <a:rPr lang="en-US" sz="3600">
                <a:solidFill>
                  <a:schemeClr val="bg1"/>
                </a:solidFill>
                <a:latin typeface="Calibri" panose="020F0502020204030204" pitchFamily="34" charset="0"/>
                <a:cs typeface="Calibri" panose="020F0502020204030204" pitchFamily="34" charset="0"/>
              </a:rPr>
              <a:t>Support Radon Risk Reduction</a:t>
            </a:r>
          </a:p>
        </p:txBody>
      </p:sp>
      <p:sp>
        <p:nvSpPr>
          <p:cNvPr id="12" name="TextBox 11">
            <a:extLst>
              <a:ext uri="{FF2B5EF4-FFF2-40B4-BE49-F238E27FC236}">
                <a16:creationId xmlns:a16="http://schemas.microsoft.com/office/drawing/2014/main" id="{B304B202-F863-4567-BF54-46E175BF11D4}"/>
              </a:ext>
            </a:extLst>
          </p:cNvPr>
          <p:cNvSpPr txBox="1"/>
          <p:nvPr/>
        </p:nvSpPr>
        <p:spPr>
          <a:xfrm>
            <a:off x="4547596" y="4177656"/>
            <a:ext cx="3273593" cy="1200329"/>
          </a:xfrm>
          <a:prstGeom prst="rect">
            <a:avLst/>
          </a:prstGeom>
          <a:solidFill>
            <a:srgbClr val="31859C"/>
          </a:solidFill>
          <a:ln>
            <a:solidFill>
              <a:srgbClr val="31859C"/>
            </a:solidFill>
          </a:ln>
        </p:spPr>
        <p:txBody>
          <a:bodyPr wrap="square" rtlCol="0">
            <a:spAutoFit/>
          </a:bodyPr>
          <a:lstStyle/>
          <a:p>
            <a:pPr algn="ctr"/>
            <a:r>
              <a:rPr lang="en-US" sz="2400">
                <a:solidFill>
                  <a:schemeClr val="bg1"/>
                </a:solidFill>
                <a:latin typeface="Calibri" panose="020F0502020204030204" pitchFamily="34" charset="0"/>
                <a:cs typeface="Calibri" panose="020F0502020204030204" pitchFamily="34" charset="0"/>
              </a:rPr>
              <a:t>Increase Awareness of Radon Risk and Effective Control Strategies</a:t>
            </a:r>
          </a:p>
        </p:txBody>
      </p:sp>
      <p:sp>
        <p:nvSpPr>
          <p:cNvPr id="17" name="TextBox 16">
            <a:extLst>
              <a:ext uri="{FF2B5EF4-FFF2-40B4-BE49-F238E27FC236}">
                <a16:creationId xmlns:a16="http://schemas.microsoft.com/office/drawing/2014/main" id="{65B3C206-0BEC-4D78-BB41-373BC45E2A44}"/>
              </a:ext>
            </a:extLst>
          </p:cNvPr>
          <p:cNvSpPr txBox="1"/>
          <p:nvPr/>
        </p:nvSpPr>
        <p:spPr>
          <a:xfrm>
            <a:off x="15992" y="40834"/>
            <a:ext cx="8971384" cy="738664"/>
          </a:xfrm>
          <a:prstGeom prst="rect">
            <a:avLst/>
          </a:prstGeom>
          <a:noFill/>
        </p:spPr>
        <p:txBody>
          <a:bodyPr wrap="square" rtlCol="0">
            <a:spAutoFit/>
          </a:bodyPr>
          <a:lstStyle/>
          <a:p>
            <a:r>
              <a:rPr lang="en-US" sz="4200" b="1">
                <a:solidFill>
                  <a:srgbClr val="008000"/>
                </a:solidFill>
                <a:latin typeface="Calibri" panose="020F0502020204030204" pitchFamily="34" charset="0"/>
                <a:cs typeface="Calibri" panose="020F0502020204030204" pitchFamily="34" charset="0"/>
              </a:rPr>
              <a:t>National Radon Action Plan 2021-2025</a:t>
            </a:r>
          </a:p>
        </p:txBody>
      </p:sp>
      <p:sp>
        <p:nvSpPr>
          <p:cNvPr id="6" name="TextBox 5">
            <a:extLst>
              <a:ext uri="{FF2B5EF4-FFF2-40B4-BE49-F238E27FC236}">
                <a16:creationId xmlns:a16="http://schemas.microsoft.com/office/drawing/2014/main" id="{E05FB25F-C335-419C-BB3B-F2720198ECA4}"/>
              </a:ext>
            </a:extLst>
          </p:cNvPr>
          <p:cNvSpPr txBox="1"/>
          <p:nvPr/>
        </p:nvSpPr>
        <p:spPr>
          <a:xfrm>
            <a:off x="4002258" y="2926080"/>
            <a:ext cx="914400" cy="914400"/>
          </a:xfrm>
          <a:prstGeom prst="rect">
            <a:avLst/>
          </a:prstGeom>
          <a:noFill/>
        </p:spPr>
        <p:txBody>
          <a:bodyPr wrap="square" rtlCol="0">
            <a:noAutofit/>
          </a:bodyPr>
          <a:lstStyle/>
          <a:p>
            <a:endParaRPr lang="en-US"/>
          </a:p>
        </p:txBody>
      </p:sp>
    </p:spTree>
    <p:extLst>
      <p:ext uri="{BB962C8B-B14F-4D97-AF65-F5344CB8AC3E}">
        <p14:creationId xmlns:p14="http://schemas.microsoft.com/office/powerpoint/2010/main" val="1865466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18DEC-2F21-4E51-9A7E-91F45EC99288}"/>
              </a:ext>
            </a:extLst>
          </p:cNvPr>
          <p:cNvPicPr>
            <a:picLocks noChangeAspect="1"/>
          </p:cNvPicPr>
          <p:nvPr/>
        </p:nvPicPr>
        <p:blipFill rotWithShape="1">
          <a:blip r:embed="rId3">
            <a:extLst>
              <a:ext uri="{28A0092B-C50C-407E-A947-70E740481C1C}">
                <a14:useLocalDpi xmlns:a14="http://schemas.microsoft.com/office/drawing/2010/main" val="0"/>
              </a:ext>
            </a:extLst>
          </a:blip>
          <a:srcRect l="2717" r="3593"/>
          <a:stretch/>
        </p:blipFill>
        <p:spPr>
          <a:xfrm>
            <a:off x="76200" y="1957753"/>
            <a:ext cx="4022513" cy="2430268"/>
          </a:xfrm>
          <a:prstGeom prst="rect">
            <a:avLst/>
          </a:prstGeom>
        </p:spPr>
      </p:pic>
      <p:pic>
        <p:nvPicPr>
          <p:cNvPr id="3" name="Picture 2">
            <a:extLst>
              <a:ext uri="{FF2B5EF4-FFF2-40B4-BE49-F238E27FC236}">
                <a16:creationId xmlns:a16="http://schemas.microsoft.com/office/drawing/2014/main" id="{977388A4-431C-4191-A2B0-73C1172D2738}"/>
              </a:ext>
            </a:extLst>
          </p:cNvPr>
          <p:cNvPicPr>
            <a:picLocks noChangeAspect="1"/>
          </p:cNvPicPr>
          <p:nvPr/>
        </p:nvPicPr>
        <p:blipFill>
          <a:blip r:embed="rId4"/>
          <a:stretch>
            <a:fillRect/>
          </a:stretch>
        </p:blipFill>
        <p:spPr>
          <a:xfrm>
            <a:off x="5011422" y="1981200"/>
            <a:ext cx="4086225" cy="2430269"/>
          </a:xfrm>
          <a:prstGeom prst="rect">
            <a:avLst/>
          </a:prstGeom>
        </p:spPr>
      </p:pic>
      <p:sp>
        <p:nvSpPr>
          <p:cNvPr id="4" name="Rectangle 3">
            <a:extLst>
              <a:ext uri="{FF2B5EF4-FFF2-40B4-BE49-F238E27FC236}">
                <a16:creationId xmlns:a16="http://schemas.microsoft.com/office/drawing/2014/main" id="{870C5098-34E0-4A50-9BE5-7FAFD0D5E0B9}"/>
              </a:ext>
            </a:extLst>
          </p:cNvPr>
          <p:cNvSpPr/>
          <p:nvPr/>
        </p:nvSpPr>
        <p:spPr>
          <a:xfrm>
            <a:off x="228600" y="228600"/>
            <a:ext cx="8382000" cy="769441"/>
          </a:xfrm>
          <a:prstGeom prst="rect">
            <a:avLst/>
          </a:prstGeom>
        </p:spPr>
        <p:txBody>
          <a:bodyPr wrap="square">
            <a:spAutoFit/>
          </a:bodyPr>
          <a:lstStyle/>
          <a:p>
            <a:pPr algn="ctr"/>
            <a:r>
              <a:rPr lang="en-US" sz="4400" b="1">
                <a:solidFill>
                  <a:srgbClr val="008000"/>
                </a:solidFill>
                <a:latin typeface="Calibri" panose="020F0502020204030204" pitchFamily="34" charset="0"/>
                <a:cs typeface="Calibri" panose="020F0502020204030204" pitchFamily="34" charset="0"/>
              </a:rPr>
              <a:t>Refinements to NRAP</a:t>
            </a:r>
          </a:p>
        </p:txBody>
      </p:sp>
      <p:sp>
        <p:nvSpPr>
          <p:cNvPr id="5" name="Arrow: Right 4">
            <a:extLst>
              <a:ext uri="{FF2B5EF4-FFF2-40B4-BE49-F238E27FC236}">
                <a16:creationId xmlns:a16="http://schemas.microsoft.com/office/drawing/2014/main" id="{A601135A-6537-4EB0-BCC5-DFEC1681A765}"/>
              </a:ext>
            </a:extLst>
          </p:cNvPr>
          <p:cNvSpPr/>
          <p:nvPr/>
        </p:nvSpPr>
        <p:spPr bwMode="auto">
          <a:xfrm>
            <a:off x="3352800" y="2777234"/>
            <a:ext cx="2133600" cy="838200"/>
          </a:xfrm>
          <a:prstGeom prst="righ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3CCF362B-19BF-482A-B760-AB5F5C0ED46A}"/>
              </a:ext>
            </a:extLst>
          </p:cNvPr>
          <p:cNvSpPr/>
          <p:nvPr/>
        </p:nvSpPr>
        <p:spPr>
          <a:xfrm>
            <a:off x="681973" y="4537724"/>
            <a:ext cx="2810965" cy="646331"/>
          </a:xfrm>
          <a:prstGeom prst="rect">
            <a:avLst/>
          </a:prstGeom>
        </p:spPr>
        <p:txBody>
          <a:bodyPr wrap="square">
            <a:spAutoFit/>
          </a:bodyPr>
          <a:lstStyle/>
          <a:p>
            <a:pPr algn="ctr"/>
            <a:r>
              <a:rPr lang="en-US" sz="3600" b="1">
                <a:solidFill>
                  <a:srgbClr val="008000"/>
                </a:solidFill>
                <a:latin typeface="Calibri" panose="020F0502020204030204" pitchFamily="34" charset="0"/>
                <a:cs typeface="Calibri" panose="020F0502020204030204" pitchFamily="34" charset="0"/>
              </a:rPr>
              <a:t>2015-2020</a:t>
            </a:r>
          </a:p>
        </p:txBody>
      </p:sp>
      <p:sp>
        <p:nvSpPr>
          <p:cNvPr id="7" name="Rectangle 6">
            <a:extLst>
              <a:ext uri="{FF2B5EF4-FFF2-40B4-BE49-F238E27FC236}">
                <a16:creationId xmlns:a16="http://schemas.microsoft.com/office/drawing/2014/main" id="{B6D34E2E-1506-437D-885D-B42019EB010D}"/>
              </a:ext>
            </a:extLst>
          </p:cNvPr>
          <p:cNvSpPr/>
          <p:nvPr/>
        </p:nvSpPr>
        <p:spPr>
          <a:xfrm>
            <a:off x="5518052" y="4537723"/>
            <a:ext cx="2810965" cy="646331"/>
          </a:xfrm>
          <a:prstGeom prst="rect">
            <a:avLst/>
          </a:prstGeom>
        </p:spPr>
        <p:txBody>
          <a:bodyPr wrap="square">
            <a:spAutoFit/>
          </a:bodyPr>
          <a:lstStyle/>
          <a:p>
            <a:pPr algn="ctr"/>
            <a:r>
              <a:rPr lang="en-US" sz="3600" b="1">
                <a:solidFill>
                  <a:srgbClr val="008000"/>
                </a:solidFill>
                <a:latin typeface="Calibri" panose="020F0502020204030204" pitchFamily="34" charset="0"/>
                <a:cs typeface="Calibri" panose="020F0502020204030204" pitchFamily="34" charset="0"/>
              </a:rPr>
              <a:t>2021-2025</a:t>
            </a:r>
          </a:p>
        </p:txBody>
      </p:sp>
    </p:spTree>
    <p:extLst>
      <p:ext uri="{BB962C8B-B14F-4D97-AF65-F5344CB8AC3E}">
        <p14:creationId xmlns:p14="http://schemas.microsoft.com/office/powerpoint/2010/main" val="200388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p:nvPr/>
        </p:nvSpPr>
        <p:spPr>
          <a:xfrm>
            <a:off x="627042" y="990600"/>
            <a:ext cx="7889915" cy="960682"/>
          </a:xfrm>
          <a:prstGeom prst="rect">
            <a:avLst/>
          </a:prstGeom>
          <a:solidFill>
            <a:srgbClr val="C0504D"/>
          </a:solidFill>
        </p:spPr>
        <p:style>
          <a:lnRef idx="0">
            <a:scrgbClr r="0" g="0" b="0"/>
          </a:lnRef>
          <a:fillRef idx="0">
            <a:scrgbClr r="0" g="0" b="0"/>
          </a:fillRef>
          <a:effectRef idx="0">
            <a:scrgbClr r="0" g="0" b="0"/>
          </a:effectRef>
          <a:fontRef idx="minor">
            <a:schemeClr val="lt1"/>
          </a:fontRef>
        </p:style>
        <p:txBody>
          <a:bodyPr spcFirstLastPara="0" vert="horz" wrap="square" lIns="120015" tIns="120015" rIns="120015" bIns="120015" numCol="1" spcCol="1270" anchor="ctr" anchorCtr="0">
            <a:noAutofit/>
          </a:bodyPr>
          <a:lstStyle/>
          <a:p>
            <a:pPr defTabSz="1400175">
              <a:lnSpc>
                <a:spcPct val="90000"/>
              </a:lnSpc>
              <a:spcBef>
                <a:spcPct val="0"/>
              </a:spcBef>
              <a:spcAft>
                <a:spcPct val="35000"/>
              </a:spcAft>
            </a:pPr>
            <a:r>
              <a:rPr lang="en-US" sz="3150" b="1">
                <a:latin typeface="Arial" panose="020B0604020202020204" pitchFamily="34" charset="0"/>
                <a:cs typeface="Arial" panose="020B0604020202020204" pitchFamily="34" charset="0"/>
              </a:rPr>
              <a:t>#</a:t>
            </a:r>
            <a:r>
              <a:rPr lang="en-US" sz="3150" b="1">
                <a:solidFill>
                  <a:schemeClr val="bg1"/>
                </a:solidFill>
                <a:latin typeface="Arial" panose="020B0604020202020204" pitchFamily="34" charset="0"/>
                <a:cs typeface="Arial" panose="020B0604020202020204" pitchFamily="34" charset="0"/>
              </a:rPr>
              <a:t>1: BUILD IN RADON RISK REDUCTION</a:t>
            </a:r>
            <a:endParaRPr lang="en-US" sz="315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30616" y="304800"/>
            <a:ext cx="8467344" cy="507831"/>
          </a:xfrm>
          <a:prstGeom prst="rect">
            <a:avLst/>
          </a:prstGeom>
          <a:noFill/>
        </p:spPr>
        <p:txBody>
          <a:bodyPr wrap="square" rtlCol="0">
            <a:spAutoFit/>
          </a:bodyPr>
          <a:lstStyle/>
          <a:p>
            <a:r>
              <a:rPr lang="en-US" sz="2700" b="1">
                <a:solidFill>
                  <a:schemeClr val="tx1">
                    <a:lumMod val="65000"/>
                    <a:lumOff val="35000"/>
                  </a:schemeClr>
                </a:solidFill>
                <a:latin typeface="Arial Bold" panose="020B0704020202020204" pitchFamily="34" charset="0"/>
                <a:cs typeface="Arial Bold" panose="020B0704020202020204" pitchFamily="34" charset="0"/>
              </a:rPr>
              <a:t>National Radon Action Plan 2021-2025</a:t>
            </a:r>
            <a:endParaRPr lang="en-US" sz="2700" b="1">
              <a:solidFill>
                <a:schemeClr val="bg1"/>
              </a:solidFill>
              <a:latin typeface="Arial Bold" panose="020B0704020202020204" pitchFamily="34" charset="0"/>
              <a:cs typeface="Arial Bold" panose="020B0704020202020204" pitchFamily="34" charset="0"/>
            </a:endParaRPr>
          </a:p>
        </p:txBody>
      </p:sp>
      <p:sp>
        <p:nvSpPr>
          <p:cNvPr id="5" name="TextBox 4">
            <a:extLst>
              <a:ext uri="{FF2B5EF4-FFF2-40B4-BE49-F238E27FC236}">
                <a16:creationId xmlns:a16="http://schemas.microsoft.com/office/drawing/2014/main" id="{B05F74D8-7BBA-4F24-B04D-91BEBA673D07}"/>
              </a:ext>
            </a:extLst>
          </p:cNvPr>
          <p:cNvSpPr txBox="1"/>
          <p:nvPr/>
        </p:nvSpPr>
        <p:spPr>
          <a:xfrm>
            <a:off x="627042" y="2055226"/>
            <a:ext cx="8364558" cy="3939540"/>
          </a:xfrm>
          <a:prstGeom prst="rect">
            <a:avLst/>
          </a:prstGeom>
          <a:noFill/>
        </p:spPr>
        <p:txBody>
          <a:bodyPr wrap="square" rtlCol="0">
            <a:spAutoFit/>
          </a:bodyPr>
          <a:lstStyle/>
          <a:p>
            <a:pPr>
              <a:spcAft>
                <a:spcPts val="900"/>
              </a:spcAft>
            </a:pPr>
            <a:r>
              <a:rPr lang="en-US" sz="2000" b="1">
                <a:latin typeface="Arial" panose="020B0604020202020204" pitchFamily="34" charset="0"/>
                <a:cs typeface="Arial" panose="020B0604020202020204" pitchFamily="34" charset="0"/>
              </a:rPr>
              <a:t>Strategy 1.1</a:t>
            </a:r>
            <a:r>
              <a:rPr lang="en-US" sz="2000">
                <a:latin typeface="Arial" panose="020B0604020202020204" pitchFamily="34" charset="0"/>
                <a:cs typeface="Arial" panose="020B0604020202020204" pitchFamily="34" charset="0"/>
              </a:rPr>
              <a:t>: Embed comprehensive radon notification and health risk warning statements, and radon test result disclosure, in real estate sales and rental transactions.</a:t>
            </a:r>
          </a:p>
          <a:p>
            <a:pPr>
              <a:spcBef>
                <a:spcPts val="900"/>
              </a:spcBef>
            </a:pPr>
            <a:r>
              <a:rPr lang="en-US" sz="2000" b="1">
                <a:latin typeface="Arial" panose="020B0604020202020204" pitchFamily="34" charset="0"/>
                <a:cs typeface="Arial" panose="020B0604020202020204" pitchFamily="34" charset="0"/>
              </a:rPr>
              <a:t>Strategy 1.2: </a:t>
            </a:r>
            <a:r>
              <a:rPr lang="en-US" sz="2000">
                <a:latin typeface="Arial" panose="020B0604020202020204" pitchFamily="34" charset="0"/>
                <a:cs typeface="Arial" panose="020B0604020202020204" pitchFamily="34" charset="0"/>
              </a:rPr>
              <a:t>Work with government, quasi-governmental and private sector lending entities to adopt radon testing and mitigation requirements.</a:t>
            </a:r>
          </a:p>
          <a:p>
            <a:pPr>
              <a:spcBef>
                <a:spcPts val="900"/>
              </a:spcBef>
            </a:pPr>
            <a:r>
              <a:rPr lang="en-US" sz="2000" b="1">
                <a:latin typeface="Arial" panose="020B0604020202020204" pitchFamily="34" charset="0"/>
                <a:cs typeface="Arial" panose="020B0604020202020204" pitchFamily="34" charset="0"/>
              </a:rPr>
              <a:t>Strategy 1.3: </a:t>
            </a:r>
            <a:r>
              <a:rPr lang="en-US" sz="2000">
                <a:latin typeface="Arial" panose="020B0604020202020204" pitchFamily="34" charset="0"/>
                <a:cs typeface="Arial" panose="020B0604020202020204" pitchFamily="34" charset="0"/>
              </a:rPr>
              <a:t>Promote radon control requirements for new construction within building codes and standards.</a:t>
            </a:r>
          </a:p>
          <a:p>
            <a:pPr>
              <a:spcBef>
                <a:spcPts val="900"/>
              </a:spcBef>
            </a:pPr>
            <a:r>
              <a:rPr lang="en-US" sz="2000" b="1">
                <a:latin typeface="Arial" panose="020B0604020202020204" pitchFamily="34" charset="0"/>
                <a:cs typeface="Arial" panose="020B0604020202020204" pitchFamily="34" charset="0"/>
              </a:rPr>
              <a:t>Strategy 1.4: </a:t>
            </a:r>
            <a:r>
              <a:rPr lang="en-US" sz="2000">
                <a:latin typeface="Arial" panose="020B0604020202020204" pitchFamily="34" charset="0"/>
                <a:cs typeface="Arial" panose="020B0604020202020204" pitchFamily="34" charset="0"/>
              </a:rPr>
              <a:t>Seek local, state and federal policies and codes that require all existing buildings to be tested for radon and mitigated as needed.</a:t>
            </a:r>
            <a:endParaRPr lang="en-US" sz="2000"/>
          </a:p>
        </p:txBody>
      </p:sp>
    </p:spTree>
    <p:extLst>
      <p:ext uri="{BB962C8B-B14F-4D97-AF65-F5344CB8AC3E}">
        <p14:creationId xmlns:p14="http://schemas.microsoft.com/office/powerpoint/2010/main" val="966452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p:nvPr/>
        </p:nvSpPr>
        <p:spPr>
          <a:xfrm>
            <a:off x="482685" y="1186586"/>
            <a:ext cx="8178630" cy="960682"/>
          </a:xfrm>
          <a:prstGeom prst="rect">
            <a:avLst/>
          </a:prstGeom>
          <a:solidFill>
            <a:srgbClr val="77933C"/>
          </a:solidFill>
        </p:spPr>
        <p:style>
          <a:lnRef idx="0">
            <a:scrgbClr r="0" g="0" b="0"/>
          </a:lnRef>
          <a:fillRef idx="0">
            <a:scrgbClr r="0" g="0" b="0"/>
          </a:fillRef>
          <a:effectRef idx="0">
            <a:scrgbClr r="0" g="0" b="0"/>
          </a:effectRef>
          <a:fontRef idx="minor">
            <a:schemeClr val="lt1"/>
          </a:fontRef>
        </p:style>
        <p:txBody>
          <a:bodyPr spcFirstLastPara="0" vert="horz" wrap="square" lIns="120015" tIns="120015" rIns="120015" bIns="120015" numCol="1" spcCol="1270" anchor="ctr" anchorCtr="0">
            <a:noAutofit/>
          </a:bodyPr>
          <a:lstStyle/>
          <a:p>
            <a:pPr lvl="0"/>
            <a:r>
              <a:rPr lang="en-US" sz="3300" b="1">
                <a:latin typeface="Arial" panose="020B0604020202020204" pitchFamily="34" charset="0"/>
                <a:cs typeface="Arial" panose="020B0604020202020204" pitchFamily="34" charset="0"/>
              </a:rPr>
              <a:t>#2: Support Radon Risk Reduction</a:t>
            </a:r>
            <a:endParaRPr lang="en-US" sz="3300">
              <a:latin typeface="Arial" panose="020B0604020202020204" pitchFamily="34" charset="0"/>
              <a:cs typeface="Arial" panose="020B0604020202020204" pitchFamily="34" charset="0"/>
            </a:endParaRPr>
          </a:p>
        </p:txBody>
      </p:sp>
      <p:sp>
        <p:nvSpPr>
          <p:cNvPr id="3" name="TextBox 2"/>
          <p:cNvSpPr txBox="1"/>
          <p:nvPr/>
        </p:nvSpPr>
        <p:spPr>
          <a:xfrm>
            <a:off x="681606" y="2286000"/>
            <a:ext cx="8028077" cy="3516347"/>
          </a:xfrm>
          <a:prstGeom prst="rect">
            <a:avLst/>
          </a:prstGeom>
          <a:noFill/>
        </p:spPr>
        <p:txBody>
          <a:bodyPr wrap="square" rtlCol="0">
            <a:spAutoFit/>
          </a:bodyPr>
          <a:lstStyle/>
          <a:p>
            <a:pPr>
              <a:spcAft>
                <a:spcPts val="900"/>
              </a:spcAft>
            </a:pPr>
            <a:r>
              <a:rPr lang="en-US" sz="2000" b="1">
                <a:latin typeface="Arial" panose="020B0604020202020204" pitchFamily="34" charset="0"/>
                <a:cs typeface="Arial" panose="020B0604020202020204" pitchFamily="34" charset="0"/>
              </a:rPr>
              <a:t>Strategy 2.1</a:t>
            </a:r>
            <a:r>
              <a:rPr lang="en-US" sz="2000">
                <a:latin typeface="Arial" panose="020B0604020202020204" pitchFamily="34" charset="0"/>
                <a:cs typeface="Arial" panose="020B0604020202020204" pitchFamily="34" charset="0"/>
              </a:rPr>
              <a:t>: Increase access to government-backed and other sources of housing financing for property owners of low-income housing to cover radon testing and mitigation.</a:t>
            </a:r>
          </a:p>
          <a:p>
            <a:pPr>
              <a:spcAft>
                <a:spcPts val="900"/>
              </a:spcAft>
            </a:pPr>
            <a:r>
              <a:rPr lang="en-US" sz="2000" b="1">
                <a:latin typeface="Arial" panose="020B0604020202020204" pitchFamily="34" charset="0"/>
                <a:cs typeface="Arial" panose="020B0604020202020204" pitchFamily="34" charset="0"/>
              </a:rPr>
              <a:t>Strategy 2.2: </a:t>
            </a:r>
            <a:r>
              <a:rPr lang="en-US" sz="2000">
                <a:latin typeface="Arial" panose="020B0604020202020204" pitchFamily="34" charset="0"/>
                <a:cs typeface="Arial" panose="020B0604020202020204" pitchFamily="34" charset="0"/>
              </a:rPr>
              <a:t>Support establishment of tax incentives to cover radon mitigation costs.</a:t>
            </a:r>
          </a:p>
          <a:p>
            <a:pPr>
              <a:spcAft>
                <a:spcPts val="900"/>
              </a:spcAft>
            </a:pPr>
            <a:r>
              <a:rPr lang="en-US" sz="2000" b="1">
                <a:latin typeface="Arial" panose="020B0604020202020204" pitchFamily="34" charset="0"/>
                <a:cs typeface="Arial" panose="020B0604020202020204" pitchFamily="34" charset="0"/>
              </a:rPr>
              <a:t>Strategy 2.3</a:t>
            </a:r>
            <a:r>
              <a:rPr lang="en-US" sz="2000">
                <a:latin typeface="Arial" panose="020B0604020202020204" pitchFamily="34" charset="0"/>
                <a:cs typeface="Arial" panose="020B0604020202020204" pitchFamily="34" charset="0"/>
              </a:rPr>
              <a:t>: Increase local, state and tribal programs that address problems in existing housing to provide radon testing and, if needed, mitigation.</a:t>
            </a:r>
          </a:p>
          <a:p>
            <a:pPr>
              <a:spcAft>
                <a:spcPts val="900"/>
              </a:spcAft>
            </a:pPr>
            <a:r>
              <a:rPr lang="en-US" sz="2000" b="1">
                <a:latin typeface="Arial" panose="020B0604020202020204" pitchFamily="34" charset="0"/>
                <a:cs typeface="Arial" panose="020B0604020202020204" pitchFamily="34" charset="0"/>
              </a:rPr>
              <a:t>Strategy 2.4: </a:t>
            </a:r>
            <a:r>
              <a:rPr lang="en-US" sz="2000">
                <a:latin typeface="Arial" panose="020B0604020202020204" pitchFamily="34" charset="0"/>
                <a:cs typeface="Arial" panose="020B0604020202020204" pitchFamily="34" charset="0"/>
              </a:rPr>
              <a:t>Support state cancer control programs to include radon indicators and interventions.</a:t>
            </a:r>
            <a:endParaRPr lang="en-US" sz="2000"/>
          </a:p>
        </p:txBody>
      </p:sp>
      <p:sp>
        <p:nvSpPr>
          <p:cNvPr id="4" name="TextBox 3"/>
          <p:cNvSpPr txBox="1"/>
          <p:nvPr/>
        </p:nvSpPr>
        <p:spPr>
          <a:xfrm>
            <a:off x="230616" y="304800"/>
            <a:ext cx="8467344" cy="507831"/>
          </a:xfrm>
          <a:prstGeom prst="rect">
            <a:avLst/>
          </a:prstGeom>
          <a:noFill/>
        </p:spPr>
        <p:txBody>
          <a:bodyPr wrap="square" rtlCol="0">
            <a:spAutoFit/>
          </a:bodyPr>
          <a:lstStyle/>
          <a:p>
            <a:r>
              <a:rPr lang="en-US" sz="2700" b="1">
                <a:solidFill>
                  <a:schemeClr val="tx1">
                    <a:lumMod val="65000"/>
                    <a:lumOff val="35000"/>
                  </a:schemeClr>
                </a:solidFill>
                <a:latin typeface="Arial Bold" panose="020B0704020202020204" pitchFamily="34" charset="0"/>
                <a:cs typeface="Arial Bold" panose="020B0704020202020204" pitchFamily="34" charset="0"/>
              </a:rPr>
              <a:t>National Radon Action Plan 2021-2025</a:t>
            </a:r>
            <a:endParaRPr lang="en-US" sz="2700" b="1">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253972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p:nvPr/>
        </p:nvSpPr>
        <p:spPr>
          <a:xfrm>
            <a:off x="514848" y="938510"/>
            <a:ext cx="8178630" cy="1145410"/>
          </a:xfrm>
          <a:prstGeom prst="rect">
            <a:avLst/>
          </a:prstGeom>
          <a:solidFill>
            <a:srgbClr val="8064A2"/>
          </a:solidFill>
        </p:spPr>
        <p:style>
          <a:lnRef idx="0">
            <a:scrgbClr r="0" g="0" b="0"/>
          </a:lnRef>
          <a:fillRef idx="0">
            <a:scrgbClr r="0" g="0" b="0"/>
          </a:fillRef>
          <a:effectRef idx="0">
            <a:scrgbClr r="0" g="0" b="0"/>
          </a:effectRef>
          <a:fontRef idx="minor">
            <a:schemeClr val="lt1"/>
          </a:fontRef>
        </p:style>
        <p:txBody>
          <a:bodyPr spcFirstLastPara="0" vert="horz" wrap="square" lIns="120015" tIns="120015" rIns="120015" bIns="120015" numCol="1" spcCol="1270" anchor="ctr" anchorCtr="0">
            <a:noAutofit/>
          </a:bodyPr>
          <a:lstStyle/>
          <a:p>
            <a:endParaRPr lang="en-US" sz="3000" b="1">
              <a:latin typeface="Arial" panose="020B0604020202020204" pitchFamily="34" charset="0"/>
              <a:cs typeface="Arial" panose="020B0604020202020204" pitchFamily="34" charset="0"/>
            </a:endParaRPr>
          </a:p>
          <a:p>
            <a:r>
              <a:rPr lang="en-US" sz="3000" b="1">
                <a:latin typeface="Arial" panose="020B0604020202020204" pitchFamily="34" charset="0"/>
                <a:cs typeface="Arial" panose="020B0604020202020204" pitchFamily="34" charset="0"/>
              </a:rPr>
              <a:t>#3: Build Capacity to Test and Mitigate Using Professional Radon Services</a:t>
            </a:r>
            <a:endParaRPr lang="en-US" sz="3000">
              <a:latin typeface="Arial" panose="020B0604020202020204" pitchFamily="34" charset="0"/>
              <a:cs typeface="Arial" panose="020B0604020202020204" pitchFamily="34" charset="0"/>
            </a:endParaRPr>
          </a:p>
          <a:p>
            <a:pPr lvl="0"/>
            <a:endParaRPr lang="en-US" sz="3000">
              <a:latin typeface="Arial" panose="020B0604020202020204" pitchFamily="34" charset="0"/>
              <a:cs typeface="Arial" panose="020B0604020202020204" pitchFamily="34" charset="0"/>
            </a:endParaRPr>
          </a:p>
        </p:txBody>
      </p:sp>
      <p:sp>
        <p:nvSpPr>
          <p:cNvPr id="3" name="TextBox 2"/>
          <p:cNvSpPr txBox="1"/>
          <p:nvPr/>
        </p:nvSpPr>
        <p:spPr>
          <a:xfrm>
            <a:off x="732692" y="2119088"/>
            <a:ext cx="8382000" cy="3857466"/>
          </a:xfrm>
          <a:prstGeom prst="rect">
            <a:avLst/>
          </a:prstGeom>
          <a:noFill/>
        </p:spPr>
        <p:txBody>
          <a:bodyPr wrap="square" rtlCol="0">
            <a:spAutoFit/>
          </a:bodyPr>
          <a:lstStyle/>
          <a:p>
            <a:pPr>
              <a:spcAft>
                <a:spcPts val="1350"/>
              </a:spcAft>
            </a:pPr>
            <a:r>
              <a:rPr lang="en-US" b="1">
                <a:latin typeface="Arial" panose="020B0604020202020204" pitchFamily="34" charset="0"/>
                <a:cs typeface="Arial" panose="020B0604020202020204" pitchFamily="34" charset="0"/>
              </a:rPr>
              <a:t>Strategy 3.1</a:t>
            </a:r>
            <a:r>
              <a:rPr lang="en-US">
                <a:latin typeface="Arial" panose="020B0604020202020204" pitchFamily="34" charset="0"/>
                <a:cs typeface="Arial" panose="020B0604020202020204" pitchFamily="34" charset="0"/>
              </a:rPr>
              <a:t>: Expand the scope and usability of radon testing data in the National Environmental Public Health Tracking Network by increasing the number of participating states and laboratories.</a:t>
            </a:r>
          </a:p>
          <a:p>
            <a:pPr>
              <a:spcAft>
                <a:spcPts val="1350"/>
              </a:spcAft>
            </a:pPr>
            <a:r>
              <a:rPr lang="en-US" b="1">
                <a:latin typeface="Arial" panose="020B0604020202020204" pitchFamily="34" charset="0"/>
                <a:cs typeface="Arial" panose="020B0604020202020204" pitchFamily="34" charset="0"/>
              </a:rPr>
              <a:t>Strategy 3.2: </a:t>
            </a:r>
            <a:r>
              <a:rPr lang="en-US">
                <a:latin typeface="Arial" panose="020B0604020202020204" pitchFamily="34" charset="0"/>
                <a:cs typeface="Arial" panose="020B0604020202020204" pitchFamily="34" charset="0"/>
              </a:rPr>
              <a:t>Continue to promote adherence to consensus standards for testing, mitigating and measurement device accuracy.</a:t>
            </a:r>
          </a:p>
          <a:p>
            <a:pPr>
              <a:spcAft>
                <a:spcPts val="1350"/>
              </a:spcAft>
            </a:pPr>
            <a:r>
              <a:rPr lang="en-US" b="1">
                <a:latin typeface="Arial" panose="020B0604020202020204" pitchFamily="34" charset="0"/>
                <a:cs typeface="Arial" panose="020B0604020202020204" pitchFamily="34" charset="0"/>
              </a:rPr>
              <a:t>Strategy 3.3:</a:t>
            </a:r>
            <a:r>
              <a:rPr lang="en-US">
                <a:latin typeface="Arial" panose="020B0604020202020204" pitchFamily="34" charset="0"/>
                <a:cs typeface="Arial" panose="020B0604020202020204" pitchFamily="34" charset="0"/>
              </a:rPr>
              <a:t> Support finalization and implementation of a federal framework to align private and state radon credentialing programs. </a:t>
            </a:r>
          </a:p>
          <a:p>
            <a:pPr>
              <a:spcAft>
                <a:spcPts val="1350"/>
              </a:spcAft>
            </a:pPr>
            <a:r>
              <a:rPr lang="en-US" b="1">
                <a:latin typeface="Arial" panose="020B0604020202020204" pitchFamily="34" charset="0"/>
                <a:cs typeface="Arial" panose="020B0604020202020204" pitchFamily="34" charset="0"/>
              </a:rPr>
              <a:t>Strategy 3.4: </a:t>
            </a:r>
            <a:r>
              <a:rPr lang="en-US">
                <a:latin typeface="Arial" panose="020B0604020202020204" pitchFamily="34" charset="0"/>
                <a:cs typeface="Arial" panose="020B0604020202020204" pitchFamily="34" charset="0"/>
              </a:rPr>
              <a:t>Support states that do not regulate radon service providers with adoption of radon credentialing programs.</a:t>
            </a:r>
          </a:p>
          <a:p>
            <a:pPr>
              <a:spcAft>
                <a:spcPts val="1350"/>
              </a:spcAft>
            </a:pPr>
            <a:r>
              <a:rPr lang="en-US" b="1">
                <a:latin typeface="Arial" panose="020B0604020202020204" pitchFamily="34" charset="0"/>
                <a:cs typeface="Arial" panose="020B0604020202020204" pitchFamily="34" charset="0"/>
              </a:rPr>
              <a:t>Strategy 3.5:</a:t>
            </a:r>
            <a:r>
              <a:rPr lang="en-US">
                <a:latin typeface="Arial" panose="020B0604020202020204" pitchFamily="34" charset="0"/>
                <a:cs typeface="Arial" panose="020B0604020202020204" pitchFamily="34" charset="0"/>
              </a:rPr>
              <a:t> Expand the availability of credentialed radon practitioners through the training and certification of qualified professionals.</a:t>
            </a:r>
            <a:endParaRPr lang="en-US"/>
          </a:p>
        </p:txBody>
      </p:sp>
      <p:sp>
        <p:nvSpPr>
          <p:cNvPr id="4" name="TextBox 3"/>
          <p:cNvSpPr txBox="1"/>
          <p:nvPr/>
        </p:nvSpPr>
        <p:spPr>
          <a:xfrm>
            <a:off x="226134" y="228600"/>
            <a:ext cx="8467344" cy="507831"/>
          </a:xfrm>
          <a:prstGeom prst="rect">
            <a:avLst/>
          </a:prstGeom>
          <a:noFill/>
        </p:spPr>
        <p:txBody>
          <a:bodyPr wrap="square" rtlCol="0">
            <a:spAutoFit/>
          </a:bodyPr>
          <a:lstStyle/>
          <a:p>
            <a:r>
              <a:rPr lang="en-US" sz="2700" b="1">
                <a:solidFill>
                  <a:schemeClr val="tx1">
                    <a:lumMod val="65000"/>
                    <a:lumOff val="35000"/>
                  </a:schemeClr>
                </a:solidFill>
                <a:latin typeface="Arial Bold" panose="020B0704020202020204" pitchFamily="34" charset="0"/>
                <a:cs typeface="Arial Bold" panose="020B0704020202020204" pitchFamily="34" charset="0"/>
              </a:rPr>
              <a:t>National Radon Action Plan 2021-2025</a:t>
            </a:r>
            <a:endParaRPr lang="en-US" sz="2700" b="1">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63561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p:nvPr/>
        </p:nvSpPr>
        <p:spPr>
          <a:xfrm>
            <a:off x="482685" y="914400"/>
            <a:ext cx="8178630" cy="1145410"/>
          </a:xfrm>
          <a:prstGeom prst="rect">
            <a:avLst/>
          </a:prstGeom>
          <a:solidFill>
            <a:srgbClr val="31859C"/>
          </a:solidFill>
        </p:spPr>
        <p:style>
          <a:lnRef idx="0">
            <a:scrgbClr r="0" g="0" b="0"/>
          </a:lnRef>
          <a:fillRef idx="0">
            <a:scrgbClr r="0" g="0" b="0"/>
          </a:fillRef>
          <a:effectRef idx="0">
            <a:scrgbClr r="0" g="0" b="0"/>
          </a:effectRef>
          <a:fontRef idx="minor">
            <a:schemeClr val="lt1"/>
          </a:fontRef>
        </p:style>
        <p:txBody>
          <a:bodyPr spcFirstLastPara="0" vert="horz" wrap="square" lIns="120015" tIns="120015" rIns="120015" bIns="120015" numCol="1" spcCol="1270" anchor="ctr" anchorCtr="0">
            <a:noAutofit/>
          </a:bodyPr>
          <a:lstStyle/>
          <a:p>
            <a:endParaRPr lang="en-US" sz="3000" b="1">
              <a:latin typeface="Arial" panose="020B0604020202020204" pitchFamily="34" charset="0"/>
              <a:cs typeface="Arial" panose="020B0604020202020204" pitchFamily="34" charset="0"/>
            </a:endParaRPr>
          </a:p>
          <a:p>
            <a:pPr lvl="0"/>
            <a:r>
              <a:rPr lang="en-US" sz="3000" b="1">
                <a:latin typeface="Arial" panose="020B0604020202020204" pitchFamily="34" charset="0"/>
                <a:cs typeface="Arial" panose="020B0604020202020204" pitchFamily="34" charset="0"/>
              </a:rPr>
              <a:t>#4: Increase Awareness of Radon Risk and Effective Control Strategies</a:t>
            </a:r>
            <a:endParaRPr lang="en-US" sz="3000">
              <a:latin typeface="Arial" panose="020B0604020202020204" pitchFamily="34" charset="0"/>
              <a:cs typeface="Arial" panose="020B0604020202020204" pitchFamily="34" charset="0"/>
            </a:endParaRPr>
          </a:p>
          <a:p>
            <a:pPr lvl="0"/>
            <a:endParaRPr lang="en-US" sz="3000">
              <a:latin typeface="Arial" panose="020B0604020202020204" pitchFamily="34" charset="0"/>
              <a:cs typeface="Arial" panose="020B0604020202020204" pitchFamily="34" charset="0"/>
            </a:endParaRPr>
          </a:p>
        </p:txBody>
      </p:sp>
      <p:sp>
        <p:nvSpPr>
          <p:cNvPr id="3" name="TextBox 2"/>
          <p:cNvSpPr txBox="1"/>
          <p:nvPr/>
        </p:nvSpPr>
        <p:spPr>
          <a:xfrm>
            <a:off x="762000" y="2209800"/>
            <a:ext cx="8102430" cy="3093154"/>
          </a:xfrm>
          <a:prstGeom prst="rect">
            <a:avLst/>
          </a:prstGeom>
          <a:noFill/>
        </p:spPr>
        <p:txBody>
          <a:bodyPr wrap="square" rtlCol="0">
            <a:spAutoFit/>
          </a:bodyPr>
          <a:lstStyle/>
          <a:p>
            <a:pPr>
              <a:spcAft>
                <a:spcPts val="900"/>
              </a:spcAft>
            </a:pPr>
            <a:r>
              <a:rPr lang="en-US" sz="2000" b="1">
                <a:latin typeface="Arial" panose="020B0604020202020204" pitchFamily="34" charset="0"/>
                <a:cs typeface="Arial" panose="020B0604020202020204" pitchFamily="34" charset="0"/>
              </a:rPr>
              <a:t>Strategy 4.1</a:t>
            </a:r>
            <a:r>
              <a:rPr lang="en-US" sz="2000">
                <a:latin typeface="Arial" panose="020B0604020202020204" pitchFamily="34" charset="0"/>
                <a:cs typeface="Arial" panose="020B0604020202020204" pitchFamily="34" charset="0"/>
              </a:rPr>
              <a:t>: Promote integration of radon into coordinated messaging to decision-makers about health risks in housing, schools and workplaces.</a:t>
            </a:r>
          </a:p>
          <a:p>
            <a:pPr>
              <a:spcAft>
                <a:spcPts val="900"/>
              </a:spcAft>
            </a:pPr>
            <a:r>
              <a:rPr lang="en-US" sz="2000" b="1">
                <a:latin typeface="Arial" panose="020B0604020202020204" pitchFamily="34" charset="0"/>
                <a:cs typeface="Arial" panose="020B0604020202020204" pitchFamily="34" charset="0"/>
              </a:rPr>
              <a:t>Strategy 4.2: </a:t>
            </a:r>
            <a:r>
              <a:rPr lang="en-US" sz="2000">
                <a:latin typeface="Arial" panose="020B0604020202020204" pitchFamily="34" charset="0"/>
                <a:cs typeface="Arial" panose="020B0604020202020204" pitchFamily="34" charset="0"/>
              </a:rPr>
              <a:t>Promote radon awareness through non-traditional radon stakeholders —including clinical, public health, health equity, social service and faith-based organizations, through consistent outreach using targeted materials.</a:t>
            </a:r>
          </a:p>
          <a:p>
            <a:pPr>
              <a:spcAft>
                <a:spcPts val="900"/>
              </a:spcAft>
            </a:pPr>
            <a:r>
              <a:rPr lang="en-US" sz="2000" b="1">
                <a:latin typeface="Arial" panose="020B0604020202020204" pitchFamily="34" charset="0"/>
                <a:cs typeface="Arial" panose="020B0604020202020204" pitchFamily="34" charset="0"/>
              </a:rPr>
              <a:t>Strategy 4.3:</a:t>
            </a:r>
            <a:r>
              <a:rPr lang="en-US" sz="2000">
                <a:latin typeface="Arial" panose="020B0604020202020204" pitchFamily="34" charset="0"/>
                <a:cs typeface="Arial" panose="020B0604020202020204" pitchFamily="34" charset="0"/>
              </a:rPr>
              <a:t> Tailor effective radon messaging to underserved, poor, racial and ethnic populations.</a:t>
            </a:r>
            <a:endParaRPr lang="en-US" sz="2000"/>
          </a:p>
        </p:txBody>
      </p:sp>
      <p:sp>
        <p:nvSpPr>
          <p:cNvPr id="4" name="TextBox 3"/>
          <p:cNvSpPr txBox="1"/>
          <p:nvPr/>
        </p:nvSpPr>
        <p:spPr>
          <a:xfrm>
            <a:off x="230616" y="228600"/>
            <a:ext cx="8467344" cy="507831"/>
          </a:xfrm>
          <a:prstGeom prst="rect">
            <a:avLst/>
          </a:prstGeom>
          <a:noFill/>
        </p:spPr>
        <p:txBody>
          <a:bodyPr wrap="square" rtlCol="0">
            <a:spAutoFit/>
          </a:bodyPr>
          <a:lstStyle/>
          <a:p>
            <a:r>
              <a:rPr lang="en-US" sz="2700" b="1">
                <a:solidFill>
                  <a:schemeClr val="tx1">
                    <a:lumMod val="65000"/>
                    <a:lumOff val="35000"/>
                  </a:schemeClr>
                </a:solidFill>
                <a:latin typeface="Arial Bold" panose="020B0704020202020204" pitchFamily="34" charset="0"/>
                <a:cs typeface="Arial Bold" panose="020B0704020202020204" pitchFamily="34" charset="0"/>
              </a:rPr>
              <a:t>National Radon Action Plan 2021-2025</a:t>
            </a:r>
            <a:endParaRPr lang="en-US" sz="2700" b="1">
              <a:solidFill>
                <a:schemeClr val="bg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038718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B82EE-CB19-4727-A9D3-3F24A0CB3B2B}"/>
              </a:ext>
            </a:extLst>
          </p:cNvPr>
          <p:cNvPicPr>
            <a:picLocks noChangeAspect="1"/>
          </p:cNvPicPr>
          <p:nvPr/>
        </p:nvPicPr>
        <p:blipFill rotWithShape="1">
          <a:blip r:embed="rId3"/>
          <a:srcRect r="61667"/>
          <a:stretch/>
        </p:blipFill>
        <p:spPr>
          <a:xfrm>
            <a:off x="1632512" y="74004"/>
            <a:ext cx="5911288" cy="5204504"/>
          </a:xfrm>
          <a:prstGeom prst="rect">
            <a:avLst/>
          </a:prstGeom>
        </p:spPr>
      </p:pic>
      <p:sp>
        <p:nvSpPr>
          <p:cNvPr id="3" name="Rectangle 2">
            <a:extLst>
              <a:ext uri="{FF2B5EF4-FFF2-40B4-BE49-F238E27FC236}">
                <a16:creationId xmlns:a16="http://schemas.microsoft.com/office/drawing/2014/main" id="{3A9AB6BC-92B6-4873-A515-E13816FC1F99}"/>
              </a:ext>
            </a:extLst>
          </p:cNvPr>
          <p:cNvSpPr/>
          <p:nvPr/>
        </p:nvSpPr>
        <p:spPr>
          <a:xfrm>
            <a:off x="1272208" y="5486400"/>
            <a:ext cx="6629400" cy="369332"/>
          </a:xfrm>
          <a:prstGeom prst="rect">
            <a:avLst/>
          </a:prstGeom>
        </p:spPr>
        <p:txBody>
          <a:bodyPr wrap="square">
            <a:spAutoFit/>
          </a:bodyPr>
          <a:lstStyle/>
          <a:p>
            <a:r>
              <a:rPr lang="en-US"/>
              <a:t>http://www.radonleaders.org/resources/nationalradonactionplan</a:t>
            </a:r>
          </a:p>
        </p:txBody>
      </p:sp>
    </p:spTree>
    <p:extLst>
      <p:ext uri="{BB962C8B-B14F-4D97-AF65-F5344CB8AC3E}">
        <p14:creationId xmlns:p14="http://schemas.microsoft.com/office/powerpoint/2010/main" val="163584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229600" cy="838200"/>
          </a:xfrm>
        </p:spPr>
        <p:txBody>
          <a:bodyPr/>
          <a:lstStyle/>
          <a:p>
            <a:r>
              <a:rPr lang="en-US" sz="3200" b="1" dirty="0">
                <a:solidFill>
                  <a:srgbClr val="008000"/>
                </a:solidFill>
                <a:cs typeface="Calibri" panose="020F0502020204030204" pitchFamily="34" charset="0"/>
              </a:rPr>
              <a:t>Performance Partnership Grants (PPG)</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430037" y="1033365"/>
            <a:ext cx="8229600" cy="4791269"/>
          </a:xfrm>
        </p:spPr>
        <p:txBody>
          <a:bodyPr anchor="t"/>
          <a:lstStyle/>
          <a:p>
            <a:r>
              <a:rPr lang="en-US" sz="2800" dirty="0"/>
              <a:t>EPA’s Office of Congressional and Intergovernmental Relations (OCIR) and the American Indian Environmental Office (AIEO) requested an exception to make PPGs more accessible to tribes. </a:t>
            </a:r>
          </a:p>
          <a:p>
            <a:r>
              <a:rPr lang="en-US" sz="2800" dirty="0"/>
              <a:t>The Office of Grants and Debarment (OGD) granted the requested exemption to eliminate the cost share for PPGs with tribes and intertribal consortia currently required by 40 CFR 35.536. </a:t>
            </a:r>
          </a:p>
        </p:txBody>
      </p:sp>
    </p:spTree>
    <p:extLst>
      <p:ext uri="{BB962C8B-B14F-4D97-AF65-F5344CB8AC3E}">
        <p14:creationId xmlns:p14="http://schemas.microsoft.com/office/powerpoint/2010/main" val="76627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0DE81-BEEC-4223-AC88-F85DB1BDBCB5}"/>
              </a:ext>
            </a:extLst>
          </p:cNvPr>
          <p:cNvSpPr txBox="1"/>
          <p:nvPr/>
        </p:nvSpPr>
        <p:spPr>
          <a:xfrm>
            <a:off x="507886" y="504464"/>
            <a:ext cx="8467344" cy="507831"/>
          </a:xfrm>
          <a:prstGeom prst="rect">
            <a:avLst/>
          </a:prstGeom>
          <a:noFill/>
        </p:spPr>
        <p:txBody>
          <a:bodyPr wrap="square" rtlCol="0">
            <a:spAutoFit/>
          </a:bodyPr>
          <a:lstStyle/>
          <a:p>
            <a:r>
              <a:rPr lang="en-US" sz="2700" b="1" dirty="0">
                <a:solidFill>
                  <a:schemeClr val="tx1">
                    <a:lumMod val="65000"/>
                    <a:lumOff val="35000"/>
                  </a:schemeClr>
                </a:solidFill>
                <a:latin typeface="Arial Bold" panose="020B0704020202020204" pitchFamily="34" charset="0"/>
                <a:cs typeface="Arial Bold" panose="020B0704020202020204" pitchFamily="34" charset="0"/>
              </a:rPr>
              <a:t>Meeting NRAP|2021-25 Goals</a:t>
            </a:r>
            <a:endParaRPr lang="en-US" sz="2700" b="1" dirty="0">
              <a:solidFill>
                <a:schemeClr val="bg1"/>
              </a:solidFill>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A34A70DB-1A6F-4A34-87EA-B5056C1414AD}"/>
              </a:ext>
            </a:extLst>
          </p:cNvPr>
          <p:cNvSpPr txBox="1"/>
          <p:nvPr/>
        </p:nvSpPr>
        <p:spPr>
          <a:xfrm>
            <a:off x="664368" y="1407433"/>
            <a:ext cx="7415213" cy="4539704"/>
          </a:xfrm>
          <a:prstGeom prst="rect">
            <a:avLst/>
          </a:prstGeom>
          <a:noFill/>
        </p:spPr>
        <p:txBody>
          <a:bodyPr wrap="square" rtlCol="0">
            <a:spAutoFit/>
          </a:bodyPr>
          <a:lstStyle/>
          <a:p>
            <a:pPr marL="342900" indent="-342900">
              <a:spcAft>
                <a:spcPts val="450"/>
              </a:spcAft>
              <a:buFont typeface="Arial" panose="020B0604020202020204" pitchFamily="34" charset="0"/>
              <a:buChar char="•"/>
            </a:pPr>
            <a:r>
              <a:rPr lang="en-US" sz="2400" dirty="0">
                <a:latin typeface="Arial" panose="020B0604020202020204" pitchFamily="34" charset="0"/>
                <a:cs typeface="Arial" panose="020B0604020202020204" pitchFamily="34" charset="0"/>
              </a:rPr>
              <a:t>Expand our work in the states to build coalitions and partnerships and to educate decision-makers.</a:t>
            </a:r>
          </a:p>
          <a:p>
            <a:pPr marL="342900" indent="-342900">
              <a:spcAft>
                <a:spcPts val="450"/>
              </a:spcAft>
              <a:buFont typeface="Arial" panose="020B0604020202020204" pitchFamily="34" charset="0"/>
              <a:buChar char="•"/>
            </a:pPr>
            <a:r>
              <a:rPr lang="en-US" sz="2400" dirty="0">
                <a:latin typeface="Arial" panose="020B0604020202020204" pitchFamily="34" charset="0"/>
                <a:cs typeface="Arial" panose="020B0604020202020204" pitchFamily="34" charset="0"/>
              </a:rPr>
              <a:t>Support expansion of professional credentialing requirements in states</a:t>
            </a:r>
          </a:p>
          <a:p>
            <a:pPr marL="342900" indent="-342900">
              <a:spcAft>
                <a:spcPts val="450"/>
              </a:spcAft>
              <a:buFont typeface="Arial" panose="020B0604020202020204" pitchFamily="34" charset="0"/>
              <a:buChar char="•"/>
            </a:pPr>
            <a:r>
              <a:rPr lang="en-US" sz="2400" dirty="0">
                <a:latin typeface="Arial" panose="020B0604020202020204" pitchFamily="34" charset="0"/>
                <a:cs typeface="Arial" panose="020B0604020202020204" pitchFamily="34" charset="0"/>
              </a:rPr>
              <a:t>Make sure all available data is being reported to CDC tracking</a:t>
            </a:r>
          </a:p>
          <a:p>
            <a:pPr marL="342900" indent="-342900">
              <a:spcAft>
                <a:spcPts val="450"/>
              </a:spcAft>
              <a:buFont typeface="Arial" panose="020B0604020202020204" pitchFamily="34" charset="0"/>
              <a:buChar char="•"/>
            </a:pPr>
            <a:r>
              <a:rPr lang="en-US" sz="2400" dirty="0">
                <a:latin typeface="Arial" panose="020B0604020202020204" pitchFamily="34" charset="0"/>
                <a:cs typeface="Arial" panose="020B0604020202020204" pitchFamily="34" charset="0"/>
              </a:rPr>
              <a:t>Share your stories of need and opportunity to educate decision-makers about policy priorities</a:t>
            </a:r>
          </a:p>
          <a:p>
            <a:pPr marL="342900" indent="-342900">
              <a:spcAft>
                <a:spcPts val="450"/>
              </a:spcAft>
              <a:buFont typeface="Arial" panose="020B0604020202020204" pitchFamily="34" charset="0"/>
              <a:buChar char="•"/>
            </a:pPr>
            <a:r>
              <a:rPr lang="en-US" sz="2400" dirty="0">
                <a:latin typeface="Arial" panose="020B0604020202020204" pitchFamily="34" charset="0"/>
                <a:cs typeface="Arial" panose="020B0604020202020204" pitchFamily="34" charset="0"/>
              </a:rPr>
              <a:t>Celebrate the lives you are saving</a:t>
            </a:r>
          </a:p>
          <a:p>
            <a:pPr>
              <a:spcAft>
                <a:spcPts val="450"/>
              </a:spcAft>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217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3C0FCC-2630-4DB2-ADFF-8AC77074732D}"/>
              </a:ext>
            </a:extLst>
          </p:cNvPr>
          <p:cNvSpPr txBox="1"/>
          <p:nvPr/>
        </p:nvSpPr>
        <p:spPr>
          <a:xfrm>
            <a:off x="2600325" y="1539805"/>
            <a:ext cx="5617028" cy="4216539"/>
          </a:xfrm>
          <a:prstGeom prst="rect">
            <a:avLst/>
          </a:prstGeom>
          <a:noFill/>
        </p:spPr>
        <p:txBody>
          <a:bodyPr wrap="square" rtlCol="0">
            <a:spAutoFit/>
          </a:bodyPr>
          <a:lstStyle/>
          <a:p>
            <a:pPr algn="ctr"/>
            <a:r>
              <a:rPr lang="en-US" sz="2800" b="1" dirty="0"/>
              <a:t>Peggy Bagnoli</a:t>
            </a:r>
          </a:p>
          <a:p>
            <a:pPr algn="ctr"/>
            <a:r>
              <a:rPr lang="en-US" sz="2800" dirty="0"/>
              <a:t>Bagnoli.Peggy@epa.gov</a:t>
            </a:r>
          </a:p>
          <a:p>
            <a:pPr algn="ctr"/>
            <a:r>
              <a:rPr lang="en-US" sz="2800" dirty="0"/>
              <a:t>202.343.9398</a:t>
            </a:r>
          </a:p>
          <a:p>
            <a:pPr algn="ctr"/>
            <a:endParaRPr lang="en-US" sz="2800" dirty="0"/>
          </a:p>
          <a:p>
            <a:pPr algn="ctr"/>
            <a:r>
              <a:rPr lang="en-US" sz="2800" b="1" dirty="0"/>
              <a:t>Kirsten Hesla</a:t>
            </a:r>
          </a:p>
          <a:p>
            <a:pPr algn="ctr"/>
            <a:r>
              <a:rPr lang="en-US" sz="2800" dirty="0"/>
              <a:t>Hesla.Kirsten@epa.gov</a:t>
            </a:r>
          </a:p>
          <a:p>
            <a:pPr algn="ctr"/>
            <a:r>
              <a:rPr lang="en-US" sz="2800" dirty="0"/>
              <a:t>202-564-2984</a:t>
            </a:r>
          </a:p>
          <a:p>
            <a:pPr algn="ctr"/>
            <a:endParaRPr lang="en-US" sz="3600" dirty="0"/>
          </a:p>
          <a:p>
            <a:pPr algn="ctr"/>
            <a:endParaRPr lang="en-US" sz="3600" dirty="0"/>
          </a:p>
        </p:txBody>
      </p:sp>
      <p:pic>
        <p:nvPicPr>
          <p:cNvPr id="8" name="Picture 4" descr="EPA Reiterates Fire, Injury Warnings of Unapproved Refrigerants |  2016-05-30 | ACHRNEWS">
            <a:extLst>
              <a:ext uri="{FF2B5EF4-FFF2-40B4-BE49-F238E27FC236}">
                <a16:creationId xmlns:a16="http://schemas.microsoft.com/office/drawing/2014/main" id="{097E39B2-F287-40AC-8BF8-EA6C038BA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5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229600" cy="838200"/>
          </a:xfrm>
        </p:spPr>
        <p:txBody>
          <a:bodyPr/>
          <a:lstStyle/>
          <a:p>
            <a:r>
              <a:rPr lang="en-US" sz="3200" b="1">
                <a:solidFill>
                  <a:srgbClr val="008000"/>
                </a:solidFill>
                <a:cs typeface="Calibri" panose="020F0502020204030204" pitchFamily="34" charset="0"/>
              </a:rPr>
              <a:t>PPG (cont.)</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433754" y="1066800"/>
            <a:ext cx="8229600" cy="4638869"/>
          </a:xfrm>
        </p:spPr>
        <p:txBody>
          <a:bodyPr anchor="t"/>
          <a:lstStyle/>
          <a:p>
            <a:r>
              <a:rPr lang="en-US" sz="2800" dirty="0"/>
              <a:t>The class exception took effect on 10/1/21 and applies only to new tribal or intertribal consortia PPGs and new funding awarded via supplemental amendments to tribal or intertribal consortia PPGs awarded on or after that date.</a:t>
            </a:r>
          </a:p>
          <a:p>
            <a:r>
              <a:rPr lang="en-US" sz="2800" dirty="0">
                <a:hlinkClick r:id="rId3"/>
              </a:rPr>
              <a:t>Class Exception to the Cost Share Requirements for Tribal and Intertribal Consortia Performance Partnership Grants </a:t>
            </a:r>
            <a:r>
              <a:rPr lang="en-US" sz="2000" dirty="0"/>
              <a:t>(</a:t>
            </a:r>
            <a:r>
              <a:rPr lang="en-US" sz="2000" dirty="0">
                <a:hlinkClick r:id="rId3"/>
              </a:rPr>
              <a:t>https://www.epa.gov/grants/rain-2022-g01</a:t>
            </a:r>
            <a:r>
              <a:rPr lang="en-US" sz="2000" dirty="0"/>
              <a:t>) </a:t>
            </a:r>
          </a:p>
        </p:txBody>
      </p:sp>
    </p:spTree>
    <p:extLst>
      <p:ext uri="{BB962C8B-B14F-4D97-AF65-F5344CB8AC3E}">
        <p14:creationId xmlns:p14="http://schemas.microsoft.com/office/powerpoint/2010/main" val="190989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229600" cy="838200"/>
          </a:xfrm>
        </p:spPr>
        <p:txBody>
          <a:bodyPr/>
          <a:lstStyle/>
          <a:p>
            <a:r>
              <a:rPr lang="en-US" sz="3200" b="1">
                <a:solidFill>
                  <a:srgbClr val="008000"/>
                </a:solidFill>
                <a:cs typeface="Calibri"/>
              </a:rPr>
              <a:t>Building Codes</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433754" y="1088571"/>
            <a:ext cx="8229600" cy="4373563"/>
          </a:xfrm>
        </p:spPr>
        <p:txBody>
          <a:bodyPr anchor="t"/>
          <a:lstStyle/>
          <a:p>
            <a:r>
              <a:rPr lang="en-US" sz="2500" b="0" i="0" dirty="0">
                <a:effectLst/>
              </a:rPr>
              <a:t>EPA has been a participant with </a:t>
            </a:r>
            <a:r>
              <a:rPr lang="en-US" sz="2500" b="0" i="0" dirty="0" err="1">
                <a:effectLst/>
              </a:rPr>
              <a:t>AARST</a:t>
            </a:r>
            <a:r>
              <a:rPr lang="en-US" sz="2500" b="0" i="0" dirty="0">
                <a:effectLst/>
              </a:rPr>
              <a:t>, CRCPD, and others in the efforts to update Appendix F of the IRC (International Residential Code) and incorporate radon controls in other ICC (International Code Council) codes. </a:t>
            </a:r>
          </a:p>
          <a:p>
            <a:pPr lvl="0"/>
            <a:r>
              <a:rPr lang="en-US" sz="2500" dirty="0"/>
              <a:t>6 Radon Code Proposals Submitted in January</a:t>
            </a:r>
          </a:p>
          <a:p>
            <a:pPr lvl="0"/>
            <a:r>
              <a:rPr lang="en-US" sz="2500" dirty="0">
                <a:cs typeface="Arial"/>
              </a:rPr>
              <a:t>Proposals defended at the Committee Action Hearings (</a:t>
            </a:r>
            <a:r>
              <a:rPr lang="en-US" sz="2500" dirty="0" err="1">
                <a:cs typeface="Arial"/>
              </a:rPr>
              <a:t>CAH</a:t>
            </a:r>
            <a:r>
              <a:rPr lang="en-US" sz="2500" dirty="0">
                <a:cs typeface="Arial"/>
              </a:rPr>
              <a:t>) in April – disapproved</a:t>
            </a:r>
          </a:p>
          <a:p>
            <a:pPr lvl="0"/>
            <a:r>
              <a:rPr lang="en-US" sz="2500" dirty="0">
                <a:cs typeface="Arial"/>
              </a:rPr>
              <a:t>Public comments due July 2</a:t>
            </a:r>
          </a:p>
          <a:p>
            <a:pPr lvl="0"/>
            <a:r>
              <a:rPr lang="en-US" sz="2500" dirty="0">
                <a:cs typeface="Arial"/>
              </a:rPr>
              <a:t>Public comment hearings in September in Pittsburgh, PA</a:t>
            </a:r>
          </a:p>
          <a:p>
            <a:pPr lvl="0"/>
            <a:endParaRPr lang="en-US" sz="2000" dirty="0">
              <a:cs typeface="Arial"/>
            </a:endParaRPr>
          </a:p>
          <a:p>
            <a:pPr lvl="0"/>
            <a:endParaRPr lang="en-US" sz="4400" dirty="0">
              <a:cs typeface="Arial"/>
            </a:endParaRPr>
          </a:p>
        </p:txBody>
      </p:sp>
    </p:spTree>
    <p:extLst>
      <p:ext uri="{BB962C8B-B14F-4D97-AF65-F5344CB8AC3E}">
        <p14:creationId xmlns:p14="http://schemas.microsoft.com/office/powerpoint/2010/main" val="342400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228600"/>
            <a:ext cx="8229600" cy="838200"/>
          </a:xfrm>
        </p:spPr>
        <p:txBody>
          <a:bodyPr/>
          <a:lstStyle/>
          <a:p>
            <a:r>
              <a:rPr lang="en-US" sz="3200" b="1">
                <a:solidFill>
                  <a:srgbClr val="008000"/>
                </a:solidFill>
                <a:cs typeface="Calibri"/>
              </a:rPr>
              <a:t>Credentialing</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488071" y="1181100"/>
            <a:ext cx="8229600" cy="4373563"/>
          </a:xfrm>
        </p:spPr>
        <p:txBody>
          <a:bodyPr anchor="t"/>
          <a:lstStyle/>
          <a:p>
            <a:r>
              <a:rPr lang="en-US" sz="2800" dirty="0"/>
              <a:t>EPA sought public feedback in 2017</a:t>
            </a:r>
          </a:p>
          <a:p>
            <a:r>
              <a:rPr lang="en-US" sz="2800" dirty="0"/>
              <a:t>Developing a framework that will help align existing credentialing systems for radon service providers and promote access to a qualified workforce</a:t>
            </a:r>
          </a:p>
          <a:p>
            <a:r>
              <a:rPr lang="en-US" sz="2800" dirty="0"/>
              <a:t>The Agency plans to post an updated proposal online that reflects stakeholder feedback and hold an information session</a:t>
            </a:r>
            <a:endParaRPr lang="en-US" sz="2800" dirty="0">
              <a:cs typeface="Arial"/>
            </a:endParaRPr>
          </a:p>
        </p:txBody>
      </p:sp>
    </p:spTree>
    <p:extLst>
      <p:ext uri="{BB962C8B-B14F-4D97-AF65-F5344CB8AC3E}">
        <p14:creationId xmlns:p14="http://schemas.microsoft.com/office/powerpoint/2010/main" val="240829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1857375" y="1752600"/>
            <a:ext cx="6753225" cy="1209675"/>
          </a:xfrm>
          <a:prstGeom prst="rect">
            <a:avLst/>
          </a:prstGeom>
          <a:noFill/>
          <a:ln w="9525">
            <a:noFill/>
            <a:miter lim="800000"/>
            <a:headEnd/>
            <a:tailEnd/>
          </a:ln>
        </p:spPr>
        <p:txBody>
          <a:bodyPr anchor="ctr"/>
          <a:lstStyle/>
          <a:p>
            <a:pPr algn="ctr" fontAlgn="base">
              <a:spcBef>
                <a:spcPct val="0"/>
              </a:spcBef>
              <a:spcAft>
                <a:spcPct val="0"/>
              </a:spcAft>
            </a:pPr>
            <a:r>
              <a:rPr lang="en-US" sz="4400" b="1">
                <a:solidFill>
                  <a:srgbClr val="000000"/>
                </a:solidFill>
                <a:latin typeface="Calibri" panose="020F0502020204030204" pitchFamily="34" charset="0"/>
                <a:cs typeface="Calibri" panose="020F0502020204030204" pitchFamily="34" charset="0"/>
              </a:rPr>
              <a:t>National Radon Action Plan </a:t>
            </a:r>
          </a:p>
          <a:p>
            <a:pPr algn="ctr" fontAlgn="base">
              <a:spcBef>
                <a:spcPct val="0"/>
              </a:spcBef>
              <a:spcAft>
                <a:spcPct val="0"/>
              </a:spcAft>
            </a:pPr>
            <a:r>
              <a:rPr lang="en-US" sz="2800" b="1">
                <a:solidFill>
                  <a:srgbClr val="000000"/>
                </a:solidFill>
                <a:latin typeface="Calibri" panose="020F0502020204030204" pitchFamily="34" charset="0"/>
                <a:cs typeface="Calibri" panose="020F0502020204030204" pitchFamily="34" charset="0"/>
              </a:rPr>
              <a:t>Progress Report and NRAP 2021-2025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4800"/>
            <a:ext cx="8458200" cy="533400"/>
          </a:xfrm>
        </p:spPr>
        <p:txBody>
          <a:bodyPr/>
          <a:lstStyle/>
          <a:p>
            <a:pPr algn="l"/>
            <a:r>
              <a:rPr lang="en-US" b="1">
                <a:solidFill>
                  <a:srgbClr val="008000"/>
                </a:solidFill>
                <a:latin typeface="Calibri" panose="020F0502020204030204" pitchFamily="34" charset="0"/>
                <a:cs typeface="Calibri" panose="020F0502020204030204" pitchFamily="34" charset="0"/>
              </a:rPr>
              <a:t>Briefing Overview</a:t>
            </a:r>
          </a:p>
        </p:txBody>
      </p:sp>
      <p:sp>
        <p:nvSpPr>
          <p:cNvPr id="7" name="Content Placeholder 3">
            <a:extLst>
              <a:ext uri="{FF2B5EF4-FFF2-40B4-BE49-F238E27FC236}">
                <a16:creationId xmlns:a16="http://schemas.microsoft.com/office/drawing/2014/main" id="{A5DC44FD-FB8B-49F1-8566-6BCC32B3F73B}"/>
              </a:ext>
            </a:extLst>
          </p:cNvPr>
          <p:cNvSpPr txBox="1">
            <a:spLocks/>
          </p:cNvSpPr>
          <p:nvPr/>
        </p:nvSpPr>
        <p:spPr>
          <a:xfrm>
            <a:off x="762000" y="1390650"/>
            <a:ext cx="4114800" cy="3962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a:latin typeface="Calibri" panose="020F0502020204030204" pitchFamily="34" charset="0"/>
                <a:cs typeface="Calibri" panose="020F0502020204030204" pitchFamily="34" charset="0"/>
              </a:rPr>
              <a:t>Progress Report  </a:t>
            </a:r>
          </a:p>
          <a:p>
            <a:r>
              <a:rPr lang="en-US" kern="0">
                <a:latin typeface="Calibri" panose="020F0502020204030204" pitchFamily="34" charset="0"/>
                <a:cs typeface="Calibri" panose="020F0502020204030204" pitchFamily="34" charset="0"/>
              </a:rPr>
              <a:t>NRAP|2021-25  </a:t>
            </a:r>
          </a:p>
        </p:txBody>
      </p:sp>
      <p:pic>
        <p:nvPicPr>
          <p:cNvPr id="5" name="Picture 4">
            <a:extLst>
              <a:ext uri="{FF2B5EF4-FFF2-40B4-BE49-F238E27FC236}">
                <a16:creationId xmlns:a16="http://schemas.microsoft.com/office/drawing/2014/main" id="{05BE8AA0-ADBF-42E9-8A0B-9DFF42A9EAD5}"/>
              </a:ext>
            </a:extLst>
          </p:cNvPr>
          <p:cNvPicPr>
            <a:picLocks noChangeAspect="1"/>
          </p:cNvPicPr>
          <p:nvPr/>
        </p:nvPicPr>
        <p:blipFill>
          <a:blip r:embed="rId3"/>
          <a:stretch>
            <a:fillRect/>
          </a:stretch>
        </p:blipFill>
        <p:spPr>
          <a:xfrm>
            <a:off x="5410200" y="1390649"/>
            <a:ext cx="2971800" cy="387292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A36D57-3BCB-431C-A2CD-CC636D93C816}"/>
              </a:ext>
            </a:extLst>
          </p:cNvPr>
          <p:cNvPicPr>
            <a:picLocks noChangeAspect="1"/>
          </p:cNvPicPr>
          <p:nvPr/>
        </p:nvPicPr>
        <p:blipFill rotWithShape="1">
          <a:blip r:embed="rId3"/>
          <a:srcRect r="1666"/>
          <a:stretch/>
        </p:blipFill>
        <p:spPr>
          <a:xfrm>
            <a:off x="0" y="-6220"/>
            <a:ext cx="9147118" cy="6635620"/>
          </a:xfrm>
          <a:prstGeom prst="rect">
            <a:avLst/>
          </a:prstGeom>
        </p:spPr>
      </p:pic>
      <p:sp>
        <p:nvSpPr>
          <p:cNvPr id="3" name="TextBox 2">
            <a:extLst>
              <a:ext uri="{FF2B5EF4-FFF2-40B4-BE49-F238E27FC236}">
                <a16:creationId xmlns:a16="http://schemas.microsoft.com/office/drawing/2014/main" id="{C5711203-AD45-48FF-B6EA-02CE25FCA425}"/>
              </a:ext>
            </a:extLst>
          </p:cNvPr>
          <p:cNvSpPr txBox="1"/>
          <p:nvPr/>
        </p:nvSpPr>
        <p:spPr>
          <a:xfrm>
            <a:off x="4495800" y="3657600"/>
            <a:ext cx="4724400" cy="1815882"/>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457200" indent="-336550">
              <a:buFont typeface="Arial" panose="020B0604020202020204" pitchFamily="34" charset="0"/>
              <a:buChar char="•"/>
            </a:pPr>
            <a:r>
              <a:rPr lang="en-US" sz="2800">
                <a:solidFill>
                  <a:schemeClr val="bg1"/>
                </a:solidFill>
                <a:latin typeface="Calibri" panose="020F0502020204030204" pitchFamily="34" charset="0"/>
                <a:cs typeface="Calibri" panose="020F0502020204030204" pitchFamily="34" charset="0"/>
              </a:rPr>
              <a:t>Reached </a:t>
            </a:r>
            <a:r>
              <a:rPr lang="en-US" sz="2800" b="1">
                <a:solidFill>
                  <a:schemeClr val="bg1"/>
                </a:solidFill>
                <a:latin typeface="Calibri" panose="020F0502020204030204" pitchFamily="34" charset="0"/>
                <a:cs typeface="Calibri" panose="020F0502020204030204" pitchFamily="34" charset="0"/>
              </a:rPr>
              <a:t>1.6 million </a:t>
            </a:r>
            <a:r>
              <a:rPr lang="en-US" sz="2800">
                <a:solidFill>
                  <a:schemeClr val="bg1"/>
                </a:solidFill>
                <a:latin typeface="Calibri" panose="020F0502020204030204" pitchFamily="34" charset="0"/>
                <a:cs typeface="Calibri" panose="020F0502020204030204" pitchFamily="34" charset="0"/>
              </a:rPr>
              <a:t>homes, schools, childcare centers</a:t>
            </a:r>
          </a:p>
          <a:p>
            <a:pPr marL="457200" indent="-336550">
              <a:buFont typeface="Arial" panose="020B0604020202020204" pitchFamily="34" charset="0"/>
              <a:buChar char="•"/>
            </a:pPr>
            <a:r>
              <a:rPr lang="en-US" sz="2800">
                <a:solidFill>
                  <a:schemeClr val="bg1"/>
                </a:solidFill>
                <a:latin typeface="Calibri" panose="020F0502020204030204" pitchFamily="34" charset="0"/>
                <a:cs typeface="Calibri" panose="020F0502020204030204" pitchFamily="34" charset="0"/>
              </a:rPr>
              <a:t>Tested for and </a:t>
            </a:r>
            <a:r>
              <a:rPr lang="en-US" sz="2800" b="1">
                <a:solidFill>
                  <a:srgbClr val="FFFF00"/>
                </a:solidFill>
                <a:latin typeface="Calibri" panose="020F0502020204030204" pitchFamily="34" charset="0"/>
                <a:cs typeface="Calibri" panose="020F0502020204030204" pitchFamily="34" charset="0"/>
              </a:rPr>
              <a:t>mitigated high risk in 200,000 units </a:t>
            </a:r>
          </a:p>
        </p:txBody>
      </p:sp>
      <p:sp>
        <p:nvSpPr>
          <p:cNvPr id="4" name="TextBox 3">
            <a:extLst>
              <a:ext uri="{FF2B5EF4-FFF2-40B4-BE49-F238E27FC236}">
                <a16:creationId xmlns:a16="http://schemas.microsoft.com/office/drawing/2014/main" id="{D9A98CFE-CF73-47DD-AA7F-FE4164314E36}"/>
              </a:ext>
            </a:extLst>
          </p:cNvPr>
          <p:cNvSpPr txBox="1"/>
          <p:nvPr/>
        </p:nvSpPr>
        <p:spPr>
          <a:xfrm>
            <a:off x="1447800" y="802929"/>
            <a:ext cx="3048000" cy="1406871"/>
          </a:xfrm>
          <a:prstGeom prst="rect">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14300" indent="-6350"/>
            <a:r>
              <a:rPr lang="en-US" sz="2800">
                <a:solidFill>
                  <a:schemeClr val="bg1"/>
                </a:solidFill>
                <a:latin typeface="Calibri" panose="020F0502020204030204" pitchFamily="34" charset="0"/>
                <a:cs typeface="Calibri" panose="020F0502020204030204" pitchFamily="34" charset="0"/>
              </a:rPr>
              <a:t>By 2014, Federal actions had led to steps that:</a:t>
            </a:r>
            <a:endParaRPr lang="en-US" sz="2800" b="1">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102997"/>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Blank Presentation">
  <a:themeElements>
    <a:clrScheme name="">
      <a:dk1>
        <a:srgbClr val="000000"/>
      </a:dk1>
      <a:lt1>
        <a:srgbClr val="FFFFFF"/>
      </a:lt1>
      <a:dk2>
        <a:srgbClr val="000000"/>
      </a:dk2>
      <a:lt2>
        <a:srgbClr val="808080"/>
      </a:lt2>
      <a:accent1>
        <a:srgbClr val="BBE0E3"/>
      </a:accent1>
      <a:accent2>
        <a:srgbClr val="2FB0DA"/>
      </a:accent2>
      <a:accent3>
        <a:srgbClr val="FFFFFF"/>
      </a:accent3>
      <a:accent4>
        <a:srgbClr val="000000"/>
      </a:accent4>
      <a:accent5>
        <a:srgbClr val="DAEDEF"/>
      </a:accent5>
      <a:accent6>
        <a:srgbClr val="2A9FC5"/>
      </a:accent6>
      <a:hlink>
        <a:srgbClr val="398041"/>
      </a:hlink>
      <a:folHlink>
        <a:srgbClr val="D98A5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ct:contentTypeSchema xmlns:ct="http://schemas.microsoft.com/office/2006/metadata/contentType" xmlns:ma="http://schemas.microsoft.com/office/2006/metadata/properties/metaAttributes" ct:_="" ma:_="" ma:contentTypeName="Document" ma:contentTypeID="0x010100060F1CE1BA83C9439999C7BECFE933B2" ma:contentTypeVersion="4" ma:contentTypeDescription="Create a new document." ma:contentTypeScope="" ma:versionID="a94fe14516e90de7ddda2cd644b09424">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f479a3c-fd5c-4bb2-bc24-807878202c3e" xmlns:ns6="586a8ec1-3648-4649-887b-5518e63e6986" targetNamespace="http://schemas.microsoft.com/office/2006/metadata/properties" ma:root="true" ma:fieldsID="d1caa4dd75a3679a088e33dd7a5ad56f" ns1:_="" ns2:_="" ns3:_="" ns4:_="" ns5:_="" ns6:_="">
    <xsd:import namespace="http://schemas.microsoft.com/sharepoint/v3"/>
    <xsd:import namespace="4ffa91fb-a0ff-4ac5-b2db-65c790d184a4"/>
    <xsd:import namespace="http://schemas.microsoft.com/sharepoint.v3"/>
    <xsd:import namespace="http://schemas.microsoft.com/sharepoint/v3/fields"/>
    <xsd:import namespace="af479a3c-fd5c-4bb2-bc24-807878202c3e"/>
    <xsd:import namespace="586a8ec1-3648-4649-887b-5518e63e698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310afea-aec3-4495-ac48-797b36c8eb2b}" ma:internalName="TaxCatchAllLabel" ma:readOnly="true" ma:showField="CatchAllDataLabel" ma:web="586a8ec1-3648-4649-887b-5518e63e698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310afea-aec3-4495-ac48-797b36c8eb2b}" ma:internalName="TaxCatchAll" ma:showField="CatchAllData" ma:web="586a8ec1-3648-4649-887b-5518e63e6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479a3c-fd5c-4bb2-bc24-807878202c3e"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a8ec1-3648-4649-887b-5518e63e698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9f62856-1543-49d4-a736-4569d363f53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2021-11-09T06:53:35+00:00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17A6FFDF-FC53-4C15-B525-70328715F95A}">
  <ds:schemaRefs>
    <ds:schemaRef ds:uri="ESRI.ArcGIS.Mapping.OfficeIntegration.PowerPointInfo"/>
  </ds:schemaRefs>
</ds:datastoreItem>
</file>

<file path=customXml/itemProps2.xml><?xml version="1.0" encoding="utf-8"?>
<ds:datastoreItem xmlns:ds="http://schemas.openxmlformats.org/officeDocument/2006/customXml" ds:itemID="{77BD80CD-A61E-49F8-A81B-F596F9F97532}"/>
</file>

<file path=customXml/itemProps3.xml><?xml version="1.0" encoding="utf-8"?>
<ds:datastoreItem xmlns:ds="http://schemas.openxmlformats.org/officeDocument/2006/customXml" ds:itemID="{8CB325AC-87C8-40C5-A37B-21DAB0C44B95}"/>
</file>

<file path=customXml/itemProps4.xml><?xml version="1.0" encoding="utf-8"?>
<ds:datastoreItem xmlns:ds="http://schemas.openxmlformats.org/officeDocument/2006/customXml" ds:itemID="{6A491984-E9F6-4219-B008-426E7961D8CA}"/>
</file>

<file path=customXml/itemProps5.xml><?xml version="1.0" encoding="utf-8"?>
<ds:datastoreItem xmlns:ds="http://schemas.openxmlformats.org/officeDocument/2006/customXml" ds:itemID="{2155F754-CCCE-4B53-9DAC-D06615F032E6}"/>
</file>

<file path=docProps/app.xml><?xml version="1.0" encoding="utf-8"?>
<Properties xmlns="http://schemas.openxmlformats.org/officeDocument/2006/extended-properties" xmlns:vt="http://schemas.openxmlformats.org/officeDocument/2006/docPropsVTypes">
  <TotalTime>326</TotalTime>
  <Words>1524</Words>
  <Application>Microsoft Office PowerPoint</Application>
  <PresentationFormat>On-screen Show (4:3)</PresentationFormat>
  <Paragraphs>177</Paragraphs>
  <Slides>31</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Arial Black</vt:lpstr>
      <vt:lpstr>Arial Bold</vt:lpstr>
      <vt:lpstr>Arial Narrow</vt:lpstr>
      <vt:lpstr>Calibri</vt:lpstr>
      <vt:lpstr>Cambria</vt:lpstr>
      <vt:lpstr>Times</vt:lpstr>
      <vt:lpstr>Wingdings</vt:lpstr>
      <vt:lpstr>Custom Design</vt:lpstr>
      <vt:lpstr>7_Blank Presentation</vt:lpstr>
      <vt:lpstr>PowerPoint Presentation</vt:lpstr>
      <vt:lpstr>SIRG</vt:lpstr>
      <vt:lpstr>Performance Partnership Grants (PPG)</vt:lpstr>
      <vt:lpstr>PPG (cont.)</vt:lpstr>
      <vt:lpstr>Building Codes</vt:lpstr>
      <vt:lpstr>Credentialing</vt:lpstr>
      <vt:lpstr>PowerPoint Presentation</vt:lpstr>
      <vt:lpstr>Briefing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NRAP Progress Report 2015-2020</vt:lpstr>
      <vt:lpstr>NRAP Progress Report 2015-2020</vt:lpstr>
      <vt:lpstr>NRAP Progress Report 2015-2020</vt:lpstr>
      <vt:lpstr>NRAP|2021-25 – Next Steps</vt:lpstr>
      <vt:lpstr>NRAP|2021-25 – Emerging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ICF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Nick Hurst, ICF International</dc:title>
  <dc:creator>Nick Hurst</dc:creator>
  <cp:lastModifiedBy>Kirsten Hesla</cp:lastModifiedBy>
  <cp:revision>10</cp:revision>
  <cp:lastPrinted>2018-03-13T21:40:27Z</cp:lastPrinted>
  <dcterms:created xsi:type="dcterms:W3CDTF">2014-05-06T13:20:47Z</dcterms:created>
  <dcterms:modified xsi:type="dcterms:W3CDTF">2021-11-08T20:04:42Z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0x010100060F1CE1BA83C9439999C7BECFE933B2</vt:lpwstr>
  </property>
</Properties>
</file>