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5"/>
  </p:sldMasterIdLst>
  <p:notesMasterIdLst>
    <p:notesMasterId r:id="rId15"/>
  </p:notesMasterIdLst>
  <p:sldIdLst>
    <p:sldId id="256" r:id="rId6"/>
    <p:sldId id="261" r:id="rId7"/>
    <p:sldId id="263" r:id="rId8"/>
    <p:sldId id="262" r:id="rId9"/>
    <p:sldId id="264" r:id="rId10"/>
    <p:sldId id="260" r:id="rId11"/>
    <p:sldId id="257" r:id="rId12"/>
    <p:sldId id="258" r:id="rId13"/>
    <p:sldId id="259" r:id="rId1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cAuley, Jim" initials="MJ" lastIdx="1" clrIdx="0">
    <p:extLst>
      <p:ext uri="{19B8F6BF-5375-455C-9EA6-DF929625EA0E}">
        <p15:presenceInfo xmlns:p15="http://schemas.microsoft.com/office/powerpoint/2012/main" userId="S::mcauley.jim@epa.gov::8f0dcd8f-b1f5-4a3e-a00a-bf621ff793eb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62" d="100"/>
          <a:sy n="62" d="100"/>
        </p:scale>
        <p:origin x="828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customXml" Target="../customXml/item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A82CCCE-354C-4530-A85A-3267323787CD}" type="datetimeFigureOut">
              <a:rPr lang="en-US" smtClean="0"/>
              <a:t>11/4/2021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6F943DB-E7C2-482B-80A9-3D13DDE1A0D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8928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5 years at EPA and 2 years as a Project Officer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F943DB-E7C2-482B-80A9-3D13DDE1A0D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0453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 support to the SIRG grant holders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 technical support.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Workplan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Provide additional education and outreach tool to assist them in meeting their goals</a:t>
            </a:r>
          </a:p>
          <a:p>
            <a:r>
              <a:rPr lang="en-US" sz="1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Cross pollination of ideas and concepts</a:t>
            </a:r>
          </a:p>
          <a:p>
            <a:r>
              <a:rPr lang="en-US" sz="1200" kern="120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Coalition growth and development</a:t>
            </a:r>
          </a:p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6F943DB-E7C2-482B-80A9-3D13DDE1A0D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5423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-3175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5760" y="0"/>
                </a:moveTo>
                <a:lnTo>
                  <a:pt x="0" y="0"/>
                </a:lnTo>
                <a:lnTo>
                  <a:pt x="0" y="3090"/>
                </a:lnTo>
                <a:lnTo>
                  <a:pt x="943" y="3090"/>
                </a:lnTo>
                <a:lnTo>
                  <a:pt x="1123" y="3270"/>
                </a:lnTo>
                <a:lnTo>
                  <a:pt x="1123" y="3270"/>
                </a:lnTo>
                <a:lnTo>
                  <a:pt x="1127" y="3272"/>
                </a:lnTo>
                <a:lnTo>
                  <a:pt x="1133" y="3275"/>
                </a:lnTo>
                <a:lnTo>
                  <a:pt x="1139" y="3278"/>
                </a:lnTo>
                <a:lnTo>
                  <a:pt x="1144" y="3278"/>
                </a:lnTo>
                <a:lnTo>
                  <a:pt x="1150" y="3278"/>
                </a:lnTo>
                <a:lnTo>
                  <a:pt x="1155" y="3275"/>
                </a:lnTo>
                <a:lnTo>
                  <a:pt x="1161" y="3272"/>
                </a:lnTo>
                <a:lnTo>
                  <a:pt x="1165" y="3270"/>
                </a:lnTo>
                <a:lnTo>
                  <a:pt x="1345" y="3090"/>
                </a:lnTo>
                <a:lnTo>
                  <a:pt x="5760" y="3090"/>
                </a:lnTo>
                <a:lnTo>
                  <a:pt x="5760" y="0"/>
                </a:lnTo>
                <a:close/>
              </a:path>
            </a:pathLst>
          </a:custGeom>
          <a:ln/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0001" y="1449147"/>
            <a:ext cx="10572000" cy="2971051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434974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9EBBA-996F-894A-B54A-D6246ED52CEA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800600"/>
            <a:ext cx="10561418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5" name="Picture Placeholder 14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0" y="0"/>
            <a:ext cx="12192000" cy="4800600"/>
          </a:xfrm>
          <a:custGeom>
            <a:avLst/>
            <a:gdLst/>
            <a:ahLst/>
            <a:cxnLst/>
            <a:rect l="0" t="0" r="r" b="b"/>
            <a:pathLst>
              <a:path w="5760" h="3289">
                <a:moveTo>
                  <a:pt x="5760" y="0"/>
                </a:moveTo>
                <a:lnTo>
                  <a:pt x="0" y="0"/>
                </a:lnTo>
                <a:lnTo>
                  <a:pt x="0" y="3100"/>
                </a:lnTo>
                <a:lnTo>
                  <a:pt x="943" y="3100"/>
                </a:lnTo>
                <a:lnTo>
                  <a:pt x="1123" y="3281"/>
                </a:lnTo>
                <a:lnTo>
                  <a:pt x="1123" y="3281"/>
                </a:lnTo>
                <a:lnTo>
                  <a:pt x="1127" y="3283"/>
                </a:lnTo>
                <a:lnTo>
                  <a:pt x="1133" y="3286"/>
                </a:lnTo>
                <a:lnTo>
                  <a:pt x="1139" y="3289"/>
                </a:lnTo>
                <a:lnTo>
                  <a:pt x="1144" y="3289"/>
                </a:lnTo>
                <a:lnTo>
                  <a:pt x="1150" y="3289"/>
                </a:lnTo>
                <a:lnTo>
                  <a:pt x="1155" y="3286"/>
                </a:lnTo>
                <a:lnTo>
                  <a:pt x="1161" y="3283"/>
                </a:lnTo>
                <a:lnTo>
                  <a:pt x="1165" y="3281"/>
                </a:lnTo>
                <a:lnTo>
                  <a:pt x="1345" y="3100"/>
                </a:lnTo>
                <a:lnTo>
                  <a:pt x="5760" y="3100"/>
                </a:lnTo>
                <a:lnTo>
                  <a:pt x="5760" y="0"/>
                </a:lnTo>
                <a:close/>
              </a:path>
            </a:pathLst>
          </a:custGeom>
          <a:noFill/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marL="0" indent="0" algn="ctr">
              <a:buFontTx/>
              <a:buNone/>
              <a:defRPr sz="16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0000" y="5367338"/>
            <a:ext cx="10561418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C79C5D-2A6F-F04D-97DA-BEF2467B64E4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>
            <a:spLocks noChangeAspect="1"/>
          </p:cNvSpPr>
          <p:nvPr/>
        </p:nvSpPr>
        <p:spPr bwMode="auto">
          <a:xfrm>
            <a:off x="631697" y="1081456"/>
            <a:ext cx="6332416" cy="3239188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0985" y="1238502"/>
            <a:ext cx="5893840" cy="2645912"/>
          </a:xfrm>
        </p:spPr>
        <p:txBody>
          <a:bodyPr anchor="b"/>
          <a:lstStyle>
            <a:lvl1pPr algn="l">
              <a:defRPr sz="42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53190" y="4443680"/>
            <a:ext cx="5891636" cy="713241"/>
          </a:xfrm>
        </p:spPr>
        <p:txBody>
          <a:bodyPr anchor="t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7574642" y="1081456"/>
            <a:ext cx="3810001" cy="407546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reeform 6"/>
          <p:cNvSpPr>
            <a:spLocks noChangeAspect="1"/>
          </p:cNvSpPr>
          <p:nvPr/>
        </p:nvSpPr>
        <p:spPr bwMode="auto">
          <a:xfrm>
            <a:off x="1140884" y="2286585"/>
            <a:ext cx="4895115" cy="2503972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38" name="Title 1"/>
          <p:cNvSpPr>
            <a:spLocks noGrp="1"/>
          </p:cNvSpPr>
          <p:nvPr>
            <p:ph type="title"/>
          </p:nvPr>
        </p:nvSpPr>
        <p:spPr>
          <a:xfrm>
            <a:off x="1357089" y="2435957"/>
            <a:ext cx="4382521" cy="2007789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 anchor="t"/>
          <a:lstStyle>
            <a:lvl1pPr marL="0" indent="0">
              <a:buFontTx/>
              <a:buNone/>
              <a:defRPr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54567-0DE4-3F47-BF90-CB84690072F9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C52C72-DE31-F449-A4ED-4C594FD91407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7669651" y="446089"/>
            <a:ext cx="4522349" cy="5414962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183540" y="586171"/>
            <a:ext cx="2494791" cy="513479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10001" y="446089"/>
            <a:ext cx="6611540" cy="5414962"/>
          </a:xfrm>
        </p:spPr>
        <p:txBody>
          <a:bodyPr vert="eaVert"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62726E-379B-B349-9EED-81ED093FA806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18712" y="2222287"/>
            <a:ext cx="10554574" cy="363651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A1323-8D79-1946-B0D7-40001CF92E9D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7"/>
          <p:cNvSpPr/>
          <p:nvPr/>
        </p:nvSpPr>
        <p:spPr bwMode="auto">
          <a:xfrm>
            <a:off x="0" y="1"/>
            <a:ext cx="12192000" cy="5203825"/>
          </a:xfrm>
          <a:custGeom>
            <a:avLst/>
            <a:gdLst/>
            <a:ahLst/>
            <a:cxnLst/>
            <a:rect l="0" t="0" r="r" b="b"/>
            <a:pathLst>
              <a:path w="5760" h="3278">
                <a:moveTo>
                  <a:pt x="0" y="0"/>
                </a:moveTo>
                <a:lnTo>
                  <a:pt x="5760" y="0"/>
                </a:lnTo>
                <a:lnTo>
                  <a:pt x="5760" y="3090"/>
                </a:lnTo>
                <a:lnTo>
                  <a:pt x="4817" y="3090"/>
                </a:lnTo>
                <a:lnTo>
                  <a:pt x="4637" y="3270"/>
                </a:lnTo>
                <a:lnTo>
                  <a:pt x="4637" y="3270"/>
                </a:lnTo>
                <a:lnTo>
                  <a:pt x="4633" y="3272"/>
                </a:lnTo>
                <a:lnTo>
                  <a:pt x="4627" y="3275"/>
                </a:lnTo>
                <a:lnTo>
                  <a:pt x="4621" y="3278"/>
                </a:lnTo>
                <a:lnTo>
                  <a:pt x="4616" y="3278"/>
                </a:lnTo>
                <a:lnTo>
                  <a:pt x="4610" y="3278"/>
                </a:lnTo>
                <a:lnTo>
                  <a:pt x="4605" y="3275"/>
                </a:lnTo>
                <a:lnTo>
                  <a:pt x="4599" y="3272"/>
                </a:lnTo>
                <a:lnTo>
                  <a:pt x="4595" y="3270"/>
                </a:lnTo>
                <a:lnTo>
                  <a:pt x="4415" y="3090"/>
                </a:lnTo>
                <a:lnTo>
                  <a:pt x="0" y="3090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ln>
            <a:headEnd/>
            <a:tailEnd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0000" y="2951396"/>
            <a:ext cx="10561418" cy="1468800"/>
          </a:xfrm>
        </p:spPr>
        <p:txBody>
          <a:bodyPr anchor="b"/>
          <a:lstStyle>
            <a:lvl1pPr algn="r">
              <a:defRPr sz="4800" b="1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5281201"/>
            <a:ext cx="10561418" cy="433955"/>
          </a:xfrm>
        </p:spPr>
        <p:txBody>
          <a:bodyPr anchor="t">
            <a:no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FA1846-DA80-1C48-A609-854EA85C59AD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18712" y="2222287"/>
            <a:ext cx="5185873" cy="36387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7415" y="2222287"/>
            <a:ext cx="5194583" cy="3638764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302355-E14B-8545-A8F8-0FE83CC9D524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4728" y="2174875"/>
            <a:ext cx="5189857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14729" y="2751138"/>
            <a:ext cx="5189856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87415" y="2174875"/>
            <a:ext cx="5194583" cy="5762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87415" y="2751138"/>
            <a:ext cx="5194583" cy="3109913"/>
          </a:xfrm>
        </p:spPr>
        <p:txBody>
          <a:bodyPr anchor="t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640F58-564D-2B4F-AE67-E407BA4FCF45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reeform 6"/>
          <p:cNvSpPr/>
          <p:nvPr/>
        </p:nvSpPr>
        <p:spPr bwMode="auto">
          <a:xfrm>
            <a:off x="0" y="0"/>
            <a:ext cx="12192000" cy="2185988"/>
          </a:xfrm>
          <a:custGeom>
            <a:avLst/>
            <a:gdLst/>
            <a:ahLst/>
            <a:cxnLst/>
            <a:rect l="0" t="0" r="r" b="b"/>
            <a:pathLst>
              <a:path w="5760" h="1377">
                <a:moveTo>
                  <a:pt x="5760" y="0"/>
                </a:moveTo>
                <a:lnTo>
                  <a:pt x="0" y="0"/>
                </a:lnTo>
                <a:lnTo>
                  <a:pt x="0" y="1189"/>
                </a:lnTo>
                <a:lnTo>
                  <a:pt x="943" y="1189"/>
                </a:lnTo>
                <a:lnTo>
                  <a:pt x="1123" y="1369"/>
                </a:lnTo>
                <a:lnTo>
                  <a:pt x="1123" y="1369"/>
                </a:lnTo>
                <a:lnTo>
                  <a:pt x="1127" y="1371"/>
                </a:lnTo>
                <a:lnTo>
                  <a:pt x="1133" y="1374"/>
                </a:lnTo>
                <a:lnTo>
                  <a:pt x="1139" y="1377"/>
                </a:lnTo>
                <a:lnTo>
                  <a:pt x="1144" y="1377"/>
                </a:lnTo>
                <a:lnTo>
                  <a:pt x="1150" y="1377"/>
                </a:lnTo>
                <a:lnTo>
                  <a:pt x="1155" y="1374"/>
                </a:lnTo>
                <a:lnTo>
                  <a:pt x="1161" y="1371"/>
                </a:lnTo>
                <a:lnTo>
                  <a:pt x="1165" y="1369"/>
                </a:lnTo>
                <a:lnTo>
                  <a:pt x="1345" y="1189"/>
                </a:lnTo>
                <a:lnTo>
                  <a:pt x="5760" y="1189"/>
                </a:lnTo>
                <a:lnTo>
                  <a:pt x="576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3A34C8-038E-2045-AF43-DF7DBB8E0E9E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18C68F-D26B-8F47-958C-23B49CF8A634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Freeform 6"/>
          <p:cNvSpPr>
            <a:spLocks noChangeAspect="1"/>
          </p:cNvSpPr>
          <p:nvPr/>
        </p:nvSpPr>
        <p:spPr bwMode="auto">
          <a:xfrm>
            <a:off x="1073151" y="446087"/>
            <a:ext cx="3547533" cy="1814651"/>
          </a:xfrm>
          <a:custGeom>
            <a:avLst/>
            <a:gdLst/>
            <a:ahLst/>
            <a:cxnLst/>
            <a:rect l="0" t="0" r="r" b="b"/>
            <a:pathLst>
              <a:path w="3384" h="2308">
                <a:moveTo>
                  <a:pt x="3340" y="0"/>
                </a:moveTo>
                <a:lnTo>
                  <a:pt x="44" y="0"/>
                </a:lnTo>
                <a:lnTo>
                  <a:pt x="44" y="0"/>
                </a:lnTo>
                <a:lnTo>
                  <a:pt x="34" y="0"/>
                </a:lnTo>
                <a:lnTo>
                  <a:pt x="26" y="4"/>
                </a:lnTo>
                <a:lnTo>
                  <a:pt x="20" y="8"/>
                </a:lnTo>
                <a:lnTo>
                  <a:pt x="12" y="12"/>
                </a:lnTo>
                <a:lnTo>
                  <a:pt x="8" y="20"/>
                </a:lnTo>
                <a:lnTo>
                  <a:pt x="4" y="26"/>
                </a:lnTo>
                <a:lnTo>
                  <a:pt x="0" y="34"/>
                </a:lnTo>
                <a:lnTo>
                  <a:pt x="0" y="44"/>
                </a:lnTo>
                <a:lnTo>
                  <a:pt x="0" y="2076"/>
                </a:lnTo>
                <a:lnTo>
                  <a:pt x="0" y="2076"/>
                </a:lnTo>
                <a:lnTo>
                  <a:pt x="0" y="2086"/>
                </a:lnTo>
                <a:lnTo>
                  <a:pt x="4" y="2094"/>
                </a:lnTo>
                <a:lnTo>
                  <a:pt x="8" y="2100"/>
                </a:lnTo>
                <a:lnTo>
                  <a:pt x="12" y="2108"/>
                </a:lnTo>
                <a:lnTo>
                  <a:pt x="20" y="2112"/>
                </a:lnTo>
                <a:lnTo>
                  <a:pt x="26" y="2116"/>
                </a:lnTo>
                <a:lnTo>
                  <a:pt x="34" y="2120"/>
                </a:lnTo>
                <a:lnTo>
                  <a:pt x="44" y="2120"/>
                </a:lnTo>
                <a:lnTo>
                  <a:pt x="474" y="2120"/>
                </a:lnTo>
                <a:lnTo>
                  <a:pt x="650" y="2296"/>
                </a:lnTo>
                <a:lnTo>
                  <a:pt x="650" y="2296"/>
                </a:lnTo>
                <a:lnTo>
                  <a:pt x="656" y="2300"/>
                </a:lnTo>
                <a:lnTo>
                  <a:pt x="664" y="2304"/>
                </a:lnTo>
                <a:lnTo>
                  <a:pt x="672" y="2308"/>
                </a:lnTo>
                <a:lnTo>
                  <a:pt x="680" y="2308"/>
                </a:lnTo>
                <a:lnTo>
                  <a:pt x="688" y="2308"/>
                </a:lnTo>
                <a:lnTo>
                  <a:pt x="696" y="2304"/>
                </a:lnTo>
                <a:lnTo>
                  <a:pt x="704" y="2300"/>
                </a:lnTo>
                <a:lnTo>
                  <a:pt x="710" y="2296"/>
                </a:lnTo>
                <a:lnTo>
                  <a:pt x="886" y="2120"/>
                </a:lnTo>
                <a:lnTo>
                  <a:pt x="3340" y="2120"/>
                </a:lnTo>
                <a:lnTo>
                  <a:pt x="3340" y="2120"/>
                </a:lnTo>
                <a:lnTo>
                  <a:pt x="3350" y="2120"/>
                </a:lnTo>
                <a:lnTo>
                  <a:pt x="3358" y="2116"/>
                </a:lnTo>
                <a:lnTo>
                  <a:pt x="3364" y="2112"/>
                </a:lnTo>
                <a:lnTo>
                  <a:pt x="3372" y="2108"/>
                </a:lnTo>
                <a:lnTo>
                  <a:pt x="3376" y="2100"/>
                </a:lnTo>
                <a:lnTo>
                  <a:pt x="3380" y="2094"/>
                </a:lnTo>
                <a:lnTo>
                  <a:pt x="3384" y="2086"/>
                </a:lnTo>
                <a:lnTo>
                  <a:pt x="3384" y="2076"/>
                </a:lnTo>
                <a:lnTo>
                  <a:pt x="3384" y="44"/>
                </a:lnTo>
                <a:lnTo>
                  <a:pt x="3384" y="44"/>
                </a:lnTo>
                <a:lnTo>
                  <a:pt x="3384" y="34"/>
                </a:lnTo>
                <a:lnTo>
                  <a:pt x="3380" y="26"/>
                </a:lnTo>
                <a:lnTo>
                  <a:pt x="3376" y="20"/>
                </a:lnTo>
                <a:lnTo>
                  <a:pt x="3372" y="12"/>
                </a:lnTo>
                <a:lnTo>
                  <a:pt x="3364" y="8"/>
                </a:lnTo>
                <a:lnTo>
                  <a:pt x="3358" y="4"/>
                </a:lnTo>
                <a:lnTo>
                  <a:pt x="3350" y="0"/>
                </a:lnTo>
                <a:lnTo>
                  <a:pt x="3340" y="0"/>
                </a:lnTo>
                <a:lnTo>
                  <a:pt x="3340" y="0"/>
                </a:lnTo>
                <a:close/>
              </a:path>
            </a:pathLst>
          </a:custGeom>
          <a:ln/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73151" y="446088"/>
            <a:ext cx="3547533" cy="161839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5633" y="446088"/>
            <a:ext cx="6252633" cy="541496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3151" y="2260738"/>
            <a:ext cx="3547533" cy="360031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DF5E60-9974-AC48-9591-99C2BB44B7CF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14728" y="727522"/>
            <a:ext cx="4852988" cy="1617163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9" name="Picture Placeholder 11"/>
          <p:cNvSpPr>
            <a:spLocks noGrp="1" noChangeAspect="1"/>
          </p:cNvSpPr>
          <p:nvPr>
            <p:ph type="pic" sz="quarter" idx="13"/>
          </p:nvPr>
        </p:nvSpPr>
        <p:spPr bwMode="auto">
          <a:xfrm>
            <a:off x="6098117" y="0"/>
            <a:ext cx="6093883" cy="6858000"/>
          </a:xfrm>
          <a:custGeom>
            <a:avLst/>
            <a:gdLst/>
            <a:ahLst/>
            <a:cxnLst/>
            <a:rect l="0" t="0" r="r" b="b"/>
            <a:pathLst>
              <a:path w="2879" h="4320">
                <a:moveTo>
                  <a:pt x="183" y="0"/>
                </a:moveTo>
                <a:lnTo>
                  <a:pt x="183" y="1197"/>
                </a:lnTo>
                <a:lnTo>
                  <a:pt x="8" y="1372"/>
                </a:lnTo>
                <a:lnTo>
                  <a:pt x="8" y="1372"/>
                </a:lnTo>
                <a:lnTo>
                  <a:pt x="6" y="1376"/>
                </a:lnTo>
                <a:lnTo>
                  <a:pt x="3" y="1382"/>
                </a:lnTo>
                <a:lnTo>
                  <a:pt x="0" y="1387"/>
                </a:lnTo>
                <a:lnTo>
                  <a:pt x="0" y="1393"/>
                </a:lnTo>
                <a:lnTo>
                  <a:pt x="0" y="1399"/>
                </a:lnTo>
                <a:lnTo>
                  <a:pt x="3" y="1404"/>
                </a:lnTo>
                <a:lnTo>
                  <a:pt x="6" y="1410"/>
                </a:lnTo>
                <a:lnTo>
                  <a:pt x="8" y="1414"/>
                </a:lnTo>
                <a:lnTo>
                  <a:pt x="183" y="1589"/>
                </a:lnTo>
                <a:lnTo>
                  <a:pt x="183" y="4320"/>
                </a:lnTo>
                <a:lnTo>
                  <a:pt x="2879" y="4320"/>
                </a:lnTo>
                <a:lnTo>
                  <a:pt x="2879" y="0"/>
                </a:lnTo>
                <a:lnTo>
                  <a:pt x="183" y="0"/>
                </a:lnTo>
                <a:close/>
              </a:path>
            </a:pathLst>
          </a:custGeom>
          <a:noFill/>
          <a:ln w="9525">
            <a:solidFill>
              <a:schemeClr val="tx2"/>
            </a:solidFill>
            <a:round/>
            <a:headEnd/>
            <a:tailEnd/>
          </a:ln>
          <a:effectLst/>
        </p:spPr>
        <p:txBody>
          <a:bodyPr wrap="square" numCol="1" anchor="t" anchorCtr="0" compatLnSpc="1">
            <a:prstTxWarp prst="textNoShape">
              <a:avLst/>
            </a:prstTxWarp>
            <a:normAutofit/>
          </a:bodyPr>
          <a:lstStyle>
            <a:lvl1pPr algn="ctr">
              <a:buFontTx/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14728" y="2344684"/>
            <a:ext cx="4852988" cy="3516365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85810" y="6041362"/>
            <a:ext cx="976879" cy="365125"/>
          </a:xfrm>
        </p:spPr>
        <p:txBody>
          <a:bodyPr/>
          <a:lstStyle/>
          <a:p>
            <a:fld id="{18C79C5D-2A6F-F04D-97DA-BEF2467B64E4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0396" y="6041362"/>
            <a:ext cx="3295413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4862689" y="5915888"/>
            <a:ext cx="1062155" cy="490599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10000" y="447188"/>
            <a:ext cx="10571998" cy="970450"/>
          </a:xfrm>
          <a:prstGeom prst="rect">
            <a:avLst/>
          </a:prstGeom>
          <a:effectLst>
            <a:outerShdw blurRad="50800" dir="14400000">
              <a:srgbClr val="000000">
                <a:alpha val="60000"/>
              </a:srgbClr>
            </a:outerShdw>
          </a:effectLst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10000" y="2184401"/>
            <a:ext cx="10563285" cy="3674397"/>
          </a:xfrm>
          <a:prstGeom prst="rect">
            <a:avLst/>
          </a:prstGeom>
          <a:effectLst>
            <a:outerShdw blurRad="50800" dir="14400000">
              <a:srgbClr val="000000">
                <a:alpha val="40000"/>
              </a:srgbClr>
            </a:outerShdw>
          </a:effectLst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1514" y="6041362"/>
            <a:ext cx="864432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334626" y="6041362"/>
            <a:ext cx="1343706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09B482E8-6E0E-1B4F-B1FD-C69DB9E858D9}" type="datetimeFigureOut">
              <a:rPr lang="en-US" dirty="0"/>
              <a:pPr/>
              <a:t>11/4/2021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78331" y="5915888"/>
            <a:ext cx="1062155" cy="490599"/>
          </a:xfrm>
          <a:prstGeom prst="rect">
            <a:avLst/>
          </a:prstGeom>
        </p:spPr>
        <p:txBody>
          <a:bodyPr vert="horz" lIns="91440" tIns="45720" rIns="91440" bIns="10800" rtlCol="0" anchor="b"/>
          <a:lstStyle>
            <a:lvl1pPr algn="r">
              <a:defRPr sz="20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3" r:id="rId9"/>
    <p:sldLayoutId id="2147483657" r:id="rId10"/>
    <p:sldLayoutId id="2147483666" r:id="rId11"/>
    <p:sldLayoutId id="2147483661" r:id="rId12"/>
    <p:sldLayoutId id="2147483658" r:id="rId13"/>
    <p:sldLayoutId id="2147483659" r:id="rId14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000" b="1" kern="1200">
          <a:solidFill>
            <a:srgbClr val="FEFEFE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4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36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/>
        </a:buClr>
        <a:buFont typeface="Wingdings 2" charset="2"/>
        <a:buChar char="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marshall.vanessa@epa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northwestradoncoalition.com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B2C72-CCDA-47E3-914E-7C3F6210E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771650"/>
            <a:ext cx="10572000" cy="2757170"/>
          </a:xfrm>
        </p:spPr>
        <p:txBody>
          <a:bodyPr/>
          <a:lstStyle/>
          <a:p>
            <a:r>
              <a:rPr lang="en-US" dirty="0"/>
              <a:t>State Indoor Radon Grant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9092A6-090F-4350-8B8F-AD292452B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891353"/>
          </a:xfrm>
        </p:spPr>
        <p:txBody>
          <a:bodyPr>
            <a:normAutofit fontScale="25000" lnSpcReduction="20000"/>
          </a:bodyPr>
          <a:lstStyle/>
          <a:p>
            <a:r>
              <a:rPr lang="en-US" sz="11200" b="1" i="1" dirty="0"/>
              <a:t>Jim McAuley, SIRG Coordinator			</a:t>
            </a:r>
            <a:r>
              <a:rPr lang="en-US" sz="9600" dirty="0"/>
              <a:t>Air and Radiation Division </a:t>
            </a:r>
          </a:p>
          <a:p>
            <a:pPr lvl="8">
              <a:lnSpc>
                <a:spcPct val="12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9600" dirty="0"/>
              <a:t>					Office: (206) 553-1987</a:t>
            </a:r>
          </a:p>
        </p:txBody>
      </p:sp>
    </p:spTree>
    <p:extLst>
      <p:ext uri="{BB962C8B-B14F-4D97-AF65-F5344CB8AC3E}">
        <p14:creationId xmlns:p14="http://schemas.microsoft.com/office/powerpoint/2010/main" val="2737516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121CB4-DB07-4946-ABB2-D655D3BAD1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Indoor Radon Grant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2C08C1-C55C-49E9-880D-B71FEF845B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Workplans, Changes, Flexible – meeting the state/tribe needs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IAQ 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Measurements and a Strategic 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Plan 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Reporting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Next Years Allotment, Confirming the Match</a:t>
            </a:r>
          </a:p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Exchanging Ideas</a:t>
            </a:r>
          </a:p>
        </p:txBody>
      </p:sp>
    </p:spTree>
    <p:extLst>
      <p:ext uri="{BB962C8B-B14F-4D97-AF65-F5344CB8AC3E}">
        <p14:creationId xmlns:p14="http://schemas.microsoft.com/office/powerpoint/2010/main" val="4892449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D292C1-6FFA-468C-83E5-33C69386B29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1" y="1449148"/>
            <a:ext cx="10572000" cy="2884728"/>
          </a:xfrm>
        </p:spPr>
        <p:txBody>
          <a:bodyPr/>
          <a:lstStyle/>
          <a:p>
            <a:r>
              <a:rPr lang="en-US" dirty="0">
                <a:solidFill>
                  <a:srgbClr val="002060"/>
                </a:solidFill>
                <a:latin typeface="Abadi Extra Light" panose="020B0204020104020204" pitchFamily="34" charset="0"/>
                <a:cs typeface="Aldhabi" panose="020B0604020202020204" pitchFamily="2" charset="-78"/>
              </a:rPr>
              <a:t>The More You Know</a:t>
            </a:r>
            <a:br>
              <a:rPr lang="en-US" b="0" dirty="0">
                <a:solidFill>
                  <a:schemeClr val="bg1"/>
                </a:solidFill>
                <a:latin typeface="Abadi Extra Light" panose="020B0204020104020204" pitchFamily="34" charset="0"/>
                <a:cs typeface="Aldhabi" panose="020B0604020202020204" pitchFamily="2" charset="-78"/>
              </a:rPr>
            </a:br>
            <a:r>
              <a:rPr lang="en-US" sz="3200" dirty="0">
                <a:solidFill>
                  <a:schemeClr val="bg1"/>
                </a:solidFill>
                <a:latin typeface="Abadi Extra Light" panose="020B0204020104020204" pitchFamily="34" charset="0"/>
              </a:rPr>
              <a:t>State Indoor Radon Grant (SIRG)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2F8177F-4A7B-4C8F-A465-7C4D6168297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0" y="5295900"/>
            <a:ext cx="10572000" cy="1123950"/>
          </a:xfrm>
        </p:spPr>
        <p:txBody>
          <a:bodyPr>
            <a:normAutofit fontScale="92500" lnSpcReduction="10000"/>
          </a:bodyPr>
          <a:lstStyle/>
          <a:p>
            <a:r>
              <a:rPr lang="en-US" sz="3600" b="1" i="1" dirty="0">
                <a:solidFill>
                  <a:schemeClr val="tx1">
                    <a:alpha val="70000"/>
                  </a:schemeClr>
                </a:solidFill>
                <a:latin typeface="Abadi Extra Light" panose="020B0204020104020204" pitchFamily="34" charset="0"/>
              </a:rPr>
              <a:t>The success of the grant is dependent upon both the grantee and the Project Officer. We are a team.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99016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3ACF6DEB-1459-44B1-BB7A-5670FB12F3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7"/>
            <a:ext cx="10572000" cy="1015178"/>
          </a:xfrm>
        </p:spPr>
        <p:txBody>
          <a:bodyPr>
            <a:noAutofit/>
          </a:bodyPr>
          <a:lstStyle/>
          <a:p>
            <a:r>
              <a:rPr lang="en-US" sz="3200" b="1" i="1" dirty="0">
                <a:solidFill>
                  <a:schemeClr val="tx1">
                    <a:alpha val="70000"/>
                  </a:schemeClr>
                </a:solidFill>
                <a:latin typeface="Abadi Extra Light" panose="020B0204020104020204" pitchFamily="34" charset="0"/>
              </a:rPr>
              <a:t>Key steps to creating a mutual success. </a:t>
            </a:r>
            <a:endParaRPr lang="en-US" sz="3200" b="1" i="1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8E20AB6C-F8A1-415E-8089-83DD6CA403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09625" y="1876424"/>
            <a:ext cx="10572750" cy="2543175"/>
          </a:xfrm>
        </p:spPr>
        <p:txBody>
          <a:bodyPr>
            <a:normAutofit fontScale="90000"/>
          </a:bodyPr>
          <a:lstStyle/>
          <a:p>
            <a:r>
              <a:rPr lang="en-US" sz="2800" dirty="0">
                <a:solidFill>
                  <a:schemeClr val="bg2">
                    <a:lumMod val="75000"/>
                    <a:alpha val="70000"/>
                  </a:schemeClr>
                </a:solidFill>
                <a:latin typeface="Abadi Extra Light" panose="020B0204020104020204" pitchFamily="34" charset="0"/>
              </a:rPr>
              <a:t>An important part of a Project Officer’s job is to provide grantees with knowledge on SIRG rules and requirements and be able to communicate that information for successful outcomes. Here’s a few important points concerning the grant process.</a:t>
            </a:r>
            <a:br>
              <a:rPr lang="en-US" sz="2800" dirty="0">
                <a:solidFill>
                  <a:schemeClr val="bg2">
                    <a:lumMod val="75000"/>
                    <a:alpha val="70000"/>
                  </a:schemeClr>
                </a:solidFill>
                <a:latin typeface="Abadi Extra Light" panose="020B0204020104020204" pitchFamily="34" charset="0"/>
              </a:rPr>
            </a:br>
            <a:endParaRPr lang="en-US" sz="2800" dirty="0">
              <a:solidFill>
                <a:schemeClr val="bg2">
                  <a:lumMod val="75000"/>
                  <a:alpha val="70000"/>
                </a:schemeClr>
              </a:solidFill>
              <a:latin typeface="Abadi Extra Light" panose="020B0204020104020204" pitchFamily="34" charset="0"/>
            </a:endParaRPr>
          </a:p>
          <a:p>
            <a:pPr algn="l"/>
            <a:r>
              <a:rPr lang="en-US" sz="2800" dirty="0">
                <a:solidFill>
                  <a:schemeClr val="bg2">
                    <a:lumMod val="75000"/>
                    <a:alpha val="70000"/>
                  </a:schemeClr>
                </a:solidFill>
                <a:latin typeface="Abadi Extra Light" panose="020B0204020104020204" pitchFamily="34" charset="0"/>
              </a:rPr>
              <a:t>	- Grant Phases</a:t>
            </a:r>
          </a:p>
          <a:p>
            <a:pPr algn="l"/>
            <a:r>
              <a:rPr lang="en-US" sz="2800" dirty="0">
                <a:solidFill>
                  <a:schemeClr val="bg2">
                    <a:lumMod val="75000"/>
                    <a:alpha val="70000"/>
                  </a:schemeClr>
                </a:solidFill>
                <a:latin typeface="Abadi Extra Light" panose="020B0204020104020204" pitchFamily="34" charset="0"/>
              </a:rPr>
              <a:t>	- 424, 424A, budget, and workplan</a:t>
            </a:r>
          </a:p>
          <a:p>
            <a:pPr algn="l"/>
            <a:r>
              <a:rPr lang="en-US" sz="2800" dirty="0">
                <a:solidFill>
                  <a:schemeClr val="bg2">
                    <a:lumMod val="75000"/>
                    <a:alpha val="70000"/>
                  </a:schemeClr>
                </a:solidFill>
                <a:latin typeface="Abadi Extra Light" panose="020B0204020104020204" pitchFamily="34" charset="0"/>
              </a:rPr>
              <a:t>	- Part 35</a:t>
            </a:r>
          </a:p>
          <a:p>
            <a:pPr algn="l"/>
            <a:r>
              <a:rPr lang="en-US" sz="2800" dirty="0">
                <a:solidFill>
                  <a:schemeClr val="bg2">
                    <a:lumMod val="75000"/>
                    <a:alpha val="70000"/>
                  </a:schemeClr>
                </a:solidFill>
                <a:latin typeface="Abadi Extra Light" panose="020B0204020104020204" pitchFamily="34" charset="0"/>
              </a:rPr>
              <a:t>	- Terms and Conditions</a:t>
            </a:r>
            <a:br>
              <a:rPr lang="en-US" sz="3200" b="0" dirty="0">
                <a:solidFill>
                  <a:schemeClr val="bg2">
                    <a:lumMod val="75000"/>
                    <a:alpha val="70000"/>
                  </a:schemeClr>
                </a:solidFill>
                <a:latin typeface="Abadi Extra Light" panose="020B0204020104020204" pitchFamily="34" charset="0"/>
              </a:rPr>
            </a:br>
            <a:r>
              <a:rPr lang="en-US" sz="3200" b="0" dirty="0">
                <a:solidFill>
                  <a:schemeClr val="bg2">
                    <a:lumMod val="75000"/>
                    <a:alpha val="70000"/>
                  </a:schemeClr>
                </a:solidFill>
                <a:latin typeface="Abadi Extra Light" panose="020B0204020104020204" pitchFamily="34" charset="0"/>
              </a:rPr>
              <a:t>	- </a:t>
            </a:r>
            <a:r>
              <a:rPr lang="en-US" sz="2800" b="1" dirty="0">
                <a:solidFill>
                  <a:schemeClr val="bg2">
                    <a:lumMod val="75000"/>
                    <a:alpha val="70000"/>
                  </a:schemeClr>
                </a:solidFill>
                <a:latin typeface="Abadi Extra Light" panose="020B0204020104020204" pitchFamily="34" charset="0"/>
              </a:rPr>
              <a:t>Baseline</a:t>
            </a:r>
          </a:p>
          <a:p>
            <a:pPr algn="l"/>
            <a:endParaRPr lang="en-US" sz="3200" dirty="0">
              <a:solidFill>
                <a:schemeClr val="bg2">
                  <a:lumMod val="75000"/>
                  <a:alpha val="70000"/>
                </a:schemeClr>
              </a:solidFill>
              <a:latin typeface="Abadi Extra Light" panose="020B02040201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04741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47945D-2AEB-4DFC-B262-C8521673F2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Vanessa Marshall – Project Officer</a:t>
            </a:r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C364999C-11B7-41C5-915C-0F9204C0576F}"/>
              </a:ext>
            </a:extLst>
          </p:cNvPr>
          <p:cNvSpPr/>
          <p:nvPr/>
        </p:nvSpPr>
        <p:spPr>
          <a:xfrm>
            <a:off x="476250" y="2151102"/>
            <a:ext cx="4743450" cy="53553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400" u="sng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Air Grants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: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SIRG in the capacity of both stand alone/PPG (Performance Partnership Grant) with both State/Tribes.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b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r>
              <a:rPr lang="en-US" sz="2400" u="sng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Other Air related grants</a:t>
            </a: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: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MPG (Multipurpose Grant)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NATTS (National Air Toxics Trends Station)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Diesel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Formaldehyde Study</a:t>
            </a:r>
            <a:b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r>
              <a:rPr lang="en-US" sz="2400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  <a:t>CAA 105/103 (Clean Air Act)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br>
              <a:rPr lang="en-US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br>
              <a:rPr lang="en-US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E70889-9D3F-421B-BF36-C8A8DABABF59}"/>
              </a:ext>
            </a:extLst>
          </p:cNvPr>
          <p:cNvSpPr txBox="1"/>
          <p:nvPr/>
        </p:nvSpPr>
        <p:spPr>
          <a:xfrm>
            <a:off x="6264652" y="3429000"/>
            <a:ext cx="5451098" cy="2123658"/>
          </a:xfrm>
          <a:prstGeom prst="rect">
            <a:avLst/>
          </a:prstGeom>
          <a:gradFill>
            <a:gsLst>
              <a:gs pos="0">
                <a:schemeClr val="accent1">
                  <a:lumMod val="50000"/>
                </a:schemeClr>
              </a:gs>
              <a:gs pos="74000">
                <a:schemeClr val="accent1">
                  <a:lumMod val="45000"/>
                  <a:lumOff val="55000"/>
                </a:schemeClr>
              </a:gs>
              <a:gs pos="83000">
                <a:schemeClr val="accent1">
                  <a:lumMod val="45000"/>
                  <a:lumOff val="55000"/>
                </a:schemeClr>
              </a:gs>
              <a:gs pos="100000">
                <a:schemeClr val="accent1">
                  <a:lumMod val="30000"/>
                  <a:lumOff val="70000"/>
                </a:schemeClr>
              </a:gs>
            </a:gsLst>
            <a:lin ang="5400000" scaled="1"/>
          </a:gradFill>
        </p:spPr>
        <p:txBody>
          <a:bodyPr wrap="square" rtlCol="0">
            <a:spAutoFit/>
          </a:bodyPr>
          <a:lstStyle/>
          <a:p>
            <a:br>
              <a:rPr lang="en-US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r>
              <a:rPr lang="en-US" sz="3200" b="1" dirty="0">
                <a:solidFill>
                  <a:schemeClr val="bg1"/>
                </a:solidFill>
                <a:latin typeface="Abadi Extra Light" panose="020B0204020104020204" pitchFamily="34" charset="0"/>
              </a:rPr>
              <a:t>Contact information:</a:t>
            </a:r>
            <a:br>
              <a:rPr lang="en-US" sz="3200" dirty="0">
                <a:solidFill>
                  <a:schemeClr val="bg1"/>
                </a:solidFill>
                <a:latin typeface="Abadi Extra Light" panose="020B0204020104020204" pitchFamily="34" charset="0"/>
              </a:rPr>
            </a:br>
            <a:r>
              <a:rPr lang="en-US" sz="3200" dirty="0">
                <a:solidFill>
                  <a:schemeClr val="bg1"/>
                </a:solidFill>
                <a:latin typeface="Abadi Extra Light" panose="020B0204020104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marshall.vanessa@epa.gov</a:t>
            </a:r>
            <a:br>
              <a:rPr lang="en-US" sz="3200" dirty="0">
                <a:solidFill>
                  <a:schemeClr val="bg1"/>
                </a:solidFill>
                <a:latin typeface="Abadi Extra Light" panose="020B0204020104020204" pitchFamily="34" charset="0"/>
              </a:rPr>
            </a:br>
            <a:r>
              <a:rPr lang="en-US" sz="3200" dirty="0">
                <a:solidFill>
                  <a:schemeClr val="bg1"/>
                </a:solidFill>
                <a:latin typeface="Abadi Extra Light" panose="020B0204020104020204" pitchFamily="34" charset="0"/>
              </a:rPr>
              <a:t>206-553-6240 (office)</a:t>
            </a:r>
            <a:br>
              <a:rPr lang="en-US" dirty="0">
                <a:solidFill>
                  <a:schemeClr val="accent2">
                    <a:lumMod val="75000"/>
                  </a:schemeClr>
                </a:solidFill>
                <a:latin typeface="Abadi Extra Light" panose="020B0204020104020204" pitchFamily="34" charset="0"/>
              </a:rPr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9849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8B2C72-CCDA-47E3-914E-7C3F6210E7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771650"/>
            <a:ext cx="10572000" cy="2757170"/>
          </a:xfrm>
        </p:spPr>
        <p:txBody>
          <a:bodyPr/>
          <a:lstStyle/>
          <a:p>
            <a:r>
              <a:rPr lang="en-US" dirty="0"/>
              <a:t>Radon Education &amp; Outreach</a:t>
            </a:r>
            <a:br>
              <a:rPr lang="en-US" dirty="0"/>
            </a:br>
            <a:r>
              <a:rPr lang="en-US" sz="3200" i="1" dirty="0">
                <a:latin typeface="+mn-lt"/>
              </a:rPr>
              <a:t>Giving A Voice to Radon’s Game of Hide and Seek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A9092A6-090F-4350-8B8F-AD292452B33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1" y="5280846"/>
            <a:ext cx="10572000" cy="891353"/>
          </a:xfrm>
        </p:spPr>
        <p:txBody>
          <a:bodyPr>
            <a:normAutofit fontScale="92500" lnSpcReduction="20000"/>
          </a:bodyPr>
          <a:lstStyle/>
          <a:p>
            <a:r>
              <a:rPr lang="en-US" sz="2800" b="1" i="1" dirty="0"/>
              <a:t>“</a:t>
            </a:r>
            <a:r>
              <a:rPr lang="en-US" sz="3000" b="1" i="1" dirty="0"/>
              <a:t>The great aim of education is not knowledge but action.” </a:t>
            </a:r>
          </a:p>
          <a:p>
            <a:r>
              <a:rPr lang="en-US" b="1" i="1" dirty="0"/>
              <a:t>																	– </a:t>
            </a:r>
            <a:r>
              <a:rPr lang="en-US" i="1" dirty="0"/>
              <a:t>Herbert Spencer</a:t>
            </a:r>
            <a:endParaRPr lang="en-US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8689142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06132E-757B-43D4-B105-A1C20B692D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800" dirty="0"/>
              <a:t>Strengthen and unify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CF7BF6F-4F3E-4AC6-B1C4-EA447FD75BE0}"/>
              </a:ext>
            </a:extLst>
          </p:cNvPr>
          <p:cNvSpPr txBox="1"/>
          <p:nvPr/>
        </p:nvSpPr>
        <p:spPr>
          <a:xfrm>
            <a:off x="581025" y="2219325"/>
            <a:ext cx="10724773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Develop strong vibrant partnerships with unification of messaging</a:t>
            </a:r>
          </a:p>
          <a:p>
            <a:pPr lvl="1"/>
            <a:r>
              <a:rPr lang="en-US" sz="2400" dirty="0"/>
              <a:t>	</a:t>
            </a:r>
            <a:r>
              <a:rPr lang="en-US" sz="2000" dirty="0"/>
              <a:t>(HUD, R10 State Health Dept, American Lung Assoc. Healthy 					Schools Association, etc.)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Support Radon Coalitions and its partners (NW and Idaho)</a:t>
            </a:r>
          </a:p>
          <a:p>
            <a:pPr marL="1257300" lvl="2" indent="-342900">
              <a:buFont typeface="Arial" panose="020B0604020202020204" pitchFamily="34" charset="0"/>
              <a:buChar char="•"/>
            </a:pPr>
            <a:r>
              <a:rPr lang="en-US" u="sng" dirty="0">
                <a:solidFill>
                  <a:srgbClr val="00B0F0"/>
                </a:solidFill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https://northwestradoncoalition.com/</a:t>
            </a:r>
            <a:endParaRPr lang="en-US" sz="2400" dirty="0">
              <a:solidFill>
                <a:srgbClr val="00B0F0"/>
              </a:solidFill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Develop new outreach educational programs</a:t>
            </a:r>
          </a:p>
          <a:p>
            <a:pPr lvl="1"/>
            <a:r>
              <a:rPr lang="en-US" sz="2400" dirty="0"/>
              <a:t>	</a:t>
            </a:r>
            <a:r>
              <a:rPr lang="en-US" dirty="0"/>
              <a:t>Ex: OSU Student Learning Program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400" dirty="0"/>
              <a:t>Work with internal &amp; HQ partners to better service all partnerships</a:t>
            </a:r>
          </a:p>
          <a:p>
            <a:endParaRPr lang="en-US" dirty="0"/>
          </a:p>
          <a:p>
            <a:endParaRPr lang="en-US" dirty="0"/>
          </a:p>
          <a:p>
            <a:r>
              <a:rPr lang="en-US" sz="2400" b="1" i="1" dirty="0"/>
              <a:t>“Education is for improving the lives of others and for leaving your community and world better than you found it.“ 		</a:t>
            </a:r>
            <a:r>
              <a:rPr lang="en-US" sz="1400" dirty="0"/>
              <a:t>– </a:t>
            </a:r>
            <a:r>
              <a:rPr lang="en-US" sz="1400" b="1" dirty="0"/>
              <a:t>Marian Wright Edelman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0FB1CCC3-2653-4AD6-9DE6-EEB2E8A3D1A4}"/>
              </a:ext>
            </a:extLst>
          </p:cNvPr>
          <p:cNvCxnSpPr/>
          <p:nvPr/>
        </p:nvCxnSpPr>
        <p:spPr>
          <a:xfrm>
            <a:off x="1409700" y="5353050"/>
            <a:ext cx="886968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326633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"/>
    </mc:Choice>
    <mc:Fallback xmlns="">
      <p:transition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F6C245-5122-43FD-9FC4-D8DCCC532EB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10000" y="1638300"/>
            <a:ext cx="10572000" cy="2819399"/>
          </a:xfrm>
        </p:spPr>
        <p:txBody>
          <a:bodyPr>
            <a:noAutofit/>
          </a:bodyPr>
          <a:lstStyle/>
          <a:p>
            <a:r>
              <a:rPr lang="en-US" sz="2400" dirty="0">
                <a:latin typeface="+mn-lt"/>
              </a:rPr>
              <a:t>The Who – identify and understand your audience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     </a:t>
            </a:r>
            <a:r>
              <a:rPr lang="en-US" sz="1800" i="1" dirty="0">
                <a:latin typeface="+mn-lt"/>
              </a:rPr>
              <a:t>The art of sales is </a:t>
            </a:r>
            <a:r>
              <a:rPr lang="en-US" sz="2000" i="1" dirty="0">
                <a:latin typeface="+mn-lt"/>
              </a:rPr>
              <a:t>getting to KNOW</a:t>
            </a:r>
            <a:br>
              <a:rPr lang="en-US" sz="2000" b="0" i="1" dirty="0">
                <a:latin typeface="+mn-lt"/>
              </a:rPr>
            </a:br>
            <a:r>
              <a:rPr lang="en-US" sz="2400" dirty="0">
                <a:latin typeface="+mn-lt"/>
              </a:rPr>
              <a:t>The What – develop and provide accurate, truthful and consistent messages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The When - NOW! – adding the element of action - sooner than later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The Where – radon can be anywhere to unknown so spread the word</a:t>
            </a:r>
            <a:br>
              <a:rPr lang="en-US" sz="2400" dirty="0">
                <a:latin typeface="+mn-lt"/>
              </a:rPr>
            </a:br>
            <a:r>
              <a:rPr lang="en-US" sz="2400" dirty="0">
                <a:latin typeface="+mn-lt"/>
              </a:rPr>
              <a:t>The How – Step 1 and repeat - Every message begins and ends with a “test”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AAFDB6E-F778-45E4-9FF4-1537C6C126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10000" y="5334000"/>
            <a:ext cx="10572000" cy="958028"/>
          </a:xfrm>
        </p:spPr>
        <p:txBody>
          <a:bodyPr>
            <a:normAutofit fontScale="92500" lnSpcReduction="20000"/>
          </a:bodyPr>
          <a:lstStyle/>
          <a:p>
            <a:r>
              <a:rPr lang="en-US" sz="3800" b="1" i="1" dirty="0"/>
              <a:t>Change is the end result of all true learning. </a:t>
            </a:r>
          </a:p>
          <a:p>
            <a:r>
              <a:rPr lang="en-US" dirty="0"/>
              <a:t>																		– Leo </a:t>
            </a:r>
            <a:r>
              <a:rPr lang="en-US" dirty="0" err="1"/>
              <a:t>Buscaglia</a:t>
            </a:r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A2214FF-BF50-4BC0-808B-D7D50264A2C5}"/>
              </a:ext>
            </a:extLst>
          </p:cNvPr>
          <p:cNvSpPr txBox="1"/>
          <p:nvPr/>
        </p:nvSpPr>
        <p:spPr>
          <a:xfrm>
            <a:off x="1067175" y="565972"/>
            <a:ext cx="93246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/>
              <a:t>The Message</a:t>
            </a:r>
          </a:p>
        </p:txBody>
      </p:sp>
    </p:spTree>
    <p:extLst>
      <p:ext uri="{BB962C8B-B14F-4D97-AF65-F5344CB8AC3E}">
        <p14:creationId xmlns:p14="http://schemas.microsoft.com/office/powerpoint/2010/main" val="40526893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B7EBD6-D089-4AC0-A555-F88FA968F7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55700" y="2425105"/>
            <a:ext cx="4382521" cy="2007789"/>
          </a:xfrm>
        </p:spPr>
        <p:txBody>
          <a:bodyPr/>
          <a:lstStyle/>
          <a:p>
            <a:r>
              <a:rPr lang="en-US" dirty="0"/>
              <a:t>Gretchen Stewart </a:t>
            </a:r>
            <a:br>
              <a:rPr lang="en-US" dirty="0"/>
            </a:br>
            <a:r>
              <a:rPr lang="en-US" dirty="0"/>
              <a:t>R10 EPA SEE</a:t>
            </a:r>
            <a:br>
              <a:rPr lang="en-US" dirty="0"/>
            </a:br>
            <a:r>
              <a:rPr lang="en-US" sz="1400" dirty="0"/>
              <a:t>Children’s Environmental Health, Healthy Schools, Air Quality &amp; Radon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4D3ABDB-7E3E-4135-B0EE-640286A50B35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156000" y="2286000"/>
            <a:ext cx="4880300" cy="2295525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r>
              <a:rPr lang="en-US" sz="2400" dirty="0"/>
              <a:t>Phone: 206-553-0527</a:t>
            </a:r>
          </a:p>
          <a:p>
            <a:r>
              <a:rPr lang="en-US" sz="2400" dirty="0"/>
              <a:t>Email: stewart.gretchen@epa.gov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3A81532-30C7-423C-8BCE-ADCF955176AF}"/>
              </a:ext>
            </a:extLst>
          </p:cNvPr>
          <p:cNvSpPr txBox="1"/>
          <p:nvPr/>
        </p:nvSpPr>
        <p:spPr>
          <a:xfrm>
            <a:off x="666751" y="5314950"/>
            <a:ext cx="11049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/>
            <a:r>
              <a:rPr lang="en-US" sz="2800" b="1" i="1" dirty="0"/>
              <a:t>“A well-educated mind will always have more questions </a:t>
            </a:r>
          </a:p>
          <a:p>
            <a:pPr fontAlgn="base"/>
            <a:r>
              <a:rPr lang="en-US" sz="2800" b="1" i="1" dirty="0"/>
              <a:t> than answers.” 															- </a:t>
            </a:r>
            <a:r>
              <a:rPr lang="en-US" b="1" dirty="0"/>
              <a:t>Helen Keller</a:t>
            </a:r>
            <a:endParaRPr lang="en-US" dirty="0"/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606D457-A0BF-4F30-B8E4-39A5545CAA8F}"/>
              </a:ext>
            </a:extLst>
          </p:cNvPr>
          <p:cNvCxnSpPr>
            <a:cxnSpLocks/>
          </p:cNvCxnSpPr>
          <p:nvPr/>
        </p:nvCxnSpPr>
        <p:spPr>
          <a:xfrm>
            <a:off x="1351280" y="5120640"/>
            <a:ext cx="9489440" cy="0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79510499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Quotable">
  <a:themeElements>
    <a:clrScheme name="Quotable">
      <a:dk1>
        <a:sysClr val="windowText" lastClr="000000"/>
      </a:dk1>
      <a:lt1>
        <a:sysClr val="window" lastClr="FFFFFF"/>
      </a:lt1>
      <a:dk2>
        <a:srgbClr val="212121"/>
      </a:dk2>
      <a:lt2>
        <a:srgbClr val="636363"/>
      </a:lt2>
      <a:accent1>
        <a:srgbClr val="00C6BB"/>
      </a:accent1>
      <a:accent2>
        <a:srgbClr val="6FEBA0"/>
      </a:accent2>
      <a:accent3>
        <a:srgbClr val="B6DF5E"/>
      </a:accent3>
      <a:accent4>
        <a:srgbClr val="EFB251"/>
      </a:accent4>
      <a:accent5>
        <a:srgbClr val="EF755F"/>
      </a:accent5>
      <a:accent6>
        <a:srgbClr val="ED515C"/>
      </a:accent6>
      <a:hlink>
        <a:srgbClr val="8F8F8F"/>
      </a:hlink>
      <a:folHlink>
        <a:srgbClr val="A5A5A5"/>
      </a:folHlink>
    </a:clrScheme>
    <a:fontScheme name="Quotable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Quotable">
      <a:fillStyleLst>
        <a:solidFill>
          <a:schemeClr val="phClr"/>
        </a:solidFill>
        <a:gradFill rotWithShape="1">
          <a:gsLst>
            <a:gs pos="0">
              <a:schemeClr val="phClr">
                <a:tint val="80000"/>
                <a:lumMod val="105000"/>
              </a:schemeClr>
            </a:gs>
            <a:gs pos="100000">
              <a:schemeClr val="phClr">
                <a:tint val="9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8000"/>
                <a:lumMod val="102000"/>
              </a:schemeClr>
              <a:schemeClr val="phClr">
                <a:shade val="98000"/>
                <a:lumMod val="98000"/>
              </a:schemeClr>
            </a:duotone>
          </a:blip>
          <a:tile tx="0" ty="0" sx="100000" sy="100000" flip="none" algn="tl"/>
        </a:blipFill>
      </a:fillStyleLst>
      <a:lnStyleLst>
        <a:ln w="9525" cap="rnd" cmpd="sng" algn="ctr">
          <a:solidFill>
            <a:schemeClr val="phClr"/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innerShdw blurRad="63500" dist="25400" dir="13500000">
              <a:srgbClr val="000000">
                <a:alpha val="75000"/>
              </a:srgbClr>
            </a:inn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</a:schemeClr>
            </a:gs>
            <a:gs pos="100000">
              <a:schemeClr val="phClr">
                <a:tint val="84000"/>
                <a:shade val="84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90000"/>
                <a:satMod val="120000"/>
                <a:lumMod val="90000"/>
              </a:schemeClr>
            </a:gs>
            <a:gs pos="100000">
              <a:schemeClr val="phClr"/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Quotable" id="{39EC5628-30ED-4578-ACD8-9820EDB8E15A}" vid="{6F3559E9-1A4C-49D8-94D4-F41003531C4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60F1CE1BA83C9439999C7BECFE933B2" ma:contentTypeVersion="4" ma:contentTypeDescription="Create a new document." ma:contentTypeScope="" ma:versionID="a94fe14516e90de7ddda2cd644b09424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af479a3c-fd5c-4bb2-bc24-807878202c3e" xmlns:ns6="586a8ec1-3648-4649-887b-5518e63e6986" targetNamespace="http://schemas.microsoft.com/office/2006/metadata/properties" ma:root="true" ma:fieldsID="d1caa4dd75a3679a088e33dd7a5ad56f" ns1:_="" ns2:_="" ns3:_="" ns4:_="" ns5:_="" ns6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af479a3c-fd5c-4bb2-bc24-807878202c3e"/>
    <xsd:import namespace="586a8ec1-3648-4649-887b-5518e63e6986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Metadata" minOccurs="0"/>
                <xsd:element ref="ns5:MediaServiceFastMetadata" minOccurs="0"/>
                <xsd:element ref="ns6:SharedWithUsers" minOccurs="0"/>
                <xsd:element ref="ns6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2310afea-aec3-4495-ac48-797b36c8eb2b}" ma:internalName="TaxCatchAllLabel" ma:readOnly="true" ma:showField="CatchAllDataLabel" ma:web="586a8ec1-3648-4649-887b-5518e63e69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2310afea-aec3-4495-ac48-797b36c8eb2b}" ma:internalName="TaxCatchAll" ma:showField="CatchAllData" ma:web="586a8ec1-3648-4649-887b-5518e63e698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f479a3c-fd5c-4bb2-bc24-807878202c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86a8ec1-3648-4649-887b-5518e63e6986" elementFormDefault="qualified">
    <xsd:import namespace="http://schemas.microsoft.com/office/2006/documentManagement/types"/>
    <xsd:import namespace="http://schemas.microsoft.com/office/infopath/2007/PartnerControls"/>
    <xsd:element name="SharedWithUsers" ma:index="3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2021-11-04T23:55:29+00:00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?mso-contentType ?>
<SharedContentType xmlns="Microsoft.SharePoint.Taxonomy.ContentTypeSync" SourceId="29f62856-1543-49d4-a736-4569d363f533" ContentTypeId="0x0101" PreviousValue="false"/>
</file>

<file path=customXml/itemProps1.xml><?xml version="1.0" encoding="utf-8"?>
<ds:datastoreItem xmlns:ds="http://schemas.openxmlformats.org/officeDocument/2006/customXml" ds:itemID="{E30A1714-FC2E-4B48-B7D4-22DDDA3B4607}"/>
</file>

<file path=customXml/itemProps2.xml><?xml version="1.0" encoding="utf-8"?>
<ds:datastoreItem xmlns:ds="http://schemas.openxmlformats.org/officeDocument/2006/customXml" ds:itemID="{DA0E42A3-5EE0-442B-B803-8B5B22C4359C}">
  <ds:schemaRefs>
    <ds:schemaRef ds:uri="http://schemas.microsoft.com/office/2006/documentManagement/types"/>
    <ds:schemaRef ds:uri="http://schemas.microsoft.com/office/2006/metadata/properties"/>
    <ds:schemaRef ds:uri="38b6589c-427d-4e71-a0e9-bff0bbe564fc"/>
    <ds:schemaRef ds:uri="http://www.w3.org/XML/1998/namespace"/>
    <ds:schemaRef ds:uri="http://schemas.microsoft.com/sharepoint/v3/fields"/>
    <ds:schemaRef ds:uri="http://purl.org/dc/dcmitype/"/>
    <ds:schemaRef ds:uri="4ffa91fb-a0ff-4ac5-b2db-65c790d184a4"/>
    <ds:schemaRef ds:uri="http://purl.org/dc/elements/1.1/"/>
    <ds:schemaRef ds:uri="http://schemas.microsoft.com/office/infopath/2007/PartnerControls"/>
    <ds:schemaRef ds:uri="http://schemas.microsoft.com/sharepoint.v3"/>
    <ds:schemaRef ds:uri="http://schemas.openxmlformats.org/package/2006/metadata/core-properties"/>
    <ds:schemaRef ds:uri="7bb315b0-1d2f-42e4-9b1c-682b521d9d06"/>
    <ds:schemaRef ds:uri="http://schemas.microsoft.com/sharepoint/v3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58E3E487-5476-4E6B-B338-C81BF6A2101E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54ABDEB9-116F-461B-9769-4E58DE8BF101}">
  <ds:schemaRefs>
    <ds:schemaRef ds:uri="Microsoft.SharePoint.Taxonomy.ContentTypeSync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TM03457503[[fn=Quotable]]</Template>
  <TotalTime>965</TotalTime>
  <Words>628</Words>
  <Application>Microsoft Office PowerPoint</Application>
  <PresentationFormat>Widescreen</PresentationFormat>
  <Paragraphs>54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Abadi Extra Light</vt:lpstr>
      <vt:lpstr>Arial</vt:lpstr>
      <vt:lpstr>Calibri</vt:lpstr>
      <vt:lpstr>Century Gothic</vt:lpstr>
      <vt:lpstr>Times New Roman</vt:lpstr>
      <vt:lpstr>Wingdings 2</vt:lpstr>
      <vt:lpstr>Quotable</vt:lpstr>
      <vt:lpstr>State Indoor Radon Grant </vt:lpstr>
      <vt:lpstr>State Indoor Radon Grant</vt:lpstr>
      <vt:lpstr>The More You Know State Indoor Radon Grant (SIRG)</vt:lpstr>
      <vt:lpstr>An important part of a Project Officer’s job is to provide grantees with knowledge on SIRG rules and requirements and be able to communicate that information for successful outcomes. Here’s a few important points concerning the grant process.   - Grant Phases  - 424, 424A, budget, and workplan  - Part 35  - Terms and Conditions  - Baseline </vt:lpstr>
      <vt:lpstr>Vanessa Marshall – Project Officer</vt:lpstr>
      <vt:lpstr>Radon Education &amp; Outreach Giving A Voice to Radon’s Game of Hide and Seek </vt:lpstr>
      <vt:lpstr>Strengthen and unify</vt:lpstr>
      <vt:lpstr>The Who – identify and understand your audience      The art of sales is getting to KNOW The What – develop and provide accurate, truthful and consistent messages The When - NOW! – adding the element of action - sooner than later The Where – radon can be anywhere to unknown so spread the word The How – Step 1 and repeat - Every message begins and ends with a “test”</vt:lpstr>
      <vt:lpstr>Gretchen Stewart  R10 EPA SEE Children’s Environmental Health, Healthy Schools, Air Quality &amp; Radon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Stewart, Gretchen</dc:creator>
  <cp:lastModifiedBy>Stewart, Gretchen</cp:lastModifiedBy>
  <cp:revision>16</cp:revision>
  <dcterms:created xsi:type="dcterms:W3CDTF">2021-10-26T21:31:30Z</dcterms:created>
  <dcterms:modified xsi:type="dcterms:W3CDTF">2021-11-05T01:00:45Z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0x010100060F1CE1BA83C9439999C7BECFE933B2</vt:lpwstr>
  </property>
  <property fmtid="{D5CDD505-2E9C-101B-9397-08002B2CF9AE}" pid="3" name="TaxKeyword">
    <vt:lpwstr/>
  </property>
  <property fmtid="{D5CDD505-2E9C-101B-9397-08002B2CF9AE}" pid="4" name="Document Type">
    <vt:lpwstr/>
  </property>
</Properties>
</file>