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69696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3"/>
    <p:restoredTop sz="94732"/>
  </p:normalViewPr>
  <p:slideViewPr>
    <p:cSldViewPr snapToGrid="0" snapToObjects="1">
      <p:cViewPr varScale="1">
        <p:scale>
          <a:sx n="45" d="100"/>
          <a:sy n="45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orman-Padgett, Jesse" userId="3957c8ac-4519-4c49-8db8-71eead16c860" providerId="ADAL" clId="{49808885-0807-7643-A2FB-6E075F212BB3}"/>
    <pc:docChg chg="undo custSel modSld">
      <pc:chgData name="Boorman-Padgett, Jesse" userId="3957c8ac-4519-4c49-8db8-71eead16c860" providerId="ADAL" clId="{49808885-0807-7643-A2FB-6E075F212BB3}" dt="2020-08-26T20:52:55.134" v="157" actId="20577"/>
      <pc:docMkLst>
        <pc:docMk/>
      </pc:docMkLst>
      <pc:sldChg chg="modSp">
        <pc:chgData name="Boorman-Padgett, Jesse" userId="3957c8ac-4519-4c49-8db8-71eead16c860" providerId="ADAL" clId="{49808885-0807-7643-A2FB-6E075F212BB3}" dt="2020-08-26T13:57:42.593" v="137" actId="1076"/>
        <pc:sldMkLst>
          <pc:docMk/>
          <pc:sldMk cId="0" sldId="258"/>
        </pc:sldMkLst>
        <pc:spChg chg="mod">
          <ac:chgData name="Boorman-Padgett, Jesse" userId="3957c8ac-4519-4c49-8db8-71eead16c860" providerId="ADAL" clId="{49808885-0807-7643-A2FB-6E075F212BB3}" dt="2020-08-26T13:57:42.593" v="137" actId="1076"/>
          <ac:spMkLst>
            <pc:docMk/>
            <pc:sldMk cId="0" sldId="258"/>
            <ac:spMk id="160" creationId="{00000000-0000-0000-0000-000000000000}"/>
          </ac:spMkLst>
        </pc:spChg>
      </pc:sldChg>
      <pc:sldChg chg="modSp">
        <pc:chgData name="Boorman-Padgett, Jesse" userId="3957c8ac-4519-4c49-8db8-71eead16c860" providerId="ADAL" clId="{49808885-0807-7643-A2FB-6E075F212BB3}" dt="2020-08-26T20:52:55.134" v="157" actId="20577"/>
        <pc:sldMkLst>
          <pc:docMk/>
          <pc:sldMk cId="0" sldId="259"/>
        </pc:sldMkLst>
        <pc:spChg chg="mod">
          <ac:chgData name="Boorman-Padgett, Jesse" userId="3957c8ac-4519-4c49-8db8-71eead16c860" providerId="ADAL" clId="{49808885-0807-7643-A2FB-6E075F212BB3}" dt="2020-08-26T20:52:55.134" v="157" actId="20577"/>
          <ac:spMkLst>
            <pc:docMk/>
            <pc:sldMk cId="0" sldId="259"/>
            <ac:spMk id="165" creationId="{00000000-0000-0000-0000-000000000000}"/>
          </ac:spMkLst>
        </pc:spChg>
      </pc:sldChg>
      <pc:sldChg chg="modSp">
        <pc:chgData name="Boorman-Padgett, Jesse" userId="3957c8ac-4519-4c49-8db8-71eead16c860" providerId="ADAL" clId="{49808885-0807-7643-A2FB-6E075F212BB3}" dt="2020-08-26T13:58:06.639" v="140" actId="1076"/>
        <pc:sldMkLst>
          <pc:docMk/>
          <pc:sldMk cId="0" sldId="261"/>
        </pc:sldMkLst>
        <pc:spChg chg="mod">
          <ac:chgData name="Boorman-Padgett, Jesse" userId="3957c8ac-4519-4c49-8db8-71eead16c860" providerId="ADAL" clId="{49808885-0807-7643-A2FB-6E075F212BB3}" dt="2020-08-26T13:58:06.639" v="140" actId="1076"/>
          <ac:spMkLst>
            <pc:docMk/>
            <pc:sldMk cId="0" sldId="261"/>
            <ac:spMk id="172" creationId="{00000000-0000-0000-0000-000000000000}"/>
          </ac:spMkLst>
        </pc:spChg>
        <pc:spChg chg="mod">
          <ac:chgData name="Boorman-Padgett, Jesse" userId="3957c8ac-4519-4c49-8db8-71eead16c860" providerId="ADAL" clId="{49808885-0807-7643-A2FB-6E075F212BB3}" dt="2020-08-26T13:55:50.893" v="61" actId="20577"/>
          <ac:spMkLst>
            <pc:docMk/>
            <pc:sldMk cId="0" sldId="261"/>
            <ac:spMk id="173" creationId="{00000000-0000-0000-0000-000000000000}"/>
          </ac:spMkLst>
        </pc:spChg>
      </pc:sldChg>
      <pc:sldChg chg="modSp">
        <pc:chgData name="Boorman-Padgett, Jesse" userId="3957c8ac-4519-4c49-8db8-71eead16c860" providerId="ADAL" clId="{49808885-0807-7643-A2FB-6E075F212BB3}" dt="2020-08-26T13:58:25.421" v="143" actId="1076"/>
        <pc:sldMkLst>
          <pc:docMk/>
          <pc:sldMk cId="0" sldId="266"/>
        </pc:sldMkLst>
        <pc:spChg chg="mod">
          <ac:chgData name="Boorman-Padgett, Jesse" userId="3957c8ac-4519-4c49-8db8-71eead16c860" providerId="ADAL" clId="{49808885-0807-7643-A2FB-6E075F212BB3}" dt="2020-08-26T13:58:25.421" v="143" actId="1076"/>
          <ac:spMkLst>
            <pc:docMk/>
            <pc:sldMk cId="0" sldId="266"/>
            <ac:spMk id="192" creationId="{00000000-0000-0000-0000-000000000000}"/>
          </ac:spMkLst>
        </pc:spChg>
        <pc:spChg chg="mod">
          <ac:chgData name="Boorman-Padgett, Jesse" userId="3957c8ac-4519-4c49-8db8-71eead16c860" providerId="ADAL" clId="{49808885-0807-7643-A2FB-6E075F212BB3}" dt="2020-08-26T13:56:51.628" v="130" actId="20577"/>
          <ac:spMkLst>
            <pc:docMk/>
            <pc:sldMk cId="0" sldId="266"/>
            <ac:spMk id="19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-MediumItalic"/>
                <a:ea typeface="Graphik-MediumItalic"/>
                <a:cs typeface="Graphik-MediumItalic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-MediumItalic"/>
                <a:ea typeface="Graphik-MediumItalic"/>
                <a:cs typeface="Graphik-MediumItalic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-MediumItalic"/>
                <a:ea typeface="Graphik-MediumItalic"/>
                <a:cs typeface="Graphik-MediumItalic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-MediumItalic"/>
                <a:ea typeface="Graphik-MediumItalic"/>
                <a:cs typeface="Graphik-MediumItalic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eg"/>
          <p:cNvSpPr>
            <a:spLocks noGrp="1"/>
          </p:cNvSpPr>
          <p:nvPr>
            <p:ph type="pic" sz="half" idx="13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08252162_2439x1626.jpeg"/>
          <p:cNvSpPr>
            <a:spLocks noGrp="1"/>
          </p:cNvSpPr>
          <p:nvPr>
            <p:ph type="pic" sz="half" idx="14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9215462_1440x2158.jpeg"/>
          <p:cNvSpPr>
            <a:spLocks noGrp="1"/>
          </p:cNvSpPr>
          <p:nvPr>
            <p:ph type="pic" idx="15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/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13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eg"/>
          <p:cNvSpPr>
            <a:spLocks noGrp="1"/>
          </p:cNvSpPr>
          <p:nvPr>
            <p:ph type="pic" idx="13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-MediumItalic"/>
                <a:ea typeface="Graphik-MediumItalic"/>
                <a:cs typeface="Graphik-MediumItalic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0" defTabSz="825500">
              <a:buClrTx/>
              <a:buSzTx/>
              <a:buNone/>
              <a:defRPr sz="5500" spc="-55"/>
            </a:lvl2pPr>
            <a:lvl3pPr marL="0" indent="0" defTabSz="825500">
              <a:buClrTx/>
              <a:buSzTx/>
              <a:buNone/>
              <a:defRPr sz="5500" spc="-55"/>
            </a:lvl3pPr>
            <a:lvl4pPr marL="0" indent="0" defTabSz="825500">
              <a:buClrTx/>
              <a:buSzTx/>
              <a:buNone/>
              <a:defRPr sz="5500" spc="-55"/>
            </a:lvl4pPr>
            <a:lvl5pPr marL="0" indent="0" defTabSz="825500">
              <a:buClrTx/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sites/production/files/2020-08/documents/wqx-benthics-best-practices-guide.pdf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oorman-padgett.jesse@epa.gov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443E8F7E-7B19-4FAB-A72B-22D99C6BAB41.jpeg" descr="443E8F7E-7B19-4FAB-A72B-22D99C6BAB41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152" name="WQX 3.0 Benthic Macroinvertebrate Best Pract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defRPr sz="6972" spc="-209"/>
            </a:lvl1pPr>
          </a:lstStyle>
          <a:p>
            <a:r>
              <a:t>WQX 3.0 Benthic Macroinvertebrate Best Practices</a:t>
            </a:r>
          </a:p>
        </p:txBody>
      </p:sp>
      <p:sp>
        <p:nvSpPr>
          <p:cNvPr id="153" name="WQX User Call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en-US" sz="4800" dirty="0">
              <a:latin typeface="+mj-lt"/>
            </a:endParaRPr>
          </a:p>
          <a:p>
            <a:r>
              <a:rPr sz="4800" dirty="0">
                <a:latin typeface="+mj-lt"/>
              </a:rPr>
              <a:t>WQX User Call</a:t>
            </a:r>
          </a:p>
          <a:p>
            <a:r>
              <a:rPr sz="4800" dirty="0">
                <a:latin typeface="+mj-lt"/>
              </a:rPr>
              <a:t>August 27, 2020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649508"/>
            <a:ext cx="12192001" cy="8416984"/>
          </a:xfrm>
          <a:prstGeom prst="rect">
            <a:avLst/>
          </a:prstGeom>
        </p:spPr>
      </p:pic>
      <p:sp>
        <p:nvSpPr>
          <p:cNvPr id="188" name="Target Taxonomic Levels"/>
          <p:cNvSpPr txBox="1">
            <a:spLocks noGrp="1"/>
          </p:cNvSpPr>
          <p:nvPr>
            <p:ph type="title"/>
          </p:nvPr>
        </p:nvSpPr>
        <p:spPr>
          <a:xfrm>
            <a:off x="13468562" y="927100"/>
            <a:ext cx="9652001" cy="1549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60400">
              <a:defRPr sz="6720" spc="-201"/>
            </a:lvl1pPr>
          </a:lstStyle>
          <a:p>
            <a:r>
              <a:t>Target Taxonomic Levels</a:t>
            </a:r>
          </a:p>
        </p:txBody>
      </p:sp>
      <p:sp>
        <p:nvSpPr>
          <p:cNvPr id="189" name="Organizations identify specimens to a certain level of taxonomic resolution and life stage…"/>
          <p:cNvSpPr txBox="1">
            <a:spLocks noGrp="1"/>
          </p:cNvSpPr>
          <p:nvPr>
            <p:ph type="body" sz="half" idx="1"/>
          </p:nvPr>
        </p:nvSpPr>
        <p:spPr>
          <a:xfrm>
            <a:off x="13468562" y="4356100"/>
            <a:ext cx="9652001" cy="8432800"/>
          </a:xfrm>
          <a:prstGeom prst="rect">
            <a:avLst/>
          </a:prstGeom>
        </p:spPr>
        <p:txBody>
          <a:bodyPr/>
          <a:lstStyle/>
          <a:p>
            <a:pPr marL="435863" indent="-435863" defTabSz="1901951">
              <a:spcBef>
                <a:spcPts val="1800"/>
              </a:spcBef>
              <a:defRPr sz="3743"/>
            </a:pPr>
            <a:r>
              <a:t>Organizations identify specimens to a certain level of taxonomic resolution and life stage</a:t>
            </a:r>
          </a:p>
          <a:p>
            <a:pPr marL="435863" indent="-435863" defTabSz="1901951">
              <a:spcBef>
                <a:spcPts val="1800"/>
              </a:spcBef>
              <a:defRPr sz="3743"/>
            </a:pPr>
            <a:r>
              <a:t>Data users need to know this information to determine if a life stage or taxon was not encountered or was deliberately excluded</a:t>
            </a:r>
          </a:p>
          <a:p>
            <a:pPr marL="435863" indent="-435863" defTabSz="1901951">
              <a:spcBef>
                <a:spcPts val="1800"/>
              </a:spcBef>
              <a:defRPr sz="3743"/>
            </a:pPr>
            <a:r>
              <a:t>Also important to know whether identification is done to the genus level or the family level</a:t>
            </a:r>
          </a:p>
          <a:p>
            <a:pPr marL="435863" indent="-435863" defTabSz="1901951">
              <a:spcBef>
                <a:spcPts val="1800"/>
              </a:spcBef>
              <a:defRPr sz="3743"/>
            </a:pPr>
            <a:r>
              <a:t>Should be specified in Sample Collection Method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FBF90CF-7603-4D7A-A2DE-D3889D64D8BE.jpeg" descr="CFBF90CF-7603-4D7A-A2DE-D3889D64D8BE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04699" y="0"/>
            <a:ext cx="12192001" cy="13716000"/>
          </a:xfrm>
          <a:prstGeom prst="rect">
            <a:avLst/>
          </a:prstGeom>
        </p:spPr>
      </p:pic>
      <p:sp>
        <p:nvSpPr>
          <p:cNvPr id="192" name="Subject Taxonomic Name &amp;…"/>
          <p:cNvSpPr txBox="1">
            <a:spLocks noGrp="1"/>
          </p:cNvSpPr>
          <p:nvPr>
            <p:ph type="title"/>
          </p:nvPr>
        </p:nvSpPr>
        <p:spPr>
          <a:xfrm>
            <a:off x="1270000" y="638174"/>
            <a:ext cx="9652000" cy="296227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04495">
              <a:defRPr sz="4116" spc="-123"/>
            </a:pPr>
            <a:r>
              <a:rPr sz="6000" dirty="0"/>
              <a:t>Subject Taxonomic Name &amp;</a:t>
            </a:r>
          </a:p>
          <a:p>
            <a:pPr defTabSz="404495">
              <a:defRPr sz="4116" spc="-123"/>
            </a:pPr>
            <a:r>
              <a:rPr sz="6000" dirty="0"/>
              <a:t>Subject Taxonomic Name User Supplied</a:t>
            </a:r>
          </a:p>
        </p:txBody>
      </p:sp>
      <p:sp>
        <p:nvSpPr>
          <p:cNvPr id="193" name="Subject taxonomic name is the name of the specimen identified…"/>
          <p:cNvSpPr txBox="1">
            <a:spLocks noGrp="1"/>
          </p:cNvSpPr>
          <p:nvPr>
            <p:ph type="body" sz="half" idx="1"/>
          </p:nvPr>
        </p:nvSpPr>
        <p:spPr>
          <a:xfrm>
            <a:off x="1270000" y="4267200"/>
            <a:ext cx="9652000" cy="842734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14095" indent="-514095" defTabSz="2243327">
              <a:spcBef>
                <a:spcPts val="2200"/>
              </a:spcBef>
              <a:defRPr sz="4416"/>
            </a:pPr>
            <a:r>
              <a:rPr dirty="0"/>
              <a:t>Subject taxonomic name is the name of the specimen identified</a:t>
            </a:r>
          </a:p>
          <a:p>
            <a:pPr marL="1028191" lvl="1" indent="-514095" defTabSz="2243327">
              <a:spcBef>
                <a:spcPts val="2200"/>
              </a:spcBef>
              <a:defRPr sz="4416"/>
            </a:pPr>
            <a:r>
              <a:rPr dirty="0"/>
              <a:t>Required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rPr dirty="0"/>
              <a:t>Subject taxonomic name user supplied is for organizations who use a preferred name that may be different than WQX domain values</a:t>
            </a:r>
            <a:endParaRPr lang="en-US" dirty="0"/>
          </a:p>
          <a:p>
            <a:pPr marL="1072895" lvl="1" indent="-514095" defTabSz="2243327">
              <a:spcBef>
                <a:spcPts val="2200"/>
              </a:spcBef>
              <a:defRPr sz="4416"/>
            </a:pPr>
            <a:r>
              <a:rPr lang="en-US" dirty="0"/>
              <a:t>Used with subject taxonomic name user supplied reference text</a:t>
            </a:r>
            <a:endParaRPr dirty="0"/>
          </a:p>
          <a:p>
            <a:pPr marL="1028191" lvl="1" indent="-514095" defTabSz="2243327">
              <a:spcBef>
                <a:spcPts val="2200"/>
              </a:spcBef>
              <a:defRPr sz="4416"/>
            </a:pPr>
            <a:r>
              <a:rPr dirty="0"/>
              <a:t>Optional</a:t>
            </a:r>
          </a:p>
          <a:p>
            <a:pPr marL="1028191" lvl="1" indent="-514095" defTabSz="2243327">
              <a:spcBef>
                <a:spcPts val="2200"/>
              </a:spcBef>
              <a:defRPr sz="4416"/>
            </a:pPr>
            <a:r>
              <a:rPr dirty="0"/>
              <a:t>New field in WQX 3.0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196" name="Uploading QA/QC Documents"/>
          <p:cNvSpPr txBox="1">
            <a:spLocks noGrp="1"/>
          </p:cNvSpPr>
          <p:nvPr>
            <p:ph type="title"/>
          </p:nvPr>
        </p:nvSpPr>
        <p:spPr>
          <a:xfrm>
            <a:off x="13468562" y="927100"/>
            <a:ext cx="9652001" cy="1549400"/>
          </a:xfrm>
          <a:prstGeom prst="rect">
            <a:avLst/>
          </a:prstGeom>
        </p:spPr>
        <p:txBody>
          <a:bodyPr/>
          <a:lstStyle>
            <a:lvl1pPr defTabSz="536575">
              <a:defRPr sz="5460" spc="-163"/>
            </a:lvl1pPr>
          </a:lstStyle>
          <a:p>
            <a:r>
              <a:t>Uploading QA/QC Documents</a:t>
            </a:r>
          </a:p>
        </p:txBody>
      </p:sp>
      <p:sp>
        <p:nvSpPr>
          <p:cNvPr id="197" name="QAPP outlines data and measurement quality objectives of a monitoring program and contains metrics to quantify data quality…"/>
          <p:cNvSpPr txBox="1">
            <a:spLocks noGrp="1"/>
          </p:cNvSpPr>
          <p:nvPr>
            <p:ph type="body" sz="half" idx="1"/>
          </p:nvPr>
        </p:nvSpPr>
        <p:spPr>
          <a:xfrm>
            <a:off x="13468562" y="4356100"/>
            <a:ext cx="9652001" cy="8432800"/>
          </a:xfrm>
          <a:prstGeom prst="rect">
            <a:avLst/>
          </a:prstGeom>
        </p:spPr>
        <p:txBody>
          <a:bodyPr/>
          <a:lstStyle/>
          <a:p>
            <a:pPr marL="497331" indent="-497331" defTabSz="2170176">
              <a:spcBef>
                <a:spcPts val="2100"/>
              </a:spcBef>
              <a:defRPr sz="4272"/>
            </a:pPr>
            <a:r>
              <a:t>QAPP outlines data and measurement quality objectives of a monitoring program and contains metrics to quantify data quality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t>Data users use the QAPP to screen for comparable protocols and comparable data quality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t>Optional but recommended to upload at the Project or Activity level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Status</a:t>
            </a:r>
          </a:p>
        </p:txBody>
      </p:sp>
      <p:sp>
        <p:nvSpPr>
          <p:cNvPr id="200" name="New data elements included with WQX 3.0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New data elements included with WQX 3.0</a:t>
            </a:r>
          </a:p>
          <a:p>
            <a:r>
              <a:rPr dirty="0"/>
              <a:t>EN users can still submit to WQX 2.2, but must move to WQX 3.0 to use new data elements</a:t>
            </a:r>
          </a:p>
          <a:p>
            <a:r>
              <a:rPr dirty="0"/>
              <a:t>WQX Web users have already been migrated to WQX 3.0</a:t>
            </a:r>
          </a:p>
          <a:p>
            <a:r>
              <a:rPr dirty="0"/>
              <a:t>Best practices document is available at: </a:t>
            </a: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https://www.epa.gov/sites/production/files/2020-08/documents/wqx-benthics-best-practices-guide.pdf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8100"/>
            <a:ext cx="24384000" cy="13792200"/>
          </a:xfrm>
          <a:prstGeom prst="rect">
            <a:avLst/>
          </a:prstGeom>
        </p:spPr>
      </p:pic>
      <p:sp>
        <p:nvSpPr>
          <p:cNvPr id="203" name="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Questions?</a:t>
            </a:r>
          </a:p>
        </p:txBody>
      </p:sp>
      <p:sp>
        <p:nvSpPr>
          <p:cNvPr id="204" name="boorman-padgett.jesse@epa.gov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u="sng" dirty="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boorman-padgett.jesse@epa.gov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DF9E71DB-68CD-4B8E-878A-9AAD2E517308_1_201_a.jpeg" descr="DF9E71DB-68CD-4B8E-878A-9AAD2E517308_1_201_a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156" name="Backgrou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dirty="0"/>
              <a:t>Background</a:t>
            </a:r>
          </a:p>
        </p:txBody>
      </p:sp>
      <p:sp>
        <p:nvSpPr>
          <p:cNvPr id="157" name="Convened Biological Workgroup to determine requirements…"/>
          <p:cNvSpPr txBox="1">
            <a:spLocks noGrp="1"/>
          </p:cNvSpPr>
          <p:nvPr>
            <p:ph type="body" sz="half" idx="1"/>
          </p:nvPr>
        </p:nvSpPr>
        <p:spPr>
          <a:xfrm>
            <a:off x="1270000" y="4267200"/>
            <a:ext cx="9652000" cy="9172806"/>
          </a:xfrm>
          <a:prstGeom prst="rect">
            <a:avLst/>
          </a:prstGeom>
        </p:spPr>
        <p:txBody>
          <a:bodyPr/>
          <a:lstStyle/>
          <a:p>
            <a:pPr marL="491744" indent="-491744" defTabSz="2145791">
              <a:spcBef>
                <a:spcPts val="2100"/>
              </a:spcBef>
              <a:defRPr sz="4224"/>
            </a:pPr>
            <a:r>
              <a:t>Convened Biological Workgroup to determine requirements</a:t>
            </a:r>
          </a:p>
          <a:p>
            <a:pPr marL="491744" indent="-491744" defTabSz="2145791">
              <a:spcBef>
                <a:spcPts val="2100"/>
              </a:spcBef>
              <a:defRPr sz="4224"/>
            </a:pPr>
            <a:r>
              <a:t>Goals:</a:t>
            </a:r>
          </a:p>
          <a:p>
            <a:pPr marL="983488" lvl="1" indent="-491744" defTabSz="2145791">
              <a:spcBef>
                <a:spcPts val="2100"/>
              </a:spcBef>
              <a:defRPr sz="4224"/>
            </a:pPr>
            <a:r>
              <a:t>Make datasets more user-friendly</a:t>
            </a:r>
          </a:p>
          <a:p>
            <a:pPr marL="983488" lvl="1" indent="-491744" defTabSz="2145791">
              <a:spcBef>
                <a:spcPts val="2100"/>
              </a:spcBef>
              <a:defRPr sz="4224"/>
            </a:pPr>
            <a:r>
              <a:t>Promote consistency when submitting data</a:t>
            </a:r>
          </a:p>
          <a:p>
            <a:pPr marL="983488" lvl="1" indent="-491744" defTabSz="2145791">
              <a:spcBef>
                <a:spcPts val="2100"/>
              </a:spcBef>
              <a:defRPr sz="4224"/>
            </a:pPr>
            <a:r>
              <a:t>Maximize the extent data can be reused</a:t>
            </a:r>
          </a:p>
          <a:p>
            <a:pPr marL="491744" indent="-491744" defTabSz="2145791">
              <a:spcBef>
                <a:spcPts val="2100"/>
              </a:spcBef>
              <a:defRPr sz="4224"/>
            </a:pPr>
            <a:r>
              <a:t>Created a best practices document addressing new and important data elements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SCN1459.jpeg" descr="DSCN1459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13716001"/>
          </a:xfrm>
          <a:prstGeom prst="rect">
            <a:avLst/>
          </a:prstGeom>
        </p:spPr>
      </p:pic>
      <p:sp>
        <p:nvSpPr>
          <p:cNvPr id="160" name="Assemblage Sampled Name &amp;…"/>
          <p:cNvSpPr txBox="1">
            <a:spLocks noGrp="1"/>
          </p:cNvSpPr>
          <p:nvPr>
            <p:ph type="title"/>
          </p:nvPr>
        </p:nvSpPr>
        <p:spPr>
          <a:xfrm>
            <a:off x="13468561" y="628650"/>
            <a:ext cx="9652001" cy="24765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62280">
              <a:defRPr sz="4704" spc="-141"/>
            </a:pPr>
            <a:r>
              <a:rPr sz="6600" dirty="0"/>
              <a:t>Assemblage Sampled Name &amp;</a:t>
            </a:r>
          </a:p>
          <a:p>
            <a:pPr defTabSz="462280">
              <a:defRPr sz="4704" spc="-141"/>
            </a:pPr>
            <a:r>
              <a:rPr sz="6600" dirty="0"/>
              <a:t>Biological Intent</a:t>
            </a:r>
          </a:p>
        </p:txBody>
      </p:sp>
      <p:sp>
        <p:nvSpPr>
          <p:cNvPr id="161" name="Assemblage is the group of organisms that co-occur in the same trophic or spatial relationships, such as benthic macroinvertebrates…"/>
          <p:cNvSpPr txBox="1">
            <a:spLocks noGrp="1"/>
          </p:cNvSpPr>
          <p:nvPr>
            <p:ph type="body" sz="half" idx="1"/>
          </p:nvPr>
        </p:nvSpPr>
        <p:spPr>
          <a:xfrm>
            <a:off x="13468562" y="4356100"/>
            <a:ext cx="9652001" cy="8432800"/>
          </a:xfrm>
          <a:prstGeom prst="rect">
            <a:avLst/>
          </a:prstGeom>
        </p:spPr>
        <p:txBody>
          <a:bodyPr/>
          <a:lstStyle/>
          <a:p>
            <a:pPr marL="413512" indent="-413512" defTabSz="1804416">
              <a:spcBef>
                <a:spcPts val="1700"/>
              </a:spcBef>
              <a:defRPr sz="3552"/>
            </a:pPr>
            <a:r>
              <a:t>Assemblage is the group of organisms that co-occur in the same trophic or spatial relationships, such as benthic macroinvertebrates</a:t>
            </a:r>
          </a:p>
          <a:p>
            <a:pPr marL="827024" lvl="1" indent="-413512" defTabSz="1804416">
              <a:spcBef>
                <a:spcPts val="1700"/>
              </a:spcBef>
              <a:defRPr sz="3552"/>
            </a:pPr>
            <a:r>
              <a:t>Used to derive metadata requirements</a:t>
            </a:r>
          </a:p>
          <a:p>
            <a:pPr marL="827024" lvl="1" indent="-413512" defTabSz="1804416">
              <a:spcBef>
                <a:spcPts val="1700"/>
              </a:spcBef>
              <a:defRPr sz="3552"/>
            </a:pPr>
            <a:r>
              <a:t>Required</a:t>
            </a:r>
          </a:p>
          <a:p>
            <a:pPr marL="413512" indent="-413512" defTabSz="1804416">
              <a:spcBef>
                <a:spcPts val="1700"/>
              </a:spcBef>
              <a:defRPr sz="3552"/>
            </a:pPr>
            <a:r>
              <a:t>Biological intent is the goal of the assessment such as species density or population census</a:t>
            </a:r>
          </a:p>
          <a:p>
            <a:pPr marL="827024" lvl="1" indent="-413512" defTabSz="1804416">
              <a:spcBef>
                <a:spcPts val="1700"/>
              </a:spcBef>
              <a:defRPr sz="3552"/>
            </a:pPr>
            <a:r>
              <a:t>Helps users understand the data to expect</a:t>
            </a:r>
          </a:p>
          <a:p>
            <a:pPr marL="827024" lvl="1" indent="-413512" defTabSz="1804416">
              <a:spcBef>
                <a:spcPts val="1700"/>
              </a:spcBef>
              <a:defRPr sz="3552"/>
            </a:pPr>
            <a:r>
              <a:t>Required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EC47907A-4816-47C6-883E-51F7FFC79BAE_1_201_a.jpeg" descr="EC47907A-4816-47C6-883E-51F7FFC79BAE_1_201_a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164" name="Habitat Selection Meth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defTabSz="635634">
              <a:defRPr sz="6468" spc="-194"/>
            </a:pPr>
            <a:r>
              <a:t>Habitat Selection Method</a:t>
            </a:r>
          </a:p>
        </p:txBody>
      </p:sp>
      <p:sp>
        <p:nvSpPr>
          <p:cNvPr id="165" name="Targeted vs. Non-Targeted…"/>
          <p:cNvSpPr txBox="1">
            <a:spLocks noGrp="1"/>
          </p:cNvSpPr>
          <p:nvPr>
            <p:ph type="body" sz="half" idx="1"/>
          </p:nvPr>
        </p:nvSpPr>
        <p:spPr>
          <a:xfrm>
            <a:off x="1270000" y="4267200"/>
            <a:ext cx="9652000" cy="8967470"/>
          </a:xfrm>
          <a:prstGeom prst="rect">
            <a:avLst/>
          </a:prstGeom>
        </p:spPr>
        <p:txBody>
          <a:bodyPr/>
          <a:lstStyle/>
          <a:p>
            <a:pPr marL="497331" indent="-497331" defTabSz="2170176">
              <a:spcBef>
                <a:spcPts val="2100"/>
              </a:spcBef>
              <a:defRPr sz="4272"/>
            </a:pPr>
            <a:r>
              <a:rPr dirty="0"/>
              <a:t>Targeted vs. Non-Targeted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rPr dirty="0"/>
              <a:t>Most productive habitat is sampled with a targeted method</a:t>
            </a:r>
          </a:p>
          <a:p>
            <a:pPr marL="994663" lvl="1" indent="-497331" defTabSz="2170176">
              <a:spcBef>
                <a:spcPts val="2100"/>
              </a:spcBef>
              <a:defRPr sz="4272"/>
            </a:pPr>
            <a:r>
              <a:rPr dirty="0"/>
              <a:t>More likely to capture all taxa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rPr dirty="0"/>
              <a:t>Non-targeted uses a systematic sampling technique</a:t>
            </a:r>
          </a:p>
          <a:p>
            <a:pPr marL="994663" lvl="1" indent="-497331" defTabSz="2170176">
              <a:spcBef>
                <a:spcPts val="2100"/>
              </a:spcBef>
              <a:defRPr sz="4272"/>
            </a:pPr>
            <a:r>
              <a:rPr dirty="0"/>
              <a:t>Often more </a:t>
            </a:r>
            <a:r>
              <a:rPr lang="en-US" dirty="0"/>
              <a:t>quantitatively</a:t>
            </a:r>
            <a:r>
              <a:rPr dirty="0"/>
              <a:t> representative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rPr dirty="0"/>
              <a:t>Conditionally required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rPr dirty="0"/>
              <a:t>New field in WQX 3.0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FA2A2C09-7DAC-4132-853A-9277E3CB1C52.jpeg" descr="FA2A2C09-7DAC-4132-853A-9277E3CB1C52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168" name="Collection Effort"/>
          <p:cNvSpPr txBox="1">
            <a:spLocks noGrp="1"/>
          </p:cNvSpPr>
          <p:nvPr>
            <p:ph type="title"/>
          </p:nvPr>
        </p:nvSpPr>
        <p:spPr>
          <a:xfrm>
            <a:off x="13468562" y="927100"/>
            <a:ext cx="9652001" cy="1549400"/>
          </a:xfrm>
          <a:prstGeom prst="rect">
            <a:avLst/>
          </a:prstGeom>
        </p:spPr>
        <p:txBody>
          <a:bodyPr/>
          <a:lstStyle/>
          <a:p>
            <a:r>
              <a:t>Collection Effort</a:t>
            </a:r>
          </a:p>
        </p:txBody>
      </p:sp>
      <p:sp>
        <p:nvSpPr>
          <p:cNvPr id="169" name="Time-Constrained…"/>
          <p:cNvSpPr txBox="1">
            <a:spLocks noGrp="1"/>
          </p:cNvSpPr>
          <p:nvPr>
            <p:ph type="body" sz="half" idx="1"/>
          </p:nvPr>
        </p:nvSpPr>
        <p:spPr>
          <a:xfrm>
            <a:off x="13468562" y="4356100"/>
            <a:ext cx="9652001" cy="8432800"/>
          </a:xfrm>
          <a:prstGeom prst="rect">
            <a:avLst/>
          </a:prstGeom>
        </p:spPr>
        <p:txBody>
          <a:bodyPr/>
          <a:lstStyle/>
          <a:p>
            <a:pPr marL="396747" indent="-396747" defTabSz="1731263">
              <a:spcBef>
                <a:spcPts val="1700"/>
              </a:spcBef>
              <a:defRPr sz="3407"/>
            </a:pPr>
            <a:r>
              <a:t>Time-Constrained</a:t>
            </a:r>
          </a:p>
          <a:p>
            <a:pPr marL="793495" lvl="1" indent="-396747" defTabSz="1731263">
              <a:spcBef>
                <a:spcPts val="1700"/>
              </a:spcBef>
              <a:defRPr sz="3407"/>
            </a:pPr>
            <a:r>
              <a:t>Collection Duration Measure and Units</a:t>
            </a:r>
          </a:p>
          <a:p>
            <a:pPr marL="396747" indent="-396747" defTabSz="1731263">
              <a:spcBef>
                <a:spcPts val="1700"/>
              </a:spcBef>
              <a:defRPr sz="3407"/>
            </a:pPr>
            <a:r>
              <a:t>Area-Constrained</a:t>
            </a:r>
          </a:p>
          <a:p>
            <a:pPr marL="793495" lvl="1" indent="-396747" defTabSz="1731263">
              <a:spcBef>
                <a:spcPts val="1700"/>
              </a:spcBef>
              <a:defRPr sz="3407"/>
            </a:pPr>
            <a:r>
              <a:t>Collection Area Measure and Units</a:t>
            </a:r>
          </a:p>
          <a:p>
            <a:pPr marL="793495" lvl="1" indent="-396747" defTabSz="1731263">
              <a:spcBef>
                <a:spcPts val="1700"/>
              </a:spcBef>
              <a:defRPr sz="3407"/>
            </a:pPr>
            <a:r>
              <a:t>Needed along with Proportion Sample Processed to calculate total abundance</a:t>
            </a:r>
          </a:p>
          <a:p>
            <a:pPr marL="793495" lvl="1" indent="-396747" defTabSz="1731263">
              <a:spcBef>
                <a:spcPts val="1700"/>
              </a:spcBef>
              <a:defRPr sz="3407"/>
            </a:pPr>
            <a:r>
              <a:t>New fields in WQX 3.0</a:t>
            </a:r>
          </a:p>
          <a:p>
            <a:pPr marL="396747" indent="-396747" defTabSz="1731263">
              <a:spcBef>
                <a:spcPts val="1700"/>
              </a:spcBef>
              <a:defRPr sz="3407"/>
            </a:pPr>
            <a:r>
              <a:t>Constrained by staff or equipment</a:t>
            </a:r>
          </a:p>
          <a:p>
            <a:pPr marL="793495" lvl="1" indent="-396747" defTabSz="1731263">
              <a:spcBef>
                <a:spcPts val="1700"/>
              </a:spcBef>
              <a:defRPr sz="3407"/>
            </a:pPr>
            <a:r>
              <a:t>Gear Procedure Measure and Units</a:t>
            </a:r>
          </a:p>
          <a:p>
            <a:pPr marL="793495" lvl="1" indent="-396747" defTabSz="1731263">
              <a:spcBef>
                <a:spcPts val="1700"/>
              </a:spcBef>
              <a:defRPr sz="3407"/>
            </a:pPr>
            <a:r>
              <a:t>New fields in WQX 3.0</a:t>
            </a:r>
          </a:p>
          <a:p>
            <a:pPr marL="396747" indent="-396747" defTabSz="1731263">
              <a:spcBef>
                <a:spcPts val="1700"/>
              </a:spcBef>
              <a:defRPr sz="3407"/>
            </a:pPr>
            <a:r>
              <a:t>Optional but recommended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172" name="Sample Collection Equipment Name &amp;…"/>
          <p:cNvSpPr txBox="1">
            <a:spLocks noGrp="1"/>
          </p:cNvSpPr>
          <p:nvPr>
            <p:ph type="title"/>
          </p:nvPr>
        </p:nvSpPr>
        <p:spPr>
          <a:xfrm>
            <a:off x="1270000" y="695325"/>
            <a:ext cx="9652000" cy="23050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21004">
              <a:defRPr sz="4284" spc="-128"/>
            </a:pPr>
            <a:r>
              <a:rPr sz="6000" dirty="0"/>
              <a:t>Sample Collection Equipment Name &amp;</a:t>
            </a:r>
          </a:p>
          <a:p>
            <a:pPr defTabSz="421004">
              <a:defRPr sz="4284" spc="-128"/>
            </a:pPr>
            <a:r>
              <a:rPr sz="6000" dirty="0"/>
              <a:t>Net Mesh Size</a:t>
            </a:r>
          </a:p>
        </p:txBody>
      </p:sp>
      <p:sp>
        <p:nvSpPr>
          <p:cNvPr id="173" name="Equipment such as D-frame net can impact what taxa or life stages are capture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/>
              <a:t>Equipment such as D-frame net can impact what taxa or life stages are captured</a:t>
            </a:r>
          </a:p>
          <a:p>
            <a:pPr lvl="1"/>
            <a:r>
              <a:rPr dirty="0"/>
              <a:t>Optional but recommended</a:t>
            </a:r>
          </a:p>
          <a:p>
            <a:r>
              <a:rPr dirty="0"/>
              <a:t>Net mesh size </a:t>
            </a:r>
            <a:r>
              <a:rPr lang="en-US" dirty="0"/>
              <a:t>and net surface area </a:t>
            </a:r>
            <a:r>
              <a:rPr dirty="0"/>
              <a:t>used in sampling can also impact what taxa or life stages are captured</a:t>
            </a:r>
            <a:endParaRPr lang="en-US" dirty="0"/>
          </a:p>
          <a:p>
            <a:pPr lvl="1"/>
            <a:r>
              <a:rPr lang="en-US" dirty="0"/>
              <a:t>Used with net type such as non-tow</a:t>
            </a:r>
            <a:endParaRPr dirty="0"/>
          </a:p>
          <a:p>
            <a:pPr lvl="1"/>
            <a:r>
              <a:rPr dirty="0"/>
              <a:t>Optional but recommended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563D6C16-FB06-4773-A503-22EB0A942E98.jpeg" descr="563D6C16-FB06-4773-A503-22EB0A942E98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176" name="Characteristic Name"/>
          <p:cNvSpPr txBox="1">
            <a:spLocks noGrp="1"/>
          </p:cNvSpPr>
          <p:nvPr>
            <p:ph type="title"/>
          </p:nvPr>
        </p:nvSpPr>
        <p:spPr>
          <a:xfrm>
            <a:off x="13468562" y="927100"/>
            <a:ext cx="9652001" cy="1549400"/>
          </a:xfrm>
          <a:prstGeom prst="rect">
            <a:avLst/>
          </a:prstGeom>
        </p:spPr>
        <p:txBody>
          <a:bodyPr/>
          <a:lstStyle>
            <a:lvl1pPr defTabSz="784225">
              <a:defRPr sz="7979" spc="-239"/>
            </a:lvl1pPr>
          </a:lstStyle>
          <a:p>
            <a:r>
              <a:t>Characteristic Name</a:t>
            </a:r>
          </a:p>
        </p:txBody>
      </p:sp>
      <p:sp>
        <p:nvSpPr>
          <p:cNvPr id="177" name="Characteristic name is the parameter being monitored…"/>
          <p:cNvSpPr txBox="1">
            <a:spLocks noGrp="1"/>
          </p:cNvSpPr>
          <p:nvPr>
            <p:ph type="body" sz="half" idx="1"/>
          </p:nvPr>
        </p:nvSpPr>
        <p:spPr>
          <a:xfrm>
            <a:off x="13468562" y="4356100"/>
            <a:ext cx="9652001" cy="8432800"/>
          </a:xfrm>
          <a:prstGeom prst="rect">
            <a:avLst/>
          </a:prstGeom>
        </p:spPr>
        <p:txBody>
          <a:bodyPr/>
          <a:lstStyle/>
          <a:p>
            <a:r>
              <a:t>Characteristic name is the parameter being monitored</a:t>
            </a:r>
          </a:p>
          <a:p>
            <a:r>
              <a:t>Usually a count with the value of the count being the result</a:t>
            </a:r>
          </a:p>
          <a:p>
            <a:r>
              <a:t>Required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180" name="Target Cou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Target Count</a:t>
            </a:r>
          </a:p>
        </p:txBody>
      </p:sp>
      <p:sp>
        <p:nvSpPr>
          <p:cNvPr id="181" name="Sorter will count a certain number of individual specimens and stop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Sorter will count a certain number of individual specimens and stop</a:t>
            </a:r>
          </a:p>
          <a:p>
            <a:r>
              <a:t>Useful in determining data comparability or if the data user needs to randomly subset the data before use</a:t>
            </a:r>
          </a:p>
          <a:p>
            <a:r>
              <a:t>Conditionally required</a:t>
            </a:r>
          </a:p>
          <a:p>
            <a:r>
              <a:t>New field in WQX 3.0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roportion Sample Process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4830">
              <a:defRPr sz="5544" spc="-166"/>
            </a:lvl1pPr>
          </a:lstStyle>
          <a:p>
            <a:r>
              <a:t>Proportion Sample Processed</a:t>
            </a:r>
          </a:p>
        </p:txBody>
      </p:sp>
      <p:sp>
        <p:nvSpPr>
          <p:cNvPr id="184" name="Prior to sorting the sample is placed in a sampling grid where a sorter chooses a subset of the sample for identificat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Prior to sorting the sample is placed in a sampling grid where a sorter chooses a subset of the sample for identification</a:t>
            </a:r>
          </a:p>
          <a:p>
            <a:r>
              <a:t>This information is important to know when aggregating data</a:t>
            </a:r>
          </a:p>
          <a:p>
            <a:r>
              <a:t>Conditionally required</a:t>
            </a:r>
          </a:p>
          <a:p>
            <a:r>
              <a:t>New field in WQX 3.0</a:t>
            </a:r>
          </a:p>
        </p:txBody>
      </p:sp>
      <p:graphicFrame>
        <p:nvGraphicFramePr>
          <p:cNvPr id="185" name="Table"/>
          <p:cNvGraphicFramePr/>
          <p:nvPr/>
        </p:nvGraphicFramePr>
        <p:xfrm>
          <a:off x="12192000" y="1270000"/>
          <a:ext cx="10909300" cy="111633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2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082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√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82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√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82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√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√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825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ø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MediumItalic"/>
            <a:ea typeface="Graphik-MediumItalic"/>
            <a:cs typeface="Graphik-MediumItalic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MediumItalic"/>
            <a:ea typeface="Graphik-MediumItalic"/>
            <a:cs typeface="Graphik-MediumItalic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602</Words>
  <Application>Microsoft Macintosh PowerPoint</Application>
  <PresentationFormat>Custom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Graphik</vt:lpstr>
      <vt:lpstr>Graphik Medium</vt:lpstr>
      <vt:lpstr>Graphik Semibold</vt:lpstr>
      <vt:lpstr>Graphik-MediumItalic</vt:lpstr>
      <vt:lpstr>Helvetica Neue</vt:lpstr>
      <vt:lpstr>22_ColorGradient</vt:lpstr>
      <vt:lpstr>WQX 3.0 Benthic Macroinvertebrate Best Practices</vt:lpstr>
      <vt:lpstr>Background</vt:lpstr>
      <vt:lpstr>Assemblage Sampled Name &amp; Biological Intent</vt:lpstr>
      <vt:lpstr>Habitat Selection Method</vt:lpstr>
      <vt:lpstr>Collection Effort</vt:lpstr>
      <vt:lpstr>Sample Collection Equipment Name &amp; Net Mesh Size</vt:lpstr>
      <vt:lpstr>Characteristic Name</vt:lpstr>
      <vt:lpstr>Target Count</vt:lpstr>
      <vt:lpstr>Proportion Sample Processed</vt:lpstr>
      <vt:lpstr>Target Taxonomic Levels</vt:lpstr>
      <vt:lpstr>Subject Taxonomic Name &amp; Subject Taxonomic Name User Supplied</vt:lpstr>
      <vt:lpstr>Uploading QA/QC Documents</vt:lpstr>
      <vt:lpstr>Status</vt:lpstr>
      <vt:lpstr>Questions?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WQX 3.0 Benthic Macroinvertebrate Best Practices</dc:title>
  <cp:lastModifiedBy>Boorman-Padgett, Jesse</cp:lastModifiedBy>
  <cp:revision>3</cp:revision>
  <dcterms:modified xsi:type="dcterms:W3CDTF">2020-08-26T20:53:02Z</dcterms:modified>
</cp:coreProperties>
</file>