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1" r:id="rId2"/>
    <p:sldId id="260" r:id="rId3"/>
    <p:sldId id="267" r:id="rId4"/>
    <p:sldId id="42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3926B5-6EF4-4DFB-9D89-15676A2D2E95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8053672-51E6-4AAC-8D02-00F3BC38BBA1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Proximity Analysis</a:t>
          </a:r>
        </a:p>
      </dgm:t>
    </dgm:pt>
    <dgm:pt modelId="{028EB0CE-3051-414C-8CCF-71433855C2C4}" type="parTrans" cxnId="{F74FE98E-AB85-4E04-8EE1-EA9D62CE979D}">
      <dgm:prSet/>
      <dgm:spPr/>
      <dgm:t>
        <a:bodyPr/>
        <a:lstStyle/>
        <a:p>
          <a:endParaRPr lang="en-US"/>
        </a:p>
      </dgm:t>
    </dgm:pt>
    <dgm:pt modelId="{CB9EB7E3-751C-4591-B220-198E8CAD71E1}" type="sibTrans" cxnId="{F74FE98E-AB85-4E04-8EE1-EA9D62CE979D}">
      <dgm:prSet/>
      <dgm:spPr/>
      <dgm:t>
        <a:bodyPr/>
        <a:lstStyle/>
        <a:p>
          <a:endParaRPr lang="en-US"/>
        </a:p>
      </dgm:t>
    </dgm:pt>
    <dgm:pt modelId="{AE6C9097-CB6E-4C42-80E7-F3898231084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Identifies all communities within a given radius of each EGU</a:t>
          </a:r>
        </a:p>
      </dgm:t>
    </dgm:pt>
    <dgm:pt modelId="{29341086-57AA-4B41-8E0C-145524B03D17}" type="parTrans" cxnId="{2FC8D309-D8E8-45FC-B10C-E26F90BB0FF4}">
      <dgm:prSet/>
      <dgm:spPr/>
      <dgm:t>
        <a:bodyPr/>
        <a:lstStyle/>
        <a:p>
          <a:endParaRPr lang="en-US"/>
        </a:p>
      </dgm:t>
    </dgm:pt>
    <dgm:pt modelId="{27791ECD-6313-4500-9129-C9D89C39966D}" type="sibTrans" cxnId="{2FC8D309-D8E8-45FC-B10C-E26F90BB0FF4}">
      <dgm:prSet/>
      <dgm:spPr/>
      <dgm:t>
        <a:bodyPr/>
        <a:lstStyle/>
        <a:p>
          <a:endParaRPr lang="en-US"/>
        </a:p>
      </dgm:t>
    </dgm:pt>
    <dgm:pt modelId="{D3CDE237-1903-4F54-9355-2B1B6227C51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Captures potential air, water, waste, and other impacts</a:t>
          </a:r>
        </a:p>
      </dgm:t>
    </dgm:pt>
    <dgm:pt modelId="{0659BB29-5236-4DB6-A056-E9F353128448}" type="parTrans" cxnId="{E6EB4117-8B7D-4DC5-BAFF-6CE149868AA4}">
      <dgm:prSet/>
      <dgm:spPr/>
      <dgm:t>
        <a:bodyPr/>
        <a:lstStyle/>
        <a:p>
          <a:endParaRPr lang="en-US"/>
        </a:p>
      </dgm:t>
    </dgm:pt>
    <dgm:pt modelId="{8CFEA53F-F0C7-4457-A715-B074CC05A69E}" type="sibTrans" cxnId="{E6EB4117-8B7D-4DC5-BAFF-6CE149868AA4}">
      <dgm:prSet/>
      <dgm:spPr/>
      <dgm:t>
        <a:bodyPr/>
        <a:lstStyle/>
        <a:p>
          <a:endParaRPr lang="en-US"/>
        </a:p>
      </dgm:t>
    </dgm:pt>
    <dgm:pt modelId="{80B7B240-C8AF-4F61-AE3F-8D4034B203B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Transport modeling</a:t>
          </a:r>
        </a:p>
      </dgm:t>
    </dgm:pt>
    <dgm:pt modelId="{BB938142-F24D-4D4B-A773-87EABB628365}" type="parTrans" cxnId="{B8C24875-1F88-4D3B-A723-DC936CC9D754}">
      <dgm:prSet/>
      <dgm:spPr/>
      <dgm:t>
        <a:bodyPr/>
        <a:lstStyle/>
        <a:p>
          <a:endParaRPr lang="en-US"/>
        </a:p>
      </dgm:t>
    </dgm:pt>
    <dgm:pt modelId="{450B8DE3-5AD0-48CF-B225-EFD802F7DE5E}" type="sibTrans" cxnId="{B8C24875-1F88-4D3B-A723-DC936CC9D754}">
      <dgm:prSet/>
      <dgm:spPr/>
      <dgm:t>
        <a:bodyPr/>
        <a:lstStyle/>
        <a:p>
          <a:endParaRPr lang="en-US"/>
        </a:p>
      </dgm:t>
    </dgm:pt>
    <dgm:pt modelId="{EE8C296D-6E37-45A6-8672-024E3D42E9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Identifies all communities to which each EGU might impact air quality</a:t>
          </a:r>
        </a:p>
        <a:p>
          <a:pPr>
            <a:lnSpc>
              <a:spcPct val="100000"/>
            </a:lnSpc>
          </a:pPr>
          <a:r>
            <a:rPr lang="en-US"/>
            <a:t>Captures downwind air pollution impacts</a:t>
          </a:r>
        </a:p>
      </dgm:t>
    </dgm:pt>
    <dgm:pt modelId="{08200829-516C-490E-99B7-62DA72EB8D9F}" type="parTrans" cxnId="{3491C02F-B7A7-4F55-92DC-163B90014774}">
      <dgm:prSet/>
      <dgm:spPr/>
      <dgm:t>
        <a:bodyPr/>
        <a:lstStyle/>
        <a:p>
          <a:endParaRPr lang="en-US"/>
        </a:p>
      </dgm:t>
    </dgm:pt>
    <dgm:pt modelId="{616704A9-302A-4ED6-9B15-3EA468FCB175}" type="sibTrans" cxnId="{3491C02F-B7A7-4F55-92DC-163B90014774}">
      <dgm:prSet/>
      <dgm:spPr/>
      <dgm:t>
        <a:bodyPr/>
        <a:lstStyle/>
        <a:p>
          <a:endParaRPr lang="en-US"/>
        </a:p>
      </dgm:t>
    </dgm:pt>
    <dgm:pt modelId="{0BA209A5-8C36-43E3-B6B4-2377225C1A26}" type="pres">
      <dgm:prSet presAssocID="{E83926B5-6EF4-4DFB-9D89-15676A2D2E95}" presName="root" presStyleCnt="0">
        <dgm:presLayoutVars>
          <dgm:dir/>
          <dgm:resizeHandles val="exact"/>
        </dgm:presLayoutVars>
      </dgm:prSet>
      <dgm:spPr/>
    </dgm:pt>
    <dgm:pt modelId="{2AF81827-B39D-4CD7-B414-2F5B246EAA41}" type="pres">
      <dgm:prSet presAssocID="{58053672-51E6-4AAC-8D02-00F3BC38BBA1}" presName="compNode" presStyleCnt="0"/>
      <dgm:spPr/>
    </dgm:pt>
    <dgm:pt modelId="{236A53AE-6A45-4417-AD91-E023240442FA}" type="pres">
      <dgm:prSet presAssocID="{58053672-51E6-4AAC-8D02-00F3BC38BBA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ler with solid fill"/>
        </a:ext>
      </dgm:extLst>
    </dgm:pt>
    <dgm:pt modelId="{B584290E-E241-4C55-962F-38B9A0817DA0}" type="pres">
      <dgm:prSet presAssocID="{58053672-51E6-4AAC-8D02-00F3BC38BBA1}" presName="iconSpace" presStyleCnt="0"/>
      <dgm:spPr/>
    </dgm:pt>
    <dgm:pt modelId="{20322940-0466-4F29-AC5E-6909BE699629}" type="pres">
      <dgm:prSet presAssocID="{58053672-51E6-4AAC-8D02-00F3BC38BBA1}" presName="parTx" presStyleLbl="revTx" presStyleIdx="0" presStyleCnt="4">
        <dgm:presLayoutVars>
          <dgm:chMax val="0"/>
          <dgm:chPref val="0"/>
        </dgm:presLayoutVars>
      </dgm:prSet>
      <dgm:spPr/>
    </dgm:pt>
    <dgm:pt modelId="{00A59E6D-1422-4C4A-9ED5-ED386649297C}" type="pres">
      <dgm:prSet presAssocID="{58053672-51E6-4AAC-8D02-00F3BC38BBA1}" presName="txSpace" presStyleCnt="0"/>
      <dgm:spPr/>
    </dgm:pt>
    <dgm:pt modelId="{FE9B1B1C-EA8E-4434-8D5D-BE320084F7D6}" type="pres">
      <dgm:prSet presAssocID="{58053672-51E6-4AAC-8D02-00F3BC38BBA1}" presName="desTx" presStyleLbl="revTx" presStyleIdx="1" presStyleCnt="4">
        <dgm:presLayoutVars/>
      </dgm:prSet>
      <dgm:spPr/>
    </dgm:pt>
    <dgm:pt modelId="{4B32AB94-4E4F-4FCC-AA09-1FF26B9D71F9}" type="pres">
      <dgm:prSet presAssocID="{CB9EB7E3-751C-4591-B220-198E8CAD71E1}" presName="sibTrans" presStyleCnt="0"/>
      <dgm:spPr/>
    </dgm:pt>
    <dgm:pt modelId="{820069C6-BEDE-4DF7-9038-22415DA7B029}" type="pres">
      <dgm:prSet presAssocID="{80B7B240-C8AF-4F61-AE3F-8D4034B203BB}" presName="compNode" presStyleCnt="0"/>
      <dgm:spPr/>
    </dgm:pt>
    <dgm:pt modelId="{2D18844B-9A78-45EB-86C6-6E4D19DE031E}" type="pres">
      <dgm:prSet presAssocID="{80B7B240-C8AF-4F61-AE3F-8D4034B203BB}" presName="iconRect" presStyleLbl="node1" presStyleIdx="1" presStyleCnt="2"/>
      <dgm:spPr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irplane"/>
        </a:ext>
      </dgm:extLst>
    </dgm:pt>
    <dgm:pt modelId="{E19F0CCD-C21D-40CE-87ED-3B2BDAC1F3A6}" type="pres">
      <dgm:prSet presAssocID="{80B7B240-C8AF-4F61-AE3F-8D4034B203BB}" presName="iconSpace" presStyleCnt="0"/>
      <dgm:spPr/>
    </dgm:pt>
    <dgm:pt modelId="{CCD3C8D0-2DF2-4EC7-B688-27C27117C0ED}" type="pres">
      <dgm:prSet presAssocID="{80B7B240-C8AF-4F61-AE3F-8D4034B203BB}" presName="parTx" presStyleLbl="revTx" presStyleIdx="2" presStyleCnt="4">
        <dgm:presLayoutVars>
          <dgm:chMax val="0"/>
          <dgm:chPref val="0"/>
        </dgm:presLayoutVars>
      </dgm:prSet>
      <dgm:spPr/>
    </dgm:pt>
    <dgm:pt modelId="{FFEC65C7-34A6-469A-B6C5-3CC0E8426E8B}" type="pres">
      <dgm:prSet presAssocID="{80B7B240-C8AF-4F61-AE3F-8D4034B203BB}" presName="txSpace" presStyleCnt="0"/>
      <dgm:spPr/>
    </dgm:pt>
    <dgm:pt modelId="{282FA40A-4B35-4778-AE40-E3434EDAFF7F}" type="pres">
      <dgm:prSet presAssocID="{80B7B240-C8AF-4F61-AE3F-8D4034B203BB}" presName="desTx" presStyleLbl="revTx" presStyleIdx="3" presStyleCnt="4">
        <dgm:presLayoutVars/>
      </dgm:prSet>
      <dgm:spPr/>
    </dgm:pt>
  </dgm:ptLst>
  <dgm:cxnLst>
    <dgm:cxn modelId="{2FC8D309-D8E8-45FC-B10C-E26F90BB0FF4}" srcId="{58053672-51E6-4AAC-8D02-00F3BC38BBA1}" destId="{AE6C9097-CB6E-4C42-80E7-F38982310849}" srcOrd="0" destOrd="0" parTransId="{29341086-57AA-4B41-8E0C-145524B03D17}" sibTransId="{27791ECD-6313-4500-9129-C9D89C39966D}"/>
    <dgm:cxn modelId="{E6EB4117-8B7D-4DC5-BAFF-6CE149868AA4}" srcId="{58053672-51E6-4AAC-8D02-00F3BC38BBA1}" destId="{D3CDE237-1903-4F54-9355-2B1B6227C513}" srcOrd="1" destOrd="0" parTransId="{0659BB29-5236-4DB6-A056-E9F353128448}" sibTransId="{8CFEA53F-F0C7-4457-A715-B074CC05A69E}"/>
    <dgm:cxn modelId="{25190C28-E966-4F77-B45F-633AFFAF4AA0}" type="presOf" srcId="{D3CDE237-1903-4F54-9355-2B1B6227C513}" destId="{FE9B1B1C-EA8E-4434-8D5D-BE320084F7D6}" srcOrd="0" destOrd="1" presId="urn:microsoft.com/office/officeart/2018/2/layout/IconLabelDescriptionList"/>
    <dgm:cxn modelId="{3491C02F-B7A7-4F55-92DC-163B90014774}" srcId="{80B7B240-C8AF-4F61-AE3F-8D4034B203BB}" destId="{EE8C296D-6E37-45A6-8672-024E3D42E934}" srcOrd="0" destOrd="0" parTransId="{08200829-516C-490E-99B7-62DA72EB8D9F}" sibTransId="{616704A9-302A-4ED6-9B15-3EA468FCB175}"/>
    <dgm:cxn modelId="{B8C24875-1F88-4D3B-A723-DC936CC9D754}" srcId="{E83926B5-6EF4-4DFB-9D89-15676A2D2E95}" destId="{80B7B240-C8AF-4F61-AE3F-8D4034B203BB}" srcOrd="1" destOrd="0" parTransId="{BB938142-F24D-4D4B-A773-87EABB628365}" sibTransId="{450B8DE3-5AD0-48CF-B225-EFD802F7DE5E}"/>
    <dgm:cxn modelId="{BD418B5A-FE59-4764-8CDE-12AE51B31DAB}" type="presOf" srcId="{80B7B240-C8AF-4F61-AE3F-8D4034B203BB}" destId="{CCD3C8D0-2DF2-4EC7-B688-27C27117C0ED}" srcOrd="0" destOrd="0" presId="urn:microsoft.com/office/officeart/2018/2/layout/IconLabelDescriptionList"/>
    <dgm:cxn modelId="{F74FE98E-AB85-4E04-8EE1-EA9D62CE979D}" srcId="{E83926B5-6EF4-4DFB-9D89-15676A2D2E95}" destId="{58053672-51E6-4AAC-8D02-00F3BC38BBA1}" srcOrd="0" destOrd="0" parTransId="{028EB0CE-3051-414C-8CCF-71433855C2C4}" sibTransId="{CB9EB7E3-751C-4591-B220-198E8CAD71E1}"/>
    <dgm:cxn modelId="{5B534BCC-2019-471A-8A29-E506B24D4262}" type="presOf" srcId="{AE6C9097-CB6E-4C42-80E7-F38982310849}" destId="{FE9B1B1C-EA8E-4434-8D5D-BE320084F7D6}" srcOrd="0" destOrd="0" presId="urn:microsoft.com/office/officeart/2018/2/layout/IconLabelDescriptionList"/>
    <dgm:cxn modelId="{85C416D6-783E-4AE6-8143-CC2BBF8F228B}" type="presOf" srcId="{E83926B5-6EF4-4DFB-9D89-15676A2D2E95}" destId="{0BA209A5-8C36-43E3-B6B4-2377225C1A26}" srcOrd="0" destOrd="0" presId="urn:microsoft.com/office/officeart/2018/2/layout/IconLabelDescriptionList"/>
    <dgm:cxn modelId="{AF5E2CD9-CF2F-409E-8D84-9DBF6E552DF0}" type="presOf" srcId="{EE8C296D-6E37-45A6-8672-024E3D42E934}" destId="{282FA40A-4B35-4778-AE40-E3434EDAFF7F}" srcOrd="0" destOrd="0" presId="urn:microsoft.com/office/officeart/2018/2/layout/IconLabelDescriptionList"/>
    <dgm:cxn modelId="{C5DFEEFC-5288-4799-A2EC-413F9A1BF9FD}" type="presOf" srcId="{58053672-51E6-4AAC-8D02-00F3BC38BBA1}" destId="{20322940-0466-4F29-AC5E-6909BE699629}" srcOrd="0" destOrd="0" presId="urn:microsoft.com/office/officeart/2018/2/layout/IconLabelDescriptionList"/>
    <dgm:cxn modelId="{C9878F74-51E4-4F82-B8F2-2FF4F88B7E54}" type="presParOf" srcId="{0BA209A5-8C36-43E3-B6B4-2377225C1A26}" destId="{2AF81827-B39D-4CD7-B414-2F5B246EAA41}" srcOrd="0" destOrd="0" presId="urn:microsoft.com/office/officeart/2018/2/layout/IconLabelDescriptionList"/>
    <dgm:cxn modelId="{CE4ACCE9-BAEB-4A22-97DA-3AFDD95BFAD5}" type="presParOf" srcId="{2AF81827-B39D-4CD7-B414-2F5B246EAA41}" destId="{236A53AE-6A45-4417-AD91-E023240442FA}" srcOrd="0" destOrd="0" presId="urn:microsoft.com/office/officeart/2018/2/layout/IconLabelDescriptionList"/>
    <dgm:cxn modelId="{683F3BE1-9E44-4C33-9D85-769C362D721F}" type="presParOf" srcId="{2AF81827-B39D-4CD7-B414-2F5B246EAA41}" destId="{B584290E-E241-4C55-962F-38B9A0817DA0}" srcOrd="1" destOrd="0" presId="urn:microsoft.com/office/officeart/2018/2/layout/IconLabelDescriptionList"/>
    <dgm:cxn modelId="{38C2EF27-412C-499B-B752-C7409A512C28}" type="presParOf" srcId="{2AF81827-B39D-4CD7-B414-2F5B246EAA41}" destId="{20322940-0466-4F29-AC5E-6909BE699629}" srcOrd="2" destOrd="0" presId="urn:microsoft.com/office/officeart/2018/2/layout/IconLabelDescriptionList"/>
    <dgm:cxn modelId="{F92FF63C-E1E2-4A9D-A887-489DBFBF50A4}" type="presParOf" srcId="{2AF81827-B39D-4CD7-B414-2F5B246EAA41}" destId="{00A59E6D-1422-4C4A-9ED5-ED386649297C}" srcOrd="3" destOrd="0" presId="urn:microsoft.com/office/officeart/2018/2/layout/IconLabelDescriptionList"/>
    <dgm:cxn modelId="{9BC13355-615E-4331-AE22-9456A33ABC2F}" type="presParOf" srcId="{2AF81827-B39D-4CD7-B414-2F5B246EAA41}" destId="{FE9B1B1C-EA8E-4434-8D5D-BE320084F7D6}" srcOrd="4" destOrd="0" presId="urn:microsoft.com/office/officeart/2018/2/layout/IconLabelDescriptionList"/>
    <dgm:cxn modelId="{0CC2D789-AEE5-4983-BC2F-3E695C1FDBD6}" type="presParOf" srcId="{0BA209A5-8C36-43E3-B6B4-2377225C1A26}" destId="{4B32AB94-4E4F-4FCC-AA09-1FF26B9D71F9}" srcOrd="1" destOrd="0" presId="urn:microsoft.com/office/officeart/2018/2/layout/IconLabelDescriptionList"/>
    <dgm:cxn modelId="{9A71C539-936F-4223-8012-BD5C76FD52B0}" type="presParOf" srcId="{0BA209A5-8C36-43E3-B6B4-2377225C1A26}" destId="{820069C6-BEDE-4DF7-9038-22415DA7B029}" srcOrd="2" destOrd="0" presId="urn:microsoft.com/office/officeart/2018/2/layout/IconLabelDescriptionList"/>
    <dgm:cxn modelId="{51721CE4-D8D4-4545-BAA6-6F7B9C67DEEE}" type="presParOf" srcId="{820069C6-BEDE-4DF7-9038-22415DA7B029}" destId="{2D18844B-9A78-45EB-86C6-6E4D19DE031E}" srcOrd="0" destOrd="0" presId="urn:microsoft.com/office/officeart/2018/2/layout/IconLabelDescriptionList"/>
    <dgm:cxn modelId="{D8459C7D-05F1-4AB0-AD34-99B86E47DC58}" type="presParOf" srcId="{820069C6-BEDE-4DF7-9038-22415DA7B029}" destId="{E19F0CCD-C21D-40CE-87ED-3B2BDAC1F3A6}" srcOrd="1" destOrd="0" presId="urn:microsoft.com/office/officeart/2018/2/layout/IconLabelDescriptionList"/>
    <dgm:cxn modelId="{515567E6-113D-42EB-9D40-A31CB6266FD4}" type="presParOf" srcId="{820069C6-BEDE-4DF7-9038-22415DA7B029}" destId="{CCD3C8D0-2DF2-4EC7-B688-27C27117C0ED}" srcOrd="2" destOrd="0" presId="urn:microsoft.com/office/officeart/2018/2/layout/IconLabelDescriptionList"/>
    <dgm:cxn modelId="{4CC1FF1B-5C2E-4337-8D2F-CB436FAE9365}" type="presParOf" srcId="{820069C6-BEDE-4DF7-9038-22415DA7B029}" destId="{FFEC65C7-34A6-469A-B6C5-3CC0E8426E8B}" srcOrd="3" destOrd="0" presId="urn:microsoft.com/office/officeart/2018/2/layout/IconLabelDescriptionList"/>
    <dgm:cxn modelId="{3ACC1AC9-6A07-43F5-A9E1-5C20207A80DE}" type="presParOf" srcId="{820069C6-BEDE-4DF7-9038-22415DA7B029}" destId="{282FA40A-4B35-4778-AE40-E3434EDAFF7F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6A53AE-6A45-4417-AD91-E023240442FA}">
      <dsp:nvSpPr>
        <dsp:cNvPr id="0" name=""/>
        <dsp:cNvSpPr/>
      </dsp:nvSpPr>
      <dsp:spPr>
        <a:xfrm>
          <a:off x="559800" y="404007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322940-0466-4F29-AC5E-6909BE699629}">
      <dsp:nvSpPr>
        <dsp:cNvPr id="0" name=""/>
        <dsp:cNvSpPr/>
      </dsp:nvSpPr>
      <dsp:spPr>
        <a:xfrm>
          <a:off x="559800" y="2068370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/>
            <a:t>Proximity Analysis</a:t>
          </a:r>
        </a:p>
      </dsp:txBody>
      <dsp:txXfrm>
        <a:off x="559800" y="2068370"/>
        <a:ext cx="4320000" cy="648000"/>
      </dsp:txXfrm>
    </dsp:sp>
    <dsp:sp modelId="{FE9B1B1C-EA8E-4434-8D5D-BE320084F7D6}">
      <dsp:nvSpPr>
        <dsp:cNvPr id="0" name=""/>
        <dsp:cNvSpPr/>
      </dsp:nvSpPr>
      <dsp:spPr>
        <a:xfrm>
          <a:off x="559800" y="2787236"/>
          <a:ext cx="4320000" cy="1160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Identifies all communities within a given radius of each EGU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Captures potential air, water, waste, and other impacts</a:t>
          </a:r>
        </a:p>
      </dsp:txBody>
      <dsp:txXfrm>
        <a:off x="559800" y="2787236"/>
        <a:ext cx="4320000" cy="1160094"/>
      </dsp:txXfrm>
    </dsp:sp>
    <dsp:sp modelId="{2D18844B-9A78-45EB-86C6-6E4D19DE031E}">
      <dsp:nvSpPr>
        <dsp:cNvPr id="0" name=""/>
        <dsp:cNvSpPr/>
      </dsp:nvSpPr>
      <dsp:spPr>
        <a:xfrm>
          <a:off x="5635800" y="404007"/>
          <a:ext cx="1512000" cy="1512000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D3C8D0-2DF2-4EC7-B688-27C27117C0ED}">
      <dsp:nvSpPr>
        <dsp:cNvPr id="0" name=""/>
        <dsp:cNvSpPr/>
      </dsp:nvSpPr>
      <dsp:spPr>
        <a:xfrm>
          <a:off x="5635800" y="2068370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kern="1200"/>
            <a:t>Transport modeling</a:t>
          </a:r>
        </a:p>
      </dsp:txBody>
      <dsp:txXfrm>
        <a:off x="5635800" y="2068370"/>
        <a:ext cx="4320000" cy="648000"/>
      </dsp:txXfrm>
    </dsp:sp>
    <dsp:sp modelId="{282FA40A-4B35-4778-AE40-E3434EDAFF7F}">
      <dsp:nvSpPr>
        <dsp:cNvPr id="0" name=""/>
        <dsp:cNvSpPr/>
      </dsp:nvSpPr>
      <dsp:spPr>
        <a:xfrm>
          <a:off x="5635800" y="2787236"/>
          <a:ext cx="4320000" cy="11600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Identifies all communities to which each EGU might impact air quality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Captures downwind air pollution impacts</a:t>
          </a:r>
        </a:p>
      </dsp:txBody>
      <dsp:txXfrm>
        <a:off x="5635800" y="2787236"/>
        <a:ext cx="4320000" cy="1160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B0287-FA9A-4F30-8575-FF2F2A13BE47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C589A-7943-491A-A6F8-3B3B41F3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90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B27243-F31F-45A1-922E-ED2CF2A38F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2514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292A4B-04A5-44A6-993F-7CCB32042EE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0083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6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056CB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6418232"/>
            <a:ext cx="7620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Picture 25" descr="EPA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51432"/>
            <a:ext cx="16764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606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409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67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53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699247"/>
            <a:ext cx="10515600" cy="99144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27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1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6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31520"/>
            <a:ext cx="3932237" cy="1325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9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0004"/>
            <a:ext cx="3932237" cy="134739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3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70000">
              <a:schemeClr val="accent4">
                <a:lumMod val="0"/>
                <a:lumOff val="100000"/>
              </a:schemeClr>
            </a:gs>
            <a:gs pos="100000">
              <a:schemeClr val="accent4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74688"/>
            <a:ext cx="10515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F564A-D1B3-465F-98A4-1F8772C4E436}" type="datetimeFigureOut">
              <a:rPr lang="en-US" smtClean="0"/>
              <a:t>6/28/2021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AA59F-5ABE-48BE-91AA-1C6FFACD4EE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0" y="6407474"/>
            <a:ext cx="685800" cy="228600"/>
          </a:xfrm>
          <a:prstGeom prst="rect">
            <a:avLst/>
          </a:prstGeom>
          <a:solidFill>
            <a:srgbClr val="026CB6"/>
          </a:solidFill>
          <a:ln>
            <a:noFill/>
          </a:ln>
        </p:spPr>
        <p:txBody>
          <a:bodyPr wrap="none" anchor="ctr"/>
          <a:lstStyle/>
          <a:p>
            <a:endParaRPr lang="en-US">
              <a:solidFill>
                <a:srgbClr val="026CB6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32504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A768CDFF-304E-496F-A589-0E9856A7D376}"/>
              </a:ext>
            </a:extLst>
          </p:cNvPr>
          <p:cNvSpPr txBox="1">
            <a:spLocks/>
          </p:cNvSpPr>
          <p:nvPr userDrawn="1"/>
        </p:nvSpPr>
        <p:spPr>
          <a:xfrm>
            <a:off x="0" y="6394450"/>
            <a:ext cx="66190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9DAA59F-5ABE-48BE-91AA-1C6FFACD4EE7}" type="slidenum">
              <a:rPr lang="en-US" sz="1200" smtClean="0">
                <a:solidFill>
                  <a:schemeClr val="bg1"/>
                </a:solidFill>
              </a:rPr>
              <a:pPr algn="r"/>
              <a:t>‹#›</a:t>
            </a:fld>
            <a:endParaRPr lang="en-US"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34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739D7-FC6F-401C-86F9-EE57BB412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3000"/>
            <a:ext cx="10515600" cy="1016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Appendix: </a:t>
            </a:r>
            <a:br>
              <a:rPr lang="en-US" b="1" dirty="0"/>
            </a:br>
            <a:r>
              <a:rPr lang="en-US" b="1" dirty="0"/>
              <a:t>CAMD EJ Tool &amp; Proximity Analysis</a:t>
            </a:r>
          </a:p>
        </p:txBody>
      </p:sp>
    </p:spTree>
    <p:extLst>
      <p:ext uri="{BB962C8B-B14F-4D97-AF65-F5344CB8AC3E}">
        <p14:creationId xmlns:p14="http://schemas.microsoft.com/office/powerpoint/2010/main" val="219156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76F0B-2BBE-4F57-BC21-5C6A6754A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7764"/>
            <a:ext cx="10515600" cy="1133693"/>
          </a:xfrm>
        </p:spPr>
        <p:txBody>
          <a:bodyPr>
            <a:normAutofit/>
          </a:bodyPr>
          <a:lstStyle/>
          <a:p>
            <a:r>
              <a:rPr lang="en-US" sz="2500" b="1" i="1" dirty="0">
                <a:latin typeface="+mn-lt"/>
                <a:cs typeface="Arial"/>
              </a:rPr>
              <a:t>Question 2:</a:t>
            </a:r>
            <a:br>
              <a:rPr lang="en-US" sz="2500" b="1" i="1" dirty="0">
                <a:latin typeface="+mn-lt"/>
                <a:cs typeface="Arial"/>
              </a:rPr>
            </a:br>
            <a:r>
              <a:rPr lang="en-US" sz="2500" b="1" i="1" dirty="0">
                <a:latin typeface="+mn-lt"/>
                <a:cs typeface="Arial"/>
              </a:rPr>
              <a:t>How to determine whether an EGU might negatively impact a community?</a:t>
            </a:r>
            <a:br>
              <a:rPr lang="en-US" sz="2500" b="1" dirty="0">
                <a:cs typeface="Arial"/>
              </a:rPr>
            </a:br>
            <a:endParaRPr lang="en-US" sz="2500" b="1" dirty="0"/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F721403C-9CA8-4540-9D72-9661F30BB4B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4057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Diagram&#10;&#10;Description automatically generated">
            <a:extLst>
              <a:ext uri="{FF2B5EF4-FFF2-40B4-BE49-F238E27FC236}">
                <a16:creationId xmlns:a16="http://schemas.microsoft.com/office/drawing/2014/main" id="{83CBC314-96F2-4934-8E87-D5B26BA208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2" t="2836" r="6403" b="8163"/>
          <a:stretch/>
        </p:blipFill>
        <p:spPr>
          <a:xfrm>
            <a:off x="4118919" y="443674"/>
            <a:ext cx="8073081" cy="639308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BCC4DE7-2683-481C-A820-135E784A6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886" y="310957"/>
            <a:ext cx="10515600" cy="1325563"/>
          </a:xfrm>
        </p:spPr>
        <p:txBody>
          <a:bodyPr/>
          <a:lstStyle/>
          <a:p>
            <a:r>
              <a:rPr lang="en-US"/>
              <a:t>Proximity Analysis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1E7ABDD-1408-4B0D-A785-38DD6EC3806B}"/>
              </a:ext>
            </a:extLst>
          </p:cNvPr>
          <p:cNvSpPr txBox="1">
            <a:spLocks/>
          </p:cNvSpPr>
          <p:nvPr/>
        </p:nvSpPr>
        <p:spPr>
          <a:xfrm>
            <a:off x="203886" y="1636520"/>
            <a:ext cx="3593757" cy="4422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EGUs linked to the census block groups that are within a 5km radius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Able to quickly filter EGUs based on nearby census block group ranking</a:t>
            </a:r>
          </a:p>
        </p:txBody>
      </p:sp>
    </p:spTree>
    <p:extLst>
      <p:ext uri="{BB962C8B-B14F-4D97-AF65-F5344CB8AC3E}">
        <p14:creationId xmlns:p14="http://schemas.microsoft.com/office/powerpoint/2010/main" val="1929772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821CB-BF17-4F36-8C51-9DDDB7E03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272" y="642573"/>
            <a:ext cx="10515600" cy="1016000"/>
          </a:xfrm>
        </p:spPr>
        <p:txBody>
          <a:bodyPr>
            <a:normAutofit/>
          </a:bodyPr>
          <a:lstStyle/>
          <a:p>
            <a:r>
              <a:rPr lang="en-US"/>
              <a:t>Proximity Analysis: Ranking EGUs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E87BA-5EB4-4F2D-98A2-03EF840783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272" y="1658573"/>
            <a:ext cx="3321159" cy="4741137"/>
          </a:xfrm>
        </p:spPr>
        <p:txBody>
          <a:bodyPr>
            <a:normAutofit fontScale="85000" lnSpcReduction="10000"/>
          </a:bodyPr>
          <a:lstStyle/>
          <a:p>
            <a:r>
              <a:rPr lang="en-US"/>
              <a:t>Account for EGUs located near </a:t>
            </a:r>
            <a:r>
              <a:rPr lang="en-US" u="sng"/>
              <a:t>many</a:t>
            </a:r>
            <a:r>
              <a:rPr lang="en-US"/>
              <a:t> disproportionately-impacted communities</a:t>
            </a:r>
          </a:p>
          <a:p>
            <a:r>
              <a:rPr lang="en-US"/>
              <a:t>Considers:</a:t>
            </a:r>
          </a:p>
          <a:p>
            <a:pPr lvl="1"/>
            <a:r>
              <a:rPr lang="en-US"/>
              <a:t>Number of nearby disproportionally-impacted communities</a:t>
            </a:r>
          </a:p>
          <a:p>
            <a:pPr lvl="1"/>
            <a:r>
              <a:rPr lang="en-US"/>
              <a:t>Relative difference in disproportionate impacts that communities face</a:t>
            </a:r>
          </a:p>
          <a:p>
            <a:pPr lvl="1"/>
            <a:r>
              <a:rPr lang="en-US"/>
              <a:t>Total population</a:t>
            </a:r>
          </a:p>
          <a:p>
            <a:r>
              <a:rPr lang="en-US"/>
              <a:t>Next step: consider emissions</a:t>
            </a:r>
          </a:p>
        </p:txBody>
      </p:sp>
      <p:pic>
        <p:nvPicPr>
          <p:cNvPr id="5" name="Picture 4" descr="Diagram, map&#10;&#10;Description automatically generated">
            <a:extLst>
              <a:ext uri="{FF2B5EF4-FFF2-40B4-BE49-F238E27FC236}">
                <a16:creationId xmlns:a16="http://schemas.microsoft.com/office/drawing/2014/main" id="{AC7E93C8-2D77-4FD8-8C25-F0D5C4A5E5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49" t="11966" r="2095" b="11453"/>
          <a:stretch/>
        </p:blipFill>
        <p:spPr>
          <a:xfrm>
            <a:off x="4132764" y="1658573"/>
            <a:ext cx="7676282" cy="4871070"/>
          </a:xfrm>
          <a:prstGeom prst="rect">
            <a:avLst/>
          </a:prstGeom>
        </p:spPr>
      </p:pic>
      <p:pic>
        <p:nvPicPr>
          <p:cNvPr id="6" name="Content Placeholder 6" descr="Diagram&#10;&#10;Description automatically generated">
            <a:extLst>
              <a:ext uri="{FF2B5EF4-FFF2-40B4-BE49-F238E27FC236}">
                <a16:creationId xmlns:a16="http://schemas.microsoft.com/office/drawing/2014/main" id="{F6FC248B-C092-4C12-97FC-F58282CB2F9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690" t="71425" r="10671" b="9590"/>
          <a:stretch/>
        </p:blipFill>
        <p:spPr>
          <a:xfrm>
            <a:off x="4132764" y="5165926"/>
            <a:ext cx="1453764" cy="1363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609067"/>
      </p:ext>
    </p:extLst>
  </p:cSld>
  <p:clrMapOvr>
    <a:masterClrMapping/>
  </p:clrMapOvr>
</p:sld>
</file>

<file path=ppt/theme/theme1.xml><?xml version="1.0" encoding="utf-8"?>
<a:theme xmlns:a="http://schemas.openxmlformats.org/drawingml/2006/main" name="3_EPA2">
  <a:themeElements>
    <a:clrScheme name="Custom 7">
      <a:dk1>
        <a:sysClr val="windowText" lastClr="000000"/>
      </a:dk1>
      <a:lt1>
        <a:sysClr val="window" lastClr="FFFFFF"/>
      </a:lt1>
      <a:dk2>
        <a:srgbClr val="C490AA"/>
      </a:dk2>
      <a:lt2>
        <a:srgbClr val="E7E6E6"/>
      </a:lt2>
      <a:accent1>
        <a:srgbClr val="3F3F3F"/>
      </a:accent1>
      <a:accent2>
        <a:srgbClr val="996600"/>
      </a:accent2>
      <a:accent3>
        <a:srgbClr val="CC3300"/>
      </a:accent3>
      <a:accent4>
        <a:srgbClr val="0050B8"/>
      </a:accent4>
      <a:accent5>
        <a:srgbClr val="00CC33"/>
      </a:accent5>
      <a:accent6>
        <a:srgbClr val="FFC00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2" id="{937C2F28-F340-4D17-BB3E-94A4A07EC3A9}" vid="{CFAB1DD2-0042-4A76-9335-90168F8397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132</Words>
  <Application>Microsoft Office PowerPoint</Application>
  <PresentationFormat>Widescreen</PresentationFormat>
  <Paragraphs>20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3_EPA2</vt:lpstr>
      <vt:lpstr>Appendix:  CAMD EJ Tool &amp; Proximity Analysis</vt:lpstr>
      <vt:lpstr>Question 2: How to determine whether an EGU might negatively impact a community? </vt:lpstr>
      <vt:lpstr>Proximity Analysis</vt:lpstr>
      <vt:lpstr>Proximity Analysis: Ranking EGUs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Appendix:  CAMD EJ Tool &amp; Proximity Analysis</dc:title>
  <dc:creator>Fox, Tyler</dc:creator>
  <cp:lastModifiedBy>Fox, Tyler</cp:lastModifiedBy>
  <cp:revision>1</cp:revision>
  <dcterms:created xsi:type="dcterms:W3CDTF">2021-06-28T18:10:09Z</dcterms:created>
  <dcterms:modified xsi:type="dcterms:W3CDTF">2021-06-28T18:11:21Z</dcterms:modified>
</cp:coreProperties>
</file>