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sldIdLst>
    <p:sldId id="256" r:id="rId2"/>
    <p:sldId id="428" r:id="rId3"/>
    <p:sldId id="424" r:id="rId4"/>
    <p:sldId id="430" r:id="rId5"/>
    <p:sldId id="431" r:id="rId6"/>
    <p:sldId id="270" r:id="rId7"/>
    <p:sldId id="271" r:id="rId8"/>
    <p:sldId id="260" r:id="rId9"/>
    <p:sldId id="267" r:id="rId10"/>
    <p:sldId id="429" r:id="rId11"/>
    <p:sldId id="262" r:id="rId12"/>
    <p:sldId id="422" r:id="rId13"/>
    <p:sldId id="427" r:id="rId14"/>
    <p:sldId id="273" r:id="rId15"/>
    <p:sldId id="433" r:id="rId16"/>
    <p:sldId id="406" r:id="rId17"/>
    <p:sldId id="435" r:id="rId18"/>
    <p:sldId id="434" r:id="rId19"/>
    <p:sldId id="436" r:id="rId20"/>
    <p:sldId id="437" r:id="rId21"/>
    <p:sldId id="441" r:id="rId22"/>
    <p:sldId id="439" r:id="rId23"/>
    <p:sldId id="44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y, Taylor" initials="MT" lastIdx="1" clrIdx="0">
    <p:extLst>
      <p:ext uri="{19B8F6BF-5375-455C-9EA6-DF929625EA0E}">
        <p15:presenceInfo xmlns:p15="http://schemas.microsoft.com/office/powerpoint/2012/main" userId="S::macy.taylor@epa.gov::911da05d-d249-45fb-903e-bcdea1c8c9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926B5-6EF4-4DFB-9D89-15676A2D2E9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53672-51E6-4AAC-8D02-00F3BC38BB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Cumulative Impacts</a:t>
          </a:r>
        </a:p>
      </dgm:t>
    </dgm:pt>
    <dgm:pt modelId="{028EB0CE-3051-414C-8CCF-71433855C2C4}" type="parTrans" cxnId="{F74FE98E-AB85-4E04-8EE1-EA9D62CE979D}">
      <dgm:prSet/>
      <dgm:spPr/>
      <dgm:t>
        <a:bodyPr/>
        <a:lstStyle/>
        <a:p>
          <a:endParaRPr lang="en-US"/>
        </a:p>
      </dgm:t>
    </dgm:pt>
    <dgm:pt modelId="{CB9EB7E3-751C-4591-B220-198E8CAD71E1}" type="sibTrans" cxnId="{F74FE98E-AB85-4E04-8EE1-EA9D62CE979D}">
      <dgm:prSet/>
      <dgm:spPr/>
      <dgm:t>
        <a:bodyPr/>
        <a:lstStyle/>
        <a:p>
          <a:endParaRPr lang="en-US"/>
        </a:p>
      </dgm:t>
    </dgm:pt>
    <dgm:pt modelId="{AE6C9097-CB6E-4C42-80E7-F389823108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Identifies communities most impacted by pollution by considering both pollution burden and vulnerability together.</a:t>
          </a:r>
        </a:p>
      </dgm:t>
    </dgm:pt>
    <dgm:pt modelId="{29341086-57AA-4B41-8E0C-145524B03D17}" type="parTrans" cxnId="{2FC8D309-D8E8-45FC-B10C-E26F90BB0FF4}">
      <dgm:prSet/>
      <dgm:spPr/>
      <dgm:t>
        <a:bodyPr/>
        <a:lstStyle/>
        <a:p>
          <a:endParaRPr lang="en-US"/>
        </a:p>
      </dgm:t>
    </dgm:pt>
    <dgm:pt modelId="{27791ECD-6313-4500-9129-C9D89C39966D}" type="sibTrans" cxnId="{2FC8D309-D8E8-45FC-B10C-E26F90BB0FF4}">
      <dgm:prSet/>
      <dgm:spPr/>
      <dgm:t>
        <a:bodyPr/>
        <a:lstStyle/>
        <a:p>
          <a:endParaRPr lang="en-US"/>
        </a:p>
      </dgm:t>
    </dgm:pt>
    <dgm:pt modelId="{D3CDE237-1903-4F54-9355-2B1B6227C5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Combines all EJSCREEN indicators (pollution burden and population characteristics)</a:t>
          </a:r>
        </a:p>
      </dgm:t>
    </dgm:pt>
    <dgm:pt modelId="{0659BB29-5236-4DB6-A056-E9F353128448}" type="parTrans" cxnId="{E6EB4117-8B7D-4DC5-BAFF-6CE149868AA4}">
      <dgm:prSet/>
      <dgm:spPr/>
      <dgm:t>
        <a:bodyPr/>
        <a:lstStyle/>
        <a:p>
          <a:endParaRPr lang="en-US"/>
        </a:p>
      </dgm:t>
    </dgm:pt>
    <dgm:pt modelId="{8CFEA53F-F0C7-4457-A715-B074CC05A69E}" type="sibTrans" cxnId="{E6EB4117-8B7D-4DC5-BAFF-6CE149868AA4}">
      <dgm:prSet/>
      <dgm:spPr/>
      <dgm:t>
        <a:bodyPr/>
        <a:lstStyle/>
        <a:p>
          <a:endParaRPr lang="en-US"/>
        </a:p>
      </dgm:t>
    </dgm:pt>
    <dgm:pt modelId="{80B7B240-C8AF-4F61-AE3F-8D4034B203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Socioeconomic Factors Only</a:t>
          </a:r>
        </a:p>
      </dgm:t>
    </dgm:pt>
    <dgm:pt modelId="{BB938142-F24D-4D4B-A773-87EABB628365}" type="parTrans" cxnId="{B8C24875-1F88-4D3B-A723-DC936CC9D754}">
      <dgm:prSet/>
      <dgm:spPr/>
      <dgm:t>
        <a:bodyPr/>
        <a:lstStyle/>
        <a:p>
          <a:endParaRPr lang="en-US"/>
        </a:p>
      </dgm:t>
    </dgm:pt>
    <dgm:pt modelId="{450B8DE3-5AD0-48CF-B225-EFD802F7DE5E}" type="sibTrans" cxnId="{B8C24875-1F88-4D3B-A723-DC936CC9D754}">
      <dgm:prSet/>
      <dgm:spPr/>
      <dgm:t>
        <a:bodyPr/>
        <a:lstStyle/>
        <a:p>
          <a:endParaRPr lang="en-US"/>
        </a:p>
      </dgm:t>
    </dgm:pt>
    <dgm:pt modelId="{EE8C296D-6E37-45A6-8672-024E3D42E9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Identifies communities vulnerable to pollution based on two demographic indicators (percent of low-income and people of color), regardless of potential pollution burden</a:t>
          </a:r>
        </a:p>
        <a:p>
          <a:pPr>
            <a:lnSpc>
              <a:spcPct val="100000"/>
            </a:lnSpc>
          </a:pPr>
          <a:r>
            <a:rPr lang="en-US"/>
            <a:t>Single EJSCREEN indicator (demographic index)</a:t>
          </a:r>
        </a:p>
      </dgm:t>
    </dgm:pt>
    <dgm:pt modelId="{08200829-516C-490E-99B7-62DA72EB8D9F}" type="parTrans" cxnId="{3491C02F-B7A7-4F55-92DC-163B90014774}">
      <dgm:prSet/>
      <dgm:spPr/>
      <dgm:t>
        <a:bodyPr/>
        <a:lstStyle/>
        <a:p>
          <a:endParaRPr lang="en-US"/>
        </a:p>
      </dgm:t>
    </dgm:pt>
    <dgm:pt modelId="{616704A9-302A-4ED6-9B15-3EA468FCB175}" type="sibTrans" cxnId="{3491C02F-B7A7-4F55-92DC-163B90014774}">
      <dgm:prSet/>
      <dgm:spPr/>
      <dgm:t>
        <a:bodyPr/>
        <a:lstStyle/>
        <a:p>
          <a:endParaRPr lang="en-US"/>
        </a:p>
      </dgm:t>
    </dgm:pt>
    <dgm:pt modelId="{0BA209A5-8C36-43E3-B6B4-2377225C1A26}" type="pres">
      <dgm:prSet presAssocID="{E83926B5-6EF4-4DFB-9D89-15676A2D2E95}" presName="root" presStyleCnt="0">
        <dgm:presLayoutVars>
          <dgm:dir/>
          <dgm:resizeHandles val="exact"/>
        </dgm:presLayoutVars>
      </dgm:prSet>
      <dgm:spPr/>
    </dgm:pt>
    <dgm:pt modelId="{2AF81827-B39D-4CD7-B414-2F5B246EAA41}" type="pres">
      <dgm:prSet presAssocID="{58053672-51E6-4AAC-8D02-00F3BC38BBA1}" presName="compNode" presStyleCnt="0"/>
      <dgm:spPr/>
    </dgm:pt>
    <dgm:pt modelId="{236A53AE-6A45-4417-AD91-E023240442FA}" type="pres">
      <dgm:prSet presAssocID="{58053672-51E6-4AAC-8D02-00F3BC38BBA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B584290E-E241-4C55-962F-38B9A0817DA0}" type="pres">
      <dgm:prSet presAssocID="{58053672-51E6-4AAC-8D02-00F3BC38BBA1}" presName="iconSpace" presStyleCnt="0"/>
      <dgm:spPr/>
    </dgm:pt>
    <dgm:pt modelId="{20322940-0466-4F29-AC5E-6909BE699629}" type="pres">
      <dgm:prSet presAssocID="{58053672-51E6-4AAC-8D02-00F3BC38BBA1}" presName="parTx" presStyleLbl="revTx" presStyleIdx="0" presStyleCnt="4">
        <dgm:presLayoutVars>
          <dgm:chMax val="0"/>
          <dgm:chPref val="0"/>
        </dgm:presLayoutVars>
      </dgm:prSet>
      <dgm:spPr/>
    </dgm:pt>
    <dgm:pt modelId="{00A59E6D-1422-4C4A-9ED5-ED386649297C}" type="pres">
      <dgm:prSet presAssocID="{58053672-51E6-4AAC-8D02-00F3BC38BBA1}" presName="txSpace" presStyleCnt="0"/>
      <dgm:spPr/>
    </dgm:pt>
    <dgm:pt modelId="{FE9B1B1C-EA8E-4434-8D5D-BE320084F7D6}" type="pres">
      <dgm:prSet presAssocID="{58053672-51E6-4AAC-8D02-00F3BC38BBA1}" presName="desTx" presStyleLbl="revTx" presStyleIdx="1" presStyleCnt="4">
        <dgm:presLayoutVars/>
      </dgm:prSet>
      <dgm:spPr/>
    </dgm:pt>
    <dgm:pt modelId="{4B32AB94-4E4F-4FCC-AA09-1FF26B9D71F9}" type="pres">
      <dgm:prSet presAssocID="{CB9EB7E3-751C-4591-B220-198E8CAD71E1}" presName="sibTrans" presStyleCnt="0"/>
      <dgm:spPr/>
    </dgm:pt>
    <dgm:pt modelId="{820069C6-BEDE-4DF7-9038-22415DA7B029}" type="pres">
      <dgm:prSet presAssocID="{80B7B240-C8AF-4F61-AE3F-8D4034B203BB}" presName="compNode" presStyleCnt="0"/>
      <dgm:spPr/>
    </dgm:pt>
    <dgm:pt modelId="{2D18844B-9A78-45EB-86C6-6E4D19DE031E}" type="pres">
      <dgm:prSet presAssocID="{80B7B240-C8AF-4F61-AE3F-8D4034B203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E19F0CCD-C21D-40CE-87ED-3B2BDAC1F3A6}" type="pres">
      <dgm:prSet presAssocID="{80B7B240-C8AF-4F61-AE3F-8D4034B203BB}" presName="iconSpace" presStyleCnt="0"/>
      <dgm:spPr/>
    </dgm:pt>
    <dgm:pt modelId="{CCD3C8D0-2DF2-4EC7-B688-27C27117C0ED}" type="pres">
      <dgm:prSet presAssocID="{80B7B240-C8AF-4F61-AE3F-8D4034B203BB}" presName="parTx" presStyleLbl="revTx" presStyleIdx="2" presStyleCnt="4">
        <dgm:presLayoutVars>
          <dgm:chMax val="0"/>
          <dgm:chPref val="0"/>
        </dgm:presLayoutVars>
      </dgm:prSet>
      <dgm:spPr/>
    </dgm:pt>
    <dgm:pt modelId="{FFEC65C7-34A6-469A-B6C5-3CC0E8426E8B}" type="pres">
      <dgm:prSet presAssocID="{80B7B240-C8AF-4F61-AE3F-8D4034B203BB}" presName="txSpace" presStyleCnt="0"/>
      <dgm:spPr/>
    </dgm:pt>
    <dgm:pt modelId="{282FA40A-4B35-4778-AE40-E3434EDAFF7F}" type="pres">
      <dgm:prSet presAssocID="{80B7B240-C8AF-4F61-AE3F-8D4034B203BB}" presName="desTx" presStyleLbl="revTx" presStyleIdx="3" presStyleCnt="4">
        <dgm:presLayoutVars/>
      </dgm:prSet>
      <dgm:spPr/>
    </dgm:pt>
  </dgm:ptLst>
  <dgm:cxnLst>
    <dgm:cxn modelId="{2FC8D309-D8E8-45FC-B10C-E26F90BB0FF4}" srcId="{58053672-51E6-4AAC-8D02-00F3BC38BBA1}" destId="{AE6C9097-CB6E-4C42-80E7-F38982310849}" srcOrd="0" destOrd="0" parTransId="{29341086-57AA-4B41-8E0C-145524B03D17}" sibTransId="{27791ECD-6313-4500-9129-C9D89C39966D}"/>
    <dgm:cxn modelId="{E6EB4117-8B7D-4DC5-BAFF-6CE149868AA4}" srcId="{58053672-51E6-4AAC-8D02-00F3BC38BBA1}" destId="{D3CDE237-1903-4F54-9355-2B1B6227C513}" srcOrd="1" destOrd="0" parTransId="{0659BB29-5236-4DB6-A056-E9F353128448}" sibTransId="{8CFEA53F-F0C7-4457-A715-B074CC05A69E}"/>
    <dgm:cxn modelId="{3491C02F-B7A7-4F55-92DC-163B90014774}" srcId="{80B7B240-C8AF-4F61-AE3F-8D4034B203BB}" destId="{EE8C296D-6E37-45A6-8672-024E3D42E934}" srcOrd="0" destOrd="0" parTransId="{08200829-516C-490E-99B7-62DA72EB8D9F}" sibTransId="{616704A9-302A-4ED6-9B15-3EA468FCB175}"/>
    <dgm:cxn modelId="{F1B2C05B-7FBB-47ED-8820-0B22CAA26491}" type="presOf" srcId="{80B7B240-C8AF-4F61-AE3F-8D4034B203BB}" destId="{CCD3C8D0-2DF2-4EC7-B688-27C27117C0ED}" srcOrd="0" destOrd="0" presId="urn:microsoft.com/office/officeart/2018/2/layout/IconLabelDescriptionList"/>
    <dgm:cxn modelId="{B8C24875-1F88-4D3B-A723-DC936CC9D754}" srcId="{E83926B5-6EF4-4DFB-9D89-15676A2D2E95}" destId="{80B7B240-C8AF-4F61-AE3F-8D4034B203BB}" srcOrd="1" destOrd="0" parTransId="{BB938142-F24D-4D4B-A773-87EABB628365}" sibTransId="{450B8DE3-5AD0-48CF-B225-EFD802F7DE5E}"/>
    <dgm:cxn modelId="{E1F9BE58-74E0-404E-9504-824A470D2232}" type="presOf" srcId="{58053672-51E6-4AAC-8D02-00F3BC38BBA1}" destId="{20322940-0466-4F29-AC5E-6909BE699629}" srcOrd="0" destOrd="0" presId="urn:microsoft.com/office/officeart/2018/2/layout/IconLabelDescriptionList"/>
    <dgm:cxn modelId="{F74FE98E-AB85-4E04-8EE1-EA9D62CE979D}" srcId="{E83926B5-6EF4-4DFB-9D89-15676A2D2E95}" destId="{58053672-51E6-4AAC-8D02-00F3BC38BBA1}" srcOrd="0" destOrd="0" parTransId="{028EB0CE-3051-414C-8CCF-71433855C2C4}" sibTransId="{CB9EB7E3-751C-4591-B220-198E8CAD71E1}"/>
    <dgm:cxn modelId="{2BE988A5-24C0-4984-BA99-9BD60CAC3B18}" type="presOf" srcId="{AE6C9097-CB6E-4C42-80E7-F38982310849}" destId="{FE9B1B1C-EA8E-4434-8D5D-BE320084F7D6}" srcOrd="0" destOrd="0" presId="urn:microsoft.com/office/officeart/2018/2/layout/IconLabelDescriptionList"/>
    <dgm:cxn modelId="{EAAF33A6-129F-4E18-98B4-14255FC19B17}" type="presOf" srcId="{EE8C296D-6E37-45A6-8672-024E3D42E934}" destId="{282FA40A-4B35-4778-AE40-E3434EDAFF7F}" srcOrd="0" destOrd="0" presId="urn:microsoft.com/office/officeart/2018/2/layout/IconLabelDescriptionList"/>
    <dgm:cxn modelId="{822C84B4-4DC6-4253-ABAC-0D7268452AF8}" type="presOf" srcId="{E83926B5-6EF4-4DFB-9D89-15676A2D2E95}" destId="{0BA209A5-8C36-43E3-B6B4-2377225C1A26}" srcOrd="0" destOrd="0" presId="urn:microsoft.com/office/officeart/2018/2/layout/IconLabelDescriptionList"/>
    <dgm:cxn modelId="{630CD3C2-4A3F-4747-B9A0-1183683956AD}" type="presOf" srcId="{D3CDE237-1903-4F54-9355-2B1B6227C513}" destId="{FE9B1B1C-EA8E-4434-8D5D-BE320084F7D6}" srcOrd="0" destOrd="1" presId="urn:microsoft.com/office/officeart/2018/2/layout/IconLabelDescriptionList"/>
    <dgm:cxn modelId="{37FA0ADF-A6E0-4C1E-AD97-BCA3EDC1491F}" type="presParOf" srcId="{0BA209A5-8C36-43E3-B6B4-2377225C1A26}" destId="{2AF81827-B39D-4CD7-B414-2F5B246EAA41}" srcOrd="0" destOrd="0" presId="urn:microsoft.com/office/officeart/2018/2/layout/IconLabelDescriptionList"/>
    <dgm:cxn modelId="{C6864FF2-7E57-4EF1-8D0E-E21E28F6B86A}" type="presParOf" srcId="{2AF81827-B39D-4CD7-B414-2F5B246EAA41}" destId="{236A53AE-6A45-4417-AD91-E023240442FA}" srcOrd="0" destOrd="0" presId="urn:microsoft.com/office/officeart/2018/2/layout/IconLabelDescriptionList"/>
    <dgm:cxn modelId="{3F38504D-D992-439B-B7F4-2CC179C36FF9}" type="presParOf" srcId="{2AF81827-B39D-4CD7-B414-2F5B246EAA41}" destId="{B584290E-E241-4C55-962F-38B9A0817DA0}" srcOrd="1" destOrd="0" presId="urn:microsoft.com/office/officeart/2018/2/layout/IconLabelDescriptionList"/>
    <dgm:cxn modelId="{C89ECB08-32B7-4A49-8673-E7F2F46D106A}" type="presParOf" srcId="{2AF81827-B39D-4CD7-B414-2F5B246EAA41}" destId="{20322940-0466-4F29-AC5E-6909BE699629}" srcOrd="2" destOrd="0" presId="urn:microsoft.com/office/officeart/2018/2/layout/IconLabelDescriptionList"/>
    <dgm:cxn modelId="{EDCE0415-C8C9-40A0-9989-912424F9699C}" type="presParOf" srcId="{2AF81827-B39D-4CD7-B414-2F5B246EAA41}" destId="{00A59E6D-1422-4C4A-9ED5-ED386649297C}" srcOrd="3" destOrd="0" presId="urn:microsoft.com/office/officeart/2018/2/layout/IconLabelDescriptionList"/>
    <dgm:cxn modelId="{D7CBCDF8-EC50-4360-8E2A-3D23C808C2D4}" type="presParOf" srcId="{2AF81827-B39D-4CD7-B414-2F5B246EAA41}" destId="{FE9B1B1C-EA8E-4434-8D5D-BE320084F7D6}" srcOrd="4" destOrd="0" presId="urn:microsoft.com/office/officeart/2018/2/layout/IconLabelDescriptionList"/>
    <dgm:cxn modelId="{44ECC29B-E3C0-4744-BD3C-68856D897698}" type="presParOf" srcId="{0BA209A5-8C36-43E3-B6B4-2377225C1A26}" destId="{4B32AB94-4E4F-4FCC-AA09-1FF26B9D71F9}" srcOrd="1" destOrd="0" presId="urn:microsoft.com/office/officeart/2018/2/layout/IconLabelDescriptionList"/>
    <dgm:cxn modelId="{2729FCF2-3FED-4EE0-8A7F-FAB1FE8F9513}" type="presParOf" srcId="{0BA209A5-8C36-43E3-B6B4-2377225C1A26}" destId="{820069C6-BEDE-4DF7-9038-22415DA7B029}" srcOrd="2" destOrd="0" presId="urn:microsoft.com/office/officeart/2018/2/layout/IconLabelDescriptionList"/>
    <dgm:cxn modelId="{74155CE4-B2D8-4A60-94DC-5A0203E40070}" type="presParOf" srcId="{820069C6-BEDE-4DF7-9038-22415DA7B029}" destId="{2D18844B-9A78-45EB-86C6-6E4D19DE031E}" srcOrd="0" destOrd="0" presId="urn:microsoft.com/office/officeart/2018/2/layout/IconLabelDescriptionList"/>
    <dgm:cxn modelId="{B9DA1640-D03F-4DF5-B097-DCAD507DF042}" type="presParOf" srcId="{820069C6-BEDE-4DF7-9038-22415DA7B029}" destId="{E19F0CCD-C21D-40CE-87ED-3B2BDAC1F3A6}" srcOrd="1" destOrd="0" presId="urn:microsoft.com/office/officeart/2018/2/layout/IconLabelDescriptionList"/>
    <dgm:cxn modelId="{6A44720E-F482-4319-B02D-845A5323AD33}" type="presParOf" srcId="{820069C6-BEDE-4DF7-9038-22415DA7B029}" destId="{CCD3C8D0-2DF2-4EC7-B688-27C27117C0ED}" srcOrd="2" destOrd="0" presId="urn:microsoft.com/office/officeart/2018/2/layout/IconLabelDescriptionList"/>
    <dgm:cxn modelId="{F71AC88B-B737-4F32-A8A3-48682F8BE4B7}" type="presParOf" srcId="{820069C6-BEDE-4DF7-9038-22415DA7B029}" destId="{FFEC65C7-34A6-469A-B6C5-3CC0E8426E8B}" srcOrd="3" destOrd="0" presId="urn:microsoft.com/office/officeart/2018/2/layout/IconLabelDescriptionList"/>
    <dgm:cxn modelId="{7EBD4E83-57AF-47C8-BBBA-F3FC217B38E9}" type="presParOf" srcId="{820069C6-BEDE-4DF7-9038-22415DA7B029}" destId="{282FA40A-4B35-4778-AE40-E3434EDAFF7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926B5-6EF4-4DFB-9D89-15676A2D2E9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8053672-51E6-4AAC-8D02-00F3BC38BB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Proximity Analysis</a:t>
          </a:r>
        </a:p>
      </dgm:t>
    </dgm:pt>
    <dgm:pt modelId="{028EB0CE-3051-414C-8CCF-71433855C2C4}" type="parTrans" cxnId="{F74FE98E-AB85-4E04-8EE1-EA9D62CE979D}">
      <dgm:prSet/>
      <dgm:spPr/>
      <dgm:t>
        <a:bodyPr/>
        <a:lstStyle/>
        <a:p>
          <a:endParaRPr lang="en-US"/>
        </a:p>
      </dgm:t>
    </dgm:pt>
    <dgm:pt modelId="{CB9EB7E3-751C-4591-B220-198E8CAD71E1}" type="sibTrans" cxnId="{F74FE98E-AB85-4E04-8EE1-EA9D62CE979D}">
      <dgm:prSet/>
      <dgm:spPr/>
      <dgm:t>
        <a:bodyPr/>
        <a:lstStyle/>
        <a:p>
          <a:endParaRPr lang="en-US"/>
        </a:p>
      </dgm:t>
    </dgm:pt>
    <dgm:pt modelId="{AE6C9097-CB6E-4C42-80E7-F389823108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Identifies all communities within a given radius of each EGU</a:t>
          </a:r>
        </a:p>
      </dgm:t>
    </dgm:pt>
    <dgm:pt modelId="{29341086-57AA-4B41-8E0C-145524B03D17}" type="parTrans" cxnId="{2FC8D309-D8E8-45FC-B10C-E26F90BB0FF4}">
      <dgm:prSet/>
      <dgm:spPr/>
      <dgm:t>
        <a:bodyPr/>
        <a:lstStyle/>
        <a:p>
          <a:endParaRPr lang="en-US"/>
        </a:p>
      </dgm:t>
    </dgm:pt>
    <dgm:pt modelId="{27791ECD-6313-4500-9129-C9D89C39966D}" type="sibTrans" cxnId="{2FC8D309-D8E8-45FC-B10C-E26F90BB0FF4}">
      <dgm:prSet/>
      <dgm:spPr/>
      <dgm:t>
        <a:bodyPr/>
        <a:lstStyle/>
        <a:p>
          <a:endParaRPr lang="en-US"/>
        </a:p>
      </dgm:t>
    </dgm:pt>
    <dgm:pt modelId="{D3CDE237-1903-4F54-9355-2B1B6227C5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Captures potential air, water, waste, and other impacts</a:t>
          </a:r>
        </a:p>
      </dgm:t>
    </dgm:pt>
    <dgm:pt modelId="{0659BB29-5236-4DB6-A056-E9F353128448}" type="parTrans" cxnId="{E6EB4117-8B7D-4DC5-BAFF-6CE149868AA4}">
      <dgm:prSet/>
      <dgm:spPr/>
      <dgm:t>
        <a:bodyPr/>
        <a:lstStyle/>
        <a:p>
          <a:endParaRPr lang="en-US"/>
        </a:p>
      </dgm:t>
    </dgm:pt>
    <dgm:pt modelId="{8CFEA53F-F0C7-4457-A715-B074CC05A69E}" type="sibTrans" cxnId="{E6EB4117-8B7D-4DC5-BAFF-6CE149868AA4}">
      <dgm:prSet/>
      <dgm:spPr/>
      <dgm:t>
        <a:bodyPr/>
        <a:lstStyle/>
        <a:p>
          <a:endParaRPr lang="en-US"/>
        </a:p>
      </dgm:t>
    </dgm:pt>
    <dgm:pt modelId="{80B7B240-C8AF-4F61-AE3F-8D4034B203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Transport modeling</a:t>
          </a:r>
        </a:p>
      </dgm:t>
    </dgm:pt>
    <dgm:pt modelId="{BB938142-F24D-4D4B-A773-87EABB628365}" type="parTrans" cxnId="{B8C24875-1F88-4D3B-A723-DC936CC9D754}">
      <dgm:prSet/>
      <dgm:spPr/>
      <dgm:t>
        <a:bodyPr/>
        <a:lstStyle/>
        <a:p>
          <a:endParaRPr lang="en-US"/>
        </a:p>
      </dgm:t>
    </dgm:pt>
    <dgm:pt modelId="{450B8DE3-5AD0-48CF-B225-EFD802F7DE5E}" type="sibTrans" cxnId="{B8C24875-1F88-4D3B-A723-DC936CC9D754}">
      <dgm:prSet/>
      <dgm:spPr/>
      <dgm:t>
        <a:bodyPr/>
        <a:lstStyle/>
        <a:p>
          <a:endParaRPr lang="en-US"/>
        </a:p>
      </dgm:t>
    </dgm:pt>
    <dgm:pt modelId="{EE8C296D-6E37-45A6-8672-024E3D42E9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Identifies all communities to which each EGU might impact air quality</a:t>
          </a:r>
        </a:p>
        <a:p>
          <a:pPr>
            <a:lnSpc>
              <a:spcPct val="100000"/>
            </a:lnSpc>
          </a:pPr>
          <a:r>
            <a:rPr lang="en-US"/>
            <a:t>Captures downwind air pollution impacts</a:t>
          </a:r>
        </a:p>
      </dgm:t>
    </dgm:pt>
    <dgm:pt modelId="{08200829-516C-490E-99B7-62DA72EB8D9F}" type="parTrans" cxnId="{3491C02F-B7A7-4F55-92DC-163B90014774}">
      <dgm:prSet/>
      <dgm:spPr/>
      <dgm:t>
        <a:bodyPr/>
        <a:lstStyle/>
        <a:p>
          <a:endParaRPr lang="en-US"/>
        </a:p>
      </dgm:t>
    </dgm:pt>
    <dgm:pt modelId="{616704A9-302A-4ED6-9B15-3EA468FCB175}" type="sibTrans" cxnId="{3491C02F-B7A7-4F55-92DC-163B90014774}">
      <dgm:prSet/>
      <dgm:spPr/>
      <dgm:t>
        <a:bodyPr/>
        <a:lstStyle/>
        <a:p>
          <a:endParaRPr lang="en-US"/>
        </a:p>
      </dgm:t>
    </dgm:pt>
    <dgm:pt modelId="{0BA209A5-8C36-43E3-B6B4-2377225C1A26}" type="pres">
      <dgm:prSet presAssocID="{E83926B5-6EF4-4DFB-9D89-15676A2D2E95}" presName="root" presStyleCnt="0">
        <dgm:presLayoutVars>
          <dgm:dir/>
          <dgm:resizeHandles val="exact"/>
        </dgm:presLayoutVars>
      </dgm:prSet>
      <dgm:spPr/>
    </dgm:pt>
    <dgm:pt modelId="{2AF81827-B39D-4CD7-B414-2F5B246EAA41}" type="pres">
      <dgm:prSet presAssocID="{58053672-51E6-4AAC-8D02-00F3BC38BBA1}" presName="compNode" presStyleCnt="0"/>
      <dgm:spPr/>
    </dgm:pt>
    <dgm:pt modelId="{236A53AE-6A45-4417-AD91-E023240442FA}" type="pres">
      <dgm:prSet presAssocID="{58053672-51E6-4AAC-8D02-00F3BC38BBA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 with solid fill"/>
        </a:ext>
      </dgm:extLst>
    </dgm:pt>
    <dgm:pt modelId="{B584290E-E241-4C55-962F-38B9A0817DA0}" type="pres">
      <dgm:prSet presAssocID="{58053672-51E6-4AAC-8D02-00F3BC38BBA1}" presName="iconSpace" presStyleCnt="0"/>
      <dgm:spPr/>
    </dgm:pt>
    <dgm:pt modelId="{20322940-0466-4F29-AC5E-6909BE699629}" type="pres">
      <dgm:prSet presAssocID="{58053672-51E6-4AAC-8D02-00F3BC38BBA1}" presName="parTx" presStyleLbl="revTx" presStyleIdx="0" presStyleCnt="4">
        <dgm:presLayoutVars>
          <dgm:chMax val="0"/>
          <dgm:chPref val="0"/>
        </dgm:presLayoutVars>
      </dgm:prSet>
      <dgm:spPr/>
    </dgm:pt>
    <dgm:pt modelId="{00A59E6D-1422-4C4A-9ED5-ED386649297C}" type="pres">
      <dgm:prSet presAssocID="{58053672-51E6-4AAC-8D02-00F3BC38BBA1}" presName="txSpace" presStyleCnt="0"/>
      <dgm:spPr/>
    </dgm:pt>
    <dgm:pt modelId="{FE9B1B1C-EA8E-4434-8D5D-BE320084F7D6}" type="pres">
      <dgm:prSet presAssocID="{58053672-51E6-4AAC-8D02-00F3BC38BBA1}" presName="desTx" presStyleLbl="revTx" presStyleIdx="1" presStyleCnt="4">
        <dgm:presLayoutVars/>
      </dgm:prSet>
      <dgm:spPr/>
    </dgm:pt>
    <dgm:pt modelId="{4B32AB94-4E4F-4FCC-AA09-1FF26B9D71F9}" type="pres">
      <dgm:prSet presAssocID="{CB9EB7E3-751C-4591-B220-198E8CAD71E1}" presName="sibTrans" presStyleCnt="0"/>
      <dgm:spPr/>
    </dgm:pt>
    <dgm:pt modelId="{820069C6-BEDE-4DF7-9038-22415DA7B029}" type="pres">
      <dgm:prSet presAssocID="{80B7B240-C8AF-4F61-AE3F-8D4034B203BB}" presName="compNode" presStyleCnt="0"/>
      <dgm:spPr/>
    </dgm:pt>
    <dgm:pt modelId="{2D18844B-9A78-45EB-86C6-6E4D19DE031E}" type="pres">
      <dgm:prSet presAssocID="{80B7B240-C8AF-4F61-AE3F-8D4034B203BB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E19F0CCD-C21D-40CE-87ED-3B2BDAC1F3A6}" type="pres">
      <dgm:prSet presAssocID="{80B7B240-C8AF-4F61-AE3F-8D4034B203BB}" presName="iconSpace" presStyleCnt="0"/>
      <dgm:spPr/>
    </dgm:pt>
    <dgm:pt modelId="{CCD3C8D0-2DF2-4EC7-B688-27C27117C0ED}" type="pres">
      <dgm:prSet presAssocID="{80B7B240-C8AF-4F61-AE3F-8D4034B203BB}" presName="parTx" presStyleLbl="revTx" presStyleIdx="2" presStyleCnt="4">
        <dgm:presLayoutVars>
          <dgm:chMax val="0"/>
          <dgm:chPref val="0"/>
        </dgm:presLayoutVars>
      </dgm:prSet>
      <dgm:spPr/>
    </dgm:pt>
    <dgm:pt modelId="{FFEC65C7-34A6-469A-B6C5-3CC0E8426E8B}" type="pres">
      <dgm:prSet presAssocID="{80B7B240-C8AF-4F61-AE3F-8D4034B203BB}" presName="txSpace" presStyleCnt="0"/>
      <dgm:spPr/>
    </dgm:pt>
    <dgm:pt modelId="{282FA40A-4B35-4778-AE40-E3434EDAFF7F}" type="pres">
      <dgm:prSet presAssocID="{80B7B240-C8AF-4F61-AE3F-8D4034B203BB}" presName="desTx" presStyleLbl="revTx" presStyleIdx="3" presStyleCnt="4">
        <dgm:presLayoutVars/>
      </dgm:prSet>
      <dgm:spPr/>
    </dgm:pt>
  </dgm:ptLst>
  <dgm:cxnLst>
    <dgm:cxn modelId="{2FC8D309-D8E8-45FC-B10C-E26F90BB0FF4}" srcId="{58053672-51E6-4AAC-8D02-00F3BC38BBA1}" destId="{AE6C9097-CB6E-4C42-80E7-F38982310849}" srcOrd="0" destOrd="0" parTransId="{29341086-57AA-4B41-8E0C-145524B03D17}" sibTransId="{27791ECD-6313-4500-9129-C9D89C39966D}"/>
    <dgm:cxn modelId="{E6EB4117-8B7D-4DC5-BAFF-6CE149868AA4}" srcId="{58053672-51E6-4AAC-8D02-00F3BC38BBA1}" destId="{D3CDE237-1903-4F54-9355-2B1B6227C513}" srcOrd="1" destOrd="0" parTransId="{0659BB29-5236-4DB6-A056-E9F353128448}" sibTransId="{8CFEA53F-F0C7-4457-A715-B074CC05A69E}"/>
    <dgm:cxn modelId="{25190C28-E966-4F77-B45F-633AFFAF4AA0}" type="presOf" srcId="{D3CDE237-1903-4F54-9355-2B1B6227C513}" destId="{FE9B1B1C-EA8E-4434-8D5D-BE320084F7D6}" srcOrd="0" destOrd="1" presId="urn:microsoft.com/office/officeart/2018/2/layout/IconLabelDescriptionList"/>
    <dgm:cxn modelId="{3491C02F-B7A7-4F55-92DC-163B90014774}" srcId="{80B7B240-C8AF-4F61-AE3F-8D4034B203BB}" destId="{EE8C296D-6E37-45A6-8672-024E3D42E934}" srcOrd="0" destOrd="0" parTransId="{08200829-516C-490E-99B7-62DA72EB8D9F}" sibTransId="{616704A9-302A-4ED6-9B15-3EA468FCB175}"/>
    <dgm:cxn modelId="{B8C24875-1F88-4D3B-A723-DC936CC9D754}" srcId="{E83926B5-6EF4-4DFB-9D89-15676A2D2E95}" destId="{80B7B240-C8AF-4F61-AE3F-8D4034B203BB}" srcOrd="1" destOrd="0" parTransId="{BB938142-F24D-4D4B-A773-87EABB628365}" sibTransId="{450B8DE3-5AD0-48CF-B225-EFD802F7DE5E}"/>
    <dgm:cxn modelId="{BD418B5A-FE59-4764-8CDE-12AE51B31DAB}" type="presOf" srcId="{80B7B240-C8AF-4F61-AE3F-8D4034B203BB}" destId="{CCD3C8D0-2DF2-4EC7-B688-27C27117C0ED}" srcOrd="0" destOrd="0" presId="urn:microsoft.com/office/officeart/2018/2/layout/IconLabelDescriptionList"/>
    <dgm:cxn modelId="{F74FE98E-AB85-4E04-8EE1-EA9D62CE979D}" srcId="{E83926B5-6EF4-4DFB-9D89-15676A2D2E95}" destId="{58053672-51E6-4AAC-8D02-00F3BC38BBA1}" srcOrd="0" destOrd="0" parTransId="{028EB0CE-3051-414C-8CCF-71433855C2C4}" sibTransId="{CB9EB7E3-751C-4591-B220-198E8CAD71E1}"/>
    <dgm:cxn modelId="{5B534BCC-2019-471A-8A29-E506B24D4262}" type="presOf" srcId="{AE6C9097-CB6E-4C42-80E7-F38982310849}" destId="{FE9B1B1C-EA8E-4434-8D5D-BE320084F7D6}" srcOrd="0" destOrd="0" presId="urn:microsoft.com/office/officeart/2018/2/layout/IconLabelDescriptionList"/>
    <dgm:cxn modelId="{85C416D6-783E-4AE6-8143-CC2BBF8F228B}" type="presOf" srcId="{E83926B5-6EF4-4DFB-9D89-15676A2D2E95}" destId="{0BA209A5-8C36-43E3-B6B4-2377225C1A26}" srcOrd="0" destOrd="0" presId="urn:microsoft.com/office/officeart/2018/2/layout/IconLabelDescriptionList"/>
    <dgm:cxn modelId="{AF5E2CD9-CF2F-409E-8D84-9DBF6E552DF0}" type="presOf" srcId="{EE8C296D-6E37-45A6-8672-024E3D42E934}" destId="{282FA40A-4B35-4778-AE40-E3434EDAFF7F}" srcOrd="0" destOrd="0" presId="urn:microsoft.com/office/officeart/2018/2/layout/IconLabelDescriptionList"/>
    <dgm:cxn modelId="{C5DFEEFC-5288-4799-A2EC-413F9A1BF9FD}" type="presOf" srcId="{58053672-51E6-4AAC-8D02-00F3BC38BBA1}" destId="{20322940-0466-4F29-AC5E-6909BE699629}" srcOrd="0" destOrd="0" presId="urn:microsoft.com/office/officeart/2018/2/layout/IconLabelDescriptionList"/>
    <dgm:cxn modelId="{C9878F74-51E4-4F82-B8F2-2FF4F88B7E54}" type="presParOf" srcId="{0BA209A5-8C36-43E3-B6B4-2377225C1A26}" destId="{2AF81827-B39D-4CD7-B414-2F5B246EAA41}" srcOrd="0" destOrd="0" presId="urn:microsoft.com/office/officeart/2018/2/layout/IconLabelDescriptionList"/>
    <dgm:cxn modelId="{CE4ACCE9-BAEB-4A22-97DA-3AFDD95BFAD5}" type="presParOf" srcId="{2AF81827-B39D-4CD7-B414-2F5B246EAA41}" destId="{236A53AE-6A45-4417-AD91-E023240442FA}" srcOrd="0" destOrd="0" presId="urn:microsoft.com/office/officeart/2018/2/layout/IconLabelDescriptionList"/>
    <dgm:cxn modelId="{683F3BE1-9E44-4C33-9D85-769C362D721F}" type="presParOf" srcId="{2AF81827-B39D-4CD7-B414-2F5B246EAA41}" destId="{B584290E-E241-4C55-962F-38B9A0817DA0}" srcOrd="1" destOrd="0" presId="urn:microsoft.com/office/officeart/2018/2/layout/IconLabelDescriptionList"/>
    <dgm:cxn modelId="{38C2EF27-412C-499B-B752-C7409A512C28}" type="presParOf" srcId="{2AF81827-B39D-4CD7-B414-2F5B246EAA41}" destId="{20322940-0466-4F29-AC5E-6909BE699629}" srcOrd="2" destOrd="0" presId="urn:microsoft.com/office/officeart/2018/2/layout/IconLabelDescriptionList"/>
    <dgm:cxn modelId="{F92FF63C-E1E2-4A9D-A887-489DBFBF50A4}" type="presParOf" srcId="{2AF81827-B39D-4CD7-B414-2F5B246EAA41}" destId="{00A59E6D-1422-4C4A-9ED5-ED386649297C}" srcOrd="3" destOrd="0" presId="urn:microsoft.com/office/officeart/2018/2/layout/IconLabelDescriptionList"/>
    <dgm:cxn modelId="{9BC13355-615E-4331-AE22-9456A33ABC2F}" type="presParOf" srcId="{2AF81827-B39D-4CD7-B414-2F5B246EAA41}" destId="{FE9B1B1C-EA8E-4434-8D5D-BE320084F7D6}" srcOrd="4" destOrd="0" presId="urn:microsoft.com/office/officeart/2018/2/layout/IconLabelDescriptionList"/>
    <dgm:cxn modelId="{0CC2D789-AEE5-4983-BC2F-3E695C1FDBD6}" type="presParOf" srcId="{0BA209A5-8C36-43E3-B6B4-2377225C1A26}" destId="{4B32AB94-4E4F-4FCC-AA09-1FF26B9D71F9}" srcOrd="1" destOrd="0" presId="urn:microsoft.com/office/officeart/2018/2/layout/IconLabelDescriptionList"/>
    <dgm:cxn modelId="{9A71C539-936F-4223-8012-BD5C76FD52B0}" type="presParOf" srcId="{0BA209A5-8C36-43E3-B6B4-2377225C1A26}" destId="{820069C6-BEDE-4DF7-9038-22415DA7B029}" srcOrd="2" destOrd="0" presId="urn:microsoft.com/office/officeart/2018/2/layout/IconLabelDescriptionList"/>
    <dgm:cxn modelId="{51721CE4-D8D4-4545-BAA6-6F7B9C67DEEE}" type="presParOf" srcId="{820069C6-BEDE-4DF7-9038-22415DA7B029}" destId="{2D18844B-9A78-45EB-86C6-6E4D19DE031E}" srcOrd="0" destOrd="0" presId="urn:microsoft.com/office/officeart/2018/2/layout/IconLabelDescriptionList"/>
    <dgm:cxn modelId="{D8459C7D-05F1-4AB0-AD34-99B86E47DC58}" type="presParOf" srcId="{820069C6-BEDE-4DF7-9038-22415DA7B029}" destId="{E19F0CCD-C21D-40CE-87ED-3B2BDAC1F3A6}" srcOrd="1" destOrd="0" presId="urn:microsoft.com/office/officeart/2018/2/layout/IconLabelDescriptionList"/>
    <dgm:cxn modelId="{515567E6-113D-42EB-9D40-A31CB6266FD4}" type="presParOf" srcId="{820069C6-BEDE-4DF7-9038-22415DA7B029}" destId="{CCD3C8D0-2DF2-4EC7-B688-27C27117C0ED}" srcOrd="2" destOrd="0" presId="urn:microsoft.com/office/officeart/2018/2/layout/IconLabelDescriptionList"/>
    <dgm:cxn modelId="{4CC1FF1B-5C2E-4337-8D2F-CB436FAE9365}" type="presParOf" srcId="{820069C6-BEDE-4DF7-9038-22415DA7B029}" destId="{FFEC65C7-34A6-469A-B6C5-3CC0E8426E8B}" srcOrd="3" destOrd="0" presId="urn:microsoft.com/office/officeart/2018/2/layout/IconLabelDescriptionList"/>
    <dgm:cxn modelId="{3ACC1AC9-6A07-43F5-A9E1-5C20207A80DE}" type="presParOf" srcId="{820069C6-BEDE-4DF7-9038-22415DA7B029}" destId="{282FA40A-4B35-4778-AE40-E3434EDAFF7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A53AE-6A45-4417-AD91-E023240442FA}">
      <dsp:nvSpPr>
        <dsp:cNvPr id="0" name=""/>
        <dsp:cNvSpPr/>
      </dsp:nvSpPr>
      <dsp:spPr>
        <a:xfrm>
          <a:off x="559800" y="26544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22940-0466-4F29-AC5E-6909BE699629}">
      <dsp:nvSpPr>
        <dsp:cNvPr id="0" name=""/>
        <dsp:cNvSpPr/>
      </dsp:nvSpPr>
      <dsp:spPr>
        <a:xfrm>
          <a:off x="559800" y="194177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Cumulative Impacts</a:t>
          </a:r>
        </a:p>
      </dsp:txBody>
      <dsp:txXfrm>
        <a:off x="559800" y="1941776"/>
        <a:ext cx="4320000" cy="648000"/>
      </dsp:txXfrm>
    </dsp:sp>
    <dsp:sp modelId="{FE9B1B1C-EA8E-4434-8D5D-BE320084F7D6}">
      <dsp:nvSpPr>
        <dsp:cNvPr id="0" name=""/>
        <dsp:cNvSpPr/>
      </dsp:nvSpPr>
      <dsp:spPr>
        <a:xfrm>
          <a:off x="559800" y="2666209"/>
          <a:ext cx="4320000" cy="14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Identifies communities most impacted by pollution by considering both pollution burden and vulnerability together.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Combines all EJSCREEN indicators (pollution burden and population characteristics)</a:t>
          </a:r>
        </a:p>
      </dsp:txBody>
      <dsp:txXfrm>
        <a:off x="559800" y="2666209"/>
        <a:ext cx="4320000" cy="1420888"/>
      </dsp:txXfrm>
    </dsp:sp>
    <dsp:sp modelId="{2D18844B-9A78-45EB-86C6-6E4D19DE031E}">
      <dsp:nvSpPr>
        <dsp:cNvPr id="0" name=""/>
        <dsp:cNvSpPr/>
      </dsp:nvSpPr>
      <dsp:spPr>
        <a:xfrm>
          <a:off x="5635800" y="26544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3C8D0-2DF2-4EC7-B688-27C27117C0ED}">
      <dsp:nvSpPr>
        <dsp:cNvPr id="0" name=""/>
        <dsp:cNvSpPr/>
      </dsp:nvSpPr>
      <dsp:spPr>
        <a:xfrm>
          <a:off x="5635800" y="194177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Socioeconomic Factors Only</a:t>
          </a:r>
        </a:p>
      </dsp:txBody>
      <dsp:txXfrm>
        <a:off x="5635800" y="1941776"/>
        <a:ext cx="4320000" cy="648000"/>
      </dsp:txXfrm>
    </dsp:sp>
    <dsp:sp modelId="{282FA40A-4B35-4778-AE40-E3434EDAFF7F}">
      <dsp:nvSpPr>
        <dsp:cNvPr id="0" name=""/>
        <dsp:cNvSpPr/>
      </dsp:nvSpPr>
      <dsp:spPr>
        <a:xfrm>
          <a:off x="5635800" y="2666209"/>
          <a:ext cx="4320000" cy="14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Identifies communities vulnerable to pollution based on two demographic indicators (percent of low-income and people of color), regardless of potential pollution burden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Single EJSCREEN indicator (demographic index)</a:t>
          </a:r>
        </a:p>
      </dsp:txBody>
      <dsp:txXfrm>
        <a:off x="5635800" y="2666209"/>
        <a:ext cx="4320000" cy="1420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A53AE-6A45-4417-AD91-E023240442FA}">
      <dsp:nvSpPr>
        <dsp:cNvPr id="0" name=""/>
        <dsp:cNvSpPr/>
      </dsp:nvSpPr>
      <dsp:spPr>
        <a:xfrm>
          <a:off x="559800" y="40400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22940-0466-4F29-AC5E-6909BE699629}">
      <dsp:nvSpPr>
        <dsp:cNvPr id="0" name=""/>
        <dsp:cNvSpPr/>
      </dsp:nvSpPr>
      <dsp:spPr>
        <a:xfrm>
          <a:off x="559800" y="206837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Proximity Analysis</a:t>
          </a:r>
        </a:p>
      </dsp:txBody>
      <dsp:txXfrm>
        <a:off x="559800" y="2068370"/>
        <a:ext cx="4320000" cy="648000"/>
      </dsp:txXfrm>
    </dsp:sp>
    <dsp:sp modelId="{FE9B1B1C-EA8E-4434-8D5D-BE320084F7D6}">
      <dsp:nvSpPr>
        <dsp:cNvPr id="0" name=""/>
        <dsp:cNvSpPr/>
      </dsp:nvSpPr>
      <dsp:spPr>
        <a:xfrm>
          <a:off x="559800" y="2787236"/>
          <a:ext cx="4320000" cy="116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Identifies all communities within a given radius of each EGU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Captures potential air, water, waste, and other impacts</a:t>
          </a:r>
        </a:p>
      </dsp:txBody>
      <dsp:txXfrm>
        <a:off x="559800" y="2787236"/>
        <a:ext cx="4320000" cy="1160094"/>
      </dsp:txXfrm>
    </dsp:sp>
    <dsp:sp modelId="{2D18844B-9A78-45EB-86C6-6E4D19DE031E}">
      <dsp:nvSpPr>
        <dsp:cNvPr id="0" name=""/>
        <dsp:cNvSpPr/>
      </dsp:nvSpPr>
      <dsp:spPr>
        <a:xfrm>
          <a:off x="5635800" y="404007"/>
          <a:ext cx="1512000" cy="15120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3C8D0-2DF2-4EC7-B688-27C27117C0ED}">
      <dsp:nvSpPr>
        <dsp:cNvPr id="0" name=""/>
        <dsp:cNvSpPr/>
      </dsp:nvSpPr>
      <dsp:spPr>
        <a:xfrm>
          <a:off x="5635800" y="206837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Transport modeling</a:t>
          </a:r>
        </a:p>
      </dsp:txBody>
      <dsp:txXfrm>
        <a:off x="5635800" y="2068370"/>
        <a:ext cx="4320000" cy="648000"/>
      </dsp:txXfrm>
    </dsp:sp>
    <dsp:sp modelId="{282FA40A-4B35-4778-AE40-E3434EDAFF7F}">
      <dsp:nvSpPr>
        <dsp:cNvPr id="0" name=""/>
        <dsp:cNvSpPr/>
      </dsp:nvSpPr>
      <dsp:spPr>
        <a:xfrm>
          <a:off x="5635800" y="2787236"/>
          <a:ext cx="4320000" cy="116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Identifies all communities to which each EGU might impact air quality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Captures downwind air pollution impacts</a:t>
          </a:r>
        </a:p>
      </dsp:txBody>
      <dsp:txXfrm>
        <a:off x="5635800" y="2787236"/>
        <a:ext cx="4320000" cy="1160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780CD-01A0-4879-B40C-DB1159FBC0E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A15C2-50A2-4118-8845-EF7358FCB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5C2-50A2-4118-8845-EF7358FCB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DF9FB-48A6-45EA-8FE4-9C1F53415A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DF9FB-48A6-45EA-8FE4-9C1F53415A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1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92A4B-04A5-44A6-993F-7CCB32042E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7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7243-F31F-45A1-922E-ED2CF2A38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7243-F31F-45A1-922E-ED2CF2A38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1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7243-F31F-45A1-922E-ED2CF2A38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1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92A4B-04A5-44A6-993F-7CCB32042E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8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27243-F31F-45A1-922E-ED2CF2A38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DF9FB-48A6-45EA-8FE4-9C1F53415A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2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DF9FB-48A6-45EA-8FE4-9C1F53415A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8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DF9FB-48A6-45EA-8FE4-9C1F53415A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1432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6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9247"/>
            <a:ext cx="10515600" cy="991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1325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2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0004"/>
            <a:ext cx="3932237" cy="13473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7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4688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564A-D1B3-465F-98A4-1F8772C4E43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A59F-5ABE-48BE-91AA-1C6FFACD4E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6407474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768CDFF-304E-496F-A589-0E9856A7D376}"/>
              </a:ext>
            </a:extLst>
          </p:cNvPr>
          <p:cNvSpPr txBox="1">
            <a:spLocks/>
          </p:cNvSpPr>
          <p:nvPr userDrawn="1"/>
        </p:nvSpPr>
        <p:spPr>
          <a:xfrm>
            <a:off x="0" y="6394450"/>
            <a:ext cx="661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9DAA59F-5ABE-48BE-91AA-1C6FFACD4EE7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1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1919-6266-4FA4-A8F3-631CAF64C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CAMD EJ Analytics</a:t>
            </a:r>
            <a:br>
              <a:rPr lang="en-US" dirty="0"/>
            </a:br>
            <a:r>
              <a:rPr lang="en-US" dirty="0"/>
              <a:t>for EGUs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C6B7D-4ABE-41D2-957B-A66833D08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281050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21CB-BF17-4F36-8C51-9DDDB7E0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72" y="642573"/>
            <a:ext cx="10515600" cy="1016000"/>
          </a:xfrm>
        </p:spPr>
        <p:txBody>
          <a:bodyPr>
            <a:normAutofit/>
          </a:bodyPr>
          <a:lstStyle/>
          <a:p>
            <a:r>
              <a:rPr lang="en-US"/>
              <a:t>Proximity Analysis: Ranking EGUs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87BA-5EB4-4F2D-98A2-03EF8407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72" y="1658573"/>
            <a:ext cx="3321159" cy="4741137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Account for EGUs located near </a:t>
            </a:r>
            <a:r>
              <a:rPr lang="en-US" u="sng"/>
              <a:t>many</a:t>
            </a:r>
            <a:r>
              <a:rPr lang="en-US"/>
              <a:t> disproportionately-impacted communities</a:t>
            </a:r>
          </a:p>
          <a:p>
            <a:r>
              <a:rPr lang="en-US"/>
              <a:t>Considers:</a:t>
            </a:r>
          </a:p>
          <a:p>
            <a:pPr lvl="1"/>
            <a:r>
              <a:rPr lang="en-US"/>
              <a:t>Number of nearby disproportionally-impacted communities</a:t>
            </a:r>
          </a:p>
          <a:p>
            <a:pPr lvl="1"/>
            <a:r>
              <a:rPr lang="en-US"/>
              <a:t>Relative difference in disproportionate impacts that communities face</a:t>
            </a:r>
          </a:p>
          <a:p>
            <a:pPr lvl="1"/>
            <a:r>
              <a:rPr lang="en-US"/>
              <a:t>Total population</a:t>
            </a:r>
          </a:p>
          <a:p>
            <a:r>
              <a:rPr lang="en-US"/>
              <a:t>Next step: consider emissions</a:t>
            </a:r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AC7E93C8-2D77-4FD8-8C25-F0D5C4A5E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11966" r="2095" b="11453"/>
          <a:stretch/>
        </p:blipFill>
        <p:spPr>
          <a:xfrm>
            <a:off x="4132764" y="1658573"/>
            <a:ext cx="7676282" cy="4871070"/>
          </a:xfrm>
          <a:prstGeom prst="rect">
            <a:avLst/>
          </a:prstGeom>
        </p:spPr>
      </p:pic>
      <p:pic>
        <p:nvPicPr>
          <p:cNvPr id="6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F6FC248B-C092-4C12-97FC-F58282CB2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0" t="71425" r="10671" b="9590"/>
          <a:stretch/>
        </p:blipFill>
        <p:spPr>
          <a:xfrm>
            <a:off x="4132764" y="5165926"/>
            <a:ext cx="1453764" cy="13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0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29CB-D646-4E51-9D99-28695F86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Transport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89DF-3353-4EE3-BC5F-63ACABE15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30810"/>
            <a:ext cx="10515600" cy="18800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Using HYSPLIT to estimate particle trajectories from fossil-fired EGUs</a:t>
            </a:r>
          </a:p>
          <a:p>
            <a:r>
              <a:rPr lang="en-US"/>
              <a:t>Combining these trajectories estimates a plume that can be layered on top of communities</a:t>
            </a:r>
          </a:p>
          <a:p>
            <a:r>
              <a:rPr lang="en-US">
                <a:cs typeface="Calibri"/>
              </a:rPr>
              <a:t>Like proximity analysis, can link EGUs to downwind communities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2E9F8-666D-4190-82D8-374B1087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685" y="1687015"/>
            <a:ext cx="6408115" cy="2509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2A88C-F920-4964-9421-2742F50FB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74" y="1687015"/>
            <a:ext cx="3926937" cy="2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EE00-0FAE-4520-95D4-5167B44C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7FFCA-8F0E-4F72-8B32-E111B56E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2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Screening Analyses</a:t>
            </a:r>
          </a:p>
          <a:p>
            <a:pPr lvl="1"/>
            <a:r>
              <a:rPr lang="en-US" dirty="0"/>
              <a:t>How to prioritize EGU emissions reductions from an EJ perspective?</a:t>
            </a:r>
          </a:p>
          <a:p>
            <a:pPr lvl="1"/>
            <a:r>
              <a:rPr lang="en-US" dirty="0"/>
              <a:t>Which EGUs might negatively affect disproportionately-impacted communities?</a:t>
            </a:r>
          </a:p>
          <a:p>
            <a:pPr lvl="1"/>
            <a:r>
              <a:rPr lang="en-US" dirty="0"/>
              <a:t>Which EGUs have more potential than others to affect disproportionately-impacted communities?  How many communities?  Population?  Potential to emit?</a:t>
            </a:r>
          </a:p>
          <a:p>
            <a:pPr lvl="1"/>
            <a:r>
              <a:rPr lang="en-US" dirty="0"/>
              <a:t>Which of those EGUs are at higher risk of closure?</a:t>
            </a:r>
          </a:p>
          <a:p>
            <a:r>
              <a:rPr lang="en-US" dirty="0"/>
              <a:t>Facilitate outreach and discussion, by asking stakeholders:</a:t>
            </a:r>
          </a:p>
          <a:p>
            <a:pPr lvl="1"/>
            <a:r>
              <a:rPr lang="en-US" dirty="0"/>
              <a:t>How can these approaches be improved?</a:t>
            </a:r>
          </a:p>
          <a:p>
            <a:pPr lvl="1"/>
            <a:r>
              <a:rPr lang="en-US" dirty="0"/>
              <a:t>How can we make this work more useful to the public?</a:t>
            </a:r>
          </a:p>
          <a:p>
            <a:r>
              <a:rPr lang="en-US" dirty="0"/>
              <a:t>Policy Analyses</a:t>
            </a:r>
          </a:p>
          <a:p>
            <a:pPr lvl="1"/>
            <a:r>
              <a:rPr lang="en-US" dirty="0"/>
              <a:t>Which policy options are projected to have a greater impact on EGUs that affect disproportionately-impacted communities?</a:t>
            </a:r>
          </a:p>
          <a:p>
            <a:pPr lvl="1"/>
            <a:r>
              <a:rPr lang="en-US" dirty="0"/>
              <a:t>What share of health benefits might accrue to disproportionately-impacted communities?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6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255D-CBE0-415C-828D-3ACB97A2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1000"/>
            <a:ext cx="10515600" cy="1016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CAMD(EJ) Tool:</a:t>
            </a:r>
            <a:br>
              <a:rPr lang="en-US" b="1" dirty="0"/>
            </a:br>
            <a:br>
              <a:rPr lang="en-US" sz="1100" b="1" dirty="0"/>
            </a:br>
            <a:br>
              <a:rPr lang="en-US" sz="1100" b="1" dirty="0"/>
            </a:br>
            <a:br>
              <a:rPr lang="en-US" sz="1100" b="1" dirty="0"/>
            </a:br>
            <a:r>
              <a:rPr lang="en-US" b="1" i="1" dirty="0"/>
              <a:t>Presenting publicly available power plant data together with EJSCREEN data in order to highlight the demographics of areas surrounding power plants</a:t>
            </a:r>
            <a:br>
              <a:rPr lang="en-US" b="1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8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EE00-0FAE-4520-95D4-5167B44C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CAMD(EJ) Tool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7FFCA-8F0E-4F72-8B32-E111B56E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284"/>
          </a:xfrm>
        </p:spPr>
        <p:txBody>
          <a:bodyPr>
            <a:normAutofit/>
          </a:bodyPr>
          <a:lstStyle/>
          <a:p>
            <a:r>
              <a:rPr lang="en-US"/>
              <a:t>Promote </a:t>
            </a:r>
            <a:r>
              <a:rPr lang="en-US" dirty="0"/>
              <a:t>the </a:t>
            </a:r>
            <a:r>
              <a:rPr lang="en-US"/>
              <a:t>awareness and use </a:t>
            </a:r>
            <a:r>
              <a:rPr lang="en-US" dirty="0"/>
              <a:t>of CAMD Power Sector</a:t>
            </a:r>
            <a:r>
              <a:rPr lang="en-US"/>
              <a:t> data</a:t>
            </a:r>
            <a:r>
              <a:rPr lang="en-US" dirty="0"/>
              <a:t>, eGRID, and EJSCREEN</a:t>
            </a:r>
            <a:r>
              <a:rPr lang="en-US"/>
              <a:t>.</a:t>
            </a:r>
          </a:p>
          <a:p>
            <a:r>
              <a:rPr lang="en-US" dirty="0"/>
              <a:t>Introduce EJ concepts and data to users already familiar with CAMD data.</a:t>
            </a:r>
          </a:p>
          <a:p>
            <a:r>
              <a:rPr lang="en-US" dirty="0"/>
              <a:t>Encourage users to take advantage of available EPA data in their EJ analyses and investigations. </a:t>
            </a:r>
          </a:p>
          <a:p>
            <a:r>
              <a:rPr lang="en-US"/>
              <a:t>Provide a data set that allows </a:t>
            </a:r>
            <a:r>
              <a:rPr lang="en-US" dirty="0"/>
              <a:t>users to perform EJ analytics.</a:t>
            </a:r>
          </a:p>
          <a:p>
            <a:r>
              <a:rPr lang="en-US" dirty="0"/>
              <a:t>Start a conversation with the public, NGOs, other agencies, and within EPA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4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722738-71FF-4D63-ABFB-D794E43B3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-631091"/>
            <a:ext cx="12298166" cy="748765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1EF7C-69B1-499C-9C0C-65D8067CB786}"/>
              </a:ext>
            </a:extLst>
          </p:cNvPr>
          <p:cNvSpPr/>
          <p:nvPr/>
        </p:nvSpPr>
        <p:spPr>
          <a:xfrm>
            <a:off x="7520072" y="2277613"/>
            <a:ext cx="4671928" cy="4580387"/>
          </a:xfrm>
          <a:custGeom>
            <a:avLst/>
            <a:gdLst>
              <a:gd name="connsiteX0" fmla="*/ 2491390 w 4671928"/>
              <a:gd name="connsiteY0" fmla="*/ 0 h 4580387"/>
              <a:gd name="connsiteX1" fmla="*/ 4557290 w 4671928"/>
              <a:gd name="connsiteY1" fmla="*/ 1098585 h 4580387"/>
              <a:gd name="connsiteX2" fmla="*/ 4671928 w 4671928"/>
              <a:gd name="connsiteY2" fmla="*/ 1287311 h 4580387"/>
              <a:gd name="connsiteX3" fmla="*/ 4671928 w 4671928"/>
              <a:gd name="connsiteY3" fmla="*/ 3696169 h 4580387"/>
              <a:gd name="connsiteX4" fmla="*/ 4557290 w 4671928"/>
              <a:gd name="connsiteY4" fmla="*/ 3884896 h 4580387"/>
              <a:gd name="connsiteX5" fmla="*/ 3884350 w 4671928"/>
              <a:gd name="connsiteY5" fmla="*/ 4557930 h 4580387"/>
              <a:gd name="connsiteX6" fmla="*/ 3847390 w 4671928"/>
              <a:gd name="connsiteY6" fmla="*/ 4580387 h 4580387"/>
              <a:gd name="connsiteX7" fmla="*/ 1135390 w 4671928"/>
              <a:gd name="connsiteY7" fmla="*/ 4580387 h 4580387"/>
              <a:gd name="connsiteX8" fmla="*/ 1098430 w 4671928"/>
              <a:gd name="connsiteY8" fmla="*/ 4557930 h 4580387"/>
              <a:gd name="connsiteX9" fmla="*/ 0 w 4671928"/>
              <a:gd name="connsiteY9" fmla="*/ 2491740 h 4580387"/>
              <a:gd name="connsiteX10" fmla="*/ 2491390 w 4671928"/>
              <a:gd name="connsiteY10" fmla="*/ 0 h 458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1928" h="4580387">
                <a:moveTo>
                  <a:pt x="2491390" y="0"/>
                </a:moveTo>
                <a:cubicBezTo>
                  <a:pt x="3351363" y="0"/>
                  <a:pt x="4109569" y="435778"/>
                  <a:pt x="4557290" y="1098585"/>
                </a:cubicBezTo>
                <a:lnTo>
                  <a:pt x="4671928" y="1287311"/>
                </a:lnTo>
                <a:lnTo>
                  <a:pt x="4671928" y="3696169"/>
                </a:lnTo>
                <a:lnTo>
                  <a:pt x="4557290" y="3884896"/>
                </a:lnTo>
                <a:cubicBezTo>
                  <a:pt x="4378202" y="4150019"/>
                  <a:pt x="4149436" y="4378817"/>
                  <a:pt x="3884350" y="4557930"/>
                </a:cubicBezTo>
                <a:lnTo>
                  <a:pt x="3847390" y="4580387"/>
                </a:lnTo>
                <a:lnTo>
                  <a:pt x="1135390" y="4580387"/>
                </a:lnTo>
                <a:lnTo>
                  <a:pt x="1098430" y="4557930"/>
                </a:lnTo>
                <a:cubicBezTo>
                  <a:pt x="435716" y="4110147"/>
                  <a:pt x="0" y="3351834"/>
                  <a:pt x="0" y="2491740"/>
                </a:cubicBezTo>
                <a:cubicBezTo>
                  <a:pt x="0" y="1115590"/>
                  <a:pt x="1115433" y="0"/>
                  <a:pt x="2491390" y="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C2F2D-109F-4CE8-AD20-69A17EB53A6D}"/>
              </a:ext>
            </a:extLst>
          </p:cNvPr>
          <p:cNvSpPr txBox="1"/>
          <p:nvPr/>
        </p:nvSpPr>
        <p:spPr>
          <a:xfrm>
            <a:off x="8424809" y="4006921"/>
            <a:ext cx="3449254" cy="191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/>
              <a:t>Map the U.S. fossil fuel-fired power plants (~3,400)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EC965F6-AC3F-4088-8994-A43921413371}"/>
              </a:ext>
            </a:extLst>
          </p:cNvPr>
          <p:cNvSpPr txBox="1">
            <a:spLocks/>
          </p:cNvSpPr>
          <p:nvPr/>
        </p:nvSpPr>
        <p:spPr>
          <a:xfrm>
            <a:off x="8022021" y="3231931"/>
            <a:ext cx="3852041" cy="959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72576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F246A00-16EA-4E89-A43F-9AA356FC5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06F6D2-29E4-466A-895F-79CAA3F5A53C}"/>
              </a:ext>
            </a:extLst>
          </p:cNvPr>
          <p:cNvSpPr/>
          <p:nvPr/>
        </p:nvSpPr>
        <p:spPr>
          <a:xfrm>
            <a:off x="7432158" y="2277613"/>
            <a:ext cx="4759822" cy="4580387"/>
          </a:xfrm>
          <a:custGeom>
            <a:avLst/>
            <a:gdLst>
              <a:gd name="connsiteX0" fmla="*/ 2491390 w 4671928"/>
              <a:gd name="connsiteY0" fmla="*/ 0 h 4580387"/>
              <a:gd name="connsiteX1" fmla="*/ 4557290 w 4671928"/>
              <a:gd name="connsiteY1" fmla="*/ 1098585 h 4580387"/>
              <a:gd name="connsiteX2" fmla="*/ 4671928 w 4671928"/>
              <a:gd name="connsiteY2" fmla="*/ 1287311 h 4580387"/>
              <a:gd name="connsiteX3" fmla="*/ 4671928 w 4671928"/>
              <a:gd name="connsiteY3" fmla="*/ 3696169 h 4580387"/>
              <a:gd name="connsiteX4" fmla="*/ 4557290 w 4671928"/>
              <a:gd name="connsiteY4" fmla="*/ 3884896 h 4580387"/>
              <a:gd name="connsiteX5" fmla="*/ 3884350 w 4671928"/>
              <a:gd name="connsiteY5" fmla="*/ 4557930 h 4580387"/>
              <a:gd name="connsiteX6" fmla="*/ 3847390 w 4671928"/>
              <a:gd name="connsiteY6" fmla="*/ 4580387 h 4580387"/>
              <a:gd name="connsiteX7" fmla="*/ 1135390 w 4671928"/>
              <a:gd name="connsiteY7" fmla="*/ 4580387 h 4580387"/>
              <a:gd name="connsiteX8" fmla="*/ 1098430 w 4671928"/>
              <a:gd name="connsiteY8" fmla="*/ 4557930 h 4580387"/>
              <a:gd name="connsiteX9" fmla="*/ 0 w 4671928"/>
              <a:gd name="connsiteY9" fmla="*/ 2491740 h 4580387"/>
              <a:gd name="connsiteX10" fmla="*/ 2491390 w 4671928"/>
              <a:gd name="connsiteY10" fmla="*/ 0 h 458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1928" h="4580387">
                <a:moveTo>
                  <a:pt x="2491390" y="0"/>
                </a:moveTo>
                <a:cubicBezTo>
                  <a:pt x="3351363" y="0"/>
                  <a:pt x="4109569" y="435778"/>
                  <a:pt x="4557290" y="1098585"/>
                </a:cubicBezTo>
                <a:lnTo>
                  <a:pt x="4671928" y="1287311"/>
                </a:lnTo>
                <a:lnTo>
                  <a:pt x="4671928" y="3696169"/>
                </a:lnTo>
                <a:lnTo>
                  <a:pt x="4557290" y="3884896"/>
                </a:lnTo>
                <a:cubicBezTo>
                  <a:pt x="4378202" y="4150019"/>
                  <a:pt x="4149436" y="4378817"/>
                  <a:pt x="3884350" y="4557930"/>
                </a:cubicBezTo>
                <a:lnTo>
                  <a:pt x="3847390" y="4580387"/>
                </a:lnTo>
                <a:lnTo>
                  <a:pt x="1135390" y="4580387"/>
                </a:lnTo>
                <a:lnTo>
                  <a:pt x="1098430" y="4557930"/>
                </a:lnTo>
                <a:cubicBezTo>
                  <a:pt x="435716" y="4110147"/>
                  <a:pt x="0" y="3351834"/>
                  <a:pt x="0" y="2491740"/>
                </a:cubicBezTo>
                <a:cubicBezTo>
                  <a:pt x="0" y="1115590"/>
                  <a:pt x="1115433" y="0"/>
                  <a:pt x="249139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C2F26-A17B-4564-AA18-6ED1B861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0" y="3080033"/>
            <a:ext cx="3852041" cy="959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/>
              <a:t>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C2F2D-109F-4CE8-AD20-69A17EB53A6D}"/>
              </a:ext>
            </a:extLst>
          </p:cNvPr>
          <p:cNvSpPr txBox="1"/>
          <p:nvPr/>
        </p:nvSpPr>
        <p:spPr>
          <a:xfrm>
            <a:off x="7782910" y="3626778"/>
            <a:ext cx="4330262" cy="2993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/>
              <a:t>Layer EJSCREEN Data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An EPA developed environmental justice screening tool that provides maps and data reports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Data is available at the census block </a:t>
            </a:r>
            <a:r>
              <a:rPr lang="en-US" sz="2200" b="1"/>
              <a:t>group</a:t>
            </a:r>
            <a:endParaRPr lang="en-US" sz="2200" b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A 95th percentile means that an area has an equal or higher % population (e.g., low-income) than where 95% of the US population lives.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A23F09-0A6D-410C-BB51-08F0E74D6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049" y="237965"/>
            <a:ext cx="2325328" cy="28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5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C525C042-DC56-405D-A091-2B476D8B3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09FBFF-C7ED-4041-BDDB-D5301E5295A8}"/>
              </a:ext>
            </a:extLst>
          </p:cNvPr>
          <p:cNvSpPr/>
          <p:nvPr/>
        </p:nvSpPr>
        <p:spPr>
          <a:xfrm>
            <a:off x="7432158" y="2277613"/>
            <a:ext cx="4759822" cy="4580387"/>
          </a:xfrm>
          <a:custGeom>
            <a:avLst/>
            <a:gdLst>
              <a:gd name="connsiteX0" fmla="*/ 2491390 w 4671928"/>
              <a:gd name="connsiteY0" fmla="*/ 0 h 4580387"/>
              <a:gd name="connsiteX1" fmla="*/ 4557290 w 4671928"/>
              <a:gd name="connsiteY1" fmla="*/ 1098585 h 4580387"/>
              <a:gd name="connsiteX2" fmla="*/ 4671928 w 4671928"/>
              <a:gd name="connsiteY2" fmla="*/ 1287311 h 4580387"/>
              <a:gd name="connsiteX3" fmla="*/ 4671928 w 4671928"/>
              <a:gd name="connsiteY3" fmla="*/ 3696169 h 4580387"/>
              <a:gd name="connsiteX4" fmla="*/ 4557290 w 4671928"/>
              <a:gd name="connsiteY4" fmla="*/ 3884896 h 4580387"/>
              <a:gd name="connsiteX5" fmla="*/ 3884350 w 4671928"/>
              <a:gd name="connsiteY5" fmla="*/ 4557930 h 4580387"/>
              <a:gd name="connsiteX6" fmla="*/ 3847390 w 4671928"/>
              <a:gd name="connsiteY6" fmla="*/ 4580387 h 4580387"/>
              <a:gd name="connsiteX7" fmla="*/ 1135390 w 4671928"/>
              <a:gd name="connsiteY7" fmla="*/ 4580387 h 4580387"/>
              <a:gd name="connsiteX8" fmla="*/ 1098430 w 4671928"/>
              <a:gd name="connsiteY8" fmla="*/ 4557930 h 4580387"/>
              <a:gd name="connsiteX9" fmla="*/ 0 w 4671928"/>
              <a:gd name="connsiteY9" fmla="*/ 2491740 h 4580387"/>
              <a:gd name="connsiteX10" fmla="*/ 2491390 w 4671928"/>
              <a:gd name="connsiteY10" fmla="*/ 0 h 458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1928" h="4580387">
                <a:moveTo>
                  <a:pt x="2491390" y="0"/>
                </a:moveTo>
                <a:cubicBezTo>
                  <a:pt x="3351363" y="0"/>
                  <a:pt x="4109569" y="435778"/>
                  <a:pt x="4557290" y="1098585"/>
                </a:cubicBezTo>
                <a:lnTo>
                  <a:pt x="4671928" y="1287311"/>
                </a:lnTo>
                <a:lnTo>
                  <a:pt x="4671928" y="3696169"/>
                </a:lnTo>
                <a:lnTo>
                  <a:pt x="4557290" y="3884896"/>
                </a:lnTo>
                <a:cubicBezTo>
                  <a:pt x="4378202" y="4150019"/>
                  <a:pt x="4149436" y="4378817"/>
                  <a:pt x="3884350" y="4557930"/>
                </a:cubicBezTo>
                <a:lnTo>
                  <a:pt x="3847390" y="4580387"/>
                </a:lnTo>
                <a:lnTo>
                  <a:pt x="1135390" y="4580387"/>
                </a:lnTo>
                <a:lnTo>
                  <a:pt x="1098430" y="4557930"/>
                </a:lnTo>
                <a:cubicBezTo>
                  <a:pt x="435716" y="4110147"/>
                  <a:pt x="0" y="3351834"/>
                  <a:pt x="0" y="2491740"/>
                </a:cubicBezTo>
                <a:cubicBezTo>
                  <a:pt x="0" y="1115590"/>
                  <a:pt x="1115433" y="0"/>
                  <a:pt x="249139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C2F26-A17B-4564-AA18-6ED1B861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19" y="2662042"/>
            <a:ext cx="3852041" cy="8453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Step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C2F2D-109F-4CE8-AD20-69A17EB53A6D}"/>
              </a:ext>
            </a:extLst>
          </p:cNvPr>
          <p:cNvSpPr txBox="1"/>
          <p:nvPr/>
        </p:nvSpPr>
        <p:spPr>
          <a:xfrm>
            <a:off x="7782909" y="3571546"/>
            <a:ext cx="4330262" cy="3455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/>
              <a:t>Proximity Analysis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Summarize the demographics of residents within a 3-mile buffer of each plant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Designed to represent the average resident within the buffer, 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Provides an estimate of the total population residing in the buffer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Initial approach overlays CAMD/eGRID data and EJSCREEN socioeconomic data but may evolve based on lessons from the screening analysis.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B2B8D3-AB9E-4DD7-AAB9-6B77D488E892}"/>
              </a:ext>
            </a:extLst>
          </p:cNvPr>
          <p:cNvSpPr/>
          <p:nvPr/>
        </p:nvSpPr>
        <p:spPr>
          <a:xfrm>
            <a:off x="4407108" y="512317"/>
            <a:ext cx="1978702" cy="1976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803564-6612-4A6C-A1CE-F4BC8D42925A}"/>
              </a:ext>
            </a:extLst>
          </p:cNvPr>
          <p:cNvSpPr/>
          <p:nvPr/>
        </p:nvSpPr>
        <p:spPr>
          <a:xfrm>
            <a:off x="6499270" y="2440975"/>
            <a:ext cx="1978702" cy="1976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08407-8793-41C5-91B1-78572CF5577E}"/>
              </a:ext>
            </a:extLst>
          </p:cNvPr>
          <p:cNvSpPr txBox="1"/>
          <p:nvPr/>
        </p:nvSpPr>
        <p:spPr>
          <a:xfrm>
            <a:off x="1394086" y="1353080"/>
            <a:ext cx="29778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/>
              <a:t>Less than 50%ile to 87%ile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64F01-E7F8-4588-BA67-3904AF4D7AA4}"/>
              </a:ext>
            </a:extLst>
          </p:cNvPr>
          <p:cNvSpPr txBox="1"/>
          <p:nvPr/>
        </p:nvSpPr>
        <p:spPr>
          <a:xfrm>
            <a:off x="3582865" y="3969524"/>
            <a:ext cx="29778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/>
              <a:t>Less than 50%ile to 84%ile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A25597-6EC9-45BD-98E2-354350D4E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721" y="79308"/>
            <a:ext cx="2325328" cy="28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2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3B1A4-EC24-40DF-AE33-2E225736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with EJSCREEN Data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0BB40-A725-4D8D-8A54-FB5647A2DB4E}"/>
              </a:ext>
            </a:extLst>
          </p:cNvPr>
          <p:cNvSpPr/>
          <p:nvPr/>
        </p:nvSpPr>
        <p:spPr>
          <a:xfrm>
            <a:off x="195209" y="3184989"/>
            <a:ext cx="11469666" cy="210620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FE816A-8A55-4A2D-BFA3-30728B49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723" y="2106201"/>
            <a:ext cx="9952152" cy="436954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Environmental Indicators (11)</a:t>
            </a:r>
          </a:p>
          <a:p>
            <a:pPr lvl="1"/>
            <a:r>
              <a:rPr lang="en-US">
                <a:solidFill>
                  <a:schemeClr val="bg1">
                    <a:lumMod val="50000"/>
                  </a:schemeClr>
                </a:solidFill>
              </a:rPr>
              <a:t>Such as ozone level in air, amount of vehicular traffic nearby, and proximity to waste and hazardous chemical facilities or 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Demographic Indicators and Demographic Index</a:t>
            </a:r>
          </a:p>
          <a:p>
            <a:pPr lvl="1"/>
            <a:r>
              <a:rPr lang="en-US" b="1"/>
              <a:t>Percent low-income, percent people of color, less than high school education, linguistic isolation, individuals under age 5, and individuals over age 64</a:t>
            </a:r>
          </a:p>
          <a:p>
            <a:pPr lvl="1">
              <a:lnSpc>
                <a:spcPct val="100000"/>
              </a:lnSpc>
            </a:pPr>
            <a:r>
              <a:rPr lang="en-US" b="1"/>
              <a:t>Demographic Index is based on the average of two demographic indicators (percent low-income and percent people of color).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EJ Indexes (11)</a:t>
            </a:r>
          </a:p>
          <a:p>
            <a:pPr lvl="1"/>
            <a:r>
              <a:rPr lang="en-US">
                <a:solidFill>
                  <a:schemeClr val="bg1">
                    <a:lumMod val="50000"/>
                  </a:schemeClr>
                </a:solidFill>
              </a:rPr>
              <a:t>An EJ index summarizes how an environmental indicator and demographics come together in the same location.</a:t>
            </a:r>
            <a:endParaRPr lang="en-US" sz="2800">
              <a:solidFill>
                <a:schemeClr val="bg1">
                  <a:lumMod val="50000"/>
                </a:schemeClr>
              </a:solidFill>
            </a:endParaRPr>
          </a:p>
          <a:p>
            <a:endParaRPr lang="en-US" sz="32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EFB796-7CB9-4446-926D-11A18F41271B}"/>
              </a:ext>
            </a:extLst>
          </p:cNvPr>
          <p:cNvGrpSpPr/>
          <p:nvPr/>
        </p:nvGrpSpPr>
        <p:grpSpPr>
          <a:xfrm>
            <a:off x="219319" y="3477342"/>
            <a:ext cx="1596591" cy="1562192"/>
            <a:chOff x="10498059" y="3447275"/>
            <a:chExt cx="1596591" cy="15621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9F8499-3560-490B-BA22-C83EFF8E5F0B}"/>
                </a:ext>
              </a:extLst>
            </p:cNvPr>
            <p:cNvGrpSpPr/>
            <p:nvPr/>
          </p:nvGrpSpPr>
          <p:grpSpPr>
            <a:xfrm>
              <a:off x="10498059" y="3881060"/>
              <a:ext cx="1596591" cy="1128407"/>
              <a:chOff x="10559703" y="3418730"/>
              <a:chExt cx="1596591" cy="1128407"/>
            </a:xfrm>
          </p:grpSpPr>
          <p:sp>
            <p:nvSpPr>
              <p:cNvPr id="6" name="Rectangle 5" descr="User with solid fill">
                <a:extLst>
                  <a:ext uri="{FF2B5EF4-FFF2-40B4-BE49-F238E27FC236}">
                    <a16:creationId xmlns:a16="http://schemas.microsoft.com/office/drawing/2014/main" id="{5111209B-0AF2-48E0-9922-1AA80A5A8C17}"/>
                  </a:ext>
                </a:extLst>
              </p:cNvPr>
              <p:cNvSpPr/>
              <p:nvPr/>
            </p:nvSpPr>
            <p:spPr>
              <a:xfrm>
                <a:off x="10979998" y="3418730"/>
                <a:ext cx="756000" cy="756000"/>
              </a:xfrm>
              <a:prstGeom prst="rect">
                <a:avLst/>
              </a:pr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1C2BB3-DD17-46E1-878D-5C970469D24B}"/>
                  </a:ext>
                </a:extLst>
              </p:cNvPr>
              <p:cNvSpPr/>
              <p:nvPr/>
            </p:nvSpPr>
            <p:spPr>
              <a:xfrm>
                <a:off x="10559703" y="4177805"/>
                <a:ext cx="1596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/>
                  <a:t>Socioeconomic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99816-5731-4FDA-B82C-68174D02FD42}"/>
                </a:ext>
              </a:extLst>
            </p:cNvPr>
            <p:cNvSpPr txBox="1"/>
            <p:nvPr/>
          </p:nvSpPr>
          <p:spPr>
            <a:xfrm>
              <a:off x="10630141" y="3447275"/>
              <a:ext cx="1332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CAMD(EJ)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041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42EA9-4DD8-423A-8C7A-40B3D124D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84" b="31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7747E2-7EF0-4837-999E-90B2459EF926}"/>
              </a:ext>
            </a:extLst>
          </p:cNvPr>
          <p:cNvSpPr/>
          <p:nvPr/>
        </p:nvSpPr>
        <p:spPr>
          <a:xfrm>
            <a:off x="7432158" y="2277613"/>
            <a:ext cx="4759822" cy="4580387"/>
          </a:xfrm>
          <a:custGeom>
            <a:avLst/>
            <a:gdLst>
              <a:gd name="connsiteX0" fmla="*/ 2491390 w 4671928"/>
              <a:gd name="connsiteY0" fmla="*/ 0 h 4580387"/>
              <a:gd name="connsiteX1" fmla="*/ 4557290 w 4671928"/>
              <a:gd name="connsiteY1" fmla="*/ 1098585 h 4580387"/>
              <a:gd name="connsiteX2" fmla="*/ 4671928 w 4671928"/>
              <a:gd name="connsiteY2" fmla="*/ 1287311 h 4580387"/>
              <a:gd name="connsiteX3" fmla="*/ 4671928 w 4671928"/>
              <a:gd name="connsiteY3" fmla="*/ 3696169 h 4580387"/>
              <a:gd name="connsiteX4" fmla="*/ 4557290 w 4671928"/>
              <a:gd name="connsiteY4" fmla="*/ 3884896 h 4580387"/>
              <a:gd name="connsiteX5" fmla="*/ 3884350 w 4671928"/>
              <a:gd name="connsiteY5" fmla="*/ 4557930 h 4580387"/>
              <a:gd name="connsiteX6" fmla="*/ 3847390 w 4671928"/>
              <a:gd name="connsiteY6" fmla="*/ 4580387 h 4580387"/>
              <a:gd name="connsiteX7" fmla="*/ 1135390 w 4671928"/>
              <a:gd name="connsiteY7" fmla="*/ 4580387 h 4580387"/>
              <a:gd name="connsiteX8" fmla="*/ 1098430 w 4671928"/>
              <a:gd name="connsiteY8" fmla="*/ 4557930 h 4580387"/>
              <a:gd name="connsiteX9" fmla="*/ 0 w 4671928"/>
              <a:gd name="connsiteY9" fmla="*/ 2491740 h 4580387"/>
              <a:gd name="connsiteX10" fmla="*/ 2491390 w 4671928"/>
              <a:gd name="connsiteY10" fmla="*/ 0 h 458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1928" h="4580387">
                <a:moveTo>
                  <a:pt x="2491390" y="0"/>
                </a:moveTo>
                <a:cubicBezTo>
                  <a:pt x="3351363" y="0"/>
                  <a:pt x="4109569" y="435778"/>
                  <a:pt x="4557290" y="1098585"/>
                </a:cubicBezTo>
                <a:lnTo>
                  <a:pt x="4671928" y="1287311"/>
                </a:lnTo>
                <a:lnTo>
                  <a:pt x="4671928" y="3696169"/>
                </a:lnTo>
                <a:lnTo>
                  <a:pt x="4557290" y="3884896"/>
                </a:lnTo>
                <a:cubicBezTo>
                  <a:pt x="4378202" y="4150019"/>
                  <a:pt x="4149436" y="4378817"/>
                  <a:pt x="3884350" y="4557930"/>
                </a:cubicBezTo>
                <a:lnTo>
                  <a:pt x="3847390" y="4580387"/>
                </a:lnTo>
                <a:lnTo>
                  <a:pt x="1135390" y="4580387"/>
                </a:lnTo>
                <a:lnTo>
                  <a:pt x="1098430" y="4557930"/>
                </a:lnTo>
                <a:cubicBezTo>
                  <a:pt x="435716" y="4110147"/>
                  <a:pt x="0" y="3351834"/>
                  <a:pt x="0" y="2491740"/>
                </a:cubicBezTo>
                <a:cubicBezTo>
                  <a:pt x="0" y="1115590"/>
                  <a:pt x="1115433" y="0"/>
                  <a:pt x="249139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C2F26-A17B-4564-AA18-6ED1B861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0" y="2583609"/>
            <a:ext cx="3852041" cy="8453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CAMD(EJ)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C2F2D-109F-4CE8-AD20-69A17EB53A6D}"/>
              </a:ext>
            </a:extLst>
          </p:cNvPr>
          <p:cNvSpPr txBox="1"/>
          <p:nvPr/>
        </p:nvSpPr>
        <p:spPr>
          <a:xfrm>
            <a:off x="7782910" y="3429000"/>
            <a:ext cx="4330262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/>
              <a:t>The community demographics for each plant location will be presented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/>
              <a:t>Highlighted plants are in communities that meet or exceed 80</a:t>
            </a:r>
            <a:r>
              <a:rPr lang="en-US" sz="2000" b="1" baseline="30000"/>
              <a:t>th</a:t>
            </a:r>
            <a:r>
              <a:rPr lang="en-US" sz="2000" b="1"/>
              <a:t> percentile for one or more demographic indicators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/>
              <a:t>Percent low-income, percent people of color, less than high school education, linguistic isolation, individuals under age 5, individuals over age 64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61256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68D-00D6-4CA4-A4CF-647F3EA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Complementary Efforts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70497-8B07-446D-AE36-230AB72A7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724" y="1678776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CAMD(EJ) Tool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24F3F-F6B6-492D-8A69-82F93BB57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724" y="2502688"/>
            <a:ext cx="5183188" cy="3684588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Web-based mapping tool that introduces EJ concepts to CAMD data users on a plant-by-plant basis</a:t>
            </a:r>
          </a:p>
          <a:p>
            <a:pPr lvl="1"/>
            <a:r>
              <a:rPr lang="en-US" sz="2200" dirty="0"/>
              <a:t>Primarily public-facing</a:t>
            </a:r>
          </a:p>
          <a:p>
            <a:pPr lvl="1"/>
            <a:r>
              <a:rPr lang="en-US" sz="2200" dirty="0"/>
              <a:t>Contextualizes each EGU </a:t>
            </a:r>
            <a:r>
              <a:rPr lang="en-US" sz="2200" u="sng" dirty="0"/>
              <a:t>individually</a:t>
            </a:r>
            <a:r>
              <a:rPr lang="en-US" sz="2200" dirty="0"/>
              <a:t> in the fleet, showing plant attributes, emissions, and nearby demographics</a:t>
            </a:r>
          </a:p>
          <a:p>
            <a:pPr lvl="1"/>
            <a:r>
              <a:rPr lang="en-US" sz="2200" dirty="0"/>
              <a:t>Highlights </a:t>
            </a:r>
            <a:r>
              <a:rPr lang="en-US" sz="2200" u="sng" dirty="0"/>
              <a:t>vulnerability</a:t>
            </a:r>
            <a:r>
              <a:rPr lang="en-US" sz="2200" dirty="0"/>
              <a:t> of </a:t>
            </a:r>
            <a:r>
              <a:rPr lang="en-US" sz="2200" u="sng" dirty="0"/>
              <a:t>nearby</a:t>
            </a:r>
            <a:r>
              <a:rPr lang="en-US" sz="2200" dirty="0"/>
              <a:t>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853C6-DC7B-461A-9ACE-B5C58416E2B3}"/>
              </a:ext>
            </a:extLst>
          </p:cNvPr>
          <p:cNvSpPr txBox="1"/>
          <p:nvPr/>
        </p:nvSpPr>
        <p:spPr>
          <a:xfrm>
            <a:off x="827088" y="583045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efforts will ultimately be methodologically consistent, accessible, and fully transparent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31212C-2328-40AB-A76B-533CED6A91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200" dirty="0"/>
              <a:t>Methodology that allows EPA to evaluate relative EJ implications of all plants comprehensively</a:t>
            </a:r>
          </a:p>
          <a:p>
            <a:pPr lvl="1"/>
            <a:r>
              <a:rPr lang="en-US" sz="2200" dirty="0"/>
              <a:t>Primarily for EPA analysis</a:t>
            </a:r>
          </a:p>
          <a:p>
            <a:pPr lvl="1"/>
            <a:r>
              <a:rPr lang="en-US" sz="2200" dirty="0"/>
              <a:t>Identifies and ranks EGUs based on potential to affect disproportionately-impacted communities</a:t>
            </a:r>
          </a:p>
          <a:p>
            <a:pPr lvl="1"/>
            <a:r>
              <a:rPr lang="en-US" sz="2200" dirty="0"/>
              <a:t>Considers </a:t>
            </a:r>
            <a:r>
              <a:rPr lang="en-US" sz="2200" u="sng" dirty="0"/>
              <a:t>pollution burden</a:t>
            </a:r>
            <a:r>
              <a:rPr lang="en-US" sz="2200" dirty="0"/>
              <a:t> and </a:t>
            </a:r>
            <a:r>
              <a:rPr lang="en-US" sz="2200" u="sng" dirty="0"/>
              <a:t>vulnerability</a:t>
            </a:r>
            <a:r>
              <a:rPr lang="en-US" sz="2200" dirty="0"/>
              <a:t>, </a:t>
            </a:r>
            <a:r>
              <a:rPr lang="en-US" sz="2200" u="sng" dirty="0"/>
              <a:t>nearby</a:t>
            </a:r>
            <a:r>
              <a:rPr lang="en-US" sz="2200" dirty="0"/>
              <a:t> and </a:t>
            </a:r>
            <a:r>
              <a:rPr lang="en-US" sz="2200" u="sng" dirty="0"/>
              <a:t>downwind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B76493-46FD-447F-A943-B754EBFEA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Screening Analysis Methodology</a:t>
            </a:r>
          </a:p>
        </p:txBody>
      </p:sp>
    </p:spTree>
    <p:extLst>
      <p:ext uri="{BB962C8B-B14F-4D97-AF65-F5344CB8AC3E}">
        <p14:creationId xmlns:p14="http://schemas.microsoft.com/office/powerpoint/2010/main" val="217556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1A929-C9F2-4294-8DC4-6F6C39B75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84"/>
          <a:stretch/>
        </p:blipFill>
        <p:spPr>
          <a:xfrm>
            <a:off x="12403" y="0"/>
            <a:ext cx="12167194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0960D0-75FD-4229-AE51-B0EE0959248F}"/>
              </a:ext>
            </a:extLst>
          </p:cNvPr>
          <p:cNvSpPr/>
          <p:nvPr/>
        </p:nvSpPr>
        <p:spPr>
          <a:xfrm>
            <a:off x="7432158" y="2277613"/>
            <a:ext cx="4759822" cy="4580387"/>
          </a:xfrm>
          <a:custGeom>
            <a:avLst/>
            <a:gdLst>
              <a:gd name="connsiteX0" fmla="*/ 2491390 w 4671928"/>
              <a:gd name="connsiteY0" fmla="*/ 0 h 4580387"/>
              <a:gd name="connsiteX1" fmla="*/ 4557290 w 4671928"/>
              <a:gd name="connsiteY1" fmla="*/ 1098585 h 4580387"/>
              <a:gd name="connsiteX2" fmla="*/ 4671928 w 4671928"/>
              <a:gd name="connsiteY2" fmla="*/ 1287311 h 4580387"/>
              <a:gd name="connsiteX3" fmla="*/ 4671928 w 4671928"/>
              <a:gd name="connsiteY3" fmla="*/ 3696169 h 4580387"/>
              <a:gd name="connsiteX4" fmla="*/ 4557290 w 4671928"/>
              <a:gd name="connsiteY4" fmla="*/ 3884896 h 4580387"/>
              <a:gd name="connsiteX5" fmla="*/ 3884350 w 4671928"/>
              <a:gd name="connsiteY5" fmla="*/ 4557930 h 4580387"/>
              <a:gd name="connsiteX6" fmla="*/ 3847390 w 4671928"/>
              <a:gd name="connsiteY6" fmla="*/ 4580387 h 4580387"/>
              <a:gd name="connsiteX7" fmla="*/ 1135390 w 4671928"/>
              <a:gd name="connsiteY7" fmla="*/ 4580387 h 4580387"/>
              <a:gd name="connsiteX8" fmla="*/ 1098430 w 4671928"/>
              <a:gd name="connsiteY8" fmla="*/ 4557930 h 4580387"/>
              <a:gd name="connsiteX9" fmla="*/ 0 w 4671928"/>
              <a:gd name="connsiteY9" fmla="*/ 2491740 h 4580387"/>
              <a:gd name="connsiteX10" fmla="*/ 2491390 w 4671928"/>
              <a:gd name="connsiteY10" fmla="*/ 0 h 458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1928" h="4580387">
                <a:moveTo>
                  <a:pt x="2491390" y="0"/>
                </a:moveTo>
                <a:cubicBezTo>
                  <a:pt x="3351363" y="0"/>
                  <a:pt x="4109569" y="435778"/>
                  <a:pt x="4557290" y="1098585"/>
                </a:cubicBezTo>
                <a:lnTo>
                  <a:pt x="4671928" y="1287311"/>
                </a:lnTo>
                <a:lnTo>
                  <a:pt x="4671928" y="3696169"/>
                </a:lnTo>
                <a:lnTo>
                  <a:pt x="4557290" y="3884896"/>
                </a:lnTo>
                <a:cubicBezTo>
                  <a:pt x="4378202" y="4150019"/>
                  <a:pt x="4149436" y="4378817"/>
                  <a:pt x="3884350" y="4557930"/>
                </a:cubicBezTo>
                <a:lnTo>
                  <a:pt x="3847390" y="4580387"/>
                </a:lnTo>
                <a:lnTo>
                  <a:pt x="1135390" y="4580387"/>
                </a:lnTo>
                <a:lnTo>
                  <a:pt x="1098430" y="4557930"/>
                </a:lnTo>
                <a:cubicBezTo>
                  <a:pt x="435716" y="4110147"/>
                  <a:pt x="0" y="3351834"/>
                  <a:pt x="0" y="2491740"/>
                </a:cubicBezTo>
                <a:cubicBezTo>
                  <a:pt x="0" y="1115590"/>
                  <a:pt x="1115433" y="0"/>
                  <a:pt x="249139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253C6B-6470-4886-A61E-1B8128E36AA5}"/>
              </a:ext>
            </a:extLst>
          </p:cNvPr>
          <p:cNvSpPr/>
          <p:nvPr/>
        </p:nvSpPr>
        <p:spPr>
          <a:xfrm>
            <a:off x="8155172" y="2859646"/>
            <a:ext cx="3622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CAMD(EJ) Map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Selecting a marker will display plant-level data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Facility information and attributes, operating data, generation, emissions, and demographics for the adjacent communities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Also available via a spreadsheet</a:t>
            </a:r>
          </a:p>
        </p:txBody>
      </p:sp>
    </p:spTree>
    <p:extLst>
      <p:ext uri="{BB962C8B-B14F-4D97-AF65-F5344CB8AC3E}">
        <p14:creationId xmlns:p14="http://schemas.microsoft.com/office/powerpoint/2010/main" val="256385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3E97910-3A96-4394-8576-94882C1B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733" y="239493"/>
            <a:ext cx="4340535" cy="444357"/>
          </a:xfrm>
          <a:solidFill>
            <a:schemeClr val="bg1">
              <a:lumMod val="95000"/>
              <a:alpha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/>
              <a:t>CAMD(EJ)Map Layers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5A529A-A566-4ABF-BDDF-93F8BA24A705}"/>
              </a:ext>
            </a:extLst>
          </p:cNvPr>
          <p:cNvSpPr txBox="1"/>
          <p:nvPr/>
        </p:nvSpPr>
        <p:spPr>
          <a:xfrm>
            <a:off x="5643870" y="68385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≥80%ile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FC82B-6360-457F-8A15-4DD29EB38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1533"/>
            <a:ext cx="3044952" cy="17399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0F9711D-AB56-48A0-87D1-B0F473225889}"/>
              </a:ext>
            </a:extLst>
          </p:cNvPr>
          <p:cNvSpPr txBox="1"/>
          <p:nvPr/>
        </p:nvSpPr>
        <p:spPr>
          <a:xfrm>
            <a:off x="982713" y="1515393"/>
            <a:ext cx="107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Low Income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599374-077B-4F8A-9656-C3DE993B5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968" y="1828980"/>
            <a:ext cx="3054096" cy="175031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6F6124F-D9F1-4403-96D7-066039ADB302}"/>
              </a:ext>
            </a:extLst>
          </p:cNvPr>
          <p:cNvSpPr txBox="1"/>
          <p:nvPr/>
        </p:nvSpPr>
        <p:spPr>
          <a:xfrm>
            <a:off x="3911457" y="1515393"/>
            <a:ext cx="132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People of Color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112643-6F24-4C34-970C-480EA1981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80" y="1823740"/>
            <a:ext cx="3044952" cy="175555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7A4181F-F013-42D6-8F72-270D02D1DD4B}"/>
              </a:ext>
            </a:extLst>
          </p:cNvPr>
          <p:cNvSpPr txBox="1"/>
          <p:nvPr/>
        </p:nvSpPr>
        <p:spPr>
          <a:xfrm>
            <a:off x="6315891" y="1515393"/>
            <a:ext cx="261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Less than high school education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4E1E64-E7D2-4A32-BCF8-AA79CB198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7048" y="1834576"/>
            <a:ext cx="3044952" cy="173388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0C9D179-E714-4435-9A22-6F12439F8B61}"/>
              </a:ext>
            </a:extLst>
          </p:cNvPr>
          <p:cNvSpPr txBox="1"/>
          <p:nvPr/>
        </p:nvSpPr>
        <p:spPr>
          <a:xfrm>
            <a:off x="9781525" y="1515393"/>
            <a:ext cx="1775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Linguistically Isolated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D53AD3-204C-4C69-AECA-98C20AD3A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084" y="4187952"/>
            <a:ext cx="3054096" cy="174425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764FE8E-4FD9-4635-A2C1-B417C63757C3}"/>
              </a:ext>
            </a:extLst>
          </p:cNvPr>
          <p:cNvSpPr txBox="1"/>
          <p:nvPr/>
        </p:nvSpPr>
        <p:spPr>
          <a:xfrm>
            <a:off x="611445" y="3807567"/>
            <a:ext cx="1831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Population less than 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DFDDBC-B1C1-4251-86CF-FE402BDD22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062" y="4164986"/>
            <a:ext cx="3054096" cy="177044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E28D0A5-DACB-4F77-921D-8A786EC29E38}"/>
              </a:ext>
            </a:extLst>
          </p:cNvPr>
          <p:cNvSpPr txBox="1"/>
          <p:nvPr/>
        </p:nvSpPr>
        <p:spPr>
          <a:xfrm>
            <a:off x="3777418" y="3807567"/>
            <a:ext cx="159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Population over 64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74287B-8AAB-4DD5-9561-72039AAB4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4124" y="4168205"/>
            <a:ext cx="3054096" cy="17640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738764E-939B-4FAA-BF32-A8EABE0BCA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1186" y="4178078"/>
            <a:ext cx="3054096" cy="174425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63C6744-D1E5-433E-8C62-4D5E3989556B}"/>
              </a:ext>
            </a:extLst>
          </p:cNvPr>
          <p:cNvSpPr txBox="1"/>
          <p:nvPr/>
        </p:nvSpPr>
        <p:spPr>
          <a:xfrm>
            <a:off x="7320257" y="3807567"/>
            <a:ext cx="60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Tribal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015AA9-9952-4ED3-989B-002D3FF2B360}"/>
              </a:ext>
            </a:extLst>
          </p:cNvPr>
          <p:cNvSpPr txBox="1"/>
          <p:nvPr/>
        </p:nvSpPr>
        <p:spPr>
          <a:xfrm>
            <a:off x="9825792" y="3807567"/>
            <a:ext cx="168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EJSCREEN Indicators</a:t>
            </a:r>
          </a:p>
        </p:txBody>
      </p:sp>
    </p:spTree>
    <p:extLst>
      <p:ext uri="{BB962C8B-B14F-4D97-AF65-F5344CB8AC3E}">
        <p14:creationId xmlns:p14="http://schemas.microsoft.com/office/powerpoint/2010/main" val="412621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FB21-4001-4B6D-A9ED-BA85EAE4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680"/>
            <a:ext cx="10515600" cy="1016000"/>
          </a:xfrm>
        </p:spPr>
        <p:txBody>
          <a:bodyPr>
            <a:noAutofit/>
          </a:bodyPr>
          <a:lstStyle/>
          <a:p>
            <a:r>
              <a:rPr lang="en-US" sz="3200"/>
              <a:t>Percentile Graphs:  Demographic Indicators Drilldown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743E2-1129-4E10-B5FD-E5AAF1DC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" y="1874882"/>
            <a:ext cx="5918747" cy="334632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3F9E0CC-75F4-4B0A-AA19-F9F7FD699618}"/>
              </a:ext>
            </a:extLst>
          </p:cNvPr>
          <p:cNvSpPr/>
          <p:nvPr/>
        </p:nvSpPr>
        <p:spPr>
          <a:xfrm>
            <a:off x="749416" y="4730056"/>
            <a:ext cx="791111" cy="297951"/>
          </a:xfrm>
          <a:prstGeom prst="ellipse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127FF-37E3-4657-B7AF-9E02D5FBC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529" y="3025174"/>
            <a:ext cx="5448622" cy="3000979"/>
          </a:xfrm>
          <a:prstGeom prst="rect">
            <a:avLst/>
          </a:prstGeom>
        </p:spPr>
      </p:pic>
      <p:sp>
        <p:nvSpPr>
          <p:cNvPr id="30" name="Arrow: Down 29">
            <a:extLst>
              <a:ext uri="{FF2B5EF4-FFF2-40B4-BE49-F238E27FC236}">
                <a16:creationId xmlns:a16="http://schemas.microsoft.com/office/drawing/2014/main" id="{DEFDFB4E-A3D2-45AA-BA35-B917BDD5630C}"/>
              </a:ext>
            </a:extLst>
          </p:cNvPr>
          <p:cNvSpPr/>
          <p:nvPr/>
        </p:nvSpPr>
        <p:spPr>
          <a:xfrm rot="18933046">
            <a:off x="6137099" y="1952275"/>
            <a:ext cx="955496" cy="1471773"/>
          </a:xfrm>
          <a:prstGeom prst="downArrow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5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1768-B48B-42CD-AFD5-01A884CC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4688"/>
            <a:ext cx="10925175" cy="1016000"/>
          </a:xfrm>
        </p:spPr>
        <p:txBody>
          <a:bodyPr>
            <a:normAutofit fontScale="90000"/>
          </a:bodyPr>
          <a:lstStyle/>
          <a:p>
            <a:r>
              <a:rPr lang="en-US" sz="3600"/>
              <a:t>Population Percentage Graphs:  Low-Income &amp; People of Color Scatter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4DCC23-3167-40E2-AEB9-73A4902160CB}"/>
              </a:ext>
            </a:extLst>
          </p:cNvPr>
          <p:cNvGraphicFramePr>
            <a:graphicFrameLocks noGrp="1"/>
          </p:cNvGraphicFramePr>
          <p:nvPr/>
        </p:nvGraphicFramePr>
        <p:xfrm>
          <a:off x="7664111" y="1831283"/>
          <a:ext cx="4243637" cy="458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729">
                  <a:extLst>
                    <a:ext uri="{9D8B030D-6E8A-4147-A177-3AD203B41FA5}">
                      <a16:colId xmlns:a16="http://schemas.microsoft.com/office/drawing/2014/main" val="2505911937"/>
                    </a:ext>
                  </a:extLst>
                </a:gridCol>
                <a:gridCol w="3256908">
                  <a:extLst>
                    <a:ext uri="{9D8B030D-6E8A-4147-A177-3AD203B41FA5}">
                      <a16:colId xmlns:a16="http://schemas.microsoft.com/office/drawing/2014/main" val="2858109695"/>
                    </a:ext>
                  </a:extLst>
                </a:gridCol>
              </a:tblGrid>
              <a:tr h="458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Quadrant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Findings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432136"/>
                  </a:ext>
                </a:extLst>
              </a:tr>
              <a:tr h="937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895 plants (26%) are </a:t>
                      </a:r>
                      <a:r>
                        <a:rPr lang="en-US" sz="1600" b="1">
                          <a:effectLst/>
                        </a:rPr>
                        <a:t>greater</a:t>
                      </a:r>
                      <a:r>
                        <a:rPr lang="en-US" sz="1600">
                          <a:effectLst/>
                        </a:rPr>
                        <a:t> than the </a:t>
                      </a:r>
                      <a:r>
                        <a:rPr lang="en-US" sz="1600" i="1">
                          <a:effectLst/>
                        </a:rPr>
                        <a:t>low-income national median</a:t>
                      </a:r>
                      <a:r>
                        <a:rPr lang="en-US" sz="1600">
                          <a:effectLst/>
                        </a:rPr>
                        <a:t> and </a:t>
                      </a:r>
                      <a:r>
                        <a:rPr lang="en-US" sz="1600" b="1">
                          <a:effectLst/>
                        </a:rPr>
                        <a:t>less</a:t>
                      </a:r>
                      <a:r>
                        <a:rPr lang="en-US" sz="1600">
                          <a:effectLst/>
                        </a:rPr>
                        <a:t> than the </a:t>
                      </a:r>
                      <a:r>
                        <a:rPr lang="en-US" sz="1600" i="1">
                          <a:effectLst/>
                        </a:rPr>
                        <a:t>people of color national median</a:t>
                      </a:r>
                      <a:endParaRPr lang="en-US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3642293"/>
                  </a:ext>
                </a:extLst>
              </a:tr>
              <a:tr h="937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934 plants (27%) are </a:t>
                      </a:r>
                      <a:r>
                        <a:rPr lang="en-US" sz="1600" b="1">
                          <a:effectLst/>
                        </a:rPr>
                        <a:t>greater</a:t>
                      </a:r>
                      <a:r>
                        <a:rPr lang="en-US" sz="1600">
                          <a:effectLst/>
                        </a:rPr>
                        <a:t> than the </a:t>
                      </a:r>
                      <a:r>
                        <a:rPr lang="en-US" sz="1600" i="1">
                          <a:effectLst/>
                        </a:rPr>
                        <a:t>low-income national median</a:t>
                      </a:r>
                      <a:r>
                        <a:rPr lang="en-US" sz="1600">
                          <a:effectLst/>
                        </a:rPr>
                        <a:t> and </a:t>
                      </a:r>
                      <a:r>
                        <a:rPr lang="en-US" sz="1600" b="1">
                          <a:effectLst/>
                        </a:rPr>
                        <a:t>greater</a:t>
                      </a:r>
                      <a:r>
                        <a:rPr lang="en-US" sz="1600">
                          <a:effectLst/>
                        </a:rPr>
                        <a:t> than the </a:t>
                      </a:r>
                      <a:r>
                        <a:rPr lang="en-US" sz="1600" i="1">
                          <a:effectLst/>
                        </a:rPr>
                        <a:t>people of color national median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183078"/>
                  </a:ext>
                </a:extLst>
              </a:tr>
              <a:tr h="1017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410 plants (12%) are </a:t>
                      </a:r>
                      <a:r>
                        <a:rPr lang="en-US" sz="1600" b="1">
                          <a:effectLst/>
                        </a:rPr>
                        <a:t>less</a:t>
                      </a:r>
                      <a:r>
                        <a:rPr lang="en-US" sz="1600">
                          <a:effectLst/>
                        </a:rPr>
                        <a:t> than the </a:t>
                      </a:r>
                      <a:r>
                        <a:rPr lang="en-US" sz="1600" i="1">
                          <a:effectLst/>
                        </a:rPr>
                        <a:t>low-income national median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b="1">
                          <a:effectLst/>
                        </a:rPr>
                        <a:t>greater</a:t>
                      </a:r>
                      <a:r>
                        <a:rPr lang="en-US" sz="1600">
                          <a:effectLst/>
                        </a:rPr>
                        <a:t> than the </a:t>
                      </a:r>
                      <a:r>
                        <a:rPr lang="en-US" sz="1600" i="1">
                          <a:effectLst/>
                        </a:rPr>
                        <a:t>people of color national median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858382"/>
                  </a:ext>
                </a:extLst>
              </a:tr>
              <a:tr h="937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1,201 plants (35%) are </a:t>
                      </a:r>
                      <a:r>
                        <a:rPr lang="en-US" sz="1600" b="1">
                          <a:effectLst/>
                        </a:rPr>
                        <a:t>less</a:t>
                      </a:r>
                      <a:r>
                        <a:rPr lang="en-US" sz="1600">
                          <a:effectLst/>
                        </a:rPr>
                        <a:t> than the </a:t>
                      </a:r>
                      <a:r>
                        <a:rPr lang="en-US" sz="1600" i="1">
                          <a:effectLst/>
                        </a:rPr>
                        <a:t>low-income national median</a:t>
                      </a:r>
                      <a:r>
                        <a:rPr lang="en-US" sz="1600">
                          <a:effectLst/>
                        </a:rPr>
                        <a:t> and </a:t>
                      </a:r>
                      <a:r>
                        <a:rPr lang="en-US" sz="1600" b="1">
                          <a:effectLst/>
                        </a:rPr>
                        <a:t>less</a:t>
                      </a:r>
                      <a:r>
                        <a:rPr lang="en-US" sz="1600">
                          <a:effectLst/>
                        </a:rPr>
                        <a:t> than the </a:t>
                      </a:r>
                      <a:r>
                        <a:rPr lang="en-US" sz="1600" i="1">
                          <a:effectLst/>
                        </a:rPr>
                        <a:t>people of color national median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718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DBF2F52-5162-4FB2-BA5A-65BAE20E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23" y="1831283"/>
            <a:ext cx="6918789" cy="45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8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255D-CBE0-415C-828D-3ACB97A2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0"/>
            <a:ext cx="10515600" cy="1016000"/>
          </a:xfrm>
        </p:spPr>
        <p:txBody>
          <a:bodyPr>
            <a:normAutofit fontScale="90000"/>
          </a:bodyPr>
          <a:lstStyle/>
          <a:p>
            <a:r>
              <a:rPr lang="en-US" b="1"/>
              <a:t>Screening Analysis:</a:t>
            </a:r>
            <a:br>
              <a:rPr lang="en-US" b="1"/>
            </a:br>
            <a:br>
              <a:rPr lang="en-US" sz="1100" b="1"/>
            </a:br>
            <a:br>
              <a:rPr lang="en-US" sz="1100" b="1"/>
            </a:br>
            <a:br>
              <a:rPr lang="en-US" sz="1100" b="1"/>
            </a:br>
            <a:r>
              <a:rPr lang="en-US" b="1" i="1"/>
              <a:t>How to evaluate EGUs based on their potential to affect disproportionately-impacted communities?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2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B6B2-99D9-45C8-A6DB-575B2890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569"/>
            <a:ext cx="10515600" cy="1016000"/>
          </a:xfrm>
        </p:spPr>
        <p:txBody>
          <a:bodyPr>
            <a:normAutofit fontScale="90000"/>
          </a:bodyPr>
          <a:lstStyle/>
          <a:p>
            <a:r>
              <a:rPr lang="en-US" b="1"/>
              <a:t>Screening Analysis:</a:t>
            </a:r>
            <a:br>
              <a:rPr lang="en-US" b="1"/>
            </a:br>
            <a:br>
              <a:rPr lang="en-US" sz="1100" b="1"/>
            </a:br>
            <a:r>
              <a:rPr lang="en-US" b="1" i="1"/>
              <a:t>How to evaluate EGUs based on their potential to affect disproportionately-impacted communities?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4AA3-2C65-4903-A5B8-19DC9B55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0817"/>
            <a:ext cx="10515600" cy="3784745"/>
          </a:xfrm>
        </p:spPr>
        <p:txBody>
          <a:bodyPr>
            <a:normAutofit lnSpcReduction="10000"/>
          </a:bodyPr>
          <a:lstStyle/>
          <a:p>
            <a:r>
              <a:rPr lang="en-US"/>
              <a:t>Two key questions</a:t>
            </a:r>
            <a:endParaRPr lang="en-US">
              <a:cs typeface="Arial"/>
            </a:endParaRPr>
          </a:p>
          <a:p>
            <a:pPr lvl="1"/>
            <a:r>
              <a:rPr lang="en-US">
                <a:cs typeface="Arial"/>
              </a:rPr>
              <a:t>How to determine the extent to which a community might be considered disproportionately impacted?</a:t>
            </a:r>
          </a:p>
          <a:p>
            <a:pPr lvl="1"/>
            <a:r>
              <a:rPr lang="en-US">
                <a:cs typeface="Arial"/>
              </a:rPr>
              <a:t>How to determine which EGUs might negatively impact a community?</a:t>
            </a:r>
          </a:p>
          <a:p>
            <a:r>
              <a:rPr lang="en-US"/>
              <a:t>We have been learning from what states, cities, and NGOs have been doing to answer similar questions</a:t>
            </a:r>
          </a:p>
          <a:p>
            <a:r>
              <a:rPr lang="en-US"/>
              <a:t>Currently working on a draft approach as a starting point with two near-term objectives:</a:t>
            </a:r>
          </a:p>
          <a:p>
            <a:pPr lvl="1"/>
            <a:r>
              <a:rPr lang="en-US"/>
              <a:t>Facilitate outreach</a:t>
            </a:r>
          </a:p>
          <a:p>
            <a:pPr lvl="1"/>
            <a:r>
              <a:rPr lang="en-US"/>
              <a:t>Inform preliminary internal policy discussions</a:t>
            </a:r>
          </a:p>
        </p:txBody>
      </p:sp>
    </p:spTree>
    <p:extLst>
      <p:ext uri="{BB962C8B-B14F-4D97-AF65-F5344CB8AC3E}">
        <p14:creationId xmlns:p14="http://schemas.microsoft.com/office/powerpoint/2010/main" val="422815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DDE0-3D9C-4E86-B36A-EDE32C6A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899644"/>
            <a:ext cx="10515600" cy="1133499"/>
          </a:xfrm>
        </p:spPr>
        <p:txBody>
          <a:bodyPr>
            <a:normAutofit fontScale="90000"/>
          </a:bodyPr>
          <a:lstStyle/>
          <a:p>
            <a:r>
              <a:rPr lang="en-US" sz="2800" b="1" i="1">
                <a:latin typeface="+mn-lt"/>
              </a:rPr>
              <a:t>Question 1: </a:t>
            </a:r>
            <a:br>
              <a:rPr lang="en-US" sz="2800" b="1" i="1">
                <a:latin typeface="+mn-lt"/>
              </a:rPr>
            </a:br>
            <a:r>
              <a:rPr lang="en-US" sz="2800" b="1" i="1">
                <a:latin typeface="+mn-lt"/>
                <a:cs typeface="Arial"/>
              </a:rPr>
              <a:t>How to determine the extent to which a community might be considered disproportionately impacted?</a:t>
            </a:r>
            <a:br>
              <a:rPr lang="en-US" sz="2100"/>
            </a:br>
            <a:endParaRPr lang="en-US" sz="210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DB23B9C-2B20-4710-9B1F-BFF4C1CA6A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92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F7BC-A506-4241-9C96-1F154F00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Impact Scores (DRAFT)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05DA8-4F81-49DD-AC82-1F895C039A79}"/>
              </a:ext>
            </a:extLst>
          </p:cNvPr>
          <p:cNvSpPr txBox="1"/>
          <p:nvPr/>
        </p:nvSpPr>
        <p:spPr>
          <a:xfrm>
            <a:off x="789296" y="6384876"/>
            <a:ext cx="105565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Note: Blocks groups that fall within the "76-100" category are in the top 25% of scoring areas (as opposed to having the top 25% of cumulative impact scores).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D1C3DB-C370-4590-9C66-D3FD472E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030" y="1690688"/>
            <a:ext cx="3321539" cy="4486274"/>
          </a:xfrm>
        </p:spPr>
        <p:txBody>
          <a:bodyPr>
            <a:normAutofit fontScale="92500"/>
          </a:bodyPr>
          <a:lstStyle/>
          <a:p>
            <a:r>
              <a:rPr lang="en-US"/>
              <a:t>Higher cumulative impact scores identify communities that are disproportionately impacted by pollution</a:t>
            </a:r>
          </a:p>
          <a:p>
            <a:r>
              <a:rPr lang="en-US"/>
              <a:t>Considers pollution </a:t>
            </a:r>
            <a:r>
              <a:rPr lang="en-US" u="sng"/>
              <a:t>burden</a:t>
            </a:r>
            <a:r>
              <a:rPr lang="en-US"/>
              <a:t> and increased </a:t>
            </a:r>
            <a:r>
              <a:rPr lang="en-US" u="sng"/>
              <a:t>vulnerability</a:t>
            </a:r>
            <a:r>
              <a:rPr lang="en-US"/>
              <a:t> to pollutants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7A5EFA4-B51D-4F2D-9DCE-D53B4A143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6069" r="7115" b="16467"/>
          <a:stretch/>
        </p:blipFill>
        <p:spPr>
          <a:xfrm>
            <a:off x="769254" y="1456727"/>
            <a:ext cx="7849723" cy="4954197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501A713D-839D-4F93-9348-269409AD7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68376" r="72543" b="12364"/>
          <a:stretch/>
        </p:blipFill>
        <p:spPr>
          <a:xfrm>
            <a:off x="818158" y="5009240"/>
            <a:ext cx="1398957" cy="12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3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DB7C-5E23-45B1-BB38-6E358EA5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EJSCREEN Demographic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55738-33ED-4823-80FA-3CB74497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030" y="1690688"/>
            <a:ext cx="3321539" cy="4486274"/>
          </a:xfrm>
        </p:spPr>
        <p:txBody>
          <a:bodyPr>
            <a:normAutofit/>
          </a:bodyPr>
          <a:lstStyle/>
          <a:p>
            <a:r>
              <a:rPr lang="en-US"/>
              <a:t>Socioeconomic factors are community characteristics that result in increased </a:t>
            </a:r>
            <a:r>
              <a:rPr lang="en-US" u="sng"/>
              <a:t>vulnerability</a:t>
            </a:r>
            <a:r>
              <a:rPr lang="en-US"/>
              <a:t> to pollutants </a:t>
            </a:r>
          </a:p>
          <a:p>
            <a:r>
              <a:rPr lang="en-US"/>
              <a:t>Does not consider existing environmental health threats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6BB3601-8228-437F-9FE9-0E93464D1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15136" r="7027" b="15006"/>
          <a:stretch/>
        </p:blipFill>
        <p:spPr>
          <a:xfrm>
            <a:off x="561729" y="1527881"/>
            <a:ext cx="7988301" cy="5053486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632676C-E225-4432-B540-0089DA024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69516" r="67348" b="9931"/>
          <a:stretch/>
        </p:blipFill>
        <p:spPr>
          <a:xfrm>
            <a:off x="907560" y="5450944"/>
            <a:ext cx="1899087" cy="11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6F0B-2BBE-4F57-BC21-5C6A6754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764"/>
            <a:ext cx="10515600" cy="1133693"/>
          </a:xfrm>
        </p:spPr>
        <p:txBody>
          <a:bodyPr>
            <a:normAutofit/>
          </a:bodyPr>
          <a:lstStyle/>
          <a:p>
            <a:r>
              <a:rPr lang="en-US" sz="2500" b="1" i="1" dirty="0">
                <a:latin typeface="+mn-lt"/>
                <a:cs typeface="Arial"/>
              </a:rPr>
              <a:t>Question 2:</a:t>
            </a:r>
            <a:br>
              <a:rPr lang="en-US" sz="2500" b="1" i="1" dirty="0">
                <a:latin typeface="+mn-lt"/>
                <a:cs typeface="Arial"/>
              </a:rPr>
            </a:br>
            <a:r>
              <a:rPr lang="en-US" sz="2500" b="1" i="1" dirty="0">
                <a:latin typeface="+mn-lt"/>
                <a:cs typeface="Arial"/>
              </a:rPr>
              <a:t>How to determine whether an EGU might negatively impact a community?</a:t>
            </a:r>
            <a:br>
              <a:rPr lang="en-US" sz="2500" b="1" dirty="0">
                <a:cs typeface="Arial"/>
              </a:rPr>
            </a:br>
            <a:endParaRPr lang="en-US" sz="2500" b="1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F721403C-9CA8-4540-9D72-9661F30BB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1926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05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83CBC314-96F2-4934-8E87-D5B26BA20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2836" r="6403" b="8163"/>
          <a:stretch/>
        </p:blipFill>
        <p:spPr>
          <a:xfrm>
            <a:off x="4118919" y="443674"/>
            <a:ext cx="8073081" cy="63930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C4DE7-2683-481C-A820-135E784A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6" y="310957"/>
            <a:ext cx="10515600" cy="1325563"/>
          </a:xfrm>
        </p:spPr>
        <p:txBody>
          <a:bodyPr/>
          <a:lstStyle/>
          <a:p>
            <a:r>
              <a:rPr lang="en-US"/>
              <a:t>Proximity Analysis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E7ABDD-1408-4B0D-A785-38DD6EC3806B}"/>
              </a:ext>
            </a:extLst>
          </p:cNvPr>
          <p:cNvSpPr txBox="1">
            <a:spLocks/>
          </p:cNvSpPr>
          <p:nvPr/>
        </p:nvSpPr>
        <p:spPr>
          <a:xfrm>
            <a:off x="203886" y="1636520"/>
            <a:ext cx="3593757" cy="4422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 EGUs linked to the census block groups that are within a 5km radius</a:t>
            </a:r>
          </a:p>
          <a:p>
            <a:r>
              <a:rPr lang="en-US"/>
              <a:t>Able to quickly filter EGUs based on nearby census block group ranking</a:t>
            </a:r>
          </a:p>
        </p:txBody>
      </p:sp>
    </p:spTree>
    <p:extLst>
      <p:ext uri="{BB962C8B-B14F-4D97-AF65-F5344CB8AC3E}">
        <p14:creationId xmlns:p14="http://schemas.microsoft.com/office/powerpoint/2010/main" val="1929772816"/>
      </p:ext>
    </p:extLst>
  </p:cSld>
  <p:clrMapOvr>
    <a:masterClrMapping/>
  </p:clrMapOvr>
</p:sld>
</file>

<file path=ppt/theme/theme1.xml><?xml version="1.0" encoding="utf-8"?>
<a:theme xmlns:a="http://schemas.openxmlformats.org/drawingml/2006/main" name="3_EPA2">
  <a:themeElements>
    <a:clrScheme name="Custom 7">
      <a:dk1>
        <a:sysClr val="windowText" lastClr="000000"/>
      </a:dk1>
      <a:lt1>
        <a:sysClr val="window" lastClr="FFFFFF"/>
      </a:lt1>
      <a:dk2>
        <a:srgbClr val="C490AA"/>
      </a:dk2>
      <a:lt2>
        <a:srgbClr val="E7E6E6"/>
      </a:lt2>
      <a:accent1>
        <a:srgbClr val="3F3F3F"/>
      </a:accent1>
      <a:accent2>
        <a:srgbClr val="996600"/>
      </a:accent2>
      <a:accent3>
        <a:srgbClr val="CC3300"/>
      </a:accent3>
      <a:accent4>
        <a:srgbClr val="0050B8"/>
      </a:accent4>
      <a:accent5>
        <a:srgbClr val="00CC33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2" id="{937C2F28-F340-4D17-BB3E-94A4A07EC3A9}" vid="{CFAB1DD2-0042-4A76-9335-90168F8397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</TotalTime>
  <Words>1265</Words>
  <Application>Microsoft Office PowerPoint</Application>
  <PresentationFormat>Widescreen</PresentationFormat>
  <Paragraphs>148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3_EPA2</vt:lpstr>
      <vt:lpstr>CAMD EJ Analytics for EGUs</vt:lpstr>
      <vt:lpstr>Two Complementary Efforts</vt:lpstr>
      <vt:lpstr>Screening Analysis:    How to evaluate EGUs based on their potential to affect disproportionately-impacted communities?</vt:lpstr>
      <vt:lpstr>Screening Analysis:  How to evaluate EGUs based on their potential to affect disproportionately-impacted communities?</vt:lpstr>
      <vt:lpstr>Question 1:  How to determine the extent to which a community might be considered disproportionately impacted? </vt:lpstr>
      <vt:lpstr>Cumulative Impact Scores (DRAFT)</vt:lpstr>
      <vt:lpstr>EJSCREEN Demographic Index</vt:lpstr>
      <vt:lpstr>Question 2: How to determine whether an EGU might negatively impact a community? </vt:lpstr>
      <vt:lpstr>Proximity Analysis</vt:lpstr>
      <vt:lpstr>Proximity Analysis: Ranking EGUs</vt:lpstr>
      <vt:lpstr>Air Transport Modeling</vt:lpstr>
      <vt:lpstr>Potential Applications</vt:lpstr>
      <vt:lpstr>CAMD(EJ) Tool:    Presenting publicly available power plant data together with EJSCREEN data in order to highlight the demographics of areas surrounding power plants </vt:lpstr>
      <vt:lpstr>CAMD(EJ) Tool Goals</vt:lpstr>
      <vt:lpstr>PowerPoint Presentation</vt:lpstr>
      <vt:lpstr>Step 2</vt:lpstr>
      <vt:lpstr>Step 3</vt:lpstr>
      <vt:lpstr>Starting with EJSCREEN Data</vt:lpstr>
      <vt:lpstr>CAMD(EJ) Map</vt:lpstr>
      <vt:lpstr>PowerPoint Presentation</vt:lpstr>
      <vt:lpstr>CAMD(EJ)Map Layers</vt:lpstr>
      <vt:lpstr>Percentile Graphs:  Demographic Indicators Drilldown</vt:lpstr>
      <vt:lpstr>Population Percentage Graphs:  Low-Income &amp; People of Color Scatter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Eschmann, Erich</dc:creator>
  <cp:lastModifiedBy>Landis, Elizabeth</cp:lastModifiedBy>
  <cp:revision>3</cp:revision>
  <dcterms:created xsi:type="dcterms:W3CDTF">2021-02-25T13:43:33Z</dcterms:created>
  <dcterms:modified xsi:type="dcterms:W3CDTF">2021-04-13T13:45:02Z</dcterms:modified>
</cp:coreProperties>
</file>