
<file path=[Content_Types].xml><?xml version="1.0" encoding="utf-8"?>
<Types xmlns="http://schemas.openxmlformats.org/package/2006/content-types">
  <Default Extension="jpeg" ContentType="image/jpeg"/>
  <Default Extension="jxr"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3"/>
    <p:sldMasterId id="2147483688" r:id="rId4"/>
  </p:sldMasterIdLst>
  <p:notesMasterIdLst>
    <p:notesMasterId r:id="rId60"/>
  </p:notesMasterIdLst>
  <p:sldIdLst>
    <p:sldId id="263" r:id="rId5"/>
    <p:sldId id="269" r:id="rId6"/>
    <p:sldId id="273" r:id="rId7"/>
    <p:sldId id="1188" r:id="rId8"/>
    <p:sldId id="1422" r:id="rId9"/>
    <p:sldId id="1423" r:id="rId10"/>
    <p:sldId id="1424" r:id="rId11"/>
    <p:sldId id="275" r:id="rId12"/>
    <p:sldId id="1266" r:id="rId13"/>
    <p:sldId id="1267" r:id="rId14"/>
    <p:sldId id="1249" r:id="rId15"/>
    <p:sldId id="1415" r:id="rId16"/>
    <p:sldId id="1416" r:id="rId17"/>
    <p:sldId id="1417" r:id="rId18"/>
    <p:sldId id="1418" r:id="rId19"/>
    <p:sldId id="1421" r:id="rId20"/>
    <p:sldId id="1419" r:id="rId21"/>
    <p:sldId id="1420" r:id="rId22"/>
    <p:sldId id="1287" r:id="rId23"/>
    <p:sldId id="1218" r:id="rId24"/>
    <p:sldId id="1344" r:id="rId25"/>
    <p:sldId id="1345" r:id="rId26"/>
    <p:sldId id="1227" r:id="rId27"/>
    <p:sldId id="1373" r:id="rId28"/>
    <p:sldId id="1450" r:id="rId29"/>
    <p:sldId id="1414" r:id="rId30"/>
    <p:sldId id="1413" r:id="rId31"/>
    <p:sldId id="1194" r:id="rId32"/>
    <p:sldId id="1451" r:id="rId33"/>
    <p:sldId id="1402" r:id="rId34"/>
    <p:sldId id="1427" r:id="rId35"/>
    <p:sldId id="1452" r:id="rId36"/>
    <p:sldId id="1379" r:id="rId37"/>
    <p:sldId id="1238" r:id="rId38"/>
    <p:sldId id="1398" r:id="rId39"/>
    <p:sldId id="1429" r:id="rId40"/>
    <p:sldId id="1430" r:id="rId41"/>
    <p:sldId id="1431" r:id="rId42"/>
    <p:sldId id="1432" r:id="rId43"/>
    <p:sldId id="1433" r:id="rId44"/>
    <p:sldId id="1434" r:id="rId45"/>
    <p:sldId id="1435" r:id="rId46"/>
    <p:sldId id="1436" r:id="rId47"/>
    <p:sldId id="1437" r:id="rId48"/>
    <p:sldId id="1438" r:id="rId49"/>
    <p:sldId id="1426" r:id="rId50"/>
    <p:sldId id="1439" r:id="rId51"/>
    <p:sldId id="1440" r:id="rId52"/>
    <p:sldId id="1441" r:id="rId53"/>
    <p:sldId id="1442" r:id="rId54"/>
    <p:sldId id="1443" r:id="rId55"/>
    <p:sldId id="1444" r:id="rId56"/>
    <p:sldId id="1445" r:id="rId57"/>
    <p:sldId id="1446" r:id="rId58"/>
    <p:sldId id="1447" r:id="rId5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initials="RL" lastIdx="1" clrIdx="0">
    <p:extLst>
      <p:ext uri="{19B8F6BF-5375-455C-9EA6-DF929625EA0E}">
        <p15:presenceInfo xmlns:p15="http://schemas.microsoft.com/office/powerpoint/2012/main" userId="Robin" providerId="None"/>
      </p:ext>
    </p:extLst>
  </p:cmAuthor>
  <p:cmAuthor id="2" name="Landis, Elizabeth" initials="LE" lastIdx="3" clrIdx="1">
    <p:extLst>
      <p:ext uri="{19B8F6BF-5375-455C-9EA6-DF929625EA0E}">
        <p15:presenceInfo xmlns:p15="http://schemas.microsoft.com/office/powerpoint/2012/main" userId="S::Landis.Elizabeth@epa.gov::ab5a0f48-4954-4e8f-b852-9bcaf16ccf62" providerId="AD"/>
      </p:ext>
    </p:extLst>
  </p:cmAuthor>
  <p:cmAuthor id="3" name="Fox, Tyler" initials="FT" lastIdx="6" clrIdx="2">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239"/>
    <a:srgbClr val="0E5429"/>
    <a:srgbClr val="B3C4EB"/>
    <a:srgbClr val="FDFDC3"/>
    <a:srgbClr val="FEC3C2"/>
    <a:srgbClr val="BBE0E3"/>
    <a:srgbClr val="849AEC"/>
    <a:srgbClr val="384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6" autoAdjust="0"/>
    <p:restoredTop sz="93245" autoAdjust="0"/>
  </p:normalViewPr>
  <p:slideViewPr>
    <p:cSldViewPr snapToGrid="0">
      <p:cViewPr varScale="1">
        <p:scale>
          <a:sx n="60" d="100"/>
          <a:sy n="60" d="100"/>
        </p:scale>
        <p:origin x="520" y="48"/>
      </p:cViewPr>
      <p:guideLst/>
    </p:cSldViewPr>
  </p:slideViewPr>
  <p:notesTextViewPr>
    <p:cViewPr>
      <p:scale>
        <a:sx n="1" d="1"/>
        <a:sy n="1" d="1"/>
      </p:scale>
      <p:origin x="0" y="0"/>
    </p:cViewPr>
  </p:notesTextViewPr>
  <p:sorterViewPr>
    <p:cViewPr>
      <p:scale>
        <a:sx n="100" d="100"/>
        <a:sy n="100" d="100"/>
      </p:scale>
      <p:origin x="0" y="-103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D013D031-61CD-4076-AECF-3B94E15E85EF}"/>
    <pc:docChg chg="modSld">
      <pc:chgData name="Landis, Elizabeth" userId="ab5a0f48-4954-4e8f-b852-9bcaf16ccf62" providerId="ADAL" clId="{D013D031-61CD-4076-AECF-3B94E15E85EF}" dt="2021-08-25T18:29:43.223" v="2" actId="20577"/>
      <pc:docMkLst>
        <pc:docMk/>
      </pc:docMkLst>
      <pc:sldChg chg="modSp mod">
        <pc:chgData name="Landis, Elizabeth" userId="ab5a0f48-4954-4e8f-b852-9bcaf16ccf62" providerId="ADAL" clId="{D013D031-61CD-4076-AECF-3B94E15E85EF}" dt="2021-08-25T18:29:43.223" v="2" actId="20577"/>
        <pc:sldMkLst>
          <pc:docMk/>
          <pc:sldMk cId="338599675" sldId="263"/>
        </pc:sldMkLst>
        <pc:spChg chg="mod">
          <ac:chgData name="Landis, Elizabeth" userId="ab5a0f48-4954-4e8f-b852-9bcaf16ccf62" providerId="ADAL" clId="{D013D031-61CD-4076-AECF-3B94E15E85EF}" dt="2021-08-25T18:29:43.223" v="2" actId="20577"/>
          <ac:spMkLst>
            <pc:docMk/>
            <pc:sldMk cId="338599675" sldId="263"/>
            <ac:spMk id="5" creationId="{10CD18D1-242D-4BFD-81C6-EEE1E0908AE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23.850"/>
    </inkml:context>
    <inkml:brush xml:id="br0">
      <inkml:brushProperty name="width" value="0.2" units="cm"/>
      <inkml:brushProperty name="height" value="0.2" units="cm"/>
      <inkml:brushProperty name="color" value="#333333"/>
      <inkml:brushProperty name="ignorePressure" value="1"/>
    </inkml:brush>
  </inkml:definitions>
  <inkml:trace contextRef="#ctx0" brushRef="#br0">4026 1,'0'3,"0"0,-1 0,1 1,-1-1,0 0,1 0,-1 1,-1-2,2 1,-2 0,1 0,-1 0,1 0,-1-1,0 1,1-1,-2 1,-3 3,-1 3,-3 3,-1-1,0 0,0-1,0 0,-1-1,-1-1,-17 11,17-13,1 2,1 0,0 0,0 1,-11 12,20-19,-8 7,1 1,-1 0,2 1,0 0,1 0,-1 0,2 1,-7 13,-24 54,22-48,-35 55,43-73,-1 0,-1 0,-12 17,-8 10,-28 53,56-91,-1 1,-1-1,2 0,-2 0,1-1,0 0,-3 3,2-3,2 0,-1 1,-1-1,2 0,-1 1,0-1,1 1,-1 0,0 0,1-1,-2 5,-24 34,20-30,1-1,0 1,-6 12,3-6,0 0,-1 0,-21 25,-2 3,21-29,11-14,-2 1,1 1,1-1,-1 1,0-2,1 2,0 0,-3 2,-4 16,-13 22,11-24,-11 27,17-39,1 1,-1 0,-1-1,-8 12,7-11,0 0,-7 16,8-15,-1-2,1 2,-1-2,-1 0,1 1,-1-2,-8 7,-11 12,18-15,0 0,0 0,2 1,-11 18,3-5,8-15,1 1,-3-2,1 0,0 0,-1 0,0-1,-1-1,1 1,-11 5,-22 18,24-14,1 0,1 1,-17 23,-4 5,0 6,29-39,-2 0,1 0,-2-1,-11 13,-49 48,49-47,15-17,1-2,-1 0,-8 8,-4 4,-28 30,27-26,-18 24,10-17,-5 5,1-2,24-24,0-1,-1 1,-10 7,12-10,-10 6,-1 0,2 2,0 0,-21 24,-25 37,12-19,44-49,-1-1,0-1,0 1,-1-1,-8 5,8-5,-1 1,0 0,-9 9,5-3,-25 25,-35 43,63-66,4-6,-1-1,0 2,-11 7,-89 87,69-67,26-23,-2 0,1-1,-15 9,10-7,1 1,0-1,1 3,-17 19,2-2,13-14,0 2,-26 42,41-60,-1 0,0 1,0-2,0 1,0-1,0 1,0-1,-2-1,2 1,0 0,-1 0,0-1,-5 2,-23 10,5 7,1 1,0 1,1 2,-25 30,-29 28,53-55,-35 45,14-14,-54 64,83-94,1 0,-18 37,-17 32,-1-34,33-32,-19 40,26-45,-1 0,-2-1,-21 26,-22 30,40-54,-1 1,-27 26,-71 55,111-100,-1 0,1 0,1 0,-1 1,-5 12,9-15,-39 85,34-80,0 1,0-1,-1-1,-1 0,0 0,-21 17,23-22,0-1,0 1,-2-1,2-1,-1 0,-18 4,12-2,11-5,2 0,-2 1,2 0,-2 0,2 0,-2 0,-2 5,3-5,-1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32.171"/>
    </inkml:context>
    <inkml:brush xml:id="br0">
      <inkml:brushProperty name="width" value="0.2" units="cm"/>
      <inkml:brushProperty name="height" value="0.2" units="cm"/>
      <inkml:brushProperty name="color" value="#333333"/>
      <inkml:brushProperty name="ignorePressure" value="1"/>
    </inkml:brush>
  </inkml:definitions>
  <inkml:trace contextRef="#ctx0" brushRef="#br0">2146 927,'-6'0,"-1"-1,0-1,1 1,-11-4,-9-1,-194-40,192 41,0 0,-1 1,-35 0,-89 5,60 0,70-1,-30 0,50 0,-1-1,0 0,2 0,-2 0,1 0,-1 0,1 0,0-1,0 1,0 0,0-1,-4-3,-5-3,0 0,-1 0,-25-11,12 8,4 1,-42-13,26 12,21 6,0 0,-30-13,40 16,1-1,-1 1,1 0,-1 0,0 2,-8-2,-30-7,-62-31,104 38,0 1,1-1,-1 1,1-1,-1 0,1 0,0 0,0 0,0 0,0 0,0-1,1 1,0 0,-1-1,1 1,0-1,0 0,0 1,1-1,-2-4,1-7,1 0,0 1,2-15,1-4,-2 8,11-45,-7 47,-1 0,1-31,-5-9,-1-51,1 111,0 0,-1 0,0 0,1 0,-1 1,0-1,0 1,1-1,-2 0,1 0,0 0,0 2,-1-2,1 1,-1-1,1 1,-1-1,0 1,1 0,-2 0,1 0,1 1,-1-1,0 0,0 0,-1 0,2 1,-4-1,-6-1,-1 0,1 1,-1 1,-15 0,-2-1,13 0,1-1,0-1,1-1,-23-7,23 7,1-1,-1 2,0 0,-1 0,-17-1,-30-1,37 2,-32 0,29 3,7 1,-1-1,1-1,-37-5,-14-1,15 1,13-1,36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23.326"/>
    </inkml:context>
    <inkml:brush xml:id="br0">
      <inkml:brushProperty name="width" value="0.2" units="cm"/>
      <inkml:brushProperty name="height" value="0.2" units="cm"/>
      <inkml:brushProperty name="color" value="#333333"/>
      <inkml:brushProperty name="ignorePressure" value="1"/>
    </inkml:brush>
  </inkml:definitions>
  <inkml:trace contextRef="#ctx0" brushRef="#br0">1 2245,'1'-1,"-1"-1,1 0,0 2,-1-2,0 1,1-1,0 1,1-1,-1 1,-1 0,1 0,1 0,-1 0,3-2,26-17,-15 10,5-8,29-30,-1 0,11 0,-41 35,0 0,-2-2,25-25,-12 0,-20 26,2 1,-1 1,1-1,22-18,-12 16,-5 2,0 0,23-23,-24 19,1 0,-3-1,1 0,13-30,-1 7,-19 31,0 0,8-18,-11 20,1-9,2 2,1-1,18-26,24-33,-45 67,1 2,-1-1,2 1,12-9,14-14,44-52,-61 64,25-23,0 0,-33 33,3-5,-1 0,16-23,-7 7,2 1,2 0,41-38,-57 58,-1 0,-1 0,1-1,5-11,11-15,-14 21,0 1,0-1,-1 0,5-16,-5 16,0 0,0 0,13-13,-10 11,15-26,-21 34,1 0,-1 1,1 0,11-11,-10 11,0 0,-1 0,0 0,8-14,-7 7,2 1,0 0,2 0,12-15,-8 13,20-21,-21 22,21-25,-13 2,-18 27,2 1,0 0,11-14,39-51,-19 24,-12 8,-20 31,0 2,1 0,11-14,-4 8,0 0,12-20,-21 27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24.440"/>
    </inkml:context>
    <inkml:brush xml:id="br0">
      <inkml:brushProperty name="width" value="0.2" units="cm"/>
      <inkml:brushProperty name="height" value="0.2" units="cm"/>
      <inkml:brushProperty name="color" value="#333333"/>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38.519"/>
    </inkml:context>
    <inkml:brush xml:id="br0">
      <inkml:brushProperty name="width" value="0.2" units="cm"/>
      <inkml:brushProperty name="height" value="0.2" units="cm"/>
      <inkml:brushProperty name="color" value="#333333"/>
      <inkml:brushProperty name="ignorePressure" value="1"/>
    </inkml:brush>
  </inkml:definitions>
  <inkml:trace contextRef="#ctx0" brushRef="#br0">1770 0,'-1'0,"-1"1,1-1,-1 0,1 1,-1-1,0 1,1-1,0 1,-1 0,0 0,2-1,-2 0,1 1,-1 0,2 0,-1 1,-1-1,1 0,0 0,0 2,-20 29,13-17,0-4,2 1,0 0,0 0,1 0,1 1,-1-1,3 1,-1-1,2 1,-1 20,3-13,-1 0,-1-1,-2 0,1 0,-10 27,3-18,6-18,0 0,-1 0,-1 0,0 0,-11 15,10-16,1 1,0-1,0 0,1 1,1 0,0 0,-2 12,-8 27,8-37,-2 0,0 0,0-1,-12 13,6-8,-22 24,23-27,1 0,-12 17,-1 5,15-23,0 1,-10 22,3 14,13-40,2 1,-3-1,1 0,0 0,-3 0,2 0,-1-1,-7 9,-32 37,30-35,-30 30,-24 10,51-42,0-1,2 1,-18 27,19-25,11-14,-1 1,2-1,-2 1,0 8,-12 21,3-15,3 0,-1 1,-6 23,13-38,1 0,0 0,-2 1,1-2,0 1,-1-1,0 1,-9 7,-6 6,6-4,-30 28,-34 30,13-9,46-46,6-4,-2-2,0 1,0-1,-1-1,-32 17,41-25,1 1,0 0,0-1,0 2,1 0,0-1,0 1,1-1,-7 10,-18 11,24-21,0 0,1 0,-1 0,1 0,-6 10,-5 8,-35 41,41-55,1 1,-1-1,-1-1,-1 1,1-1,-1-1,-13 7,0-2,0 2,-24 17,10-10,33-19,-1 1,1 0,1 1,-1 0,0-1,0 1,1 1,0-1,-8 8,-12 16,14-18,1 1,-13 21,18-25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45.281"/>
    </inkml:context>
    <inkml:brush xml:id="br0">
      <inkml:brushProperty name="width" value="0.2" units="cm"/>
      <inkml:brushProperty name="height" value="0.2" units="cm"/>
      <inkml:brushProperty name="color" value="#333333"/>
      <inkml:brushProperty name="ignorePressure" value="1"/>
    </inkml:brush>
  </inkml:definitions>
  <inkml:trace contextRef="#ctx0" brushRef="#br0">2076 1,'-3'0,"0"1,0-1,1 1,-2 0,2-1,-2 1,2 1,-1-2,1 1,-2 1,2-1,0 1,-5 3,-31 28,15-12,-15 15,20-16,-7-2,22-16,0-1,0 1,1-1,-1 1,1 1,-1-1,1 0,0 0,0 0,0 1,0 0,1-1,-4 5,0 2,0-1,-1 2,0-2,-1 0,-1 0,1 0,-2-1,-14 11,-15 14,-41 45,65-65,9-6,-1-1,1-1,1 2,-1-1,1 1,-6 9,3-3,-1 0,0 0,-19 19,4-6,5-6,-1 0,-27 20,-11 11,9 3,-7 5,-1-16,43-33,0 0,1 0,0 1,-11 12,-15 33,-38 36,39-44,32-40,2-2,-2 0,2-2,-1 2,0-1,-1-1,-6 5,5-2,0 0,1 1,0-2,0 2,0 0,1-1,0 2,1-2,0 2,-2 7,-10 19,2-12,0-1,-2 1,-34 37,9-20,-59 78,38-41,22-21,26-39,0-1,2 2,0-1,1 2,2-1,-8 20,10-25,1 0,-1 0,-1-1,-1 0,0 0,-15 14,-2-1,-40 29,57-45,2-2,-1 2,1-1,0 0,-4 10,-13 14,19-25,0 1,0 0,-1 0,-3 14,6-17,1 2,-1-2,-1 2,1-2,-1 1,0 0,0-1,-1 1,0-2,1 2,-8 4,-5 4,3-1,-1 2,2 0,0-1,-17 28,7-10,-51 82,69-104,0 0,1 0,1 0,-2 11,2-6,0-5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30.182"/>
    </inkml:context>
    <inkml:brush xml:id="br0">
      <inkml:brushProperty name="width" value="0.2" units="cm"/>
      <inkml:brushProperty name="height" value="0.2" units="cm"/>
      <inkml:brushProperty name="color" value="#333333"/>
      <inkml:brushProperty name="ignorePressure" value="1"/>
    </inkml:brush>
  </inkml:definitions>
  <inkml:trace contextRef="#ctx0" brushRef="#br0">1956 837,'-11'0,"1"0,-1 0,0 1,1 1,-1-1,1 1,-1 1,1 1,-16 7,17-6,1 0,-2-2,2 1,-1 0,-1-1,1-1,0 0,0 0,-2-1,-8 0,-31 0,32 0,-2 0,1-2,-25-4,37 2,1 0,-1 0,0-1,1 0,0 0,0-1,-9-9,5 5,-4-3,7 6,0 1,1-2,-2 3,0-2,-11-4,11 6,0 0,0-1,0 0,1-1,0 1,0-2,-7-8,10 13,2 0,-1 0,1 0,-2 0,2 1,-5-2,5 3,0-1,0 0,0 0,0 0,0 0,1 0,-1-1,0 2,1-2,-1 0,0 1,0-1,2 0,-2 0,-1-2,-5-13,0 2,-2-1,1 1,-13-14,-48-51,66 77,0-1,-1 0,1 2,-1-2,1 1,-1 1,0 0,0 0,0 0,0 0,0 0,0 1,-6-1,-9 2,1-1,-26 2,4 1,-1-2,-46-1,82 0,0 0,0-1,0 0,1-1,0 0,-1 1,1-1,0-1,0 1,1-1,-1 0,1 0,-7-9,2 5,1-1,-13-8,17 15,1 0,0-1,-1 2,0 0,1-1,-1 1,0-1,0 1,0 1,-6-2,-33 1,-53-4,64 2,21 3,1-1,-18-4,24 5,2-1,-2-1,2 1,-1-1,0 1,0-1,1 1,-1-1,1 0,-1-1,2 1,-2 1,-3-7,-71-103,72 105,1 0,-1 1,-1 0,1 1,-1-1,0 0,0 2,-8-5,-7-4,-27-6,0-1,34 13,9 5,0-1,0 0,1-1,-1 0,1 1,0-1,-1 0,1-1,0 1,0-1,0 0,1 0,-4-4,0-2,1 3,-2-1,1 0,-1 1,-10-7,-6-6,2 5,16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39.933"/>
    </inkml:context>
    <inkml:brush xml:id="br0">
      <inkml:brushProperty name="width" value="0.2" units="cm"/>
      <inkml:brushProperty name="height" value="0.2" units="cm"/>
      <inkml:brushProperty name="color" value="#333333"/>
      <inkml:brushProperty name="ignorePressure" value="1"/>
    </inkml:brush>
  </inkml:definitions>
  <inkml:trace contextRef="#ctx0" brushRef="#br0">21 4786,'-1'-2,"-2"-1,1 1,1-1,-1 1,0-1,1 0,0 0,-1 1,1-2,0 1,1 0,-1 0,0 0,1-1,-1 2,1-2,0 1,0-1,0 2,1-7,1 3,-2 1,2-1,0 1,-1 0,1-1,1 2,-1-2,1 2,-1-1,8-8,17-31,-6 10,2-1,10-14,43-57,-20 33,-36 37,-2 0,3 7,-9 10,2 1,27-32,-32 40,0-1,-1-1,0 1,9-19,18-25,14-4,59-56,-78 83,-1-1,-2-2,33-54,-54 80,-1-1,1 0,1 1,0-1,0 1,13-12,46-47,-51 55,18-24,2-3,-29 33,0 0,-1-1,0 1,0 0,5-14,-5 11,0 0,1 1,8-12,46-51,-12 13,0 4,58-51,-89 92,0-2,-1 0,0-1,-1-1,-1-1,-1 0,-1 0,13-25,-18 30,1 1,0 0,2 0,17-20,91-84,-16 10,-98 103,-2-1,2 2,-2-2,1 1,-1-1,0-1,0 2,-1-1,3-6,7-20,-6 24,-1-1,2 2,-1-1,1 0,12-10,3-4,55-61,-60 60,-15 18,1 2,0-2,0 1,1 0,-2 0,5-3,83-67,1-2,-6-3,-61 57,28-20,16-15,-62 52,1 0,-1 0,1 1,0 0,9-4,8-4,0-2,1-2,22-18,-30 18,-12 11,0 0,0-1,1 2,-1-1,11-4,-10 5,0 0,0 1,-1-2,1 0,-1 1,1-1,-1-1,7-7,-2-2,16-27,-22 35,5-7,2 0,0 0,0 1,1 1,12-11,35-37,-48 50,-5 4,0 0,0 0,0-1,5-8,2-2,1 1,0-1,23-18,-20 17,11-8,30-41,-34 41,4-6,64-92,-73 102,2 1,28-23,-41 38,5-5,0 1,-1-2,0 1,-1-1,0 0,12-17,-8 6,4-5,-1-1,20-46,-32 63,2-1,9-16,-9 16,1 0,5-14,-9 16,1 2,0-1,1 1,-1 0,14-15,39-34,-21 23,-27 26,-1-2,-1 1,1 0,-2-1,1 0,0-1,-2 0,0 0,-1-1,6-14,-7 17,0 0,0 1,0-1,7-8,9-18,-15 27,0-1,10-14,-11 18,0 0,0-1,-1 1,0-1,1 1,-2-2,1 1,2-8,-3 8,-1 0,2 1,-1 0,1-1,-1 2,2-2,-1 2,7-9,-5 7,-1 1,0-1,-1 1,1-2,4-9,21-48,-25 55,-1 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47.810"/>
    </inkml:context>
    <inkml:brush xml:id="br0">
      <inkml:brushProperty name="width" value="0.2" units="cm"/>
      <inkml:brushProperty name="height" value="0.2" units="cm"/>
      <inkml:brushProperty name="color" value="#333333"/>
      <inkml:brushProperty name="ignorePressure" value="1"/>
    </inkml:brush>
  </inkml:definitions>
  <inkml:trace contextRef="#ctx0" brushRef="#br0">1 1,'332'0,"-320"1,0 1,0 1,-1-1,1 2,-1 0,1 0,15 11,-8-6,23 8,-27-13,-2 1,1-1,-1 3,1-1,-1 1,13 11,-5 0,-11-10,-1-1,-1 1,16 19,-21-24,-1 2,1 0,-1-2,0 2,-1 0,1 0,0 0,0-1,-2 2,1-2,0 1,0 0,-1 7,-1 58,1 36,5-63,-2-19,0 29,-4-51,1-1,0 1,0 0,1 0,-1 0,0 0,1-1,-1 1,1 0,-1-1,1 1,-1 0,1-1,0 1,0-1,0 1,0-1,0 1,0-1,3 2,0 0,-1-1,1 1,0-1,0-1,0 0,6 2,12 4,13 4,0 0,38 4,8-4,9 0,-21 0,-12-1,97 5,-120-15,0 3,35 6,97 12,-129-16,45 13,-68-14,1 1,22 13,8 3,-11-13,-27-7,0 0,0 1,11 4,-12-3,5 1,0 2,19 11,-25-12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23.649"/>
    </inkml:context>
    <inkml:brush xml:id="br0">
      <inkml:brushProperty name="width" value="0.2" units="cm"/>
      <inkml:brushProperty name="height" value="0.2" units="cm"/>
      <inkml:brushProperty name="color" value="#333333"/>
      <inkml:brushProperty name="ignorePressure" value="1"/>
    </inkml:brush>
  </inkml:definitions>
  <inkml:trace contextRef="#ctx0" brushRef="#br0">0 2170,'3'0,"19"0,0 0,0 1,0 2,0-1,33 12,-10 3,56 28,-97-43,0 0,0 2,0-1,1 0,-2 0,1 1,0 0,-1 0,0 0,0 0,0 1,0-1,-1 1,0-1,1 2,0 4,-2-7,0 0,-1-1,2 1,-1 0,1-1,-1 0,0 1,1-1,0 1,-1-1,1-1,0 1,0 0,1 0,-2 0,2 0,-1-1,0 0,1 0,3 2,3 0,0 0,0-2,1 1,13 0,-15-1,0-1,0 1,-1 1,2 0,-2-1,9 6,32 14,-44-18,-1-1,1 1,-1 0,0 1,1-2,-2 2,2 0,2 5,9 10,10 13,-21-25,0-2,1 2,0-2,0 1,1-2,-1 2,1-2,0 0,6 4,49 27,-47-28,-5-1,0-2,0 1,0 0,2-3,-2 2,1-1,0-1,11 0,-16-1,0-1,0 2,0-1,0 0,0 1,-1 0,1 0,5 4,-6-3,1-1,0 0,0 0,0 0,0 0,0-1,0 0,7 0,-3 0,-1 0,1 0,-1 1,1 0,-2 1,2-1,-1 2,14 8,-9-4,0 0,0 3,-1-1,12 13,-20-19,1 0,0 0,1 0,-1 0,1-1,-1-1,1 1,8 3,7 0,23 3,-26-5,33 11,101 54,-145-66,-1 0,0-1,0 2,-1 0,1 0,-1 0,0 0,0 0,-1 2,1-2,-1 2,6 9,-7-12,0 2,0-1,-1-1,2 0,-1 1,1-2,-1 2,0-1,1 0,0-2,0 2,-1-1,2 0,7 2,-1 0,1 0,1-1,-1-2,14 3,141-3,-82-3,16-9,-87 10,27-4,-17 0,-22 5,-1 0,-1-1,1 1,0 0,0-1,0 1,1-1,-2 1,1-1,0 0,0 1,0 0,-1-1,1 0,-1 0,1 0,0 1,-1-1,1 0,0 0,0-2,7-23,-1 1,3 7,1 0,1 2,0 0,20-21,-15 18,15-22,23-40,-50 76,-1-1,1 1,0 0,9-7,-9 8,-1 0,1-1,0 1,-1-1,8-11,4-10,-10 18,-1-1,0 0,0 1,4-12,-7 13,1 0,-1 1,2-1,-1 1,1 0,-1 0,1 0,0 1,1-1,0 1,6-5,-9 7,0 0,0 0,0 1,0-1,-1-1,1 2,0-2,-1 1,0-1,0 2,0-2,1-5,5-17,3 9,0-1,1 1,0 1,1 0,19-19,19-27,-33 43,0 0,1 1,28-23,-3 4,-39 32,0 0,1 0,-2 0,0 0,1-1,2-8,-2 6,-1 1,1 0,10-12,4-1,-1 1,2 1,36-27,-44 36,0 0,0-1,10-13,14-14,64-65,-46 44,-38 43,-11 11,0 0,1 0,-1 0,-1-1,1 0,2-5,16-23,1 1,1 1,38-38,-53 59,16-15,-11 12,15-22,-16 18,0 0,11-25,-16 30,0 0,18-20,-19 21,21-13,-24 21,1-1,-1 1,1-2,-1 1,6-8,88-120,-91 124,0-1,1 1,-1 0,12-8,-10 8,0 0,0-1,14-17,9-20,2 3,2 1,58-53,-70 74,-15 15,-1 0,1-2,-2 1,1-1,-1-1,1 0,-1 0,10-19,-11 18,0-1,1 0,12-14,-2 3,-9 13,0 0,0 1,1 1,0-1,11-5,7-7,63-48,-55 32,-19 17,-12 15,0-2,-1 1,1-1,-1 1,4-8,-5 7,1 1,0-1,0 1,0 0,1 1,6-8,15-13,-10 9,21-16,-27 25,-2-1,1 0,-1-1,0 1,10-20,-8 15,19-24,-23 32,-1-1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52.755"/>
    </inkml:context>
    <inkml:brush xml:id="br0">
      <inkml:brushProperty name="width" value="0.2" units="cm"/>
      <inkml:brushProperty name="height" value="0.2" units="cm"/>
      <inkml:brushProperty name="color" value="#333333"/>
      <inkml:brushProperty name="ignorePressure" value="1"/>
    </inkml:brush>
  </inkml:definitions>
  <inkml:trace contextRef="#ctx0" brushRef="#br0">1336 2661,'4'-1,"-1"0,0-1,0 1,-1-1,1 0,0 1,0-1,-1-1,0 1,1-1,-1 1,3-5,7-5,86-63,-75 57,-5 5,-1-1,-1 0,0-1,-1-1,0 0,12-20,-22 29,0 1,0 0,0 0,1 1,8-7,-7 6,-1 1,0-1,0 0,7-10,11-24,-19 30,0 0,1 0,11-14,8-11,-22 28,1 1,0-1,1 1,-1 1,9-9,56-43,-53 42,-2-1,0-1,13-20,-16 22,0 0,2 0,0 1,21-20,-30 31,0-1,-1 1,0-1,1 0,4-7,10-13,3 9,-18 14,-2 0,2 0,-2-1,1 2,1-2,-2 1,1-1,0 0,-1 0,1 0,0 1,-1-1,0-1,1 1,0-2,3-7,1 1,0 0,0 1,1-1,1 2,14-16,-11 12,0-1,12-16,-19 21,1 1,-2 0,-1-1,5-12,3-7,-5 17,1 0,1-1,0 2,-1 0,2 0,13-12,0-2,15-24,-24 31,24-27,-25 31,1-1,-1-1,-1 0,0-1,14-30,53-87,-70 120,0 1,1 0,14-16,13-17,-18 14,-14 22,1 2,-1-1,1 0,0 2,7-8,-11 13,0 0,0-1,0 1,0 0,1 0,-1-1,0 1,1 0,-1 0,0-1,0 1,1 0,-1-1,0 1,0-1,1 1,-1 0,0-1,0 1,0-1,0 1,0 0,0-1,0 1,0-1,0 1,0 0,0 0,0 0,0-1,0 1,0-1,0 1,0 0,-1-1,1 1,0-1,0 1,-14-7,-2-1,13 6,0 1,-2-1,2 0,0 1,-1 0,0-1,1 2,-6-2,5 1,0 1,-1-1,1 0,-1-1,-6-3,6 1,-2 0,0 0,0 1,0-1,0 1,-1 1,1 0,0 0,-1 1,-13-1,12 1,2 0,-2 0,1 0,-14-6,13 4,1 1,-1 0,1 0,-14 0,-16 2,20 2,0-2,-1-1,-33-5,39 3,-1 1,1 1,-26 1,22 1,-26-3,37 1,0 0,0-1,1 1,-1-1,1 0,-1-1,1 0,-7-4,6 3,-1 2,0-1,1 0,-1 1,0 1,-9-2,-9-4,11 5,0 0,0 0,1 1,-1 1,-14 1,-36-1,53-2,0 0,0-1,-15-7,-18-3,31 11,0 0,-17 1,21 1,0 0,-1-1,1 0,0-1,0 1,-15-7,9 0,0-1,0 0,-19-18,32 25,0 0,1 1,-1-1,1 0,0 0,0-1,-1 1,1 1,0-2,0 1,1-1,-1 1,-1-3,2 2,-1 1,1 0,-1 0,1 0,-1 0,0 0,0 0,0 1,-1-1,2 0,-2 0,1 0,-1 0,1 1,-1 0,1-1,0 1,-4-2,-4-3,0-2,-1 0,2 1,0-2,0 0,-13-19,20 27,-12-16,3 6,1-1,1-1,-1 1,2-2,-12-24,17 24,-1 0,1 0,1 0,0 1,1-2,2-21,-1-8,4-20,-1 44,-2-27,-2 42,-1-1,1 1,-1-2,1 2,-1-1,-1 1,-1-7,1 10,1-1,0 0,0 1,-1 0,1 0,-1 0,1-1,-1 1,0 1,0-1,0 0,0 1,0-1,0 0,0 1,-1 1,-1-3,-13-2,0 2,0 0,1 0,-1 2,0 0,-31 4,0-2,15 1,20-1,1-1,-1 0,0-1,-15-3,21 1,-1 1,2-1,0 0,-8-5,9 4,0 1,-1 0,1 1,-1-1,0 1,0 0,-5-1,-32 0,-58 4,32 1,48-3,14 0,0 1,0 0,-1 0,-9 3,14-3,1 1,1 0,-1-1,0 0,0 1,0 1,1-1,-1 0,0 0,1 1,0-1,-1 1,0-1,1 0,0 1,0 0,0 0,-1 0,2-1,-3 5,-5 17,7-16,-2 0,1-1,-1 0,1 0,-2 0,1 0,-7 10,6-12,2 1,-1-1,1 1,-1 0,2 1,-1-2,0 2,1-1,0 1,0-1,-1 12,1-8,0 1,-6 18,-34 77,37-97,0-1,1-1,-2 2,-9 10,9-11,1-2,0 1,-1 1,2-1,0 1,-4 8,3-5,-1 1,0-1,-1 1,-11 14,-11 20,26-41,0 1,-1 1,1-2,-1 1,0 0,-1-1,1 1,0-1,-1 0,-7 6,9-7,0-1,0 1,1-1,-1 1,0 0,1 0,-1 0,1 0,0 0,0 0,1 0,-1 1,0-1,0 5,0-3,0 1,0-1,0 1,-4 7,-41 85,35-79,0 0,-1 0,-1-2,-18 21,-36 35,61-64,-1 0,-11 19,-9 12,23-35,1 0,-2 0,2 1,0-1,-2 7,2-5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57.735"/>
    </inkml:context>
    <inkml:brush xml:id="br0">
      <inkml:brushProperty name="width" value="0.2" units="cm"/>
      <inkml:brushProperty name="height" value="0.2" units="cm"/>
      <inkml:brushProperty name="color" value="#333333"/>
      <inkml:brushProperty name="ignorePressure" value="1"/>
    </inkml:brush>
  </inkml:definitions>
  <inkml:trace contextRef="#ctx0" brushRef="#br0">1213 1,'-4'0,"-1"0,1 0,-1 0,0 1,1 0,-9 3,10-3,1 1,-1 0,1 0,-1 0,0 0,1 0,0 0,0 1,0 0,-3 4,-5 8,1-1,-14 30,18-34,-1 0,-1 0,1-1,-1-1,0 0,-1 1,0-1,-12 8,4-3,-15 19,10-10,-7 11,-37 51,8-25,13-13,27-29,-23 30,11-11,0 0,-47 42,61-65,-1-1,-31 17,34-22,-1 0,3 1,-2 1,1 0,1 1,-17 18,1 3,0-3,-2 0,-39 28,47-39,-14 11,14-13,-31 28,27-20,11-10,1 1,1 0,-14 19,5-4,17-25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3:18.633"/>
    </inkml:context>
    <inkml:brush xml:id="br0">
      <inkml:brushProperty name="width" value="0.2" units="cm"/>
      <inkml:brushProperty name="height" value="0.2" units="cm"/>
      <inkml:brushProperty name="color" value="#333333"/>
      <inkml:brushProperty name="ignorePressure" value="1"/>
    </inkml:brush>
  </inkml:definitions>
  <inkml:trace contextRef="#ctx0" brushRef="#br0">2000 0,'-3'0,"0"1,0 0,1-1,-2 1,2 1,-1-1,1-1,-2 2,-2 3,-26 20,18-14,10-8,0 2,0-1,0 1,1 1,-1-2,1 2,0-1,0 1,-3 7,3-4,-1-1,-1 0,-6 10,0-3,5-7,0 0,-1 0,0-1,1 0,-15 11,15-13,0-1,1 2,0-1,-6 9,-15 15,-14 6,-48 58,36-29,38-44,-23 24,-29 30,45-43,17-25,1-1,0 1,-2-1,-7 9,7-9,0 2,-1 0,1 0,-6 12,6-11,0 0,-1 1,-9 9,-44 59,32-43,22-27,-1 2,-11 11,-10 12,22-25,-1 0,0 0,0-1,-11 10,14-13,0-1,1 1,-1 0,0 1,1-2,-4 8,4-7,0 1,-1 0,1-1,-2 0,-4 6,4-6,0 0,1-1,0 1,-1 0,2 1,-2-1,2 1,-1 0,1-1,-3 6,4-7,-2 1,2 0,-1 0,-1-2,2 2,-2-1,2 1,-2-1,1-1,-1 1,0 0,-2 1,1-1,1-1,0 1,0 0,0 1,1-1,-1 0,0 1,-3 5,4-5,-2 1,2 0,-2-1,1 1,-1-1,-6 5,-4 2,-10 18,20-23,0 1,0-2,-1 1,-8 7,2-3,1 0,0 1,1 1,-14 18,14-18,0 0,-1 0,0 0,-14 12,13-14,0 2,0 0,1 1,-16 21,-17 20,40-49,0 0,0 1,0-1,1 1,0-1,-3 7,-11 22,-58 80,49-68,16-26,-1-2,0 0,-25 29,-56 65,88-108,1 0,0 1,-1-1,2 1,-1 0,0 0,-1 5,1-3,0-2,0 2,-1-1,-2 6,-22 29,14-20,-18 22,11-18,14-14,-3-1,2 1,-2-2,-9 8,10-8,0 0,2 0,-2 0,2 1,-1 0,2 1,-1-1,-7 21,3-10,-26 38,9-15,24-39,0 1,-1-1,1 0,-1 0,0-1,-7 7,-11 12,19-20,1 1,0 0,0 0,1 0,-1 0,-1 6,0-2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16.706"/>
    </inkml:context>
    <inkml:brush xml:id="br0">
      <inkml:brushProperty name="width" value="0.2" units="cm"/>
      <inkml:brushProperty name="height" value="0.2" units="cm"/>
      <inkml:brushProperty name="color" value="#333333"/>
      <inkml:brushProperty name="ignorePressure" value="1"/>
    </inkml:brush>
  </inkml:definitions>
  <inkml:trace contextRef="#ctx0" brushRef="#br0">1 1569,'60'-1,"65"3,-123-2,1 1,-1-1,1 1,-1 0,0-1,0 0,1 1,-1 0,0 1,0-1,0 0,0 1,0-1,-1 1,4 1,23 30,-5-4,-9-16,1-1,1 1,0-2,1 0,0-1,33 16,49 13,-95-36,0 0,0 0,0-1,-1 2,1-1,-2 1,1-1,0 1,-1 0,1-1,0 1,-2 0,3 6,12 16,-5-14,0 0,2 0,0-1,0-1,25 16,-16-11,26 21,-42-31,0-1,0 0,1 0,-1-1,1 1,1-1,-2 0,2-1,13 5,1-3,1 0,25 2,-44-5,0 0,0 0,1 0,-1 0,0 1,-1 0,2-1,-2 1,5 3,-4-3,-1 0,1-1,-1 1,1-1,-1 1,2-1,-2 1,1-1,0 0,7 0,21 1,1 2,0 1,-1 0,0 2,42 15,-70-22,-2 1,1 1,-1-1,1 1,0-1,-1 1,0 0,0-1,0 1,0 0,0 0,0 0,0 0,-1 0,0 1,1-1,0 4,6 7,-6-11,0 0,0 1,0-2,1 1,-1 0,1 0,-1 0,1 0,0-2,0 2,4 1,-3-2,0 1,-1 0,1 0,0 0,-1 0,6 5,-7-4,3 3,1-1,-1 1,2-2,-1 2,1-2,10 7,-10-7,-1 1,1-1,10 10,-14-10,0-2,1 2,0-1,-1 0,2-1,-1 1,0-1,1 1,-1-2,1 1,0 0,6 2,-3-3,0 1,-2-1,2 2,-1-1,0 1,0 0,-1 0,1 1,-1 0,0 0,10 8,-9-7,0-1,-1 1,2-2,0 1,-1 0,2-1,-2-1,2 1,-1-1,1 0,-1 0,11 0,13 1,64-2,-59-2,23 2,63-2,-116 0,0 0,1-1,-2 1,1-1,0 0,0-1,-1 0,1 1,-1-2,9-5,7-6,28-24,-9 5,-32 27,-2 0,1 0,-2-1,1 0,9-17,15-16,-10 16,-12 15,0 0,17-16,-16 17,-2 1,0-1,-1 0,0-2,-1 1,0 0,7-18,-9 20,0 1,0 0,1 0,8-8,5-8,8-17,3 2,61-65,-55 66,-25 25,0 1,22-19,-28 27,0-1,-1 0,0 0,1 0,-2-1,1 1,-1 0,3-9,-2 8,-1-1,2 1,-2-1,3 1,3-6,2 1,-1 0,0 1,13-19,1-2,-18 25,1-1,-1-1,-1 1,6-13,-3 5,2 0,0 0,16-20,-11 19,17-33,-20 30,23-28,-22 31,-1 0,-1 1,9-21,-11 20,0 1,1 1,2-1,-1 1,1 0,1 1,1 0,24-17,-26 20,-1-2,0 1,-1-1,0 0,-1-1,0 0,-1 0,6-16,-5 12,1-1,0 2,20-24,-11 21,-13 13,0 1,-1-1,0 0,0-1,0 1,4-8,-1 2,0 1,1 0,0 0,1 1,0 0,0 1,2-1,17-11,27-22,-45 32,-5 6,0 0,0-1,0 1,-1-1,-1 0,1 0,-1-1,5-8,58-138,-61 143,1 0,0 1,2-1,-2 1,15-11,-11 9,0 0,12-16,-16 18,1 0,1-1,0 2,11-9,9-8,-20 16,3-2,0-2,13-17,-4 6,-1 1,3 1,0 0,2 1,45-30,-24 11,-39 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9F00-7C98-4D1C-A0E7-8748052395E8}" type="datetimeFigureOut">
              <a:rPr lang="en-US" smtClean="0"/>
              <a:t>8/25/2021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05422-1729-4581-9CB8-8AF770D43E0D}" type="slidenum">
              <a:rPr lang="en-US" smtClean="0"/>
              <a:t>‹#›</a:t>
            </a:fld>
            <a:endParaRPr lang="en-US" dirty="0"/>
          </a:p>
        </p:txBody>
      </p:sp>
    </p:spTree>
    <p:extLst>
      <p:ext uri="{BB962C8B-B14F-4D97-AF65-F5344CB8AC3E}">
        <p14:creationId xmlns:p14="http://schemas.microsoft.com/office/powerpoint/2010/main" val="21635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a:t>
            </a:fld>
            <a:endParaRPr lang="en-US" dirty="0"/>
          </a:p>
        </p:txBody>
      </p:sp>
    </p:spTree>
    <p:extLst>
      <p:ext uri="{BB962C8B-B14F-4D97-AF65-F5344CB8AC3E}">
        <p14:creationId xmlns:p14="http://schemas.microsoft.com/office/powerpoint/2010/main" val="292994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17</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18</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19</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21</a:t>
            </a:fld>
            <a:endParaRPr lang="en-US" dirty="0"/>
          </a:p>
        </p:txBody>
      </p:sp>
    </p:spTree>
    <p:extLst>
      <p:ext uri="{BB962C8B-B14F-4D97-AF65-F5344CB8AC3E}">
        <p14:creationId xmlns:p14="http://schemas.microsoft.com/office/powerpoint/2010/main" val="66197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26</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28</a:t>
            </a:fld>
            <a:endParaRPr lang="en-US" dirty="0"/>
          </a:p>
        </p:txBody>
      </p:sp>
    </p:spTree>
    <p:extLst>
      <p:ext uri="{BB962C8B-B14F-4D97-AF65-F5344CB8AC3E}">
        <p14:creationId xmlns:p14="http://schemas.microsoft.com/office/powerpoint/2010/main" val="149063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29</a:t>
            </a:fld>
            <a:endParaRPr lang="en-US" dirty="0"/>
          </a:p>
        </p:txBody>
      </p:sp>
    </p:spTree>
    <p:extLst>
      <p:ext uri="{BB962C8B-B14F-4D97-AF65-F5344CB8AC3E}">
        <p14:creationId xmlns:p14="http://schemas.microsoft.com/office/powerpoint/2010/main" val="2070623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41397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a:t>
            </a:fld>
            <a:endParaRPr lang="en-US" dirty="0"/>
          </a:p>
        </p:txBody>
      </p:sp>
    </p:spTree>
    <p:extLst>
      <p:ext uri="{BB962C8B-B14F-4D97-AF65-F5344CB8AC3E}">
        <p14:creationId xmlns:p14="http://schemas.microsoft.com/office/powerpoint/2010/main" val="364849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pPr/>
              <a:t>8</a:t>
            </a:fld>
            <a:endParaRPr lang="en-US" dirty="0"/>
          </a:p>
        </p:txBody>
      </p:sp>
    </p:spTree>
    <p:extLst>
      <p:ext uri="{BB962C8B-B14F-4D97-AF65-F5344CB8AC3E}">
        <p14:creationId xmlns:p14="http://schemas.microsoft.com/office/powerpoint/2010/main" val="312176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13</a:t>
            </a:fld>
            <a:endParaRPr lang="en-US" dirty="0"/>
          </a:p>
        </p:txBody>
      </p:sp>
    </p:spTree>
    <p:extLst>
      <p:ext uri="{BB962C8B-B14F-4D97-AF65-F5344CB8AC3E}">
        <p14:creationId xmlns:p14="http://schemas.microsoft.com/office/powerpoint/2010/main" val="38696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14</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15</a:t>
            </a:fld>
            <a:endParaRPr lang="en-US" dirty="0"/>
          </a:p>
        </p:txBody>
      </p:sp>
    </p:spTree>
    <p:extLst>
      <p:ext uri="{BB962C8B-B14F-4D97-AF65-F5344CB8AC3E}">
        <p14:creationId xmlns:p14="http://schemas.microsoft.com/office/powerpoint/2010/main" val="14938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16</a:t>
            </a:fld>
            <a:endParaRPr lang="en-US" dirty="0"/>
          </a:p>
        </p:txBody>
      </p:sp>
    </p:spTree>
    <p:extLst>
      <p:ext uri="{BB962C8B-B14F-4D97-AF65-F5344CB8AC3E}">
        <p14:creationId xmlns:p14="http://schemas.microsoft.com/office/powerpoint/2010/main" val="1529327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t="4126" b="3030"/>
          <a:stretch>
            <a:fillRect/>
          </a:stretch>
        </p:blipFill>
        <p:spPr bwMode="auto">
          <a:xfrm>
            <a:off x="0" y="0"/>
            <a:ext cx="12192000" cy="6858000"/>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a:stretch>
            <a:fillRect/>
          </a:stretch>
        </p:blipFill>
        <p:spPr bwMode="auto">
          <a:xfrm>
            <a:off x="2844800" y="1676400"/>
            <a:ext cx="65024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914400" y="2286000"/>
            <a:ext cx="103632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fld id="{569902A6-75A9-4365-96C9-BE849B6240DA}" type="datetime1">
              <a:rPr lang="en-US" smtClean="0"/>
              <a:t>8/25/2021</a:t>
            </a:fld>
            <a:endParaRPr lang="en-US" dirty="0"/>
          </a:p>
        </p:txBody>
      </p:sp>
      <p:sp>
        <p:nvSpPr>
          <p:cNvPr id="7" name="Rectangle 6"/>
          <p:cNvSpPr>
            <a:spLocks noGrp="1" noChangeArrowheads="1"/>
          </p:cNvSpPr>
          <p:nvPr>
            <p:ph type="ftr" sz="quarter" idx="11"/>
          </p:nvPr>
        </p:nvSpPr>
        <p:spPr>
          <a:xfrm>
            <a:off x="3556000" y="6248400"/>
            <a:ext cx="5080000" cy="457200"/>
          </a:xfrm>
        </p:spPr>
        <p:txBody>
          <a:bodyPr/>
          <a:lstStyle>
            <a:lvl1pPr>
              <a:defRPr sz="1400" dirty="0" smtClean="0"/>
            </a:lvl1pPr>
          </a:lstStyle>
          <a:p>
            <a:endParaRPr lang="en-US" dirty="0"/>
          </a:p>
        </p:txBody>
      </p:sp>
      <p:sp>
        <p:nvSpPr>
          <p:cNvPr id="8" name="Rectangle 7"/>
          <p:cNvSpPr>
            <a:spLocks noGrp="1" noChangeArrowheads="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9010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fld id="{F996D1BE-5B5A-4A64-A47C-E3F607741242}" type="datetime1">
              <a:rPr lang="en-US" smtClean="0"/>
              <a:t>8/25/2021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21127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Vertical Title 1"/>
          <p:cNvSpPr>
            <a:spLocks noGrp="1"/>
          </p:cNvSpPr>
          <p:nvPr>
            <p:ph type="title" orient="vert"/>
          </p:nvPr>
        </p:nvSpPr>
        <p:spPr>
          <a:xfrm>
            <a:off x="8686800" y="1600200"/>
            <a:ext cx="25908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600200"/>
            <a:ext cx="7569200" cy="4495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6397DDB6-CF6E-4551-A423-7EABDDB64DA5}" type="datetime1">
              <a:rPr lang="en-US" smtClean="0"/>
              <a:t>8/25/2021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24990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2667000"/>
            <a:ext cx="5080000" cy="34290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A3B0EDB0-C010-442D-90EB-FFF248F442B3}" type="datetime1">
              <a:rPr lang="en-US" smtClean="0"/>
              <a:t>8/25/2021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3216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SmartArt Placeholder 2"/>
          <p:cNvSpPr>
            <a:spLocks noGrp="1"/>
          </p:cNvSpPr>
          <p:nvPr>
            <p:ph type="dgm" idx="1"/>
          </p:nvPr>
        </p:nvSpPr>
        <p:spPr>
          <a:xfrm>
            <a:off x="914400" y="2667000"/>
            <a:ext cx="10363200" cy="3429000"/>
          </a:xfrm>
        </p:spPr>
        <p:txBody>
          <a:bodyPr/>
          <a:lstStyle/>
          <a:p>
            <a:pPr lvl="0"/>
            <a:r>
              <a:rPr lang="en-US" noProof="0" dirty="0"/>
              <a:t>Click icon to add SmartArt graphic</a:t>
            </a:r>
          </a:p>
        </p:txBody>
      </p:sp>
      <p:sp>
        <p:nvSpPr>
          <p:cNvPr id="5" name="Date Placeholder 3"/>
          <p:cNvSpPr>
            <a:spLocks noGrp="1"/>
          </p:cNvSpPr>
          <p:nvPr>
            <p:ph type="dt" sz="half" idx="10"/>
          </p:nvPr>
        </p:nvSpPr>
        <p:spPr/>
        <p:txBody>
          <a:bodyPr/>
          <a:lstStyle>
            <a:lvl1pPr>
              <a:defRPr smtClean="0"/>
            </a:lvl1pPr>
          </a:lstStyle>
          <a:p>
            <a:fld id="{2EC11881-6FDC-4BB0-8C55-567665BF5DB6}"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77982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Text Placeholder 2"/>
          <p:cNvSpPr>
            <a:spLocks noGrp="1"/>
          </p:cNvSpPr>
          <p:nvPr>
            <p:ph type="body" sz="half" idx="1"/>
          </p:nvPr>
        </p:nvSpPr>
        <p:spPr>
          <a:xfrm>
            <a:off x="9144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4BBD352A-6052-4838-9239-77747836F305}" type="datetime1">
              <a:rPr lang="en-US" smtClean="0"/>
              <a:t>8/25/2021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52205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Content Placeholder 1"/>
          <p:cNvSpPr>
            <a:spLocks noGrp="1"/>
          </p:cNvSpPr>
          <p:nvPr>
            <p:ph/>
          </p:nvPr>
        </p:nvSpPr>
        <p:spPr>
          <a:xfrm>
            <a:off x="914400" y="1600200"/>
            <a:ext cx="10363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fld id="{BBD264AF-05DE-44C1-AE18-5C4E5F6793B5}" type="datetime1">
              <a:rPr lang="en-US" smtClean="0"/>
              <a:t>8/25/2021</a:t>
            </a:fld>
            <a:endParaRPr lang="en-US" dirty="0"/>
          </a:p>
        </p:txBody>
      </p:sp>
      <p:sp>
        <p:nvSpPr>
          <p:cNvPr id="5" name="Footer Placeholder 3"/>
          <p:cNvSpPr>
            <a:spLocks noGrp="1"/>
          </p:cNvSpPr>
          <p:nvPr>
            <p:ph type="ftr" sz="quarter" idx="11"/>
          </p:nvPr>
        </p:nvSpPr>
        <p:spPr/>
        <p:txBody>
          <a:bodyPr/>
          <a:lstStyle>
            <a:lvl1pPr>
              <a:defRPr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8212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2118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0806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4342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812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82676A72-B18B-4FEC-8034-8DF2FFE38919}"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31480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65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52901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73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41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7857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235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79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856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lvl1pPr>
          </a:lstStyle>
          <a:p>
            <a:fld id="{EAA8C7C5-BDE8-4D88-AA01-7ECEAD5FD680}" type="datetime1">
              <a:rPr lang="en-US" smtClean="0"/>
              <a:t>8/25/2021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7167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11C97617-10F5-4133-886D-2A0BD918EC55}"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6168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fld id="{35685298-6822-4C49-BFFC-B53CBC7215D2}" type="datetime1">
              <a:rPr lang="en-US" smtClean="0"/>
              <a:t>8/25/2021</a:t>
            </a:fld>
            <a:endParaRPr lang="en-US" dirty="0"/>
          </a:p>
        </p:txBody>
      </p:sp>
      <p:sp>
        <p:nvSpPr>
          <p:cNvPr id="9" name="Footer Placeholder 7"/>
          <p:cNvSpPr>
            <a:spLocks noGrp="1"/>
          </p:cNvSpPr>
          <p:nvPr>
            <p:ph type="ftr" sz="quarter" idx="11"/>
          </p:nvPr>
        </p:nvSpPr>
        <p:spPr/>
        <p:txBody>
          <a:bodyPr/>
          <a:lstStyle>
            <a:lvl1pPr>
              <a:defRPr dirty="0" smtClean="0"/>
            </a:lvl1pPr>
          </a:lstStyle>
          <a:p>
            <a:endParaRPr lang="en-US" dirty="0"/>
          </a:p>
        </p:txBody>
      </p:sp>
      <p:sp>
        <p:nvSpPr>
          <p:cNvPr id="10" name="Slide Number Placeholder 8"/>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63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fld id="{E14D87F6-45A6-4821-8285-6A59B4BA359D}" type="datetime1">
              <a:rPr lang="en-US" smtClean="0"/>
              <a:t>8/25/2021</a:t>
            </a:fld>
            <a:endParaRPr lang="en-US" dirty="0"/>
          </a:p>
        </p:txBody>
      </p:sp>
      <p:sp>
        <p:nvSpPr>
          <p:cNvPr id="5" name="Footer Placeholder 3"/>
          <p:cNvSpPr>
            <a:spLocks noGrp="1"/>
          </p:cNvSpPr>
          <p:nvPr>
            <p:ph type="ftr" sz="quarter" idx="11"/>
          </p:nvPr>
        </p:nvSpPr>
        <p:spPr/>
        <p:txBody>
          <a:bodyPr/>
          <a:lstStyle>
            <a:lvl1pPr>
              <a:defRPr sz="1400"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0830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fld id="{81EC184B-850C-45C6-9318-35628D0CC866}" type="datetime1">
              <a:rPr lang="en-US" smtClean="0"/>
              <a:t>8/25/2021</a:t>
            </a:fld>
            <a:endParaRPr lang="en-US" dirty="0"/>
          </a:p>
        </p:txBody>
      </p:sp>
      <p:sp>
        <p:nvSpPr>
          <p:cNvPr id="4" name="Footer Placeholder 2"/>
          <p:cNvSpPr>
            <a:spLocks noGrp="1"/>
          </p:cNvSpPr>
          <p:nvPr>
            <p:ph type="ftr" sz="quarter" idx="11"/>
          </p:nvPr>
        </p:nvSpPr>
        <p:spPr/>
        <p:txBody>
          <a:bodyPr/>
          <a:lstStyle>
            <a:lvl1pPr>
              <a:defRPr sz="1400" dirty="0" smtClean="0"/>
            </a:lvl1pPr>
          </a:lstStyle>
          <a:p>
            <a:endParaRPr lang="en-US" dirty="0"/>
          </a:p>
        </p:txBody>
      </p:sp>
      <p:sp>
        <p:nvSpPr>
          <p:cNvPr id="5" name="Slide Number Placeholder 3"/>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9779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AA2DF4C2-7757-4520-BBA6-31319D53B30E}"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9931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1F1F8A2A-41DA-4A1A-9ACA-BF312A5FEAF4}" type="datetime1">
              <a:rPr lang="en-US" smtClean="0"/>
              <a:t>8/25/2021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0933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7" cstate="print"/>
          <a:srcRect t="4126" b="3030"/>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016000" y="1600200"/>
            <a:ext cx="1016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2667000"/>
            <a:ext cx="103632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fld id="{E0296885-9337-4A1C-9C06-497981B63DDD}" type="datetime1">
              <a:rPr lang="en-US" smtClean="0"/>
              <a:t>8/25/2021</a:t>
            </a:fld>
            <a:endParaRPr lang="en-US" dirty="0"/>
          </a:p>
        </p:txBody>
      </p:sp>
      <p:sp>
        <p:nvSpPr>
          <p:cNvPr id="1029" name="Rectangle 5"/>
          <p:cNvSpPr>
            <a:spLocks noGrp="1" noChangeArrowheads="1"/>
          </p:cNvSpPr>
          <p:nvPr>
            <p:ph type="ftr" sz="quarter" idx="3"/>
          </p:nvPr>
        </p:nvSpPr>
        <p:spPr bwMode="auto">
          <a:xfrm>
            <a:off x="2540000" y="6248400"/>
            <a:ext cx="7315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4209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42395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hyperlink" Target="https://louisvilleky.gov/government/air-pollution-control-district/rubbertown-air-toxics-risk-assessment"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420.png"/><Relationship Id="rId18" Type="http://schemas.openxmlformats.org/officeDocument/2006/relationships/customXml" Target="../ink/ink8.xml"/><Relationship Id="rId26" Type="http://schemas.openxmlformats.org/officeDocument/2006/relationships/image" Target="../media/image49.png"/><Relationship Id="rId3" Type="http://schemas.openxmlformats.org/officeDocument/2006/relationships/customXml" Target="../ink/ink1.xml"/><Relationship Id="rId21" Type="http://schemas.openxmlformats.org/officeDocument/2006/relationships/customXml" Target="../ink/ink9.xml"/><Relationship Id="rId34" Type="http://schemas.openxmlformats.org/officeDocument/2006/relationships/image" Target="../media/image53.png"/><Relationship Id="rId7" Type="http://schemas.openxmlformats.org/officeDocument/2006/relationships/customXml" Target="../ink/ink3.xml"/><Relationship Id="rId12" Type="http://schemas.openxmlformats.org/officeDocument/2006/relationships/customXml" Target="../ink/ink5.xml"/><Relationship Id="rId17" Type="http://schemas.openxmlformats.org/officeDocument/2006/relationships/image" Target="../media/image440.png"/><Relationship Id="rId25" Type="http://schemas.openxmlformats.org/officeDocument/2006/relationships/customXml" Target="../ink/ink11.xml"/><Relationship Id="rId33" Type="http://schemas.openxmlformats.org/officeDocument/2006/relationships/image" Target="../media/image48.png"/><Relationship Id="rId2" Type="http://schemas.openxmlformats.org/officeDocument/2006/relationships/image" Target="../media/image45.png"/><Relationship Id="rId16" Type="http://schemas.openxmlformats.org/officeDocument/2006/relationships/customXml" Target="../ink/ink7.xml"/><Relationship Id="rId20" Type="http://schemas.openxmlformats.org/officeDocument/2006/relationships/image" Target="../media/image47.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46.png"/><Relationship Id="rId24" Type="http://schemas.openxmlformats.org/officeDocument/2006/relationships/image" Target="../media/image480.png"/><Relationship Id="rId32" Type="http://schemas.openxmlformats.org/officeDocument/2006/relationships/image" Target="../media/image52.png"/><Relationship Id="rId5" Type="http://schemas.openxmlformats.org/officeDocument/2006/relationships/customXml" Target="../ink/ink2.xml"/><Relationship Id="rId15" Type="http://schemas.openxmlformats.org/officeDocument/2006/relationships/image" Target="../media/image430.png"/><Relationship Id="rId23" Type="http://schemas.openxmlformats.org/officeDocument/2006/relationships/customXml" Target="../ink/ink10.xml"/><Relationship Id="rId28" Type="http://schemas.openxmlformats.org/officeDocument/2006/relationships/image" Target="../media/image50.png"/><Relationship Id="rId10" Type="http://schemas.openxmlformats.org/officeDocument/2006/relationships/image" Target="../media/image400.png"/><Relationship Id="rId19" Type="http://schemas.openxmlformats.org/officeDocument/2006/relationships/image" Target="../media/image450.png"/><Relationship Id="rId31" Type="http://schemas.openxmlformats.org/officeDocument/2006/relationships/customXml" Target="../ink/ink14.xml"/><Relationship Id="rId4" Type="http://schemas.openxmlformats.org/officeDocument/2006/relationships/image" Target="../media/image370.png"/><Relationship Id="rId9" Type="http://schemas.openxmlformats.org/officeDocument/2006/relationships/customXml" Target="../ink/ink4.xml"/><Relationship Id="rId14" Type="http://schemas.openxmlformats.org/officeDocument/2006/relationships/customXml" Target="../ink/ink6.xml"/><Relationship Id="rId22" Type="http://schemas.openxmlformats.org/officeDocument/2006/relationships/image" Target="../media/image470.png"/><Relationship Id="rId27" Type="http://schemas.openxmlformats.org/officeDocument/2006/relationships/customXml" Target="../ink/ink12.xml"/><Relationship Id="rId30"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xr"/><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6E1CE-9D03-4831-8AF6-A9FB068A699D}"/>
              </a:ext>
            </a:extLst>
          </p:cNvPr>
          <p:cNvSpPr>
            <a:spLocks noGrp="1"/>
          </p:cNvSpPr>
          <p:nvPr>
            <p:ph type="ctrTitle"/>
          </p:nvPr>
        </p:nvSpPr>
        <p:spPr/>
        <p:txBody>
          <a:bodyPr/>
          <a:lstStyle/>
          <a:p>
            <a:r>
              <a:rPr lang="en-US" dirty="0"/>
              <a:t>Multi-Pollutant (MP) OEJ Briefing </a:t>
            </a:r>
          </a:p>
        </p:txBody>
      </p:sp>
      <p:sp>
        <p:nvSpPr>
          <p:cNvPr id="5" name="Subtitle 4">
            <a:extLst>
              <a:ext uri="{FF2B5EF4-FFF2-40B4-BE49-F238E27FC236}">
                <a16:creationId xmlns:a16="http://schemas.microsoft.com/office/drawing/2014/main" id="{10CD18D1-242D-4BFD-81C6-EEE1E0908AE7}"/>
              </a:ext>
            </a:extLst>
          </p:cNvPr>
          <p:cNvSpPr>
            <a:spLocks noGrp="1"/>
          </p:cNvSpPr>
          <p:nvPr>
            <p:ph type="subTitle" idx="1"/>
          </p:nvPr>
        </p:nvSpPr>
        <p:spPr/>
        <p:txBody>
          <a:bodyPr/>
          <a:lstStyle/>
          <a:p>
            <a:pPr>
              <a:spcBef>
                <a:spcPts val="0"/>
              </a:spcBef>
            </a:pPr>
            <a:r>
              <a:rPr lang="en-US" altLang="zh-CN" i="1" dirty="0">
                <a:latin typeface="Calibri" panose="020F0502020204030204" pitchFamily="34" charset="0"/>
                <a:cs typeface="Calibri" panose="020F0502020204030204" pitchFamily="34" charset="0"/>
              </a:rPr>
              <a:t>OAQPS’s Multi-Pollutant Team</a:t>
            </a:r>
          </a:p>
          <a:p>
            <a:pPr>
              <a:spcBef>
                <a:spcPts val="0"/>
              </a:spcBef>
            </a:pPr>
            <a:r>
              <a:rPr lang="en-US" altLang="zh-CN" dirty="0">
                <a:latin typeface="Calibri" panose="020F0502020204030204" pitchFamily="34" charset="0"/>
                <a:cs typeface="Calibri" panose="020F0502020204030204" pitchFamily="34" charset="0"/>
              </a:rPr>
              <a:t>Beth Landis &amp; Carey Jang</a:t>
            </a:r>
            <a:endParaRPr lang="en-US" altLang="zh-CN" i="1" dirty="0">
              <a:latin typeface="Calibri" panose="020F0502020204030204" pitchFamily="34" charset="0"/>
              <a:cs typeface="Calibri" panose="020F0502020204030204" pitchFamily="34" charset="0"/>
            </a:endParaRPr>
          </a:p>
          <a:p>
            <a:pPr>
              <a:spcBef>
                <a:spcPts val="0"/>
              </a:spcBef>
            </a:pPr>
            <a:r>
              <a:rPr lang="en-US" altLang="zh-CN" dirty="0">
                <a:latin typeface="Calibri" panose="020F0502020204030204" pitchFamily="34" charset="0"/>
                <a:cs typeface="Calibri" panose="020F0502020204030204" pitchFamily="34" charset="0"/>
              </a:rPr>
              <a:t>August 30, 2021</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9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861870" y="144503"/>
            <a:ext cx="5861957" cy="501827"/>
          </a:xfrm>
        </p:spPr>
        <p:txBody>
          <a:bodyPr>
            <a:noAutofit/>
          </a:bodyPr>
          <a:lstStyle/>
          <a:p>
            <a:r>
              <a:rPr lang="en-US" altLang="zh-CN" dirty="0">
                <a:solidFill>
                  <a:schemeClr val="bg1"/>
                </a:solidFill>
                <a:latin typeface="Arial" panose="020B0604020202020204" pitchFamily="34" charset="0"/>
                <a:cs typeface="Arial" panose="020B0604020202020204" pitchFamily="34" charset="0"/>
              </a:rPr>
              <a:t>NEXUS - Three Key Modules</a:t>
            </a:r>
            <a:endParaRPr lang="zh-CN" alt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979728" y="1308701"/>
            <a:ext cx="2142638" cy="369332"/>
          </a:xfrm>
          <a:prstGeom prst="rect">
            <a:avLst/>
          </a:prstGeom>
          <a:noFill/>
        </p:spPr>
        <p:txBody>
          <a:bodyPr wrap="square" rtlCol="0">
            <a:spAutoFit/>
          </a:bodyPr>
          <a:lstStyle/>
          <a:p>
            <a:pPr algn="ctr">
              <a:defRPr/>
            </a:pPr>
            <a:r>
              <a:rPr lang="en-US" sz="18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5094646" y="1308701"/>
            <a:ext cx="1980479" cy="369332"/>
          </a:xfrm>
          <a:prstGeom prst="rect">
            <a:avLst/>
          </a:prstGeom>
          <a:noFill/>
        </p:spPr>
        <p:txBody>
          <a:bodyPr wrap="square" rtlCol="0">
            <a:spAutoFit/>
          </a:bodyPr>
          <a:lstStyle/>
          <a:p>
            <a:pPr algn="ctr">
              <a:defRPr/>
            </a:pPr>
            <a:r>
              <a:rPr lang="en-US" sz="18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8153824" y="1311116"/>
            <a:ext cx="2058449" cy="369332"/>
          </a:xfrm>
          <a:prstGeom prst="rect">
            <a:avLst/>
          </a:prstGeom>
          <a:noFill/>
        </p:spPr>
        <p:txBody>
          <a:bodyPr wrap="square" rtlCol="0">
            <a:spAutoFit/>
          </a:bodyPr>
          <a:lstStyle/>
          <a:p>
            <a:pPr algn="ctr">
              <a:defRPr/>
            </a:pPr>
            <a:r>
              <a:rPr lang="en-US" sz="18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714825" y="3812444"/>
            <a:ext cx="2662481" cy="267765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View and create interactive Map/Data/Chart/Table</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flexible selections &amp; mapping of “</a:t>
            </a:r>
            <a:r>
              <a:rPr lang="en-US" sz="1400" dirty="0">
                <a:solidFill>
                  <a:srgbClr val="FF0000"/>
                </a:solidFill>
                <a:latin typeface="Arial" panose="020B0604020202020204" pitchFamily="34" charset="0"/>
                <a:cs typeface="Arial" panose="020B0604020202020204" pitchFamily="34" charset="0"/>
              </a:rPr>
              <a:t>Ambient” </a:t>
            </a:r>
            <a:r>
              <a:rPr lang="en-US" sz="1400" dirty="0">
                <a:latin typeface="Arial" panose="020B0604020202020204" pitchFamily="34" charset="0"/>
                <a:cs typeface="Arial" panose="020B0604020202020204" pitchFamily="34" charset="0"/>
              </a:rPr>
              <a:t>and/or </a:t>
            </a:r>
            <a:r>
              <a:rPr lang="en-US" sz="1400" dirty="0">
                <a:solidFill>
                  <a:srgbClr val="FF0000"/>
                </a:solidFill>
                <a:latin typeface="Arial" panose="020B0604020202020204" pitchFamily="34" charset="0"/>
                <a:cs typeface="Arial" panose="020B0604020202020204" pitchFamily="34" charset="0"/>
              </a:rPr>
              <a:t>“Risk” </a:t>
            </a:r>
            <a:r>
              <a:rPr lang="en-US" sz="1400" dirty="0">
                <a:latin typeface="Arial" panose="020B0604020202020204" pitchFamily="34" charset="0"/>
                <a:cs typeface="Arial" panose="020B0604020202020204" pitchFamily="34" charset="0"/>
              </a:rPr>
              <a:t>levels of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O</a:t>
            </a:r>
            <a:r>
              <a:rPr lang="en-US" sz="1400" baseline="-25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and Air Toxics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Link and display </a:t>
            </a:r>
            <a:r>
              <a:rPr lang="en-US" sz="1400" dirty="0">
                <a:solidFill>
                  <a:srgbClr val="FF0000"/>
                </a:solidFill>
                <a:latin typeface="Arial" panose="020B0604020202020204" pitchFamily="34" charset="0"/>
                <a:cs typeface="Arial" panose="020B0604020202020204" pitchFamily="34" charset="0"/>
              </a:rPr>
              <a:t>major emission sources’</a:t>
            </a:r>
            <a:r>
              <a:rPr lang="en-US" sz="14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686893" y="3964901"/>
            <a:ext cx="2802478" cy="2246769"/>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Allow to update &amp; change input data files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data preview and filter functions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Currently uses 10 sets of publicly available input data files (~4GB)</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720731" y="3812445"/>
            <a:ext cx="2785781" cy="2462213"/>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Provide overlaying map and summary table for data query results</a:t>
            </a:r>
          </a:p>
          <a:p>
            <a:pPr marL="171450" indent="-171450">
              <a:buFont typeface="Arial" panose="020B0604020202020204" pitchFamily="34" charset="0"/>
              <a:buChar char="•"/>
            </a:pPr>
            <a:r>
              <a:rPr lang="en-US" sz="1400" dirty="0">
                <a:solidFill>
                  <a:srgbClr val="0000FF"/>
                </a:solidFill>
                <a:latin typeface="Arial" panose="020B0604020202020204" pitchFamily="34" charset="0"/>
                <a:cs typeface="Arial" panose="020B0604020202020204" pitchFamily="34" charset="0"/>
              </a:rPr>
              <a:t>Current data query based on selected data fields: </a:t>
            </a:r>
            <a:r>
              <a:rPr lang="en-US" sz="14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653056" y="1678033"/>
            <a:ext cx="2795985" cy="1928996"/>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2134961" y="1908350"/>
            <a:ext cx="277585" cy="614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894" y="1663676"/>
            <a:ext cx="2795985" cy="2066315"/>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720732" y="1663675"/>
            <a:ext cx="2795985" cy="1943354"/>
          </a:xfrm>
          <a:prstGeom prst="rect">
            <a:avLst/>
          </a:prstGeom>
          <a:ln>
            <a:solidFill>
              <a:schemeClr val="tx1"/>
            </a:solidFill>
          </a:ln>
        </p:spPr>
      </p:pic>
      <p:sp>
        <p:nvSpPr>
          <p:cNvPr id="15" name="Slide Number Placeholder 6">
            <a:extLst>
              <a:ext uri="{FF2B5EF4-FFF2-40B4-BE49-F238E27FC236}">
                <a16:creationId xmlns:a16="http://schemas.microsoft.com/office/drawing/2014/main" id="{E740766E-9419-44B2-9966-FB95958DA7D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10</a:t>
            </a:fld>
            <a:endParaRPr lang="en-US" dirty="0"/>
          </a:p>
        </p:txBody>
      </p:sp>
    </p:spTree>
    <p:extLst>
      <p:ext uri="{BB962C8B-B14F-4D97-AF65-F5344CB8AC3E}">
        <p14:creationId xmlns:p14="http://schemas.microsoft.com/office/powerpoint/2010/main" val="270612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a:xfrm>
            <a:off x="1424257" y="0"/>
            <a:ext cx="5366657" cy="990600"/>
          </a:xfrm>
        </p:spPr>
        <p:txBody>
          <a:bodyPr/>
          <a:lstStyle/>
          <a:p>
            <a:pPr algn="l"/>
            <a:r>
              <a:rPr lang="en-US" dirty="0">
                <a:solidFill>
                  <a:schemeClr val="bg1"/>
                </a:solidFill>
              </a:rPr>
              <a:t>NEXUS - </a:t>
            </a:r>
            <a:r>
              <a:rPr lang="en-US" sz="3600" dirty="0">
                <a:solidFill>
                  <a:schemeClr val="bg1"/>
                </a:solidFill>
                <a:latin typeface="Arial" panose="020B0604020202020204" pitchFamily="34" charset="0"/>
                <a:cs typeface="Arial" panose="020B0604020202020204" pitchFamily="34" charset="0"/>
              </a:rPr>
              <a:t>Examples</a:t>
            </a:r>
            <a:endParaRPr lang="en-US"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883403" y="1600200"/>
            <a:ext cx="10554346" cy="4495800"/>
          </a:xfrm>
        </p:spPr>
        <p:txBody>
          <a:bodyPr>
            <a:normAutofit/>
          </a:bodyPr>
          <a:lstStyle/>
          <a:p>
            <a:pPr>
              <a:spcBef>
                <a:spcPts val="0"/>
              </a:spcBef>
              <a:spcAft>
                <a:spcPts val="450"/>
              </a:spcAft>
            </a:pPr>
            <a:r>
              <a:rPr lang="en-US" dirty="0">
                <a:latin typeface="Arial" panose="020B0604020202020204" pitchFamily="34" charset="0"/>
                <a:cs typeface="Arial" panose="020B0604020202020204" pitchFamily="34" charset="0"/>
              </a:rPr>
              <a:t>How can NEXUS be used to identify highest risk areas across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Air Toxics, summarize the source(s) contributing to communities with possible EJ concerns, and </a:t>
            </a:r>
            <a:r>
              <a:rPr lang="en-US"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dirty="0">
              <a:latin typeface="Arial" panose="020B0604020202020204" pitchFamily="34" charset="0"/>
              <a:cs typeface="Arial" panose="020B0604020202020204" pitchFamily="34" charset="0"/>
            </a:endParaRPr>
          </a:p>
          <a:p>
            <a:pPr lvl="1">
              <a:spcBef>
                <a:spcPts val="0"/>
              </a:spcBef>
              <a:spcAft>
                <a:spcPts val="450"/>
              </a:spcAft>
            </a:pPr>
            <a:r>
              <a:rPr lang="en-US" dirty="0">
                <a:latin typeface="Arial" panose="020B0604020202020204" pitchFamily="34" charset="0"/>
                <a:cs typeface="Arial" panose="020B0604020202020204" pitchFamily="34" charset="0"/>
              </a:rPr>
              <a:t>Example 1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342900" lvl="1" indent="0">
              <a:spcBef>
                <a:spcPts val="0"/>
              </a:spcBef>
              <a:spcAft>
                <a:spcPts val="450"/>
              </a:spcAft>
              <a:buNone/>
            </a:pPr>
            <a:endParaRPr lang="en-US"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How can NEXUS be used to understand the nature of multi-pollutant risks in Advance areas?</a:t>
            </a:r>
          </a:p>
          <a:p>
            <a:pPr lvl="1">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Example 2 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spcBef>
                <a:spcPts val="0"/>
              </a:spcBef>
              <a:spcAft>
                <a:spcPts val="450"/>
              </a:spcAft>
            </a:pPr>
            <a:endParaRPr lang="en-US" sz="1950" dirty="0">
              <a:sym typeface="Wingdings" panose="05000000000000000000" pitchFamily="2" charset="2"/>
            </a:endParaRPr>
          </a:p>
          <a:p>
            <a:pPr lvl="1"/>
            <a:endParaRPr lang="en-US" sz="1950" dirty="0">
              <a:sym typeface="Wingdings" panose="05000000000000000000" pitchFamily="2" charset="2"/>
            </a:endParaRPr>
          </a:p>
          <a:p>
            <a:endParaRPr lang="en-US" dirty="0">
              <a:sym typeface="Wingdings" panose="05000000000000000000" pitchFamily="2" charset="2"/>
            </a:endParaRPr>
          </a:p>
        </p:txBody>
      </p:sp>
      <p:sp>
        <p:nvSpPr>
          <p:cNvPr id="6" name="Slide Number Placeholder 6">
            <a:extLst>
              <a:ext uri="{FF2B5EF4-FFF2-40B4-BE49-F238E27FC236}">
                <a16:creationId xmlns:a16="http://schemas.microsoft.com/office/drawing/2014/main" id="{1A3D122F-D104-4626-8530-89FD95C9C82F}"/>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11</a:t>
            </a:fld>
            <a:endParaRPr lang="en-US" dirty="0"/>
          </a:p>
        </p:txBody>
      </p:sp>
    </p:spTree>
    <p:extLst>
      <p:ext uri="{BB962C8B-B14F-4D97-AF65-F5344CB8AC3E}">
        <p14:creationId xmlns:p14="http://schemas.microsoft.com/office/powerpoint/2010/main" val="147005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2"/>
          <a:stretch>
            <a:fillRect/>
          </a:stretch>
        </p:blipFill>
        <p:spPr>
          <a:xfrm>
            <a:off x="1877967" y="1194714"/>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1" y="6273227"/>
            <a:ext cx="11530738" cy="646331"/>
          </a:xfrm>
          <a:prstGeom prst="rect">
            <a:avLst/>
          </a:prstGeom>
          <a:noFill/>
        </p:spPr>
        <p:txBody>
          <a:bodyPr wrap="square">
            <a:spAutoFit/>
          </a:bodyPr>
          <a:lstStyle/>
          <a:p>
            <a:pPr algn="ctr"/>
            <a:r>
              <a:rPr lang="en-US" sz="1800" dirty="0"/>
              <a:t>NEXUS can be used to identify highest risk areas across O</a:t>
            </a:r>
            <a:r>
              <a:rPr lang="en-US" sz="1800" baseline="-25000" dirty="0"/>
              <a:t>3</a:t>
            </a:r>
            <a:r>
              <a:rPr lang="en-US" sz="1800" dirty="0"/>
              <a:t>, PM</a:t>
            </a:r>
            <a:r>
              <a:rPr lang="en-US" sz="1800" baseline="-25000" dirty="0"/>
              <a:t>2.5</a:t>
            </a:r>
            <a:r>
              <a:rPr lang="en-US" sz="1800" dirty="0"/>
              <a:t>, and Air Toxics. </a:t>
            </a:r>
          </a:p>
          <a:p>
            <a:pPr algn="ctr"/>
            <a:r>
              <a:rPr lang="en-US" sz="18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1056168" y="128320"/>
            <a:ext cx="5625548" cy="584775"/>
          </a:xfrm>
          <a:prstGeom prst="rect">
            <a:avLst/>
          </a:prstGeom>
          <a:noFill/>
        </p:spPr>
        <p:txBody>
          <a:bodyPr wrap="square">
            <a:spAutoFit/>
          </a:bodyPr>
          <a:lstStyle/>
          <a:p>
            <a:pPr algn="ctr"/>
            <a:r>
              <a:rPr lang="en-US" altLang="zh-CN" sz="3200" dirty="0">
                <a:solidFill>
                  <a:schemeClr val="bg1"/>
                </a:solidFill>
                <a:latin typeface="Arial" panose="020B0604020202020204" pitchFamily="34" charset="0"/>
                <a:cs typeface="Arial" panose="020B0604020202020204" pitchFamily="34" charset="0"/>
              </a:rPr>
              <a:t>NEXUS – Detroit Example</a:t>
            </a:r>
            <a:endParaRPr lang="en-US" sz="3200" dirty="0"/>
          </a:p>
        </p:txBody>
      </p:sp>
      <p:sp>
        <p:nvSpPr>
          <p:cNvPr id="7" name="Slide Number Placeholder 6">
            <a:extLst>
              <a:ext uri="{FF2B5EF4-FFF2-40B4-BE49-F238E27FC236}">
                <a16:creationId xmlns:a16="http://schemas.microsoft.com/office/drawing/2014/main" id="{8EDA6E1A-600C-4680-BBB8-46AC83CAD409}"/>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12</a:t>
            </a:fld>
            <a:endParaRPr lang="en-US" dirty="0"/>
          </a:p>
        </p:txBody>
      </p:sp>
    </p:spTree>
    <p:extLst>
      <p:ext uri="{BB962C8B-B14F-4D97-AF65-F5344CB8AC3E}">
        <p14:creationId xmlns:p14="http://schemas.microsoft.com/office/powerpoint/2010/main" val="252380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61FB82D-D9B8-47AA-BC73-6E9C40E65D1A}"/>
              </a:ext>
            </a:extLst>
          </p:cNvPr>
          <p:cNvGraphicFramePr>
            <a:graphicFrameLocks noGrp="1"/>
          </p:cNvGraphicFramePr>
          <p:nvPr>
            <p:extLst>
              <p:ext uri="{D42A27DB-BD31-4B8C-83A1-F6EECF244321}">
                <p14:modId xmlns:p14="http://schemas.microsoft.com/office/powerpoint/2010/main" val="87475156"/>
              </p:ext>
            </p:extLst>
          </p:nvPr>
        </p:nvGraphicFramePr>
        <p:xfrm>
          <a:off x="391332" y="1895164"/>
          <a:ext cx="11409336" cy="2632544"/>
        </p:xfrm>
        <a:graphic>
          <a:graphicData uri="http://schemas.openxmlformats.org/drawingml/2006/table">
            <a:tbl>
              <a:tblPr firstRow="1" bandRow="1">
                <a:noFill/>
              </a:tblPr>
              <a:tblGrid>
                <a:gridCol w="574158">
                  <a:extLst>
                    <a:ext uri="{9D8B030D-6E8A-4147-A177-3AD203B41FA5}">
                      <a16:colId xmlns:a16="http://schemas.microsoft.com/office/drawing/2014/main" val="2233267017"/>
                    </a:ext>
                  </a:extLst>
                </a:gridCol>
                <a:gridCol w="1487915">
                  <a:extLst>
                    <a:ext uri="{9D8B030D-6E8A-4147-A177-3AD203B41FA5}">
                      <a16:colId xmlns:a16="http://schemas.microsoft.com/office/drawing/2014/main" val="1197941587"/>
                    </a:ext>
                  </a:extLst>
                </a:gridCol>
                <a:gridCol w="2895686">
                  <a:extLst>
                    <a:ext uri="{9D8B030D-6E8A-4147-A177-3AD203B41FA5}">
                      <a16:colId xmlns:a16="http://schemas.microsoft.com/office/drawing/2014/main" val="810618499"/>
                    </a:ext>
                  </a:extLst>
                </a:gridCol>
                <a:gridCol w="982797">
                  <a:extLst>
                    <a:ext uri="{9D8B030D-6E8A-4147-A177-3AD203B41FA5}">
                      <a16:colId xmlns:a16="http://schemas.microsoft.com/office/drawing/2014/main" val="1093839381"/>
                    </a:ext>
                  </a:extLst>
                </a:gridCol>
                <a:gridCol w="819056">
                  <a:extLst>
                    <a:ext uri="{9D8B030D-6E8A-4147-A177-3AD203B41FA5}">
                      <a16:colId xmlns:a16="http://schemas.microsoft.com/office/drawing/2014/main" val="1253869879"/>
                    </a:ext>
                  </a:extLst>
                </a:gridCol>
                <a:gridCol w="907263">
                  <a:extLst>
                    <a:ext uri="{9D8B030D-6E8A-4147-A177-3AD203B41FA5}">
                      <a16:colId xmlns:a16="http://schemas.microsoft.com/office/drawing/2014/main" val="2347247648"/>
                    </a:ext>
                  </a:extLst>
                </a:gridCol>
                <a:gridCol w="1175804">
                  <a:extLst>
                    <a:ext uri="{9D8B030D-6E8A-4147-A177-3AD203B41FA5}">
                      <a16:colId xmlns:a16="http://schemas.microsoft.com/office/drawing/2014/main" val="1627106746"/>
                    </a:ext>
                  </a:extLst>
                </a:gridCol>
                <a:gridCol w="1142757">
                  <a:extLst>
                    <a:ext uri="{9D8B030D-6E8A-4147-A177-3AD203B41FA5}">
                      <a16:colId xmlns:a16="http://schemas.microsoft.com/office/drawing/2014/main" val="4250504530"/>
                    </a:ext>
                  </a:extLst>
                </a:gridCol>
                <a:gridCol w="1423900">
                  <a:extLst>
                    <a:ext uri="{9D8B030D-6E8A-4147-A177-3AD203B41FA5}">
                      <a16:colId xmlns:a16="http://schemas.microsoft.com/office/drawing/2014/main" val="732662851"/>
                    </a:ext>
                  </a:extLst>
                </a:gridCol>
              </a:tblGrid>
              <a:tr h="562460">
                <a:tc>
                  <a:txBody>
                    <a:bodyPr/>
                    <a:lstStyle/>
                    <a:p>
                      <a:pPr algn="ctr" fontAlgn="b"/>
                      <a:r>
                        <a:rPr lang="en-US" sz="16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Annual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Daily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10" name="Rectangle 9">
            <a:extLst>
              <a:ext uri="{FF2B5EF4-FFF2-40B4-BE49-F238E27FC236}">
                <a16:creationId xmlns:a16="http://schemas.microsoft.com/office/drawing/2014/main" id="{5B8C9E62-BE1B-4112-9DED-9D1A1A13A997}"/>
              </a:ext>
            </a:extLst>
          </p:cNvPr>
          <p:cNvSpPr/>
          <p:nvPr/>
        </p:nvSpPr>
        <p:spPr>
          <a:xfrm>
            <a:off x="1336084" y="4968234"/>
            <a:ext cx="9903416" cy="1477328"/>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highest risk areas across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Top CBSAs </a:t>
            </a:r>
            <a:r>
              <a:rPr lang="en-US" sz="1800" i="1" dirty="0">
                <a:latin typeface="Arial" panose="020B0604020202020204" pitchFamily="34" charset="0"/>
                <a:cs typeface="Arial" panose="020B0604020202020204" pitchFamily="34" charset="0"/>
              </a:rPr>
              <a:t>(using this approach) </a:t>
            </a:r>
            <a:r>
              <a:rPr lang="en-US" sz="1800" dirty="0">
                <a:latin typeface="Arial" panose="020B0604020202020204" pitchFamily="34" charset="0"/>
                <a:cs typeface="Arial" panose="020B0604020202020204" pitchFamily="34" charset="0"/>
              </a:rPr>
              <a:t>– Chicago, Cleveland, </a:t>
            </a:r>
            <a:r>
              <a:rPr lang="en-US" sz="1800" u="sng" dirty="0">
                <a:latin typeface="Arial" panose="020B0604020202020204" pitchFamily="34" charset="0"/>
                <a:cs typeface="Arial" panose="020B0604020202020204" pitchFamily="34" charset="0"/>
              </a:rPr>
              <a:t>Detroit</a:t>
            </a:r>
            <a:r>
              <a:rPr lang="en-US" sz="1800" dirty="0">
                <a:latin typeface="Arial" panose="020B0604020202020204" pitchFamily="34" charset="0"/>
                <a:cs typeface="Arial" panose="020B0604020202020204" pitchFamily="34" charset="0"/>
              </a:rPr>
              <a:t> and Grand Rapids</a:t>
            </a:r>
          </a:p>
        </p:txBody>
      </p:sp>
      <p:sp>
        <p:nvSpPr>
          <p:cNvPr id="11" name="Title 1">
            <a:extLst>
              <a:ext uri="{FF2B5EF4-FFF2-40B4-BE49-F238E27FC236}">
                <a16:creationId xmlns:a16="http://schemas.microsoft.com/office/drawing/2014/main" id="{9112E136-509F-4E08-B643-A6F2FF127EF1}"/>
              </a:ext>
            </a:extLst>
          </p:cNvPr>
          <p:cNvSpPr>
            <a:spLocks noGrp="1"/>
          </p:cNvSpPr>
          <p:nvPr>
            <p:ph type="title"/>
          </p:nvPr>
        </p:nvSpPr>
        <p:spPr>
          <a:xfrm>
            <a:off x="542442" y="214147"/>
            <a:ext cx="6448082" cy="501827"/>
          </a:xfrm>
        </p:spPr>
        <p:txBody>
          <a:bodyPr/>
          <a:lstStyle/>
          <a:p>
            <a:r>
              <a:rPr lang="en-US" altLang="zh-CN" sz="2800" dirty="0">
                <a:solidFill>
                  <a:schemeClr val="bg1"/>
                </a:solidFill>
                <a:latin typeface="Arial" panose="020B0604020202020204" pitchFamily="34" charset="0"/>
                <a:cs typeface="Arial" panose="020B0604020202020204" pitchFamily="34" charset="0"/>
              </a:rPr>
              <a:t>NEXUS - Highest MP Risk Areas in R5</a:t>
            </a:r>
            <a:br>
              <a:rPr lang="en-US" altLang="zh-CN" sz="2800" dirty="0">
                <a:solidFill>
                  <a:schemeClr val="bg1"/>
                </a:solidFill>
                <a:latin typeface="Arial" panose="020B0604020202020204" pitchFamily="34" charset="0"/>
                <a:cs typeface="Arial" panose="020B0604020202020204" pitchFamily="34" charset="0"/>
              </a:rPr>
            </a:br>
            <a:r>
              <a:rPr lang="en-US" altLang="zh-CN" sz="2800" dirty="0">
                <a:solidFill>
                  <a:schemeClr val="bg1"/>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(Data Query Module)</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6751F640-58C7-4280-8D6B-4617D3EC1C8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13</a:t>
            </a:fld>
            <a:endParaRPr lang="en-US" dirty="0"/>
          </a:p>
        </p:txBody>
      </p:sp>
    </p:spTree>
    <p:extLst>
      <p:ext uri="{BB962C8B-B14F-4D97-AF65-F5344CB8AC3E}">
        <p14:creationId xmlns:p14="http://schemas.microsoft.com/office/powerpoint/2010/main" val="128001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152400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1613452" y="5798404"/>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1166289" y="102355"/>
            <a:ext cx="5094516"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3600" kern="0" dirty="0">
                <a:solidFill>
                  <a:schemeClr val="bg1"/>
                </a:solidFill>
                <a:latin typeface="Arial" panose="020B0604020202020204" pitchFamily="34" charset="0"/>
                <a:cs typeface="Arial" panose="020B0604020202020204" pitchFamily="34" charset="0"/>
              </a:rPr>
              <a:t>NEXUS - Detroit CBSA</a:t>
            </a:r>
            <a:endParaRPr lang="en-US" sz="3600" kern="0" dirty="0">
              <a:solidFill>
                <a:schemeClr val="bg1"/>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83FAFA26-DA97-47C0-9D8F-9F0E3F7C10A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14</a:t>
            </a:fld>
            <a:endParaRPr lang="en-US" dirty="0"/>
          </a:p>
        </p:txBody>
      </p:sp>
    </p:spTree>
    <p:extLst>
      <p:ext uri="{BB962C8B-B14F-4D97-AF65-F5344CB8AC3E}">
        <p14:creationId xmlns:p14="http://schemas.microsoft.com/office/powerpoint/2010/main" val="144465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3"/>
          <a:stretch>
            <a:fillRect/>
          </a:stretch>
        </p:blipFill>
        <p:spPr>
          <a:xfrm>
            <a:off x="1594779" y="1328058"/>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4"/>
          <a:stretch>
            <a:fillRect/>
          </a:stretch>
        </p:blipFill>
        <p:spPr>
          <a:xfrm>
            <a:off x="5870793" y="1270264"/>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5919501"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5"/>
          <a:stretch>
            <a:fillRect/>
          </a:stretch>
        </p:blipFill>
        <p:spPr>
          <a:xfrm>
            <a:off x="8197506"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8197506"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6"/>
          <a:stretch>
            <a:fillRect/>
          </a:stretch>
        </p:blipFill>
        <p:spPr>
          <a:xfrm>
            <a:off x="7023362" y="3696862"/>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6955321"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03615"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03614"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03614" y="38255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03613" y="426462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03612"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03612" y="5134670"/>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3033693" y="253269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3033692"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3033691"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3033690" y="383368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3033689" y="427278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3033689" y="470372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3033688" y="513154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4363490"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4363489" y="340274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4363488" y="384184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4363487"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4363487" y="51284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750082" y="94544"/>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Emissions Sources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457200" y="6070548"/>
            <a:ext cx="11079126"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600" baseline="-25000" dirty="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
        <p:nvSpPr>
          <p:cNvPr id="33" name="Slide Number Placeholder 6">
            <a:extLst>
              <a:ext uri="{FF2B5EF4-FFF2-40B4-BE49-F238E27FC236}">
                <a16:creationId xmlns:a16="http://schemas.microsoft.com/office/drawing/2014/main" id="{B9A18880-84C5-4AA5-B6D9-B9473CF66B5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15</a:t>
            </a:fld>
            <a:endParaRPr lang="en-US" dirty="0"/>
          </a:p>
        </p:txBody>
      </p:sp>
    </p:spTree>
    <p:extLst>
      <p:ext uri="{BB962C8B-B14F-4D97-AF65-F5344CB8AC3E}">
        <p14:creationId xmlns:p14="http://schemas.microsoft.com/office/powerpoint/2010/main" val="124078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BF88-B660-4A77-884E-D566E5E87239}"/>
              </a:ext>
            </a:extLst>
          </p:cNvPr>
          <p:cNvPicPr>
            <a:picLocks noChangeAspect="1"/>
          </p:cNvPicPr>
          <p:nvPr/>
        </p:nvPicPr>
        <p:blipFill>
          <a:blip r:embed="rId3"/>
          <a:stretch>
            <a:fillRect/>
          </a:stretch>
        </p:blipFill>
        <p:spPr>
          <a:xfrm>
            <a:off x="4677510" y="1364673"/>
            <a:ext cx="5774804" cy="5264727"/>
          </a:xfrm>
          <a:prstGeom prst="rect">
            <a:avLst/>
          </a:prstGeom>
        </p:spPr>
      </p:pic>
      <p:sp>
        <p:nvSpPr>
          <p:cNvPr id="5" name="Title 1">
            <a:extLst>
              <a:ext uri="{FF2B5EF4-FFF2-40B4-BE49-F238E27FC236}">
                <a16:creationId xmlns:a16="http://schemas.microsoft.com/office/drawing/2014/main" id="{77E9FC53-C12D-4BC9-A16E-EE932E7D3F7B}"/>
              </a:ext>
            </a:extLst>
          </p:cNvPr>
          <p:cNvSpPr txBox="1">
            <a:spLocks/>
          </p:cNvSpPr>
          <p:nvPr/>
        </p:nvSpPr>
        <p:spPr>
          <a:xfrm>
            <a:off x="955525" y="58119"/>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Source Category Emissions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CC476E-47AF-4D49-8924-6431CE0417FF}"/>
              </a:ext>
            </a:extLst>
          </p:cNvPr>
          <p:cNvSpPr/>
          <p:nvPr/>
        </p:nvSpPr>
        <p:spPr>
          <a:xfrm>
            <a:off x="549428" y="2842874"/>
            <a:ext cx="3898585"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NEXUS can display source category emissions. This information above was generated in the Data Query module for the Detroit CBSA.</a:t>
            </a:r>
          </a:p>
        </p:txBody>
      </p:sp>
      <p:sp>
        <p:nvSpPr>
          <p:cNvPr id="7" name="Slide Number Placeholder 6">
            <a:extLst>
              <a:ext uri="{FF2B5EF4-FFF2-40B4-BE49-F238E27FC236}">
                <a16:creationId xmlns:a16="http://schemas.microsoft.com/office/drawing/2014/main" id="{BA06BF57-74FE-48B5-9CE6-17629094EFDD}"/>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16</a:t>
            </a:fld>
            <a:endParaRPr lang="en-US" dirty="0"/>
          </a:p>
        </p:txBody>
      </p:sp>
    </p:spTree>
    <p:extLst>
      <p:ext uri="{BB962C8B-B14F-4D97-AF65-F5344CB8AC3E}">
        <p14:creationId xmlns:p14="http://schemas.microsoft.com/office/powerpoint/2010/main" val="68628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1740354" y="1276350"/>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824564" y="39105"/>
            <a:ext cx="5452273" cy="50182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Tool - Emissions Sources in Wayne County</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340627" y="5895565"/>
            <a:ext cx="9872420"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Slide Number Placeholder 6">
            <a:extLst>
              <a:ext uri="{FF2B5EF4-FFF2-40B4-BE49-F238E27FC236}">
                <a16:creationId xmlns:a16="http://schemas.microsoft.com/office/drawing/2014/main" id="{139935E7-E33D-4CB6-91F2-92C0E5C0FFC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17</a:t>
            </a:fld>
            <a:endParaRPr lang="en-US" dirty="0"/>
          </a:p>
        </p:txBody>
      </p:sp>
    </p:spTree>
    <p:extLst>
      <p:ext uri="{BB962C8B-B14F-4D97-AF65-F5344CB8AC3E}">
        <p14:creationId xmlns:p14="http://schemas.microsoft.com/office/powerpoint/2010/main" val="100310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945915" y="1313999"/>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495258" y="5865582"/>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836373" y="5838642"/>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945915" y="249552"/>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Steel Mills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8719358" y="1313999"/>
            <a:ext cx="3246608" cy="4401205"/>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AK Steel &amp; US Steel were identified as top emitters for NOx,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Gas and VOC HAPs, Heavy Metal HAPs and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416114" y="1205265"/>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226034" y="1205266"/>
            <a:ext cx="2016239" cy="4589597"/>
          </a:xfrm>
          <a:prstGeom prst="rect">
            <a:avLst/>
          </a:prstGeom>
        </p:spPr>
      </p:pic>
      <p:sp>
        <p:nvSpPr>
          <p:cNvPr id="14" name="Slide Number Placeholder 6">
            <a:extLst>
              <a:ext uri="{FF2B5EF4-FFF2-40B4-BE49-F238E27FC236}">
                <a16:creationId xmlns:a16="http://schemas.microsoft.com/office/drawing/2014/main" id="{360A1CAB-A129-44E8-A4EE-ACEB434EF3F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18</a:t>
            </a:fld>
            <a:endParaRPr lang="en-US" dirty="0"/>
          </a:p>
        </p:txBody>
      </p:sp>
    </p:spTree>
    <p:extLst>
      <p:ext uri="{BB962C8B-B14F-4D97-AF65-F5344CB8AC3E}">
        <p14:creationId xmlns:p14="http://schemas.microsoft.com/office/powerpoint/2010/main" val="223032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1043648" y="4201119"/>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8287189" y="4163819"/>
            <a:ext cx="3208206"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384498" y="4216041"/>
            <a:ext cx="335148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9421221" y="1349534"/>
            <a:ext cx="1915181" cy="2697336"/>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859299" y="4486118"/>
            <a:ext cx="3082501" cy="2334147"/>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4537064" y="4503698"/>
            <a:ext cx="3035012" cy="2298985"/>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8294503" y="4434395"/>
            <a:ext cx="3042002" cy="2298985"/>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506340" y="1382087"/>
            <a:ext cx="4567373" cy="2697337"/>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188815"/>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188815"/>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696879" y="1399265"/>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818721" y="306435"/>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EJ Indices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4948537" y="1418067"/>
            <a:ext cx="4254931" cy="2308324"/>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1" name="Slide Number Placeholder 6">
            <a:extLst>
              <a:ext uri="{FF2B5EF4-FFF2-40B4-BE49-F238E27FC236}">
                <a16:creationId xmlns:a16="http://schemas.microsoft.com/office/drawing/2014/main" id="{9ED7AC22-8900-4D32-85C7-03007B3F37E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19</a:t>
            </a:fld>
            <a:endParaRPr lang="en-US" dirty="0"/>
          </a:p>
        </p:txBody>
      </p:sp>
    </p:spTree>
    <p:extLst>
      <p:ext uri="{BB962C8B-B14F-4D97-AF65-F5344CB8AC3E}">
        <p14:creationId xmlns:p14="http://schemas.microsoft.com/office/powerpoint/2010/main" val="400048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F6714-10F7-43E6-8887-7A8EAB3CE6B7}"/>
              </a:ext>
            </a:extLst>
          </p:cNvPr>
          <p:cNvSpPr>
            <a:spLocks noGrp="1"/>
          </p:cNvSpPr>
          <p:nvPr>
            <p:ph sz="half" idx="1"/>
          </p:nvPr>
        </p:nvSpPr>
        <p:spPr>
          <a:xfrm>
            <a:off x="1020726" y="1774332"/>
            <a:ext cx="4211674" cy="4530774"/>
          </a:xfrm>
        </p:spPr>
        <p:txBody>
          <a:bodyPr>
            <a:normAutofit/>
          </a:bodyPr>
          <a:lstStyle/>
          <a:p>
            <a:r>
              <a:rPr lang="en-US" sz="2400" dirty="0"/>
              <a:t>HEID</a:t>
            </a:r>
          </a:p>
          <a:p>
            <a:pPr lvl="1"/>
            <a:r>
              <a:rPr lang="en-US" sz="1800" dirty="0"/>
              <a:t>Beth Landis / Kimber Scavo</a:t>
            </a:r>
          </a:p>
          <a:p>
            <a:pPr lvl="1"/>
            <a:r>
              <a:rPr lang="en-US" sz="1800" dirty="0"/>
              <a:t>Robin Langdon / Darryl Weatherhead</a:t>
            </a:r>
          </a:p>
          <a:p>
            <a:pPr lvl="1"/>
            <a:r>
              <a:rPr lang="en-US" sz="1800" dirty="0"/>
              <a:t>Matt Woody/ Kelly Rimer</a:t>
            </a:r>
          </a:p>
          <a:p>
            <a:pPr lvl="1"/>
            <a:r>
              <a:rPr lang="en-US" sz="1800" dirty="0"/>
              <a:t>Sara Terry</a:t>
            </a:r>
          </a:p>
          <a:p>
            <a:pPr lvl="1"/>
            <a:r>
              <a:rPr lang="en-US" sz="1800" dirty="0"/>
              <a:t>Carrie Wheeler</a:t>
            </a:r>
          </a:p>
          <a:p>
            <a:pPr lvl="1"/>
            <a:r>
              <a:rPr lang="en-US" sz="1800" dirty="0"/>
              <a:t>Ben Gibson </a:t>
            </a:r>
          </a:p>
          <a:p>
            <a:pPr lvl="1"/>
            <a:r>
              <a:rPr lang="en-US" sz="1800" dirty="0"/>
              <a:t>Rob Pinder </a:t>
            </a:r>
          </a:p>
          <a:p>
            <a:pPr lvl="1"/>
            <a:r>
              <a:rPr lang="en-US" sz="1800" dirty="0"/>
              <a:t>Scott Voorhees</a:t>
            </a:r>
          </a:p>
          <a:p>
            <a:pPr lvl="1"/>
            <a:r>
              <a:rPr lang="en-US" sz="1800" dirty="0"/>
              <a:t>Chris Davis </a:t>
            </a:r>
          </a:p>
          <a:p>
            <a:pPr marL="457200" lvl="1" indent="0">
              <a:buNone/>
            </a:pPr>
            <a:endParaRPr lang="en-US" sz="1800" dirty="0"/>
          </a:p>
          <a:p>
            <a:pPr marL="457200" lvl="1" indent="0">
              <a:buNone/>
            </a:pPr>
            <a:endParaRPr lang="en-US" sz="1600" dirty="0"/>
          </a:p>
        </p:txBody>
      </p:sp>
      <p:sp>
        <p:nvSpPr>
          <p:cNvPr id="5" name="Content Placeholder 4">
            <a:extLst>
              <a:ext uri="{FF2B5EF4-FFF2-40B4-BE49-F238E27FC236}">
                <a16:creationId xmlns:a16="http://schemas.microsoft.com/office/drawing/2014/main" id="{09341D47-D963-4A1E-A4E4-4BC70D48927C}"/>
              </a:ext>
            </a:extLst>
          </p:cNvPr>
          <p:cNvSpPr>
            <a:spLocks noGrp="1"/>
          </p:cNvSpPr>
          <p:nvPr>
            <p:ph sz="half" idx="2"/>
          </p:nvPr>
        </p:nvSpPr>
        <p:spPr>
          <a:xfrm>
            <a:off x="6299200" y="1774331"/>
            <a:ext cx="4211674" cy="4530775"/>
          </a:xfrm>
        </p:spPr>
        <p:txBody>
          <a:bodyPr>
            <a:normAutofit/>
          </a:bodyPr>
          <a:lstStyle/>
          <a:p>
            <a:r>
              <a:rPr lang="en-US" sz="2400" dirty="0"/>
              <a:t>AQPD</a:t>
            </a:r>
          </a:p>
          <a:p>
            <a:pPr lvl="1"/>
            <a:r>
              <a:rPr lang="en-US" sz="1800" dirty="0"/>
              <a:t>Rich Damberg / Megan Brachtl </a:t>
            </a:r>
          </a:p>
          <a:p>
            <a:r>
              <a:rPr lang="en-US" sz="2400" dirty="0"/>
              <a:t>AQAD</a:t>
            </a:r>
          </a:p>
          <a:p>
            <a:pPr lvl="1"/>
            <a:r>
              <a:rPr lang="en-US" sz="1800" dirty="0"/>
              <a:t>Carey Jang / Tyler Fox</a:t>
            </a:r>
          </a:p>
          <a:p>
            <a:pPr lvl="1"/>
            <a:r>
              <a:rPr lang="en-US" sz="1800" dirty="0"/>
              <a:t>Jim Kelly</a:t>
            </a:r>
          </a:p>
          <a:p>
            <a:pPr lvl="1"/>
            <a:r>
              <a:rPr lang="en-US" sz="1800" dirty="0"/>
              <a:t>Joe Mangino</a:t>
            </a:r>
          </a:p>
          <a:p>
            <a:pPr lvl="1"/>
            <a:r>
              <a:rPr lang="en-US" sz="1800" dirty="0"/>
              <a:t>Jeanette Reyes</a:t>
            </a:r>
          </a:p>
          <a:p>
            <a:r>
              <a:rPr lang="en-US" sz="2400" dirty="0"/>
              <a:t>OID</a:t>
            </a:r>
          </a:p>
          <a:p>
            <a:pPr lvl="1"/>
            <a:r>
              <a:rPr lang="en-US" sz="1800" dirty="0"/>
              <a:t>Amanda Kaufman</a:t>
            </a:r>
          </a:p>
          <a:p>
            <a:pPr lvl="1"/>
            <a:r>
              <a:rPr lang="en-US" sz="1800" dirty="0"/>
              <a:t>James Payne</a:t>
            </a:r>
          </a:p>
          <a:p>
            <a:r>
              <a:rPr lang="en-US" sz="2400" dirty="0"/>
              <a:t>SPPD</a:t>
            </a:r>
          </a:p>
          <a:p>
            <a:pPr lvl="1"/>
            <a:r>
              <a:rPr lang="en-US" sz="1800" dirty="0"/>
              <a:t>Lisa Conner</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900935"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Team Members</a:t>
            </a:r>
          </a:p>
        </p:txBody>
      </p:sp>
    </p:spTree>
    <p:extLst>
      <p:ext uri="{BB962C8B-B14F-4D97-AF65-F5344CB8AC3E}">
        <p14:creationId xmlns:p14="http://schemas.microsoft.com/office/powerpoint/2010/main" val="207472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8A842-E36B-46E8-A11E-F99E39ED4E6E}"/>
              </a:ext>
            </a:extLst>
          </p:cNvPr>
          <p:cNvSpPr/>
          <p:nvPr/>
        </p:nvSpPr>
        <p:spPr>
          <a:xfrm>
            <a:off x="2707999" y="5551066"/>
            <a:ext cx="6776003" cy="1477328"/>
          </a:xfrm>
          <a:prstGeom prst="rect">
            <a:avLst/>
          </a:prstGeom>
        </p:spPr>
        <p:txBody>
          <a:bodyPr wrap="square">
            <a:spAutoFit/>
          </a:bodyPr>
          <a:lstStyle/>
          <a:p>
            <a:pPr algn="ctr"/>
            <a:r>
              <a:rPr lang="en-US" sz="1800" dirty="0"/>
              <a:t>The map above was generated for the Louisville/Jefferson County - Elizabethtown - Madison, KY-IN CBSA (2014 O</a:t>
            </a:r>
            <a:r>
              <a:rPr lang="en-US" sz="1800" baseline="-25000" dirty="0"/>
              <a:t>3</a:t>
            </a:r>
            <a:r>
              <a:rPr lang="en-US" sz="1800" dirty="0"/>
              <a:t> NAA), using the data query module. The top 10 Gas &amp; VOC HAPS emission sources are identified.</a:t>
            </a:r>
          </a:p>
          <a:p>
            <a:endParaRPr lang="en-US" sz="1800" dirty="0"/>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2"/>
          <a:srcRect b="8059"/>
          <a:stretch/>
        </p:blipFill>
        <p:spPr>
          <a:xfrm>
            <a:off x="2133600" y="1306935"/>
            <a:ext cx="7976206" cy="4125037"/>
          </a:xfrm>
          <a:prstGeom prst="rect">
            <a:avLst/>
          </a:prstGeom>
        </p:spPr>
      </p:pic>
      <p:sp>
        <p:nvSpPr>
          <p:cNvPr id="9" name="Title 1">
            <a:extLst>
              <a:ext uri="{FF2B5EF4-FFF2-40B4-BE49-F238E27FC236}">
                <a16:creationId xmlns:a16="http://schemas.microsoft.com/office/drawing/2014/main" id="{24993FD2-E29D-4788-8D75-A71151A2D9CA}"/>
              </a:ext>
            </a:extLst>
          </p:cNvPr>
          <p:cNvSpPr>
            <a:spLocks noGrp="1"/>
          </p:cNvSpPr>
          <p:nvPr>
            <p:ph type="title"/>
          </p:nvPr>
        </p:nvSpPr>
        <p:spPr>
          <a:xfrm>
            <a:off x="766431" y="149591"/>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8" name="Slide Number Placeholder 6">
            <a:extLst>
              <a:ext uri="{FF2B5EF4-FFF2-40B4-BE49-F238E27FC236}">
                <a16:creationId xmlns:a16="http://schemas.microsoft.com/office/drawing/2014/main" id="{080A6FF4-1ABD-4487-9658-7917B4D57695}"/>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20</a:t>
            </a:fld>
            <a:endParaRPr lang="en-US" dirty="0"/>
          </a:p>
        </p:txBody>
      </p:sp>
    </p:spTree>
    <p:extLst>
      <p:ext uri="{BB962C8B-B14F-4D97-AF65-F5344CB8AC3E}">
        <p14:creationId xmlns:p14="http://schemas.microsoft.com/office/powerpoint/2010/main" val="11490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3"/>
          <a:srcRect l="20217" t="7488" r="1196" b="6328"/>
          <a:stretch/>
        </p:blipFill>
        <p:spPr>
          <a:xfrm>
            <a:off x="2020514" y="1303027"/>
            <a:ext cx="3865687" cy="2384643"/>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4"/>
          <a:srcRect l="20109" t="6135" b="6135"/>
          <a:stretch/>
        </p:blipFill>
        <p:spPr>
          <a:xfrm>
            <a:off x="2020515" y="3999472"/>
            <a:ext cx="3865686" cy="2387785"/>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5"/>
          <a:srcRect t="29131" r="39565" b="8261"/>
          <a:stretch/>
        </p:blipFill>
        <p:spPr>
          <a:xfrm>
            <a:off x="6096000" y="1303027"/>
            <a:ext cx="4092165" cy="2384643"/>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6"/>
          <a:srcRect t="29323" r="39565" b="8841"/>
          <a:stretch/>
        </p:blipFill>
        <p:spPr>
          <a:xfrm>
            <a:off x="6129036" y="3999472"/>
            <a:ext cx="4092165" cy="2355204"/>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5064097" y="1818401"/>
            <a:ext cx="953931"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3687168" y="2253412"/>
            <a:ext cx="2330860" cy="1664577"/>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1667653" y="6468740"/>
            <a:ext cx="8856694" cy="307777"/>
          </a:xfrm>
          <a:prstGeom prst="rect">
            <a:avLst/>
          </a:prstGeom>
          <a:noFill/>
        </p:spPr>
        <p:txBody>
          <a:bodyPr wrap="square" rtlCol="0">
            <a:spAutoFit/>
          </a:bodyPr>
          <a:lstStyle/>
          <a:p>
            <a:r>
              <a:rPr lang="en-US" sz="1400" dirty="0"/>
              <a:t>2 of the top 4 NOx emission sources outside Jefferson County, KY (Jefferson County, IN &amp; Tremble, KY)</a:t>
            </a:r>
          </a:p>
        </p:txBody>
      </p:sp>
      <p:sp>
        <p:nvSpPr>
          <p:cNvPr id="14" name="Title 1">
            <a:extLst>
              <a:ext uri="{FF2B5EF4-FFF2-40B4-BE49-F238E27FC236}">
                <a16:creationId xmlns:a16="http://schemas.microsoft.com/office/drawing/2014/main" id="{756BBE06-E96E-487D-91B8-2CCE747B8024}"/>
              </a:ext>
            </a:extLst>
          </p:cNvPr>
          <p:cNvSpPr>
            <a:spLocks noGrp="1"/>
          </p:cNvSpPr>
          <p:nvPr>
            <p:ph type="title"/>
          </p:nvPr>
        </p:nvSpPr>
        <p:spPr>
          <a:xfrm>
            <a:off x="1064143" y="176953"/>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6" name="Slide Number Placeholder 6">
            <a:extLst>
              <a:ext uri="{FF2B5EF4-FFF2-40B4-BE49-F238E27FC236}">
                <a16:creationId xmlns:a16="http://schemas.microsoft.com/office/drawing/2014/main" id="{1CAFBC35-71DD-44CB-A92A-197E23413A0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21</a:t>
            </a:fld>
            <a:endParaRPr lang="en-US" dirty="0"/>
          </a:p>
        </p:txBody>
      </p:sp>
    </p:spTree>
    <p:extLst>
      <p:ext uri="{BB962C8B-B14F-4D97-AF65-F5344CB8AC3E}">
        <p14:creationId xmlns:p14="http://schemas.microsoft.com/office/powerpoint/2010/main" val="2093295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1095400" y="1344441"/>
            <a:ext cx="4010302" cy="2438479"/>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1095400" y="4012877"/>
            <a:ext cx="4000027" cy="2454930"/>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5646119" y="1344441"/>
            <a:ext cx="4354714" cy="2417618"/>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5646119" y="4015929"/>
            <a:ext cx="4354715" cy="2451878"/>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741624" y="1704908"/>
            <a:ext cx="734143"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984729" y="1883952"/>
            <a:ext cx="1586731" cy="2108064"/>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2683016" y="6488668"/>
            <a:ext cx="5926207" cy="369332"/>
          </a:xfrm>
          <a:prstGeom prst="rect">
            <a:avLst/>
          </a:prstGeom>
          <a:noFill/>
        </p:spPr>
        <p:txBody>
          <a:bodyPr wrap="square" rtlCol="0">
            <a:spAutoFit/>
          </a:bodyPr>
          <a:lstStyle/>
          <a:p>
            <a:pPr algn="ctr"/>
            <a:r>
              <a:rPr lang="en-US" sz="1800" dirty="0"/>
              <a:t>Top 2 VOC emission sources are in Nelson County, KY</a:t>
            </a:r>
          </a:p>
        </p:txBody>
      </p:sp>
      <p:sp>
        <p:nvSpPr>
          <p:cNvPr id="13" name="Title 1">
            <a:extLst>
              <a:ext uri="{FF2B5EF4-FFF2-40B4-BE49-F238E27FC236}">
                <a16:creationId xmlns:a16="http://schemas.microsoft.com/office/drawing/2014/main" id="{ECE29EB2-BBAA-4708-812B-1A7B23FFFFD9}"/>
              </a:ext>
            </a:extLst>
          </p:cNvPr>
          <p:cNvSpPr>
            <a:spLocks noGrp="1"/>
          </p:cNvSpPr>
          <p:nvPr>
            <p:ph type="title"/>
          </p:nvPr>
        </p:nvSpPr>
        <p:spPr>
          <a:xfrm>
            <a:off x="977550" y="205669"/>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9C0C621C-E303-4355-8032-D0C3C1718D3A}"/>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22</a:t>
            </a:fld>
            <a:endParaRPr lang="en-US" dirty="0"/>
          </a:p>
        </p:txBody>
      </p:sp>
    </p:spTree>
    <p:extLst>
      <p:ext uri="{BB962C8B-B14F-4D97-AF65-F5344CB8AC3E}">
        <p14:creationId xmlns:p14="http://schemas.microsoft.com/office/powerpoint/2010/main" val="215012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638302" y="1270040"/>
            <a:ext cx="3946450" cy="2454233"/>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1638301" y="3859566"/>
            <a:ext cx="3966362" cy="2444534"/>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5953498" y="3902213"/>
            <a:ext cx="3671626" cy="2498587"/>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5953498" y="1270040"/>
            <a:ext cx="3671626" cy="2427769"/>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2085036" y="6460123"/>
            <a:ext cx="8293396" cy="338554"/>
          </a:xfrm>
          <a:prstGeom prst="rect">
            <a:avLst/>
          </a:prstGeom>
          <a:noFill/>
        </p:spPr>
        <p:txBody>
          <a:bodyPr wrap="square" rtlCol="0">
            <a:spAutoFit/>
          </a:bodyPr>
          <a:lstStyle/>
          <a:p>
            <a:r>
              <a:rPr lang="en-US" sz="1600" dirty="0"/>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5513501" y="1610895"/>
            <a:ext cx="439997"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3029174" y="2213446"/>
            <a:ext cx="2818733" cy="1880089"/>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7" name="Title 1">
            <a:extLst>
              <a:ext uri="{FF2B5EF4-FFF2-40B4-BE49-F238E27FC236}">
                <a16:creationId xmlns:a16="http://schemas.microsoft.com/office/drawing/2014/main" id="{4AD9DF1B-BF8E-424A-8F07-41CB9CAD1A92}"/>
              </a:ext>
            </a:extLst>
          </p:cNvPr>
          <p:cNvSpPr>
            <a:spLocks noGrp="1"/>
          </p:cNvSpPr>
          <p:nvPr>
            <p:ph type="title"/>
          </p:nvPr>
        </p:nvSpPr>
        <p:spPr>
          <a:xfrm>
            <a:off x="825817" y="1766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6CDE420C-8CFF-4F87-9787-7F2FD81C376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23</a:t>
            </a:fld>
            <a:endParaRPr lang="en-US" dirty="0"/>
          </a:p>
        </p:txBody>
      </p:sp>
    </p:spTree>
    <p:extLst>
      <p:ext uri="{BB962C8B-B14F-4D97-AF65-F5344CB8AC3E}">
        <p14:creationId xmlns:p14="http://schemas.microsoft.com/office/powerpoint/2010/main" val="333950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1">
            <a:extLst>
              <a:ext uri="{FF2B5EF4-FFF2-40B4-BE49-F238E27FC236}">
                <a16:creationId xmlns:a16="http://schemas.microsoft.com/office/drawing/2014/main" id="{B5E96745-17A7-4E2F-8327-A27D745C2C42}"/>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24</a:t>
            </a:fld>
            <a:endParaRPr lang="en-US" dirty="0">
              <a:solidFill>
                <a:prstClr val="black">
                  <a:tint val="75000"/>
                </a:prstClr>
              </a:solidFill>
              <a:latin typeface="Arial" pitchFamily="34" charset="0"/>
              <a:ea typeface="微软雅黑"/>
            </a:endParaRPr>
          </a:p>
        </p:txBody>
      </p:sp>
      <p:pic>
        <p:nvPicPr>
          <p:cNvPr id="3" name="Picture 2">
            <a:extLst>
              <a:ext uri="{FF2B5EF4-FFF2-40B4-BE49-F238E27FC236}">
                <a16:creationId xmlns:a16="http://schemas.microsoft.com/office/drawing/2014/main" id="{00B8D25C-CA98-4D3C-B04B-21E747B2731B}"/>
              </a:ext>
            </a:extLst>
          </p:cNvPr>
          <p:cNvPicPr>
            <a:picLocks noChangeAspect="1"/>
          </p:cNvPicPr>
          <p:nvPr/>
        </p:nvPicPr>
        <p:blipFill rotWithShape="1">
          <a:blip r:embed="rId2"/>
          <a:srcRect t="9200"/>
          <a:stretch/>
        </p:blipFill>
        <p:spPr>
          <a:xfrm>
            <a:off x="6955192" y="1169150"/>
            <a:ext cx="4772519" cy="5606273"/>
          </a:xfrm>
          <a:prstGeom prst="rect">
            <a:avLst/>
          </a:prstGeom>
        </p:spPr>
      </p:pic>
      <p:sp>
        <p:nvSpPr>
          <p:cNvPr id="8" name="TextBox 7">
            <a:extLst>
              <a:ext uri="{FF2B5EF4-FFF2-40B4-BE49-F238E27FC236}">
                <a16:creationId xmlns:a16="http://schemas.microsoft.com/office/drawing/2014/main" id="{12A2953B-B10F-4512-955D-209898A5678C}"/>
              </a:ext>
            </a:extLst>
          </p:cNvPr>
          <p:cNvSpPr txBox="1"/>
          <p:nvPr/>
        </p:nvSpPr>
        <p:spPr>
          <a:xfrm>
            <a:off x="1103129" y="82577"/>
            <a:ext cx="6119036" cy="584775"/>
          </a:xfrm>
          <a:prstGeom prst="rect">
            <a:avLst/>
          </a:prstGeom>
          <a:noFill/>
        </p:spPr>
        <p:txBody>
          <a:bodyPr wrap="square">
            <a:spAutoFit/>
          </a:bodyPr>
          <a:lstStyle/>
          <a:p>
            <a:r>
              <a:rPr lang="en-US" altLang="zh-CN" sz="3200" dirty="0">
                <a:solidFill>
                  <a:schemeClr val="bg1"/>
                </a:solidFill>
              </a:rPr>
              <a:t>NEXUS Example - Louisville</a:t>
            </a:r>
            <a:endParaRPr lang="en-US" sz="3200" dirty="0"/>
          </a:p>
        </p:txBody>
      </p:sp>
      <p:sp>
        <p:nvSpPr>
          <p:cNvPr id="11" name="Rectangle 10">
            <a:extLst>
              <a:ext uri="{FF2B5EF4-FFF2-40B4-BE49-F238E27FC236}">
                <a16:creationId xmlns:a16="http://schemas.microsoft.com/office/drawing/2014/main" id="{C579AAE7-AC0A-431D-B939-5A964FC37DAB}"/>
              </a:ext>
            </a:extLst>
          </p:cNvPr>
          <p:cNvSpPr/>
          <p:nvPr/>
        </p:nvSpPr>
        <p:spPr>
          <a:xfrm>
            <a:off x="168718" y="1204667"/>
            <a:ext cx="6450443" cy="5570756"/>
          </a:xfrm>
          <a:prstGeom prst="rect">
            <a:avLst/>
          </a:prstGeom>
        </p:spPr>
        <p:txBody>
          <a:bodyPr wrap="square">
            <a:spAutoFit/>
          </a:bodyPr>
          <a:lstStyle/>
          <a:p>
            <a:r>
              <a:rPr lang="en-US" sz="2000" dirty="0"/>
              <a:t>“</a:t>
            </a:r>
            <a:r>
              <a:rPr lang="en-US" sz="2000" dirty="0" err="1"/>
              <a:t>Rubbertown</a:t>
            </a:r>
            <a:r>
              <a:rPr lang="en-US" sz="2000" dirty="0"/>
              <a:t> is the nickname given to an industrial area along the Ohio River at the southwest corner of the pre-merger City of Louisville. It gets its name from tire and synthetic rubber plants that were built there during World War II near existing refineries. Factories in </a:t>
            </a:r>
            <a:r>
              <a:rPr lang="en-US" sz="2000" dirty="0" err="1"/>
              <a:t>Rubbertown</a:t>
            </a:r>
            <a:r>
              <a:rPr lang="en-US" sz="2000" dirty="0"/>
              <a:t> now produce a wide variety of chemicals and materials…”</a:t>
            </a:r>
          </a:p>
          <a:p>
            <a:endParaRPr lang="en-US" sz="2000" dirty="0"/>
          </a:p>
          <a:p>
            <a:r>
              <a:rPr lang="en-US" sz="2000" dirty="0"/>
              <a:t>“For many years, residents of western Louisville and nearby areas in Jefferson County had complained of health problems they attributed to air pollutant emissions from the many industrial facilities in </a:t>
            </a:r>
            <a:r>
              <a:rPr lang="en-US" sz="2000" dirty="0" err="1"/>
              <a:t>Rubbertown</a:t>
            </a:r>
            <a:r>
              <a:rPr lang="en-US" sz="2000" dirty="0"/>
              <a:t>.”</a:t>
            </a:r>
          </a:p>
          <a:p>
            <a:pPr algn="ctr"/>
            <a:endParaRPr lang="en-US" sz="1600" dirty="0"/>
          </a:p>
          <a:p>
            <a:pPr algn="ctr"/>
            <a:r>
              <a:rPr lang="en-US" sz="1600" dirty="0">
                <a:hlinkClick r:id="rId3"/>
              </a:rPr>
              <a:t>https://louisvilleky.gov/government/air-pollution-control-district/rubbertown-air-toxics-risk-assessment</a:t>
            </a:r>
            <a:r>
              <a:rPr lang="en-US" sz="1600" dirty="0"/>
              <a:t> </a:t>
            </a:r>
          </a:p>
          <a:p>
            <a:pPr algn="ctr"/>
            <a:endParaRPr lang="en-US" sz="1600" dirty="0"/>
          </a:p>
          <a:p>
            <a:pPr algn="ctr"/>
            <a:r>
              <a:rPr lang="en-US" sz="1200" i="1" dirty="0"/>
              <a:t>Image provided by LMAPCD</a:t>
            </a:r>
          </a:p>
        </p:txBody>
      </p:sp>
    </p:spTree>
    <p:extLst>
      <p:ext uri="{BB962C8B-B14F-4D97-AF65-F5344CB8AC3E}">
        <p14:creationId xmlns:p14="http://schemas.microsoft.com/office/powerpoint/2010/main" val="168307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330170E-632F-4B5B-9806-B7C3A850515D}"/>
              </a:ext>
            </a:extLst>
          </p:cNvPr>
          <p:cNvGrpSpPr/>
          <p:nvPr/>
        </p:nvGrpSpPr>
        <p:grpSpPr>
          <a:xfrm>
            <a:off x="3526958" y="1280965"/>
            <a:ext cx="2990110" cy="2690201"/>
            <a:chOff x="3000786" y="914399"/>
            <a:chExt cx="3546971" cy="2932235"/>
          </a:xfrm>
        </p:grpSpPr>
        <p:pic>
          <p:nvPicPr>
            <p:cNvPr id="5" name="Picture 4">
              <a:extLst>
                <a:ext uri="{FF2B5EF4-FFF2-40B4-BE49-F238E27FC236}">
                  <a16:creationId xmlns:a16="http://schemas.microsoft.com/office/drawing/2014/main" id="{AF358418-A438-4D08-B5A6-3C4C2639922D}"/>
                </a:ext>
              </a:extLst>
            </p:cNvPr>
            <p:cNvPicPr>
              <a:picLocks noChangeAspect="1"/>
            </p:cNvPicPr>
            <p:nvPr/>
          </p:nvPicPr>
          <p:blipFill>
            <a:blip r:embed="rId2"/>
            <a:stretch>
              <a:fillRect/>
            </a:stretch>
          </p:blipFill>
          <p:spPr>
            <a:xfrm>
              <a:off x="3000786" y="914399"/>
              <a:ext cx="3546971" cy="2932235"/>
            </a:xfrm>
            <a:prstGeom prst="rect">
              <a:avLst/>
            </a:prstGeom>
          </p:spPr>
        </p:pic>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2ABE946A-0905-4E57-BAB0-684B792A185A}"/>
                    </a:ext>
                  </a:extLst>
                </p14:cNvPr>
                <p14:cNvContentPartPr/>
                <p14:nvPr/>
              </p14:nvContentPartPr>
              <p14:xfrm>
                <a:off x="4179647" y="1854179"/>
                <a:ext cx="1719000" cy="1870200"/>
              </p14:xfrm>
            </p:contentPart>
          </mc:Choice>
          <mc:Fallback xmlns="">
            <p:pic>
              <p:nvPicPr>
                <p:cNvPr id="25" name="Ink 24">
                  <a:extLst>
                    <a:ext uri="{FF2B5EF4-FFF2-40B4-BE49-F238E27FC236}">
                      <a16:creationId xmlns:a16="http://schemas.microsoft.com/office/drawing/2014/main" id="{2ABE946A-0905-4E57-BAB0-684B792A185A}"/>
                    </a:ext>
                  </a:extLst>
                </p:cNvPr>
                <p:cNvPicPr/>
                <p:nvPr/>
              </p:nvPicPr>
              <p:blipFill>
                <a:blip r:embed="rId4"/>
                <a:stretch>
                  <a:fillRect/>
                </a:stretch>
              </p:blipFill>
              <p:spPr>
                <a:xfrm>
                  <a:off x="4144007" y="1818539"/>
                  <a:ext cx="1790640" cy="194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F1515BA5-7A55-480C-879C-0776D31D98CE}"/>
                    </a:ext>
                  </a:extLst>
                </p14:cNvPr>
                <p14:cNvContentPartPr/>
                <p14:nvPr/>
              </p14:nvContentPartPr>
              <p14:xfrm>
                <a:off x="3341927" y="3397859"/>
                <a:ext cx="835200" cy="351360"/>
              </p14:xfrm>
            </p:contentPart>
          </mc:Choice>
          <mc:Fallback xmlns="">
            <p:pic>
              <p:nvPicPr>
                <p:cNvPr id="26" name="Ink 25">
                  <a:extLst>
                    <a:ext uri="{FF2B5EF4-FFF2-40B4-BE49-F238E27FC236}">
                      <a16:creationId xmlns:a16="http://schemas.microsoft.com/office/drawing/2014/main" id="{F1515BA5-7A55-480C-879C-0776D31D98CE}"/>
                    </a:ext>
                  </a:extLst>
                </p:cNvPr>
                <p:cNvPicPr/>
                <p:nvPr/>
              </p:nvPicPr>
              <p:blipFill>
                <a:blip r:embed="rId6"/>
                <a:stretch>
                  <a:fillRect/>
                </a:stretch>
              </p:blipFill>
              <p:spPr>
                <a:xfrm>
                  <a:off x="3306287" y="3362219"/>
                  <a:ext cx="90684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a:extLst>
                    <a:ext uri="{FF2B5EF4-FFF2-40B4-BE49-F238E27FC236}">
                      <a16:creationId xmlns:a16="http://schemas.microsoft.com/office/drawing/2014/main" id="{0ECC775C-4325-4509-9A26-3E2EE26ACF75}"/>
                    </a:ext>
                  </a:extLst>
                </p14:cNvPr>
                <p14:cNvContentPartPr/>
                <p14:nvPr/>
              </p14:nvContentPartPr>
              <p14:xfrm>
                <a:off x="3330767" y="1517579"/>
                <a:ext cx="1659600" cy="1878120"/>
              </p14:xfrm>
            </p:contentPart>
          </mc:Choice>
          <mc:Fallback xmlns="">
            <p:pic>
              <p:nvPicPr>
                <p:cNvPr id="27" name="Ink 26">
                  <a:extLst>
                    <a:ext uri="{FF2B5EF4-FFF2-40B4-BE49-F238E27FC236}">
                      <a16:creationId xmlns:a16="http://schemas.microsoft.com/office/drawing/2014/main" id="{0ECC775C-4325-4509-9A26-3E2EE26ACF75}"/>
                    </a:ext>
                  </a:extLst>
                </p:cNvPr>
                <p:cNvPicPr/>
                <p:nvPr/>
              </p:nvPicPr>
              <p:blipFill>
                <a:blip r:embed="rId8"/>
                <a:stretch>
                  <a:fillRect/>
                </a:stretch>
              </p:blipFill>
              <p:spPr>
                <a:xfrm>
                  <a:off x="3295127" y="1481939"/>
                  <a:ext cx="1731240" cy="1949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689E9AEF-B7F9-41E1-9A3C-9CD8E797C5B5}"/>
                    </a:ext>
                  </a:extLst>
                </p14:cNvPr>
                <p14:cNvContentPartPr/>
                <p14:nvPr/>
              </p14:nvContentPartPr>
              <p14:xfrm>
                <a:off x="4996847" y="1506419"/>
                <a:ext cx="874080" cy="336960"/>
              </p14:xfrm>
            </p:contentPart>
          </mc:Choice>
          <mc:Fallback xmlns="">
            <p:pic>
              <p:nvPicPr>
                <p:cNvPr id="28" name="Ink 27">
                  <a:extLst>
                    <a:ext uri="{FF2B5EF4-FFF2-40B4-BE49-F238E27FC236}">
                      <a16:creationId xmlns:a16="http://schemas.microsoft.com/office/drawing/2014/main" id="{689E9AEF-B7F9-41E1-9A3C-9CD8E797C5B5}"/>
                    </a:ext>
                  </a:extLst>
                </p:cNvPr>
                <p:cNvPicPr/>
                <p:nvPr/>
              </p:nvPicPr>
              <p:blipFill>
                <a:blip r:embed="rId10"/>
                <a:stretch>
                  <a:fillRect/>
                </a:stretch>
              </p:blipFill>
              <p:spPr>
                <a:xfrm>
                  <a:off x="4961207" y="1470779"/>
                  <a:ext cx="945720" cy="408600"/>
                </a:xfrm>
                <a:prstGeom prst="rect">
                  <a:avLst/>
                </a:prstGeom>
              </p:spPr>
            </p:pic>
          </mc:Fallback>
        </mc:AlternateContent>
      </p:grpSp>
      <p:grpSp>
        <p:nvGrpSpPr>
          <p:cNvPr id="34" name="Group 33">
            <a:extLst>
              <a:ext uri="{FF2B5EF4-FFF2-40B4-BE49-F238E27FC236}">
                <a16:creationId xmlns:a16="http://schemas.microsoft.com/office/drawing/2014/main" id="{49A1BE2E-A3F4-4DB6-891B-DD2B3FA16C46}"/>
              </a:ext>
            </a:extLst>
          </p:cNvPr>
          <p:cNvGrpSpPr/>
          <p:nvPr/>
        </p:nvGrpSpPr>
        <p:grpSpPr>
          <a:xfrm>
            <a:off x="352113" y="4069048"/>
            <a:ext cx="2990110" cy="2698157"/>
            <a:chOff x="6782323" y="1173932"/>
            <a:chExt cx="3546971" cy="2941122"/>
          </a:xfrm>
        </p:grpSpPr>
        <p:pic>
          <p:nvPicPr>
            <p:cNvPr id="7" name="Picture 6">
              <a:extLst>
                <a:ext uri="{FF2B5EF4-FFF2-40B4-BE49-F238E27FC236}">
                  <a16:creationId xmlns:a16="http://schemas.microsoft.com/office/drawing/2014/main" id="{5552F2B9-4343-471E-995D-2AC6B6B2DF41}"/>
                </a:ext>
              </a:extLst>
            </p:cNvPr>
            <p:cNvPicPr>
              <a:picLocks noChangeAspect="1"/>
            </p:cNvPicPr>
            <p:nvPr/>
          </p:nvPicPr>
          <p:blipFill>
            <a:blip r:embed="rId11"/>
            <a:stretch>
              <a:fillRect/>
            </a:stretch>
          </p:blipFill>
          <p:spPr>
            <a:xfrm>
              <a:off x="6782323" y="1173932"/>
              <a:ext cx="3546971" cy="2941122"/>
            </a:xfrm>
            <a:prstGeom prst="rect">
              <a:avLst/>
            </a:prstGeom>
          </p:spPr>
        </p:pic>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4B1F3480-3B0B-4134-9232-A644076F2280}"/>
                    </a:ext>
                  </a:extLst>
                </p14:cNvPr>
                <p14:cNvContentPartPr/>
                <p14:nvPr/>
              </p14:nvContentPartPr>
              <p14:xfrm>
                <a:off x="7156952" y="2813073"/>
                <a:ext cx="1982160" cy="1182600"/>
              </p14:xfrm>
            </p:contentPart>
          </mc:Choice>
          <mc:Fallback xmlns="">
            <p:pic>
              <p:nvPicPr>
                <p:cNvPr id="29" name="Ink 28">
                  <a:extLst>
                    <a:ext uri="{FF2B5EF4-FFF2-40B4-BE49-F238E27FC236}">
                      <a16:creationId xmlns:a16="http://schemas.microsoft.com/office/drawing/2014/main" id="{4B1F3480-3B0B-4134-9232-A644076F2280}"/>
                    </a:ext>
                  </a:extLst>
                </p:cNvPr>
                <p:cNvPicPr/>
                <p:nvPr/>
              </p:nvPicPr>
              <p:blipFill>
                <a:blip r:embed="rId13"/>
                <a:stretch>
                  <a:fillRect/>
                </a:stretch>
              </p:blipFill>
              <p:spPr>
                <a:xfrm>
                  <a:off x="7120952" y="2777073"/>
                  <a:ext cx="2053800" cy="1254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7647C4BA-2BC6-4E87-B913-6F098DD612BD}"/>
                    </a:ext>
                  </a:extLst>
                </p14:cNvPr>
                <p14:cNvContentPartPr/>
                <p14:nvPr/>
              </p14:nvContentPartPr>
              <p14:xfrm>
                <a:off x="8408630" y="1894679"/>
                <a:ext cx="1163880" cy="1044360"/>
              </p14:xfrm>
            </p:contentPart>
          </mc:Choice>
          <mc:Fallback xmlns="">
            <p:pic>
              <p:nvPicPr>
                <p:cNvPr id="30" name="Ink 29">
                  <a:extLst>
                    <a:ext uri="{FF2B5EF4-FFF2-40B4-BE49-F238E27FC236}">
                      <a16:creationId xmlns:a16="http://schemas.microsoft.com/office/drawing/2014/main" id="{7647C4BA-2BC6-4E87-B913-6F098DD612BD}"/>
                    </a:ext>
                  </a:extLst>
                </p:cNvPr>
                <p:cNvPicPr/>
                <p:nvPr/>
              </p:nvPicPr>
              <p:blipFill>
                <a:blip r:embed="rId15"/>
                <a:stretch>
                  <a:fillRect/>
                </a:stretch>
              </p:blipFill>
              <p:spPr>
                <a:xfrm>
                  <a:off x="8372990" y="1858679"/>
                  <a:ext cx="123552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E96AC333-DCA3-4532-B93A-804B856D2D23}"/>
                    </a:ext>
                  </a:extLst>
                </p14:cNvPr>
                <p14:cNvContentPartPr/>
                <p14:nvPr/>
              </p14:nvContentPartPr>
              <p14:xfrm>
                <a:off x="8003469" y="2215640"/>
                <a:ext cx="518400" cy="474120"/>
              </p14:xfrm>
            </p:contentPart>
          </mc:Choice>
          <mc:Fallback xmlns="">
            <p:pic>
              <p:nvPicPr>
                <p:cNvPr id="31" name="Ink 30">
                  <a:extLst>
                    <a:ext uri="{FF2B5EF4-FFF2-40B4-BE49-F238E27FC236}">
                      <a16:creationId xmlns:a16="http://schemas.microsoft.com/office/drawing/2014/main" id="{E96AC333-DCA3-4532-B93A-804B856D2D23}"/>
                    </a:ext>
                  </a:extLst>
                </p:cNvPr>
                <p:cNvPicPr/>
                <p:nvPr/>
              </p:nvPicPr>
              <p:blipFill>
                <a:blip r:embed="rId17"/>
                <a:stretch>
                  <a:fillRect/>
                </a:stretch>
              </p:blipFill>
              <p:spPr>
                <a:xfrm>
                  <a:off x="7967469" y="2179973"/>
                  <a:ext cx="590040" cy="54581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725FB828-B603-4E5E-9CEB-D6C7E450DE99}"/>
                    </a:ext>
                  </a:extLst>
                </p14:cNvPr>
                <p14:cNvContentPartPr/>
                <p14:nvPr/>
              </p14:nvContentPartPr>
              <p14:xfrm>
                <a:off x="7156952" y="2660262"/>
                <a:ext cx="854280" cy="978840"/>
              </p14:xfrm>
            </p:contentPart>
          </mc:Choice>
          <mc:Fallback xmlns="">
            <p:pic>
              <p:nvPicPr>
                <p:cNvPr id="32" name="Ink 31">
                  <a:extLst>
                    <a:ext uri="{FF2B5EF4-FFF2-40B4-BE49-F238E27FC236}">
                      <a16:creationId xmlns:a16="http://schemas.microsoft.com/office/drawing/2014/main" id="{725FB828-B603-4E5E-9CEB-D6C7E450DE99}"/>
                    </a:ext>
                  </a:extLst>
                </p:cNvPr>
                <p:cNvPicPr/>
                <p:nvPr/>
              </p:nvPicPr>
              <p:blipFill>
                <a:blip r:embed="rId19"/>
                <a:stretch>
                  <a:fillRect/>
                </a:stretch>
              </p:blipFill>
              <p:spPr>
                <a:xfrm>
                  <a:off x="7120952" y="2624262"/>
                  <a:ext cx="925920" cy="1050480"/>
                </a:xfrm>
                <a:prstGeom prst="rect">
                  <a:avLst/>
                </a:prstGeom>
              </p:spPr>
            </p:pic>
          </mc:Fallback>
        </mc:AlternateContent>
      </p:grpSp>
      <p:grpSp>
        <p:nvGrpSpPr>
          <p:cNvPr id="46" name="Group 45">
            <a:extLst>
              <a:ext uri="{FF2B5EF4-FFF2-40B4-BE49-F238E27FC236}">
                <a16:creationId xmlns:a16="http://schemas.microsoft.com/office/drawing/2014/main" id="{850C0835-FF82-48D6-8EA4-62510A94DB60}"/>
              </a:ext>
            </a:extLst>
          </p:cNvPr>
          <p:cNvGrpSpPr/>
          <p:nvPr/>
        </p:nvGrpSpPr>
        <p:grpSpPr>
          <a:xfrm>
            <a:off x="347304" y="1256021"/>
            <a:ext cx="3005181" cy="2692287"/>
            <a:chOff x="246542" y="914399"/>
            <a:chExt cx="2726393" cy="2934509"/>
          </a:xfrm>
        </p:grpSpPr>
        <p:pic>
          <p:nvPicPr>
            <p:cNvPr id="6" name="Picture 5">
              <a:extLst>
                <a:ext uri="{FF2B5EF4-FFF2-40B4-BE49-F238E27FC236}">
                  <a16:creationId xmlns:a16="http://schemas.microsoft.com/office/drawing/2014/main" id="{E659AE56-F81B-49CE-AEC7-F910321319D0}"/>
                </a:ext>
              </a:extLst>
            </p:cNvPr>
            <p:cNvPicPr>
              <a:picLocks noChangeAspect="1"/>
            </p:cNvPicPr>
            <p:nvPr/>
          </p:nvPicPr>
          <p:blipFill>
            <a:blip r:embed="rId20"/>
            <a:stretch>
              <a:fillRect/>
            </a:stretch>
          </p:blipFill>
          <p:spPr>
            <a:xfrm>
              <a:off x="246542" y="914399"/>
              <a:ext cx="2726393" cy="2934509"/>
            </a:xfrm>
            <a:prstGeom prst="rect">
              <a:avLst/>
            </a:prstGeom>
          </p:spPr>
        </p:pic>
        <mc:AlternateContent xmlns:mc="http://schemas.openxmlformats.org/markup-compatibility/2006" xmlns:p14="http://schemas.microsoft.com/office/powerpoint/2010/main">
          <mc:Choice Requires="p14">
            <p:contentPart p14:bwMode="auto" r:id="rId21">
              <p14:nvContentPartPr>
                <p14:cNvPr id="37" name="Ink 36">
                  <a:extLst>
                    <a:ext uri="{FF2B5EF4-FFF2-40B4-BE49-F238E27FC236}">
                      <a16:creationId xmlns:a16="http://schemas.microsoft.com/office/drawing/2014/main" id="{A8E245D2-365F-41BC-BF0F-73F4F7CD8FC4}"/>
                    </a:ext>
                  </a:extLst>
                </p14:cNvPr>
                <p14:cNvContentPartPr/>
                <p14:nvPr/>
              </p14:nvContentPartPr>
              <p14:xfrm>
                <a:off x="506273" y="2784203"/>
                <a:ext cx="1350360" cy="946800"/>
              </p14:xfrm>
            </p:contentPart>
          </mc:Choice>
          <mc:Fallback xmlns="">
            <p:pic>
              <p:nvPicPr>
                <p:cNvPr id="37" name="Ink 36">
                  <a:extLst>
                    <a:ext uri="{FF2B5EF4-FFF2-40B4-BE49-F238E27FC236}">
                      <a16:creationId xmlns:a16="http://schemas.microsoft.com/office/drawing/2014/main" id="{A8E245D2-365F-41BC-BF0F-73F4F7CD8FC4}"/>
                    </a:ext>
                  </a:extLst>
                </p:cNvPr>
                <p:cNvPicPr/>
                <p:nvPr/>
              </p:nvPicPr>
              <p:blipFill>
                <a:blip r:embed="rId22"/>
                <a:stretch>
                  <a:fillRect/>
                </a:stretch>
              </p:blipFill>
              <p:spPr>
                <a:xfrm>
                  <a:off x="478743" y="2748203"/>
                  <a:ext cx="1405145" cy="1018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 name="Ink 39">
                  <a:extLst>
                    <a:ext uri="{FF2B5EF4-FFF2-40B4-BE49-F238E27FC236}">
                      <a16:creationId xmlns:a16="http://schemas.microsoft.com/office/drawing/2014/main" id="{83571DCC-42B6-47AF-8DA2-91A47342F51A}"/>
                    </a:ext>
                  </a:extLst>
                </p14:cNvPr>
                <p14:cNvContentPartPr/>
                <p14:nvPr/>
              </p14:nvContentPartPr>
              <p14:xfrm>
                <a:off x="1771673" y="1503683"/>
                <a:ext cx="701280" cy="363960"/>
              </p14:xfrm>
            </p:contentPart>
          </mc:Choice>
          <mc:Fallback xmlns="">
            <p:pic>
              <p:nvPicPr>
                <p:cNvPr id="40" name="Ink 39">
                  <a:extLst>
                    <a:ext uri="{FF2B5EF4-FFF2-40B4-BE49-F238E27FC236}">
                      <a16:creationId xmlns:a16="http://schemas.microsoft.com/office/drawing/2014/main" id="{83571DCC-42B6-47AF-8DA2-91A47342F51A}"/>
                    </a:ext>
                  </a:extLst>
                </p:cNvPr>
                <p:cNvPicPr/>
                <p:nvPr/>
              </p:nvPicPr>
              <p:blipFill>
                <a:blip r:embed="rId24"/>
                <a:stretch>
                  <a:fillRect/>
                </a:stretch>
              </p:blipFill>
              <p:spPr>
                <a:xfrm>
                  <a:off x="1744404" y="1467683"/>
                  <a:ext cx="756093" cy="435600"/>
                </a:xfrm>
                <a:prstGeom prst="rect">
                  <a:avLst/>
                </a:prstGeom>
              </p:spPr>
            </p:pic>
          </mc:Fallback>
        </mc:AlternateContent>
        <p:grpSp>
          <p:nvGrpSpPr>
            <p:cNvPr id="44" name="Group 43">
              <a:extLst>
                <a:ext uri="{FF2B5EF4-FFF2-40B4-BE49-F238E27FC236}">
                  <a16:creationId xmlns:a16="http://schemas.microsoft.com/office/drawing/2014/main" id="{A37313BB-E0CA-4327-92BE-3C8054705BA7}"/>
                </a:ext>
              </a:extLst>
            </p:cNvPr>
            <p:cNvGrpSpPr/>
            <p:nvPr/>
          </p:nvGrpSpPr>
          <p:grpSpPr>
            <a:xfrm>
              <a:off x="1190273" y="1502243"/>
              <a:ext cx="1282680" cy="1249560"/>
              <a:chOff x="1190273" y="1502243"/>
              <a:chExt cx="1282680" cy="1249560"/>
            </a:xfrm>
          </p:grpSpPr>
          <mc:AlternateContent xmlns:mc="http://schemas.openxmlformats.org/markup-compatibility/2006" xmlns:p14="http://schemas.microsoft.com/office/powerpoint/2010/main">
            <mc:Choice Requires="p14">
              <p:contentPart p14:bwMode="auto" r:id="rId25">
                <p14:nvContentPartPr>
                  <p14:cNvPr id="38" name="Ink 37">
                    <a:extLst>
                      <a:ext uri="{FF2B5EF4-FFF2-40B4-BE49-F238E27FC236}">
                        <a16:creationId xmlns:a16="http://schemas.microsoft.com/office/drawing/2014/main" id="{ECEB839A-3B16-419B-946B-2EAC83C22D5A}"/>
                      </a:ext>
                    </a:extLst>
                  </p14:cNvPr>
                  <p14:cNvContentPartPr/>
                  <p14:nvPr/>
                </p14:nvContentPartPr>
                <p14:xfrm>
                  <a:off x="1871393" y="1870523"/>
                  <a:ext cx="600120" cy="881280"/>
                </p14:xfrm>
              </p:contentPart>
            </mc:Choice>
            <mc:Fallback xmlns="">
              <p:pic>
                <p:nvPicPr>
                  <p:cNvPr id="38" name="Ink 37">
                    <a:extLst>
                      <a:ext uri="{FF2B5EF4-FFF2-40B4-BE49-F238E27FC236}">
                        <a16:creationId xmlns:a16="http://schemas.microsoft.com/office/drawing/2014/main" id="{ECEB839A-3B16-419B-946B-2EAC83C22D5A}"/>
                      </a:ext>
                    </a:extLst>
                  </p:cNvPr>
                  <p:cNvPicPr/>
                  <p:nvPr/>
                </p:nvPicPr>
                <p:blipFill>
                  <a:blip r:embed="rId26"/>
                  <a:stretch>
                    <a:fillRect/>
                  </a:stretch>
                </p:blipFill>
                <p:spPr>
                  <a:xfrm>
                    <a:off x="1843852" y="1834523"/>
                    <a:ext cx="654927" cy="952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B30F3F95-8D79-46B3-A7DB-B3997558D511}"/>
                      </a:ext>
                    </a:extLst>
                  </p14:cNvPr>
                  <p14:cNvContentPartPr/>
                  <p14:nvPr/>
                </p14:nvContentPartPr>
                <p14:xfrm>
                  <a:off x="2472593" y="1867283"/>
                  <a:ext cx="360" cy="360"/>
                </p14:xfrm>
              </p:contentPart>
            </mc:Choice>
            <mc:Fallback xmlns="">
              <p:pic>
                <p:nvPicPr>
                  <p:cNvPr id="39" name="Ink 38">
                    <a:extLst>
                      <a:ext uri="{FF2B5EF4-FFF2-40B4-BE49-F238E27FC236}">
                        <a16:creationId xmlns:a16="http://schemas.microsoft.com/office/drawing/2014/main" id="{B30F3F95-8D79-46B3-A7DB-B3997558D511}"/>
                      </a:ext>
                    </a:extLst>
                  </p:cNvPr>
                  <p:cNvPicPr/>
                  <p:nvPr/>
                </p:nvPicPr>
                <p:blipFill>
                  <a:blip r:embed="rId28"/>
                  <a:stretch>
                    <a:fillRect/>
                  </a:stretch>
                </p:blipFill>
                <p:spPr>
                  <a:xfrm>
                    <a:off x="2436593" y="183128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 name="Ink 41">
                    <a:extLst>
                      <a:ext uri="{FF2B5EF4-FFF2-40B4-BE49-F238E27FC236}">
                        <a16:creationId xmlns:a16="http://schemas.microsoft.com/office/drawing/2014/main" id="{AB470342-8C66-4D51-8937-8F052E98C507}"/>
                      </a:ext>
                    </a:extLst>
                  </p14:cNvPr>
                  <p14:cNvContentPartPr/>
                  <p14:nvPr/>
                </p14:nvContentPartPr>
                <p14:xfrm>
                  <a:off x="1190273" y="1502243"/>
                  <a:ext cx="578520" cy="911880"/>
                </p14:xfrm>
              </p:contentPart>
            </mc:Choice>
            <mc:Fallback xmlns="">
              <p:pic>
                <p:nvPicPr>
                  <p:cNvPr id="42" name="Ink 41">
                    <a:extLst>
                      <a:ext uri="{FF2B5EF4-FFF2-40B4-BE49-F238E27FC236}">
                        <a16:creationId xmlns:a16="http://schemas.microsoft.com/office/drawing/2014/main" id="{AB470342-8C66-4D51-8937-8F052E98C507}"/>
                      </a:ext>
                    </a:extLst>
                  </p:cNvPr>
                  <p:cNvPicPr/>
                  <p:nvPr/>
                </p:nvPicPr>
                <p:blipFill>
                  <a:blip r:embed="rId30"/>
                  <a:stretch>
                    <a:fillRect/>
                  </a:stretch>
                </p:blipFill>
                <p:spPr>
                  <a:xfrm>
                    <a:off x="1162738" y="1466243"/>
                    <a:ext cx="633316" cy="983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B0F384D4-0741-4575-BA57-2CAF00993CFE}"/>
                    </a:ext>
                  </a:extLst>
                </p14:cNvPr>
                <p14:cNvContentPartPr/>
                <p14:nvPr/>
              </p14:nvContentPartPr>
              <p14:xfrm>
                <a:off x="510953" y="2416643"/>
                <a:ext cx="678240" cy="961560"/>
              </p14:xfrm>
            </p:contentPart>
          </mc:Choice>
          <mc:Fallback xmlns="">
            <p:pic>
              <p:nvPicPr>
                <p:cNvPr id="43" name="Ink 42">
                  <a:extLst>
                    <a:ext uri="{FF2B5EF4-FFF2-40B4-BE49-F238E27FC236}">
                      <a16:creationId xmlns:a16="http://schemas.microsoft.com/office/drawing/2014/main" id="{B0F384D4-0741-4575-BA57-2CAF00993CFE}"/>
                    </a:ext>
                  </a:extLst>
                </p:cNvPr>
                <p:cNvPicPr/>
                <p:nvPr/>
              </p:nvPicPr>
              <p:blipFill>
                <a:blip r:embed="rId32"/>
                <a:stretch>
                  <a:fillRect/>
                </a:stretch>
              </p:blipFill>
              <p:spPr>
                <a:xfrm>
                  <a:off x="483427" y="2381003"/>
                  <a:ext cx="733017" cy="1033200"/>
                </a:xfrm>
                <a:prstGeom prst="rect">
                  <a:avLst/>
                </a:prstGeom>
              </p:spPr>
            </p:pic>
          </mc:Fallback>
        </mc:AlternateContent>
      </p:grpSp>
      <p:sp>
        <p:nvSpPr>
          <p:cNvPr id="50" name="TextBox 49">
            <a:extLst>
              <a:ext uri="{FF2B5EF4-FFF2-40B4-BE49-F238E27FC236}">
                <a16:creationId xmlns:a16="http://schemas.microsoft.com/office/drawing/2014/main" id="{C91A31B8-4603-4C3A-B000-AD55D6646293}"/>
              </a:ext>
            </a:extLst>
          </p:cNvPr>
          <p:cNvSpPr txBox="1"/>
          <p:nvPr/>
        </p:nvSpPr>
        <p:spPr>
          <a:xfrm>
            <a:off x="4211924" y="4114880"/>
            <a:ext cx="17766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National Percentiles</a:t>
            </a:r>
          </a:p>
        </p:txBody>
      </p:sp>
      <p:sp>
        <p:nvSpPr>
          <p:cNvPr id="51" name="TextBox 50">
            <a:extLst>
              <a:ext uri="{FF2B5EF4-FFF2-40B4-BE49-F238E27FC236}">
                <a16:creationId xmlns:a16="http://schemas.microsoft.com/office/drawing/2014/main" id="{8633302E-6146-4B8B-B9FE-011FC386D05A}"/>
              </a:ext>
            </a:extLst>
          </p:cNvPr>
          <p:cNvSpPr txBox="1"/>
          <p:nvPr/>
        </p:nvSpPr>
        <p:spPr>
          <a:xfrm>
            <a:off x="347303" y="1280965"/>
            <a:ext cx="1645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微软雅黑"/>
                <a:ea typeface="微软雅黑"/>
                <a:cs typeface="+mn-cs"/>
              </a:rPr>
              <a:t>Demographic Index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sp>
        <p:nvSpPr>
          <p:cNvPr id="53" name="TextBox 52">
            <a:extLst>
              <a:ext uri="{FF2B5EF4-FFF2-40B4-BE49-F238E27FC236}">
                <a16:creationId xmlns:a16="http://schemas.microsoft.com/office/drawing/2014/main" id="{ABD38B7F-FA75-48E6-8F90-D4E6669182F6}"/>
              </a:ext>
            </a:extLst>
          </p:cNvPr>
          <p:cNvSpPr txBox="1"/>
          <p:nvPr/>
        </p:nvSpPr>
        <p:spPr>
          <a:xfrm>
            <a:off x="352112" y="4088264"/>
            <a:ext cx="16456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微软雅黑"/>
                <a:ea typeface="微软雅黑"/>
              </a:rPr>
              <a:t>Low Income</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pic>
        <p:nvPicPr>
          <p:cNvPr id="57" name="Picture 56">
            <a:extLst>
              <a:ext uri="{FF2B5EF4-FFF2-40B4-BE49-F238E27FC236}">
                <a16:creationId xmlns:a16="http://schemas.microsoft.com/office/drawing/2014/main" id="{6FCA0391-CD9A-4FF1-BBFF-796E5C989A3F}"/>
              </a:ext>
            </a:extLst>
          </p:cNvPr>
          <p:cNvPicPr>
            <a:picLocks noChangeAspect="1"/>
          </p:cNvPicPr>
          <p:nvPr/>
        </p:nvPicPr>
        <p:blipFill>
          <a:blip r:embed="rId33"/>
          <a:stretch>
            <a:fillRect/>
          </a:stretch>
        </p:blipFill>
        <p:spPr>
          <a:xfrm>
            <a:off x="4442075" y="4643252"/>
            <a:ext cx="1316336" cy="2005844"/>
          </a:xfrm>
          <a:prstGeom prst="rect">
            <a:avLst/>
          </a:prstGeom>
        </p:spPr>
      </p:pic>
      <p:sp>
        <p:nvSpPr>
          <p:cNvPr id="58" name="TextBox 57">
            <a:extLst>
              <a:ext uri="{FF2B5EF4-FFF2-40B4-BE49-F238E27FC236}">
                <a16:creationId xmlns:a16="http://schemas.microsoft.com/office/drawing/2014/main" id="{998A2CB7-F91D-4CAE-9C7D-068DD206B80E}"/>
              </a:ext>
            </a:extLst>
          </p:cNvPr>
          <p:cNvSpPr txBox="1"/>
          <p:nvPr/>
        </p:nvSpPr>
        <p:spPr>
          <a:xfrm rot="18748400">
            <a:off x="1208980" y="2575051"/>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59" name="TextBox 58">
            <a:extLst>
              <a:ext uri="{FF2B5EF4-FFF2-40B4-BE49-F238E27FC236}">
                <a16:creationId xmlns:a16="http://schemas.microsoft.com/office/drawing/2014/main" id="{BF36EF8A-3AA3-4548-9CAD-92F4AB8E87A5}"/>
              </a:ext>
            </a:extLst>
          </p:cNvPr>
          <p:cNvSpPr txBox="1"/>
          <p:nvPr/>
        </p:nvSpPr>
        <p:spPr>
          <a:xfrm rot="18748400">
            <a:off x="4350630" y="2620129"/>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60" name="TextBox 59">
            <a:extLst>
              <a:ext uri="{FF2B5EF4-FFF2-40B4-BE49-F238E27FC236}">
                <a16:creationId xmlns:a16="http://schemas.microsoft.com/office/drawing/2014/main" id="{1CDD7D86-2703-4D18-8E35-A9DD83BC0189}"/>
              </a:ext>
            </a:extLst>
          </p:cNvPr>
          <p:cNvSpPr txBox="1"/>
          <p:nvPr/>
        </p:nvSpPr>
        <p:spPr>
          <a:xfrm rot="18748400">
            <a:off x="1141141" y="5461341"/>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61" name="Slide Number Placeholder 1">
            <a:extLst>
              <a:ext uri="{FF2B5EF4-FFF2-40B4-BE49-F238E27FC236}">
                <a16:creationId xmlns:a16="http://schemas.microsoft.com/office/drawing/2014/main" id="{B5E96745-17A7-4E2F-8327-A27D745C2C42}"/>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25</a:t>
            </a:fld>
            <a:endParaRPr lang="en-US" dirty="0">
              <a:solidFill>
                <a:prstClr val="black">
                  <a:tint val="75000"/>
                </a:prstClr>
              </a:solidFill>
              <a:latin typeface="Arial" pitchFamily="34" charset="0"/>
              <a:ea typeface="微软雅黑"/>
            </a:endParaRPr>
          </a:p>
        </p:txBody>
      </p:sp>
      <p:sp>
        <p:nvSpPr>
          <p:cNvPr id="41" name="TextBox 40">
            <a:extLst>
              <a:ext uri="{FF2B5EF4-FFF2-40B4-BE49-F238E27FC236}">
                <a16:creationId xmlns:a16="http://schemas.microsoft.com/office/drawing/2014/main" id="{B2EF052D-048F-4149-AD18-07B5A413018A}"/>
              </a:ext>
            </a:extLst>
          </p:cNvPr>
          <p:cNvSpPr txBox="1"/>
          <p:nvPr/>
        </p:nvSpPr>
        <p:spPr>
          <a:xfrm>
            <a:off x="3526957" y="1313473"/>
            <a:ext cx="19371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微软雅黑"/>
                <a:ea typeface="微软雅黑"/>
                <a:cs typeface="+mn-cs"/>
              </a:rPr>
              <a:t>People of Color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pic>
        <p:nvPicPr>
          <p:cNvPr id="8" name="Picture 7">
            <a:extLst>
              <a:ext uri="{FF2B5EF4-FFF2-40B4-BE49-F238E27FC236}">
                <a16:creationId xmlns:a16="http://schemas.microsoft.com/office/drawing/2014/main" id="{17BA2C1E-45E9-472D-8871-267744F756E1}"/>
              </a:ext>
            </a:extLst>
          </p:cNvPr>
          <p:cNvPicPr>
            <a:picLocks noChangeAspect="1"/>
          </p:cNvPicPr>
          <p:nvPr/>
        </p:nvPicPr>
        <p:blipFill rotWithShape="1">
          <a:blip r:embed="rId34"/>
          <a:srcRect l="1353" r="30090"/>
          <a:stretch/>
        </p:blipFill>
        <p:spPr>
          <a:xfrm>
            <a:off x="7345055" y="1388975"/>
            <a:ext cx="4760406" cy="4886325"/>
          </a:xfrm>
          <a:prstGeom prst="rect">
            <a:avLst/>
          </a:prstGeom>
        </p:spPr>
      </p:pic>
      <p:sp>
        <p:nvSpPr>
          <p:cNvPr id="3" name="Rectangle 2">
            <a:extLst>
              <a:ext uri="{FF2B5EF4-FFF2-40B4-BE49-F238E27FC236}">
                <a16:creationId xmlns:a16="http://schemas.microsoft.com/office/drawing/2014/main" id="{AEF5CCCB-30E0-4301-A7E2-49F165C69A8D}"/>
              </a:ext>
            </a:extLst>
          </p:cNvPr>
          <p:cNvSpPr/>
          <p:nvPr/>
        </p:nvSpPr>
        <p:spPr>
          <a:xfrm>
            <a:off x="8208196" y="1141689"/>
            <a:ext cx="3026534" cy="276999"/>
          </a:xfrm>
          <a:prstGeom prst="rect">
            <a:avLst/>
          </a:prstGeom>
        </p:spPr>
        <p:txBody>
          <a:bodyPr wrap="none">
            <a:spAutoFit/>
          </a:bodyPr>
          <a:lstStyle/>
          <a:p>
            <a:pPr algn="ctr"/>
            <a:r>
              <a:rPr lang="en-US" sz="1200" i="1" dirty="0" err="1"/>
              <a:t>Rubbertown</a:t>
            </a:r>
            <a:r>
              <a:rPr lang="en-US" sz="1200" i="1" dirty="0"/>
              <a:t> Map Generated in NEXUS</a:t>
            </a:r>
          </a:p>
        </p:txBody>
      </p:sp>
      <p:sp>
        <p:nvSpPr>
          <p:cNvPr id="45" name="TextBox 44">
            <a:extLst>
              <a:ext uri="{FF2B5EF4-FFF2-40B4-BE49-F238E27FC236}">
                <a16:creationId xmlns:a16="http://schemas.microsoft.com/office/drawing/2014/main" id="{E1166AE0-99E8-4734-B9E4-1F213B32F0BF}"/>
              </a:ext>
            </a:extLst>
          </p:cNvPr>
          <p:cNvSpPr txBox="1"/>
          <p:nvPr/>
        </p:nvSpPr>
        <p:spPr>
          <a:xfrm>
            <a:off x="1230101" y="128592"/>
            <a:ext cx="6119036" cy="584775"/>
          </a:xfrm>
          <a:prstGeom prst="rect">
            <a:avLst/>
          </a:prstGeom>
          <a:noFill/>
        </p:spPr>
        <p:txBody>
          <a:bodyPr wrap="square">
            <a:spAutoFit/>
          </a:bodyPr>
          <a:lstStyle/>
          <a:p>
            <a:r>
              <a:rPr lang="en-US" altLang="zh-CN" sz="3200" dirty="0">
                <a:solidFill>
                  <a:schemeClr val="bg1"/>
                </a:solidFill>
              </a:rPr>
              <a:t>NEXUS Example - Louisville</a:t>
            </a:r>
            <a:endParaRPr lang="en-US" sz="3200" dirty="0"/>
          </a:p>
        </p:txBody>
      </p:sp>
    </p:spTree>
    <p:extLst>
      <p:ext uri="{BB962C8B-B14F-4D97-AF65-F5344CB8AC3E}">
        <p14:creationId xmlns:p14="http://schemas.microsoft.com/office/powerpoint/2010/main" val="420686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79289" y="212987"/>
            <a:ext cx="5448583" cy="501827"/>
          </a:xfrm>
        </p:spPr>
        <p:txBody>
          <a:bodyPr/>
          <a:lstStyle/>
          <a:p>
            <a:r>
              <a:rPr lang="en-US" sz="3600" dirty="0">
                <a:solidFill>
                  <a:schemeClr val="bg1"/>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1094490" y="1209178"/>
            <a:ext cx="6363151" cy="5264382"/>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4026857" y="1248030"/>
            <a:ext cx="6363151" cy="5264382"/>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855680" y="2152081"/>
            <a:ext cx="3424347" cy="3762568"/>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Tribal Areas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Nonattainment Areas</a:t>
            </a:r>
          </a:p>
          <a:p>
            <a:pPr marL="0" lvl="2"/>
            <a:endParaRPr lang="en-US" sz="1200" dirty="0">
              <a:latin typeface="Arial" panose="020B0604020202020204" pitchFamily="34" charset="0"/>
              <a:cs typeface="Arial" panose="020B0604020202020204" pitchFamily="34" charset="0"/>
            </a:endParaRPr>
          </a:p>
          <a:p>
            <a:pPr marL="0" lvl="1"/>
            <a:r>
              <a:rPr lang="en-US" sz="120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2.5 </a:t>
            </a:r>
            <a:r>
              <a:rPr lang="en-US" sz="120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People of Color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Over Age 64</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8782834" y="2516115"/>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7457641" y="1812209"/>
            <a:ext cx="4572000" cy="4339650"/>
          </a:xfrm>
          <a:prstGeom prst="rect">
            <a:avLst/>
          </a:prstGeom>
        </p:spPr>
        <p:txBody>
          <a:bodyPr>
            <a:spAutoFit/>
          </a:bodyPr>
          <a:lstStyle/>
          <a:p>
            <a:pPr marL="0" lvl="1"/>
            <a:r>
              <a:rPr lang="en-US" sz="120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1"/>
            <a:r>
              <a:rPr lang="en-US" sz="120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2014895" y="2458540"/>
            <a:ext cx="2202389" cy="3693319"/>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Ozone and PM</a:t>
            </a:r>
            <a:r>
              <a:rPr lang="en-US" sz="1200" u="sng" baseline="-25000" dirty="0">
                <a:latin typeface="Arial" panose="020B0604020202020204" pitchFamily="34" charset="0"/>
                <a:cs typeface="Arial" panose="020B0604020202020204" pitchFamily="34" charset="0"/>
              </a:rPr>
              <a:t>2.5</a:t>
            </a:r>
            <a:r>
              <a:rPr lang="en-US" sz="120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Mortality 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GHG emissions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4382229" y="6551264"/>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10591800" y="6452994"/>
            <a:ext cx="1600200" cy="40277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26</a:t>
            </a:fld>
            <a:endParaRPr lang="en-US" sz="1350" dirty="0">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a:xfrm>
            <a:off x="80335" y="0"/>
            <a:ext cx="6724502" cy="990600"/>
          </a:xfrm>
        </p:spPr>
        <p:txBody>
          <a:bodyPr/>
          <a:lstStyle/>
          <a:p>
            <a:r>
              <a:rPr lang="en-US" dirty="0">
                <a:solidFill>
                  <a:schemeClr val="bg1"/>
                </a:solidFill>
              </a:rPr>
              <a:t>NEXUS and EJSCREEN</a:t>
            </a:r>
          </a:p>
        </p:txBody>
      </p:sp>
      <p:sp>
        <p:nvSpPr>
          <p:cNvPr id="5" name="Slide Number Placeholder 1">
            <a:extLst>
              <a:ext uri="{FF2B5EF4-FFF2-40B4-BE49-F238E27FC236}">
                <a16:creationId xmlns:a16="http://schemas.microsoft.com/office/drawing/2014/main" id="{073636D9-CF5A-4D5E-9506-257BB013D82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
        <p:nvSpPr>
          <p:cNvPr id="7" name="Content Placeholder 2">
            <a:extLst>
              <a:ext uri="{FF2B5EF4-FFF2-40B4-BE49-F238E27FC236}">
                <a16:creationId xmlns:a16="http://schemas.microsoft.com/office/drawing/2014/main" id="{5F5CD914-4230-4AFA-ADE1-BEF982120E5A}"/>
              </a:ext>
            </a:extLst>
          </p:cNvPr>
          <p:cNvSpPr>
            <a:spLocks noGrp="1"/>
          </p:cNvSpPr>
          <p:nvPr>
            <p:ph idx="1"/>
          </p:nvPr>
        </p:nvSpPr>
        <p:spPr>
          <a:xfrm>
            <a:off x="609600" y="1395398"/>
            <a:ext cx="10972800" cy="4814016"/>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communities with EJ concerns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Tree>
    <p:extLst>
      <p:ext uri="{BB962C8B-B14F-4D97-AF65-F5344CB8AC3E}">
        <p14:creationId xmlns:p14="http://schemas.microsoft.com/office/powerpoint/2010/main" val="1539842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28</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4000" kern="0" dirty="0">
                <a:solidFill>
                  <a:schemeClr val="bg1"/>
                </a:solidFill>
              </a:rPr>
              <a:t>Next Steps</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808074" y="1454227"/>
            <a:ext cx="10706986" cy="4913916"/>
          </a:xfrm>
        </p:spPr>
        <p:txBody>
          <a:bodyPr>
            <a:normAutofit/>
          </a:bodyPr>
          <a:lstStyle/>
          <a:p>
            <a:pPr lvl="0"/>
            <a:r>
              <a:rPr lang="en-US" sz="3200" dirty="0"/>
              <a:t>Louisville - Develop MP AQMP</a:t>
            </a:r>
          </a:p>
          <a:p>
            <a:r>
              <a:rPr lang="en-US" sz="3200" dirty="0"/>
              <a:t>Based on Office wide engagements, continue to update NEXUS tool and use it to inform Multi-pollutant, Air Toxics, NAA/Advance controls, and EJ efforts as appropriate</a:t>
            </a:r>
          </a:p>
          <a:p>
            <a:r>
              <a:rPr lang="en-US" sz="3200" dirty="0"/>
              <a:t>Incorporate climate considerations into MP process</a:t>
            </a:r>
          </a:p>
          <a:p>
            <a:r>
              <a:rPr lang="en-US" sz="3200" dirty="0"/>
              <a:t>Use NEXUS to develop packets for regions regarding MP areas of concern</a:t>
            </a:r>
          </a:p>
          <a:p>
            <a:pPr lvl="1"/>
            <a:r>
              <a:rPr lang="en-US" sz="2800" dirty="0"/>
              <a:t>Continue exploring MP partnerships</a:t>
            </a:r>
          </a:p>
        </p:txBody>
      </p:sp>
    </p:spTree>
    <p:extLst>
      <p:ext uri="{BB962C8B-B14F-4D97-AF65-F5344CB8AC3E}">
        <p14:creationId xmlns:p14="http://schemas.microsoft.com/office/powerpoint/2010/main" val="1664393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29</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Briefings, Demos &amp; Planned Outreach</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1016000" y="1199045"/>
            <a:ext cx="8974183" cy="5585742"/>
          </a:xfrm>
        </p:spPr>
        <p:txBody>
          <a:bodyPr numCol="2">
            <a:normAutofit/>
          </a:bodyPr>
          <a:lstStyle/>
          <a:p>
            <a:pPr lvl="0">
              <a:buFont typeface="Wingdings" panose="05000000000000000000" pitchFamily="2" charset="2"/>
              <a:buChar char="ü"/>
            </a:pPr>
            <a:r>
              <a:rPr lang="en-US" sz="2000" dirty="0"/>
              <a:t>9/25/2020– AQAD &amp; HEID</a:t>
            </a:r>
          </a:p>
          <a:p>
            <a:pPr lvl="0">
              <a:buFont typeface="Wingdings" panose="05000000000000000000" pitchFamily="2" charset="2"/>
              <a:buChar char="ü"/>
            </a:pPr>
            <a:r>
              <a:rPr lang="en-US" sz="2000" dirty="0"/>
              <a:t>11/3/2020 – MP Team</a:t>
            </a:r>
          </a:p>
          <a:p>
            <a:pPr lvl="0">
              <a:buFont typeface="Wingdings" panose="05000000000000000000" pitchFamily="2" charset="2"/>
              <a:buChar char="ü"/>
            </a:pPr>
            <a:r>
              <a:rPr lang="en-US" sz="2000" dirty="0"/>
              <a:t>11/4/2020 – Air Toxics Group</a:t>
            </a:r>
          </a:p>
          <a:p>
            <a:pPr lvl="0">
              <a:buFont typeface="Wingdings" panose="05000000000000000000" pitchFamily="2" charset="2"/>
              <a:buChar char="ü"/>
            </a:pPr>
            <a:r>
              <a:rPr lang="en-US" sz="2000" dirty="0"/>
              <a:t>12/10/2020 – AQPD</a:t>
            </a:r>
          </a:p>
          <a:p>
            <a:pPr lvl="0">
              <a:buFont typeface="Wingdings" panose="05000000000000000000" pitchFamily="2" charset="2"/>
              <a:buChar char="ü"/>
            </a:pPr>
            <a:r>
              <a:rPr lang="en-US" sz="2000" dirty="0"/>
              <a:t>1/25/2021 – OID</a:t>
            </a:r>
          </a:p>
          <a:p>
            <a:pPr lvl="0">
              <a:buFont typeface="Wingdings" panose="05000000000000000000" pitchFamily="2" charset="2"/>
              <a:buChar char="ü"/>
            </a:pPr>
            <a:r>
              <a:rPr lang="en-US" sz="2000" dirty="0"/>
              <a:t>1/28/2021 – SPPD</a:t>
            </a:r>
          </a:p>
          <a:p>
            <a:pPr lvl="0">
              <a:buFont typeface="Wingdings" panose="05000000000000000000" pitchFamily="2" charset="2"/>
              <a:buChar char="ü"/>
            </a:pPr>
            <a:r>
              <a:rPr lang="en-US" sz="2000" dirty="0"/>
              <a:t>2/1/2021 – Peter/SMT</a:t>
            </a:r>
          </a:p>
          <a:p>
            <a:pPr lvl="0">
              <a:buFont typeface="Wingdings" panose="05000000000000000000" pitchFamily="2" charset="2"/>
              <a:buChar char="ü"/>
            </a:pPr>
            <a:r>
              <a:rPr lang="en-US" sz="2000" dirty="0"/>
              <a:t>4/12/2021 – HEID &amp; AQAD</a:t>
            </a:r>
          </a:p>
          <a:p>
            <a:pPr lvl="0">
              <a:buFont typeface="Wingdings" panose="05000000000000000000" pitchFamily="2" charset="2"/>
              <a:buChar char="ü"/>
            </a:pPr>
            <a:r>
              <a:rPr lang="en-US" sz="2000" dirty="0"/>
              <a:t>5/17/2021 – Peter/SMT</a:t>
            </a:r>
          </a:p>
          <a:p>
            <a:pPr lvl="0">
              <a:buFont typeface="Wingdings" panose="05000000000000000000" pitchFamily="2" charset="2"/>
              <a:buChar char="ü"/>
            </a:pPr>
            <a:r>
              <a:rPr lang="en-US" sz="2000" dirty="0"/>
              <a:t>5/24/2021 – MP Team </a:t>
            </a:r>
          </a:p>
          <a:p>
            <a:pPr lvl="0">
              <a:buFont typeface="Wingdings" panose="05000000000000000000" pitchFamily="2" charset="2"/>
              <a:buChar char="ü"/>
            </a:pPr>
            <a:r>
              <a:rPr lang="en-US" sz="2000" dirty="0"/>
              <a:t>6/29/2021 – ORD</a:t>
            </a:r>
          </a:p>
          <a:p>
            <a:pPr lvl="0">
              <a:buFont typeface="Wingdings" panose="05000000000000000000" pitchFamily="2" charset="2"/>
              <a:buChar char="ü"/>
            </a:pPr>
            <a:r>
              <a:rPr lang="en-US" sz="2000" dirty="0"/>
              <a:t>7/12/2021– HEID &amp; AQAD</a:t>
            </a:r>
          </a:p>
          <a:p>
            <a:pPr lvl="0">
              <a:buFont typeface="Wingdings" panose="05000000000000000000" pitchFamily="2" charset="2"/>
              <a:buChar char="ü"/>
            </a:pPr>
            <a:r>
              <a:rPr lang="en-US" sz="2000" dirty="0"/>
              <a:t>7/19/2021 –  OID</a:t>
            </a:r>
          </a:p>
          <a:p>
            <a:pPr lvl="0">
              <a:buFont typeface="Wingdings" panose="05000000000000000000" pitchFamily="2" charset="2"/>
              <a:buChar char="ü"/>
            </a:pPr>
            <a:r>
              <a:rPr lang="en-US" sz="2000" dirty="0"/>
              <a:t>8/10/2021– OAP</a:t>
            </a:r>
          </a:p>
          <a:p>
            <a:pPr lvl="0">
              <a:buFont typeface="Wingdings" panose="05000000000000000000" pitchFamily="2" charset="2"/>
              <a:buChar char="ü"/>
            </a:pPr>
            <a:r>
              <a:rPr lang="en-US" sz="2000" dirty="0"/>
              <a:t>8/26/2021 – OAR</a:t>
            </a:r>
          </a:p>
          <a:p>
            <a:pPr lvl="0"/>
            <a:r>
              <a:rPr lang="en-US" sz="2000" dirty="0"/>
              <a:t>8/30/2021 – OEJ</a:t>
            </a:r>
          </a:p>
          <a:p>
            <a:pPr lvl="0"/>
            <a:r>
              <a:rPr lang="en-US" sz="2000" dirty="0"/>
              <a:t>8/30/2021 - Region 4/Louisville </a:t>
            </a:r>
          </a:p>
          <a:p>
            <a:pPr lvl="0"/>
            <a:r>
              <a:rPr lang="en-US" sz="2000" dirty="0"/>
              <a:t>9/7/2021 – Air Division Directors</a:t>
            </a:r>
          </a:p>
          <a:p>
            <a:pPr lvl="0"/>
            <a:r>
              <a:rPr lang="en-US" sz="2000" dirty="0"/>
              <a:t>10/5/2021 – APMs </a:t>
            </a:r>
          </a:p>
          <a:p>
            <a:pPr lvl="0"/>
            <a:r>
              <a:rPr lang="en-US" sz="2000" dirty="0"/>
              <a:t>TBD – MJOs</a:t>
            </a:r>
            <a:endParaRPr lang="en-US" sz="1800" dirty="0"/>
          </a:p>
          <a:p>
            <a:pPr marL="0" lvl="0" indent="0">
              <a:buNone/>
            </a:pPr>
            <a:endParaRPr lang="en-US" sz="1800" dirty="0"/>
          </a:p>
          <a:p>
            <a:pPr lvl="0"/>
            <a:endParaRPr lang="en-US" sz="1800" dirty="0"/>
          </a:p>
          <a:p>
            <a:pPr lvl="0"/>
            <a:endParaRPr lang="en-US" sz="1800" dirty="0"/>
          </a:p>
          <a:p>
            <a:pPr lvl="0"/>
            <a:endParaRPr lang="en-US" sz="2800" dirty="0"/>
          </a:p>
        </p:txBody>
      </p:sp>
    </p:spTree>
    <p:extLst>
      <p:ext uri="{BB962C8B-B14F-4D97-AF65-F5344CB8AC3E}">
        <p14:creationId xmlns:p14="http://schemas.microsoft.com/office/powerpoint/2010/main" val="103468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5696-8C18-428E-9E93-EE8EE0815C74}"/>
              </a:ext>
            </a:extLst>
          </p:cNvPr>
          <p:cNvSpPr>
            <a:spLocks noGrp="1"/>
          </p:cNvSpPr>
          <p:nvPr>
            <p:ph type="title"/>
          </p:nvPr>
        </p:nvSpPr>
        <p:spPr>
          <a:xfrm>
            <a:off x="407582" y="0"/>
            <a:ext cx="5398265" cy="990600"/>
          </a:xfrm>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A0F0363-48AB-4F5E-BA7F-3A1CC15FE3C2}"/>
              </a:ext>
            </a:extLst>
          </p:cNvPr>
          <p:cNvSpPr>
            <a:spLocks noGrp="1"/>
          </p:cNvSpPr>
          <p:nvPr>
            <p:ph idx="1"/>
          </p:nvPr>
        </p:nvSpPr>
        <p:spPr>
          <a:xfrm>
            <a:off x="935665" y="1575412"/>
            <a:ext cx="9046535" cy="4825388"/>
          </a:xfrm>
        </p:spPr>
        <p:txBody>
          <a:bodyPr>
            <a:normAutofit fontScale="92500" lnSpcReduction="10000"/>
          </a:bodyPr>
          <a:lstStyle/>
          <a:p>
            <a:r>
              <a:rPr lang="en-US" dirty="0"/>
              <a:t>MP Background</a:t>
            </a:r>
          </a:p>
          <a:p>
            <a:pPr lvl="1"/>
            <a:r>
              <a:rPr lang="en-US" dirty="0"/>
              <a:t>MP Background</a:t>
            </a:r>
          </a:p>
          <a:p>
            <a:pPr lvl="1"/>
            <a:r>
              <a:rPr lang="en-US" dirty="0"/>
              <a:t>MP Projects (Detroit, SC &amp; Louisville)</a:t>
            </a:r>
          </a:p>
          <a:p>
            <a:r>
              <a:rPr lang="en-US" dirty="0"/>
              <a:t>NEXUS MP Tool</a:t>
            </a:r>
          </a:p>
          <a:p>
            <a:pPr lvl="1"/>
            <a:r>
              <a:rPr lang="en-US" dirty="0"/>
              <a:t>Expected Use</a:t>
            </a:r>
          </a:p>
          <a:p>
            <a:pPr lvl="1"/>
            <a:r>
              <a:rPr lang="en-US" dirty="0"/>
              <a:t>Examples</a:t>
            </a:r>
          </a:p>
          <a:p>
            <a:pPr lvl="1"/>
            <a:r>
              <a:rPr lang="en-US" dirty="0"/>
              <a:t>NEXUS and EJSCREEN</a:t>
            </a:r>
          </a:p>
          <a:p>
            <a:r>
              <a:rPr lang="en-US" dirty="0"/>
              <a:t>Next Steps</a:t>
            </a:r>
          </a:p>
          <a:p>
            <a:r>
              <a:rPr lang="en-US" dirty="0"/>
              <a:t>Briefings, Demos &amp; Planned Outreach</a:t>
            </a:r>
          </a:p>
          <a:p>
            <a:r>
              <a:rPr lang="en-US" dirty="0"/>
              <a:t>NEXUS Improvements and Updates</a:t>
            </a:r>
          </a:p>
          <a:p>
            <a:r>
              <a:rPr lang="en-US" dirty="0"/>
              <a:t>NEXUS 1.9 Demo</a:t>
            </a:r>
          </a:p>
          <a:p>
            <a:endParaRPr lang="en-US" dirty="0"/>
          </a:p>
        </p:txBody>
      </p:sp>
      <p:sp>
        <p:nvSpPr>
          <p:cNvPr id="4" name="Slide Number Placeholder 3">
            <a:extLst>
              <a:ext uri="{FF2B5EF4-FFF2-40B4-BE49-F238E27FC236}">
                <a16:creationId xmlns:a16="http://schemas.microsoft.com/office/drawing/2014/main" id="{C2E0E937-0BAC-4DB3-88B4-8982E4370B2D}"/>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3</a:t>
            </a:fld>
            <a:endParaRPr lang="en-US" dirty="0"/>
          </a:p>
        </p:txBody>
      </p:sp>
    </p:spTree>
    <p:extLst>
      <p:ext uri="{BB962C8B-B14F-4D97-AF65-F5344CB8AC3E}">
        <p14:creationId xmlns:p14="http://schemas.microsoft.com/office/powerpoint/2010/main" val="138267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1643743" y="246837"/>
            <a:ext cx="5867401" cy="501827"/>
          </a:xfrm>
        </p:spPr>
        <p:txBody>
          <a:bodyPr/>
          <a:lstStyle/>
          <a:p>
            <a:r>
              <a:rPr lang="en-US" sz="3000" dirty="0">
                <a:solidFill>
                  <a:schemeClr val="bg1"/>
                </a:solidFill>
              </a:rPr>
              <a:t>NEXUS - Recent Improvements and Planned Updates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726558" y="1382186"/>
            <a:ext cx="10738883" cy="5263917"/>
          </a:xfrm>
        </p:spPr>
        <p:txBody>
          <a:bodyPr>
            <a:normAutofit fontScale="92500" lnSpcReduction="10000"/>
          </a:bodyPr>
          <a:lstStyle/>
          <a:p>
            <a:r>
              <a:rPr lang="en-US" dirty="0">
                <a:solidFill>
                  <a:srgbClr val="0070C0"/>
                </a:solidFill>
                <a:latin typeface="Arial" panose="020B0604020202020204" pitchFamily="34" charset="0"/>
                <a:cs typeface="Arial" panose="020B0604020202020204" pitchFamily="34" charset="0"/>
              </a:rPr>
              <a:t>NEXUS “1.5” (December 2020) </a:t>
            </a:r>
            <a:r>
              <a:rPr lang="en-US" dirty="0">
                <a:solidFill>
                  <a:srgbClr val="0070C0"/>
                </a:solidFill>
                <a:latin typeface="Arial" panose="020B0604020202020204" pitchFamily="34" charset="0"/>
                <a:cs typeface="Arial" panose="020B0604020202020204" pitchFamily="34" charset="0"/>
                <a:sym typeface="Wingdings" panose="05000000000000000000" pitchFamily="2" charset="2"/>
              </a:rPr>
              <a:t></a:t>
            </a:r>
            <a:r>
              <a:rPr lang="en-US" dirty="0">
                <a:solidFill>
                  <a:srgbClr val="0070C0"/>
                </a:solidFill>
                <a:latin typeface="Arial" panose="020B0604020202020204" pitchFamily="34" charset="0"/>
                <a:cs typeface="Arial" panose="020B0604020202020204" pitchFamily="34" charset="0"/>
              </a:rPr>
              <a:t> “1.9” (August 2021)</a:t>
            </a:r>
          </a:p>
          <a:p>
            <a:pPr lvl="1"/>
            <a:r>
              <a:rPr lang="en-US" dirty="0">
                <a:latin typeface="Arial" panose="020B0604020202020204" pitchFamily="34" charset="0"/>
                <a:cs typeface="Arial" panose="020B0604020202020204" pitchFamily="34" charset="0"/>
              </a:rPr>
              <a:t>New/revised Metrics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Air Toxics &amp; EJ</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New/updated data inputs and functions:</a:t>
            </a:r>
          </a:p>
          <a:p>
            <a:pPr lvl="2"/>
            <a:r>
              <a:rPr lang="en-US" sz="1800" dirty="0">
                <a:latin typeface="Arial" panose="020B0604020202020204" pitchFamily="34" charset="0"/>
                <a:cs typeface="Arial" panose="020B0604020202020204" pitchFamily="34" charset="0"/>
              </a:rPr>
              <a:t>EJ/Demographic data (from </a:t>
            </a:r>
            <a:r>
              <a:rPr lang="en-US" sz="1800" dirty="0">
                <a:solidFill>
                  <a:srgbClr val="FF0000"/>
                </a:solidFill>
                <a:latin typeface="Arial" panose="020B0604020202020204" pitchFamily="34" charset="0"/>
                <a:cs typeface="Arial" panose="020B0604020202020204" pitchFamily="34" charset="0"/>
              </a:rPr>
              <a:t>EJSCREEN</a:t>
            </a:r>
            <a:r>
              <a:rPr lang="en-US" sz="1800" dirty="0">
                <a:latin typeface="Arial" panose="020B0604020202020204" pitchFamily="34" charset="0"/>
                <a:cs typeface="Arial" panose="020B0604020202020204" pitchFamily="34" charset="0"/>
              </a:rPr>
              <a:t>)</a:t>
            </a:r>
          </a:p>
          <a:p>
            <a:pPr lvl="2"/>
            <a:r>
              <a:rPr lang="en-US" sz="1800" dirty="0">
                <a:latin typeface="Arial" panose="020B0604020202020204" pitchFamily="34" charset="0"/>
                <a:cs typeface="Arial" panose="020B0604020202020204" pitchFamily="34" charset="0"/>
              </a:rPr>
              <a:t>Tribal areas &amp; Advance areas</a:t>
            </a:r>
          </a:p>
          <a:p>
            <a:pPr lvl="2"/>
            <a:r>
              <a:rPr lang="en-US" sz="1800" dirty="0">
                <a:latin typeface="Arial" panose="020B0604020202020204" pitchFamily="34" charset="0"/>
                <a:cs typeface="Arial" panose="020B0604020202020204" pitchFamily="34" charset="0"/>
              </a:rPr>
              <a:t>2017 emissions data (including GHG &amp; sector mapping) (updated from 2014)</a:t>
            </a:r>
          </a:p>
          <a:p>
            <a:pPr lvl="1"/>
            <a:r>
              <a:rPr lang="en-US" dirty="0">
                <a:latin typeface="Arial" panose="020B0604020202020204" pitchFamily="34" charset="0"/>
                <a:cs typeface="Arial" panose="020B0604020202020204" pitchFamily="34" charset="0"/>
              </a:rPr>
              <a:t>“Source &amp; Sector emissions” module to support “Sector prioritization” effort</a:t>
            </a:r>
          </a:p>
          <a:p>
            <a:pPr lvl="1"/>
            <a:r>
              <a:rPr lang="en-US" dirty="0">
                <a:latin typeface="Arial" panose="020B0604020202020204" pitchFamily="34" charset="0"/>
                <a:cs typeface="Arial" panose="020B0604020202020204" pitchFamily="34" charset="0"/>
              </a:rPr>
              <a:t>“Source Category emissions” module (point, non-point, on-road, non-road, event)</a:t>
            </a:r>
          </a:p>
          <a:p>
            <a:r>
              <a:rPr lang="en-US" dirty="0">
                <a:solidFill>
                  <a:srgbClr val="0070C0"/>
                </a:solidFill>
                <a:latin typeface="Arial" panose="020B0604020202020204" pitchFamily="34" charset="0"/>
                <a:cs typeface="Arial" panose="020B0604020202020204" pitchFamily="34" charset="0"/>
              </a:rPr>
              <a:t>On-going Improvements and Upgrades</a:t>
            </a:r>
          </a:p>
          <a:p>
            <a:pPr lvl="1"/>
            <a:r>
              <a:rPr lang="en-US" dirty="0">
                <a:latin typeface="Arial" panose="020B0604020202020204" pitchFamily="34" charset="0"/>
                <a:cs typeface="Arial" panose="020B0604020202020204" pitchFamily="34" charset="0"/>
              </a:rPr>
              <a:t>Update to </a:t>
            </a:r>
            <a:r>
              <a:rPr lang="en-US" dirty="0">
                <a:solidFill>
                  <a:srgbClr val="FF0000"/>
                </a:solidFill>
                <a:latin typeface="Arial" panose="020B0604020202020204" pitchFamily="34" charset="0"/>
                <a:cs typeface="Arial" panose="020B0604020202020204" pitchFamily="34" charset="0"/>
              </a:rPr>
              <a:t>2017</a:t>
            </a:r>
            <a:r>
              <a:rPr lang="en-US" dirty="0">
                <a:latin typeface="Arial" panose="020B0604020202020204" pitchFamily="34" charset="0"/>
                <a:cs typeface="Arial" panose="020B0604020202020204" pitchFamily="34" charset="0"/>
              </a:rPr>
              <a:t> fused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health risk data (Sept) and air toxic and risk data (Nov/Dec) from current 2014 data</a:t>
            </a:r>
          </a:p>
          <a:p>
            <a:pPr lvl="1"/>
            <a:r>
              <a:rPr lang="en-US" dirty="0">
                <a:latin typeface="Arial" panose="020B0604020202020204" pitchFamily="34" charset="0"/>
                <a:cs typeface="Arial" panose="020B0604020202020204" pitchFamily="34" charset="0"/>
              </a:rPr>
              <a:t>Include and display </a:t>
            </a:r>
            <a:r>
              <a:rPr lang="en-US" dirty="0">
                <a:solidFill>
                  <a:srgbClr val="FF0000"/>
                </a:solidFill>
                <a:latin typeface="Arial" panose="020B0604020202020204" pitchFamily="34" charset="0"/>
                <a:cs typeface="Arial" panose="020B0604020202020204" pitchFamily="34" charset="0"/>
              </a:rPr>
              <a:t>monitoring sites/data </a:t>
            </a:r>
            <a:r>
              <a:rPr lang="en-US" dirty="0">
                <a:latin typeface="Arial" panose="020B0604020202020204" pitchFamily="34" charset="0"/>
                <a:cs typeface="Arial" panose="020B0604020202020204" pitchFamily="34" charset="0"/>
              </a:rPr>
              <a:t>(PM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and Air Toxics) (Sept/Oct)</a:t>
            </a:r>
          </a:p>
          <a:p>
            <a:pPr lvl="1"/>
            <a:r>
              <a:rPr lang="en-US" dirty="0">
                <a:latin typeface="Arial" panose="020B0604020202020204" pitchFamily="34" charset="0"/>
                <a:cs typeface="Arial" panose="020B0604020202020204" pitchFamily="34" charset="0"/>
              </a:rPr>
              <a:t>Develop prototype for “</a:t>
            </a:r>
            <a:r>
              <a:rPr lang="en-US" dirty="0">
                <a:solidFill>
                  <a:srgbClr val="FF00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for MP risks and EJ” module (Nov/Dec)</a:t>
            </a:r>
          </a:p>
          <a:p>
            <a:pPr lvl="1"/>
            <a:endParaRPr lang="en-US"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10552573" y="6434207"/>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30</a:t>
            </a:fld>
            <a:endParaRPr lang="en-US" sz="1350" dirty="0">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565FB2C4-84AA-45B2-A03F-69FECCCFB695}"/>
              </a:ext>
            </a:extLst>
          </p:cNvPr>
          <p:cNvPicPr>
            <a:picLocks noChangeAspect="1"/>
          </p:cNvPicPr>
          <p:nvPr/>
        </p:nvPicPr>
        <p:blipFill>
          <a:blip r:embed="rId2"/>
          <a:stretch>
            <a:fillRect/>
          </a:stretch>
        </p:blipFill>
        <p:spPr>
          <a:xfrm>
            <a:off x="5382640" y="1328300"/>
            <a:ext cx="6809360" cy="4840713"/>
          </a:xfrm>
          <a:prstGeom prst="rect">
            <a:avLst/>
          </a:prstGeom>
        </p:spPr>
      </p:pic>
      <p:pic>
        <p:nvPicPr>
          <p:cNvPr id="14" name="图片 13">
            <a:extLst>
              <a:ext uri="{FF2B5EF4-FFF2-40B4-BE49-F238E27FC236}">
                <a16:creationId xmlns:a16="http://schemas.microsoft.com/office/drawing/2014/main" id="{21522D63-601F-4CD7-B7CE-8AAFF4C45152}"/>
              </a:ext>
            </a:extLst>
          </p:cNvPr>
          <p:cNvPicPr>
            <a:picLocks noChangeAspect="1"/>
          </p:cNvPicPr>
          <p:nvPr/>
        </p:nvPicPr>
        <p:blipFill>
          <a:blip r:embed="rId3"/>
          <a:stretch>
            <a:fillRect/>
          </a:stretch>
        </p:blipFill>
        <p:spPr>
          <a:xfrm>
            <a:off x="-1373" y="1379589"/>
            <a:ext cx="5379399" cy="4687348"/>
          </a:xfrm>
          <a:prstGeom prst="rect">
            <a:avLst/>
          </a:prstGeom>
          <a:ln>
            <a:solidFill>
              <a:schemeClr val="tx1"/>
            </a:solidFill>
          </a:ln>
        </p:spPr>
      </p:pic>
      <p:cxnSp>
        <p:nvCxnSpPr>
          <p:cNvPr id="8" name="直接箭头连接符 7">
            <a:extLst>
              <a:ext uri="{FF2B5EF4-FFF2-40B4-BE49-F238E27FC236}">
                <a16:creationId xmlns:a16="http://schemas.microsoft.com/office/drawing/2014/main" id="{796A3DA1-263D-4ADA-99AB-11D9CB34C656}"/>
              </a:ext>
            </a:extLst>
          </p:cNvPr>
          <p:cNvCxnSpPr>
            <a:cxnSpLocks/>
          </p:cNvCxnSpPr>
          <p:nvPr/>
        </p:nvCxnSpPr>
        <p:spPr bwMode="auto">
          <a:xfrm flipV="1">
            <a:off x="3995928" y="4043339"/>
            <a:ext cx="5480401" cy="1846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0" name="标题 1">
            <a:extLst>
              <a:ext uri="{FF2B5EF4-FFF2-40B4-BE49-F238E27FC236}">
                <a16:creationId xmlns:a16="http://schemas.microsoft.com/office/drawing/2014/main" id="{439D1FBB-07E9-41F9-88F3-84C6E7C62BD5}"/>
              </a:ext>
            </a:extLst>
          </p:cNvPr>
          <p:cNvSpPr>
            <a:spLocks noGrp="1"/>
          </p:cNvSpPr>
          <p:nvPr>
            <p:ph type="title"/>
          </p:nvPr>
        </p:nvSpPr>
        <p:spPr>
          <a:xfrm>
            <a:off x="252919" y="71438"/>
            <a:ext cx="11721829" cy="668337"/>
          </a:xfrm>
        </p:spPr>
        <p:txBody>
          <a:bodyPr/>
          <a:lstStyle/>
          <a:p>
            <a:r>
              <a:rPr lang="en-US" altLang="zh-CN" dirty="0">
                <a:latin typeface="Arial" panose="020B0604020202020204" pitchFamily="34" charset="0"/>
                <a:cs typeface="Arial" panose="020B0604020202020204" pitchFamily="34" charset="0"/>
              </a:rPr>
              <a:t>New </a:t>
            </a:r>
            <a:r>
              <a:rPr lang="en-US" altLang="zh-CN" dirty="0">
                <a:solidFill>
                  <a:srgbClr val="FFFF00"/>
                </a:solidFill>
                <a:latin typeface="Arial" panose="020B0604020202020204" pitchFamily="34" charset="0"/>
                <a:cs typeface="Arial" panose="020B0604020202020204" pitchFamily="34" charset="0"/>
              </a:rPr>
              <a:t>“Proximity Analysis” Module </a:t>
            </a:r>
            <a:r>
              <a:rPr lang="en-US" altLang="zh-CN" dirty="0">
                <a:latin typeface="Arial" panose="020B0604020202020204" pitchFamily="34" charset="0"/>
                <a:cs typeface="Arial" panose="020B0604020202020204" pitchFamily="34" charset="0"/>
              </a:rPr>
              <a:t>(under development)</a:t>
            </a:r>
            <a:endParaRPr lang="en-US"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68C209F-660E-49B6-9A60-C9397F86BDEC}"/>
              </a:ext>
            </a:extLst>
          </p:cNvPr>
          <p:cNvSpPr/>
          <p:nvPr/>
        </p:nvSpPr>
        <p:spPr bwMode="auto">
          <a:xfrm>
            <a:off x="3628417" y="4105072"/>
            <a:ext cx="505838" cy="43774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cxnSp>
        <p:nvCxnSpPr>
          <p:cNvPr id="12" name="直接箭头连接符 22">
            <a:extLst>
              <a:ext uri="{FF2B5EF4-FFF2-40B4-BE49-F238E27FC236}">
                <a16:creationId xmlns:a16="http://schemas.microsoft.com/office/drawing/2014/main" id="{016234E7-C950-40C7-A029-9E79BE4871B9}"/>
              </a:ext>
            </a:extLst>
          </p:cNvPr>
          <p:cNvCxnSpPr>
            <a:cxnSpLocks/>
            <a:stCxn id="7" idx="0"/>
          </p:cNvCxnSpPr>
          <p:nvPr/>
        </p:nvCxnSpPr>
        <p:spPr bwMode="auto">
          <a:xfrm flipV="1">
            <a:off x="3881336" y="2587557"/>
            <a:ext cx="5048655" cy="151751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cxnSp>
        <p:nvCxnSpPr>
          <p:cNvPr id="15" name="直接箭头连接符 22">
            <a:extLst>
              <a:ext uri="{FF2B5EF4-FFF2-40B4-BE49-F238E27FC236}">
                <a16:creationId xmlns:a16="http://schemas.microsoft.com/office/drawing/2014/main" id="{92D565BD-F08C-4B7D-9DB4-303253241724}"/>
              </a:ext>
            </a:extLst>
          </p:cNvPr>
          <p:cNvCxnSpPr>
            <a:cxnSpLocks/>
          </p:cNvCxnSpPr>
          <p:nvPr/>
        </p:nvCxnSpPr>
        <p:spPr bwMode="auto">
          <a:xfrm>
            <a:off x="3881336" y="4558195"/>
            <a:ext cx="5147302" cy="125894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grpSp>
        <p:nvGrpSpPr>
          <p:cNvPr id="22" name="Group 21">
            <a:extLst>
              <a:ext uri="{FF2B5EF4-FFF2-40B4-BE49-F238E27FC236}">
                <a16:creationId xmlns:a16="http://schemas.microsoft.com/office/drawing/2014/main" id="{7BB35300-9EE7-4827-A567-8CA945155E98}"/>
              </a:ext>
            </a:extLst>
          </p:cNvPr>
          <p:cNvGrpSpPr/>
          <p:nvPr/>
        </p:nvGrpSpPr>
        <p:grpSpPr>
          <a:xfrm>
            <a:off x="2168664" y="689386"/>
            <a:ext cx="2066926" cy="876300"/>
            <a:chOff x="2168664" y="689386"/>
            <a:chExt cx="2066926" cy="876300"/>
          </a:xfrm>
        </p:grpSpPr>
        <p:pic>
          <p:nvPicPr>
            <p:cNvPr id="17" name="图片 6">
              <a:extLst>
                <a:ext uri="{FF2B5EF4-FFF2-40B4-BE49-F238E27FC236}">
                  <a16:creationId xmlns:a16="http://schemas.microsoft.com/office/drawing/2014/main" id="{D7765A64-90E9-4BF2-BAAC-FAEF50987101}"/>
                </a:ext>
              </a:extLst>
            </p:cNvPr>
            <p:cNvPicPr>
              <a:picLocks noChangeAspect="1"/>
            </p:cNvPicPr>
            <p:nvPr/>
          </p:nvPicPr>
          <p:blipFill>
            <a:blip r:embed="rId4"/>
            <a:stretch>
              <a:fillRect/>
            </a:stretch>
          </p:blipFill>
          <p:spPr>
            <a:xfrm>
              <a:off x="2168665" y="689386"/>
              <a:ext cx="2066925" cy="876300"/>
            </a:xfrm>
            <a:prstGeom prst="rect">
              <a:avLst/>
            </a:prstGeom>
          </p:spPr>
        </p:pic>
        <p:sp>
          <p:nvSpPr>
            <p:cNvPr id="18" name="Rectangle 17">
              <a:extLst>
                <a:ext uri="{FF2B5EF4-FFF2-40B4-BE49-F238E27FC236}">
                  <a16:creationId xmlns:a16="http://schemas.microsoft.com/office/drawing/2014/main" id="{4BB94506-F329-4E1F-8D1E-174DB4FE3845}"/>
                </a:ext>
              </a:extLst>
            </p:cNvPr>
            <p:cNvSpPr/>
            <p:nvPr/>
          </p:nvSpPr>
          <p:spPr bwMode="auto">
            <a:xfrm>
              <a:off x="2168664" y="1134777"/>
              <a:ext cx="2066925" cy="191876"/>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highlight>
                  <a:srgbClr val="FFFF00"/>
                </a:highlight>
                <a:uLnTx/>
                <a:uFillTx/>
                <a:latin typeface="Arial" charset="0"/>
                <a:ea typeface="宋体" pitchFamily="2" charset="-122"/>
                <a:cs typeface="+mn-cs"/>
              </a:endParaRPr>
            </a:p>
          </p:txBody>
        </p:sp>
      </p:grpSp>
      <p:sp>
        <p:nvSpPr>
          <p:cNvPr id="21" name="TextBox 20">
            <a:extLst>
              <a:ext uri="{FF2B5EF4-FFF2-40B4-BE49-F238E27FC236}">
                <a16:creationId xmlns:a16="http://schemas.microsoft.com/office/drawing/2014/main" id="{13898742-4B8F-46F7-A3ED-790700E268D8}"/>
              </a:ext>
            </a:extLst>
          </p:cNvPr>
          <p:cNvSpPr txBox="1"/>
          <p:nvPr/>
        </p:nvSpPr>
        <p:spPr>
          <a:xfrm>
            <a:off x="0" y="1010257"/>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6" name="TextBox 15">
            <a:extLst>
              <a:ext uri="{FF2B5EF4-FFF2-40B4-BE49-F238E27FC236}">
                <a16:creationId xmlns:a16="http://schemas.microsoft.com/office/drawing/2014/main" id="{A4C2839E-0F01-47F2-973D-3E11F07C0237}"/>
              </a:ext>
            </a:extLst>
          </p:cNvPr>
          <p:cNvSpPr txBox="1"/>
          <p:nvPr/>
        </p:nvSpPr>
        <p:spPr>
          <a:xfrm>
            <a:off x="788504" y="6167208"/>
            <a:ext cx="4125234"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County – level </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(current) </a:t>
            </a:r>
            <a:endParaRPr kumimoji="0" lang="en-US" sz="2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0" name="TextBox 19">
            <a:extLst>
              <a:ext uri="{FF2B5EF4-FFF2-40B4-BE49-F238E27FC236}">
                <a16:creationId xmlns:a16="http://schemas.microsoft.com/office/drawing/2014/main" id="{CBA2B311-05AF-459C-AF39-645847AFE25E}"/>
              </a:ext>
            </a:extLst>
          </p:cNvPr>
          <p:cNvSpPr txBox="1"/>
          <p:nvPr/>
        </p:nvSpPr>
        <p:spPr>
          <a:xfrm>
            <a:off x="7779634" y="6215375"/>
            <a:ext cx="3342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Census Tract - level </a:t>
            </a:r>
            <a:endParaRPr kumimoji="0" lang="en-US" sz="2800" b="0"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7176364-CB74-42E6-B5A7-EB79904C4C61}"/>
              </a:ext>
            </a:extLst>
          </p:cNvPr>
          <p:cNvSpPr txBox="1"/>
          <p:nvPr/>
        </p:nvSpPr>
        <p:spPr>
          <a:xfrm>
            <a:off x="6013174" y="828849"/>
            <a:ext cx="596157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Proximity Analysis for MP Risks and EJ</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24" name="Slide Number Placeholder 1">
            <a:extLst>
              <a:ext uri="{FF2B5EF4-FFF2-40B4-BE49-F238E27FC236}">
                <a16:creationId xmlns:a16="http://schemas.microsoft.com/office/drawing/2014/main" id="{09BA1C20-67F9-42F2-9B43-F061EAA48A4B}"/>
              </a:ext>
            </a:extLst>
          </p:cNvPr>
          <p:cNvSpPr txBox="1">
            <a:spLocks/>
          </p:cNvSpPr>
          <p:nvPr/>
        </p:nvSpPr>
        <p:spPr>
          <a:xfrm>
            <a:off x="10603396" y="6476985"/>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srgbClr val="000000"/>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350" b="0" i="0" u="none" strike="noStrike" kern="1200" cap="none" spc="0" normalizeH="0" baseline="0" noProof="0" dirty="0">
              <a:ln>
                <a:noFill/>
              </a:ln>
              <a:solidFill>
                <a:srgbClr val="000000"/>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37145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4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8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800"/>
                            </p:stCondLst>
                            <p:childTnLst>
                              <p:par>
                                <p:cTn id="28" presetID="1"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20"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a:extLst>
              <a:ext uri="{FF2B5EF4-FFF2-40B4-BE49-F238E27FC236}">
                <a16:creationId xmlns:a16="http://schemas.microsoft.com/office/drawing/2014/main" id="{18711574-8008-4EB2-BD8E-97300418E2E2}"/>
              </a:ext>
            </a:extLst>
          </p:cNvPr>
          <p:cNvPicPr>
            <a:picLocks noChangeAspect="1"/>
          </p:cNvPicPr>
          <p:nvPr/>
        </p:nvPicPr>
        <p:blipFill>
          <a:blip r:embed="rId2"/>
          <a:stretch>
            <a:fillRect/>
          </a:stretch>
        </p:blipFill>
        <p:spPr>
          <a:xfrm>
            <a:off x="8481646" y="814806"/>
            <a:ext cx="3692482" cy="2194599"/>
          </a:xfrm>
          <a:prstGeom prst="rect">
            <a:avLst/>
          </a:prstGeom>
        </p:spPr>
      </p:pic>
      <p:pic>
        <p:nvPicPr>
          <p:cNvPr id="4" name="图片 3">
            <a:extLst>
              <a:ext uri="{FF2B5EF4-FFF2-40B4-BE49-F238E27FC236}">
                <a16:creationId xmlns:a16="http://schemas.microsoft.com/office/drawing/2014/main" id="{527401FB-5B95-4F17-A48B-1D3F31D5ADC8}"/>
              </a:ext>
            </a:extLst>
          </p:cNvPr>
          <p:cNvPicPr>
            <a:picLocks noChangeAspect="1"/>
          </p:cNvPicPr>
          <p:nvPr/>
        </p:nvPicPr>
        <p:blipFill>
          <a:blip r:embed="rId3"/>
          <a:stretch>
            <a:fillRect/>
          </a:stretch>
        </p:blipFill>
        <p:spPr>
          <a:xfrm>
            <a:off x="143772" y="814806"/>
            <a:ext cx="8277225" cy="5884205"/>
          </a:xfrm>
          <a:prstGeom prst="rect">
            <a:avLst/>
          </a:prstGeom>
          <a:ln>
            <a:solidFill>
              <a:schemeClr val="tx1"/>
            </a:solidFill>
          </a:ln>
        </p:spPr>
      </p:pic>
      <p:sp>
        <p:nvSpPr>
          <p:cNvPr id="2" name="标题 1">
            <a:extLst>
              <a:ext uri="{FF2B5EF4-FFF2-40B4-BE49-F238E27FC236}">
                <a16:creationId xmlns:a16="http://schemas.microsoft.com/office/drawing/2014/main" id="{5A0102C8-5694-4874-9E3C-03AA7A3F60A7}"/>
              </a:ext>
            </a:extLst>
          </p:cNvPr>
          <p:cNvSpPr>
            <a:spLocks noGrp="1"/>
          </p:cNvSpPr>
          <p:nvPr>
            <p:ph type="title"/>
          </p:nvPr>
        </p:nvSpPr>
        <p:spPr>
          <a:xfrm>
            <a:off x="204281" y="51984"/>
            <a:ext cx="11828833" cy="669103"/>
          </a:xfrm>
        </p:spPr>
        <p:txBody>
          <a:bodyPr/>
          <a:lstStyle/>
          <a:p>
            <a:r>
              <a:rPr lang="en-US" dirty="0">
                <a:solidFill>
                  <a:srgbClr val="FFFF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Select</a:t>
            </a:r>
            <a:r>
              <a:rPr lang="en-US" dirty="0">
                <a:solidFill>
                  <a:srgbClr val="FFFF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“Location” </a:t>
            </a:r>
            <a:r>
              <a:rPr lang="en-US" dirty="0">
                <a:solidFill>
                  <a:srgbClr val="FFFF00"/>
                </a:solidFill>
                <a:latin typeface="Arial" panose="020B0604020202020204" pitchFamily="34" charset="0"/>
                <a:cs typeface="Arial" panose="020B0604020202020204" pitchFamily="34" charset="0"/>
              </a:rPr>
              <a:t>&amp; </a:t>
            </a:r>
            <a:r>
              <a:rPr lang="en-US" dirty="0">
                <a:latin typeface="Arial" panose="020B0604020202020204" pitchFamily="34" charset="0"/>
                <a:cs typeface="Arial" panose="020B0604020202020204" pitchFamily="34" charset="0"/>
              </a:rPr>
              <a:t>“Radius”</a:t>
            </a:r>
          </a:p>
        </p:txBody>
      </p:sp>
      <p:pic>
        <p:nvPicPr>
          <p:cNvPr id="6" name="图片 5">
            <a:extLst>
              <a:ext uri="{FF2B5EF4-FFF2-40B4-BE49-F238E27FC236}">
                <a16:creationId xmlns:a16="http://schemas.microsoft.com/office/drawing/2014/main" id="{2A577CAE-1D9A-4E5D-9F54-E1514F9720A0}"/>
              </a:ext>
            </a:extLst>
          </p:cNvPr>
          <p:cNvPicPr>
            <a:picLocks noChangeAspect="1"/>
          </p:cNvPicPr>
          <p:nvPr/>
        </p:nvPicPr>
        <p:blipFill>
          <a:blip r:embed="rId4"/>
          <a:stretch>
            <a:fillRect/>
          </a:stretch>
        </p:blipFill>
        <p:spPr>
          <a:xfrm>
            <a:off x="50856" y="3600918"/>
            <a:ext cx="3398538" cy="3060334"/>
          </a:xfrm>
          <a:prstGeom prst="rect">
            <a:avLst/>
          </a:prstGeom>
          <a:ln>
            <a:solidFill>
              <a:schemeClr val="tx1"/>
            </a:solidFill>
          </a:ln>
        </p:spPr>
      </p:pic>
      <p:sp>
        <p:nvSpPr>
          <p:cNvPr id="7" name="矩形 6">
            <a:extLst>
              <a:ext uri="{FF2B5EF4-FFF2-40B4-BE49-F238E27FC236}">
                <a16:creationId xmlns:a16="http://schemas.microsoft.com/office/drawing/2014/main" id="{FA2F08B3-4337-4641-8290-F2D790AD4B1A}"/>
              </a:ext>
            </a:extLst>
          </p:cNvPr>
          <p:cNvSpPr/>
          <p:nvPr/>
        </p:nvSpPr>
        <p:spPr bwMode="auto">
          <a:xfrm>
            <a:off x="3080077" y="1293135"/>
            <a:ext cx="1202308" cy="22301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直接箭头连接符 7">
            <a:extLst>
              <a:ext uri="{FF2B5EF4-FFF2-40B4-BE49-F238E27FC236}">
                <a16:creationId xmlns:a16="http://schemas.microsoft.com/office/drawing/2014/main" id="{F5F27046-1E87-47A6-957D-151C0E96FC1D}"/>
              </a:ext>
            </a:extLst>
          </p:cNvPr>
          <p:cNvCxnSpPr>
            <a:cxnSpLocks/>
          </p:cNvCxnSpPr>
          <p:nvPr/>
        </p:nvCxnSpPr>
        <p:spPr bwMode="auto">
          <a:xfrm>
            <a:off x="3835538" y="1564788"/>
            <a:ext cx="1320116" cy="2404097"/>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9" name="矩形 6">
            <a:extLst>
              <a:ext uri="{FF2B5EF4-FFF2-40B4-BE49-F238E27FC236}">
                <a16:creationId xmlns:a16="http://schemas.microsoft.com/office/drawing/2014/main" id="{DE50D4BC-D75D-4EA3-871B-AFA3ADB6F3CB}"/>
              </a:ext>
            </a:extLst>
          </p:cNvPr>
          <p:cNvSpPr/>
          <p:nvPr/>
        </p:nvSpPr>
        <p:spPr bwMode="auto">
          <a:xfrm>
            <a:off x="3041166" y="1503903"/>
            <a:ext cx="3398538" cy="223013"/>
          </a:xfrm>
          <a:prstGeom prst="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0" name="直接箭头连接符 7">
            <a:extLst>
              <a:ext uri="{FF2B5EF4-FFF2-40B4-BE49-F238E27FC236}">
                <a16:creationId xmlns:a16="http://schemas.microsoft.com/office/drawing/2014/main" id="{30D8DA10-ED60-41D7-BBD5-6BF6E63B21AF}"/>
              </a:ext>
            </a:extLst>
          </p:cNvPr>
          <p:cNvCxnSpPr>
            <a:cxnSpLocks/>
          </p:cNvCxnSpPr>
          <p:nvPr/>
        </p:nvCxnSpPr>
        <p:spPr bwMode="auto">
          <a:xfrm>
            <a:off x="6439704" y="1748251"/>
            <a:ext cx="525295" cy="1354872"/>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cxnSp>
        <p:nvCxnSpPr>
          <p:cNvPr id="12" name="直接箭头连接符 7">
            <a:extLst>
              <a:ext uri="{FF2B5EF4-FFF2-40B4-BE49-F238E27FC236}">
                <a16:creationId xmlns:a16="http://schemas.microsoft.com/office/drawing/2014/main" id="{31C8C4DB-2338-4811-A51D-ECC63E28F77C}"/>
              </a:ext>
            </a:extLst>
          </p:cNvPr>
          <p:cNvCxnSpPr>
            <a:cxnSpLocks/>
          </p:cNvCxnSpPr>
          <p:nvPr/>
        </p:nvCxnSpPr>
        <p:spPr bwMode="auto">
          <a:xfrm>
            <a:off x="3041166" y="1784169"/>
            <a:ext cx="256505" cy="1902614"/>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pic>
        <p:nvPicPr>
          <p:cNvPr id="14" name="图片 2">
            <a:extLst>
              <a:ext uri="{FF2B5EF4-FFF2-40B4-BE49-F238E27FC236}">
                <a16:creationId xmlns:a16="http://schemas.microsoft.com/office/drawing/2014/main" id="{7803DBA7-B281-46EF-A951-16B0B21A6D1B}"/>
              </a:ext>
            </a:extLst>
          </p:cNvPr>
          <p:cNvPicPr>
            <a:picLocks noChangeAspect="1"/>
          </p:cNvPicPr>
          <p:nvPr/>
        </p:nvPicPr>
        <p:blipFill>
          <a:blip r:embed="rId5"/>
          <a:stretch>
            <a:fillRect/>
          </a:stretch>
        </p:blipFill>
        <p:spPr>
          <a:xfrm>
            <a:off x="7131321" y="3429000"/>
            <a:ext cx="5060679" cy="3480780"/>
          </a:xfrm>
          <a:prstGeom prst="rect">
            <a:avLst/>
          </a:prstGeom>
          <a:ln>
            <a:solidFill>
              <a:schemeClr val="tx1"/>
            </a:solidFill>
          </a:ln>
        </p:spPr>
      </p:pic>
      <p:cxnSp>
        <p:nvCxnSpPr>
          <p:cNvPr id="16" name="直接箭头连接符 7">
            <a:extLst>
              <a:ext uri="{FF2B5EF4-FFF2-40B4-BE49-F238E27FC236}">
                <a16:creationId xmlns:a16="http://schemas.microsoft.com/office/drawing/2014/main" id="{A3B31319-73EE-4DC1-A34A-D4CBC702BE5A}"/>
              </a:ext>
            </a:extLst>
          </p:cNvPr>
          <p:cNvCxnSpPr>
            <a:cxnSpLocks/>
            <a:stCxn id="22" idx="2"/>
          </p:cNvCxnSpPr>
          <p:nvPr/>
        </p:nvCxnSpPr>
        <p:spPr bwMode="auto">
          <a:xfrm>
            <a:off x="7987730" y="1835961"/>
            <a:ext cx="940768" cy="156213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19" name="TextBox 18">
            <a:extLst>
              <a:ext uri="{FF2B5EF4-FFF2-40B4-BE49-F238E27FC236}">
                <a16:creationId xmlns:a16="http://schemas.microsoft.com/office/drawing/2014/main" id="{8714B26C-E1D8-435E-8989-FB90B99044C8}"/>
              </a:ext>
            </a:extLst>
          </p:cNvPr>
          <p:cNvSpPr txBox="1"/>
          <p:nvPr/>
        </p:nvSpPr>
        <p:spPr>
          <a:xfrm>
            <a:off x="-126145" y="3179793"/>
            <a:ext cx="2973849" cy="707886"/>
          </a:xfrm>
          <a:prstGeom prst="rect">
            <a:avLst/>
          </a:prstGeom>
          <a:noFill/>
        </p:spPr>
        <p:txBody>
          <a:bodyPr wrap="square">
            <a:spAutoFit/>
          </a:bodyPr>
          <a:lstStyle/>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Choice of </a:t>
            </a:r>
          </a:p>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Selecting a Location</a:t>
            </a:r>
          </a:p>
        </p:txBody>
      </p:sp>
      <p:sp>
        <p:nvSpPr>
          <p:cNvPr id="17" name="TextBox 16">
            <a:extLst>
              <a:ext uri="{FF2B5EF4-FFF2-40B4-BE49-F238E27FC236}">
                <a16:creationId xmlns:a16="http://schemas.microsoft.com/office/drawing/2014/main" id="{F3976081-D6D6-4F6B-AD73-E30513C499E8}"/>
              </a:ext>
            </a:extLst>
          </p:cNvPr>
          <p:cNvSpPr txBox="1"/>
          <p:nvPr/>
        </p:nvSpPr>
        <p:spPr>
          <a:xfrm>
            <a:off x="4375301" y="1125743"/>
            <a:ext cx="2559952" cy="400110"/>
          </a:xfrm>
          <a:prstGeom prst="rect">
            <a:avLst/>
          </a:prstGeom>
          <a:noFill/>
        </p:spPr>
        <p:txBody>
          <a:bodyPr wrap="square">
            <a:spAutoFit/>
          </a:bodyPr>
          <a:lstStyle/>
          <a:p>
            <a:pPr algn="ctr"/>
            <a:r>
              <a:rPr lang="en-US" sz="20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Select “Radius”</a:t>
            </a:r>
            <a:endParaRPr lang="en-US" sz="2000" dirty="0">
              <a:solidFill>
                <a:srgbClr val="0000FF"/>
              </a:solidFill>
            </a:endParaRPr>
          </a:p>
        </p:txBody>
      </p:sp>
      <p:cxnSp>
        <p:nvCxnSpPr>
          <p:cNvPr id="20" name="直接箭头连接符 7">
            <a:extLst>
              <a:ext uri="{FF2B5EF4-FFF2-40B4-BE49-F238E27FC236}">
                <a16:creationId xmlns:a16="http://schemas.microsoft.com/office/drawing/2014/main" id="{5040E3E5-40A3-481F-B52E-B03E859C8B69}"/>
              </a:ext>
            </a:extLst>
          </p:cNvPr>
          <p:cNvCxnSpPr>
            <a:cxnSpLocks/>
          </p:cNvCxnSpPr>
          <p:nvPr/>
        </p:nvCxnSpPr>
        <p:spPr bwMode="auto">
          <a:xfrm flipV="1">
            <a:off x="7354957" y="1293136"/>
            <a:ext cx="1390467" cy="30276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21" name="矩形 6">
            <a:extLst>
              <a:ext uri="{FF2B5EF4-FFF2-40B4-BE49-F238E27FC236}">
                <a16:creationId xmlns:a16="http://schemas.microsoft.com/office/drawing/2014/main" id="{44D0643B-7BBD-4B34-A014-8AAFE1EB6BAF}"/>
              </a:ext>
            </a:extLst>
          </p:cNvPr>
          <p:cNvSpPr/>
          <p:nvPr/>
        </p:nvSpPr>
        <p:spPr bwMode="auto">
          <a:xfrm>
            <a:off x="6786092" y="1626805"/>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2" name="矩形 6">
            <a:extLst>
              <a:ext uri="{FF2B5EF4-FFF2-40B4-BE49-F238E27FC236}">
                <a16:creationId xmlns:a16="http://schemas.microsoft.com/office/drawing/2014/main" id="{E534A39C-99C5-421C-A673-6A1281DF76C0}"/>
              </a:ext>
            </a:extLst>
          </p:cNvPr>
          <p:cNvSpPr/>
          <p:nvPr/>
        </p:nvSpPr>
        <p:spPr bwMode="auto">
          <a:xfrm>
            <a:off x="7624292" y="1630120"/>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3" name="Slide Number Placeholder 1">
            <a:extLst>
              <a:ext uri="{FF2B5EF4-FFF2-40B4-BE49-F238E27FC236}">
                <a16:creationId xmlns:a16="http://schemas.microsoft.com/office/drawing/2014/main" id="{93F40302-761B-4C37-8853-AF8B617CE150}"/>
              </a:ext>
            </a:extLst>
          </p:cNvPr>
          <p:cNvSpPr txBox="1">
            <a:spLocks/>
          </p:cNvSpPr>
          <p:nvPr/>
        </p:nvSpPr>
        <p:spPr>
          <a:xfrm>
            <a:off x="9644270" y="6579706"/>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6EF97FA5-94DB-459B-8E5D-031A45794050}" type="slidenum">
              <a:rPr lang="en-US" sz="1350">
                <a:solidFill>
                  <a:prstClr val="black">
                    <a:tint val="75000"/>
                  </a:prstClr>
                </a:solidFill>
                <a:latin typeface="Arial" pitchFamily="34" charset="0"/>
                <a:ea typeface="ＭＳ Ｐゴシック"/>
              </a:rPr>
              <a:pPr algn="r" fontAlgn="base">
                <a:spcBef>
                  <a:spcPct val="0"/>
                </a:spcBef>
                <a:spcAft>
                  <a:spcPct val="0"/>
                </a:spcAft>
                <a:defRPr/>
              </a:pPr>
              <a:t>32</a:t>
            </a:fld>
            <a:endParaRPr lang="en-US" sz="1350" dirty="0">
              <a:solidFill>
                <a:prstClr val="black">
                  <a:tint val="75000"/>
                </a:prstClr>
              </a:solidFill>
              <a:latin typeface="Arial" pitchFamily="34" charset="0"/>
              <a:ea typeface="ＭＳ Ｐゴシック"/>
            </a:endParaRPr>
          </a:p>
        </p:txBody>
      </p:sp>
      <p:sp>
        <p:nvSpPr>
          <p:cNvPr id="3" name="Oval 2">
            <a:extLst>
              <a:ext uri="{FF2B5EF4-FFF2-40B4-BE49-F238E27FC236}">
                <a16:creationId xmlns:a16="http://schemas.microsoft.com/office/drawing/2014/main" id="{7FA32790-CA12-49EC-9EE0-979FCEEB65F1}"/>
              </a:ext>
            </a:extLst>
          </p:cNvPr>
          <p:cNvSpPr/>
          <p:nvPr/>
        </p:nvSpPr>
        <p:spPr bwMode="auto">
          <a:xfrm>
            <a:off x="11467154" y="6166883"/>
            <a:ext cx="652296" cy="680483"/>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4" name="Oval 23">
            <a:extLst>
              <a:ext uri="{FF2B5EF4-FFF2-40B4-BE49-F238E27FC236}">
                <a16:creationId xmlns:a16="http://schemas.microsoft.com/office/drawing/2014/main" id="{85DB7396-7F07-431A-B06D-FBE18DC46A85}"/>
              </a:ext>
            </a:extLst>
          </p:cNvPr>
          <p:cNvSpPr/>
          <p:nvPr/>
        </p:nvSpPr>
        <p:spPr bwMode="auto">
          <a:xfrm>
            <a:off x="8611180" y="6043194"/>
            <a:ext cx="2839448" cy="814806"/>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418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6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P spid="17" grpId="0"/>
      <p:bldP spid="21" grpId="0" animBg="1"/>
      <p:bldP spid="22" grpId="0" animBg="1"/>
      <p:bldP spid="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dirty="0"/>
              <a:t>Appendix</a:t>
            </a:r>
            <a:br>
              <a:rPr lang="en-US" sz="4400" dirty="0">
                <a:solidFill>
                  <a:srgbClr val="FFFF00"/>
                </a:solidFill>
              </a:rPr>
            </a:br>
            <a:r>
              <a:rPr lang="en-US" sz="3600" dirty="0">
                <a:solidFill>
                  <a:srgbClr val="FFFF00"/>
                </a:solidFill>
              </a:rPr>
              <a:t>“NEXUS 1.9”Demo</a:t>
            </a:r>
            <a:endParaRPr lang="en-US" sz="4400" dirty="0">
              <a:solidFill>
                <a:srgbClr val="FFFF00"/>
              </a:solidFill>
            </a:endParaRP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057766"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NEXUS 1.9 “Quick Tutorial” slides attached</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Carey Jang</a:t>
            </a:r>
          </a:p>
        </p:txBody>
      </p:sp>
      <p:sp>
        <p:nvSpPr>
          <p:cNvPr id="6" name="Slide Number Placeholder 1">
            <a:extLst>
              <a:ext uri="{FF2B5EF4-FFF2-40B4-BE49-F238E27FC236}">
                <a16:creationId xmlns:a16="http://schemas.microsoft.com/office/drawing/2014/main" id="{1038CE29-7892-4D05-AEA1-1A742291FCB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7" name="TextBox 6">
            <a:extLst>
              <a:ext uri="{FF2B5EF4-FFF2-40B4-BE49-F238E27FC236}">
                <a16:creationId xmlns:a16="http://schemas.microsoft.com/office/drawing/2014/main" id="{35B2F2FC-7872-4284-BF58-190DD37782DE}"/>
              </a:ext>
            </a:extLst>
          </p:cNvPr>
          <p:cNvSpPr txBox="1"/>
          <p:nvPr/>
        </p:nvSpPr>
        <p:spPr>
          <a:xfrm>
            <a:off x="914400" y="4472230"/>
            <a:ext cx="1028473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https://gaftp.epa.gov/aqmg/cjang/NEXUS/</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p:txBody>
      </p:sp>
    </p:spTree>
    <p:extLst>
      <p:ext uri="{BB962C8B-B14F-4D97-AF65-F5344CB8AC3E}">
        <p14:creationId xmlns:p14="http://schemas.microsoft.com/office/powerpoint/2010/main" val="288371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1.9”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 for Demo: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(Use example cases)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National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Use “NEXUS” across pollutants to provide an initial “SCREEN” at the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national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level by providing an indicator where there may be a common set of sources contributing to Multi-pollutant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Regional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Dial into a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region or area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2008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endParaRPr>
          </a:p>
        </p:txBody>
      </p:sp>
      <p:sp>
        <p:nvSpPr>
          <p:cNvPr id="10" name="Slide Number Placeholder 1">
            <a:extLst>
              <a:ext uri="{FF2B5EF4-FFF2-40B4-BE49-F238E27FC236}">
                <a16:creationId xmlns:a16="http://schemas.microsoft.com/office/drawing/2014/main" id="{75177D6B-FE58-4C33-BD0A-413433E6C27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1.9”:  </a:t>
            </a:r>
            <a:br>
              <a:rPr lang="en-US" sz="4800" i="1" dirty="0"/>
            </a:br>
            <a:r>
              <a:rPr lang="en-US" sz="4800" dirty="0">
                <a:solidFill>
                  <a:srgbClr val="FFFF00"/>
                </a:solidFill>
              </a:rPr>
              <a:t>Quick Tutorial</a:t>
            </a:r>
          </a:p>
        </p:txBody>
      </p:sp>
      <p:sp>
        <p:nvSpPr>
          <p:cNvPr id="6" name="Rectangle 5">
            <a:extLst>
              <a:ext uri="{FF2B5EF4-FFF2-40B4-BE49-F238E27FC236}">
                <a16:creationId xmlns:a16="http://schemas.microsoft.com/office/drawing/2014/main" id="{6BB04977-8A2D-433A-BFBB-9A84B4907651}"/>
              </a:ext>
            </a:extLst>
          </p:cNvPr>
          <p:cNvSpPr/>
          <p:nvPr/>
        </p:nvSpPr>
        <p:spPr>
          <a:xfrm>
            <a:off x="798157" y="3787036"/>
            <a:ext cx="10595686" cy="26314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The “NEXUS 1.9” package (“NEXUS 1.9 Setup.exe” &amp; “NEXUS 1.9 Data.exe”: run both “*.exe” files to install) can be downloaded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84" charset="-128"/>
                <a:cs typeface="+mn-cs"/>
              </a:rPr>
              <a:t>at EPA’s new FTP 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https://gaftp.epa.gov/aqmg/cjang/NEXUS/NEXUS 1.9/*</a:t>
            </a:r>
            <a:endParaRPr kumimoji="0" lang="en-US" sz="28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endParaRPr kumimoji="0" lang="en-US" altLang="zh-CN" sz="9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r>
              <a:rPr kumimoji="0" lang="en-US" altLang="zh-CN" sz="2000" b="1"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Check “</a:t>
            </a:r>
            <a:r>
              <a:rPr kumimoji="0" lang="en-US" altLang="zh-CN" sz="20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(\tool\*, \result\*)</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61797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66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NEXUS project file name </a:t>
            </a: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0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“Slider bars” allow to select &amp; adjust “Ambient” and/or “Risk” threshold levels and displaying color map</a:t>
            </a:r>
          </a:p>
        </p:txBody>
      </p:sp>
      <p:sp>
        <p:nvSpPr>
          <p:cNvPr id="23" name="Slide Number Placeholder 1">
            <a:extLst>
              <a:ext uri="{FF2B5EF4-FFF2-40B4-BE49-F238E27FC236}">
                <a16:creationId xmlns:a16="http://schemas.microsoft.com/office/drawing/2014/main" id="{FCEE1B9B-87C2-4C25-A873-B1CE3E612EF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5432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id="{782836E2-4182-4A21-A064-9806688A95BF}"/>
              </a:ext>
            </a:extLst>
          </p:cNvPr>
          <p:cNvPicPr>
            <a:picLocks noChangeAspect="1"/>
          </p:cNvPicPr>
          <p:nvPr/>
        </p:nvPicPr>
        <p:blipFill>
          <a:blip r:embed="rId3"/>
          <a:stretch>
            <a:fillRect/>
          </a:stretch>
        </p:blipFill>
        <p:spPr>
          <a:xfrm>
            <a:off x="1643557" y="826565"/>
            <a:ext cx="8990904" cy="6031435"/>
          </a:xfrm>
          <a:prstGeom prst="rect">
            <a:avLst/>
          </a:prstGeom>
          <a:ln w="6350" cap="sq">
            <a:solidFill>
              <a:schemeClr val="accent1"/>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643557" y="5531666"/>
            <a:ext cx="1887294" cy="89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530851" y="4427145"/>
            <a:ext cx="2335795" cy="1351357"/>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472982" y="4452693"/>
            <a:ext cx="3277355" cy="176964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7" name="Slide Number Placeholder 1">
            <a:extLst>
              <a:ext uri="{FF2B5EF4-FFF2-40B4-BE49-F238E27FC236}">
                <a16:creationId xmlns:a16="http://schemas.microsoft.com/office/drawing/2014/main" id="{B14923E9-D5DF-44A5-9879-419489A92B9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584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3F06F-514D-4F8E-9E3C-DCD053CD1AAF}"/>
              </a:ext>
            </a:extLst>
          </p:cNvPr>
          <p:cNvSpPr txBox="1">
            <a:spLocks/>
          </p:cNvSpPr>
          <p:nvPr/>
        </p:nvSpPr>
        <p:spPr bwMode="auto">
          <a:xfrm>
            <a:off x="1524001"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Background</a:t>
            </a:r>
          </a:p>
        </p:txBody>
      </p:sp>
      <p:sp>
        <p:nvSpPr>
          <p:cNvPr id="9" name="Slide Number Placeholder 3">
            <a:extLst>
              <a:ext uri="{FF2B5EF4-FFF2-40B4-BE49-F238E27FC236}">
                <a16:creationId xmlns:a16="http://schemas.microsoft.com/office/drawing/2014/main" id="{C92024C5-C9C7-41AD-BD03-4DA6D2546C2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4</a:t>
            </a:fld>
            <a:endParaRPr lang="en-US" dirty="0"/>
          </a:p>
        </p:txBody>
      </p:sp>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000" u="sng" dirty="0">
                <a:solidFill>
                  <a:srgbClr val="0000FF"/>
                </a:solidFill>
                <a:latin typeface="Arial" panose="020B0604020202020204" pitchFamily="34" charset="0"/>
                <a:cs typeface="Arial" panose="020B0604020202020204" pitchFamily="34" charset="0"/>
              </a:rPr>
              <a:t>Primary Goal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identify &amp; evaluate local control strategies targeting emissions of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&amp;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Tools needed to analyze MP data are either available currently or being developed in OAQPS (e.g., </a:t>
            </a:r>
            <a:r>
              <a:rPr lang="en-US" sz="2000" dirty="0">
                <a:solidFill>
                  <a:srgbClr val="FF0000"/>
                </a:solidFill>
                <a:latin typeface="Arial" panose="020B0604020202020204" pitchFamily="34" charset="0"/>
                <a:cs typeface="Arial" panose="020B0604020202020204" pitchFamily="34" charset="0"/>
              </a:rPr>
              <a:t>NEXUS</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“Right-click” map to save image</a:t>
            </a:r>
          </a:p>
        </p:txBody>
      </p:sp>
      <p:sp>
        <p:nvSpPr>
          <p:cNvPr id="11" name="Slide Number Placeholder 1">
            <a:extLst>
              <a:ext uri="{FF2B5EF4-FFF2-40B4-BE49-F238E27FC236}">
                <a16:creationId xmlns:a16="http://schemas.microsoft.com/office/drawing/2014/main" id="{AFBB8415-697C-42A9-8D96-22E9934F64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6025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0DB47DE8-6594-41BF-88CD-059C012455F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267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微软雅黑"/>
                <a:ea typeface="微软雅黑"/>
                <a:cs typeface="+mn-cs"/>
              </a:rPr>
              <a:t>Examples</a:t>
            </a:r>
            <a:r>
              <a:rPr kumimoji="0" lang="en-US" sz="2000" b="0" i="0" u="none" strike="noStrike" kern="1200" cap="none" spc="0" normalizeH="0" baseline="0" noProof="0" dirty="0">
                <a:ln>
                  <a:noFill/>
                </a:ln>
                <a:solidFill>
                  <a:srgbClr val="0000FF"/>
                </a:solidFill>
                <a:effectLst/>
                <a:uLnTx/>
                <a:uFillTx/>
                <a:latin typeface="微软雅黑"/>
                <a:ea typeface="微软雅黑"/>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EPA Region 4</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NC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456FB490-FF35-499C-BEDC-92D870DBB6F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79124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“Emission Sources” tab to display emission sources </a:t>
            </a:r>
            <a:r>
              <a:rPr kumimoji="0" lang="en-US" sz="1800" b="0" i="0" u="none" strike="noStrike" kern="1200" cap="none" spc="0" normalizeH="0" baseline="0" noProof="0" dirty="0">
                <a:ln>
                  <a:noFill/>
                </a:ln>
                <a:solidFill>
                  <a:srgbClr val="00B050"/>
                </a:solidFill>
                <a:effectLst/>
                <a:uLnTx/>
                <a:uFillTx/>
                <a:latin typeface="Calibri"/>
                <a:ea typeface="微软雅黑"/>
                <a:cs typeface="+mn-cs"/>
              </a:rPr>
              <a:t>(green dots)</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9EB82278-A417-48DD-8FB3-6B9C9BC7AC4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4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Wake county, NC</a:t>
            </a:r>
          </a:p>
        </p:txBody>
      </p:sp>
      <p:sp>
        <p:nvSpPr>
          <p:cNvPr id="10" name="Slide Number Placeholder 1">
            <a:extLst>
              <a:ext uri="{FF2B5EF4-FFF2-40B4-BE49-F238E27FC236}">
                <a16:creationId xmlns:a16="http://schemas.microsoft.com/office/drawing/2014/main" id="{BF26E19A-08CB-4CC2-9BBA-E21C84B0AB7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35159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CAPs precursors &amp; </a:t>
            </a:r>
            <a:r>
              <a:rPr kumimoji="0" lang="en-US" sz="1800" b="0" i="0" u="sng" strike="noStrike" kern="1200" cap="none" spc="0" normalizeH="0" baseline="0" noProof="0" dirty="0">
                <a:ln>
                  <a:noFill/>
                </a:ln>
                <a:solidFill>
                  <a:srgbClr val="0000FF"/>
                </a:solidFill>
                <a:effectLst/>
                <a:uLnTx/>
                <a:uFillTx/>
                <a:latin typeface="Calibri"/>
                <a:ea typeface="微软雅黑"/>
                <a:cs typeface="+mn-cs"/>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90806764-A5A5-4A38-AB17-B26C1CA5FEB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1960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801F0A6-566A-4A93-9086-46680E2A4D60}"/>
              </a:ext>
            </a:extLst>
          </p:cNvPr>
          <p:cNvPicPr>
            <a:picLocks noChangeAspect="1"/>
          </p:cNvPicPr>
          <p:nvPr/>
        </p:nvPicPr>
        <p:blipFill>
          <a:blip r:embed="rId2"/>
          <a:stretch>
            <a:fillRect/>
          </a:stretch>
        </p:blipFill>
        <p:spPr>
          <a:xfrm>
            <a:off x="0" y="1161241"/>
            <a:ext cx="7264920" cy="5074492"/>
          </a:xfrm>
          <a:prstGeom prst="rect">
            <a:avLst/>
          </a:prstGeom>
          <a:ln>
            <a:solidFill>
              <a:schemeClr val="tx1"/>
            </a:solidFill>
          </a:ln>
        </p:spPr>
      </p:pic>
      <p:sp>
        <p:nvSpPr>
          <p:cNvPr id="2" name="标题 1">
            <a:extLst>
              <a:ext uri="{FF2B5EF4-FFF2-40B4-BE49-F238E27FC236}">
                <a16:creationId xmlns:a16="http://schemas.microsoft.com/office/drawing/2014/main" id="{7A1E9C0E-9559-4A6A-8873-77C563FF42ED}"/>
              </a:ext>
            </a:extLst>
          </p:cNvPr>
          <p:cNvSpPr>
            <a:spLocks noGrp="1"/>
          </p:cNvSpPr>
          <p:nvPr>
            <p:ph type="title"/>
          </p:nvPr>
        </p:nvSpPr>
        <p:spPr>
          <a:xfrm>
            <a:off x="609599" y="71440"/>
            <a:ext cx="11258145" cy="669103"/>
          </a:xfrm>
        </p:spPr>
        <p:txBody>
          <a:bodyPr/>
          <a:lstStyle/>
          <a:p>
            <a:r>
              <a:rPr lang="en-US" altLang="zh-CN" dirty="0">
                <a:solidFill>
                  <a:srgbClr val="FFFF00"/>
                </a:solidFill>
                <a:latin typeface="Arial" panose="020B0604020202020204" pitchFamily="34" charset="0"/>
                <a:cs typeface="Arial" panose="020B0604020202020204" pitchFamily="34" charset="0"/>
              </a:rPr>
              <a:t>“Monitoring Data/Site” Module</a:t>
            </a:r>
            <a:endParaRPr lang="en-US" dirty="0">
              <a:latin typeface="Arial" panose="020B0604020202020204" pitchFamily="34" charset="0"/>
              <a:cs typeface="Arial" panose="020B0604020202020204" pitchFamily="34" charset="0"/>
            </a:endParaRPr>
          </a:p>
        </p:txBody>
      </p:sp>
      <p:cxnSp>
        <p:nvCxnSpPr>
          <p:cNvPr id="7" name="直接箭头连接符 6">
            <a:extLst>
              <a:ext uri="{FF2B5EF4-FFF2-40B4-BE49-F238E27FC236}">
                <a16:creationId xmlns:a16="http://schemas.microsoft.com/office/drawing/2014/main" id="{87BAAF43-FB8B-4EDC-925D-45808D6887C0}"/>
              </a:ext>
            </a:extLst>
          </p:cNvPr>
          <p:cNvCxnSpPr>
            <a:cxnSpLocks/>
            <a:endCxn id="4" idx="1"/>
          </p:cNvCxnSpPr>
          <p:nvPr/>
        </p:nvCxnSpPr>
        <p:spPr bwMode="auto">
          <a:xfrm flipV="1">
            <a:off x="4725680" y="2073265"/>
            <a:ext cx="2630213" cy="21256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4" name="图片 3">
            <a:extLst>
              <a:ext uri="{FF2B5EF4-FFF2-40B4-BE49-F238E27FC236}">
                <a16:creationId xmlns:a16="http://schemas.microsoft.com/office/drawing/2014/main" id="{1FE82BCC-AC0F-4B53-ADDC-60A225501373}"/>
              </a:ext>
            </a:extLst>
          </p:cNvPr>
          <p:cNvPicPr>
            <a:picLocks noChangeAspect="1"/>
          </p:cNvPicPr>
          <p:nvPr/>
        </p:nvPicPr>
        <p:blipFill>
          <a:blip r:embed="rId3"/>
          <a:stretch>
            <a:fillRect/>
          </a:stretch>
        </p:blipFill>
        <p:spPr>
          <a:xfrm>
            <a:off x="7355893" y="893153"/>
            <a:ext cx="4720448" cy="2360224"/>
          </a:xfrm>
          <a:prstGeom prst="rect">
            <a:avLst/>
          </a:prstGeom>
          <a:ln>
            <a:solidFill>
              <a:schemeClr val="tx1"/>
            </a:solidFill>
          </a:ln>
        </p:spPr>
      </p:pic>
      <p:pic>
        <p:nvPicPr>
          <p:cNvPr id="8" name="图片 2">
            <a:extLst>
              <a:ext uri="{FF2B5EF4-FFF2-40B4-BE49-F238E27FC236}">
                <a16:creationId xmlns:a16="http://schemas.microsoft.com/office/drawing/2014/main" id="{1FD47A7D-7673-44DA-81E2-0EE617F4B524}"/>
              </a:ext>
            </a:extLst>
          </p:cNvPr>
          <p:cNvPicPr>
            <a:picLocks noChangeAspect="1"/>
          </p:cNvPicPr>
          <p:nvPr/>
        </p:nvPicPr>
        <p:blipFill>
          <a:blip r:embed="rId4"/>
          <a:stretch>
            <a:fillRect/>
          </a:stretch>
        </p:blipFill>
        <p:spPr>
          <a:xfrm>
            <a:off x="7355892" y="3380888"/>
            <a:ext cx="4781889" cy="3433002"/>
          </a:xfrm>
          <a:prstGeom prst="rect">
            <a:avLst/>
          </a:prstGeom>
          <a:ln>
            <a:solidFill>
              <a:schemeClr val="tx1"/>
            </a:solidFill>
          </a:ln>
        </p:spPr>
      </p:pic>
      <p:sp>
        <p:nvSpPr>
          <p:cNvPr id="11" name="TextBox 10">
            <a:extLst>
              <a:ext uri="{FF2B5EF4-FFF2-40B4-BE49-F238E27FC236}">
                <a16:creationId xmlns:a16="http://schemas.microsoft.com/office/drawing/2014/main" id="{9A281E30-14E4-4A46-A05B-6B21C3902756}"/>
              </a:ext>
            </a:extLst>
          </p:cNvPr>
          <p:cNvSpPr txBox="1"/>
          <p:nvPr/>
        </p:nvSpPr>
        <p:spPr>
          <a:xfrm>
            <a:off x="8839778" y="3329155"/>
            <a:ext cx="20491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Monitor Site/Data</a:t>
            </a: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p:txBody>
      </p:sp>
      <p:pic>
        <p:nvPicPr>
          <p:cNvPr id="12" name="图片 6">
            <a:extLst>
              <a:ext uri="{FF2B5EF4-FFF2-40B4-BE49-F238E27FC236}">
                <a16:creationId xmlns:a16="http://schemas.microsoft.com/office/drawing/2014/main" id="{C83BE212-DE52-4DEE-9DD8-58054C651F61}"/>
              </a:ext>
            </a:extLst>
          </p:cNvPr>
          <p:cNvPicPr>
            <a:picLocks noChangeAspect="1"/>
          </p:cNvPicPr>
          <p:nvPr/>
        </p:nvPicPr>
        <p:blipFill>
          <a:blip r:embed="rId5"/>
          <a:stretch>
            <a:fillRect/>
          </a:stretch>
        </p:blipFill>
        <p:spPr>
          <a:xfrm>
            <a:off x="2413401" y="791909"/>
            <a:ext cx="2066925" cy="876300"/>
          </a:xfrm>
          <a:prstGeom prst="rect">
            <a:avLst/>
          </a:prstGeom>
        </p:spPr>
      </p:pic>
      <p:cxnSp>
        <p:nvCxnSpPr>
          <p:cNvPr id="14" name="直接箭头连接符 6">
            <a:extLst>
              <a:ext uri="{FF2B5EF4-FFF2-40B4-BE49-F238E27FC236}">
                <a16:creationId xmlns:a16="http://schemas.microsoft.com/office/drawing/2014/main" id="{58E358B2-2235-456A-A720-4427DDB0CCD9}"/>
              </a:ext>
            </a:extLst>
          </p:cNvPr>
          <p:cNvCxnSpPr>
            <a:cxnSpLocks/>
          </p:cNvCxnSpPr>
          <p:nvPr/>
        </p:nvCxnSpPr>
        <p:spPr bwMode="auto">
          <a:xfrm flipH="1" flipV="1">
            <a:off x="4767744" y="4309693"/>
            <a:ext cx="2649668" cy="297925"/>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8" name="Rectangle 17">
            <a:extLst>
              <a:ext uri="{FF2B5EF4-FFF2-40B4-BE49-F238E27FC236}">
                <a16:creationId xmlns:a16="http://schemas.microsoft.com/office/drawing/2014/main" id="{77996FAD-B5A5-4219-84CB-774F1A599FE2}"/>
              </a:ext>
            </a:extLst>
          </p:cNvPr>
          <p:cNvSpPr/>
          <p:nvPr/>
        </p:nvSpPr>
        <p:spPr bwMode="auto">
          <a:xfrm>
            <a:off x="7424257" y="4458656"/>
            <a:ext cx="1107347" cy="390181"/>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FF3300"/>
              </a:solidFill>
              <a:effectLst/>
              <a:uLnTx/>
              <a:uFillTx/>
              <a:latin typeface="Arial" charset="0"/>
              <a:ea typeface="宋体" pitchFamily="2" charset="-122"/>
              <a:cs typeface="+mn-cs"/>
            </a:endParaRPr>
          </a:p>
        </p:txBody>
      </p:sp>
      <p:sp>
        <p:nvSpPr>
          <p:cNvPr id="21" name="TextBox 20">
            <a:extLst>
              <a:ext uri="{FF2B5EF4-FFF2-40B4-BE49-F238E27FC236}">
                <a16:creationId xmlns:a16="http://schemas.microsoft.com/office/drawing/2014/main" id="{AB5D143B-B9B1-4AF2-89F1-AFFB0039B827}"/>
              </a:ext>
            </a:extLst>
          </p:cNvPr>
          <p:cNvSpPr txBox="1"/>
          <p:nvPr/>
        </p:nvSpPr>
        <p:spPr>
          <a:xfrm>
            <a:off x="6096000" y="3985202"/>
            <a:ext cx="136950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select monitor site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&amp; pollutant</a:t>
            </a:r>
            <a:endParaRPr kumimoji="0" lang="en-US" sz="1600" b="0" i="0" u="none" strike="noStrike" kern="1200" cap="none" spc="0" normalizeH="0" baseline="0" noProof="0" dirty="0">
              <a:ln>
                <a:noFill/>
              </a:ln>
              <a:solidFill>
                <a:srgbClr val="C00000"/>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4AF877B8-7BD5-4C8F-927C-24840B4436AD}"/>
              </a:ext>
            </a:extLst>
          </p:cNvPr>
          <p:cNvSpPr txBox="1"/>
          <p:nvPr/>
        </p:nvSpPr>
        <p:spPr>
          <a:xfrm>
            <a:off x="6040786" y="2493603"/>
            <a:ext cx="1570324"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Click to display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  at monitor site</a:t>
            </a:r>
          </a:p>
        </p:txBody>
      </p:sp>
      <p:sp>
        <p:nvSpPr>
          <p:cNvPr id="24" name="TextBox 23">
            <a:extLst>
              <a:ext uri="{FF2B5EF4-FFF2-40B4-BE49-F238E27FC236}">
                <a16:creationId xmlns:a16="http://schemas.microsoft.com/office/drawing/2014/main" id="{BE9E6465-4E75-406A-865A-601C6CAADD27}"/>
              </a:ext>
            </a:extLst>
          </p:cNvPr>
          <p:cNvSpPr txBox="1"/>
          <p:nvPr/>
        </p:nvSpPr>
        <p:spPr>
          <a:xfrm>
            <a:off x="9076467" y="1325333"/>
            <a:ext cx="1279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a:t>
            </a:r>
          </a:p>
        </p:txBody>
      </p:sp>
      <p:sp>
        <p:nvSpPr>
          <p:cNvPr id="25" name="TextBox 24">
            <a:extLst>
              <a:ext uri="{FF2B5EF4-FFF2-40B4-BE49-F238E27FC236}">
                <a16:creationId xmlns:a16="http://schemas.microsoft.com/office/drawing/2014/main" id="{15F9A10E-B642-4CD6-99F2-C3DC118C5704}"/>
              </a:ext>
            </a:extLst>
          </p:cNvPr>
          <p:cNvSpPr txBox="1"/>
          <p:nvPr/>
        </p:nvSpPr>
        <p:spPr>
          <a:xfrm>
            <a:off x="278858" y="766226"/>
            <a:ext cx="22276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5" name="Slide Number Placeholder 1">
            <a:extLst>
              <a:ext uri="{FF2B5EF4-FFF2-40B4-BE49-F238E27FC236}">
                <a16:creationId xmlns:a16="http://schemas.microsoft.com/office/drawing/2014/main" id="{874E61FA-EC22-4259-9C88-226559B57310}"/>
              </a:ext>
            </a:extLst>
          </p:cNvPr>
          <p:cNvSpPr txBox="1">
            <a:spLocks/>
          </p:cNvSpPr>
          <p:nvPr/>
        </p:nvSpPr>
        <p:spPr>
          <a:xfrm>
            <a:off x="10537582" y="6574663"/>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prstClr val="black">
                    <a:tint val="75000"/>
                  </a:prstClr>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350" b="0" i="0" u="none" strike="noStrike" kern="1200" cap="none" spc="0" normalizeH="0" baseline="0" noProof="0" dirty="0">
              <a:ln>
                <a:noFill/>
              </a:ln>
              <a:solidFill>
                <a:prstClr val="black">
                  <a:tint val="75000"/>
                </a:prstClr>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2774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21" grpId="0"/>
      <p:bldP spid="23"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Slide Number Placeholder 1">
            <a:extLst>
              <a:ext uri="{FF2B5EF4-FFF2-40B4-BE49-F238E27FC236}">
                <a16:creationId xmlns:a16="http://schemas.microsoft.com/office/drawing/2014/main" id="{66156220-B384-49A0-80AF-348FB2220AC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767767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“EPA Region Table Generator” provides attainment status of O3 and PM2.5 and their DVs; also allows to select any EPA region based on data updated to 2018.</a:t>
            </a:r>
          </a:p>
        </p:txBody>
      </p:sp>
      <p:sp>
        <p:nvSpPr>
          <p:cNvPr id="7" name="Slide Number Placeholder 1">
            <a:extLst>
              <a:ext uri="{FF2B5EF4-FFF2-40B4-BE49-F238E27FC236}">
                <a16:creationId xmlns:a16="http://schemas.microsoft.com/office/drawing/2014/main" id="{C7282157-E4B6-4345-899E-79DCD3B6BD4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74786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Click “Output data…” to output current page records or all records</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lide Number Placeholder 1">
            <a:extLst>
              <a:ext uri="{FF2B5EF4-FFF2-40B4-BE49-F238E27FC236}">
                <a16:creationId xmlns:a16="http://schemas.microsoft.com/office/drawing/2014/main" id="{B9BE1631-4C8E-4C0E-BE84-C981A4E8308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865106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5</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2019300" y="143302"/>
            <a:ext cx="4572000" cy="523220"/>
          </a:xfrm>
          <a:prstGeom prst="rect">
            <a:avLst/>
          </a:prstGeom>
          <a:noFill/>
        </p:spPr>
        <p:txBody>
          <a:bodyPr wrap="square">
            <a:spAutoFit/>
          </a:bodyPr>
          <a:lstStyle/>
          <a:p>
            <a:pPr algn="ctr"/>
            <a:r>
              <a:rPr lang="en-US" sz="2800" dirty="0">
                <a:solidFill>
                  <a:schemeClr val="bg1"/>
                </a:solidFill>
              </a:rPr>
              <a:t>Detroit – MP Case Study</a:t>
            </a:r>
          </a:p>
        </p:txBody>
      </p:sp>
      <p:sp>
        <p:nvSpPr>
          <p:cNvPr id="11" name="TextBox 10">
            <a:extLst>
              <a:ext uri="{FF2B5EF4-FFF2-40B4-BE49-F238E27FC236}">
                <a16:creationId xmlns:a16="http://schemas.microsoft.com/office/drawing/2014/main" id="{41D528C5-CD90-4A17-AFFC-3BE8B80CA8CC}"/>
              </a:ext>
            </a:extLst>
          </p:cNvPr>
          <p:cNvSpPr txBox="1"/>
          <p:nvPr/>
        </p:nvSpPr>
        <p:spPr>
          <a:xfrm>
            <a:off x="774700" y="1226721"/>
            <a:ext cx="6753151" cy="3385542"/>
          </a:xfrm>
          <a:prstGeom prst="rect">
            <a:avLst/>
          </a:prstGeom>
          <a:noFill/>
        </p:spPr>
        <p:txBody>
          <a:bodyPr wrap="square" rtlCol="0">
            <a:spAutoFit/>
          </a:bodyPr>
          <a:lstStyle/>
          <a:p>
            <a:r>
              <a:rPr lang="en-US" altLang="ja-JP" sz="2200" b="1" dirty="0">
                <a:latin typeface="+mj-lt"/>
                <a:ea typeface="Meiryo" panose="020B0604030504040204" pitchFamily="34" charset="-128"/>
                <a:cs typeface="Times New Roman" panose="02020603050405020304" pitchFamily="18" charset="0"/>
              </a:rPr>
              <a:t>Partners</a:t>
            </a:r>
            <a:r>
              <a:rPr lang="en-US" altLang="ja-JP" sz="2200" dirty="0">
                <a:latin typeface="+mj-lt"/>
                <a:ea typeface="Meiryo" panose="020B0604030504040204" pitchFamily="34" charset="-128"/>
                <a:cs typeface="Times New Roman" panose="02020603050405020304" pitchFamily="18" charset="0"/>
              </a:rPr>
              <a:t>: EPA, MDEQ, SEMCOG &amp; LADCO</a:t>
            </a:r>
            <a:endParaRPr lang="en-US" altLang="ja-JP" sz="2200" dirty="0">
              <a:latin typeface="+mj-lt"/>
            </a:endParaRPr>
          </a:p>
          <a:p>
            <a:endParaRPr lang="en-US" altLang="ja-JP" sz="1600" b="1" dirty="0">
              <a:latin typeface="+mj-lt"/>
              <a:ea typeface="Meiryo" panose="020B0604030504040204" pitchFamily="34" charset="-128"/>
              <a:cs typeface="Times New Roman" panose="02020603050405020304" pitchFamily="18" charset="0"/>
            </a:endParaRPr>
          </a:p>
          <a:p>
            <a:r>
              <a:rPr lang="en-US" altLang="ja-JP" sz="2200" b="1" dirty="0">
                <a:latin typeface="+mj-lt"/>
                <a:ea typeface="Meiryo" panose="020B0604030504040204" pitchFamily="34" charset="-128"/>
                <a:cs typeface="Times New Roman" panose="02020603050405020304" pitchFamily="18" charset="0"/>
              </a:rPr>
              <a:t>Goals</a:t>
            </a:r>
            <a:r>
              <a:rPr lang="en-US" altLang="ja-JP" sz="2200" dirty="0">
                <a:latin typeface="+mj-lt"/>
                <a:ea typeface="Meiryo" panose="020B0604030504040204" pitchFamily="34" charset="-128"/>
                <a:cs typeface="Times New Roman" panose="02020603050405020304" pitchFamily="18" charset="0"/>
              </a:rPr>
              <a:t>: Assess and compare two contrasting air quality control strategies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“Status Quo” approach – controls selected separately to address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&amp; PM nonattainment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“Multi-pollutant, risk-based” approach – aimed at further reducing population risk from exposure to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PM and select air toxics while still addressing ozone and PM nonattainment</a:t>
            </a:r>
          </a:p>
        </p:txBody>
      </p:sp>
      <p:pic>
        <p:nvPicPr>
          <p:cNvPr id="12" name="Picture 11">
            <a:extLst>
              <a:ext uri="{FF2B5EF4-FFF2-40B4-BE49-F238E27FC236}">
                <a16:creationId xmlns:a16="http://schemas.microsoft.com/office/drawing/2014/main" id="{4D0235D0-280C-4C5D-BC01-5DA18A029521}"/>
              </a:ext>
            </a:extLst>
          </p:cNvPr>
          <p:cNvPicPr>
            <a:picLocks noChangeAspect="1"/>
          </p:cNvPicPr>
          <p:nvPr/>
        </p:nvPicPr>
        <p:blipFill rotWithShape="1">
          <a:blip r:embed="rId2"/>
          <a:srcRect b="7377"/>
          <a:stretch/>
        </p:blipFill>
        <p:spPr bwMode="auto">
          <a:xfrm>
            <a:off x="7653758" y="1889536"/>
            <a:ext cx="4127116" cy="205991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00BA277-8029-4584-9F22-A42D36DC644E}"/>
              </a:ext>
            </a:extLst>
          </p:cNvPr>
          <p:cNvSpPr txBox="1"/>
          <p:nvPr/>
        </p:nvSpPr>
        <p:spPr>
          <a:xfrm>
            <a:off x="774700" y="4658770"/>
            <a:ext cx="11155030" cy="2123658"/>
          </a:xfrm>
          <a:prstGeom prst="rect">
            <a:avLst/>
          </a:prstGeom>
          <a:noFill/>
        </p:spPr>
        <p:txBody>
          <a:bodyPr wrap="square">
            <a:spAutoFit/>
          </a:bodyPr>
          <a:lstStyle/>
          <a:p>
            <a:r>
              <a:rPr lang="en-US" altLang="ja-JP" sz="2200" b="1" dirty="0">
                <a:latin typeface="+mj-lt"/>
                <a:ea typeface="Meiryo" panose="020B0604030504040204" pitchFamily="34" charset="-128"/>
                <a:cs typeface="Times New Roman" panose="02020603050405020304" pitchFamily="18" charset="0"/>
              </a:rPr>
              <a:t>Results</a:t>
            </a:r>
            <a:r>
              <a:rPr lang="en-US" altLang="ja-JP" sz="2200" dirty="0">
                <a:latin typeface="+mj-lt"/>
                <a:ea typeface="Meiryo" panose="020B0604030504040204" pitchFamily="34" charset="-128"/>
                <a:cs typeface="Times New Roman" panose="02020603050405020304" pitchFamily="18" charset="0"/>
              </a:rPr>
              <a:t> showed the multi-pollutant approach:</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Achieved the same or greater reductions of PM and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Improved air quality regionally and across the Detroit urban core for multiple pollutants</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Produced ~2x greater monetized benefits for PM and O</a:t>
            </a:r>
            <a:r>
              <a:rPr lang="en-US" altLang="ja-JP" sz="2200" baseline="-30000" dirty="0">
                <a:latin typeface="+mj-lt"/>
                <a:ea typeface="Meiryo" panose="020B0604030504040204" pitchFamily="34" charset="-128"/>
                <a:cs typeface="Times New Roman" panose="02020603050405020304" pitchFamily="18" charset="0"/>
              </a:rPr>
              <a:t>3</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Reduced non-cancer risk</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Resulted in greater net benefits &amp; was more cost effective</a:t>
            </a:r>
            <a:endParaRPr lang="en-US" altLang="ja-JP" sz="2200" dirty="0">
              <a:latin typeface="+mj-lt"/>
            </a:endParaRPr>
          </a:p>
        </p:txBody>
      </p:sp>
    </p:spTree>
    <p:extLst>
      <p:ext uri="{BB962C8B-B14F-4D97-AF65-F5344CB8AC3E}">
        <p14:creationId xmlns:p14="http://schemas.microsoft.com/office/powerpoint/2010/main" val="4069779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Overlaying Map selection</a:t>
            </a: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21" name="Slide Number Placeholder 1">
            <a:extLst>
              <a:ext uri="{FF2B5EF4-FFF2-40B4-BE49-F238E27FC236}">
                <a16:creationId xmlns:a16="http://schemas.microsoft.com/office/drawing/2014/main" id="{5EA34C17-EF95-4AB1-9CB2-12399FA02C5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21601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
        <p:nvSpPr>
          <p:cNvPr id="9" name="Slide Number Placeholder 1">
            <a:extLst>
              <a:ext uri="{FF2B5EF4-FFF2-40B4-BE49-F238E27FC236}">
                <a16:creationId xmlns:a16="http://schemas.microsoft.com/office/drawing/2014/main" id="{976F52CA-7292-43AC-B17A-31EE895E8B2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14145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Filter/search/export functions</a:t>
            </a:r>
          </a:p>
        </p:txBody>
      </p:sp>
      <p:sp>
        <p:nvSpPr>
          <p:cNvPr id="10" name="Slide Number Placeholder 1">
            <a:extLst>
              <a:ext uri="{FF2B5EF4-FFF2-40B4-BE49-F238E27FC236}">
                <a16:creationId xmlns:a16="http://schemas.microsoft.com/office/drawing/2014/main" id="{97998DA5-B713-47E2-BBBD-B6B62593AEF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5152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7E3BE2B2-8FFA-452C-B465-8C6A1151A7D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31313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run &amp; save project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“Transparency” &amp; “Open-Source”: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 NEXUS input/output data files are available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600" b="0" i="1" u="sng"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(\Result)</a:t>
            </a: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en-US" sz="1600" b="0" i="0" u="none" strike="noStrike" kern="1200" cap="none" spc="0" normalizeH="0" baseline="0" noProof="0" dirty="0">
              <a:ln>
                <a:noFill/>
              </a:ln>
              <a:solidFill>
                <a:srgbClr val="0066FF"/>
              </a:solidFill>
              <a:effectLst/>
              <a:uLnTx/>
              <a:uFillTx/>
              <a:latin typeface="Calibri"/>
              <a:ea typeface="微软雅黑"/>
              <a:cs typeface="+mn-cs"/>
            </a:endParaRPr>
          </a:p>
        </p:txBody>
      </p:sp>
      <p:sp>
        <p:nvSpPr>
          <p:cNvPr id="16" name="Slide Number Placeholder 1">
            <a:extLst>
              <a:ext uri="{FF2B5EF4-FFF2-40B4-BE49-F238E27FC236}">
                <a16:creationId xmlns:a16="http://schemas.microsoft.com/office/drawing/2014/main" id="{06CD5B63-6BD9-46EB-A935-5AF1871A98E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1718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4" name="Slide Number Placeholder 1">
            <a:extLst>
              <a:ext uri="{FF2B5EF4-FFF2-40B4-BE49-F238E27FC236}">
                <a16:creationId xmlns:a16="http://schemas.microsoft.com/office/drawing/2014/main" id="{81FF25E2-3926-4D67-B0DB-1E4577CFB38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48328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6</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524000" y="211602"/>
            <a:ext cx="4572000" cy="523220"/>
          </a:xfrm>
          <a:prstGeom prst="rect">
            <a:avLst/>
          </a:prstGeom>
          <a:noFill/>
        </p:spPr>
        <p:txBody>
          <a:bodyPr wrap="square">
            <a:spAutoFit/>
          </a:bodyPr>
          <a:lstStyle/>
          <a:p>
            <a:pPr algn="ctr"/>
            <a:r>
              <a:rPr lang="en-US" sz="2800" dirty="0">
                <a:solidFill>
                  <a:schemeClr val="bg1"/>
                </a:solidFill>
              </a:rPr>
              <a:t>South Carolina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876300" y="1226721"/>
            <a:ext cx="10172700" cy="4339650"/>
          </a:xfrm>
          <a:prstGeom prst="rect">
            <a:avLst/>
          </a:prstGeom>
          <a:noFill/>
        </p:spPr>
        <p:txBody>
          <a:bodyPr wrap="square" rtlCol="0">
            <a:spAutoFit/>
          </a:bodyPr>
          <a:lstStyle/>
          <a:p>
            <a:r>
              <a:rPr lang="en-US" altLang="ja-JP" b="1" dirty="0">
                <a:latin typeface="+mj-lt"/>
                <a:ea typeface="Meiryo" panose="020B0604030504040204" pitchFamily="34" charset="-128"/>
                <a:cs typeface="Times New Roman" panose="02020603050405020304" pitchFamily="18" charset="0"/>
              </a:rPr>
              <a:t>Partners</a:t>
            </a:r>
            <a:r>
              <a:rPr lang="en-US" altLang="ja-JP" dirty="0">
                <a:latin typeface="+mj-lt"/>
                <a:ea typeface="Meiryo" panose="020B0604030504040204" pitchFamily="34" charset="-128"/>
                <a:cs typeface="Times New Roman" panose="02020603050405020304" pitchFamily="18" charset="0"/>
              </a:rPr>
              <a:t>: EPA, SC DHEC &amp; local community and business leaders in 10 upstate South Carolina counties </a:t>
            </a:r>
          </a:p>
          <a:p>
            <a:endParaRPr lang="en-US" altLang="ja-JP" sz="1600" b="1"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Goals</a:t>
            </a:r>
            <a:r>
              <a:rPr lang="en-US" altLang="ja-JP"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Develop and analyze a multi-pollutant, risk based AQM strategy</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Maximize both health benefits and air quality improvements, identify and evaluate a local control strategy targeting emissions of O</a:t>
            </a:r>
            <a:r>
              <a:rPr lang="en-US" altLang="ja-JP" baseline="-25000" dirty="0">
                <a:latin typeface="+mj-lt"/>
                <a:ea typeface="Meiryo" panose="020B0604030504040204" pitchFamily="34" charset="-128"/>
                <a:cs typeface="Times New Roman" panose="02020603050405020304" pitchFamily="18" charset="0"/>
              </a:rPr>
              <a:t>3</a:t>
            </a:r>
            <a:r>
              <a:rPr lang="en-US" altLang="ja-JP" dirty="0">
                <a:latin typeface="+mj-lt"/>
                <a:ea typeface="Meiryo" panose="020B0604030504040204" pitchFamily="34" charset="-128"/>
                <a:cs typeface="Times New Roman" panose="02020603050405020304" pitchFamily="18" charset="0"/>
              </a:rPr>
              <a:t>, PM &amp; their precursors while also reducing air toxics of concern for communities</a:t>
            </a:r>
          </a:p>
          <a:p>
            <a:endParaRPr lang="en-US" altLang="ja-JP" sz="1600"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Results</a:t>
            </a:r>
            <a:r>
              <a:rPr lang="en-US" altLang="ja-JP" dirty="0">
                <a:latin typeface="+mj-lt"/>
                <a:ea typeface="Meiryo" panose="020B0604030504040204" pitchFamily="34" charset="-128"/>
                <a:cs typeface="Times New Roman" panose="02020603050405020304" pitchFamily="18" charset="0"/>
              </a:rPr>
              <a:t> demonstrated improving air quality in areas already attaining the NAAQS can yield significant health benefits</a:t>
            </a:r>
            <a:endParaRPr lang="en-US" sz="2800" dirty="0"/>
          </a:p>
        </p:txBody>
      </p:sp>
      <p:grpSp>
        <p:nvGrpSpPr>
          <p:cNvPr id="5" name="Group 8">
            <a:extLst>
              <a:ext uri="{FF2B5EF4-FFF2-40B4-BE49-F238E27FC236}">
                <a16:creationId xmlns:a16="http://schemas.microsoft.com/office/drawing/2014/main" id="{1A54CB1B-82AA-4537-8193-FF0E7EDD9395}"/>
              </a:ext>
            </a:extLst>
          </p:cNvPr>
          <p:cNvGrpSpPr>
            <a:grpSpLocks noChangeAspect="1"/>
          </p:cNvGrpSpPr>
          <p:nvPr/>
        </p:nvGrpSpPr>
        <p:grpSpPr>
          <a:xfrm>
            <a:off x="3352327" y="5735722"/>
            <a:ext cx="5487347" cy="978977"/>
            <a:chOff x="152400" y="3657600"/>
            <a:chExt cx="4591491" cy="819151"/>
          </a:xfrm>
        </p:grpSpPr>
        <p:pic>
          <p:nvPicPr>
            <p:cNvPr id="6" name="Picture 5" descr="TATT-10">
              <a:extLst>
                <a:ext uri="{FF2B5EF4-FFF2-40B4-BE49-F238E27FC236}">
                  <a16:creationId xmlns:a16="http://schemas.microsoft.com/office/drawing/2014/main" id="{78056F6A-7F2E-44DC-9A73-21AB8A8C94C0}"/>
                </a:ext>
              </a:extLst>
            </p:cNvPr>
            <p:cNvPicPr>
              <a:picLocks noChangeAspect="1" noChangeArrowheads="1"/>
            </p:cNvPicPr>
            <p:nvPr/>
          </p:nvPicPr>
          <p:blipFill>
            <a:blip r:embed="rId2"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a:extLst>
                <a:ext uri="{FF2B5EF4-FFF2-40B4-BE49-F238E27FC236}">
                  <a16:creationId xmlns:a16="http://schemas.microsoft.com/office/drawing/2014/main" id="{13C5079C-8F75-4C7F-AF36-FB904520EEFC}"/>
                </a:ext>
              </a:extLst>
            </p:cNvPr>
            <p:cNvPicPr>
              <a:picLocks noChangeAspect="1" noChangeArrowheads="1"/>
            </p:cNvPicPr>
            <p:nvPr/>
          </p:nvPicPr>
          <p:blipFill>
            <a:blip r:embed="rId3"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8" name="Picture 2" descr="https://encrypted-tbn0.gstatic.com/images?q=tbn:ANd9GcQH_e6zo3446s36z7CH9a9M_IfkkuWTuoUUAMjt44JQbwRGRLj3">
              <a:extLst>
                <a:ext uri="{FF2B5EF4-FFF2-40B4-BE49-F238E27FC236}">
                  <a16:creationId xmlns:a16="http://schemas.microsoft.com/office/drawing/2014/main" id="{7F6FE2A6-AA9D-4A87-969A-4919BAC92403}"/>
                </a:ext>
              </a:extLst>
            </p:cNvPr>
            <p:cNvPicPr>
              <a:picLocks noChangeAspect="1" noChangeArrowheads="1"/>
            </p:cNvPicPr>
            <p:nvPr/>
          </p:nvPicPr>
          <p:blipFill>
            <a:blip r:embed="rId4" cstate="print"/>
            <a:srcRect/>
            <a:stretch>
              <a:fillRect/>
            </a:stretch>
          </p:blipFill>
          <p:spPr bwMode="auto">
            <a:xfrm>
              <a:off x="152400" y="3657600"/>
              <a:ext cx="1581150" cy="819151"/>
            </a:xfrm>
            <a:prstGeom prst="rect">
              <a:avLst/>
            </a:prstGeom>
            <a:noFill/>
          </p:spPr>
        </p:pic>
      </p:grpSp>
    </p:spTree>
    <p:extLst>
      <p:ext uri="{BB962C8B-B14F-4D97-AF65-F5344CB8AC3E}">
        <p14:creationId xmlns:p14="http://schemas.microsoft.com/office/powerpoint/2010/main" val="1912006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7</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326181" y="275967"/>
            <a:ext cx="4572000" cy="523220"/>
          </a:xfrm>
          <a:prstGeom prst="rect">
            <a:avLst/>
          </a:prstGeom>
          <a:noFill/>
        </p:spPr>
        <p:txBody>
          <a:bodyPr wrap="square">
            <a:spAutoFit/>
          </a:bodyPr>
          <a:lstStyle/>
          <a:p>
            <a:pPr algn="ctr"/>
            <a:r>
              <a:rPr lang="en-US" sz="2800" dirty="0">
                <a:solidFill>
                  <a:schemeClr val="bg1"/>
                </a:solidFill>
              </a:rPr>
              <a:t>Louisville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340963" y="1226721"/>
            <a:ext cx="6542437" cy="5355312"/>
          </a:xfrm>
          <a:prstGeom prst="rect">
            <a:avLst/>
          </a:prstGeom>
          <a:noFill/>
        </p:spPr>
        <p:txBody>
          <a:bodyPr wrap="square" rtlCol="0">
            <a:spAutoFit/>
          </a:bodyPr>
          <a:lstStyle/>
          <a:p>
            <a:r>
              <a:rPr lang="en-US" altLang="ja-JP" sz="1800" b="1" dirty="0">
                <a:latin typeface="+mj-lt"/>
                <a:ea typeface="Meiryo" panose="020B0604030504040204" pitchFamily="34" charset="-128"/>
                <a:cs typeface="Times New Roman" panose="02020603050405020304" pitchFamily="18" charset="0"/>
              </a:rPr>
              <a:t>Partners</a:t>
            </a:r>
            <a:r>
              <a:rPr lang="en-US" altLang="ja-JP" sz="1800" dirty="0">
                <a:latin typeface="+mj-lt"/>
                <a:ea typeface="Meiryo" panose="020B0604030504040204" pitchFamily="34" charset="-128"/>
                <a:cs typeface="Times New Roman" panose="02020603050405020304" pitchFamily="18" charset="0"/>
              </a:rPr>
              <a:t>: EPA, Louisville Metro Air Pollution Control District (LMAPCD) &amp; Louisville Metro Department of Public Health and Wellness (LMPHW)</a:t>
            </a:r>
          </a:p>
          <a:p>
            <a:endParaRPr lang="en-US" altLang="ja-JP" sz="1800" b="1"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Goals</a:t>
            </a:r>
            <a:r>
              <a:rPr lang="en-US" altLang="ja-JP" sz="1800"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Identify local- and state-level emission reduction measures that address multiple pollutants, with a focus on attainment of the 2015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a plan to achieve and maintain compliance of all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Demonstrate that the selected strategies can reduce health risk from exposure to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PM and selected air toxics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Integrate existing health risk-based pollution control programs into a multi-pollutant air quality management plan</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institutional capacity among LMAPCD and LMPHW to perform air quality modeling and health benefit analysis projects</a:t>
            </a:r>
          </a:p>
          <a:p>
            <a:endParaRPr lang="en-US" altLang="ja-JP" sz="1800"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Results </a:t>
            </a:r>
            <a:r>
              <a:rPr lang="en-US" altLang="ja-JP" sz="1800" i="1" dirty="0">
                <a:latin typeface="+mj-lt"/>
                <a:ea typeface="Meiryo" panose="020B0604030504040204" pitchFamily="34" charset="-128"/>
                <a:cs typeface="Times New Roman" panose="02020603050405020304" pitchFamily="18" charset="0"/>
              </a:rPr>
              <a:t>pending</a:t>
            </a:r>
            <a:endParaRPr lang="en-US" sz="2000" dirty="0"/>
          </a:p>
        </p:txBody>
      </p:sp>
      <p:sp>
        <p:nvSpPr>
          <p:cNvPr id="12" name="Rectangle 11">
            <a:extLst>
              <a:ext uri="{FF2B5EF4-FFF2-40B4-BE49-F238E27FC236}">
                <a16:creationId xmlns:a16="http://schemas.microsoft.com/office/drawing/2014/main" id="{AAE7C5F1-DA86-4DF7-925B-CBB10EDA3579}"/>
              </a:ext>
            </a:extLst>
          </p:cNvPr>
          <p:cNvSpPr/>
          <p:nvPr/>
        </p:nvSpPr>
        <p:spPr>
          <a:xfrm>
            <a:off x="8070238" y="5066704"/>
            <a:ext cx="2934924" cy="307777"/>
          </a:xfrm>
          <a:prstGeom prst="rect">
            <a:avLst/>
          </a:prstGeom>
        </p:spPr>
        <p:txBody>
          <a:bodyPr wrap="square">
            <a:spAutoFit/>
          </a:bodyPr>
          <a:lstStyle/>
          <a:p>
            <a:pPr algn="ctr"/>
            <a:r>
              <a:rPr lang="en-US" sz="1400" dirty="0"/>
              <a:t>Graphic provided by LMAPCD</a:t>
            </a:r>
          </a:p>
        </p:txBody>
      </p:sp>
      <p:pic>
        <p:nvPicPr>
          <p:cNvPr id="6" name="Picture 5">
            <a:extLst>
              <a:ext uri="{FF2B5EF4-FFF2-40B4-BE49-F238E27FC236}">
                <a16:creationId xmlns:a16="http://schemas.microsoft.com/office/drawing/2014/main" id="{1A525D69-35F8-473E-99FA-8BFDE2B94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0" y="2342253"/>
            <a:ext cx="5308600" cy="2613673"/>
          </a:xfrm>
          <a:prstGeom prst="rect">
            <a:avLst/>
          </a:prstGeom>
        </p:spPr>
      </p:pic>
    </p:spTree>
    <p:extLst>
      <p:ext uri="{BB962C8B-B14F-4D97-AF65-F5344CB8AC3E}">
        <p14:creationId xmlns:p14="http://schemas.microsoft.com/office/powerpoint/2010/main" val="137351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55085-F60C-46D2-B0F5-E2147EE89865}"/>
              </a:ext>
            </a:extLst>
          </p:cNvPr>
          <p:cNvSpPr>
            <a:spLocks noGrp="1"/>
          </p:cNvSpPr>
          <p:nvPr>
            <p:ph idx="1"/>
          </p:nvPr>
        </p:nvSpPr>
        <p:spPr>
          <a:xfrm>
            <a:off x="9032635" y="1697691"/>
            <a:ext cx="2852221" cy="4484756"/>
          </a:xfrm>
        </p:spPr>
        <p:txBody>
          <a:bodyPr>
            <a:normAutofit fontScale="92500" lnSpcReduction="20000"/>
          </a:bodyPr>
          <a:lstStyle/>
          <a:p>
            <a:pPr marL="0" lvl="0" indent="0">
              <a:buNone/>
            </a:pPr>
            <a:r>
              <a:rPr lang="en-US" sz="2700" dirty="0"/>
              <a:t>A new NEXUS Advanced Screening Tool is being developed to identify geographic areas where health risks related to O</a:t>
            </a:r>
            <a:r>
              <a:rPr lang="en-US" sz="2700" baseline="-25000" dirty="0"/>
              <a:t>3</a:t>
            </a:r>
            <a:r>
              <a:rPr lang="en-US" sz="2700" dirty="0"/>
              <a:t>, PM</a:t>
            </a:r>
            <a:r>
              <a:rPr lang="en-US" sz="2700" baseline="-25000" dirty="0"/>
              <a:t>2.5 </a:t>
            </a:r>
            <a:r>
              <a:rPr lang="en-US" sz="2700" dirty="0"/>
              <a:t>and air toxics overlap and will be used to identify additional areas for MP collaboration</a:t>
            </a:r>
          </a:p>
          <a:p>
            <a:endParaRPr lang="en-US" dirty="0"/>
          </a:p>
        </p:txBody>
      </p:sp>
      <p:sp>
        <p:nvSpPr>
          <p:cNvPr id="4" name="Title 1">
            <a:extLst>
              <a:ext uri="{FF2B5EF4-FFF2-40B4-BE49-F238E27FC236}">
                <a16:creationId xmlns:a16="http://schemas.microsoft.com/office/drawing/2014/main" id="{B9FAE1AF-5FCF-49C2-840C-4881B7A54A07}"/>
              </a:ext>
            </a:extLst>
          </p:cNvPr>
          <p:cNvSpPr txBox="1">
            <a:spLocks/>
          </p:cNvSpPr>
          <p:nvPr/>
        </p:nvSpPr>
        <p:spPr bwMode="auto">
          <a:xfrm>
            <a:off x="1717435" y="49588"/>
            <a:ext cx="5480855" cy="941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pPr algn="l"/>
            <a:r>
              <a:rPr lang="en-US" kern="0" dirty="0">
                <a:solidFill>
                  <a:schemeClr val="bg1"/>
                </a:solidFill>
              </a:rPr>
              <a:t>NEXUS - Tool Development</a:t>
            </a:r>
          </a:p>
        </p:txBody>
      </p:sp>
      <p:sp>
        <p:nvSpPr>
          <p:cNvPr id="7" name="Slide Number Placeholder 6">
            <a:extLst>
              <a:ext uri="{FF2B5EF4-FFF2-40B4-BE49-F238E27FC236}">
                <a16:creationId xmlns:a16="http://schemas.microsoft.com/office/drawing/2014/main" id="{DBDFE410-7186-4364-BF6F-558D85D384E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8</a:t>
            </a:fld>
            <a:endParaRPr lang="en-US" dirty="0"/>
          </a:p>
        </p:txBody>
      </p:sp>
      <p:pic>
        <p:nvPicPr>
          <p:cNvPr id="2" name="Picture 1">
            <a:extLst>
              <a:ext uri="{FF2B5EF4-FFF2-40B4-BE49-F238E27FC236}">
                <a16:creationId xmlns:a16="http://schemas.microsoft.com/office/drawing/2014/main" id="{C4DE9355-157F-49F9-859D-E76C629AA561}"/>
              </a:ext>
            </a:extLst>
          </p:cNvPr>
          <p:cNvPicPr>
            <a:picLocks noChangeAspect="1"/>
          </p:cNvPicPr>
          <p:nvPr/>
        </p:nvPicPr>
        <p:blipFill>
          <a:blip r:embed="rId3"/>
          <a:stretch>
            <a:fillRect/>
          </a:stretch>
        </p:blipFill>
        <p:spPr>
          <a:xfrm>
            <a:off x="307144" y="1215867"/>
            <a:ext cx="8414889" cy="5448404"/>
          </a:xfrm>
          <a:prstGeom prst="rect">
            <a:avLst/>
          </a:prstGeom>
        </p:spPr>
      </p:pic>
    </p:spTree>
    <p:extLst>
      <p:ext uri="{BB962C8B-B14F-4D97-AF65-F5344CB8AC3E}">
        <p14:creationId xmlns:p14="http://schemas.microsoft.com/office/powerpoint/2010/main" val="398735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a:xfrm>
            <a:off x="877187" y="-69097"/>
            <a:ext cx="5595257" cy="990600"/>
          </a:xfrm>
        </p:spPr>
        <p:txBody>
          <a:bodyPr/>
          <a:lstStyle/>
          <a:p>
            <a:r>
              <a:rPr lang="en-US" sz="3600" dirty="0">
                <a:solidFill>
                  <a:schemeClr val="bg1"/>
                </a:solidFill>
                <a:latin typeface="Arial" panose="020B0604020202020204" pitchFamily="34" charset="0"/>
                <a:cs typeface="Arial" panose="020B0604020202020204" pitchFamily="34" charset="0"/>
              </a:rPr>
              <a:t>NEXUS - Expected Use</a:t>
            </a:r>
          </a:p>
        </p:txBody>
      </p:sp>
      <p:sp>
        <p:nvSpPr>
          <p:cNvPr id="7" name="Content Placeholder 2">
            <a:extLst>
              <a:ext uri="{FF2B5EF4-FFF2-40B4-BE49-F238E27FC236}">
                <a16:creationId xmlns:a16="http://schemas.microsoft.com/office/drawing/2014/main" id="{8A681DE3-F5A5-4DC2-B934-9E70DFD8F232}"/>
              </a:ext>
            </a:extLst>
          </p:cNvPr>
          <p:cNvSpPr>
            <a:spLocks noGrp="1"/>
          </p:cNvSpPr>
          <p:nvPr>
            <p:ph idx="1"/>
          </p:nvPr>
        </p:nvSpPr>
        <p:spPr>
          <a:xfrm>
            <a:off x="588935" y="1509985"/>
            <a:ext cx="11019295" cy="4921812"/>
          </a:xfrm>
        </p:spPr>
        <p:txBody>
          <a:bodyPr>
            <a:normAutofit fontScale="92500" lnSpcReduction="10000"/>
          </a:bodyPr>
          <a:lstStyle/>
          <a:p>
            <a:r>
              <a:rPr lang="en-US" sz="2400" dirty="0">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to identify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expect to use this tool in conjunction with Regions and identify areas that would potentially benefit most from MP approaches to reduce emissions (including current NA areas).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The NEXUS tool will essentially provide a ‘conceptual model’ of an area’s MP issues to facilitate engagement with state/local/tribal agencies and community stakeholder groups.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also expect that it can have </a:t>
            </a:r>
            <a:r>
              <a:rPr lang="en-US" sz="2400">
                <a:latin typeface="Arial" panose="020B0604020202020204" pitchFamily="34" charset="0"/>
                <a:cs typeface="Arial" panose="020B0604020202020204" pitchFamily="34" charset="0"/>
              </a:rPr>
              <a:t>additional value-added </a:t>
            </a:r>
            <a:r>
              <a:rPr lang="en-US" sz="2400" dirty="0">
                <a:latin typeface="Arial" panose="020B0604020202020204" pitchFamily="34" charset="0"/>
                <a:cs typeface="Arial" panose="020B0604020202020204" pitchFamily="34" charset="0"/>
              </a:rPr>
              <a:t>uses across the Office for Air Toxics, Environmental Justice and other programs.</a:t>
            </a:r>
          </a:p>
        </p:txBody>
      </p:sp>
      <p:sp>
        <p:nvSpPr>
          <p:cNvPr id="6" name="Slide Number Placeholder 6">
            <a:extLst>
              <a:ext uri="{FF2B5EF4-FFF2-40B4-BE49-F238E27FC236}">
                <a16:creationId xmlns:a16="http://schemas.microsoft.com/office/drawing/2014/main" id="{1E3AF0FE-E876-4ECA-94AC-A28E7463CD37}"/>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9</a:t>
            </a:fld>
            <a:endParaRPr lang="en-US" dirty="0"/>
          </a:p>
        </p:txBody>
      </p:sp>
    </p:spTree>
    <p:extLst>
      <p:ext uri="{BB962C8B-B14F-4D97-AF65-F5344CB8AC3E}">
        <p14:creationId xmlns:p14="http://schemas.microsoft.com/office/powerpoint/2010/main" val="1560383678"/>
      </p:ext>
    </p:extLst>
  </p:cSld>
  <p:clrMapOvr>
    <a:masterClrMapping/>
  </p:clrMapOvr>
</p:sld>
</file>

<file path=ppt/theme/theme1.xml><?xml version="1.0" encoding="utf-8"?>
<a:theme xmlns:a="http://schemas.openxmlformats.org/drawingml/2006/main" name="NAQ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ADAC94C-7175-44B1-BD53-C5011CD8DEA3}">
  <ds:schemaRefs>
    <ds:schemaRef ds:uri="ESRI.ArcGIS.Mapping.OfficeIntegration.PowerPointInfo"/>
  </ds:schemaRefs>
</ds:datastoreItem>
</file>

<file path=customXml/itemProps2.xml><?xml version="1.0" encoding="utf-8"?>
<ds:datastoreItem xmlns:ds="http://schemas.openxmlformats.org/officeDocument/2006/customXml" ds:itemID="{B960BC66-EE36-429B-8EFB-E9469BA6A01B}">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3078</TotalTime>
  <Words>3464</Words>
  <Application>Microsoft Office PowerPoint</Application>
  <PresentationFormat>Widescreen</PresentationFormat>
  <Paragraphs>519</Paragraphs>
  <Slides>55</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微软雅黑</vt:lpstr>
      <vt:lpstr>黑体</vt:lpstr>
      <vt:lpstr>Arial</vt:lpstr>
      <vt:lpstr>Calibri</vt:lpstr>
      <vt:lpstr>Times New Roman</vt:lpstr>
      <vt:lpstr>Wingdings</vt:lpstr>
      <vt:lpstr>NAQC</vt:lpstr>
      <vt:lpstr>2_EMPA课题组模板</vt:lpstr>
      <vt:lpstr>Multi-Pollutant (MP) OEJ Briefing </vt:lpstr>
      <vt:lpstr>PowerPoint Presentation</vt:lpstr>
      <vt:lpstr>Outline</vt:lpstr>
      <vt:lpstr>PowerPoint Presentation</vt:lpstr>
      <vt:lpstr>PowerPoint Presentation</vt:lpstr>
      <vt:lpstr>PowerPoint Presentation</vt:lpstr>
      <vt:lpstr>PowerPoint Presentation</vt:lpstr>
      <vt:lpstr>PowerPoint Presentation</vt:lpstr>
      <vt:lpstr>NEXUS - Expected Use</vt:lpstr>
      <vt:lpstr>NEXUS - Three Key Modules</vt:lpstr>
      <vt:lpstr>NEXUS - Examples</vt:lpstr>
      <vt:lpstr>PowerPoint Presentation</vt:lpstr>
      <vt:lpstr>NEXUS - Highest MP Risk Areas in R5  (Data Query Module)</vt:lpstr>
      <vt:lpstr>PowerPoint Presentation</vt:lpstr>
      <vt:lpstr>PowerPoint Presentation</vt:lpstr>
      <vt:lpstr>PowerPoint Presentation</vt:lpstr>
      <vt:lpstr>PowerPoint Presentation</vt:lpstr>
      <vt:lpstr>NEXUS Tool - Steel Mills in Wayne County</vt:lpstr>
      <vt:lpstr>NEXUS Tool - EJ Indices in Wayne County</vt:lpstr>
      <vt:lpstr>NEXUS Example - Louisville</vt:lpstr>
      <vt:lpstr>NEXUS Example - Louisville</vt:lpstr>
      <vt:lpstr>NEXUS Example - Louisville</vt:lpstr>
      <vt:lpstr>NEXUS Example - Louisville</vt:lpstr>
      <vt:lpstr>PowerPoint Presentation</vt:lpstr>
      <vt:lpstr>PowerPoint Presentation</vt:lpstr>
      <vt:lpstr>NEXUS &amp; EJSCREEN</vt:lpstr>
      <vt:lpstr>NEXUS and EJSCREEN</vt:lpstr>
      <vt:lpstr>Multi-Pollutant Team</vt:lpstr>
      <vt:lpstr>Multi-Pollutant Team</vt:lpstr>
      <vt:lpstr>NEXUS - Recent Improvements and Planned Updates</vt:lpstr>
      <vt:lpstr>New “Proximity Analysis” Module (under development)</vt:lpstr>
      <vt:lpstr>Proximity Analysis: Select “Location” &amp; “Radius”</vt:lpstr>
      <vt:lpstr>Appendix “NEXUS 1.9”Demo</vt:lpstr>
      <vt:lpstr>“NEXUS 1.9” Demo: 2014 NEXUS Case</vt:lpstr>
      <vt:lpstr>“NEXUS 1.9”: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“Monitoring Data/Site” Module</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Multi-Pollutant Briefing</dc:title>
  <dc:creator>Landis, Elizabeth</dc:creator>
  <cp:lastModifiedBy>Landis, Elizabeth</cp:lastModifiedBy>
  <cp:revision>14</cp:revision>
  <dcterms:created xsi:type="dcterms:W3CDTF">2021-04-26T17:48:21Z</dcterms:created>
  <dcterms:modified xsi:type="dcterms:W3CDTF">2021-08-25T18:29:47Z</dcterms:modified>
</cp:coreProperties>
</file>