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69"/>
  </p:notesMasterIdLst>
  <p:handoutMasterIdLst>
    <p:handoutMasterId r:id="rId70"/>
  </p:handoutMasterIdLst>
  <p:sldIdLst>
    <p:sldId id="1459" r:id="rId32"/>
    <p:sldId id="269" r:id="rId33"/>
    <p:sldId id="1249" r:id="rId34"/>
    <p:sldId id="1188" r:id="rId35"/>
    <p:sldId id="1461" r:id="rId36"/>
    <p:sldId id="1457" r:id="rId37"/>
    <p:sldId id="1479" r:id="rId38"/>
    <p:sldId id="1463" r:id="rId39"/>
    <p:sldId id="1489" r:id="rId40"/>
    <p:sldId id="1427" r:id="rId41"/>
    <p:sldId id="1379" r:id="rId42"/>
    <p:sldId id="1478" r:id="rId43"/>
    <p:sldId id="1398" r:id="rId44"/>
    <p:sldId id="1429" r:id="rId45"/>
    <p:sldId id="1430" r:id="rId46"/>
    <p:sldId id="1431" r:id="rId47"/>
    <p:sldId id="1432" r:id="rId48"/>
    <p:sldId id="1468" r:id="rId49"/>
    <p:sldId id="1433" r:id="rId50"/>
    <p:sldId id="1477" r:id="rId51"/>
    <p:sldId id="1434" r:id="rId52"/>
    <p:sldId id="1435" r:id="rId53"/>
    <p:sldId id="1436" r:id="rId54"/>
    <p:sldId id="1437" r:id="rId55"/>
    <p:sldId id="1438" r:id="rId56"/>
    <p:sldId id="1469" r:id="rId57"/>
    <p:sldId id="1470" r:id="rId58"/>
    <p:sldId id="1471" r:id="rId59"/>
    <p:sldId id="1426" r:id="rId60"/>
    <p:sldId id="1440" r:id="rId61"/>
    <p:sldId id="1472" r:id="rId62"/>
    <p:sldId id="1473" r:id="rId63"/>
    <p:sldId id="1474" r:id="rId64"/>
    <p:sldId id="1475" r:id="rId65"/>
    <p:sldId id="1460" r:id="rId66"/>
    <p:sldId id="1476" r:id="rId67"/>
    <p:sldId id="1174" r:id="rId68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1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78543" autoAdjust="0"/>
  </p:normalViewPr>
  <p:slideViewPr>
    <p:cSldViewPr snapToGrid="0">
      <p:cViewPr varScale="1">
        <p:scale>
          <a:sx n="50" d="100"/>
          <a:sy n="50" d="100"/>
        </p:scale>
        <p:origin x="33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" Type="http://schemas.openxmlformats.org/officeDocument/2006/relationships/customXml" Target="../customXml/item7.xml"/><Relationship Id="rId71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61" Type="http://schemas.openxmlformats.org/officeDocument/2006/relationships/slide" Target="slides/slide30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929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59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09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BF63FF2-4829-455E-8C48-EB971E04A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42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5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16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850CF8C-9D27-4779-A063-25F04D46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6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41DB482-C6E6-49A9-A1ED-F782E5F74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21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43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2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ir/aqmg/cjang/NEXUS/NEXUS%202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6BC7-AEF0-4B96-994E-1B9F8EC1C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“NEXUS” Multi-Pollutant Screening Analysis Tool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AQAD All-Hands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96944-15EB-493A-8487-DB2C5D63D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2" y="4748349"/>
            <a:ext cx="85344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OAQPS’s Multi-Pollutant Team</a:t>
            </a:r>
          </a:p>
          <a:p>
            <a:pPr>
              <a:spcBef>
                <a:spcPts val="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November 18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7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565FB2C4-84AA-45B2-A03F-69FECCCF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40" y="1328300"/>
            <a:ext cx="6809360" cy="48407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522D63-601F-4CD7-B7CE-8AAFF4C4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" y="1379589"/>
            <a:ext cx="5379399" cy="46873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96A3DA1-263D-4ADA-99AB-11D9CB34C65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5928" y="4043339"/>
            <a:ext cx="5480401" cy="184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“Proximity Analysis” Module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(under development)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C209F-660E-49B6-9A60-C9397F86BDEC}"/>
              </a:ext>
            </a:extLst>
          </p:cNvPr>
          <p:cNvSpPr/>
          <p:nvPr/>
        </p:nvSpPr>
        <p:spPr bwMode="auto">
          <a:xfrm>
            <a:off x="3628417" y="4105072"/>
            <a:ext cx="505838" cy="437745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016234E7-C950-40C7-A029-9E79BE4871B9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3881336" y="2587557"/>
            <a:ext cx="5048655" cy="1517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直接箭头连接符 22">
            <a:extLst>
              <a:ext uri="{FF2B5EF4-FFF2-40B4-BE49-F238E27FC236}">
                <a16:creationId xmlns:a16="http://schemas.microsoft.com/office/drawing/2014/main" id="{92D565BD-F08C-4B7D-9DB4-303253241724}"/>
              </a:ext>
            </a:extLst>
          </p:cNvPr>
          <p:cNvCxnSpPr>
            <a:cxnSpLocks/>
          </p:cNvCxnSpPr>
          <p:nvPr/>
        </p:nvCxnSpPr>
        <p:spPr bwMode="auto">
          <a:xfrm>
            <a:off x="3881336" y="4558195"/>
            <a:ext cx="5147302" cy="1258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C2839E-0F01-47F2-973D-3E11F07C0237}"/>
              </a:ext>
            </a:extLst>
          </p:cNvPr>
          <p:cNvSpPr txBox="1"/>
          <p:nvPr/>
        </p:nvSpPr>
        <p:spPr>
          <a:xfrm>
            <a:off x="710127" y="6208484"/>
            <a:ext cx="412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County – level 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(current)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A2B311-05AF-459C-AF39-645847AFE25E}"/>
              </a:ext>
            </a:extLst>
          </p:cNvPr>
          <p:cNvSpPr txBox="1"/>
          <p:nvPr/>
        </p:nvSpPr>
        <p:spPr>
          <a:xfrm>
            <a:off x="6685280" y="6231265"/>
            <a:ext cx="540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Community</a:t>
            </a:r>
            <a:r>
              <a:rPr kumimoji="0" lang="en-US" sz="2400" b="1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Census Tract) - level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76364-CB74-42E6-B5A7-EB79904C4C61}"/>
              </a:ext>
            </a:extLst>
          </p:cNvPr>
          <p:cNvSpPr txBox="1"/>
          <p:nvPr/>
        </p:nvSpPr>
        <p:spPr>
          <a:xfrm>
            <a:off x="6013174" y="828849"/>
            <a:ext cx="5961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 for MP Risks and EJ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DDCC-C590-4F9B-B6E4-C2C088BC2AB1}"/>
              </a:ext>
            </a:extLst>
          </p:cNvPr>
          <p:cNvSpPr txBox="1"/>
          <p:nvPr/>
        </p:nvSpPr>
        <p:spPr>
          <a:xfrm>
            <a:off x="937043" y="823683"/>
            <a:ext cx="611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Currently in NEXUS</a:t>
            </a:r>
            <a:endParaRPr lang="en-US" sz="2400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5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2.0”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7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NEXUS 2.0”:  </a:t>
            </a:r>
            <a:b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798157" y="3787036"/>
            <a:ext cx="1059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The 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https://gaftp.epa.gov/aqmg/cjang/NEXUS/NEXUS </a:t>
            </a:r>
            <a:r>
              <a:rPr lang="en-US" sz="2400" i="1" u="sng" dirty="0">
                <a:solidFill>
                  <a:srgbClr val="0000FF"/>
                </a:solidFill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2.0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84" charset="-128"/>
                <a:cs typeface="Arial" panose="020B0604020202020204" pitchFamily="34" charset="0"/>
                <a:hlinkClick r:id="rId3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84" charset="-128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Check 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are installed successfully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37DF-A208-4870-AA99-4AA07F5775AA}"/>
              </a:ext>
            </a:extLst>
          </p:cNvPr>
          <p:cNvSpPr txBox="1"/>
          <p:nvPr/>
        </p:nvSpPr>
        <p:spPr>
          <a:xfrm>
            <a:off x="2831592" y="314189"/>
            <a:ext cx="61221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微软雅黑"/>
              </a:rPr>
              <a:t>Appendix</a:t>
            </a:r>
            <a:endParaRPr lang="en-US" sz="6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9F5BA47-7616-4FD2-A7C7-64680EB9C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95" y="788148"/>
            <a:ext cx="9661428" cy="6036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808697" y="1295890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354753" y="2310302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969538" y="1236951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8414410" y="1995148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55C420DC-6394-46A3-9226-AF4871CA7E9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7B3418D-5985-4161-9DA9-18403E3BF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150" y="829743"/>
            <a:ext cx="9573670" cy="5911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1546622" y="1568066"/>
            <a:ext cx="1606153" cy="29294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36445" y="2952135"/>
            <a:ext cx="2046189" cy="866703"/>
          </a:xfrm>
          <a:prstGeom prst="wedgeRoundRectCallout">
            <a:avLst>
              <a:gd name="adj1" fmla="val -91885"/>
              <a:gd name="adj2" fmla="val -7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1562912" y="4497532"/>
            <a:ext cx="1589863" cy="139143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636445" y="4497532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1559149" y="969033"/>
            <a:ext cx="1998244" cy="15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3169216" y="1128552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5287063" y="789515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4113654" y="1568066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2DF090D5-F030-4FD9-BBB0-268C309AD35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0B4A30-0067-4331-B683-3D36EDDD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224" y="946027"/>
            <a:ext cx="10391729" cy="5628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015150" y="1817703"/>
            <a:ext cx="984356" cy="9276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751236" y="1693036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2052471" y="6293309"/>
            <a:ext cx="438938" cy="13134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819190" y="5528665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213804" y="1793850"/>
            <a:ext cx="1752033" cy="111981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213806" y="3059594"/>
            <a:ext cx="1752031" cy="94627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1223330" y="4282790"/>
            <a:ext cx="1741605" cy="107733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3027401" y="4401301"/>
            <a:ext cx="984357" cy="821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3027401" y="3590812"/>
            <a:ext cx="971125" cy="583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2052471" y="839576"/>
            <a:ext cx="2479631" cy="527164"/>
          </a:xfrm>
          <a:prstGeom prst="wedgeRoundRectCallout">
            <a:avLst>
              <a:gd name="adj1" fmla="val -46178"/>
              <a:gd name="adj2" fmla="val 117879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change/add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3015150" y="2842240"/>
            <a:ext cx="984356" cy="6340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988978" y="4173898"/>
            <a:ext cx="3739898" cy="1056024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and displaying color map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3300E15F-78D6-4A7C-AFC1-27F9D44A783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96EF6A7-FF8E-4851-B34D-CFEE3CB1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97" y="836569"/>
            <a:ext cx="10872100" cy="5889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481428"/>
            <a:ext cx="1837422" cy="820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249159"/>
            <a:ext cx="2076664" cy="14550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7261" y="4094922"/>
            <a:ext cx="3374899" cy="20430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5655619" y="5195268"/>
            <a:ext cx="3914086" cy="1056024"/>
          </a:xfrm>
          <a:prstGeom prst="wedgeRoundRectCallout">
            <a:avLst>
              <a:gd name="adj1" fmla="val -43712"/>
              <a:gd name="adj2" fmla="val -14882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added to display in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833DCE4-3D9F-4CE1-B415-4BCE528C51A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5B6FDF-2069-4978-940E-32EB34CA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9" y="1211655"/>
            <a:ext cx="7611872" cy="51647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709529" y="5657124"/>
            <a:ext cx="524787" cy="1890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709530" y="5862118"/>
            <a:ext cx="1534602" cy="4353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80F90D-C949-414C-BAE4-2A3DB1AA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55" y="824582"/>
            <a:ext cx="3189945" cy="1906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6BB484-C762-4EA0-909B-A844A14D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54" y="2810298"/>
            <a:ext cx="3189945" cy="195978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5CBE9-A83B-4A40-AC14-37CE2BC3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54" y="4841552"/>
            <a:ext cx="3189944" cy="1959781"/>
          </a:xfrm>
          <a:prstGeom prst="rect">
            <a:avLst/>
          </a:prstGeom>
        </p:spPr>
      </p:pic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2372127" y="4985126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10220272" y="1992711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FF3300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8223272" y="786482"/>
            <a:ext cx="3206728" cy="60715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7718924" y="3894773"/>
            <a:ext cx="504348" cy="23622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10347576" y="4121344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10145864" y="5953914"/>
            <a:ext cx="1758428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8374541-013D-4D4F-A740-7014A4AE7CA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37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912D09-4BAC-4CD6-8A41-74E34C9A7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81"/>
          <a:stretch/>
        </p:blipFill>
        <p:spPr>
          <a:xfrm>
            <a:off x="900400" y="931916"/>
            <a:ext cx="10624457" cy="5684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099603" y="1088711"/>
            <a:ext cx="3408671" cy="851290"/>
          </a:xfrm>
          <a:prstGeom prst="wedgeRoundRectCallout">
            <a:avLst>
              <a:gd name="adj1" fmla="val -54762"/>
              <a:gd name="adj2" fmla="val 13279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Map”: Change boundary lines and background map (e.g., “Google Map”)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2922ED-184F-4A63-800B-3C544404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67" y="1636462"/>
            <a:ext cx="2238095" cy="1352381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479185" y="5926084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466218" y="3170620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B13AD-DF78-4C9E-A820-81DDE1637DC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9652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84" charset="-128"/>
                <a:cs typeface="+mn-cs"/>
              </a:defRPr>
            </a:lvl9pPr>
          </a:lstStyle>
          <a:p>
            <a:fld id="{39371E7C-9DE9-4551-9371-56E9C7644D2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6" y="1270000"/>
            <a:ext cx="4211674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Matt Woody/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Ben Gibson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Scott Voorhees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2116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</p:txBody>
      </p:sp>
    </p:spTree>
    <p:extLst>
      <p:ext uri="{BB962C8B-B14F-4D97-AF65-F5344CB8AC3E}">
        <p14:creationId xmlns:p14="http://schemas.microsoft.com/office/powerpoint/2010/main" val="2074725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6F9-0A31-4F7E-AACB-6210C74EB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622874" y="950470"/>
            <a:ext cx="10946251" cy="579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881052" y="1099693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23652-87BF-4E9B-98BC-4851CF7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6" y="1977746"/>
            <a:ext cx="6050626" cy="4558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DEDCD1-28D1-4A19-B5DC-5EB518CE002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F64B20-5E16-4FDC-84C3-42393A69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72" y="1041621"/>
            <a:ext cx="10172132" cy="5509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4265534" y="1637850"/>
            <a:ext cx="1602529" cy="158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066798" y="898439"/>
            <a:ext cx="4855464" cy="427541"/>
          </a:xfrm>
          <a:prstGeom prst="wedgeRoundRectCallout">
            <a:avLst>
              <a:gd name="adj1" fmla="val -40692"/>
              <a:gd name="adj2" fmla="val 12451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01B225-E4E6-4227-90D3-6E17915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0" y="2157079"/>
            <a:ext cx="3713218" cy="152002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CC3CBE-E8D0-4B36-9D38-8B4233DA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64" y="2124226"/>
            <a:ext cx="3713218" cy="1552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2996CF-87B1-4F00-8343-ECF76601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34" y="4333974"/>
            <a:ext cx="5862772" cy="1312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33B7A9F-2895-43DE-9ACE-15ACB66709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1822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NC State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488E07E-1022-4A3C-9510-95F18E1AA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43" y="840574"/>
            <a:ext cx="4602578" cy="28756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3772DD-C445-4993-971F-C55D4C4E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551" y="840574"/>
            <a:ext cx="4602579" cy="28756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D3E7E1-A5BB-4D1B-882C-783883AD8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534" y="3782880"/>
            <a:ext cx="4672033" cy="291899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D06A04A-78E5-4ED0-AF26-A921FCEC59A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24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51976C7-48E8-4867-9BD0-AA252F05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0" y="975963"/>
            <a:ext cx="11642711" cy="58820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>
            <a:off x="1930398" y="4489540"/>
            <a:ext cx="3556002" cy="3582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363308" y="2323255"/>
            <a:ext cx="1567090" cy="4332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542971" y="3834592"/>
            <a:ext cx="943429" cy="8340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7951250" y="3834592"/>
            <a:ext cx="3691461" cy="1689849"/>
          </a:xfrm>
          <a:prstGeom prst="wedgeRoundRectCallout">
            <a:avLst>
              <a:gd name="adj1" fmla="val 74133"/>
              <a:gd name="adj2" fmla="val 1788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easily identified with the highlighted color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4245985" y="1238057"/>
            <a:ext cx="5550996" cy="639549"/>
          </a:xfrm>
          <a:prstGeom prst="wedgeRoundRectCallout">
            <a:avLst>
              <a:gd name="adj1" fmla="val 3934"/>
              <a:gd name="adj2" fmla="val 1132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to display emission sources and launch new window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364E2C2-F1C8-43DC-904A-A2D287C6817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1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E08756-BAA1-4912-8E46-0C9D65A8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60" y="853442"/>
            <a:ext cx="9386396" cy="5929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706880" y="3744686"/>
            <a:ext cx="2734491" cy="273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943303" y="2892829"/>
            <a:ext cx="3708859" cy="19451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39516" y="2343846"/>
            <a:ext cx="3995758" cy="729294"/>
          </a:xfrm>
          <a:prstGeom prst="wedgeRoundRectCallout">
            <a:avLst>
              <a:gd name="adj1" fmla="val -64617"/>
              <a:gd name="adj2" fmla="val 1858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3304170" y="4783611"/>
            <a:ext cx="1522754" cy="5032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9023455" y="2892829"/>
            <a:ext cx="157139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947C505-4E5F-48B4-B275-C91FC052309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C620049-7AC2-4E50-91CF-50006CA2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2" y="1259712"/>
            <a:ext cx="7869383" cy="4971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5309391" y="3113112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232756" y="5309063"/>
            <a:ext cx="1357746" cy="415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148836" y="4245820"/>
            <a:ext cx="1646713" cy="686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009672" y="3445625"/>
            <a:ext cx="921950" cy="184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5550" y="3868189"/>
            <a:ext cx="4172988" cy="15905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E2FC34E6-B888-4B1A-AF49-5A44E75FB71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60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F5E6A-6A93-4257-970A-8454814F2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26" y="912163"/>
            <a:ext cx="10131354" cy="57792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5788331" y="1609863"/>
            <a:ext cx="4857206" cy="1162074"/>
          </a:xfrm>
          <a:prstGeom prst="wedgeRoundRectCallout">
            <a:avLst>
              <a:gd name="adj1" fmla="val 15973"/>
              <a:gd name="adj2" fmla="val 1107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203450" y="3194050"/>
            <a:ext cx="1085850" cy="20955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6C470CB-5A48-412D-A1DE-09CC3BB613C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67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64ADF2-0EDF-42DD-BE20-DBB215AF2B81}"/>
              </a:ext>
            </a:extLst>
          </p:cNvPr>
          <p:cNvCxnSpPr/>
          <p:nvPr/>
        </p:nvCxnSpPr>
        <p:spPr bwMode="auto">
          <a:xfrm>
            <a:off x="1647952" y="973123"/>
            <a:ext cx="64763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BF1AB0C3-E18B-4C1E-8352-54A5C2E79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951" y="852665"/>
            <a:ext cx="8654289" cy="5878248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720087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OAQPS’s “Sector Prioritization” project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8279478" y="6264868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52981"/>
            <a:ext cx="1242182" cy="2409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228AE03-7C40-4840-9736-F9C2A7F9D43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767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DB47441-5396-4A1A-8873-9ADA52D3471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4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C606BE-68A8-4023-834E-E30458825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9" y="1345244"/>
            <a:ext cx="7676003" cy="4797502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F41EEA0-C59B-4CD3-B785-CE5B9BEFF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451" y="3547469"/>
            <a:ext cx="3943379" cy="310098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8203281" y="3163554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10200" y="4482314"/>
            <a:ext cx="2714832" cy="271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8008775" y="869896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4E61FA-EC22-4259-9C88-226559B57310}"/>
              </a:ext>
            </a:extLst>
          </p:cNvPr>
          <p:cNvSpPr txBox="1">
            <a:spLocks/>
          </p:cNvSpPr>
          <p:nvPr/>
        </p:nvSpPr>
        <p:spPr>
          <a:xfrm>
            <a:off x="10537582" y="6574663"/>
            <a:ext cx="1600200" cy="42379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8303450" y="4524375"/>
            <a:ext cx="850075" cy="3203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5964344" y="5149883"/>
            <a:ext cx="2879315" cy="830998"/>
          </a:xfrm>
          <a:prstGeom prst="wedgeRoundRectCallout">
            <a:avLst>
              <a:gd name="adj1" fmla="val 42780"/>
              <a:gd name="adj2" fmla="val -10029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2747461" y="3117387"/>
            <a:ext cx="2879315" cy="830998"/>
          </a:xfrm>
          <a:prstGeom prst="wedgeRoundRectCallout">
            <a:avLst>
              <a:gd name="adj1" fmla="val 38975"/>
              <a:gd name="adj2" fmla="val 1134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580" y="2163099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3776923" y="1469812"/>
            <a:ext cx="2946390" cy="369332"/>
          </a:xfrm>
          <a:prstGeom prst="wedgeRoundRectCallout">
            <a:avLst>
              <a:gd name="adj1" fmla="val 38638"/>
              <a:gd name="adj2" fmla="val 24969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 to invoke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6421580" y="2566928"/>
            <a:ext cx="1926826" cy="1977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5410200" y="2046241"/>
            <a:ext cx="2779534" cy="23219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7ADC33CC-C0C2-4624-9191-446A3031C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281" y="1238689"/>
            <a:ext cx="3943379" cy="19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17" grpId="0" animBg="1"/>
      <p:bldP spid="27" grpId="0" animBg="1"/>
      <p:bldP spid="28" grpId="0" animBg="1"/>
      <p:bldP spid="2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Multi-Pollutant (MP) 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NEXUS 2.0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 Development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Expected Use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Inputs and Major Functions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Recent &amp; Ongoing Development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Briefings/Demos/Planned Outreach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04CFFA-FCEC-4517-B2A9-5C270E1D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201" y="879829"/>
            <a:ext cx="9004408" cy="56257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645150" y="1880316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9DB7AF-EA19-4240-8EF4-5B5C3872289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86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1A60BF-DC2C-4793-A61A-858322DA8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07" y="852204"/>
            <a:ext cx="9426229" cy="58893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801106" y="2180079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154875" y="838740"/>
            <a:ext cx="3271258" cy="796003"/>
          </a:xfrm>
          <a:prstGeom prst="wedgeRoundRectCallout">
            <a:avLst>
              <a:gd name="adj1" fmla="val 33409"/>
              <a:gd name="adj2" fmla="val 1089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8597782" y="4725001"/>
            <a:ext cx="2997704" cy="1087702"/>
          </a:xfrm>
          <a:prstGeom prst="wedgeRoundRectCallout">
            <a:avLst>
              <a:gd name="adj1" fmla="val 19927"/>
              <a:gd name="adj2" fmla="val 752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5185435" y="49484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6426081" y="1579502"/>
            <a:ext cx="793633" cy="2778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CF07E42-53F7-4E27-B4AD-60B627460C4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06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B187803-F85A-48FF-A61E-2196346EF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23" y="833437"/>
            <a:ext cx="9439275" cy="5857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631738" y="4055607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4070261" y="2987358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070261" y="4016025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818185" y="2976486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410230" y="5308822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348638" y="2516929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965812" y="1840371"/>
            <a:ext cx="2104449" cy="499028"/>
          </a:xfrm>
          <a:prstGeom prst="wedgeRoundRectCallout">
            <a:avLst>
              <a:gd name="adj1" fmla="val 69781"/>
              <a:gd name="adj2" fmla="val -223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825120" y="1069105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5968209" y="884397"/>
            <a:ext cx="5489642" cy="964694"/>
          </a:xfrm>
          <a:prstGeom prst="wedgeRoundRectCallout">
            <a:avLst>
              <a:gd name="adj1" fmla="val -71705"/>
              <a:gd name="adj2" fmla="val -177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AF03148-6950-4CFC-84F6-2C3AAC3FCF4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835600-7E03-4ECE-9CA9-608896A3E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8" y="787617"/>
            <a:ext cx="10965860" cy="5939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447762" y="2711763"/>
            <a:ext cx="1035464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821475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Overlaying Map selection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439948" y="1233499"/>
            <a:ext cx="912890" cy="732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69595" y="787617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374023" y="1242970"/>
            <a:ext cx="8306610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69877" y="2465705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519793" y="1097123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678162" y="1880311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343A308-D00B-4340-A721-5CF88F2DE11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9552A4-A768-4491-B38B-AC4CE4A3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846355"/>
            <a:ext cx="9648825" cy="589516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92785" y="1027833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744111" y="8082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120017" y="3637250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006547" y="5731148"/>
            <a:ext cx="3909060" cy="827814"/>
          </a:xfrm>
          <a:prstGeom prst="wedgeRoundRectCallout">
            <a:avLst>
              <a:gd name="adj1" fmla="val -49600"/>
              <a:gd name="adj2" fmla="val -258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DDD1108-643A-461B-A69B-57BDC41ADD3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8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165CF7-D3F6-4AEE-BDAA-D10FC08B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8" y="805212"/>
            <a:ext cx="9580690" cy="59363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8090929" y="3980593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10144125" y="5078324"/>
            <a:ext cx="200026" cy="150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501602" y="1641892"/>
            <a:ext cx="6442373" cy="453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625508" y="2799355"/>
            <a:ext cx="2178995" cy="629645"/>
          </a:xfrm>
          <a:prstGeom prst="wedgeRoundRectCallout">
            <a:avLst>
              <a:gd name="adj1" fmla="val -24542"/>
              <a:gd name="adj2" fmla="val -1459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Filter/search/export functions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7A6876C-FC0D-480B-A96C-6BE2F3DB896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794DBA7-90AF-4068-8157-C94833C4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73" y="839213"/>
            <a:ext cx="9525109" cy="59510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746885" y="3467101"/>
            <a:ext cx="5134356" cy="190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7038975" y="3524027"/>
            <a:ext cx="1790700" cy="6098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2611B95-A04A-49D4-A3B8-B0B47133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320" y="1844064"/>
            <a:ext cx="1715396" cy="4411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458DD1D-167D-49D0-85A0-A744BA3E1BA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660331" y="2110348"/>
            <a:ext cx="887133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Tool Development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5786FD-FD79-4F13-97B8-F53B9DFC2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279" y="884330"/>
            <a:ext cx="8889441" cy="48151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4E54DD3-EE3F-40AC-A3BE-CF2158371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44747"/>
            <a:ext cx="12192000" cy="1013155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A new Multi-Pollutant (MP) Advanced Screening Tool (NEXUS) is being developed to: </a:t>
            </a:r>
          </a:p>
          <a:p>
            <a:pPr marL="914400" indent="-450850">
              <a:buFont typeface="+mj-lt"/>
              <a:buAutoNum type="arabicPeriod"/>
            </a:pP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Identify geographic areas where health risks related to O</a:t>
            </a:r>
            <a:r>
              <a:rPr lang="en-US" sz="26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6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and air toxics overlap</a:t>
            </a:r>
          </a:p>
          <a:p>
            <a:pPr marL="914400" indent="-450850">
              <a:buFont typeface="+mj-lt"/>
              <a:buAutoNum type="arabicPeriod"/>
            </a:pP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Characterize the nature of MP AQ issues for specific areas to consider MP AQ planning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NEXUS: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Expected Use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06425C3-36CF-47A1-808E-F4E697D45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52" y="1287428"/>
            <a:ext cx="11019295" cy="5205447"/>
          </a:xfrm>
        </p:spPr>
        <p:txBody>
          <a:bodyPr>
            <a:normAutofit fontScale="92500" lnSpcReduction="10000"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200" b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to identify areas with MP issues:</a:t>
            </a:r>
            <a:r>
              <a:rPr lang="en-US" sz="2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provides ability to quickly screen areas across nation that have combination of high air quality and/or risk levels for O</a:t>
            </a:r>
            <a:r>
              <a:rPr lang="en-US" sz="22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22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 and Air Toxics.</a:t>
            </a:r>
          </a:p>
          <a:p>
            <a:pPr lvl="1"/>
            <a:r>
              <a:rPr lang="en-US" sz="2200" b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2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b="0" dirty="0">
                <a:latin typeface="Arial" panose="020B0604020202020204" pitchFamily="34" charset="0"/>
                <a:cs typeface="Arial" panose="020B0604020202020204" pitchFamily="34" charset="0"/>
              </a:rPr>
              <a:t>Phase 2 development provides ability to ‘dial-into’ specific areas to determine extent to which common emissions sources are causing the MP issues.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an area’s MP issues to facilitate engagement with state/local/tribal agencies and community stakeholder groups.</a:t>
            </a:r>
          </a:p>
          <a:p>
            <a:pPr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2A1E1F2-347B-48C7-A019-02260FD93E6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57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6" t="18396" r="7862" b="17988"/>
          <a:stretch/>
        </p:blipFill>
        <p:spPr>
          <a:xfrm>
            <a:off x="9202067" y="793956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/>
              <a:t>NEXUS: </a:t>
            </a:r>
            <a:r>
              <a:rPr lang="en-US" sz="3600" b="1" dirty="0">
                <a:solidFill>
                  <a:srgbClr val="FFFF00"/>
                </a:solidFill>
              </a:rPr>
              <a:t>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 sz="3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1"/>
          </p:cNvCxnSpPr>
          <p:nvPr/>
        </p:nvCxnSpPr>
        <p:spPr bwMode="auto">
          <a:xfrm>
            <a:off x="2710781" y="1301238"/>
            <a:ext cx="1006272" cy="13942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>
            <a:off x="2710781" y="2538273"/>
            <a:ext cx="714020" cy="53207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</p:cNvCxnSpPr>
          <p:nvPr/>
        </p:nvCxnSpPr>
        <p:spPr bwMode="auto">
          <a:xfrm>
            <a:off x="2710781" y="3662867"/>
            <a:ext cx="63693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301857"/>
            <a:ext cx="739252" cy="2479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 flipV="1">
            <a:off x="2691511" y="5128128"/>
            <a:ext cx="1395457" cy="12548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0"/>
            <a:endCxn id="33" idx="1"/>
          </p:cNvCxnSpPr>
          <p:nvPr/>
        </p:nvCxnSpPr>
        <p:spPr bwMode="auto">
          <a:xfrm flipV="1">
            <a:off x="4608713" y="1222057"/>
            <a:ext cx="2132912" cy="10385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7"/>
            <a:endCxn id="35" idx="1"/>
          </p:cNvCxnSpPr>
          <p:nvPr/>
        </p:nvCxnSpPr>
        <p:spPr bwMode="auto">
          <a:xfrm flipV="1">
            <a:off x="5500372" y="2550319"/>
            <a:ext cx="1324182" cy="1451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endCxn id="53" idx="1"/>
          </p:cNvCxnSpPr>
          <p:nvPr/>
        </p:nvCxnSpPr>
        <p:spPr bwMode="auto">
          <a:xfrm flipV="1">
            <a:off x="5749443" y="3140377"/>
            <a:ext cx="1077477" cy="2257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175113" y="1955438"/>
            <a:ext cx="1630893" cy="44094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203431" y="5101337"/>
            <a:ext cx="1621123" cy="7064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 (ongoing)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stCxn id="3" idx="4"/>
            <a:endCxn id="160" idx="1"/>
          </p:cNvCxnSpPr>
          <p:nvPr/>
        </p:nvCxnSpPr>
        <p:spPr bwMode="auto">
          <a:xfrm>
            <a:off x="4608713" y="5230446"/>
            <a:ext cx="2209555" cy="11941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164" y="1310705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0A0009B-754A-43EE-915D-46A21EFAE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164" y="1774476"/>
            <a:ext cx="2910859" cy="17365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93956"/>
            <a:ext cx="1612940" cy="4281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310705"/>
            <a:ext cx="1628544" cy="6447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  <a:endCxn id="28" idx="0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506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07" y="167148"/>
            <a:ext cx="11204185" cy="50182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&amp; Ongoing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49" y="1002847"/>
            <a:ext cx="11378356" cy="59218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“1.5” (Jan. 2021)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 “2.0” (Sep. 2021)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New/revised Metrics (PM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Toxics + EJ/Demographics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metric)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New/updated data inputs and functions: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EJ/Demographic data (from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EJSCREEN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Tribal areas, Advance areas, Attainment/DVs data, etc.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2017 emissions data (including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mapping) (updated from 2014)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“Sector Emissions Summary” module to support “Sector prioritization” effort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(point, non-point, on-road, non-road, event)</a:t>
            </a:r>
          </a:p>
          <a:p>
            <a:pPr lvl="2">
              <a:lnSpc>
                <a:spcPct val="150000"/>
              </a:lnSpc>
            </a:pPr>
            <a:r>
              <a:rPr 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sites/data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(PM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and Air Toxics)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Near-term (Ongoing) Updates/Improvements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Updating to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fused 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health risk data (Nov.) and fused air toxics and risk data (Dec.) from current 2014 data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Developing “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MP risks and EJ” module (Dec.)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97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53" y="962198"/>
            <a:ext cx="5169157" cy="563231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Outreach with EPA Regional Offices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Feedback requested by January 21st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Based on feedback received to date: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 air quality risk data to 2017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Incorporate climate risk indicators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Incorporate proximity analysis module for community-based MP &amp; EJ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1DC47-F3E6-40B9-9AEB-B6C4F1C3836B}"/>
              </a:ext>
            </a:extLst>
          </p:cNvPr>
          <p:cNvSpPr txBox="1"/>
          <p:nvPr/>
        </p:nvSpPr>
        <p:spPr>
          <a:xfrm>
            <a:off x="8113922" y="1093543"/>
            <a:ext cx="39845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11/2/2021 – RO APMs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11/8/2021- RO APMs Demo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TBD –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Briefings, Demos &amp; Planned Outreach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6183405" y="3308121"/>
            <a:ext cx="1836955" cy="1557917"/>
          </a:xfrm>
          <a:prstGeom prst="wedgeEllipseCallout">
            <a:avLst>
              <a:gd name="adj1" fmla="val -58019"/>
              <a:gd name="adj2" fmla="val 61294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6232565" y="3552774"/>
            <a:ext cx="1779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5638255" y="4866038"/>
            <a:ext cx="2060294" cy="1856505"/>
          </a:xfrm>
          <a:prstGeom prst="wedgeEllipseCallout">
            <a:avLst>
              <a:gd name="adj1" fmla="val 70423"/>
              <a:gd name="adj2" fmla="val -12723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5714454" y="4994071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1286EEB-B98D-4454-A785-50EA6E8994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20453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?mso-contentType ?>
<SharedContentType xmlns="Microsoft.SharePoint.Taxonomy.ContentTypeSync" SourceId="29f62856-1543-49d4-a736-4569d363f533" ContentTypeId="0x0101" PreviousValue="false"/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4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21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5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8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69597</TotalTime>
  <Words>2006</Words>
  <Application>Microsoft Office PowerPoint</Application>
  <PresentationFormat>Widescreen</PresentationFormat>
  <Paragraphs>302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微软雅黑</vt:lpstr>
      <vt:lpstr>黑体</vt:lpstr>
      <vt:lpstr>Arial</vt:lpstr>
      <vt:lpstr>Arial Black</vt:lpstr>
      <vt:lpstr>Calibri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Screening Analysis Tool AQAD All-Hands</vt:lpstr>
      <vt:lpstr>Multi-Pollutant Team Members</vt:lpstr>
      <vt:lpstr>PowerPoint Presentation</vt:lpstr>
      <vt:lpstr>PowerPoint Presentation</vt:lpstr>
      <vt:lpstr>PowerPoint Presentation</vt:lpstr>
      <vt:lpstr>PowerPoint Presentation</vt:lpstr>
      <vt:lpstr>NEXUS: Data Inputs and Major Functions</vt:lpstr>
      <vt:lpstr>NEXUS: Recent &amp; Ongoing Development</vt:lpstr>
      <vt:lpstr>PowerPoint Presentation</vt:lpstr>
      <vt:lpstr>New “Proximity Analysis” Module (under development)</vt:lpstr>
      <vt:lpstr>“NEXUS 2.0” Live Demo</vt:lpstr>
      <vt:lpstr>Questions?</vt:lpstr>
      <vt:lpstr>“NEXUS 2.0”: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Viewer: “Reset” New Selections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NEXUS Update: “Source Category Emissions”</vt:lpstr>
      <vt:lpstr>NEXUS Update: “Sector Emissions Summary”</vt:lpstr>
      <vt:lpstr>NEXUS Update: “Sector Emissions Summary”</vt:lpstr>
      <vt:lpstr>NEXUS Update: “Monitoring Data/Site” Module</vt:lpstr>
      <vt:lpstr>Data Viewer: EPA Region Table Generator</vt:lpstr>
      <vt:lpstr>Data Viewer: Data Search &amp; Filter</vt:lpstr>
      <vt:lpstr>Data Input Module: Data Preview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Landis, Elizabeth</cp:lastModifiedBy>
  <cp:revision>1290</cp:revision>
  <cp:lastPrinted>2020-02-19T17:26:50Z</cp:lastPrinted>
  <dcterms:created xsi:type="dcterms:W3CDTF">2016-05-30T08:23:37Z</dcterms:created>
  <dcterms:modified xsi:type="dcterms:W3CDTF">2021-11-18T17:24:23Z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