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0"/>
  </p:notesMasterIdLst>
  <p:handoutMasterIdLst>
    <p:handoutMasterId r:id="rId81"/>
  </p:handoutMasterIdLst>
  <p:sldIdLst>
    <p:sldId id="1300" r:id="rId31"/>
    <p:sldId id="1247" r:id="rId32"/>
    <p:sldId id="1188" r:id="rId33"/>
    <p:sldId id="1265" r:id="rId34"/>
    <p:sldId id="1189" r:id="rId35"/>
    <p:sldId id="1266" r:id="rId36"/>
    <p:sldId id="1249" r:id="rId37"/>
    <p:sldId id="1289" r:id="rId38"/>
    <p:sldId id="1291" r:id="rId39"/>
    <p:sldId id="1269" r:id="rId40"/>
    <p:sldId id="1270" r:id="rId41"/>
    <p:sldId id="1292" r:id="rId42"/>
    <p:sldId id="1280" r:id="rId43"/>
    <p:sldId id="1287" r:id="rId44"/>
    <p:sldId id="1254" r:id="rId45"/>
    <p:sldId id="1255" r:id="rId46"/>
    <p:sldId id="1259" r:id="rId47"/>
    <p:sldId id="1415" r:id="rId48"/>
    <p:sldId id="1416" r:id="rId49"/>
    <p:sldId id="1414" r:id="rId50"/>
    <p:sldId id="1413" r:id="rId51"/>
    <p:sldId id="1400" r:id="rId52"/>
    <p:sldId id="1396" r:id="rId53"/>
    <p:sldId id="1401" r:id="rId54"/>
    <p:sldId id="1410" r:id="rId55"/>
    <p:sldId id="1411" r:id="rId56"/>
    <p:sldId id="1402" r:id="rId57"/>
    <p:sldId id="1379" r:id="rId58"/>
    <p:sldId id="1238" r:id="rId59"/>
    <p:sldId id="1398" r:id="rId60"/>
    <p:sldId id="1214" r:id="rId61"/>
    <p:sldId id="1158" r:id="rId62"/>
    <p:sldId id="1177" r:id="rId63"/>
    <p:sldId id="1388" r:id="rId64"/>
    <p:sldId id="1161" r:id="rId65"/>
    <p:sldId id="1178" r:id="rId66"/>
    <p:sldId id="1179" r:id="rId67"/>
    <p:sldId id="1180" r:id="rId68"/>
    <p:sldId id="1183" r:id="rId69"/>
    <p:sldId id="1182" r:id="rId70"/>
    <p:sldId id="1390" r:id="rId71"/>
    <p:sldId id="1383" r:id="rId72"/>
    <p:sldId id="1215" r:id="rId73"/>
    <p:sldId id="1192" r:id="rId74"/>
    <p:sldId id="1187" r:id="rId75"/>
    <p:sldId id="1186" r:id="rId76"/>
    <p:sldId id="1193" r:id="rId77"/>
    <p:sldId id="1216" r:id="rId78"/>
    <p:sldId id="1301" r:id="rId79"/>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6D9F1"/>
    <a:srgbClr val="F2DCDB"/>
    <a:srgbClr val="FFC000"/>
    <a:srgbClr val="F0F0F0"/>
    <a:srgbClr val="0000FF"/>
    <a:srgbClr val="3366FF"/>
    <a:srgbClr val="333399"/>
    <a:srgbClr val="AFEBAF"/>
    <a:srgbClr val="93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8530" autoAdjust="0"/>
  </p:normalViewPr>
  <p:slideViewPr>
    <p:cSldViewPr snapToGrid="0">
      <p:cViewPr varScale="1">
        <p:scale>
          <a:sx n="70" d="100"/>
          <a:sy n="70" d="100"/>
        </p:scale>
        <p:origin x="540" y="6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266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presProps" Target="presProps.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jang_carey_epa_gov/Documents/Documents/Carey/2_NEXUS/NEXUS_briefing_2021/Proximity_Example_Table_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MP</a:t>
            </a:r>
            <a:r>
              <a:rPr lang="en-US" b="1" baseline="0" dirty="0"/>
              <a:t> Risk and EJ Analysis for Selected Facility and its Sector Group</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26234294178913E-2"/>
          <c:y val="0.11314319691551653"/>
          <c:w val="0.90653883393835555"/>
          <c:h val="0.70115150029780704"/>
        </c:manualLayout>
      </c:layout>
      <c:barChart>
        <c:barDir val="col"/>
        <c:grouping val="clustered"/>
        <c:varyColors val="0"/>
        <c:ser>
          <c:idx val="0"/>
          <c:order val="0"/>
          <c:tx>
            <c:strRef>
              <c:f>Sheet1!$C$2</c:f>
              <c:strCache>
                <c:ptCount val="1"/>
                <c:pt idx="0">
                  <c:v>PM Risk</c:v>
                </c:pt>
              </c:strCache>
            </c:strRef>
          </c:tx>
          <c:spPr>
            <a:solidFill>
              <a:schemeClr val="accent1"/>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Sheet1!$C$3:$C$8</c:f>
              <c:numCache>
                <c:formatCode>0%</c:formatCode>
                <c:ptCount val="6"/>
                <c:pt idx="0">
                  <c:v>0.85</c:v>
                </c:pt>
                <c:pt idx="1">
                  <c:v>0.75</c:v>
                </c:pt>
                <c:pt idx="2">
                  <c:v>0.7</c:v>
                </c:pt>
                <c:pt idx="3">
                  <c:v>0.6</c:v>
                </c:pt>
                <c:pt idx="4">
                  <c:v>0.5</c:v>
                </c:pt>
                <c:pt idx="5">
                  <c:v>0.75</c:v>
                </c:pt>
              </c:numCache>
            </c:numRef>
          </c:val>
          <c:extLst>
            <c:ext xmlns:c16="http://schemas.microsoft.com/office/drawing/2014/chart" uri="{C3380CC4-5D6E-409C-BE32-E72D297353CC}">
              <c16:uniqueId val="{00000000-0901-44AF-9B78-483C37D0EAF3}"/>
            </c:ext>
          </c:extLst>
        </c:ser>
        <c:ser>
          <c:idx val="1"/>
          <c:order val="1"/>
          <c:tx>
            <c:strRef>
              <c:f>Sheet1!$D$2</c:f>
              <c:strCache>
                <c:ptCount val="1"/>
                <c:pt idx="0">
                  <c:v>Air Toxic Risk</c:v>
                </c:pt>
              </c:strCache>
            </c:strRef>
          </c:tx>
          <c:spPr>
            <a:solidFill>
              <a:schemeClr val="accent2"/>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Sheet1!$D$3:$D$8</c:f>
              <c:numCache>
                <c:formatCode>0%</c:formatCode>
                <c:ptCount val="6"/>
                <c:pt idx="0">
                  <c:v>0.95</c:v>
                </c:pt>
                <c:pt idx="1">
                  <c:v>0.85</c:v>
                </c:pt>
                <c:pt idx="2">
                  <c:v>0.77</c:v>
                </c:pt>
                <c:pt idx="3">
                  <c:v>0.65</c:v>
                </c:pt>
                <c:pt idx="4">
                  <c:v>0.55000000000000004</c:v>
                </c:pt>
                <c:pt idx="5">
                  <c:v>0.81</c:v>
                </c:pt>
              </c:numCache>
            </c:numRef>
          </c:val>
          <c:extLst>
            <c:ext xmlns:c16="http://schemas.microsoft.com/office/drawing/2014/chart" uri="{C3380CC4-5D6E-409C-BE32-E72D297353CC}">
              <c16:uniqueId val="{00000001-0901-44AF-9B78-483C37D0EAF3}"/>
            </c:ext>
          </c:extLst>
        </c:ser>
        <c:ser>
          <c:idx val="2"/>
          <c:order val="2"/>
          <c:tx>
            <c:strRef>
              <c:f>Sheet1!$E$2</c:f>
              <c:strCache>
                <c:ptCount val="1"/>
                <c:pt idx="0">
                  <c:v>EJ Index</c:v>
                </c:pt>
              </c:strCache>
            </c:strRef>
          </c:tx>
          <c:spPr>
            <a:solidFill>
              <a:srgbClr val="92D050"/>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Sheet1!$E$3:$E$8</c:f>
              <c:numCache>
                <c:formatCode>0%</c:formatCode>
                <c:ptCount val="6"/>
                <c:pt idx="0">
                  <c:v>0.92</c:v>
                </c:pt>
                <c:pt idx="1">
                  <c:v>0.82</c:v>
                </c:pt>
                <c:pt idx="2">
                  <c:v>0.73</c:v>
                </c:pt>
                <c:pt idx="3">
                  <c:v>0.72</c:v>
                </c:pt>
                <c:pt idx="4">
                  <c:v>0.5</c:v>
                </c:pt>
                <c:pt idx="5">
                  <c:v>0.78</c:v>
                </c:pt>
              </c:numCache>
            </c:numRef>
          </c:val>
          <c:extLst>
            <c:ext xmlns:c16="http://schemas.microsoft.com/office/drawing/2014/chart" uri="{C3380CC4-5D6E-409C-BE32-E72D297353CC}">
              <c16:uniqueId val="{00000002-0901-44AF-9B78-483C37D0EAF3}"/>
            </c:ext>
          </c:extLst>
        </c:ser>
        <c:dLbls>
          <c:showLegendKey val="0"/>
          <c:showVal val="0"/>
          <c:showCatName val="0"/>
          <c:showSerName val="0"/>
          <c:showPercent val="0"/>
          <c:showBubbleSize val="0"/>
        </c:dLbls>
        <c:gapWidth val="219"/>
        <c:overlap val="-27"/>
        <c:axId val="149275679"/>
        <c:axId val="147635279"/>
      </c:barChart>
      <c:catAx>
        <c:axId val="14927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7635279"/>
        <c:crosses val="autoZero"/>
        <c:auto val="1"/>
        <c:lblAlgn val="ctr"/>
        <c:lblOffset val="100"/>
        <c:noMultiLvlLbl val="0"/>
      </c:catAx>
      <c:valAx>
        <c:axId val="147635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275679"/>
        <c:crosses val="autoZero"/>
        <c:crossBetween val="between"/>
      </c:valAx>
      <c:spPr>
        <a:noFill/>
        <a:ln>
          <a:noFill/>
        </a:ln>
        <a:effectLst/>
      </c:spPr>
    </c:plotArea>
    <c:legend>
      <c:legendPos val="b"/>
      <c:layout>
        <c:manualLayout>
          <c:xMode val="edge"/>
          <c:yMode val="edge"/>
          <c:x val="0.34267344728146043"/>
          <c:y val="0.10614440128724761"/>
          <c:w val="0.46374187544752377"/>
          <c:h val="5.191924080182847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800" b="1" dirty="0"/>
            <a:t>Proximity Screening Analysis helps answer…</a:t>
          </a:r>
        </a:p>
      </dgm:t>
    </dgm:pt>
    <dgm:pt modelId="{C9541880-46A9-4BD1-8711-24CF3F40BDC4}" type="parTrans" cxnId="{DC9ED2A6-B3CE-470E-BD46-C3EB79DC4E54}">
      <dgm:prSet/>
      <dgm:spPr/>
      <dgm:t>
        <a:bodyPr/>
        <a:lstStyle/>
        <a:p>
          <a:endParaRPr lang="en-US" sz="1300"/>
        </a:p>
      </dgm:t>
    </dgm:pt>
    <dgm:pt modelId="{A8287987-42AE-4C4D-8031-79EC24D79002}" type="sibTrans" cxnId="{DC9ED2A6-B3CE-470E-BD46-C3EB79DC4E54}">
      <dgm:prSet/>
      <dgm:spPr/>
      <dgm:t>
        <a:bodyPr/>
        <a:lstStyle/>
        <a:p>
          <a:endParaRPr lang="en-US" sz="1300"/>
        </a:p>
      </dgm:t>
    </dgm:pt>
    <dgm:pt modelId="{987A49EC-F32B-4F53-9608-568B57782BD9}">
      <dgm:prSet phldrT="[Text]" custT="1"/>
      <dgm:spPr>
        <a:solidFill>
          <a:srgbClr val="0070C0">
            <a:alpha val="50000"/>
          </a:srgbClr>
        </a:solidFill>
      </dgm:spPr>
      <dgm:t>
        <a:bodyPr/>
        <a:lstStyle/>
        <a:p>
          <a:r>
            <a:rPr lang="en-US" sz="1300" dirty="0"/>
            <a:t>What are the risks in close proximity to my monitor and/or community of interest?</a:t>
          </a:r>
        </a:p>
      </dgm:t>
    </dgm:pt>
    <dgm:pt modelId="{C659ACD2-919E-46BE-93ED-59E9347980CA}" type="parTrans" cxnId="{A19F7DC7-C7FB-43FA-9E30-478A755F9A8A}">
      <dgm:prSet custT="1"/>
      <dgm:spPr/>
      <dgm:t>
        <a:bodyPr/>
        <a:lstStyle/>
        <a:p>
          <a:endParaRPr lang="en-US" sz="1300"/>
        </a:p>
      </dgm:t>
    </dgm:pt>
    <dgm:pt modelId="{625278ED-A458-432F-9BED-13C9DF8E9538}" type="sibTrans" cxnId="{A19F7DC7-C7FB-43FA-9E30-478A755F9A8A}">
      <dgm:prSet/>
      <dgm:spPr/>
      <dgm:t>
        <a:bodyPr/>
        <a:lstStyle/>
        <a:p>
          <a:endParaRPr lang="en-US" sz="1300"/>
        </a:p>
      </dgm:t>
    </dgm:pt>
    <dgm:pt modelId="{3D84D17C-7FEF-4B28-9029-55D6E11AB390}">
      <dgm:prSet phldrT="[Text]" custT="1"/>
      <dgm:spPr>
        <a:solidFill>
          <a:srgbClr val="FF9900">
            <a:alpha val="50000"/>
          </a:srgbClr>
        </a:solidFill>
      </dgm:spPr>
      <dgm:t>
        <a:bodyPr/>
        <a:lstStyle/>
        <a:p>
          <a:r>
            <a:rPr lang="en-US" sz="1300" dirty="0"/>
            <a:t>What source(s) are in close proximity to my monitor and/or community of interest?</a:t>
          </a:r>
        </a:p>
      </dgm:t>
    </dgm:pt>
    <dgm:pt modelId="{C9F71E68-CCBD-4BE2-8873-A1A5F8671BFE}" type="parTrans" cxnId="{BEEB7E93-4AB4-43BE-A883-3FE6490B7D9A}">
      <dgm:prSet custT="1"/>
      <dgm:spPr/>
      <dgm:t>
        <a:bodyPr/>
        <a:lstStyle/>
        <a:p>
          <a:endParaRPr lang="en-US" sz="1300"/>
        </a:p>
      </dgm:t>
    </dgm:pt>
    <dgm:pt modelId="{0B18B18A-8F1E-4444-B6F9-D77A6D563046}" type="sibTrans" cxnId="{BEEB7E93-4AB4-43BE-A883-3FE6490B7D9A}">
      <dgm:prSet/>
      <dgm:spPr/>
      <dgm:t>
        <a:bodyPr/>
        <a:lstStyle/>
        <a:p>
          <a:endParaRPr lang="en-US" sz="1300"/>
        </a:p>
      </dgm:t>
    </dgm:pt>
    <dgm:pt modelId="{77B3904F-8421-452A-B170-7F0B43B83746}">
      <dgm:prSet phldrT="[Text]" custT="1"/>
      <dgm:spPr>
        <a:solidFill>
          <a:srgbClr val="00B050">
            <a:alpha val="50000"/>
          </a:srgbClr>
        </a:solidFill>
      </dgm:spPr>
      <dgm:t>
        <a:bodyPr/>
        <a:lstStyle/>
        <a:p>
          <a:r>
            <a:rPr lang="en-US" sz="1300" dirty="0"/>
            <a:t>What are the demographics of communities in close proximity to monitor(s) and/or source(s) of interest?</a:t>
          </a:r>
        </a:p>
      </dgm:t>
    </dgm:pt>
    <dgm:pt modelId="{0E5B922D-4CA6-4DA9-963E-A81E54515F30}" type="parTrans" cxnId="{228E150D-E75F-47CA-AE39-EEA58C2B72EA}">
      <dgm:prSet custT="1"/>
      <dgm:spPr/>
      <dgm:t>
        <a:bodyPr/>
        <a:lstStyle/>
        <a:p>
          <a:endParaRPr lang="en-US" sz="1300"/>
        </a:p>
      </dgm:t>
    </dgm:pt>
    <dgm:pt modelId="{C7E5816E-3695-433D-93A9-14BC10872CC5}" type="sibTrans" cxnId="{228E150D-E75F-47CA-AE39-EEA58C2B72EA}">
      <dgm:prSet/>
      <dgm:spPr/>
      <dgm:t>
        <a:bodyPr/>
        <a:lstStyle/>
        <a:p>
          <a:endParaRPr lang="en-US" sz="1300"/>
        </a:p>
      </dgm:t>
    </dgm:pt>
    <dgm:pt modelId="{A370393A-9FDB-46AC-B804-1081C78A51F0}">
      <dgm:prSet phldrT="[Text]" custT="1"/>
      <dgm:spPr>
        <a:solidFill>
          <a:srgbClr val="FFFF99">
            <a:alpha val="85882"/>
          </a:srgbClr>
        </a:solidFill>
      </dgm:spPr>
      <dgm:t>
        <a:bodyPr/>
        <a:lstStyle/>
        <a:p>
          <a:r>
            <a:rPr lang="en-US" sz="1300" dirty="0"/>
            <a:t>How do the demographics of communities near my monitor/source compare to area/state/national averages?</a:t>
          </a:r>
        </a:p>
      </dgm:t>
    </dgm:pt>
    <dgm:pt modelId="{6ECFB17F-B1CB-47AA-9A9B-8B40172DFE33}" type="parTrans" cxnId="{778ED0D6-D479-4120-998C-500B5A8BB9C2}">
      <dgm:prSet custT="1"/>
      <dgm:spPr/>
      <dgm:t>
        <a:bodyPr/>
        <a:lstStyle/>
        <a:p>
          <a:endParaRPr lang="en-US" sz="1300"/>
        </a:p>
      </dgm:t>
    </dgm:pt>
    <dgm:pt modelId="{7FDA6DDE-4304-4239-A017-2BD3CF7F00AA}" type="sibTrans" cxnId="{778ED0D6-D479-4120-998C-500B5A8BB9C2}">
      <dgm:prSet/>
      <dgm:spPr/>
      <dgm:t>
        <a:bodyPr/>
        <a:lstStyle/>
        <a:p>
          <a:endParaRPr lang="en-US" sz="1300"/>
        </a:p>
      </dgm:t>
    </dgm:pt>
    <dgm:pt modelId="{262BF49A-F3D5-40F3-A752-4E27810C656F}">
      <dgm:prSet custT="1"/>
      <dgm:spPr>
        <a:solidFill>
          <a:schemeClr val="accent6">
            <a:alpha val="50000"/>
          </a:schemeClr>
        </a:solidFill>
      </dgm:spPr>
      <dgm:t>
        <a:bodyPr/>
        <a:lstStyle/>
        <a:p>
          <a:r>
            <a:rPr lang="en-US" sz="1300" dirty="0"/>
            <a:t>How do the risks within communities near my monitor/source compare to area/state/national averages?</a:t>
          </a:r>
        </a:p>
      </dgm:t>
    </dgm:pt>
    <dgm:pt modelId="{E590C246-82FB-47B3-8957-CD52794DEAE9}" type="parTrans" cxnId="{D6BC615C-E649-40A0-A65C-2C4CC63ECF90}">
      <dgm:prSet custT="1"/>
      <dgm:spPr/>
      <dgm:t>
        <a:bodyPr/>
        <a:lstStyle/>
        <a:p>
          <a:endParaRPr lang="en-US" sz="1300"/>
        </a:p>
      </dgm:t>
    </dgm:pt>
    <dgm:pt modelId="{BADEF557-C78D-4C26-880D-55AD37B158A6}" type="sibTrans" cxnId="{D6BC615C-E649-40A0-A65C-2C4CC63ECF90}">
      <dgm:prSet/>
      <dgm:spPr/>
      <dgm:t>
        <a:bodyPr/>
        <a:lstStyle/>
        <a:p>
          <a:endParaRPr lang="en-US" sz="13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6" custScaleX="77268" custScaleY="71808"/>
      <dgm:spPr/>
    </dgm:pt>
    <dgm:pt modelId="{1B3F010B-C8E0-4362-A12A-967D8943663E}" type="pres">
      <dgm:prSet presAssocID="{987A49EC-F32B-4F53-9608-568B57782BD9}" presName="node" presStyleLbl="vennNode1" presStyleIdx="1" presStyleCnt="6" custScaleX="147555" custScaleY="131713">
        <dgm:presLayoutVars>
          <dgm:bulletEnabled val="1"/>
        </dgm:presLayoutVars>
      </dgm:prSet>
      <dgm:spPr/>
    </dgm:pt>
    <dgm:pt modelId="{AE07A3E0-D6A9-45BB-BA4F-2ACD7685B739}" type="pres">
      <dgm:prSet presAssocID="{3D84D17C-7FEF-4B28-9029-55D6E11AB390}" presName="node" presStyleLbl="vennNode1" presStyleIdx="2" presStyleCnt="6" custScaleX="147555" custScaleY="131713">
        <dgm:presLayoutVars>
          <dgm:bulletEnabled val="1"/>
        </dgm:presLayoutVars>
      </dgm:prSet>
      <dgm:spPr/>
    </dgm:pt>
    <dgm:pt modelId="{CE9A44C9-A44D-4EE9-ACD8-BDED4B1A4837}" type="pres">
      <dgm:prSet presAssocID="{77B3904F-8421-452A-B170-7F0B43B83746}" presName="node" presStyleLbl="vennNode1" presStyleIdx="3" presStyleCnt="6" custScaleX="147555" custScaleY="131713">
        <dgm:presLayoutVars>
          <dgm:bulletEnabled val="1"/>
        </dgm:presLayoutVars>
      </dgm:prSet>
      <dgm:spPr/>
    </dgm:pt>
    <dgm:pt modelId="{99E07853-24C5-426D-BC84-E8BAD7A0F07D}" type="pres">
      <dgm:prSet presAssocID="{A370393A-9FDB-46AC-B804-1081C78A51F0}" presName="node" presStyleLbl="vennNode1" presStyleIdx="4" presStyleCnt="6" custScaleX="147555" custScaleY="131713">
        <dgm:presLayoutVars>
          <dgm:bulletEnabled val="1"/>
        </dgm:presLayoutVars>
      </dgm:prSet>
      <dgm:spPr/>
    </dgm:pt>
    <dgm:pt modelId="{A1A46549-F005-411D-AD6A-19B999D904D0}" type="pres">
      <dgm:prSet presAssocID="{262BF49A-F3D5-40F3-A752-4E27810C656F}" presName="node" presStyleLbl="vennNode1" presStyleIdx="5" presStyleCnt="6" custScaleX="147555" custScaleY="131713">
        <dgm:presLayoutVars>
          <dgm:bulletEnabled val="1"/>
        </dgm:presLayoutVars>
      </dgm:prSet>
      <dgm:spPr/>
    </dgm:pt>
  </dgm:ptLst>
  <dgm:cxnLst>
    <dgm:cxn modelId="{228E150D-E75F-47CA-AE39-EEA58C2B72EA}" srcId="{B223383C-0305-445F-8A3D-3B7352EDCDD3}" destId="{77B3904F-8421-452A-B170-7F0B43B83746}" srcOrd="2" destOrd="0" parTransId="{0E5B922D-4CA6-4DA9-963E-A81E54515F30}" sibTransId="{C7E5816E-3695-433D-93A9-14BC10872CC5}"/>
    <dgm:cxn modelId="{FA701618-71D7-4CA7-989F-FB838FD57C56}" type="presOf" srcId="{987A49EC-F32B-4F53-9608-568B57782BD9}" destId="{1B3F010B-C8E0-4362-A12A-967D8943663E}" srcOrd="0" destOrd="0" presId="urn:microsoft.com/office/officeart/2005/8/layout/radial3"/>
    <dgm:cxn modelId="{D6BC615C-E649-40A0-A65C-2C4CC63ECF90}" srcId="{B223383C-0305-445F-8A3D-3B7352EDCDD3}" destId="{262BF49A-F3D5-40F3-A752-4E27810C656F}" srcOrd="4" destOrd="0" parTransId="{E590C246-82FB-47B3-8957-CD52794DEAE9}" sibTransId="{BADEF557-C78D-4C26-880D-55AD37B158A6}"/>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BEEB7E93-4AB4-43BE-A883-3FE6490B7D9A}" srcId="{B223383C-0305-445F-8A3D-3B7352EDCDD3}" destId="{3D84D17C-7FEF-4B28-9029-55D6E11AB390}" srcOrd="1" destOrd="0" parTransId="{C9F71E68-CCBD-4BE2-8873-A1A5F8671BFE}" sibTransId="{0B18B18A-8F1E-4444-B6F9-D77A6D563046}"/>
    <dgm:cxn modelId="{DC9ED2A6-B3CE-470E-BD46-C3EB79DC4E54}" srcId="{38556E43-46E2-4975-B0D9-6B3F8DB2729C}" destId="{B223383C-0305-445F-8A3D-3B7352EDCDD3}" srcOrd="0" destOrd="0" parTransId="{C9541880-46A9-4BD1-8711-24CF3F40BDC4}" sibTransId="{A8287987-42AE-4C4D-8031-79EC24D79002}"/>
    <dgm:cxn modelId="{A19F7DC7-C7FB-43FA-9E30-478A755F9A8A}" srcId="{B223383C-0305-445F-8A3D-3B7352EDCDD3}" destId="{987A49EC-F32B-4F53-9608-568B57782BD9}" srcOrd="0" destOrd="0" parTransId="{C659ACD2-919E-46BE-93ED-59E9347980CA}" sibTransId="{625278ED-A458-432F-9BED-13C9DF8E9538}"/>
    <dgm:cxn modelId="{055262C9-2C48-41FA-A78A-510B05A73D7A}" type="presOf" srcId="{A370393A-9FDB-46AC-B804-1081C78A51F0}" destId="{99E07853-24C5-426D-BC84-E8BAD7A0F07D}" srcOrd="0" destOrd="0" presId="urn:microsoft.com/office/officeart/2005/8/layout/radial3"/>
    <dgm:cxn modelId="{71F222CE-FBDE-486F-A81B-AF388FF01267}" type="presOf" srcId="{262BF49A-F3D5-40F3-A752-4E27810C656F}" destId="{A1A46549-F005-411D-AD6A-19B999D904D0}" srcOrd="0" destOrd="0" presId="urn:microsoft.com/office/officeart/2005/8/layout/radial3"/>
    <dgm:cxn modelId="{778ED0D6-D479-4120-998C-500B5A8BB9C2}" srcId="{B223383C-0305-445F-8A3D-3B7352EDCDD3}" destId="{A370393A-9FDB-46AC-B804-1081C78A51F0}" srcOrd="3" destOrd="0" parTransId="{6ECFB17F-B1CB-47AA-9A9B-8B40172DFE33}" sibTransId="{7FDA6DDE-4304-4239-A017-2BD3CF7F00AA}"/>
    <dgm:cxn modelId="{7DC428D8-7EDB-47A0-8CC6-90A0AEACA1A6}" type="presOf" srcId="{77B3904F-8421-452A-B170-7F0B43B83746}" destId="{CE9A44C9-A44D-4EE9-ACD8-BDED4B1A4837}" srcOrd="0" destOrd="0" presId="urn:microsoft.com/office/officeart/2005/8/layout/radial3"/>
    <dgm:cxn modelId="{F6E27EE1-453D-44A5-90AB-4665759938B5}" type="presOf" srcId="{3D84D17C-7FEF-4B28-9029-55D6E11AB390}" destId="{AE07A3E0-D6A9-45BB-BA4F-2ACD7685B739}" srcOrd="0" destOrd="0" presId="urn:microsoft.com/office/officeart/2005/8/layout/radial3"/>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B45A69EF-85DE-44B0-8D39-E58FD5FB7E67}" type="presParOf" srcId="{66D7AB9D-7134-4B4A-95B4-EEE9AAEA93BC}" destId="{1B3F010B-C8E0-4362-A12A-967D8943663E}" srcOrd="1" destOrd="0" presId="urn:microsoft.com/office/officeart/2005/8/layout/radial3"/>
    <dgm:cxn modelId="{80BD09BE-514D-401D-AAA6-85CB3CB624D8}" type="presParOf" srcId="{66D7AB9D-7134-4B4A-95B4-EEE9AAEA93BC}" destId="{AE07A3E0-D6A9-45BB-BA4F-2ACD7685B739}" srcOrd="2" destOrd="0" presId="urn:microsoft.com/office/officeart/2005/8/layout/radial3"/>
    <dgm:cxn modelId="{7568E230-4007-4CD9-961C-3307EA3434CA}" type="presParOf" srcId="{66D7AB9D-7134-4B4A-95B4-EEE9AAEA93BC}" destId="{CE9A44C9-A44D-4EE9-ACD8-BDED4B1A4837}" srcOrd="3" destOrd="0" presId="urn:microsoft.com/office/officeart/2005/8/layout/radial3"/>
    <dgm:cxn modelId="{9C99D620-EC99-4110-9F38-290410CA79FC}" type="presParOf" srcId="{66D7AB9D-7134-4B4A-95B4-EEE9AAEA93BC}" destId="{99E07853-24C5-426D-BC84-E8BAD7A0F07D}" srcOrd="4" destOrd="0" presId="urn:microsoft.com/office/officeart/2005/8/layout/radial3"/>
    <dgm:cxn modelId="{1C88CF19-C0A2-4031-906A-9BEC8B5ED9FC}" type="presParOf" srcId="{66D7AB9D-7134-4B4A-95B4-EEE9AAEA93BC}" destId="{A1A46549-F005-411D-AD6A-19B999D904D0}"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100" b="1" dirty="0"/>
            <a:t>Proximity Screening Analysis helps answer…</a:t>
          </a:r>
        </a:p>
      </dgm:t>
    </dgm:pt>
    <dgm:pt modelId="{C9541880-46A9-4BD1-8711-24CF3F40BDC4}" type="parTrans" cxnId="{DC9ED2A6-B3CE-470E-BD46-C3EB79DC4E54}">
      <dgm:prSet/>
      <dgm:spPr/>
      <dgm:t>
        <a:bodyPr/>
        <a:lstStyle/>
        <a:p>
          <a:endParaRPr lang="en-US" sz="1000"/>
        </a:p>
      </dgm:t>
    </dgm:pt>
    <dgm:pt modelId="{A8287987-42AE-4C4D-8031-79EC24D79002}" type="sibTrans" cxnId="{DC9ED2A6-B3CE-470E-BD46-C3EB79DC4E54}">
      <dgm:prSet/>
      <dgm:spPr/>
      <dgm:t>
        <a:bodyPr/>
        <a:lstStyle/>
        <a:p>
          <a:endParaRPr lang="en-US" sz="1000"/>
        </a:p>
      </dgm:t>
    </dgm:pt>
    <dgm:pt modelId="{77B3904F-8421-452A-B170-7F0B43B83746}">
      <dgm:prSet phldrT="[Text]" custT="1"/>
      <dgm:spPr>
        <a:solidFill>
          <a:srgbClr val="00B050">
            <a:alpha val="50000"/>
          </a:srgbClr>
        </a:solidFill>
      </dgm:spPr>
      <dgm:t>
        <a:bodyPr/>
        <a:lstStyle/>
        <a:p>
          <a:r>
            <a:rPr lang="en-US" sz="1000" dirty="0"/>
            <a:t>What are the demographics of communities in close proximity to monitor(s) and/or </a:t>
          </a:r>
          <a:r>
            <a:rPr lang="en-US" sz="1000" u="sng" dirty="0"/>
            <a:t>(sources)</a:t>
          </a:r>
          <a:r>
            <a:rPr lang="en-US" sz="1000" u="none" dirty="0"/>
            <a:t> </a:t>
          </a:r>
          <a:r>
            <a:rPr lang="en-US" sz="1000" dirty="0"/>
            <a:t>of interest?</a:t>
          </a:r>
        </a:p>
      </dgm:t>
    </dgm:pt>
    <dgm:pt modelId="{0E5B922D-4CA6-4DA9-963E-A81E54515F30}" type="parTrans" cxnId="{228E150D-E75F-47CA-AE39-EEA58C2B72EA}">
      <dgm:prSet custT="1"/>
      <dgm:spPr/>
      <dgm:t>
        <a:bodyPr/>
        <a:lstStyle/>
        <a:p>
          <a:endParaRPr lang="en-US" sz="1000"/>
        </a:p>
      </dgm:t>
    </dgm:pt>
    <dgm:pt modelId="{C7E5816E-3695-433D-93A9-14BC10872CC5}" type="sibTrans" cxnId="{228E150D-E75F-47CA-AE39-EEA58C2B72EA}">
      <dgm:prSet/>
      <dgm:spPr/>
      <dgm:t>
        <a:bodyPr/>
        <a:lstStyle/>
        <a:p>
          <a:endParaRPr lang="en-US" sz="10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CE9A44C9-A44D-4EE9-ACD8-BDED4B1A4837}" type="pres">
      <dgm:prSet presAssocID="{77B3904F-8421-452A-B170-7F0B43B83746}" presName="node" presStyleLbl="vennNode1" presStyleIdx="1" presStyleCnt="2" custScaleX="147555" custScaleY="131713">
        <dgm:presLayoutVars>
          <dgm:bulletEnabled val="1"/>
        </dgm:presLayoutVars>
      </dgm:prSet>
      <dgm:spPr/>
    </dgm:pt>
  </dgm:ptLst>
  <dgm:cxnLst>
    <dgm:cxn modelId="{228E150D-E75F-47CA-AE39-EEA58C2B72EA}" srcId="{B223383C-0305-445F-8A3D-3B7352EDCDD3}" destId="{77B3904F-8421-452A-B170-7F0B43B83746}" srcOrd="0" destOrd="0" parTransId="{0E5B922D-4CA6-4DA9-963E-A81E54515F30}" sibTransId="{C7E5816E-3695-433D-93A9-14BC10872CC5}"/>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7DC428D8-7EDB-47A0-8CC6-90A0AEACA1A6}" type="presOf" srcId="{77B3904F-8421-452A-B170-7F0B43B83746}" destId="{CE9A44C9-A44D-4EE9-ACD8-BDED4B1A4837}" srcOrd="0" destOrd="0" presId="urn:microsoft.com/office/officeart/2005/8/layout/radial3"/>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7568E230-4007-4CD9-961C-3307EA3434CA}" type="presParOf" srcId="{66D7AB9D-7134-4B4A-95B4-EEE9AAEA93BC}" destId="{CE9A44C9-A44D-4EE9-ACD8-BDED4B1A4837}" srcOrd="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100" b="1" dirty="0"/>
            <a:t>Proximity Screening Analysis helps answer…</a:t>
          </a:r>
        </a:p>
      </dgm:t>
    </dgm:pt>
    <dgm:pt modelId="{C9541880-46A9-4BD1-8711-24CF3F40BDC4}" type="parTrans" cxnId="{DC9ED2A6-B3CE-470E-BD46-C3EB79DC4E54}">
      <dgm:prSet/>
      <dgm:spPr/>
      <dgm:t>
        <a:bodyPr/>
        <a:lstStyle/>
        <a:p>
          <a:endParaRPr lang="en-US" sz="1000"/>
        </a:p>
      </dgm:t>
    </dgm:pt>
    <dgm:pt modelId="{A8287987-42AE-4C4D-8031-79EC24D79002}" type="sibTrans" cxnId="{DC9ED2A6-B3CE-470E-BD46-C3EB79DC4E54}">
      <dgm:prSet/>
      <dgm:spPr/>
      <dgm:t>
        <a:bodyPr/>
        <a:lstStyle/>
        <a:p>
          <a:endParaRPr lang="en-US" sz="1000"/>
        </a:p>
      </dgm:t>
    </dgm:pt>
    <dgm:pt modelId="{A370393A-9FDB-46AC-B804-1081C78A51F0}">
      <dgm:prSet phldrT="[Text]" custT="1"/>
      <dgm:spPr>
        <a:solidFill>
          <a:srgbClr val="FFFF99">
            <a:alpha val="85882"/>
          </a:srgbClr>
        </a:solidFill>
      </dgm:spPr>
      <dgm:t>
        <a:bodyPr/>
        <a:lstStyle/>
        <a:p>
          <a:r>
            <a:rPr lang="en-US" sz="1000" dirty="0"/>
            <a:t>How do the demographics of communities near my monitor/</a:t>
          </a:r>
          <a:r>
            <a:rPr lang="en-US" sz="1000" u="sng" dirty="0"/>
            <a:t>source</a:t>
          </a:r>
          <a:r>
            <a:rPr lang="en-US" sz="1000" dirty="0"/>
            <a:t> compare to area/state/national averages?</a:t>
          </a:r>
        </a:p>
      </dgm:t>
    </dgm:pt>
    <dgm:pt modelId="{6ECFB17F-B1CB-47AA-9A9B-8B40172DFE33}" type="parTrans" cxnId="{778ED0D6-D479-4120-998C-500B5A8BB9C2}">
      <dgm:prSet custT="1"/>
      <dgm:spPr/>
      <dgm:t>
        <a:bodyPr/>
        <a:lstStyle/>
        <a:p>
          <a:endParaRPr lang="en-US" sz="1000"/>
        </a:p>
      </dgm:t>
    </dgm:pt>
    <dgm:pt modelId="{7FDA6DDE-4304-4239-A017-2BD3CF7F00AA}" type="sibTrans" cxnId="{778ED0D6-D479-4120-998C-500B5A8BB9C2}">
      <dgm:prSet/>
      <dgm:spPr/>
      <dgm:t>
        <a:bodyPr/>
        <a:lstStyle/>
        <a:p>
          <a:endParaRPr lang="en-US" sz="10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99E07853-24C5-426D-BC84-E8BAD7A0F07D}" type="pres">
      <dgm:prSet presAssocID="{A370393A-9FDB-46AC-B804-1081C78A51F0}" presName="node" presStyleLbl="vennNode1" presStyleIdx="1" presStyleCnt="2" custScaleX="147555" custScaleY="131713">
        <dgm:presLayoutVars>
          <dgm:bulletEnabled val="1"/>
        </dgm:presLayoutVars>
      </dgm:prSet>
      <dgm:spPr/>
    </dgm:pt>
  </dgm:ptLst>
  <dgm:cxnLst>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055262C9-2C48-41FA-A78A-510B05A73D7A}" type="presOf" srcId="{A370393A-9FDB-46AC-B804-1081C78A51F0}" destId="{99E07853-24C5-426D-BC84-E8BAD7A0F07D}" srcOrd="0" destOrd="0" presId="urn:microsoft.com/office/officeart/2005/8/layout/radial3"/>
    <dgm:cxn modelId="{778ED0D6-D479-4120-998C-500B5A8BB9C2}" srcId="{B223383C-0305-445F-8A3D-3B7352EDCDD3}" destId="{A370393A-9FDB-46AC-B804-1081C78A51F0}" srcOrd="0" destOrd="0" parTransId="{6ECFB17F-B1CB-47AA-9A9B-8B40172DFE33}" sibTransId="{7FDA6DDE-4304-4239-A017-2BD3CF7F00AA}"/>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9C99D620-EC99-4110-9F38-290410CA79FC}" type="presParOf" srcId="{66D7AB9D-7134-4B4A-95B4-EEE9AAEA93BC}" destId="{99E07853-24C5-426D-BC84-E8BAD7A0F07D}" srcOrd="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200" b="1" dirty="0"/>
            <a:t>Proximity Screening Analysis helps answer…</a:t>
          </a:r>
        </a:p>
      </dgm:t>
    </dgm:pt>
    <dgm:pt modelId="{C9541880-46A9-4BD1-8711-24CF3F40BDC4}" type="parTrans" cxnId="{DC9ED2A6-B3CE-470E-BD46-C3EB79DC4E54}">
      <dgm:prSet/>
      <dgm:spPr/>
      <dgm:t>
        <a:bodyPr/>
        <a:lstStyle/>
        <a:p>
          <a:endParaRPr lang="en-US" sz="1050"/>
        </a:p>
      </dgm:t>
    </dgm:pt>
    <dgm:pt modelId="{A8287987-42AE-4C4D-8031-79EC24D79002}" type="sibTrans" cxnId="{DC9ED2A6-B3CE-470E-BD46-C3EB79DC4E54}">
      <dgm:prSet/>
      <dgm:spPr/>
      <dgm:t>
        <a:bodyPr/>
        <a:lstStyle/>
        <a:p>
          <a:endParaRPr lang="en-US" sz="1050"/>
        </a:p>
      </dgm:t>
    </dgm:pt>
    <dgm:pt modelId="{987A49EC-F32B-4F53-9608-568B57782BD9}">
      <dgm:prSet phldrT="[Text]" custT="1"/>
      <dgm:spPr>
        <a:solidFill>
          <a:srgbClr val="0070C0">
            <a:alpha val="50000"/>
          </a:srgbClr>
        </a:solidFill>
      </dgm:spPr>
      <dgm:t>
        <a:bodyPr/>
        <a:lstStyle/>
        <a:p>
          <a:r>
            <a:rPr lang="en-US" sz="1050" dirty="0"/>
            <a:t>What are the risks in close proximity to my </a:t>
          </a:r>
          <a:r>
            <a:rPr lang="en-US" sz="1050" u="sng" dirty="0"/>
            <a:t>monitor</a:t>
          </a:r>
          <a:r>
            <a:rPr lang="en-US" sz="1050" dirty="0"/>
            <a:t> and/or community of interest?</a:t>
          </a:r>
        </a:p>
      </dgm:t>
    </dgm:pt>
    <dgm:pt modelId="{C659ACD2-919E-46BE-93ED-59E9347980CA}" type="parTrans" cxnId="{A19F7DC7-C7FB-43FA-9E30-478A755F9A8A}">
      <dgm:prSet custT="1"/>
      <dgm:spPr/>
      <dgm:t>
        <a:bodyPr/>
        <a:lstStyle/>
        <a:p>
          <a:endParaRPr lang="en-US" sz="1050"/>
        </a:p>
      </dgm:t>
    </dgm:pt>
    <dgm:pt modelId="{625278ED-A458-432F-9BED-13C9DF8E9538}" type="sibTrans" cxnId="{A19F7DC7-C7FB-43FA-9E30-478A755F9A8A}">
      <dgm:prSet/>
      <dgm:spPr/>
      <dgm:t>
        <a:bodyPr/>
        <a:lstStyle/>
        <a:p>
          <a:endParaRPr lang="en-US" sz="105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1B3F010B-C8E0-4362-A12A-967D8943663E}" type="pres">
      <dgm:prSet presAssocID="{987A49EC-F32B-4F53-9608-568B57782BD9}" presName="node" presStyleLbl="vennNode1" presStyleIdx="1" presStyleCnt="2" custScaleX="147555" custScaleY="131713">
        <dgm:presLayoutVars>
          <dgm:bulletEnabled val="1"/>
        </dgm:presLayoutVars>
      </dgm:prSet>
      <dgm:spPr/>
    </dgm:pt>
  </dgm:ptLst>
  <dgm:cxnLst>
    <dgm:cxn modelId="{FA701618-71D7-4CA7-989F-FB838FD57C56}" type="presOf" srcId="{987A49EC-F32B-4F53-9608-568B57782BD9}" destId="{1B3F010B-C8E0-4362-A12A-967D8943663E}" srcOrd="0" destOrd="0" presId="urn:microsoft.com/office/officeart/2005/8/layout/radial3"/>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A19F7DC7-C7FB-43FA-9E30-478A755F9A8A}" srcId="{B223383C-0305-445F-8A3D-3B7352EDCDD3}" destId="{987A49EC-F32B-4F53-9608-568B57782BD9}" srcOrd="0" destOrd="0" parTransId="{C659ACD2-919E-46BE-93ED-59E9347980CA}" sibTransId="{625278ED-A458-432F-9BED-13C9DF8E9538}"/>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B45A69EF-85DE-44B0-8D39-E58FD5FB7E67}" type="presParOf" srcId="{66D7AB9D-7134-4B4A-95B4-EEE9AAEA93BC}" destId="{1B3F010B-C8E0-4362-A12A-967D8943663E}" srcOrd="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4558152" y="1876568"/>
          <a:ext cx="2533388" cy="235437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Proximity Screening Analysis helps answer…</a:t>
          </a:r>
        </a:p>
      </dsp:txBody>
      <dsp:txXfrm>
        <a:off x="4929158" y="2221358"/>
        <a:ext cx="1791376" cy="1664791"/>
      </dsp:txXfrm>
    </dsp:sp>
    <dsp:sp modelId="{1B3F010B-C8E0-4362-A12A-967D8943663E}">
      <dsp:nvSpPr>
        <dsp:cNvPr id="0" name=""/>
        <dsp:cNvSpPr/>
      </dsp:nvSpPr>
      <dsp:spPr>
        <a:xfrm>
          <a:off x="4615374" y="-158788"/>
          <a:ext cx="2418945" cy="2159239"/>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risks in close proximity to my monitor and/or community of interest?</a:t>
          </a:r>
        </a:p>
      </dsp:txBody>
      <dsp:txXfrm>
        <a:off x="4969620" y="157425"/>
        <a:ext cx="1710453" cy="1526813"/>
      </dsp:txXfrm>
    </dsp:sp>
    <dsp:sp modelId="{AE07A3E0-D6A9-45BB-BA4F-2ACD7685B739}">
      <dsp:nvSpPr>
        <dsp:cNvPr id="0" name=""/>
        <dsp:cNvSpPr/>
      </dsp:nvSpPr>
      <dsp:spPr>
        <a:xfrm>
          <a:off x="6643904" y="1315025"/>
          <a:ext cx="2418945" cy="2159239"/>
        </a:xfrm>
        <a:prstGeom prst="ellipse">
          <a:avLst/>
        </a:prstGeom>
        <a:solidFill>
          <a:srgbClr val="FF99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source(s) are in close proximity to my monitor and/or community of interest?</a:t>
          </a:r>
        </a:p>
      </dsp:txBody>
      <dsp:txXfrm>
        <a:off x="6998150" y="1631238"/>
        <a:ext cx="1710453" cy="1526813"/>
      </dsp:txXfrm>
    </dsp:sp>
    <dsp:sp modelId="{CE9A44C9-A44D-4EE9-ACD8-BDED4B1A4837}">
      <dsp:nvSpPr>
        <dsp:cNvPr id="0" name=""/>
        <dsp:cNvSpPr/>
      </dsp:nvSpPr>
      <dsp:spPr>
        <a:xfrm>
          <a:off x="5869074" y="3699705"/>
          <a:ext cx="2418945" cy="2159239"/>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demographics of communities in close proximity to monitor(s) and/or source(s) of interest?</a:t>
          </a:r>
        </a:p>
      </dsp:txBody>
      <dsp:txXfrm>
        <a:off x="6223320" y="4015918"/>
        <a:ext cx="1710453" cy="1526813"/>
      </dsp:txXfrm>
    </dsp:sp>
    <dsp:sp modelId="{99E07853-24C5-426D-BC84-E8BAD7A0F07D}">
      <dsp:nvSpPr>
        <dsp:cNvPr id="0" name=""/>
        <dsp:cNvSpPr/>
      </dsp:nvSpPr>
      <dsp:spPr>
        <a:xfrm>
          <a:off x="3361673" y="3699705"/>
          <a:ext cx="2418945" cy="2159239"/>
        </a:xfrm>
        <a:prstGeom prst="ellipse">
          <a:avLst/>
        </a:prstGeom>
        <a:solidFill>
          <a:srgbClr val="FFFF99">
            <a:alpha val="85882"/>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demographics of communities near my monitor/source compare to area/state/national averages?</a:t>
          </a:r>
        </a:p>
      </dsp:txBody>
      <dsp:txXfrm>
        <a:off x="3715919" y="4015918"/>
        <a:ext cx="1710453" cy="1526813"/>
      </dsp:txXfrm>
    </dsp:sp>
    <dsp:sp modelId="{A1A46549-F005-411D-AD6A-19B999D904D0}">
      <dsp:nvSpPr>
        <dsp:cNvPr id="0" name=""/>
        <dsp:cNvSpPr/>
      </dsp:nvSpPr>
      <dsp:spPr>
        <a:xfrm>
          <a:off x="2586844" y="1315025"/>
          <a:ext cx="2418945" cy="2159239"/>
        </a:xfrm>
        <a:prstGeom prst="ellipse">
          <a:avLst/>
        </a:prstGeom>
        <a:solidFill>
          <a:schemeClr val="accent6">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risks within communities near my monitor/source compare to area/state/national averages?</a:t>
          </a:r>
        </a:p>
      </dsp:txBody>
      <dsp:txXfrm>
        <a:off x="2941090" y="1631238"/>
        <a:ext cx="1710453" cy="1526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Proximity Screening Analysis helps answer…</a:t>
          </a:r>
        </a:p>
      </dsp:txBody>
      <dsp:txXfrm>
        <a:off x="587737" y="1048562"/>
        <a:ext cx="1283002" cy="1192340"/>
      </dsp:txXfrm>
    </dsp:sp>
    <dsp:sp modelId="{CE9A44C9-A44D-4EE9-ACD8-BDED4B1A4837}">
      <dsp:nvSpPr>
        <dsp:cNvPr id="0" name=""/>
        <dsp:cNvSpPr/>
      </dsp:nvSpPr>
      <dsp:spPr>
        <a:xfrm>
          <a:off x="1890093" y="871497"/>
          <a:ext cx="1732473" cy="1546469"/>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What are the demographics of communities in close proximity to monitor(s) and/or </a:t>
          </a:r>
          <a:r>
            <a:rPr lang="en-US" sz="1000" u="sng" kern="1200" dirty="0"/>
            <a:t>(sources)</a:t>
          </a:r>
          <a:r>
            <a:rPr lang="en-US" sz="1000" u="none" kern="1200" dirty="0"/>
            <a:t> </a:t>
          </a:r>
          <a:r>
            <a:rPr lang="en-US" sz="1000" kern="1200" dirty="0"/>
            <a:t>of interest?</a:t>
          </a:r>
        </a:p>
      </dsp:txBody>
      <dsp:txXfrm>
        <a:off x="2143808" y="1097972"/>
        <a:ext cx="1225043" cy="1093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Proximity Screening Analysis helps answer…</a:t>
          </a:r>
        </a:p>
      </dsp:txBody>
      <dsp:txXfrm>
        <a:off x="587737" y="1048562"/>
        <a:ext cx="1283002" cy="1192340"/>
      </dsp:txXfrm>
    </dsp:sp>
    <dsp:sp modelId="{99E07853-24C5-426D-BC84-E8BAD7A0F07D}">
      <dsp:nvSpPr>
        <dsp:cNvPr id="0" name=""/>
        <dsp:cNvSpPr/>
      </dsp:nvSpPr>
      <dsp:spPr>
        <a:xfrm>
          <a:off x="1890093" y="871497"/>
          <a:ext cx="1732473" cy="1546469"/>
        </a:xfrm>
        <a:prstGeom prst="ellipse">
          <a:avLst/>
        </a:prstGeom>
        <a:solidFill>
          <a:srgbClr val="FFFF99">
            <a:alpha val="85882"/>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How do the demographics of communities near my monitor/</a:t>
          </a:r>
          <a:r>
            <a:rPr lang="en-US" sz="1000" u="sng" kern="1200" dirty="0"/>
            <a:t>source</a:t>
          </a:r>
          <a:r>
            <a:rPr lang="en-US" sz="1000" kern="1200" dirty="0"/>
            <a:t> compare to area/state/national averages?</a:t>
          </a:r>
        </a:p>
      </dsp:txBody>
      <dsp:txXfrm>
        <a:off x="2143808" y="1097972"/>
        <a:ext cx="1225043" cy="1093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Proximity Screening Analysis helps answer…</a:t>
          </a:r>
        </a:p>
      </dsp:txBody>
      <dsp:txXfrm>
        <a:off x="587737" y="1048562"/>
        <a:ext cx="1283002" cy="1192340"/>
      </dsp:txXfrm>
    </dsp:sp>
    <dsp:sp modelId="{1B3F010B-C8E0-4362-A12A-967D8943663E}">
      <dsp:nvSpPr>
        <dsp:cNvPr id="0" name=""/>
        <dsp:cNvSpPr/>
      </dsp:nvSpPr>
      <dsp:spPr>
        <a:xfrm>
          <a:off x="1890093" y="871497"/>
          <a:ext cx="1732473" cy="1546469"/>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What are the risks in close proximity to my </a:t>
          </a:r>
          <a:r>
            <a:rPr lang="en-US" sz="1050" u="sng" kern="1200" dirty="0"/>
            <a:t>monitor</a:t>
          </a:r>
          <a:r>
            <a:rPr lang="en-US" sz="1050" kern="1200" dirty="0"/>
            <a:t> and/or community of interest?</a:t>
          </a:r>
        </a:p>
      </dsp:txBody>
      <dsp:txXfrm>
        <a:off x="2143808" y="1097972"/>
        <a:ext cx="1225043" cy="109351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0.81871</cdr:x>
      <cdr:y>0.18547</cdr:y>
    </cdr:from>
    <cdr:to>
      <cdr:x>0.81871</cdr:x>
      <cdr:y>0.81419</cdr:y>
    </cdr:to>
    <cdr:cxnSp macro="">
      <cdr:nvCxnSpPr>
        <cdr:cNvPr id="3" name="Straight Connector 2">
          <a:extLst xmlns:a="http://schemas.openxmlformats.org/drawingml/2006/main">
            <a:ext uri="{FF2B5EF4-FFF2-40B4-BE49-F238E27FC236}">
              <a16:creationId xmlns:a16="http://schemas.microsoft.com/office/drawing/2014/main" id="{D474DCD8-766A-477C-9AE2-2C541592EED8}"/>
            </a:ext>
          </a:extLst>
        </cdr:cNvPr>
        <cdr:cNvCxnSpPr/>
      </cdr:nvCxnSpPr>
      <cdr:spPr bwMode="auto">
        <a:xfrm xmlns:a="http://schemas.openxmlformats.org/drawingml/2006/main">
          <a:off x="6364735" y="1041042"/>
          <a:ext cx="0" cy="3529040"/>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7/15/2021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2021/7/15</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insert the top emitters by pollutant table?</a:t>
            </a:r>
          </a:p>
          <a:p>
            <a:r>
              <a:rPr lang="en-US" dirty="0"/>
              <a:t>This will allow us to identify and focus on the sources shown in the previous slide.</a:t>
            </a:r>
          </a:p>
          <a:p>
            <a:r>
              <a:rPr lang="en-US" dirty="0"/>
              <a:t>Then use it to narrow down to Allen Fossil plant highlighted in next slide</a:t>
            </a:r>
          </a:p>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18</a:t>
            </a:fld>
            <a:endParaRPr lang="zh-CN" altLang="en-US"/>
          </a:p>
        </p:txBody>
      </p:sp>
    </p:spTree>
    <p:extLst>
      <p:ext uri="{BB962C8B-B14F-4D97-AF65-F5344CB8AC3E}">
        <p14:creationId xmlns:p14="http://schemas.microsoft.com/office/powerpoint/2010/main" val="12738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NOx, SO2, PM2.5 and heavy metal HAPS from 2017 emissions data</a:t>
            </a:r>
          </a:p>
          <a:p>
            <a:r>
              <a:rPr lang="en-US" dirty="0"/>
              <a:t>1,4-Dichlorobenzene &amp; arsenic from 2014 emissions data</a:t>
            </a:r>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238049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23</a:t>
            </a:fld>
            <a:endParaRPr lang="en-US" dirty="0"/>
          </a:p>
        </p:txBody>
      </p:sp>
    </p:spTree>
    <p:extLst>
      <p:ext uri="{BB962C8B-B14F-4D97-AF65-F5344CB8AC3E}">
        <p14:creationId xmlns:p14="http://schemas.microsoft.com/office/powerpoint/2010/main" val="326569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24</a:t>
            </a:fld>
            <a:endParaRPr lang="en-US" dirty="0"/>
          </a:p>
        </p:txBody>
      </p:sp>
    </p:spTree>
    <p:extLst>
      <p:ext uri="{BB962C8B-B14F-4D97-AF65-F5344CB8AC3E}">
        <p14:creationId xmlns:p14="http://schemas.microsoft.com/office/powerpoint/2010/main" val="83974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25</a:t>
            </a:fld>
            <a:endParaRPr lang="en-US" dirty="0"/>
          </a:p>
        </p:txBody>
      </p:sp>
    </p:spTree>
    <p:extLst>
      <p:ext uri="{BB962C8B-B14F-4D97-AF65-F5344CB8AC3E}">
        <p14:creationId xmlns:p14="http://schemas.microsoft.com/office/powerpoint/2010/main" val="242343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29</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6</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13</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15</a:t>
            </a:fld>
            <a:endParaRPr lang="zh-CN" altLang="en-US"/>
          </a:p>
        </p:txBody>
      </p:sp>
    </p:spTree>
    <p:extLst>
      <p:ext uri="{BB962C8B-B14F-4D97-AF65-F5344CB8AC3E}">
        <p14:creationId xmlns:p14="http://schemas.microsoft.com/office/powerpoint/2010/main" val="15814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112848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gaftp.epa.gov/Air/aqmg/cjang/NEXU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43.png"/><Relationship Id="rId4" Type="http://schemas.openxmlformats.org/officeDocument/2006/relationships/diagramLayout" Target="../diagrams/layout2.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4.xml"/><Relationship Id="rId7" Type="http://schemas.openxmlformats.org/officeDocument/2006/relationships/image" Target="../media/image4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6.png"/><Relationship Id="rId4" Type="http://schemas.openxmlformats.org/officeDocument/2006/relationships/diagramQuickStyle" Target="../diagrams/quickStyle4.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4534E-61FD-47DC-A2C5-606F325294A3}"/>
              </a:ext>
            </a:extLst>
          </p:cNvPr>
          <p:cNvPicPr>
            <a:picLocks noChangeAspect="1"/>
          </p:cNvPicPr>
          <p:nvPr/>
        </p:nvPicPr>
        <p:blipFill>
          <a:blip r:embed="rId3"/>
          <a:stretch>
            <a:fillRect/>
          </a:stretch>
        </p:blipFill>
        <p:spPr>
          <a:xfrm>
            <a:off x="1514803" y="2218506"/>
            <a:ext cx="2958994" cy="21011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标题 1"/>
          <p:cNvSpPr>
            <a:spLocks noGrp="1"/>
          </p:cNvSpPr>
          <p:nvPr>
            <p:ph type="title"/>
          </p:nvPr>
        </p:nvSpPr>
        <p:spPr>
          <a:xfrm>
            <a:off x="585216" y="1"/>
            <a:ext cx="11173968"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solidFill>
                  <a:srgbClr val="FFFF00"/>
                </a:solidFill>
                <a:latin typeface="Arial" panose="020B0604020202020204" pitchFamily="34" charset="0"/>
                <a:cs typeface="Arial" panose="020B0604020202020204" pitchFamily="34" charset="0"/>
              </a:rPr>
              <a:t>Development Status and Progress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277956" y="5569170"/>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OID Briefing</a:t>
            </a:r>
          </a:p>
          <a:p>
            <a:pPr marL="0" indent="0" algn="ctr">
              <a:spcBef>
                <a:spcPts val="0"/>
              </a:spcBef>
              <a:buNone/>
            </a:pPr>
            <a:r>
              <a:rPr lang="en-US" altLang="zh-CN" sz="2000" i="1" dirty="0">
                <a:latin typeface="Calibri" panose="020F0502020204030204" pitchFamily="34" charset="0"/>
                <a:cs typeface="Calibri" panose="020F0502020204030204" pitchFamily="34" charset="0"/>
              </a:rPr>
              <a:t>July 19, 2021</a:t>
            </a:r>
          </a:p>
          <a:p>
            <a:pPr marL="0" indent="0" algn="ctr">
              <a:spcBef>
                <a:spcPts val="0"/>
              </a:spcBef>
              <a:buNone/>
            </a:pPr>
            <a:r>
              <a:rPr lang="en-US" altLang="zh-CN" sz="2000" i="1" dirty="0">
                <a:latin typeface="Calibri" panose="020F0502020204030204" pitchFamily="34" charset="0"/>
                <a:cs typeface="Calibri" panose="020F0502020204030204" pitchFamily="34" charset="0"/>
              </a:rPr>
              <a:t>OAQPS’s Multi-Pollutant Team: Beth Landis, Carey Jang, etc.</a:t>
            </a:r>
            <a:endParaRPr lang="zh-CN" altLang="en-US" sz="2000" i="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1652384" y="1689851"/>
            <a:ext cx="2821413"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4721595" y="1670004"/>
            <a:ext cx="260250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7751258" y="1679148"/>
            <a:ext cx="270644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2144585" y="2489489"/>
            <a:ext cx="385763" cy="6476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4612852" y="2218507"/>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1537534" y="4420065"/>
            <a:ext cx="8920171" cy="1323439"/>
          </a:xfrm>
          <a:prstGeom prst="rect">
            <a:avLst/>
          </a:prstGeom>
        </p:spPr>
        <p:txBody>
          <a:bodyPr wrap="square">
            <a:spAutoFit/>
          </a:bodyPr>
          <a:lstStyle/>
          <a:p>
            <a:pPr algn="ctr" fontAlgn="base">
              <a:defRPr/>
            </a:pPr>
            <a:r>
              <a:rPr lang="en-US" sz="2000" b="1" dirty="0">
                <a:solidFill>
                  <a:srgbClr val="FF0000"/>
                </a:solidFill>
                <a:latin typeface="Calibri"/>
                <a:ea typeface="微软雅黑"/>
              </a:rPr>
              <a:t>“NEXUS 1.8.6” </a:t>
            </a:r>
            <a:r>
              <a:rPr lang="en-US" b="1" dirty="0">
                <a:solidFill>
                  <a:prstClr val="black"/>
                </a:solidFill>
                <a:latin typeface="Calibri"/>
                <a:ea typeface="微软雅黑"/>
              </a:rPr>
              <a:t>available at</a:t>
            </a:r>
            <a:r>
              <a:rPr lang="en-US" sz="2000" dirty="0">
                <a:solidFill>
                  <a:prstClr val="black"/>
                </a:solidFill>
                <a:latin typeface="Calibri" panose="020F0502020204030204" pitchFamily="34" charset="0"/>
                <a:ea typeface="微软雅黑"/>
                <a:cs typeface="Calibri" panose="020F0502020204030204" pitchFamily="34" charset="0"/>
              </a:rPr>
              <a:t>:</a:t>
            </a:r>
          </a:p>
          <a:p>
            <a:pPr algn="ctr" fontAlgn="base">
              <a:defRPr/>
            </a:pPr>
            <a:r>
              <a:rPr lang="en-US" sz="2000" dirty="0">
                <a:solidFill>
                  <a:prstClr val="black"/>
                </a:solidFill>
                <a:latin typeface="Calibri" panose="020F0502020204030204" pitchFamily="34" charset="0"/>
                <a:cs typeface="Calibri" panose="020F0502020204030204" pitchFamily="34" charset="0"/>
                <a:hlinkClick r:id="rId5"/>
              </a:rPr>
              <a:t>https://gaftp.epa.gov/Air/aqmg/cjang/NEXUS/</a:t>
            </a:r>
            <a:r>
              <a:rPr lang="en-US" sz="2000" dirty="0">
                <a:solidFill>
                  <a:prstClr val="black"/>
                </a:solidFill>
                <a:latin typeface="Calibri" panose="020F0502020204030204" pitchFamily="34" charset="0"/>
                <a:cs typeface="Calibri" panose="020F0502020204030204" pitchFamily="34" charset="0"/>
              </a:rPr>
              <a:t>  </a:t>
            </a:r>
          </a:p>
          <a:p>
            <a:pPr fontAlgn="base">
              <a:defRPr/>
            </a:pPr>
            <a:endParaRPr lang="en-US" sz="2000" dirty="0">
              <a:solidFill>
                <a:prstClr val="black"/>
              </a:solidFill>
              <a:latin typeface="Calibri" panose="020F0502020204030204" pitchFamily="34" charset="0"/>
              <a:cs typeface="Calibri" panose="020F0502020204030204" pitchFamily="34" charset="0"/>
            </a:endParaRPr>
          </a:p>
          <a:p>
            <a:pPr fontAlgn="base">
              <a:defRPr/>
            </a:pPr>
            <a:r>
              <a:rPr lang="en-US" sz="2000" dirty="0">
                <a:solidFill>
                  <a:prstClr val="black"/>
                </a:solidFill>
                <a:latin typeface="Calibri" panose="020F0502020204030204" pitchFamily="34" charset="0"/>
                <a:ea typeface="微软雅黑"/>
                <a:cs typeface="Calibri" panose="020F0502020204030204" pitchFamily="34" charset="0"/>
              </a:rPr>
              <a:t> 	</a:t>
            </a:r>
            <a:endParaRPr lang="en-US" b="1" i="1" dirty="0">
              <a:solidFill>
                <a:srgbClr val="0000FF"/>
              </a:solidFill>
              <a:latin typeface="Calibri"/>
              <a:ea typeface="微软雅黑"/>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6"/>
          <a:stretch>
            <a:fillRect/>
          </a:stretch>
        </p:blipFill>
        <p:spPr>
          <a:xfrm>
            <a:off x="7535324" y="2241250"/>
            <a:ext cx="2990250" cy="2078379"/>
          </a:xfrm>
          <a:prstGeom prst="rect">
            <a:avLst/>
          </a:prstGeom>
          <a:ln>
            <a:solidFill>
              <a:schemeClr val="tx1"/>
            </a:solidFill>
          </a:ln>
        </p:spPr>
      </p:pic>
      <p:sp>
        <p:nvSpPr>
          <p:cNvPr id="16" name="Slide Number Placeholder 1">
            <a:extLst>
              <a:ext uri="{FF2B5EF4-FFF2-40B4-BE49-F238E27FC236}">
                <a16:creationId xmlns:a16="http://schemas.microsoft.com/office/drawing/2014/main" id="{81467174-C0E6-4289-B6E7-D1DB50A7FB8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6990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152400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7010401" y="3429001"/>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8" name="Slide Number Placeholder 1">
            <a:extLst>
              <a:ext uri="{FF2B5EF4-FFF2-40B4-BE49-F238E27FC236}">
                <a16:creationId xmlns:a16="http://schemas.microsoft.com/office/drawing/2014/main" id="{D6468222-C815-4687-AC32-0481F215D0C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152400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5935198" y="2893013"/>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7140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8385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5989844"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627164" y="2697358"/>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627163" y="305960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627163"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627163" y="451786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627163"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3064738" y="269932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3064738" y="306158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3060570"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3060570" y="415610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3060570"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4497623" y="2697357"/>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4497623" y="3059605"/>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4497623" y="342185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4501869" y="378818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4497623" y="4517859"/>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4501869" y="488644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524000" y="71439"/>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9391386" y="3712517"/>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2727591" y="2744888"/>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2732019" y="3114600"/>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2733245" y="3826568"/>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2742044" y="4560372"/>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2749019" y="4940419"/>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4171191" y="2734394"/>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4160941" y="3126478"/>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4186969" y="3838227"/>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4179801" y="4195950"/>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4186151" y="4921273"/>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5565401" y="2730943"/>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5569523" y="3123264"/>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5585882" y="3504839"/>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5580081" y="3827772"/>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5595143" y="4552860"/>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5574281" y="4921273"/>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2742715" y="2007296"/>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4221078" y="4557726"/>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5618334" y="4140322"/>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2726880" y="2357856"/>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2754671" y="3459127"/>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2733244" y="4194910"/>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5585000" y="2010055"/>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5580675" y="2366132"/>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4113045" y="2007897"/>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4127322" y="3463593"/>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627163" y="5258818"/>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4171191" y="2365059"/>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7519179" y="1062367"/>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9876281" y="1062367"/>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8644946" y="3453664"/>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6468696" y="946240"/>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8848545" y="935521"/>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7576580" y="3369568"/>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6815271" y="1922832"/>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9158071" y="1973958"/>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7950479" y="4392357"/>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7890539" y="4886675"/>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6663874" y="2464456"/>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9073006" y="2416263"/>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8396018" y="3823184"/>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7224966" y="1420468"/>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9621349" y="1453478"/>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8290881" y="2907325"/>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7101199" y="5375308"/>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637016"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75" name="Slide Number Placeholder 1">
            <a:extLst>
              <a:ext uri="{FF2B5EF4-FFF2-40B4-BE49-F238E27FC236}">
                <a16:creationId xmlns:a16="http://schemas.microsoft.com/office/drawing/2014/main" id="{2F0107F0-DA13-4F4D-8162-F2475735B84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1524000" y="857251"/>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1607198" y="71440"/>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1524000" y="5874368"/>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629247"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636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632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1616638" y="498546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645504"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629246" y="4600867"/>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634257"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3071711" y="2040226"/>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4490874"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7301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4490874"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5885602"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7311028"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3061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4458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5885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4494556"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5885602"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7301412"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4488293"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5890806"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8695123"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4458974" y="4242971"/>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5896946" y="242502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7294130" y="2052275"/>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3057086" y="2786543"/>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4453674" y="499145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5904729" y="316520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8714558" y="205227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5904729" y="497929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8707791" y="4616363"/>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8" name="Slide Number Placeholder 1">
            <a:extLst>
              <a:ext uri="{FF2B5EF4-FFF2-40B4-BE49-F238E27FC236}">
                <a16:creationId xmlns:a16="http://schemas.microsoft.com/office/drawing/2014/main" id="{BC45BDB4-5120-4914-A88C-D5DFE763860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20031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1597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1597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8184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671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2" name="Slide Number Placeholder 1">
            <a:extLst>
              <a:ext uri="{FF2B5EF4-FFF2-40B4-BE49-F238E27FC236}">
                <a16:creationId xmlns:a16="http://schemas.microsoft.com/office/drawing/2014/main" id="{D494185D-34F3-4964-88FB-E90F78ED075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719163" y="4615887"/>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4663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7684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714565" y="4279855"/>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7632541" y="4279855"/>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520257" y="4295405"/>
            <a:ext cx="311228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8531811" y="1128321"/>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1832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2317180"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5287027"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8260622"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3476970"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6456999"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9453338"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1524000" y="1402970"/>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3722176" y="2371699"/>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2225823" y="876283"/>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5440944" y="1128321"/>
            <a:ext cx="2993277" cy="2862322"/>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NEXUS can determine the presence or absence of environmental justice concerns in communities in areas with MP concerns. NEXUS currently includes a poverty/disadvantage index, and we are incorporating additional EJ metrics such as the data inputs below from EJSCREEN. These indices show the close proximity of AK Steel &amp; US Steel to EJ communities.</a:t>
            </a:r>
          </a:p>
        </p:txBody>
      </p:sp>
      <p:sp>
        <p:nvSpPr>
          <p:cNvPr id="40" name="Slide Number Placeholder 1">
            <a:extLst>
              <a:ext uri="{FF2B5EF4-FFF2-40B4-BE49-F238E27FC236}">
                <a16:creationId xmlns:a16="http://schemas.microsoft.com/office/drawing/2014/main" id="{B96B9F3E-4EB1-4522-A40F-D53ED5BD5FC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235670" y="49406"/>
            <a:ext cx="11698664" cy="669103"/>
          </a:xfrm>
        </p:spPr>
        <p:txBody>
          <a:bodyPr/>
          <a:lstStyle/>
          <a:p>
            <a:r>
              <a:rPr lang="en-US" altLang="zh-CN" sz="2700" dirty="0"/>
              <a:t>NEXUS Tool: </a:t>
            </a:r>
            <a:r>
              <a:rPr lang="en-US" altLang="zh-CN" sz="2700" dirty="0">
                <a:solidFill>
                  <a:srgbClr val="FFFF00"/>
                </a:solidFill>
              </a:rPr>
              <a:t>Example 2 - MP Risks in EJ Communities</a:t>
            </a:r>
            <a:endParaRPr lang="en-US" sz="2700" dirty="0"/>
          </a:p>
        </p:txBody>
      </p:sp>
      <p:pic>
        <p:nvPicPr>
          <p:cNvPr id="8" name="Picture 7">
            <a:extLst>
              <a:ext uri="{FF2B5EF4-FFF2-40B4-BE49-F238E27FC236}">
                <a16:creationId xmlns:a16="http://schemas.microsoft.com/office/drawing/2014/main" id="{7997113C-043E-4CF6-BD61-836E127A1A7E}"/>
              </a:ext>
            </a:extLst>
          </p:cNvPr>
          <p:cNvPicPr>
            <a:picLocks noChangeAspect="1"/>
          </p:cNvPicPr>
          <p:nvPr/>
        </p:nvPicPr>
        <p:blipFill>
          <a:blip r:embed="rId3"/>
          <a:stretch>
            <a:fillRect/>
          </a:stretch>
        </p:blipFill>
        <p:spPr>
          <a:xfrm>
            <a:off x="1524000" y="740543"/>
            <a:ext cx="9144000" cy="4507673"/>
          </a:xfrm>
          <a:prstGeom prst="rect">
            <a:avLst/>
          </a:prstGeom>
        </p:spPr>
      </p:pic>
      <p:pic>
        <p:nvPicPr>
          <p:cNvPr id="7" name="Picture 6">
            <a:extLst>
              <a:ext uri="{FF2B5EF4-FFF2-40B4-BE49-F238E27FC236}">
                <a16:creationId xmlns:a16="http://schemas.microsoft.com/office/drawing/2014/main" id="{12BCC9C2-9AC9-427E-A18E-F7CB012EC75D}"/>
              </a:ext>
            </a:extLst>
          </p:cNvPr>
          <p:cNvPicPr>
            <a:picLocks noChangeAspect="1"/>
          </p:cNvPicPr>
          <p:nvPr/>
        </p:nvPicPr>
        <p:blipFill rotWithShape="1">
          <a:blip r:embed="rId4"/>
          <a:srcRect r="31446" b="46002"/>
          <a:stretch/>
        </p:blipFill>
        <p:spPr>
          <a:xfrm>
            <a:off x="6790064" y="3889030"/>
            <a:ext cx="3877937" cy="1817877"/>
          </a:xfrm>
          <a:prstGeom prst="rect">
            <a:avLst/>
          </a:prstGeom>
        </p:spPr>
      </p:pic>
      <p:sp>
        <p:nvSpPr>
          <p:cNvPr id="9" name="Rectangle 8">
            <a:extLst>
              <a:ext uri="{FF2B5EF4-FFF2-40B4-BE49-F238E27FC236}">
                <a16:creationId xmlns:a16="http://schemas.microsoft.com/office/drawing/2014/main" id="{1EF318CF-E536-4CE8-82F4-151E8D5719FA}"/>
              </a:ext>
            </a:extLst>
          </p:cNvPr>
          <p:cNvSpPr/>
          <p:nvPr/>
        </p:nvSpPr>
        <p:spPr>
          <a:xfrm>
            <a:off x="1637016" y="5689670"/>
            <a:ext cx="8573785" cy="1077218"/>
          </a:xfrm>
          <a:prstGeom prst="rect">
            <a:avLst/>
          </a:prstGeom>
        </p:spPr>
        <p:txBody>
          <a:bodyPr wrap="square">
            <a:spAutoFit/>
          </a:bodyPr>
          <a:lstStyle/>
          <a:p>
            <a:pPr algn="ctr"/>
            <a:r>
              <a:rPr lang="en-US" sz="1600" dirty="0"/>
              <a:t>NEXUS can determine the presence or absence of environmental justice concerns in communities in areas with multi-pollutant concerns. The information above was generated in Data Query. NEXUS currently includes a poverty/disadvantage index &amp; we are incorporating additional EJ metrics. Let</a:t>
            </a:r>
            <a:r>
              <a:rPr lang="en-US" sz="1600" dirty="0">
                <a:latin typeface="Arial" panose="020B0604020202020204" pitchFamily="34" charset="0"/>
                <a:cs typeface="Arial" panose="020B0604020202020204" pitchFamily="34" charset="0"/>
              </a:rPr>
              <a:t>’</a:t>
            </a:r>
            <a:r>
              <a:rPr lang="en-US" sz="1600" dirty="0"/>
              <a:t>s explore the Memphis CBSA further…</a:t>
            </a:r>
          </a:p>
        </p:txBody>
      </p:sp>
      <p:sp>
        <p:nvSpPr>
          <p:cNvPr id="10" name="Slide Number Placeholder 1">
            <a:extLst>
              <a:ext uri="{FF2B5EF4-FFF2-40B4-BE49-F238E27FC236}">
                <a16:creationId xmlns:a16="http://schemas.microsoft.com/office/drawing/2014/main" id="{C84542A5-E8B6-434E-AAEC-3B295ACB68A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68442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1587190" y="71440"/>
            <a:ext cx="8967795" cy="669103"/>
          </a:xfrm>
        </p:spPr>
        <p:txBody>
          <a:bodyPr/>
          <a:lstStyle/>
          <a:p>
            <a:r>
              <a:rPr lang="en-US" altLang="zh-CN" sz="2800" dirty="0"/>
              <a:t>NEXUS Tool: </a:t>
            </a:r>
            <a:r>
              <a:rPr lang="en-US" altLang="zh-CN" sz="2800" dirty="0">
                <a:solidFill>
                  <a:srgbClr val="FFFF00"/>
                </a:solidFill>
              </a:rPr>
              <a:t>MP Risk Screening for EJ Purpose with Data Query Module</a:t>
            </a:r>
            <a:endParaRPr lang="en-US" sz="2800" dirty="0"/>
          </a:p>
        </p:txBody>
      </p:sp>
      <p:pic>
        <p:nvPicPr>
          <p:cNvPr id="5" name="Picture 4">
            <a:extLst>
              <a:ext uri="{FF2B5EF4-FFF2-40B4-BE49-F238E27FC236}">
                <a16:creationId xmlns:a16="http://schemas.microsoft.com/office/drawing/2014/main" id="{8328A117-1E94-4DF4-A9B2-ADD5464D2203}"/>
              </a:ext>
            </a:extLst>
          </p:cNvPr>
          <p:cNvPicPr>
            <a:picLocks noChangeAspect="1"/>
          </p:cNvPicPr>
          <p:nvPr/>
        </p:nvPicPr>
        <p:blipFill rotWithShape="1">
          <a:blip r:embed="rId3"/>
          <a:srcRect r="40574"/>
          <a:stretch/>
        </p:blipFill>
        <p:spPr>
          <a:xfrm>
            <a:off x="1645171" y="3591763"/>
            <a:ext cx="2748425" cy="2331624"/>
          </a:xfrm>
          <a:prstGeom prst="rect">
            <a:avLst/>
          </a:prstGeom>
        </p:spPr>
      </p:pic>
      <p:pic>
        <p:nvPicPr>
          <p:cNvPr id="6" name="Picture 5">
            <a:extLst>
              <a:ext uri="{FF2B5EF4-FFF2-40B4-BE49-F238E27FC236}">
                <a16:creationId xmlns:a16="http://schemas.microsoft.com/office/drawing/2014/main" id="{F5175A24-DA16-41AD-8FBD-D729C1A574CA}"/>
              </a:ext>
            </a:extLst>
          </p:cNvPr>
          <p:cNvPicPr>
            <a:picLocks noChangeAspect="1"/>
          </p:cNvPicPr>
          <p:nvPr/>
        </p:nvPicPr>
        <p:blipFill rotWithShape="1">
          <a:blip r:embed="rId4"/>
          <a:srcRect r="40166"/>
          <a:stretch/>
        </p:blipFill>
        <p:spPr>
          <a:xfrm>
            <a:off x="7715364" y="3601406"/>
            <a:ext cx="2698350" cy="2320109"/>
          </a:xfrm>
          <a:prstGeom prst="rect">
            <a:avLst/>
          </a:prstGeom>
        </p:spPr>
      </p:pic>
      <p:pic>
        <p:nvPicPr>
          <p:cNvPr id="7" name="Picture 6">
            <a:extLst>
              <a:ext uri="{FF2B5EF4-FFF2-40B4-BE49-F238E27FC236}">
                <a16:creationId xmlns:a16="http://schemas.microsoft.com/office/drawing/2014/main" id="{7D23C517-333D-41DE-8342-0926986D0779}"/>
              </a:ext>
            </a:extLst>
          </p:cNvPr>
          <p:cNvPicPr>
            <a:picLocks noChangeAspect="1"/>
          </p:cNvPicPr>
          <p:nvPr/>
        </p:nvPicPr>
        <p:blipFill rotWithShape="1">
          <a:blip r:embed="rId5"/>
          <a:srcRect r="40600"/>
          <a:stretch/>
        </p:blipFill>
        <p:spPr>
          <a:xfrm>
            <a:off x="4636839" y="3591764"/>
            <a:ext cx="2794941" cy="2328137"/>
          </a:xfrm>
          <a:prstGeom prst="rect">
            <a:avLst/>
          </a:prstGeom>
        </p:spPr>
      </p:pic>
      <p:sp>
        <p:nvSpPr>
          <p:cNvPr id="8" name="TextBox 7">
            <a:extLst>
              <a:ext uri="{FF2B5EF4-FFF2-40B4-BE49-F238E27FC236}">
                <a16:creationId xmlns:a16="http://schemas.microsoft.com/office/drawing/2014/main" id="{690BDCCB-5917-42AC-B591-6E8D208B8006}"/>
              </a:ext>
            </a:extLst>
          </p:cNvPr>
          <p:cNvSpPr txBox="1"/>
          <p:nvPr/>
        </p:nvSpPr>
        <p:spPr>
          <a:xfrm>
            <a:off x="7500750" y="5666005"/>
            <a:ext cx="3127578" cy="276999"/>
          </a:xfrm>
          <a:prstGeom prst="rect">
            <a:avLst/>
          </a:prstGeom>
          <a:noFill/>
        </p:spPr>
        <p:txBody>
          <a:bodyPr wrap="square" rtlCol="0">
            <a:spAutoFit/>
          </a:bodyPr>
          <a:lstStyle/>
          <a:p>
            <a:pPr algn="ctr"/>
            <a:r>
              <a:rPr lang="en-US" sz="1200" b="1" dirty="0"/>
              <a:t>EJSCREEN People of Color  Population</a:t>
            </a:r>
          </a:p>
        </p:txBody>
      </p:sp>
      <p:sp>
        <p:nvSpPr>
          <p:cNvPr id="9" name="TextBox 8">
            <a:extLst>
              <a:ext uri="{FF2B5EF4-FFF2-40B4-BE49-F238E27FC236}">
                <a16:creationId xmlns:a16="http://schemas.microsoft.com/office/drawing/2014/main" id="{675B2FDD-32D0-46B3-9F6F-0D62981808E3}"/>
              </a:ext>
            </a:extLst>
          </p:cNvPr>
          <p:cNvSpPr txBox="1"/>
          <p:nvPr/>
        </p:nvSpPr>
        <p:spPr>
          <a:xfrm>
            <a:off x="1645171" y="5655504"/>
            <a:ext cx="2708083" cy="276999"/>
          </a:xfrm>
          <a:prstGeom prst="rect">
            <a:avLst/>
          </a:prstGeom>
          <a:noFill/>
        </p:spPr>
        <p:txBody>
          <a:bodyPr wrap="square" rtlCol="0">
            <a:spAutoFit/>
          </a:bodyPr>
          <a:lstStyle/>
          <a:p>
            <a:pPr algn="ctr"/>
            <a:r>
              <a:rPr lang="en-US" sz="1200" b="1" dirty="0"/>
              <a:t>EJSCREEN Demographic Index</a:t>
            </a:r>
          </a:p>
        </p:txBody>
      </p:sp>
      <p:sp>
        <p:nvSpPr>
          <p:cNvPr id="10" name="TextBox 9">
            <a:extLst>
              <a:ext uri="{FF2B5EF4-FFF2-40B4-BE49-F238E27FC236}">
                <a16:creationId xmlns:a16="http://schemas.microsoft.com/office/drawing/2014/main" id="{921FFDAE-E7B9-4D88-9FEA-A8AA071B7A8B}"/>
              </a:ext>
            </a:extLst>
          </p:cNvPr>
          <p:cNvSpPr txBox="1"/>
          <p:nvPr/>
        </p:nvSpPr>
        <p:spPr>
          <a:xfrm>
            <a:off x="4592655" y="5655504"/>
            <a:ext cx="2839124" cy="276999"/>
          </a:xfrm>
          <a:prstGeom prst="rect">
            <a:avLst/>
          </a:prstGeom>
          <a:noFill/>
        </p:spPr>
        <p:txBody>
          <a:bodyPr wrap="square" rtlCol="0">
            <a:spAutoFit/>
          </a:bodyPr>
          <a:lstStyle/>
          <a:p>
            <a:pPr algn="ctr"/>
            <a:r>
              <a:rPr lang="en-US" sz="1200" b="1" dirty="0"/>
              <a:t>EJSCREEN Low Income Population</a:t>
            </a:r>
          </a:p>
        </p:txBody>
      </p:sp>
      <p:pic>
        <p:nvPicPr>
          <p:cNvPr id="13" name="Picture 12">
            <a:extLst>
              <a:ext uri="{FF2B5EF4-FFF2-40B4-BE49-F238E27FC236}">
                <a16:creationId xmlns:a16="http://schemas.microsoft.com/office/drawing/2014/main" id="{A35EBAF8-1E6D-461F-B905-DEA79010A821}"/>
              </a:ext>
            </a:extLst>
          </p:cNvPr>
          <p:cNvPicPr>
            <a:picLocks noChangeAspect="1"/>
          </p:cNvPicPr>
          <p:nvPr/>
        </p:nvPicPr>
        <p:blipFill>
          <a:blip r:embed="rId6"/>
          <a:stretch>
            <a:fillRect/>
          </a:stretch>
        </p:blipFill>
        <p:spPr>
          <a:xfrm>
            <a:off x="8258833" y="873669"/>
            <a:ext cx="1827575" cy="2573951"/>
          </a:xfrm>
          <a:prstGeom prst="rect">
            <a:avLst/>
          </a:prstGeom>
        </p:spPr>
      </p:pic>
      <p:pic>
        <p:nvPicPr>
          <p:cNvPr id="14" name="Picture 13">
            <a:extLst>
              <a:ext uri="{FF2B5EF4-FFF2-40B4-BE49-F238E27FC236}">
                <a16:creationId xmlns:a16="http://schemas.microsoft.com/office/drawing/2014/main" id="{631973A3-9E94-437A-8917-BE0DD66DA09D}"/>
              </a:ext>
            </a:extLst>
          </p:cNvPr>
          <p:cNvPicPr>
            <a:picLocks noChangeAspect="1"/>
          </p:cNvPicPr>
          <p:nvPr/>
        </p:nvPicPr>
        <p:blipFill>
          <a:blip r:embed="rId7"/>
          <a:stretch>
            <a:fillRect/>
          </a:stretch>
        </p:blipFill>
        <p:spPr>
          <a:xfrm>
            <a:off x="3705112" y="1201127"/>
            <a:ext cx="4087371" cy="2160304"/>
          </a:xfrm>
          <a:prstGeom prst="rect">
            <a:avLst/>
          </a:prstGeom>
        </p:spPr>
      </p:pic>
      <p:sp>
        <p:nvSpPr>
          <p:cNvPr id="15" name="TextBox 14">
            <a:extLst>
              <a:ext uri="{FF2B5EF4-FFF2-40B4-BE49-F238E27FC236}">
                <a16:creationId xmlns:a16="http://schemas.microsoft.com/office/drawing/2014/main" id="{573829EE-13B5-4859-A939-3D85E5D3A669}"/>
              </a:ext>
            </a:extLst>
          </p:cNvPr>
          <p:cNvSpPr txBox="1"/>
          <p:nvPr/>
        </p:nvSpPr>
        <p:spPr>
          <a:xfrm>
            <a:off x="3705111" y="869173"/>
            <a:ext cx="4219734" cy="276999"/>
          </a:xfrm>
          <a:prstGeom prst="rect">
            <a:avLst/>
          </a:prstGeom>
          <a:noFill/>
        </p:spPr>
        <p:txBody>
          <a:bodyPr wrap="square" rtlCol="0">
            <a:spAutoFit/>
          </a:bodyPr>
          <a:lstStyle/>
          <a:p>
            <a:r>
              <a:rPr lang="en-US" sz="1200" b="1" dirty="0"/>
              <a:t>Memphis CBSA using the NEXUS data query module </a:t>
            </a:r>
          </a:p>
        </p:txBody>
      </p:sp>
      <p:grpSp>
        <p:nvGrpSpPr>
          <p:cNvPr id="23" name="Group 22">
            <a:extLst>
              <a:ext uri="{FF2B5EF4-FFF2-40B4-BE49-F238E27FC236}">
                <a16:creationId xmlns:a16="http://schemas.microsoft.com/office/drawing/2014/main" id="{25550DDE-E7CA-4C4F-8DF5-D68BE9DFB0F3}"/>
              </a:ext>
            </a:extLst>
          </p:cNvPr>
          <p:cNvGrpSpPr/>
          <p:nvPr/>
        </p:nvGrpSpPr>
        <p:grpSpPr>
          <a:xfrm>
            <a:off x="1587190" y="1420658"/>
            <a:ext cx="2004929" cy="1383624"/>
            <a:chOff x="2652712" y="2195512"/>
            <a:chExt cx="3838575" cy="2904599"/>
          </a:xfrm>
        </p:grpSpPr>
        <p:pic>
          <p:nvPicPr>
            <p:cNvPr id="20" name="Picture 19">
              <a:extLst>
                <a:ext uri="{FF2B5EF4-FFF2-40B4-BE49-F238E27FC236}">
                  <a16:creationId xmlns:a16="http://schemas.microsoft.com/office/drawing/2014/main" id="{C6B8F6AE-3D75-4650-B657-BBB0E957236F}"/>
                </a:ext>
              </a:extLst>
            </p:cNvPr>
            <p:cNvPicPr>
              <a:picLocks noChangeAspect="1"/>
            </p:cNvPicPr>
            <p:nvPr/>
          </p:nvPicPr>
          <p:blipFill>
            <a:blip r:embed="rId8"/>
            <a:stretch>
              <a:fillRect/>
            </a:stretch>
          </p:blipFill>
          <p:spPr>
            <a:xfrm>
              <a:off x="2652712" y="2195512"/>
              <a:ext cx="3838575" cy="2466975"/>
            </a:xfrm>
            <a:prstGeom prst="rect">
              <a:avLst/>
            </a:prstGeom>
          </p:spPr>
        </p:pic>
        <p:pic>
          <p:nvPicPr>
            <p:cNvPr id="22" name="Picture 21">
              <a:extLst>
                <a:ext uri="{FF2B5EF4-FFF2-40B4-BE49-F238E27FC236}">
                  <a16:creationId xmlns:a16="http://schemas.microsoft.com/office/drawing/2014/main" id="{BDA05106-EF20-4EF6-9209-2349856AC0FB}"/>
                </a:ext>
              </a:extLst>
            </p:cNvPr>
            <p:cNvPicPr>
              <a:picLocks noChangeAspect="1"/>
            </p:cNvPicPr>
            <p:nvPr/>
          </p:nvPicPr>
          <p:blipFill>
            <a:blip r:embed="rId9"/>
            <a:stretch>
              <a:fillRect/>
            </a:stretch>
          </p:blipFill>
          <p:spPr>
            <a:xfrm>
              <a:off x="2652712" y="4614336"/>
              <a:ext cx="3838575" cy="485775"/>
            </a:xfrm>
            <a:prstGeom prst="rect">
              <a:avLst/>
            </a:prstGeom>
          </p:spPr>
        </p:pic>
      </p:grpSp>
      <p:cxnSp>
        <p:nvCxnSpPr>
          <p:cNvPr id="25" name="Straight Arrow Connector 24">
            <a:extLst>
              <a:ext uri="{FF2B5EF4-FFF2-40B4-BE49-F238E27FC236}">
                <a16:creationId xmlns:a16="http://schemas.microsoft.com/office/drawing/2014/main" id="{6B07D6CE-CD36-478A-A7AA-BF84CA4CCD69}"/>
              </a:ext>
            </a:extLst>
          </p:cNvPr>
          <p:cNvCxnSpPr>
            <a:stCxn id="22" idx="3"/>
          </p:cNvCxnSpPr>
          <p:nvPr/>
        </p:nvCxnSpPr>
        <p:spPr bwMode="auto">
          <a:xfrm flipV="1">
            <a:off x="3592119" y="1828801"/>
            <a:ext cx="1347111" cy="85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C065DB54-519C-4481-B81F-D3720C1F249E}"/>
              </a:ext>
            </a:extLst>
          </p:cNvPr>
          <p:cNvSpPr/>
          <p:nvPr/>
        </p:nvSpPr>
        <p:spPr>
          <a:xfrm>
            <a:off x="215318" y="6041952"/>
            <a:ext cx="11068378" cy="830997"/>
          </a:xfrm>
          <a:prstGeom prst="rect">
            <a:avLst/>
          </a:prstGeom>
        </p:spPr>
        <p:txBody>
          <a:bodyPr wrap="square">
            <a:spAutoFit/>
          </a:bodyPr>
          <a:lstStyle/>
          <a:p>
            <a:pPr algn="ctr"/>
            <a:r>
              <a:rPr lang="en-US" sz="1600" dirty="0"/>
              <a:t>NEXUS can determine the presence or absence of environmental justice concerns in communities in areas with multi-pollutant concerns. NEXUS currently includes a poverty/disadvantage index, and we plan to incorporate additional EJ metrics such as the data inputs above from EJSCREEN. </a:t>
            </a:r>
          </a:p>
        </p:txBody>
      </p:sp>
      <p:sp>
        <p:nvSpPr>
          <p:cNvPr id="18" name="Slide Number Placeholder 1">
            <a:extLst>
              <a:ext uri="{FF2B5EF4-FFF2-40B4-BE49-F238E27FC236}">
                <a16:creationId xmlns:a16="http://schemas.microsoft.com/office/drawing/2014/main" id="{5E8FA3E4-D24C-409C-A110-79AFB41BF6B3}"/>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9950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BE6F-22D2-4CBE-9E4A-54F44080AE93}"/>
              </a:ext>
            </a:extLst>
          </p:cNvPr>
          <p:cNvSpPr>
            <a:spLocks noGrp="1"/>
          </p:cNvSpPr>
          <p:nvPr>
            <p:ph type="title"/>
          </p:nvPr>
        </p:nvSpPr>
        <p:spPr/>
        <p:txBody>
          <a:bodyPr/>
          <a:lstStyle/>
          <a:p>
            <a:r>
              <a:rPr lang="en-US" altLang="zh-CN" dirty="0"/>
              <a:t>NEXUS Tool: </a:t>
            </a:r>
            <a:r>
              <a:rPr lang="en-US" altLang="zh-CN" dirty="0">
                <a:solidFill>
                  <a:srgbClr val="FFFF00"/>
                </a:solidFill>
              </a:rPr>
              <a:t>EJ Screening in Memphis</a:t>
            </a:r>
            <a:endParaRPr lang="en-US" dirty="0"/>
          </a:p>
        </p:txBody>
      </p:sp>
      <p:pic>
        <p:nvPicPr>
          <p:cNvPr id="5" name="Picture 4">
            <a:extLst>
              <a:ext uri="{FF2B5EF4-FFF2-40B4-BE49-F238E27FC236}">
                <a16:creationId xmlns:a16="http://schemas.microsoft.com/office/drawing/2014/main" id="{7634514C-C635-4B8B-8BEB-4B7B09920627}"/>
              </a:ext>
            </a:extLst>
          </p:cNvPr>
          <p:cNvPicPr>
            <a:picLocks noChangeAspect="1"/>
          </p:cNvPicPr>
          <p:nvPr/>
        </p:nvPicPr>
        <p:blipFill>
          <a:blip r:embed="rId2"/>
          <a:stretch>
            <a:fillRect/>
          </a:stretch>
        </p:blipFill>
        <p:spPr>
          <a:xfrm>
            <a:off x="1639675" y="967440"/>
            <a:ext cx="5220670" cy="3015433"/>
          </a:xfrm>
          <a:prstGeom prst="rect">
            <a:avLst/>
          </a:prstGeom>
        </p:spPr>
      </p:pic>
      <p:pic>
        <p:nvPicPr>
          <p:cNvPr id="6" name="Picture 5">
            <a:extLst>
              <a:ext uri="{FF2B5EF4-FFF2-40B4-BE49-F238E27FC236}">
                <a16:creationId xmlns:a16="http://schemas.microsoft.com/office/drawing/2014/main" id="{C15FF57F-2005-4FD1-9613-F6E4CEBD53FE}"/>
              </a:ext>
            </a:extLst>
          </p:cNvPr>
          <p:cNvPicPr>
            <a:picLocks noChangeAspect="1"/>
          </p:cNvPicPr>
          <p:nvPr/>
        </p:nvPicPr>
        <p:blipFill>
          <a:blip r:embed="rId3"/>
          <a:stretch>
            <a:fillRect/>
          </a:stretch>
        </p:blipFill>
        <p:spPr>
          <a:xfrm>
            <a:off x="1639676" y="4188953"/>
            <a:ext cx="3028951" cy="2319338"/>
          </a:xfrm>
          <a:prstGeom prst="rect">
            <a:avLst/>
          </a:prstGeom>
        </p:spPr>
      </p:pic>
      <p:sp>
        <p:nvSpPr>
          <p:cNvPr id="8" name="TextBox 7">
            <a:extLst>
              <a:ext uri="{FF2B5EF4-FFF2-40B4-BE49-F238E27FC236}">
                <a16:creationId xmlns:a16="http://schemas.microsoft.com/office/drawing/2014/main" id="{61BDA5A5-2667-4045-87F6-8C4E50890899}"/>
              </a:ext>
            </a:extLst>
          </p:cNvPr>
          <p:cNvSpPr txBox="1"/>
          <p:nvPr/>
        </p:nvSpPr>
        <p:spPr>
          <a:xfrm>
            <a:off x="1800109" y="6510985"/>
            <a:ext cx="2708083" cy="276999"/>
          </a:xfrm>
          <a:prstGeom prst="rect">
            <a:avLst/>
          </a:prstGeom>
          <a:noFill/>
        </p:spPr>
        <p:txBody>
          <a:bodyPr wrap="square" rtlCol="0">
            <a:spAutoFit/>
          </a:bodyPr>
          <a:lstStyle/>
          <a:p>
            <a:pPr algn="ctr"/>
            <a:r>
              <a:rPr lang="en-US" sz="1200" b="1" dirty="0"/>
              <a:t>EJSCREEN Demographic Index</a:t>
            </a:r>
          </a:p>
        </p:txBody>
      </p:sp>
      <p:pic>
        <p:nvPicPr>
          <p:cNvPr id="7" name="Picture 6">
            <a:extLst>
              <a:ext uri="{FF2B5EF4-FFF2-40B4-BE49-F238E27FC236}">
                <a16:creationId xmlns:a16="http://schemas.microsoft.com/office/drawing/2014/main" id="{F33CCC27-9463-4A53-8A2F-90AC600B330D}"/>
              </a:ext>
            </a:extLst>
          </p:cNvPr>
          <p:cNvPicPr>
            <a:picLocks noChangeAspect="1"/>
          </p:cNvPicPr>
          <p:nvPr/>
        </p:nvPicPr>
        <p:blipFill>
          <a:blip r:embed="rId4"/>
          <a:stretch>
            <a:fillRect/>
          </a:stretch>
        </p:blipFill>
        <p:spPr>
          <a:xfrm>
            <a:off x="4795889" y="4188763"/>
            <a:ext cx="2820439" cy="2330688"/>
          </a:xfrm>
          <a:prstGeom prst="rect">
            <a:avLst/>
          </a:prstGeom>
        </p:spPr>
      </p:pic>
      <p:sp>
        <p:nvSpPr>
          <p:cNvPr id="11" name="TextBox 10">
            <a:extLst>
              <a:ext uri="{FF2B5EF4-FFF2-40B4-BE49-F238E27FC236}">
                <a16:creationId xmlns:a16="http://schemas.microsoft.com/office/drawing/2014/main" id="{EF3D90A2-D159-4F11-BAEA-01B20698DEAA}"/>
              </a:ext>
            </a:extLst>
          </p:cNvPr>
          <p:cNvSpPr txBox="1"/>
          <p:nvPr/>
        </p:nvSpPr>
        <p:spPr>
          <a:xfrm>
            <a:off x="7580610" y="6522023"/>
            <a:ext cx="2839124" cy="276999"/>
          </a:xfrm>
          <a:prstGeom prst="rect">
            <a:avLst/>
          </a:prstGeom>
          <a:noFill/>
        </p:spPr>
        <p:txBody>
          <a:bodyPr wrap="square" rtlCol="0">
            <a:spAutoFit/>
          </a:bodyPr>
          <a:lstStyle/>
          <a:p>
            <a:pPr algn="ctr"/>
            <a:r>
              <a:rPr lang="en-US" sz="1200" b="1" dirty="0"/>
              <a:t>EJSCREEN Low Income Population</a:t>
            </a:r>
          </a:p>
        </p:txBody>
      </p:sp>
      <p:sp>
        <p:nvSpPr>
          <p:cNvPr id="12" name="TextBox 11">
            <a:extLst>
              <a:ext uri="{FF2B5EF4-FFF2-40B4-BE49-F238E27FC236}">
                <a16:creationId xmlns:a16="http://schemas.microsoft.com/office/drawing/2014/main" id="{4D5F69DF-2CC9-40D9-B0D5-6F00910F3323}"/>
              </a:ext>
            </a:extLst>
          </p:cNvPr>
          <p:cNvSpPr txBox="1"/>
          <p:nvPr/>
        </p:nvSpPr>
        <p:spPr>
          <a:xfrm>
            <a:off x="4872717" y="6519452"/>
            <a:ext cx="2698350" cy="276999"/>
          </a:xfrm>
          <a:prstGeom prst="rect">
            <a:avLst/>
          </a:prstGeom>
          <a:noFill/>
        </p:spPr>
        <p:txBody>
          <a:bodyPr wrap="square" rtlCol="0">
            <a:spAutoFit/>
          </a:bodyPr>
          <a:lstStyle/>
          <a:p>
            <a:pPr algn="ctr"/>
            <a:r>
              <a:rPr lang="en-US" sz="1200" b="1" dirty="0"/>
              <a:t>EJSCREEN Minority Population</a:t>
            </a:r>
          </a:p>
        </p:txBody>
      </p:sp>
      <p:pic>
        <p:nvPicPr>
          <p:cNvPr id="9" name="Picture 8">
            <a:extLst>
              <a:ext uri="{FF2B5EF4-FFF2-40B4-BE49-F238E27FC236}">
                <a16:creationId xmlns:a16="http://schemas.microsoft.com/office/drawing/2014/main" id="{A98B0317-87C1-4542-8211-47CD54B5D1F1}"/>
              </a:ext>
            </a:extLst>
          </p:cNvPr>
          <p:cNvPicPr>
            <a:picLocks noChangeAspect="1"/>
          </p:cNvPicPr>
          <p:nvPr/>
        </p:nvPicPr>
        <p:blipFill>
          <a:blip r:embed="rId5"/>
          <a:stretch>
            <a:fillRect/>
          </a:stretch>
        </p:blipFill>
        <p:spPr>
          <a:xfrm>
            <a:off x="7737512" y="4209771"/>
            <a:ext cx="2951048" cy="2319339"/>
          </a:xfrm>
          <a:prstGeom prst="rect">
            <a:avLst/>
          </a:prstGeom>
        </p:spPr>
      </p:pic>
      <p:pic>
        <p:nvPicPr>
          <p:cNvPr id="13" name="Picture 12">
            <a:extLst>
              <a:ext uri="{FF2B5EF4-FFF2-40B4-BE49-F238E27FC236}">
                <a16:creationId xmlns:a16="http://schemas.microsoft.com/office/drawing/2014/main" id="{ED4794D4-B070-4299-AD99-9BFFB592CE19}"/>
              </a:ext>
            </a:extLst>
          </p:cNvPr>
          <p:cNvPicPr>
            <a:picLocks noChangeAspect="1"/>
          </p:cNvPicPr>
          <p:nvPr/>
        </p:nvPicPr>
        <p:blipFill>
          <a:blip r:embed="rId6"/>
          <a:stretch>
            <a:fillRect/>
          </a:stretch>
        </p:blipFill>
        <p:spPr>
          <a:xfrm>
            <a:off x="7067465" y="1167175"/>
            <a:ext cx="1827575" cy="2573951"/>
          </a:xfrm>
          <a:prstGeom prst="rect">
            <a:avLst/>
          </a:prstGeom>
        </p:spPr>
      </p:pic>
      <p:grpSp>
        <p:nvGrpSpPr>
          <p:cNvPr id="18" name="Group 17">
            <a:extLst>
              <a:ext uri="{FF2B5EF4-FFF2-40B4-BE49-F238E27FC236}">
                <a16:creationId xmlns:a16="http://schemas.microsoft.com/office/drawing/2014/main" id="{1B045BBC-A3FA-4B1A-81F0-B309B8466017}"/>
              </a:ext>
            </a:extLst>
          </p:cNvPr>
          <p:cNvGrpSpPr/>
          <p:nvPr/>
        </p:nvGrpSpPr>
        <p:grpSpPr>
          <a:xfrm>
            <a:off x="2715377" y="5509142"/>
            <a:ext cx="273182" cy="334303"/>
            <a:chOff x="5461807" y="2841435"/>
            <a:chExt cx="537827" cy="537827"/>
          </a:xfrm>
        </p:grpSpPr>
        <p:pic>
          <p:nvPicPr>
            <p:cNvPr id="16" name="Graphic 15" descr="Water">
              <a:extLst>
                <a:ext uri="{FF2B5EF4-FFF2-40B4-BE49-F238E27FC236}">
                  <a16:creationId xmlns:a16="http://schemas.microsoft.com/office/drawing/2014/main" id="{2879EC21-1CA2-4DCE-A279-21EE5C5E7F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4AD4DA76-E43F-42C0-905D-DE3D429D71EC}"/>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9" name="Group 18">
            <a:extLst>
              <a:ext uri="{FF2B5EF4-FFF2-40B4-BE49-F238E27FC236}">
                <a16:creationId xmlns:a16="http://schemas.microsoft.com/office/drawing/2014/main" id="{A825FE16-B819-49B9-8B7F-4F0C278E4249}"/>
              </a:ext>
            </a:extLst>
          </p:cNvPr>
          <p:cNvGrpSpPr/>
          <p:nvPr/>
        </p:nvGrpSpPr>
        <p:grpSpPr>
          <a:xfrm>
            <a:off x="5709626" y="5548671"/>
            <a:ext cx="273182" cy="334303"/>
            <a:chOff x="5461807" y="2841435"/>
            <a:chExt cx="537827" cy="537827"/>
          </a:xfrm>
        </p:grpSpPr>
        <p:pic>
          <p:nvPicPr>
            <p:cNvPr id="20" name="Graphic 19" descr="Water">
              <a:extLst>
                <a:ext uri="{FF2B5EF4-FFF2-40B4-BE49-F238E27FC236}">
                  <a16:creationId xmlns:a16="http://schemas.microsoft.com/office/drawing/2014/main" id="{7AE0993E-879B-419E-ACE7-D52AFCC1DE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1" name="Oval 20">
              <a:extLst>
                <a:ext uri="{FF2B5EF4-FFF2-40B4-BE49-F238E27FC236}">
                  <a16:creationId xmlns:a16="http://schemas.microsoft.com/office/drawing/2014/main" id="{7C33D9DE-C035-4917-BAD7-F014CC32C54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5C42EF83-F2BE-4851-BBF9-01E24E1C0073}"/>
              </a:ext>
            </a:extLst>
          </p:cNvPr>
          <p:cNvGrpSpPr/>
          <p:nvPr/>
        </p:nvGrpSpPr>
        <p:grpSpPr>
          <a:xfrm>
            <a:off x="8738007" y="5526409"/>
            <a:ext cx="273182" cy="334303"/>
            <a:chOff x="5461807" y="2841435"/>
            <a:chExt cx="537827" cy="537827"/>
          </a:xfrm>
        </p:grpSpPr>
        <p:pic>
          <p:nvPicPr>
            <p:cNvPr id="23" name="Graphic 22" descr="Water">
              <a:extLst>
                <a:ext uri="{FF2B5EF4-FFF2-40B4-BE49-F238E27FC236}">
                  <a16:creationId xmlns:a16="http://schemas.microsoft.com/office/drawing/2014/main" id="{AFE5B9F9-5FB1-45C8-B864-6E1A0B2AB4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B872208A-A53B-4F14-936B-6696A3A4CEB4}"/>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25" name="Rectangle 24">
            <a:extLst>
              <a:ext uri="{FF2B5EF4-FFF2-40B4-BE49-F238E27FC236}">
                <a16:creationId xmlns:a16="http://schemas.microsoft.com/office/drawing/2014/main" id="{11B82020-1222-4D41-85D8-90E9B8244750}"/>
              </a:ext>
            </a:extLst>
          </p:cNvPr>
          <p:cNvSpPr/>
          <p:nvPr/>
        </p:nvSpPr>
        <p:spPr>
          <a:xfrm>
            <a:off x="9102160" y="1433601"/>
            <a:ext cx="2272976" cy="2062103"/>
          </a:xfrm>
          <a:prstGeom prst="rect">
            <a:avLst/>
          </a:prstGeom>
        </p:spPr>
        <p:txBody>
          <a:bodyPr wrap="square">
            <a:spAutoFit/>
          </a:bodyPr>
          <a:lstStyle/>
          <a:p>
            <a:pPr algn="ctr"/>
            <a:r>
              <a:rPr lang="en-US" sz="1600" dirty="0"/>
              <a:t>EJSCREEN indices in NEXUS allow us to determine when facilities, such as Allen Fossil Plant, are near communities that may have EJ concerns</a:t>
            </a:r>
          </a:p>
        </p:txBody>
      </p:sp>
      <p:sp>
        <p:nvSpPr>
          <p:cNvPr id="26" name="TextBox 25">
            <a:extLst>
              <a:ext uri="{FF2B5EF4-FFF2-40B4-BE49-F238E27FC236}">
                <a16:creationId xmlns:a16="http://schemas.microsoft.com/office/drawing/2014/main" id="{C55D6722-CACE-4FE5-9886-AD1CBD6FAA5B}"/>
              </a:ext>
            </a:extLst>
          </p:cNvPr>
          <p:cNvSpPr txBox="1"/>
          <p:nvPr/>
        </p:nvSpPr>
        <p:spPr>
          <a:xfrm>
            <a:off x="1541928" y="1014557"/>
            <a:ext cx="2708083" cy="276999"/>
          </a:xfrm>
          <a:prstGeom prst="rect">
            <a:avLst/>
          </a:prstGeom>
          <a:noFill/>
        </p:spPr>
        <p:txBody>
          <a:bodyPr wrap="square" rtlCol="0">
            <a:spAutoFit/>
          </a:bodyPr>
          <a:lstStyle/>
          <a:p>
            <a:r>
              <a:rPr lang="en-US" sz="1200" b="1" dirty="0"/>
              <a:t>Map Generated in NEXUS</a:t>
            </a:r>
          </a:p>
        </p:txBody>
      </p:sp>
      <p:sp>
        <p:nvSpPr>
          <p:cNvPr id="28" name="Slide Number Placeholder 1">
            <a:extLst>
              <a:ext uri="{FF2B5EF4-FFF2-40B4-BE49-F238E27FC236}">
                <a16:creationId xmlns:a16="http://schemas.microsoft.com/office/drawing/2014/main" id="{D3F21418-6401-4B3B-9CA0-EC89F9B4D1B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63361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B748-3ACD-4EB8-9D4E-50A684739AF8}"/>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05F794C0-5128-46A4-AAFD-FB30E7C08EA1}"/>
              </a:ext>
            </a:extLst>
          </p:cNvPr>
          <p:cNvPicPr>
            <a:picLocks noChangeAspect="1"/>
          </p:cNvPicPr>
          <p:nvPr/>
        </p:nvPicPr>
        <p:blipFill rotWithShape="1">
          <a:blip r:embed="rId3"/>
          <a:srcRect l="1854" r="1152" b="11161"/>
          <a:stretch/>
        </p:blipFill>
        <p:spPr>
          <a:xfrm>
            <a:off x="183222" y="544530"/>
            <a:ext cx="11825556" cy="6092575"/>
          </a:xfrm>
          <a:prstGeom prst="rect">
            <a:avLst/>
          </a:prstGeom>
        </p:spPr>
      </p:pic>
      <p:sp>
        <p:nvSpPr>
          <p:cNvPr id="5" name="Rectangle 4">
            <a:extLst>
              <a:ext uri="{FF2B5EF4-FFF2-40B4-BE49-F238E27FC236}">
                <a16:creationId xmlns:a16="http://schemas.microsoft.com/office/drawing/2014/main" id="{1444867D-AB1C-4E22-9910-A2AFD200B028}"/>
              </a:ext>
            </a:extLst>
          </p:cNvPr>
          <p:cNvSpPr/>
          <p:nvPr/>
        </p:nvSpPr>
        <p:spPr bwMode="auto">
          <a:xfrm>
            <a:off x="277402" y="2866490"/>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6DB9269C-79FF-4BCD-8B9D-2281AF1EE76D}"/>
              </a:ext>
            </a:extLst>
          </p:cNvPr>
          <p:cNvSpPr/>
          <p:nvPr/>
        </p:nvSpPr>
        <p:spPr bwMode="auto">
          <a:xfrm>
            <a:off x="2179834" y="2303980"/>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DD444C9B-4AC6-4AD3-8C0A-1F5CF577D389}"/>
              </a:ext>
            </a:extLst>
          </p:cNvPr>
          <p:cNvSpPr/>
          <p:nvPr/>
        </p:nvSpPr>
        <p:spPr bwMode="auto">
          <a:xfrm>
            <a:off x="4096829" y="5394444"/>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CF5C14E8-0E1C-4A9C-BA6A-0A2437DC8A97}"/>
              </a:ext>
            </a:extLst>
          </p:cNvPr>
          <p:cNvSpPr/>
          <p:nvPr/>
        </p:nvSpPr>
        <p:spPr bwMode="auto">
          <a:xfrm>
            <a:off x="5984698" y="2866490"/>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C0CC70CF-C0E1-4EBD-A743-261153A55665}"/>
              </a:ext>
            </a:extLst>
          </p:cNvPr>
          <p:cNvSpPr/>
          <p:nvPr/>
        </p:nvSpPr>
        <p:spPr bwMode="auto">
          <a:xfrm>
            <a:off x="7887130" y="2303980"/>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08DF5606-4D6F-4E76-9467-3F2471F8251F}"/>
              </a:ext>
            </a:extLst>
          </p:cNvPr>
          <p:cNvSpPr/>
          <p:nvPr/>
        </p:nvSpPr>
        <p:spPr bwMode="auto">
          <a:xfrm>
            <a:off x="9809261" y="5385017"/>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1" name="Slide Number Placeholder 1">
            <a:extLst>
              <a:ext uri="{FF2B5EF4-FFF2-40B4-BE49-F238E27FC236}">
                <a16:creationId xmlns:a16="http://schemas.microsoft.com/office/drawing/2014/main" id="{FB9B1678-85C9-4669-8F13-74E2E581655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9959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1C9D-CB78-4A6E-BF54-179BB29E162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F722621B-FC8B-429D-B996-C2742C2E9985}"/>
              </a:ext>
            </a:extLst>
          </p:cNvPr>
          <p:cNvPicPr>
            <a:picLocks noChangeAspect="1"/>
          </p:cNvPicPr>
          <p:nvPr/>
        </p:nvPicPr>
        <p:blipFill>
          <a:blip r:embed="rId3"/>
          <a:stretch>
            <a:fillRect/>
          </a:stretch>
        </p:blipFill>
        <p:spPr>
          <a:xfrm>
            <a:off x="609600" y="883493"/>
            <a:ext cx="3456593" cy="2385251"/>
          </a:xfrm>
          <a:prstGeom prst="rect">
            <a:avLst/>
          </a:prstGeom>
        </p:spPr>
      </p:pic>
      <p:pic>
        <p:nvPicPr>
          <p:cNvPr id="5" name="Picture 4">
            <a:extLst>
              <a:ext uri="{FF2B5EF4-FFF2-40B4-BE49-F238E27FC236}">
                <a16:creationId xmlns:a16="http://schemas.microsoft.com/office/drawing/2014/main" id="{21357581-1BE9-409B-89D5-B8666EB65F7E}"/>
              </a:ext>
            </a:extLst>
          </p:cNvPr>
          <p:cNvPicPr>
            <a:picLocks noChangeAspect="1"/>
          </p:cNvPicPr>
          <p:nvPr/>
        </p:nvPicPr>
        <p:blipFill>
          <a:blip r:embed="rId4"/>
          <a:stretch>
            <a:fillRect/>
          </a:stretch>
        </p:blipFill>
        <p:spPr>
          <a:xfrm>
            <a:off x="609601" y="3429001"/>
            <a:ext cx="3451362" cy="2385252"/>
          </a:xfrm>
          <a:prstGeom prst="rect">
            <a:avLst/>
          </a:prstGeom>
        </p:spPr>
      </p:pic>
      <p:pic>
        <p:nvPicPr>
          <p:cNvPr id="6" name="Picture 5">
            <a:extLst>
              <a:ext uri="{FF2B5EF4-FFF2-40B4-BE49-F238E27FC236}">
                <a16:creationId xmlns:a16="http://schemas.microsoft.com/office/drawing/2014/main" id="{7C4D12E7-CB46-4498-B02C-47FB7F581A95}"/>
              </a:ext>
            </a:extLst>
          </p:cNvPr>
          <p:cNvPicPr>
            <a:picLocks noChangeAspect="1"/>
          </p:cNvPicPr>
          <p:nvPr/>
        </p:nvPicPr>
        <p:blipFill>
          <a:blip r:embed="rId5"/>
          <a:stretch>
            <a:fillRect/>
          </a:stretch>
        </p:blipFill>
        <p:spPr>
          <a:xfrm>
            <a:off x="4238919" y="883493"/>
            <a:ext cx="3446857" cy="2385252"/>
          </a:xfrm>
          <a:prstGeom prst="rect">
            <a:avLst/>
          </a:prstGeom>
        </p:spPr>
      </p:pic>
      <p:pic>
        <p:nvPicPr>
          <p:cNvPr id="7" name="Picture 6">
            <a:extLst>
              <a:ext uri="{FF2B5EF4-FFF2-40B4-BE49-F238E27FC236}">
                <a16:creationId xmlns:a16="http://schemas.microsoft.com/office/drawing/2014/main" id="{A630EA0B-C0B4-40D8-880E-820DFDA37B48}"/>
              </a:ext>
            </a:extLst>
          </p:cNvPr>
          <p:cNvPicPr>
            <a:picLocks noChangeAspect="1"/>
          </p:cNvPicPr>
          <p:nvPr/>
        </p:nvPicPr>
        <p:blipFill>
          <a:blip r:embed="rId6"/>
          <a:stretch>
            <a:fillRect/>
          </a:stretch>
        </p:blipFill>
        <p:spPr>
          <a:xfrm>
            <a:off x="4222445" y="3429002"/>
            <a:ext cx="3463331" cy="2385251"/>
          </a:xfrm>
          <a:prstGeom prst="rect">
            <a:avLst/>
          </a:prstGeom>
        </p:spPr>
      </p:pic>
      <p:pic>
        <p:nvPicPr>
          <p:cNvPr id="9" name="Picture 8">
            <a:extLst>
              <a:ext uri="{FF2B5EF4-FFF2-40B4-BE49-F238E27FC236}">
                <a16:creationId xmlns:a16="http://schemas.microsoft.com/office/drawing/2014/main" id="{6FEE9FC0-D6B7-4243-A43B-C43897370239}"/>
              </a:ext>
            </a:extLst>
          </p:cNvPr>
          <p:cNvPicPr>
            <a:picLocks noChangeAspect="1"/>
          </p:cNvPicPr>
          <p:nvPr/>
        </p:nvPicPr>
        <p:blipFill rotWithShape="1">
          <a:blip r:embed="rId7"/>
          <a:srcRect l="19277" t="5930" r="1701" b="5930"/>
          <a:stretch/>
        </p:blipFill>
        <p:spPr>
          <a:xfrm>
            <a:off x="7836506" y="883493"/>
            <a:ext cx="3745894" cy="2350148"/>
          </a:xfrm>
          <a:prstGeom prst="rect">
            <a:avLst/>
          </a:prstGeom>
        </p:spPr>
      </p:pic>
      <p:sp>
        <p:nvSpPr>
          <p:cNvPr id="10" name="Arrow: Down 9">
            <a:extLst>
              <a:ext uri="{FF2B5EF4-FFF2-40B4-BE49-F238E27FC236}">
                <a16:creationId xmlns:a16="http://schemas.microsoft.com/office/drawing/2014/main" id="{D336A9CE-B19C-42F9-8196-A77B9D1307F3}"/>
              </a:ext>
            </a:extLst>
          </p:cNvPr>
          <p:cNvSpPr/>
          <p:nvPr/>
        </p:nvSpPr>
        <p:spPr bwMode="auto">
          <a:xfrm rot="5400000">
            <a:off x="11243971" y="1118093"/>
            <a:ext cx="157271" cy="24942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1" name="Rectangle 10">
            <a:extLst>
              <a:ext uri="{FF2B5EF4-FFF2-40B4-BE49-F238E27FC236}">
                <a16:creationId xmlns:a16="http://schemas.microsoft.com/office/drawing/2014/main" id="{62B26608-4924-4CD5-8C3D-D98DEE95E823}"/>
              </a:ext>
            </a:extLst>
          </p:cNvPr>
          <p:cNvSpPr/>
          <p:nvPr/>
        </p:nvSpPr>
        <p:spPr>
          <a:xfrm>
            <a:off x="8466195" y="2202010"/>
            <a:ext cx="2486515" cy="369332"/>
          </a:xfrm>
          <a:prstGeom prst="rect">
            <a:avLst/>
          </a:prstGeom>
        </p:spPr>
        <p:txBody>
          <a:bodyPr wrap="none">
            <a:spAutoFit/>
          </a:bodyPr>
          <a:lstStyle/>
          <a:p>
            <a:r>
              <a:rPr lang="en-US" dirty="0"/>
              <a:t>1,4-Dichlorobenzene</a:t>
            </a:r>
          </a:p>
        </p:txBody>
      </p:sp>
      <p:pic>
        <p:nvPicPr>
          <p:cNvPr id="12" name="Picture 11">
            <a:extLst>
              <a:ext uri="{FF2B5EF4-FFF2-40B4-BE49-F238E27FC236}">
                <a16:creationId xmlns:a16="http://schemas.microsoft.com/office/drawing/2014/main" id="{632B04FF-1315-483E-A96E-93D274996D37}"/>
              </a:ext>
            </a:extLst>
          </p:cNvPr>
          <p:cNvPicPr>
            <a:picLocks noChangeAspect="1"/>
          </p:cNvPicPr>
          <p:nvPr/>
        </p:nvPicPr>
        <p:blipFill rotWithShape="1">
          <a:blip r:embed="rId8"/>
          <a:srcRect l="19277" t="5930" r="1701" b="5930"/>
          <a:stretch/>
        </p:blipFill>
        <p:spPr>
          <a:xfrm>
            <a:off x="7847258" y="3429000"/>
            <a:ext cx="3841979" cy="2410432"/>
          </a:xfrm>
          <a:prstGeom prst="rect">
            <a:avLst/>
          </a:prstGeom>
        </p:spPr>
      </p:pic>
      <p:sp>
        <p:nvSpPr>
          <p:cNvPr id="13" name="Rectangle 12">
            <a:extLst>
              <a:ext uri="{FF2B5EF4-FFF2-40B4-BE49-F238E27FC236}">
                <a16:creationId xmlns:a16="http://schemas.microsoft.com/office/drawing/2014/main" id="{F8C9B5C6-7805-4CCE-ACA2-AECA223B2C21}"/>
              </a:ext>
            </a:extLst>
          </p:cNvPr>
          <p:cNvSpPr/>
          <p:nvPr/>
        </p:nvSpPr>
        <p:spPr>
          <a:xfrm>
            <a:off x="9811595" y="4445576"/>
            <a:ext cx="1378030" cy="369332"/>
          </a:xfrm>
          <a:prstGeom prst="rect">
            <a:avLst/>
          </a:prstGeom>
        </p:spPr>
        <p:txBody>
          <a:bodyPr wrap="square">
            <a:spAutoFit/>
          </a:bodyPr>
          <a:lstStyle/>
          <a:p>
            <a:r>
              <a:rPr lang="en-US" dirty="0"/>
              <a:t>Arsenic</a:t>
            </a:r>
          </a:p>
        </p:txBody>
      </p:sp>
      <p:sp>
        <p:nvSpPr>
          <p:cNvPr id="14" name="Arrow: Down 13">
            <a:extLst>
              <a:ext uri="{FF2B5EF4-FFF2-40B4-BE49-F238E27FC236}">
                <a16:creationId xmlns:a16="http://schemas.microsoft.com/office/drawing/2014/main" id="{012D0BDA-6DC8-4621-8053-AD2A2983AA6C}"/>
              </a:ext>
            </a:extLst>
          </p:cNvPr>
          <p:cNvSpPr/>
          <p:nvPr/>
        </p:nvSpPr>
        <p:spPr bwMode="auto">
          <a:xfrm rot="5400000">
            <a:off x="11438771" y="3672743"/>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5" name="Arrow: Down 14">
            <a:extLst>
              <a:ext uri="{FF2B5EF4-FFF2-40B4-BE49-F238E27FC236}">
                <a16:creationId xmlns:a16="http://schemas.microsoft.com/office/drawing/2014/main" id="{6E118D70-933B-467C-BDD4-6758F34338CE}"/>
              </a:ext>
            </a:extLst>
          </p:cNvPr>
          <p:cNvSpPr/>
          <p:nvPr/>
        </p:nvSpPr>
        <p:spPr bwMode="auto">
          <a:xfrm rot="5400000">
            <a:off x="5723347" y="3891130"/>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6" name="Arrow: Down 15">
            <a:extLst>
              <a:ext uri="{FF2B5EF4-FFF2-40B4-BE49-F238E27FC236}">
                <a16:creationId xmlns:a16="http://schemas.microsoft.com/office/drawing/2014/main" id="{D821626C-62B7-45C4-B940-547368FEBBBA}"/>
              </a:ext>
            </a:extLst>
          </p:cNvPr>
          <p:cNvSpPr/>
          <p:nvPr/>
        </p:nvSpPr>
        <p:spPr bwMode="auto">
          <a:xfrm rot="5400000">
            <a:off x="3752112" y="3753208"/>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7" name="Arrow: Down 16">
            <a:extLst>
              <a:ext uri="{FF2B5EF4-FFF2-40B4-BE49-F238E27FC236}">
                <a16:creationId xmlns:a16="http://schemas.microsoft.com/office/drawing/2014/main" id="{6F21DB57-1AC4-45F4-AF17-24F69442BC8B}"/>
              </a:ext>
            </a:extLst>
          </p:cNvPr>
          <p:cNvSpPr/>
          <p:nvPr/>
        </p:nvSpPr>
        <p:spPr bwMode="auto">
          <a:xfrm rot="5400000">
            <a:off x="3783219" y="1355858"/>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8" name="Arrow: Down 17">
            <a:extLst>
              <a:ext uri="{FF2B5EF4-FFF2-40B4-BE49-F238E27FC236}">
                <a16:creationId xmlns:a16="http://schemas.microsoft.com/office/drawing/2014/main" id="{ED9CC247-1F3C-42C0-842A-3B74C22A9241}"/>
              </a:ext>
            </a:extLst>
          </p:cNvPr>
          <p:cNvSpPr/>
          <p:nvPr/>
        </p:nvSpPr>
        <p:spPr bwMode="auto">
          <a:xfrm rot="5400000">
            <a:off x="7549232" y="1189996"/>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9" name="TextBox 18">
            <a:extLst>
              <a:ext uri="{FF2B5EF4-FFF2-40B4-BE49-F238E27FC236}">
                <a16:creationId xmlns:a16="http://schemas.microsoft.com/office/drawing/2014/main" id="{62CF953F-0752-4507-8400-F21FFFF03A08}"/>
              </a:ext>
            </a:extLst>
          </p:cNvPr>
          <p:cNvSpPr txBox="1"/>
          <p:nvPr/>
        </p:nvSpPr>
        <p:spPr>
          <a:xfrm>
            <a:off x="2535419" y="2192718"/>
            <a:ext cx="795295" cy="366497"/>
          </a:xfrm>
          <a:prstGeom prst="rect">
            <a:avLst/>
          </a:prstGeom>
          <a:noFill/>
        </p:spPr>
        <p:txBody>
          <a:bodyPr wrap="square" rtlCol="0">
            <a:spAutoFit/>
          </a:bodyPr>
          <a:lstStyle/>
          <a:p>
            <a:r>
              <a:rPr lang="en-US" dirty="0"/>
              <a:t>NOx</a:t>
            </a:r>
          </a:p>
        </p:txBody>
      </p:sp>
      <p:sp>
        <p:nvSpPr>
          <p:cNvPr id="20" name="TextBox 19">
            <a:extLst>
              <a:ext uri="{FF2B5EF4-FFF2-40B4-BE49-F238E27FC236}">
                <a16:creationId xmlns:a16="http://schemas.microsoft.com/office/drawing/2014/main" id="{3156A245-B586-4112-BFB9-0471ABA24C1A}"/>
              </a:ext>
            </a:extLst>
          </p:cNvPr>
          <p:cNvSpPr txBox="1"/>
          <p:nvPr/>
        </p:nvSpPr>
        <p:spPr>
          <a:xfrm>
            <a:off x="5962347" y="2192717"/>
            <a:ext cx="795295" cy="366497"/>
          </a:xfrm>
          <a:prstGeom prst="rect">
            <a:avLst/>
          </a:prstGeom>
          <a:noFill/>
        </p:spPr>
        <p:txBody>
          <a:bodyPr wrap="square" rtlCol="0">
            <a:spAutoFit/>
          </a:bodyPr>
          <a:lstStyle/>
          <a:p>
            <a:r>
              <a:rPr lang="en-US" dirty="0"/>
              <a:t>SO</a:t>
            </a:r>
            <a:r>
              <a:rPr lang="en-US" baseline="-25000" dirty="0"/>
              <a:t>2</a:t>
            </a:r>
          </a:p>
        </p:txBody>
      </p:sp>
      <p:sp>
        <p:nvSpPr>
          <p:cNvPr id="21" name="TextBox 20">
            <a:extLst>
              <a:ext uri="{FF2B5EF4-FFF2-40B4-BE49-F238E27FC236}">
                <a16:creationId xmlns:a16="http://schemas.microsoft.com/office/drawing/2014/main" id="{480E4DCF-6855-4FBF-9070-26EE5299FE56}"/>
              </a:ext>
            </a:extLst>
          </p:cNvPr>
          <p:cNvSpPr txBox="1"/>
          <p:nvPr/>
        </p:nvSpPr>
        <p:spPr>
          <a:xfrm>
            <a:off x="2512427" y="4705019"/>
            <a:ext cx="1177290" cy="369332"/>
          </a:xfrm>
          <a:prstGeom prst="rect">
            <a:avLst/>
          </a:prstGeom>
          <a:noFill/>
        </p:spPr>
        <p:txBody>
          <a:bodyPr wrap="square" rtlCol="0">
            <a:spAutoFit/>
          </a:bodyPr>
          <a:lstStyle/>
          <a:p>
            <a:r>
              <a:rPr lang="en-US" dirty="0"/>
              <a:t>PM</a:t>
            </a:r>
            <a:r>
              <a:rPr lang="en-US" baseline="-25000" dirty="0"/>
              <a:t>2.5</a:t>
            </a:r>
          </a:p>
        </p:txBody>
      </p:sp>
      <p:sp>
        <p:nvSpPr>
          <p:cNvPr id="22" name="TextBox 21">
            <a:extLst>
              <a:ext uri="{FF2B5EF4-FFF2-40B4-BE49-F238E27FC236}">
                <a16:creationId xmlns:a16="http://schemas.microsoft.com/office/drawing/2014/main" id="{CCF2A5A3-325D-4BA8-9BB4-1A33C0916270}"/>
              </a:ext>
            </a:extLst>
          </p:cNvPr>
          <p:cNvSpPr txBox="1"/>
          <p:nvPr/>
        </p:nvSpPr>
        <p:spPr>
          <a:xfrm>
            <a:off x="5223358" y="4705019"/>
            <a:ext cx="2404481" cy="369332"/>
          </a:xfrm>
          <a:prstGeom prst="rect">
            <a:avLst/>
          </a:prstGeom>
          <a:noFill/>
        </p:spPr>
        <p:txBody>
          <a:bodyPr wrap="square" rtlCol="0">
            <a:spAutoFit/>
          </a:bodyPr>
          <a:lstStyle/>
          <a:p>
            <a:r>
              <a:rPr lang="en-US" dirty="0"/>
              <a:t>Heavy Metal HAPs</a:t>
            </a:r>
          </a:p>
        </p:txBody>
      </p:sp>
      <p:sp>
        <p:nvSpPr>
          <p:cNvPr id="23" name="TextBox 22">
            <a:extLst>
              <a:ext uri="{FF2B5EF4-FFF2-40B4-BE49-F238E27FC236}">
                <a16:creationId xmlns:a16="http://schemas.microsoft.com/office/drawing/2014/main" id="{918D4A86-4B07-4F4B-91ED-4024EBF4DA6A}"/>
              </a:ext>
            </a:extLst>
          </p:cNvPr>
          <p:cNvSpPr txBox="1"/>
          <p:nvPr/>
        </p:nvSpPr>
        <p:spPr>
          <a:xfrm>
            <a:off x="609600" y="5888703"/>
            <a:ext cx="11079637" cy="923330"/>
          </a:xfrm>
          <a:prstGeom prst="rect">
            <a:avLst/>
          </a:prstGeom>
          <a:noFill/>
        </p:spPr>
        <p:txBody>
          <a:bodyPr wrap="square" rtlCol="0">
            <a:spAutoFit/>
          </a:bodyPr>
          <a:lstStyle/>
          <a:p>
            <a:r>
              <a:rPr lang="en-US" dirty="0"/>
              <a:t>NEXUS can create bar charts of major emission sources. The bar charts above show the Allen Fossil Plant as a top 2 emitter for NOx, PM</a:t>
            </a:r>
            <a:r>
              <a:rPr lang="en-US" baseline="-25000" dirty="0"/>
              <a:t>2.5</a:t>
            </a:r>
            <a:r>
              <a:rPr lang="en-US" dirty="0"/>
              <a:t>, SO</a:t>
            </a:r>
            <a:r>
              <a:rPr lang="en-US" baseline="-25000" dirty="0"/>
              <a:t>2</a:t>
            </a:r>
            <a:r>
              <a:rPr lang="en-US" dirty="0"/>
              <a:t>, Heavy Metal HAPS, 1,4-Dichlorobenzene &amp; Arsenic, demonstrating the potential co-benefits of controls at this facility.</a:t>
            </a:r>
          </a:p>
        </p:txBody>
      </p:sp>
      <p:sp>
        <p:nvSpPr>
          <p:cNvPr id="24" name="Slide Number Placeholder 1">
            <a:extLst>
              <a:ext uri="{FF2B5EF4-FFF2-40B4-BE49-F238E27FC236}">
                <a16:creationId xmlns:a16="http://schemas.microsoft.com/office/drawing/2014/main" id="{8E221AB1-7A13-4C4D-8F14-EC95D2ADE35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70750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a:xfrm>
            <a:off x="609600" y="62296"/>
            <a:ext cx="10972800" cy="669103"/>
          </a:xfrm>
        </p:spPr>
        <p:txBody>
          <a:bodyPr/>
          <a:lstStyle/>
          <a:p>
            <a:r>
              <a:rPr lang="en-US" sz="4800"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a:xfrm>
            <a:off x="1060704" y="985345"/>
            <a:ext cx="10201656" cy="5616624"/>
          </a:xfrm>
        </p:spPr>
        <p:txBody>
          <a:bodyPr>
            <a:normAutofit fontScale="92500" lnSpcReduction="10000"/>
          </a:bodyPr>
          <a:lstStyle/>
          <a:p>
            <a:r>
              <a:rPr lang="en-US" sz="3600" dirty="0">
                <a:latin typeface="Arial" panose="020B0604020202020204" pitchFamily="34" charset="0"/>
                <a:cs typeface="Arial" panose="020B0604020202020204" pitchFamily="34" charset="0"/>
              </a:rPr>
              <a:t>Multi-Pollutant Background</a:t>
            </a:r>
          </a:p>
          <a:p>
            <a:r>
              <a:rPr lang="en-US" sz="3600" dirty="0">
                <a:latin typeface="Arial" panose="020B0604020202020204" pitchFamily="34" charset="0"/>
                <a:cs typeface="Arial" panose="020B0604020202020204" pitchFamily="34" charset="0"/>
              </a:rPr>
              <a:t>NEXUS </a:t>
            </a:r>
          </a:p>
          <a:p>
            <a:pPr lvl="1"/>
            <a:r>
              <a:rPr lang="en-US" sz="3200" dirty="0">
                <a:latin typeface="Arial" panose="020B0604020202020204" pitchFamily="34" charset="0"/>
                <a:cs typeface="Arial" panose="020B0604020202020204" pitchFamily="34" charset="0"/>
              </a:rPr>
              <a:t>Tool Development</a:t>
            </a:r>
          </a:p>
          <a:p>
            <a:pPr lvl="1"/>
            <a:r>
              <a:rPr lang="en-US" sz="3200" dirty="0">
                <a:latin typeface="Arial" panose="020B0604020202020204" pitchFamily="34" charset="0"/>
                <a:cs typeface="Arial" panose="020B0604020202020204" pitchFamily="34" charset="0"/>
              </a:rPr>
              <a:t>Expected Use</a:t>
            </a:r>
          </a:p>
          <a:p>
            <a:pPr lvl="1"/>
            <a:r>
              <a:rPr lang="en-US" sz="3200" dirty="0">
                <a:latin typeface="Arial" panose="020B0604020202020204" pitchFamily="34" charset="0"/>
                <a:cs typeface="Arial" panose="020B0604020202020204" pitchFamily="34" charset="0"/>
              </a:rPr>
              <a:t>Key Modules</a:t>
            </a:r>
          </a:p>
          <a:p>
            <a:pPr lvl="1"/>
            <a:r>
              <a:rPr lang="en-US" sz="3200" dirty="0">
                <a:latin typeface="Arial" panose="020B0604020202020204" pitchFamily="34" charset="0"/>
                <a:cs typeface="Arial" panose="020B0604020202020204" pitchFamily="34" charset="0"/>
              </a:rPr>
              <a:t>Examples</a:t>
            </a:r>
          </a:p>
          <a:p>
            <a:r>
              <a:rPr lang="en-US" sz="3600" dirty="0">
                <a:latin typeface="Arial" panose="020B0604020202020204" pitchFamily="34" charset="0"/>
                <a:cs typeface="Arial" panose="020B0604020202020204" pitchFamily="34" charset="0"/>
              </a:rPr>
              <a:t>NEXUS and EJSCREEN</a:t>
            </a:r>
          </a:p>
          <a:p>
            <a:r>
              <a:rPr lang="en-US" sz="3600" dirty="0">
                <a:latin typeface="Arial" panose="020B0604020202020204" pitchFamily="34" charset="0"/>
                <a:cs typeface="Arial" panose="020B0604020202020204" pitchFamily="34" charset="0"/>
              </a:rPr>
              <a:t>Proximity Screening Analysis</a:t>
            </a:r>
          </a:p>
          <a:p>
            <a:r>
              <a:rPr lang="en-US" sz="3600" dirty="0">
                <a:latin typeface="Arial" panose="020B0604020202020204" pitchFamily="34" charset="0"/>
                <a:cs typeface="Arial" panose="020B0604020202020204" pitchFamily="34" charset="0"/>
              </a:rPr>
              <a:t>Recent Updates &amp; Next Steps</a:t>
            </a:r>
          </a:p>
          <a:p>
            <a:r>
              <a:rPr lang="en-US" sz="3600" dirty="0">
                <a:latin typeface="Arial" panose="020B0604020202020204" pitchFamily="34" charset="0"/>
                <a:cs typeface="Arial" panose="020B0604020202020204" pitchFamily="34" charset="0"/>
              </a:rPr>
              <a:t>NEXUS Tool (v. 1.8.6) Demo</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53312D33-3055-4999-9B28-790F7AE35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0" y="71440"/>
            <a:ext cx="12192000" cy="669103"/>
          </a:xfrm>
        </p:spPr>
        <p:txBody>
          <a:bodyPr/>
          <a:lstStyle/>
          <a:p>
            <a:r>
              <a:rPr lang="en-US" dirty="0"/>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79451" y="840509"/>
            <a:ext cx="7819644" cy="5946051"/>
          </a:xfrm>
          <a:prstGeom prst="ellipse">
            <a:avLst/>
          </a:prstGeom>
          <a:solidFill>
            <a:schemeClr val="tx2">
              <a:lumMod val="60000"/>
              <a:lumOff val="40000"/>
              <a:alpha val="32157"/>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3989273" y="892311"/>
            <a:ext cx="7819644" cy="5946051"/>
          </a:xfrm>
          <a:prstGeom prst="ellipse">
            <a:avLst/>
          </a:prstGeom>
          <a:solidFill>
            <a:schemeClr val="accent2">
              <a:lumMod val="75000"/>
              <a:alpha val="2902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995169" y="1833235"/>
            <a:ext cx="3116062" cy="4401205"/>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EJ Layers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Tribal Areas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Nonattainment Areas</a:t>
            </a:r>
          </a:p>
          <a:p>
            <a:pPr marL="0" lvl="2"/>
            <a:endParaRPr lang="en-US" sz="1400" dirty="0">
              <a:latin typeface="Arial" panose="020B0604020202020204" pitchFamily="34" charset="0"/>
              <a:cs typeface="Arial" panose="020B0604020202020204" pitchFamily="34" charset="0"/>
            </a:endParaRPr>
          </a:p>
          <a:p>
            <a:pPr marL="0" lvl="1"/>
            <a:r>
              <a:rPr lang="en-US" sz="1400" b="1" u="sng" dirty="0">
                <a:latin typeface="Arial" panose="020B0604020202020204" pitchFamily="34" charset="0"/>
                <a:cs typeface="Arial" panose="020B0604020202020204" pitchFamily="34" charset="0"/>
              </a:rPr>
              <a:t>Environmental Indicators*</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Respiratory HI</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Diesel PM</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Ozone Model Concentrations</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PM</a:t>
            </a:r>
            <a:r>
              <a:rPr lang="en-US" sz="1400" b="1" baseline="-25000" dirty="0">
                <a:latin typeface="Arial" panose="020B0604020202020204" pitchFamily="34" charset="0"/>
                <a:cs typeface="Arial" panose="020B0604020202020204" pitchFamily="34" charset="0"/>
              </a:rPr>
              <a:t>2.5 </a:t>
            </a:r>
            <a:r>
              <a:rPr lang="en-US" sz="1400" b="1" dirty="0">
                <a:latin typeface="Arial" panose="020B0604020202020204" pitchFamily="34" charset="0"/>
                <a:cs typeface="Arial" panose="020B0604020202020204" pitchFamily="34" charset="0"/>
              </a:rPr>
              <a:t>Model Concentrations</a:t>
            </a:r>
          </a:p>
          <a:p>
            <a:pPr marL="285750" lvl="2"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Demographic Indicators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People of Color Population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Less Than HS Educated</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Low Income Population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Linguistically Isolated</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Demographic Index</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Under Age 5</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Age 64</a:t>
            </a:r>
          </a:p>
          <a:p>
            <a:pPr marL="0" lvl="2"/>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9678443" y="2211818"/>
            <a:ext cx="2795031" cy="584775"/>
          </a:xfrm>
          <a:prstGeom prst="rect">
            <a:avLst/>
          </a:prstGeom>
        </p:spPr>
        <p:txBody>
          <a:bodyPr wrap="square">
            <a:spAutoFit/>
          </a:bodyPr>
          <a:lstStyle/>
          <a:p>
            <a:pPr marL="285750" lvl="2" indent="-285750">
              <a:buFont typeface="Arial" panose="020B0604020202020204" pitchFamily="34" charset="0"/>
              <a:buChar char="•"/>
            </a:pPr>
            <a:endParaRPr lang="en-US" sz="1600" dirty="0"/>
          </a:p>
          <a:p>
            <a:pPr marL="285750" lvl="2" indent="-285750">
              <a:buFont typeface="Arial" panose="020B0604020202020204" pitchFamily="34" charset="0"/>
              <a:buChar char="•"/>
            </a:pPr>
            <a:endParaRPr lang="en-US" sz="1600" dirty="0"/>
          </a:p>
        </p:txBody>
      </p:sp>
      <p:sp>
        <p:nvSpPr>
          <p:cNvPr id="7" name="Rectangle 6">
            <a:extLst>
              <a:ext uri="{FF2B5EF4-FFF2-40B4-BE49-F238E27FC236}">
                <a16:creationId xmlns:a16="http://schemas.microsoft.com/office/drawing/2014/main" id="{170F007D-A60D-4AE7-8372-3E65136B7FE6}"/>
              </a:ext>
            </a:extLst>
          </p:cNvPr>
          <p:cNvSpPr/>
          <p:nvPr/>
        </p:nvSpPr>
        <p:spPr>
          <a:xfrm>
            <a:off x="7899095" y="1210258"/>
            <a:ext cx="6096000" cy="5047536"/>
          </a:xfrm>
          <a:prstGeom prst="rect">
            <a:avLst/>
          </a:prstGeom>
        </p:spPr>
        <p:txBody>
          <a:bodyPr>
            <a:spAutoFit/>
          </a:bodyPr>
          <a:lstStyle/>
          <a:p>
            <a:pPr marL="0" lvl="1"/>
            <a:r>
              <a:rPr lang="en-US" sz="1400" u="sng" dirty="0">
                <a:latin typeface="Arial" panose="020B0604020202020204" pitchFamily="34" charset="0"/>
                <a:cs typeface="Arial" panose="020B0604020202020204" pitchFamily="34" charset="0"/>
              </a:rPr>
              <a:t>EJ Layers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Hazardous waste</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EJ Grants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Water features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Places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Schools &amp; Parks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Transportation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Boundaries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Prisons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Public Housing</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Subsidized Housing</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Climate</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Sites reporting to the EPA</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Superfund (NPL)</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RSEI</a:t>
            </a:r>
          </a:p>
          <a:p>
            <a:pPr marL="285750" lvl="2"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0" lvl="1"/>
            <a:r>
              <a:rPr lang="en-US" sz="1400" u="sng" dirty="0">
                <a:latin typeface="Arial" panose="020B0604020202020204" pitchFamily="34" charset="0"/>
                <a:cs typeface="Arial" panose="020B0604020202020204" pitchFamily="34" charset="0"/>
              </a:rPr>
              <a:t>Environmental Indicators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Wastewater Discharge Indicator</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Hazardous Waste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Superfund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Lead Paint Indicator</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Traffic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1211760" y="2313526"/>
            <a:ext cx="2936519" cy="4062651"/>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Ozone and PM</a:t>
            </a:r>
            <a:r>
              <a:rPr lang="en-US" sz="1400" u="sng" baseline="-25000" dirty="0">
                <a:latin typeface="Arial" panose="020B0604020202020204" pitchFamily="34" charset="0"/>
                <a:cs typeface="Arial" panose="020B0604020202020204" pitchFamily="34" charset="0"/>
              </a:rPr>
              <a:t>2.5</a:t>
            </a:r>
            <a:r>
              <a:rPr lang="en-US" sz="1400" u="sng"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Emissions and source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Risk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Monitoring data</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Air Toxics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Emissions and source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Modeled concentration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Risk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Monitoring data</a:t>
            </a:r>
          </a:p>
          <a:p>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GHG emissions</a:t>
            </a: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9DA1CB3D-E36B-4042-AFA9-AD56B7ACF5D1}"/>
              </a:ext>
            </a:extLst>
          </p:cNvPr>
          <p:cNvSpPr/>
          <p:nvPr/>
        </p:nvSpPr>
        <p:spPr>
          <a:xfrm>
            <a:off x="4577622" y="6440130"/>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dirty="0"/>
              <a:t>NEXUS and EJSCREEN</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609600" y="980728"/>
            <a:ext cx="10972800" cy="5805832"/>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EJ communities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
        <p:nvSpPr>
          <p:cNvPr id="5" name="Slide Number Placeholder 1">
            <a:extLst>
              <a:ext uri="{FF2B5EF4-FFF2-40B4-BE49-F238E27FC236}">
                <a16:creationId xmlns:a16="http://schemas.microsoft.com/office/drawing/2014/main" id="{073636D9-CF5A-4D5E-9506-257BB013D82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3984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271153" y="71440"/>
            <a:ext cx="11649694" cy="669103"/>
          </a:xfrm>
        </p:spPr>
        <p:txBody>
          <a:bodyPr/>
          <a:lstStyle/>
          <a:p>
            <a:r>
              <a:rPr lang="en-US" dirty="0"/>
              <a:t>Benefits of Proximity Screening for Air Quality Planning</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271153" y="961901"/>
          <a:ext cx="11649694" cy="570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1">
            <a:extLst>
              <a:ext uri="{FF2B5EF4-FFF2-40B4-BE49-F238E27FC236}">
                <a16:creationId xmlns:a16="http://schemas.microsoft.com/office/drawing/2014/main" id="{FA4740A1-79AD-43F0-AB5E-DA14183C96E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502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8E31-BDBB-4CB6-81F6-266241A85EFD}"/>
              </a:ext>
            </a:extLst>
          </p:cNvPr>
          <p:cNvSpPr>
            <a:spLocks noGrp="1"/>
          </p:cNvSpPr>
          <p:nvPr>
            <p:ph type="title"/>
          </p:nvPr>
        </p:nvSpPr>
        <p:spPr/>
        <p:txBody>
          <a:bodyPr/>
          <a:lstStyle/>
          <a:p>
            <a:r>
              <a:rPr lang="en-US" dirty="0"/>
              <a:t>Current Practice for Proximity Screening: EJ Example</a:t>
            </a:r>
          </a:p>
        </p:txBody>
      </p:sp>
      <p:sp>
        <p:nvSpPr>
          <p:cNvPr id="4" name="Content Placeholder 2">
            <a:extLst>
              <a:ext uri="{FF2B5EF4-FFF2-40B4-BE49-F238E27FC236}">
                <a16:creationId xmlns:a16="http://schemas.microsoft.com/office/drawing/2014/main" id="{3D4EDED5-1FEE-4263-9B3E-FB117F3265B6}"/>
              </a:ext>
            </a:extLst>
          </p:cNvPr>
          <p:cNvSpPr txBox="1">
            <a:spLocks/>
          </p:cNvSpPr>
          <p:nvPr/>
        </p:nvSpPr>
        <p:spPr>
          <a:xfrm>
            <a:off x="771525" y="1000125"/>
            <a:ext cx="10745805" cy="5659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“Proximity analysis” is the primary EJ screening approach </a:t>
            </a:r>
          </a:p>
          <a:p>
            <a:pPr lvl="1">
              <a:lnSpc>
                <a:spcPct val="100000"/>
              </a:lnSpc>
              <a:spcBef>
                <a:spcPts val="1000"/>
              </a:spcBef>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Comparisons of demographic distributions near source(s) to those for the state</a:t>
            </a:r>
            <a:r>
              <a:rPr lang="en-US" sz="2000" dirty="0">
                <a:solidFill>
                  <a:sysClr val="windowText" lastClr="000000"/>
                </a:solidFill>
                <a:latin typeface="Calibri" panose="020F0502020204030204"/>
              </a:rPr>
              <a:t>/</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region/nation</a:t>
            </a:r>
          </a:p>
          <a:p>
            <a:pPr lvl="1">
              <a:lnSpc>
                <a:spcPct val="100000"/>
              </a:lnSpc>
              <a:spcBef>
                <a:spcPts val="1000"/>
              </a:spcBef>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Types of Proximity Analysis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Demographic analysis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Risk-based demographic analysis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Can consider other factors for use (next slide)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Current Tools Used in OAR</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OID </a:t>
            </a:r>
            <a:r>
              <a:rPr lang="en-US" dirty="0">
                <a:solidFill>
                  <a:sysClr val="windowText" lastClr="000000"/>
                </a:solidFill>
                <a:latin typeface="Calibri" panose="020F0502020204030204"/>
              </a:rPr>
              <a:t>use of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EJSCREEN for initial screening and rules (with added GIS scripting)</a:t>
            </a:r>
          </a:p>
          <a:p>
            <a:pPr lvl="1">
              <a:lnSpc>
                <a:spcPct val="100000"/>
              </a:lnSpc>
              <a:defRPr/>
            </a:pPr>
            <a:r>
              <a:rPr lang="en-US" dirty="0">
                <a:solidFill>
                  <a:sysClr val="windowText" lastClr="000000"/>
                </a:solidFill>
                <a:latin typeface="Calibri" panose="020F0502020204030204"/>
              </a:rPr>
              <a:t>CAMD (EJ) tool by OAP for EGUs impact &amp; EJ screening analysis </a:t>
            </a:r>
          </a:p>
          <a:p>
            <a:pPr lvl="1">
              <a:lnSpc>
                <a:spcPct val="100000"/>
              </a:lnSpc>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Project specific efforts for criteria and toxic rules (in-house or contractor)</a:t>
            </a:r>
          </a:p>
        </p:txBody>
      </p:sp>
      <p:pic>
        <p:nvPicPr>
          <p:cNvPr id="5" name="Picture 4">
            <a:extLst>
              <a:ext uri="{FF2B5EF4-FFF2-40B4-BE49-F238E27FC236}">
                <a16:creationId xmlns:a16="http://schemas.microsoft.com/office/drawing/2014/main" id="{31D890F1-9193-4179-94AB-5F38737600D1}"/>
              </a:ext>
            </a:extLst>
          </p:cNvPr>
          <p:cNvPicPr>
            <a:picLocks noChangeAspect="1"/>
          </p:cNvPicPr>
          <p:nvPr/>
        </p:nvPicPr>
        <p:blipFill>
          <a:blip r:embed="rId3"/>
          <a:stretch>
            <a:fillRect/>
          </a:stretch>
        </p:blipFill>
        <p:spPr>
          <a:xfrm>
            <a:off x="8371724" y="2129921"/>
            <a:ext cx="2629017" cy="2289788"/>
          </a:xfrm>
          <a:prstGeom prst="rect">
            <a:avLst/>
          </a:prstGeom>
        </p:spPr>
      </p:pic>
      <p:sp>
        <p:nvSpPr>
          <p:cNvPr id="7" name="Slide Number Placeholder 1">
            <a:extLst>
              <a:ext uri="{FF2B5EF4-FFF2-40B4-BE49-F238E27FC236}">
                <a16:creationId xmlns:a16="http://schemas.microsoft.com/office/drawing/2014/main" id="{10F9581A-C895-450A-808B-15AFDC8835D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16823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88260" y="76092"/>
          <a:ext cx="3944587" cy="328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6F420D-B896-4427-8722-81F9F859165C}"/>
              </a:ext>
            </a:extLst>
          </p:cNvPr>
          <p:cNvGrpSpPr/>
          <p:nvPr/>
        </p:nvGrpSpPr>
        <p:grpSpPr>
          <a:xfrm>
            <a:off x="118250" y="2655329"/>
            <a:ext cx="3645242" cy="3462382"/>
            <a:chOff x="370704" y="1081471"/>
            <a:chExt cx="3645242" cy="3462382"/>
          </a:xfrm>
        </p:grpSpPr>
        <p:grpSp>
          <p:nvGrpSpPr>
            <p:cNvPr id="5" name="Group 4">
              <a:extLst>
                <a:ext uri="{FF2B5EF4-FFF2-40B4-BE49-F238E27FC236}">
                  <a16:creationId xmlns:a16="http://schemas.microsoft.com/office/drawing/2014/main" id="{B1BEFD35-251E-4E6C-9DC7-D145E658FFB4}"/>
                </a:ext>
              </a:extLst>
            </p:cNvPr>
            <p:cNvGrpSpPr/>
            <p:nvPr/>
          </p:nvGrpSpPr>
          <p:grpSpPr>
            <a:xfrm>
              <a:off x="370704" y="1081471"/>
              <a:ext cx="3645242" cy="3462382"/>
              <a:chOff x="3681061" y="2970252"/>
              <a:chExt cx="3645242" cy="3462382"/>
            </a:xfrm>
          </p:grpSpPr>
          <p:pic>
            <p:nvPicPr>
              <p:cNvPr id="8" name="Picture 7">
                <a:extLst>
                  <a:ext uri="{FF2B5EF4-FFF2-40B4-BE49-F238E27FC236}">
                    <a16:creationId xmlns:a16="http://schemas.microsoft.com/office/drawing/2014/main" id="{1E5616D3-02AD-4C18-9AC7-F14F8B6366C6}"/>
                  </a:ext>
                </a:extLst>
              </p:cNvPr>
              <p:cNvPicPr>
                <a:picLocks noChangeAspect="1"/>
              </p:cNvPicPr>
              <p:nvPr/>
            </p:nvPicPr>
            <p:blipFill rotWithShape="1">
              <a:blip r:embed="rId8"/>
              <a:srcRect l="26204" r="29489"/>
              <a:stretch/>
            </p:blipFill>
            <p:spPr>
              <a:xfrm>
                <a:off x="3681061" y="2970252"/>
                <a:ext cx="3645242" cy="3462382"/>
              </a:xfrm>
              <a:prstGeom prst="rect">
                <a:avLst/>
              </a:prstGeom>
            </p:spPr>
          </p:pic>
          <p:sp>
            <p:nvSpPr>
              <p:cNvPr id="9" name="Star: 5 Points 8">
                <a:extLst>
                  <a:ext uri="{FF2B5EF4-FFF2-40B4-BE49-F238E27FC236}">
                    <a16:creationId xmlns:a16="http://schemas.microsoft.com/office/drawing/2014/main" id="{EDFA2A7C-CB92-497C-A486-F8D997C9D055}"/>
                  </a:ext>
                </a:extLst>
              </p:cNvPr>
              <p:cNvSpPr/>
              <p:nvPr/>
            </p:nvSpPr>
            <p:spPr bwMode="auto">
              <a:xfrm>
                <a:off x="4884075" y="3969863"/>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Star: 5 Points 9">
                <a:extLst>
                  <a:ext uri="{FF2B5EF4-FFF2-40B4-BE49-F238E27FC236}">
                    <a16:creationId xmlns:a16="http://schemas.microsoft.com/office/drawing/2014/main" id="{2C598A2A-5011-45A7-8617-416B92162F91}"/>
                  </a:ext>
                </a:extLst>
              </p:cNvPr>
              <p:cNvSpPr/>
              <p:nvPr/>
            </p:nvSpPr>
            <p:spPr bwMode="auto">
              <a:xfrm>
                <a:off x="5332356" y="5556873"/>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7" name="Oval 6">
              <a:extLst>
                <a:ext uri="{FF2B5EF4-FFF2-40B4-BE49-F238E27FC236}">
                  <a16:creationId xmlns:a16="http://schemas.microsoft.com/office/drawing/2014/main" id="{37649E07-76CF-4154-8C39-C5C2A279431A}"/>
                </a:ext>
              </a:extLst>
            </p:cNvPr>
            <p:cNvSpPr/>
            <p:nvPr/>
          </p:nvSpPr>
          <p:spPr bwMode="auto">
            <a:xfrm>
              <a:off x="1197492" y="2443691"/>
              <a:ext cx="1443578" cy="1356307"/>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cxnSp>
        <p:nvCxnSpPr>
          <p:cNvPr id="11" name="Straight Connector 10">
            <a:extLst>
              <a:ext uri="{FF2B5EF4-FFF2-40B4-BE49-F238E27FC236}">
                <a16:creationId xmlns:a16="http://schemas.microsoft.com/office/drawing/2014/main" id="{D8FC38EC-CD5D-49BC-9E16-34AB20408241}"/>
              </a:ext>
            </a:extLst>
          </p:cNvPr>
          <p:cNvCxnSpPr>
            <a:cxnSpLocks/>
          </p:cNvCxnSpPr>
          <p:nvPr/>
        </p:nvCxnSpPr>
        <p:spPr bwMode="auto">
          <a:xfrm>
            <a:off x="4782652" y="710146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D8D09AC5-75E9-4853-976E-AA8DEC0A7F5C}"/>
              </a:ext>
            </a:extLst>
          </p:cNvPr>
          <p:cNvSpPr/>
          <p:nvPr/>
        </p:nvSpPr>
        <p:spPr bwMode="auto">
          <a:xfrm>
            <a:off x="5713169" y="5710138"/>
            <a:ext cx="1392546" cy="288283"/>
          </a:xfrm>
          <a:prstGeom prst="rect">
            <a:avLst/>
          </a:prstGeom>
          <a:solidFill>
            <a:srgbClr val="FFC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15" name="Picture 14">
            <a:extLst>
              <a:ext uri="{FF2B5EF4-FFF2-40B4-BE49-F238E27FC236}">
                <a16:creationId xmlns:a16="http://schemas.microsoft.com/office/drawing/2014/main" id="{D2DD1755-ED8A-4F30-A711-A77C579F565A}"/>
              </a:ext>
            </a:extLst>
          </p:cNvPr>
          <p:cNvPicPr>
            <a:picLocks noChangeAspect="1"/>
          </p:cNvPicPr>
          <p:nvPr/>
        </p:nvPicPr>
        <p:blipFill rotWithShape="1">
          <a:blip r:embed="rId9"/>
          <a:srcRect b="73028"/>
          <a:stretch/>
        </p:blipFill>
        <p:spPr>
          <a:xfrm>
            <a:off x="3925272" y="5348933"/>
            <a:ext cx="6106000" cy="1174143"/>
          </a:xfrm>
          <a:prstGeom prst="rect">
            <a:avLst/>
          </a:prstGeom>
          <a:ln>
            <a:solidFill>
              <a:schemeClr val="tx1"/>
            </a:solidFill>
          </a:ln>
        </p:spPr>
      </p:pic>
      <p:sp>
        <p:nvSpPr>
          <p:cNvPr id="16" name="Rectangle 15">
            <a:extLst>
              <a:ext uri="{FF2B5EF4-FFF2-40B4-BE49-F238E27FC236}">
                <a16:creationId xmlns:a16="http://schemas.microsoft.com/office/drawing/2014/main" id="{90BCEB54-EC98-454D-B181-041D467046E5}"/>
              </a:ext>
            </a:extLst>
          </p:cNvPr>
          <p:cNvSpPr/>
          <p:nvPr/>
        </p:nvSpPr>
        <p:spPr bwMode="auto">
          <a:xfrm flipV="1">
            <a:off x="3897840" y="6480619"/>
            <a:ext cx="6106000" cy="45719"/>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17" name="Rectangle 16">
            <a:extLst>
              <a:ext uri="{FF2B5EF4-FFF2-40B4-BE49-F238E27FC236}">
                <a16:creationId xmlns:a16="http://schemas.microsoft.com/office/drawing/2014/main" id="{5D495669-A3EF-441D-942E-3AD22A5702C5}"/>
              </a:ext>
            </a:extLst>
          </p:cNvPr>
          <p:cNvSpPr/>
          <p:nvPr/>
        </p:nvSpPr>
        <p:spPr>
          <a:xfrm>
            <a:off x="3906984" y="5376665"/>
            <a:ext cx="6121998" cy="307777"/>
          </a:xfrm>
          <a:prstGeom prst="rect">
            <a:avLst/>
          </a:prstGeom>
          <a:solidFill>
            <a:schemeClr val="bg2"/>
          </a:solidFill>
          <a:ln w="28575">
            <a:solidFill>
              <a:schemeClr val="tx1"/>
            </a:solidFill>
          </a:ln>
        </p:spPr>
        <p:txBody>
          <a:bodyPr wrap="square">
            <a:spAutoFit/>
          </a:bodyPr>
          <a:lstStyle/>
          <a:p>
            <a:pPr algn="ctr" defTabSz="914400"/>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 and EJ</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18" name="Rectangle 17">
            <a:extLst>
              <a:ext uri="{FF2B5EF4-FFF2-40B4-BE49-F238E27FC236}">
                <a16:creationId xmlns:a16="http://schemas.microsoft.com/office/drawing/2014/main" id="{C0E0C38D-FC05-4634-8AA9-0F7C64EAC1AD}"/>
              </a:ext>
            </a:extLst>
          </p:cNvPr>
          <p:cNvSpPr/>
          <p:nvPr/>
        </p:nvSpPr>
        <p:spPr bwMode="auto">
          <a:xfrm>
            <a:off x="4563161" y="6296737"/>
            <a:ext cx="809001" cy="209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19" name="Rectangle 18">
            <a:extLst>
              <a:ext uri="{FF2B5EF4-FFF2-40B4-BE49-F238E27FC236}">
                <a16:creationId xmlns:a16="http://schemas.microsoft.com/office/drawing/2014/main" id="{BDB4D6BD-D56B-4366-8BF2-407457728A68}"/>
              </a:ext>
            </a:extLst>
          </p:cNvPr>
          <p:cNvSpPr/>
          <p:nvPr/>
        </p:nvSpPr>
        <p:spPr bwMode="auto">
          <a:xfrm>
            <a:off x="5943598" y="6354799"/>
            <a:ext cx="960299" cy="1586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4" name="Rectangle 23">
            <a:extLst>
              <a:ext uri="{FF2B5EF4-FFF2-40B4-BE49-F238E27FC236}">
                <a16:creationId xmlns:a16="http://schemas.microsoft.com/office/drawing/2014/main" id="{1BEDABEA-41AB-4363-9888-7C04F945A21B}"/>
              </a:ext>
            </a:extLst>
          </p:cNvPr>
          <p:cNvSpPr/>
          <p:nvPr/>
        </p:nvSpPr>
        <p:spPr bwMode="auto">
          <a:xfrm>
            <a:off x="6977777" y="5820578"/>
            <a:ext cx="2988979" cy="677846"/>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5" name="Rectangle 24">
            <a:extLst>
              <a:ext uri="{FF2B5EF4-FFF2-40B4-BE49-F238E27FC236}">
                <a16:creationId xmlns:a16="http://schemas.microsoft.com/office/drawing/2014/main" id="{D4F4CC98-D60D-4B93-BB74-40062218DCCE}"/>
              </a:ext>
            </a:extLst>
          </p:cNvPr>
          <p:cNvSpPr/>
          <p:nvPr/>
        </p:nvSpPr>
        <p:spPr>
          <a:xfrm>
            <a:off x="3934716" y="5713516"/>
            <a:ext cx="1763374" cy="261610"/>
          </a:xfrm>
          <a:prstGeom prst="rect">
            <a:avLst/>
          </a:prstGeom>
          <a:solidFill>
            <a:schemeClr val="bg2"/>
          </a:solidFill>
          <a:ln>
            <a:solidFill>
              <a:schemeClr val="tx1"/>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26" name="Rectangle 25">
            <a:extLst>
              <a:ext uri="{FF2B5EF4-FFF2-40B4-BE49-F238E27FC236}">
                <a16:creationId xmlns:a16="http://schemas.microsoft.com/office/drawing/2014/main" id="{711A65C5-2BFF-4221-97BE-CCB3C98C816A}"/>
              </a:ext>
            </a:extLst>
          </p:cNvPr>
          <p:cNvSpPr/>
          <p:nvPr/>
        </p:nvSpPr>
        <p:spPr>
          <a:xfrm>
            <a:off x="7133147" y="5719298"/>
            <a:ext cx="1190726" cy="261610"/>
          </a:xfrm>
          <a:prstGeom prst="rect">
            <a:avLst/>
          </a:prstGeom>
          <a:solidFill>
            <a:schemeClr val="bg1"/>
          </a:solidFill>
          <a:ln>
            <a:noFill/>
          </a:ln>
        </p:spPr>
        <p:txBody>
          <a:bodyPr wrap="square">
            <a:spAutoFit/>
          </a:bodyPr>
          <a:lstStyle/>
          <a:p>
            <a:pPr algn="ct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27" name="Rectangle 26">
            <a:extLst>
              <a:ext uri="{FF2B5EF4-FFF2-40B4-BE49-F238E27FC236}">
                <a16:creationId xmlns:a16="http://schemas.microsoft.com/office/drawing/2014/main" id="{CE388D89-F381-4FE0-BD52-B2BC0981972D}"/>
              </a:ext>
            </a:extLst>
          </p:cNvPr>
          <p:cNvSpPr/>
          <p:nvPr/>
        </p:nvSpPr>
        <p:spPr bwMode="auto">
          <a:xfrm>
            <a:off x="3951494" y="6014506"/>
            <a:ext cx="3154221" cy="508570"/>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8" name="TextBox 27">
            <a:extLst>
              <a:ext uri="{FF2B5EF4-FFF2-40B4-BE49-F238E27FC236}">
                <a16:creationId xmlns:a16="http://schemas.microsoft.com/office/drawing/2014/main" id="{26D2A765-DF34-4493-A429-5C2574571BDE}"/>
              </a:ext>
            </a:extLst>
          </p:cNvPr>
          <p:cNvSpPr txBox="1"/>
          <p:nvPr/>
        </p:nvSpPr>
        <p:spPr>
          <a:xfrm>
            <a:off x="6585112" y="6023073"/>
            <a:ext cx="1388764" cy="335156"/>
          </a:xfrm>
          <a:prstGeom prst="rect">
            <a:avLst/>
          </a:prstGeom>
          <a:solidFill>
            <a:schemeClr val="bg1"/>
          </a:solidFill>
        </p:spPr>
        <p:txBody>
          <a:bodyPr wrap="square" rtlCol="0">
            <a:spAutoFit/>
          </a:bodyPr>
          <a:lstStyle/>
          <a:p>
            <a:pPr algn="ctr" defTabSz="914400">
              <a:lnSpc>
                <a:spcPct val="150000"/>
              </a:lnSpc>
            </a:pPr>
            <a:r>
              <a:rPr lang="en-US" sz="1200" b="1" dirty="0">
                <a:solidFill>
                  <a:srgbClr val="000000"/>
                </a:solidFill>
                <a:latin typeface="Arial" panose="020B0604020202020204" pitchFamily="34" charset="0"/>
                <a:ea typeface="微软雅黑"/>
                <a:cs typeface="Arial" panose="020B0604020202020204" pitchFamily="34" charset="0"/>
              </a:rPr>
              <a:t>EJ Indicator</a:t>
            </a:r>
          </a:p>
        </p:txBody>
      </p:sp>
      <p:sp>
        <p:nvSpPr>
          <p:cNvPr id="29" name="TextBox 28">
            <a:extLst>
              <a:ext uri="{FF2B5EF4-FFF2-40B4-BE49-F238E27FC236}">
                <a16:creationId xmlns:a16="http://schemas.microsoft.com/office/drawing/2014/main" id="{99768411-118B-4274-8DF4-5EB718E6447A}"/>
              </a:ext>
            </a:extLst>
          </p:cNvPr>
          <p:cNvSpPr txBox="1"/>
          <p:nvPr/>
        </p:nvSpPr>
        <p:spPr>
          <a:xfrm>
            <a:off x="4403996" y="6115206"/>
            <a:ext cx="858739" cy="261610"/>
          </a:xfrm>
          <a:prstGeom prst="rect">
            <a:avLst/>
          </a:prstGeom>
          <a:solidFill>
            <a:schemeClr val="bg1"/>
          </a:solidFill>
        </p:spPr>
        <p:txBody>
          <a:bodyPr wrap="square" rtlCol="0">
            <a:spAutoFit/>
          </a:bodyPr>
          <a:lstStyle/>
          <a:p>
            <a:pPr algn="ctr" defTabSz="914400"/>
            <a:r>
              <a:rPr lang="en-US" sz="1100" b="1" dirty="0">
                <a:solidFill>
                  <a:srgbClr val="000000"/>
                </a:solidFill>
                <a:latin typeface="Arial" panose="020B0604020202020204" pitchFamily="34" charset="0"/>
                <a:ea typeface="微软雅黑"/>
                <a:cs typeface="Arial" panose="020B0604020202020204" pitchFamily="34" charset="0"/>
              </a:rPr>
              <a:t>MP Risk</a:t>
            </a:r>
          </a:p>
        </p:txBody>
      </p:sp>
      <p:sp>
        <p:nvSpPr>
          <p:cNvPr id="30" name="Rectangle 29">
            <a:extLst>
              <a:ext uri="{FF2B5EF4-FFF2-40B4-BE49-F238E27FC236}">
                <a16:creationId xmlns:a16="http://schemas.microsoft.com/office/drawing/2014/main" id="{0C980E74-C7DE-4894-A904-62AF11C28D71}"/>
              </a:ext>
            </a:extLst>
          </p:cNvPr>
          <p:cNvSpPr/>
          <p:nvPr/>
        </p:nvSpPr>
        <p:spPr>
          <a:xfrm>
            <a:off x="7807578" y="6082188"/>
            <a:ext cx="699871" cy="261610"/>
          </a:xfrm>
          <a:prstGeom prst="rect">
            <a:avLst/>
          </a:prstGeom>
          <a:solidFill>
            <a:srgbClr val="FFFF00"/>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Income</a:t>
            </a:r>
          </a:p>
        </p:txBody>
      </p:sp>
      <p:sp>
        <p:nvSpPr>
          <p:cNvPr id="31" name="Rectangle 30">
            <a:extLst>
              <a:ext uri="{FF2B5EF4-FFF2-40B4-BE49-F238E27FC236}">
                <a16:creationId xmlns:a16="http://schemas.microsoft.com/office/drawing/2014/main" id="{2BCC6531-A1C8-4DAE-8C22-311217B23FCB}"/>
              </a:ext>
            </a:extLst>
          </p:cNvPr>
          <p:cNvSpPr/>
          <p:nvPr/>
        </p:nvSpPr>
        <p:spPr>
          <a:xfrm>
            <a:off x="5265024" y="6118500"/>
            <a:ext cx="873796"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Air Toxics</a:t>
            </a:r>
          </a:p>
        </p:txBody>
      </p:sp>
      <p:sp>
        <p:nvSpPr>
          <p:cNvPr id="32" name="Rectangle 31">
            <a:extLst>
              <a:ext uri="{FF2B5EF4-FFF2-40B4-BE49-F238E27FC236}">
                <a16:creationId xmlns:a16="http://schemas.microsoft.com/office/drawing/2014/main" id="{77E637AB-BD3E-4D37-AF1F-6AC1F5930856}"/>
              </a:ext>
            </a:extLst>
          </p:cNvPr>
          <p:cNvSpPr/>
          <p:nvPr/>
        </p:nvSpPr>
        <p:spPr>
          <a:xfrm>
            <a:off x="5706398" y="5712421"/>
            <a:ext cx="1399317" cy="269043"/>
          </a:xfrm>
          <a:prstGeom prst="rect">
            <a:avLst/>
          </a:prstGeom>
          <a:solidFill>
            <a:srgbClr val="FFFF00"/>
          </a:solidFill>
          <a:ln w="28575">
            <a:solidFill>
              <a:srgbClr val="FF0000"/>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53" name="Group 52">
            <a:extLst>
              <a:ext uri="{FF2B5EF4-FFF2-40B4-BE49-F238E27FC236}">
                <a16:creationId xmlns:a16="http://schemas.microsoft.com/office/drawing/2014/main" id="{6E4BFCB8-34FD-4035-9305-3FE8819FFA8D}"/>
              </a:ext>
            </a:extLst>
          </p:cNvPr>
          <p:cNvGrpSpPr/>
          <p:nvPr/>
        </p:nvGrpSpPr>
        <p:grpSpPr>
          <a:xfrm>
            <a:off x="4031539" y="859579"/>
            <a:ext cx="5107146" cy="4363739"/>
            <a:chOff x="4180790" y="1009874"/>
            <a:chExt cx="5107146" cy="4363739"/>
          </a:xfrm>
        </p:grpSpPr>
        <p:pic>
          <p:nvPicPr>
            <p:cNvPr id="50" name="Picture 49">
              <a:extLst>
                <a:ext uri="{FF2B5EF4-FFF2-40B4-BE49-F238E27FC236}">
                  <a16:creationId xmlns:a16="http://schemas.microsoft.com/office/drawing/2014/main" id="{834BFCF7-6DF8-46B5-8563-F86742AFD311}"/>
                </a:ext>
              </a:extLst>
            </p:cNvPr>
            <p:cNvPicPr>
              <a:picLocks noChangeAspect="1"/>
            </p:cNvPicPr>
            <p:nvPr/>
          </p:nvPicPr>
          <p:blipFill>
            <a:blip r:embed="rId10"/>
            <a:stretch>
              <a:fillRect/>
            </a:stretch>
          </p:blipFill>
          <p:spPr>
            <a:xfrm>
              <a:off x="4180790" y="1009874"/>
              <a:ext cx="5107146" cy="4363739"/>
            </a:xfrm>
            <a:prstGeom prst="rect">
              <a:avLst/>
            </a:prstGeom>
          </p:spPr>
        </p:pic>
        <p:sp>
          <p:nvSpPr>
            <p:cNvPr id="51" name="Oval 50">
              <a:extLst>
                <a:ext uri="{FF2B5EF4-FFF2-40B4-BE49-F238E27FC236}">
                  <a16:creationId xmlns:a16="http://schemas.microsoft.com/office/drawing/2014/main" id="{3287EB53-4A84-4ECC-91D9-0A46BBD44953}"/>
                </a:ext>
              </a:extLst>
            </p:cNvPr>
            <p:cNvSpPr/>
            <p:nvPr/>
          </p:nvSpPr>
          <p:spPr bwMode="auto">
            <a:xfrm>
              <a:off x="5799238" y="2511589"/>
              <a:ext cx="1726316" cy="1657654"/>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2" name="Oval 51">
              <a:extLst>
                <a:ext uri="{FF2B5EF4-FFF2-40B4-BE49-F238E27FC236}">
                  <a16:creationId xmlns:a16="http://schemas.microsoft.com/office/drawing/2014/main" id="{0A7C255E-3884-45DB-99A9-38C58906672C}"/>
                </a:ext>
              </a:extLst>
            </p:cNvPr>
            <p:cNvSpPr/>
            <p:nvPr/>
          </p:nvSpPr>
          <p:spPr bwMode="auto">
            <a:xfrm>
              <a:off x="6627185" y="3341305"/>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pic>
        <p:nvPicPr>
          <p:cNvPr id="20" name="Picture 19">
            <a:extLst>
              <a:ext uri="{FF2B5EF4-FFF2-40B4-BE49-F238E27FC236}">
                <a16:creationId xmlns:a16="http://schemas.microsoft.com/office/drawing/2014/main" id="{4AB80038-4801-43E8-A6AD-F8939803F511}"/>
              </a:ext>
            </a:extLst>
          </p:cNvPr>
          <p:cNvPicPr>
            <a:picLocks noChangeAspect="1"/>
          </p:cNvPicPr>
          <p:nvPr/>
        </p:nvPicPr>
        <p:blipFill>
          <a:blip r:embed="rId11"/>
          <a:stretch>
            <a:fillRect/>
          </a:stretch>
        </p:blipFill>
        <p:spPr>
          <a:xfrm>
            <a:off x="4031539" y="865930"/>
            <a:ext cx="1309340" cy="1844070"/>
          </a:xfrm>
          <a:prstGeom prst="rect">
            <a:avLst/>
          </a:prstGeom>
          <a:ln>
            <a:solidFill>
              <a:schemeClr val="tx1"/>
            </a:solidFill>
          </a:ln>
        </p:spPr>
      </p:pic>
      <p:grpSp>
        <p:nvGrpSpPr>
          <p:cNvPr id="59" name="Group 58">
            <a:extLst>
              <a:ext uri="{FF2B5EF4-FFF2-40B4-BE49-F238E27FC236}">
                <a16:creationId xmlns:a16="http://schemas.microsoft.com/office/drawing/2014/main" id="{7C719F92-8674-44E5-B3B2-F096AF0D9D7E}"/>
              </a:ext>
            </a:extLst>
          </p:cNvPr>
          <p:cNvGrpSpPr/>
          <p:nvPr/>
        </p:nvGrpSpPr>
        <p:grpSpPr>
          <a:xfrm>
            <a:off x="313253" y="6082318"/>
            <a:ext cx="3463956" cy="738664"/>
            <a:chOff x="551991" y="4663671"/>
            <a:chExt cx="3898575" cy="738664"/>
          </a:xfrm>
        </p:grpSpPr>
        <p:sp>
          <p:nvSpPr>
            <p:cNvPr id="60" name="Star: 5 Points 59">
              <a:extLst>
                <a:ext uri="{FF2B5EF4-FFF2-40B4-BE49-F238E27FC236}">
                  <a16:creationId xmlns:a16="http://schemas.microsoft.com/office/drawing/2014/main" id="{DF830258-9BF4-43FA-9A41-3E47D525B738}"/>
                </a:ext>
              </a:extLst>
            </p:cNvPr>
            <p:cNvSpPr/>
            <p:nvPr/>
          </p:nvSpPr>
          <p:spPr bwMode="auto">
            <a:xfrm>
              <a:off x="551991" y="4716519"/>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1" name="Star: 5 Points 60">
              <a:extLst>
                <a:ext uri="{FF2B5EF4-FFF2-40B4-BE49-F238E27FC236}">
                  <a16:creationId xmlns:a16="http://schemas.microsoft.com/office/drawing/2014/main" id="{A26BB0D5-9D99-4D5B-915D-2547F774EDA7}"/>
                </a:ext>
              </a:extLst>
            </p:cNvPr>
            <p:cNvSpPr/>
            <p:nvPr/>
          </p:nvSpPr>
          <p:spPr bwMode="auto">
            <a:xfrm>
              <a:off x="551991" y="5005554"/>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2" name="TextBox 61">
              <a:extLst>
                <a:ext uri="{FF2B5EF4-FFF2-40B4-BE49-F238E27FC236}">
                  <a16:creationId xmlns:a16="http://schemas.microsoft.com/office/drawing/2014/main" id="{9CF64AC4-0B42-44B9-87AF-713D0119F60A}"/>
                </a:ext>
              </a:extLst>
            </p:cNvPr>
            <p:cNvSpPr txBox="1"/>
            <p:nvPr/>
          </p:nvSpPr>
          <p:spPr>
            <a:xfrm>
              <a:off x="687862" y="4663671"/>
              <a:ext cx="3762704" cy="738664"/>
            </a:xfrm>
            <a:prstGeom prst="rect">
              <a:avLst/>
            </a:prstGeom>
            <a:noFill/>
          </p:spPr>
          <p:txBody>
            <a:bodyPr wrap="square" rtlCol="0">
              <a:spAutoFit/>
            </a:bodyPr>
            <a:lstStyle/>
            <a:p>
              <a:r>
                <a:rPr lang="en-US" sz="1400" dirty="0"/>
                <a:t>GT Craig NCore Monitoring Site</a:t>
              </a:r>
            </a:p>
            <a:p>
              <a:r>
                <a:rPr lang="en-US" sz="1400" dirty="0"/>
                <a:t>Harvard Yards Monitoring Site</a:t>
              </a:r>
            </a:p>
            <a:p>
              <a:r>
                <a:rPr lang="en-US" sz="1400" dirty="0"/>
                <a:t>Major PM</a:t>
              </a:r>
              <a:r>
                <a:rPr lang="en-US" sz="1400" baseline="-25000" dirty="0"/>
                <a:t>2.5</a:t>
              </a:r>
              <a:r>
                <a:rPr lang="en-US" sz="1400" dirty="0"/>
                <a:t> Emission Sources</a:t>
              </a:r>
            </a:p>
          </p:txBody>
        </p:sp>
        <p:sp>
          <p:nvSpPr>
            <p:cNvPr id="63" name="Oval 62">
              <a:extLst>
                <a:ext uri="{FF2B5EF4-FFF2-40B4-BE49-F238E27FC236}">
                  <a16:creationId xmlns:a16="http://schemas.microsoft.com/office/drawing/2014/main" id="{DDA799B8-C612-492E-ADE8-2AB2BBE9EA2B}"/>
                </a:ext>
              </a:extLst>
            </p:cNvPr>
            <p:cNvSpPr/>
            <p:nvPr/>
          </p:nvSpPr>
          <p:spPr bwMode="auto">
            <a:xfrm>
              <a:off x="572226" y="5287934"/>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64" name="Rectangle 63">
            <a:extLst>
              <a:ext uri="{FF2B5EF4-FFF2-40B4-BE49-F238E27FC236}">
                <a16:creationId xmlns:a16="http://schemas.microsoft.com/office/drawing/2014/main" id="{582623F3-BA8F-4C66-B761-B09FDD971FC5}"/>
              </a:ext>
            </a:extLst>
          </p:cNvPr>
          <p:cNvSpPr/>
          <p:nvPr/>
        </p:nvSpPr>
        <p:spPr>
          <a:xfrm>
            <a:off x="3925272" y="6450779"/>
            <a:ext cx="6088976" cy="300082"/>
          </a:xfrm>
          <a:prstGeom prst="rect">
            <a:avLst/>
          </a:prstGeom>
          <a:solidFill>
            <a:schemeClr val="bg1"/>
          </a:solidFill>
          <a:ln>
            <a:solidFill>
              <a:schemeClr val="tx1"/>
            </a:solidFill>
          </a:ln>
        </p:spPr>
        <p:txBody>
          <a:bodyPr wrap="square">
            <a:spAutoFit/>
          </a:bodyPr>
          <a:lstStyle/>
          <a:p>
            <a:pPr defTabSz="914400"/>
            <a:r>
              <a:rPr lang="en-US" sz="105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050" b="1" kern="100" dirty="0">
                <a:solidFill>
                  <a:srgbClr val="000000"/>
                </a:solidFill>
                <a:highlight>
                  <a:srgbClr val="FFFF00"/>
                </a:highlight>
                <a:latin typeface="Times New Roman" panose="02020603050405020304" pitchFamily="18" charset="0"/>
                <a:ea typeface="等线" panose="02010600030101010101" pitchFamily="2" charset="-122"/>
                <a:cs typeface="Times New Roman" panose="02020603050405020304" pitchFamily="18" charset="0"/>
              </a:rPr>
              <a:t>ArcelorMittal Cleveland </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05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Iron and Steel</a:t>
            </a:r>
            <a:endPar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r>
              <a:rPr lang="en-US" sz="3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p:txBody>
      </p:sp>
      <p:sp>
        <p:nvSpPr>
          <p:cNvPr id="55" name="Title 1">
            <a:extLst>
              <a:ext uri="{FF2B5EF4-FFF2-40B4-BE49-F238E27FC236}">
                <a16:creationId xmlns:a16="http://schemas.microsoft.com/office/drawing/2014/main" id="{8C1BF777-31DF-4DB5-AFC8-EA17C09272B0}"/>
              </a:ext>
            </a:extLst>
          </p:cNvPr>
          <p:cNvSpPr>
            <a:spLocks noGrp="1"/>
          </p:cNvSpPr>
          <p:nvPr>
            <p:ph type="title"/>
          </p:nvPr>
        </p:nvSpPr>
        <p:spPr>
          <a:xfrm>
            <a:off x="0" y="71438"/>
            <a:ext cx="12192000" cy="668337"/>
          </a:xfrm>
        </p:spPr>
        <p:txBody>
          <a:bodyPr/>
          <a:lstStyle/>
          <a:p>
            <a:r>
              <a:rPr lang="en-US" sz="2400" dirty="0"/>
              <a:t>Benefit of Proximity Screening – Demographics &amp; MP Risks Near Monitors/Sources (To Be Developed)</a:t>
            </a:r>
          </a:p>
        </p:txBody>
      </p:sp>
      <p:pic>
        <p:nvPicPr>
          <p:cNvPr id="56" name="Picture 55">
            <a:extLst>
              <a:ext uri="{FF2B5EF4-FFF2-40B4-BE49-F238E27FC236}">
                <a16:creationId xmlns:a16="http://schemas.microsoft.com/office/drawing/2014/main" id="{A832761C-8D38-4E0F-91F5-076D628E8BA7}"/>
              </a:ext>
            </a:extLst>
          </p:cNvPr>
          <p:cNvPicPr>
            <a:picLocks noChangeAspect="1"/>
          </p:cNvPicPr>
          <p:nvPr/>
        </p:nvPicPr>
        <p:blipFill rotWithShape="1">
          <a:blip r:embed="rId12"/>
          <a:srcRect b="36632"/>
          <a:stretch/>
        </p:blipFill>
        <p:spPr>
          <a:xfrm>
            <a:off x="9708420" y="2758941"/>
            <a:ext cx="1771650" cy="2382069"/>
          </a:xfrm>
          <a:prstGeom prst="rect">
            <a:avLst/>
          </a:prstGeom>
        </p:spPr>
      </p:pic>
      <p:sp>
        <p:nvSpPr>
          <p:cNvPr id="57" name="TextBox 56">
            <a:extLst>
              <a:ext uri="{FF2B5EF4-FFF2-40B4-BE49-F238E27FC236}">
                <a16:creationId xmlns:a16="http://schemas.microsoft.com/office/drawing/2014/main" id="{6E8FABF1-A35C-4878-8DE7-21312A65F089}"/>
              </a:ext>
            </a:extLst>
          </p:cNvPr>
          <p:cNvSpPr txBox="1"/>
          <p:nvPr/>
        </p:nvSpPr>
        <p:spPr>
          <a:xfrm>
            <a:off x="9391703" y="935786"/>
            <a:ext cx="2682047" cy="1815882"/>
          </a:xfrm>
          <a:prstGeom prst="rect">
            <a:avLst/>
          </a:prstGeom>
          <a:noFill/>
        </p:spPr>
        <p:txBody>
          <a:bodyPr wrap="square" rtlCol="0">
            <a:spAutoFit/>
          </a:bodyPr>
          <a:lstStyle/>
          <a:p>
            <a:r>
              <a:rPr lang="en-US" sz="1400" dirty="0"/>
              <a:t>Adding proximity analysis capabilities would allow the user to set a flexible Radius of Interest for a selected monitoring site or facility and determine air quality and EJ indicators within the selected radius</a:t>
            </a:r>
          </a:p>
        </p:txBody>
      </p:sp>
      <p:sp>
        <p:nvSpPr>
          <p:cNvPr id="40" name="Slide Number Placeholder 1">
            <a:extLst>
              <a:ext uri="{FF2B5EF4-FFF2-40B4-BE49-F238E27FC236}">
                <a16:creationId xmlns:a16="http://schemas.microsoft.com/office/drawing/2014/main" id="{30FBF008-6965-4927-87F3-C65BA3717A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675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0" y="71440"/>
            <a:ext cx="12106156" cy="669103"/>
          </a:xfrm>
        </p:spPr>
        <p:txBody>
          <a:bodyPr/>
          <a:lstStyle/>
          <a:p>
            <a:r>
              <a:rPr lang="en-US" sz="2400" dirty="0"/>
              <a:t>Benefit of Proximity Screening – Demographic Comparison (To Be Developed)</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136478" y="139535"/>
          <a:ext cx="3944587" cy="328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Chart 20">
            <a:extLst>
              <a:ext uri="{FF2B5EF4-FFF2-40B4-BE49-F238E27FC236}">
                <a16:creationId xmlns:a16="http://schemas.microsoft.com/office/drawing/2014/main" id="{2AD0F2E7-03E4-4069-BF67-A2AF93DA493D}"/>
              </a:ext>
            </a:extLst>
          </p:cNvPr>
          <p:cNvGraphicFramePr>
            <a:graphicFrameLocks/>
          </p:cNvGraphicFramePr>
          <p:nvPr/>
        </p:nvGraphicFramePr>
        <p:xfrm>
          <a:off x="4452966" y="1555554"/>
          <a:ext cx="7653190" cy="5231006"/>
        </p:xfrm>
        <a:graphic>
          <a:graphicData uri="http://schemas.openxmlformats.org/drawingml/2006/chart">
            <c:chart xmlns:c="http://schemas.openxmlformats.org/drawingml/2006/chart" xmlns:r="http://schemas.openxmlformats.org/officeDocument/2006/relationships" r:id="rId8"/>
          </a:graphicData>
        </a:graphic>
      </p:graphicFrame>
      <p:grpSp>
        <p:nvGrpSpPr>
          <p:cNvPr id="4" name="Group 3">
            <a:extLst>
              <a:ext uri="{FF2B5EF4-FFF2-40B4-BE49-F238E27FC236}">
                <a16:creationId xmlns:a16="http://schemas.microsoft.com/office/drawing/2014/main" id="{C9126CEC-2C9F-4AB7-9808-AB9381C37936}"/>
              </a:ext>
            </a:extLst>
          </p:cNvPr>
          <p:cNvGrpSpPr/>
          <p:nvPr/>
        </p:nvGrpSpPr>
        <p:grpSpPr>
          <a:xfrm>
            <a:off x="4485000" y="1698473"/>
            <a:ext cx="7270629" cy="2195145"/>
            <a:chOff x="3620854" y="1630378"/>
            <a:chExt cx="7270629" cy="2195145"/>
          </a:xfrm>
        </p:grpSpPr>
        <p:sp>
          <p:nvSpPr>
            <p:cNvPr id="22" name="Rectangle 21">
              <a:extLst>
                <a:ext uri="{FF2B5EF4-FFF2-40B4-BE49-F238E27FC236}">
                  <a16:creationId xmlns:a16="http://schemas.microsoft.com/office/drawing/2014/main" id="{3BC7197D-0066-4C6E-B275-C37C46BF2192}"/>
                </a:ext>
              </a:extLst>
            </p:cNvPr>
            <p:cNvSpPr/>
            <p:nvPr/>
          </p:nvSpPr>
          <p:spPr>
            <a:xfrm>
              <a:off x="3620854" y="1630378"/>
              <a:ext cx="749019" cy="307777"/>
            </a:xfrm>
            <a:prstGeom prst="rect">
              <a:avLst/>
            </a:prstGeom>
            <a:solidFill>
              <a:schemeClr val="bg1"/>
            </a:solidFill>
          </p:spPr>
          <p:txBody>
            <a:bodyPr wrap="square">
              <a:spAutoFit/>
            </a:bodyPr>
            <a:lstStyle/>
            <a:p>
              <a:pPr defTabSz="914400"/>
              <a:r>
                <a:rPr lang="en-US" sz="14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(%tile)</a:t>
              </a:r>
              <a:endParaRPr lang="en-US" sz="1400" dirty="0">
                <a:solidFill>
                  <a:srgbClr val="000000"/>
                </a:solidFill>
                <a:latin typeface="微软雅黑"/>
                <a:ea typeface="微软雅黑"/>
              </a:endParaRPr>
            </a:p>
          </p:txBody>
        </p:sp>
        <p:cxnSp>
          <p:nvCxnSpPr>
            <p:cNvPr id="26" name="Straight Arrow Connector 25">
              <a:extLst>
                <a:ext uri="{FF2B5EF4-FFF2-40B4-BE49-F238E27FC236}">
                  <a16:creationId xmlns:a16="http://schemas.microsoft.com/office/drawing/2014/main" id="{2B746E0E-8881-4A8A-8F77-93E3BCF7DAE0}"/>
                </a:ext>
              </a:extLst>
            </p:cNvPr>
            <p:cNvCxnSpPr>
              <a:cxnSpLocks/>
            </p:cNvCxnSpPr>
            <p:nvPr/>
          </p:nvCxnSpPr>
          <p:spPr bwMode="auto">
            <a:xfrm flipH="1">
              <a:off x="4920674" y="207792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AC996685-2EBE-4808-8C2B-5336930B3575}"/>
                </a:ext>
              </a:extLst>
            </p:cNvPr>
            <p:cNvCxnSpPr>
              <a:cxnSpLocks/>
            </p:cNvCxnSpPr>
            <p:nvPr/>
          </p:nvCxnSpPr>
          <p:spPr bwMode="auto">
            <a:xfrm flipH="1">
              <a:off x="6096000" y="244792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38D3DECC-18F4-44E1-9CB2-774FD3FEDE10}"/>
                </a:ext>
              </a:extLst>
            </p:cNvPr>
            <p:cNvCxnSpPr>
              <a:cxnSpLocks/>
            </p:cNvCxnSpPr>
            <p:nvPr/>
          </p:nvCxnSpPr>
          <p:spPr bwMode="auto">
            <a:xfrm flipH="1">
              <a:off x="7241279" y="2770446"/>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A7D7509-223A-4824-B473-2871C4CD05EE}"/>
                </a:ext>
              </a:extLst>
            </p:cNvPr>
            <p:cNvCxnSpPr>
              <a:cxnSpLocks/>
            </p:cNvCxnSpPr>
            <p:nvPr/>
          </p:nvCxnSpPr>
          <p:spPr bwMode="auto">
            <a:xfrm flipH="1">
              <a:off x="8414405" y="2772044"/>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207240B8-D19D-49FB-8C35-0A3DC64A88C5}"/>
                </a:ext>
              </a:extLst>
            </p:cNvPr>
            <p:cNvCxnSpPr>
              <a:cxnSpLocks/>
            </p:cNvCxnSpPr>
            <p:nvPr/>
          </p:nvCxnSpPr>
          <p:spPr bwMode="auto">
            <a:xfrm flipH="1">
              <a:off x="9502470" y="359429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0D5848DB-E4FC-4887-91BD-1882C8DE98CC}"/>
                </a:ext>
              </a:extLst>
            </p:cNvPr>
            <p:cNvCxnSpPr>
              <a:cxnSpLocks/>
            </p:cNvCxnSpPr>
            <p:nvPr/>
          </p:nvCxnSpPr>
          <p:spPr bwMode="auto">
            <a:xfrm flipH="1">
              <a:off x="10702296" y="2563539"/>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grpSp>
      <p:sp>
        <p:nvSpPr>
          <p:cNvPr id="3" name="Rectangle 2">
            <a:extLst>
              <a:ext uri="{FF2B5EF4-FFF2-40B4-BE49-F238E27FC236}">
                <a16:creationId xmlns:a16="http://schemas.microsoft.com/office/drawing/2014/main" id="{B1AED527-CD88-4749-9CDA-DF92B67C874B}"/>
              </a:ext>
            </a:extLst>
          </p:cNvPr>
          <p:cNvSpPr/>
          <p:nvPr/>
        </p:nvSpPr>
        <p:spPr>
          <a:xfrm>
            <a:off x="224499" y="2954155"/>
            <a:ext cx="3282734" cy="2800767"/>
          </a:xfrm>
          <a:prstGeom prst="rect">
            <a:avLst/>
          </a:prstGeom>
        </p:spPr>
        <p:txBody>
          <a:bodyPr wrap="square">
            <a:spAutoFit/>
          </a:bodyPr>
          <a:lstStyle/>
          <a:p>
            <a:r>
              <a:rPr lang="en-US" sz="1600" dirty="0"/>
              <a:t>Adding proximity analysis capabilities would allow the user to set a flexible Radius of Interest for a selected monitoring site or facility, determine air quality and EJ indicators within the selected radius and see how they compare to the county, state, region, nation and sector group (if applicable)</a:t>
            </a:r>
          </a:p>
        </p:txBody>
      </p:sp>
      <p:sp>
        <p:nvSpPr>
          <p:cNvPr id="5" name="Rectangle 4">
            <a:extLst>
              <a:ext uri="{FF2B5EF4-FFF2-40B4-BE49-F238E27FC236}">
                <a16:creationId xmlns:a16="http://schemas.microsoft.com/office/drawing/2014/main" id="{47717BD8-E313-4937-BAFA-78AE4F6C4381}"/>
              </a:ext>
            </a:extLst>
          </p:cNvPr>
          <p:cNvSpPr/>
          <p:nvPr/>
        </p:nvSpPr>
        <p:spPr>
          <a:xfrm>
            <a:off x="4733572" y="1114763"/>
            <a:ext cx="7300641" cy="369332"/>
          </a:xfrm>
          <a:prstGeom prst="rect">
            <a:avLst/>
          </a:prstGeom>
        </p:spPr>
        <p:txBody>
          <a:bodyPr wrap="square">
            <a:spAutoFit/>
          </a:bodyPr>
          <a:lstStyle/>
          <a:p>
            <a:r>
              <a:rPr lang="en-US" i="1" dirty="0"/>
              <a:t>Example Graphic – this capability is not yet available in NEXUS</a:t>
            </a:r>
          </a:p>
        </p:txBody>
      </p:sp>
      <p:sp>
        <p:nvSpPr>
          <p:cNvPr id="16" name="Slide Number Placeholder 1">
            <a:extLst>
              <a:ext uri="{FF2B5EF4-FFF2-40B4-BE49-F238E27FC236}">
                <a16:creationId xmlns:a16="http://schemas.microsoft.com/office/drawing/2014/main" id="{CBAD9996-AB8A-4320-B5AF-6E7A991245A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9164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121924" y="71440"/>
            <a:ext cx="11847104" cy="669103"/>
          </a:xfrm>
        </p:spPr>
        <p:txBody>
          <a:bodyPr/>
          <a:lstStyle/>
          <a:p>
            <a:r>
              <a:rPr lang="en-US" sz="2400" dirty="0"/>
              <a:t>Benefit of Proximity Screening – Risk Near Monitor/Source (To Be Developed)</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154941" y="15870"/>
          <a:ext cx="3944587" cy="3289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10D8006F-A718-4A39-BFBA-477DBA182341}"/>
              </a:ext>
            </a:extLst>
          </p:cNvPr>
          <p:cNvGrpSpPr/>
          <p:nvPr/>
        </p:nvGrpSpPr>
        <p:grpSpPr>
          <a:xfrm>
            <a:off x="121924" y="2580662"/>
            <a:ext cx="3645242" cy="3462382"/>
            <a:chOff x="370704" y="1081471"/>
            <a:chExt cx="3645242" cy="3462382"/>
          </a:xfrm>
        </p:grpSpPr>
        <p:grpSp>
          <p:nvGrpSpPr>
            <p:cNvPr id="5" name="Group 4">
              <a:extLst>
                <a:ext uri="{FF2B5EF4-FFF2-40B4-BE49-F238E27FC236}">
                  <a16:creationId xmlns:a16="http://schemas.microsoft.com/office/drawing/2014/main" id="{5ABAC08A-06FC-4E35-98EE-15CA9376177F}"/>
                </a:ext>
              </a:extLst>
            </p:cNvPr>
            <p:cNvGrpSpPr/>
            <p:nvPr/>
          </p:nvGrpSpPr>
          <p:grpSpPr>
            <a:xfrm>
              <a:off x="370704" y="1081471"/>
              <a:ext cx="3645242" cy="3462382"/>
              <a:chOff x="3681061" y="2970252"/>
              <a:chExt cx="3645242" cy="3462382"/>
            </a:xfrm>
          </p:grpSpPr>
          <p:pic>
            <p:nvPicPr>
              <p:cNvPr id="8" name="Picture 7">
                <a:extLst>
                  <a:ext uri="{FF2B5EF4-FFF2-40B4-BE49-F238E27FC236}">
                    <a16:creationId xmlns:a16="http://schemas.microsoft.com/office/drawing/2014/main" id="{111AFB68-F886-45A1-A6D3-6AE10103E351}"/>
                  </a:ext>
                </a:extLst>
              </p:cNvPr>
              <p:cNvPicPr>
                <a:picLocks noChangeAspect="1"/>
              </p:cNvPicPr>
              <p:nvPr/>
            </p:nvPicPr>
            <p:blipFill rotWithShape="1">
              <a:blip r:embed="rId7"/>
              <a:srcRect l="26204" r="29489"/>
              <a:stretch/>
            </p:blipFill>
            <p:spPr>
              <a:xfrm>
                <a:off x="3681061" y="2970252"/>
                <a:ext cx="3645242" cy="3462382"/>
              </a:xfrm>
              <a:prstGeom prst="rect">
                <a:avLst/>
              </a:prstGeom>
            </p:spPr>
          </p:pic>
          <p:sp>
            <p:nvSpPr>
              <p:cNvPr id="9" name="Star: 5 Points 8">
                <a:extLst>
                  <a:ext uri="{FF2B5EF4-FFF2-40B4-BE49-F238E27FC236}">
                    <a16:creationId xmlns:a16="http://schemas.microsoft.com/office/drawing/2014/main" id="{7AAAF650-D154-420C-B746-338FA89ADBC6}"/>
                  </a:ext>
                </a:extLst>
              </p:cNvPr>
              <p:cNvSpPr/>
              <p:nvPr/>
            </p:nvSpPr>
            <p:spPr bwMode="auto">
              <a:xfrm>
                <a:off x="4884075" y="3969863"/>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Star: 5 Points 9">
                <a:extLst>
                  <a:ext uri="{FF2B5EF4-FFF2-40B4-BE49-F238E27FC236}">
                    <a16:creationId xmlns:a16="http://schemas.microsoft.com/office/drawing/2014/main" id="{7C7BEAB8-70E1-43BE-ACD4-43591407413B}"/>
                  </a:ext>
                </a:extLst>
              </p:cNvPr>
              <p:cNvSpPr/>
              <p:nvPr/>
            </p:nvSpPr>
            <p:spPr bwMode="auto">
              <a:xfrm>
                <a:off x="5332356" y="5556873"/>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7" name="Oval 6">
              <a:extLst>
                <a:ext uri="{FF2B5EF4-FFF2-40B4-BE49-F238E27FC236}">
                  <a16:creationId xmlns:a16="http://schemas.microsoft.com/office/drawing/2014/main" id="{2EB2637B-FA16-4010-8528-A448EA602CA1}"/>
                </a:ext>
              </a:extLst>
            </p:cNvPr>
            <p:cNvSpPr/>
            <p:nvPr/>
          </p:nvSpPr>
          <p:spPr bwMode="auto">
            <a:xfrm>
              <a:off x="1364356" y="3050977"/>
              <a:ext cx="1443578" cy="1356307"/>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cxnSp>
        <p:nvCxnSpPr>
          <p:cNvPr id="11" name="Straight Connector 10">
            <a:extLst>
              <a:ext uri="{FF2B5EF4-FFF2-40B4-BE49-F238E27FC236}">
                <a16:creationId xmlns:a16="http://schemas.microsoft.com/office/drawing/2014/main" id="{FA547B17-E144-4C4B-B3E6-DECF3A521274}"/>
              </a:ext>
            </a:extLst>
          </p:cNvPr>
          <p:cNvCxnSpPr/>
          <p:nvPr/>
        </p:nvCxnSpPr>
        <p:spPr bwMode="auto">
          <a:xfrm>
            <a:off x="3784464" y="6224625"/>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 name="Group 11">
            <a:extLst>
              <a:ext uri="{FF2B5EF4-FFF2-40B4-BE49-F238E27FC236}">
                <a16:creationId xmlns:a16="http://schemas.microsoft.com/office/drawing/2014/main" id="{8C5B68F0-0D4A-445F-A455-377860A0A20F}"/>
              </a:ext>
            </a:extLst>
          </p:cNvPr>
          <p:cNvGrpSpPr/>
          <p:nvPr/>
        </p:nvGrpSpPr>
        <p:grpSpPr>
          <a:xfrm>
            <a:off x="325691" y="6043044"/>
            <a:ext cx="3463955" cy="830997"/>
            <a:chOff x="551991" y="4663671"/>
            <a:chExt cx="3898573" cy="830997"/>
          </a:xfrm>
        </p:grpSpPr>
        <p:sp>
          <p:nvSpPr>
            <p:cNvPr id="13" name="Star: 5 Points 12">
              <a:extLst>
                <a:ext uri="{FF2B5EF4-FFF2-40B4-BE49-F238E27FC236}">
                  <a16:creationId xmlns:a16="http://schemas.microsoft.com/office/drawing/2014/main" id="{6C3E5851-97E4-47AB-A351-1BB75FAA8F25}"/>
                </a:ext>
              </a:extLst>
            </p:cNvPr>
            <p:cNvSpPr/>
            <p:nvPr/>
          </p:nvSpPr>
          <p:spPr bwMode="auto">
            <a:xfrm>
              <a:off x="551991" y="4716519"/>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4" name="Star: 5 Points 13">
              <a:extLst>
                <a:ext uri="{FF2B5EF4-FFF2-40B4-BE49-F238E27FC236}">
                  <a16:creationId xmlns:a16="http://schemas.microsoft.com/office/drawing/2014/main" id="{6EDF3C98-BF3D-48E8-A619-9A7EEE4C5C21}"/>
                </a:ext>
              </a:extLst>
            </p:cNvPr>
            <p:cNvSpPr/>
            <p:nvPr/>
          </p:nvSpPr>
          <p:spPr bwMode="auto">
            <a:xfrm>
              <a:off x="551991" y="5005554"/>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5" name="TextBox 14">
              <a:extLst>
                <a:ext uri="{FF2B5EF4-FFF2-40B4-BE49-F238E27FC236}">
                  <a16:creationId xmlns:a16="http://schemas.microsoft.com/office/drawing/2014/main" id="{734E0EEA-23CC-48F8-8146-8461D1F1DDCD}"/>
                </a:ext>
              </a:extLst>
            </p:cNvPr>
            <p:cNvSpPr txBox="1"/>
            <p:nvPr/>
          </p:nvSpPr>
          <p:spPr>
            <a:xfrm>
              <a:off x="687862" y="4663671"/>
              <a:ext cx="3762702" cy="830997"/>
            </a:xfrm>
            <a:prstGeom prst="rect">
              <a:avLst/>
            </a:prstGeom>
            <a:noFill/>
          </p:spPr>
          <p:txBody>
            <a:bodyPr wrap="square" rtlCol="0">
              <a:spAutoFit/>
            </a:bodyPr>
            <a:lstStyle/>
            <a:p>
              <a:r>
                <a:rPr lang="en-US" sz="1600" dirty="0"/>
                <a:t>GT Craig NCore Monitoring Site</a:t>
              </a:r>
            </a:p>
            <a:p>
              <a:r>
                <a:rPr lang="en-US" sz="1600" dirty="0"/>
                <a:t>Harvard Yards Monitoring Site</a:t>
              </a:r>
            </a:p>
            <a:p>
              <a:r>
                <a:rPr lang="en-US" sz="1600" dirty="0"/>
                <a:t>Major PM</a:t>
              </a:r>
              <a:r>
                <a:rPr lang="en-US" sz="1600" baseline="-25000" dirty="0"/>
                <a:t>2.5</a:t>
              </a:r>
              <a:r>
                <a:rPr lang="en-US" sz="1600" dirty="0"/>
                <a:t> Emission Sources</a:t>
              </a:r>
            </a:p>
          </p:txBody>
        </p:sp>
        <p:sp>
          <p:nvSpPr>
            <p:cNvPr id="16" name="Oval 15">
              <a:extLst>
                <a:ext uri="{FF2B5EF4-FFF2-40B4-BE49-F238E27FC236}">
                  <a16:creationId xmlns:a16="http://schemas.microsoft.com/office/drawing/2014/main" id="{7840E4F3-EE09-464C-A3F5-CD4072A98759}"/>
                </a:ext>
              </a:extLst>
            </p:cNvPr>
            <p:cNvSpPr/>
            <p:nvPr/>
          </p:nvSpPr>
          <p:spPr bwMode="auto">
            <a:xfrm>
              <a:off x="572226" y="5287934"/>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grpSp>
        <p:nvGrpSpPr>
          <p:cNvPr id="19" name="Group 18">
            <a:extLst>
              <a:ext uri="{FF2B5EF4-FFF2-40B4-BE49-F238E27FC236}">
                <a16:creationId xmlns:a16="http://schemas.microsoft.com/office/drawing/2014/main" id="{2A8713F6-F580-4FF6-94FF-9DEBDB034B5A}"/>
              </a:ext>
            </a:extLst>
          </p:cNvPr>
          <p:cNvGrpSpPr/>
          <p:nvPr/>
        </p:nvGrpSpPr>
        <p:grpSpPr>
          <a:xfrm>
            <a:off x="4147653" y="2216203"/>
            <a:ext cx="5607485" cy="4484914"/>
            <a:chOff x="4203580" y="2069396"/>
            <a:chExt cx="5607485" cy="4484914"/>
          </a:xfrm>
        </p:grpSpPr>
        <p:pic>
          <p:nvPicPr>
            <p:cNvPr id="3" name="Picture 2">
              <a:extLst>
                <a:ext uri="{FF2B5EF4-FFF2-40B4-BE49-F238E27FC236}">
                  <a16:creationId xmlns:a16="http://schemas.microsoft.com/office/drawing/2014/main" id="{6C58C6C3-09D8-42BB-9D85-8031D4693648}"/>
                </a:ext>
              </a:extLst>
            </p:cNvPr>
            <p:cNvPicPr>
              <a:picLocks noChangeAspect="1"/>
            </p:cNvPicPr>
            <p:nvPr/>
          </p:nvPicPr>
          <p:blipFill>
            <a:blip r:embed="rId8"/>
            <a:stretch>
              <a:fillRect/>
            </a:stretch>
          </p:blipFill>
          <p:spPr>
            <a:xfrm>
              <a:off x="4203580" y="2069396"/>
              <a:ext cx="5607485" cy="4484914"/>
            </a:xfrm>
            <a:prstGeom prst="rect">
              <a:avLst/>
            </a:prstGeom>
          </p:spPr>
        </p:pic>
        <p:sp>
          <p:nvSpPr>
            <p:cNvPr id="17" name="Star: 5 Points 16">
              <a:extLst>
                <a:ext uri="{FF2B5EF4-FFF2-40B4-BE49-F238E27FC236}">
                  <a16:creationId xmlns:a16="http://schemas.microsoft.com/office/drawing/2014/main" id="{8918BCB1-1816-4253-BB87-71C0CB978508}"/>
                </a:ext>
              </a:extLst>
            </p:cNvPr>
            <p:cNvSpPr/>
            <p:nvPr/>
          </p:nvSpPr>
          <p:spPr bwMode="auto">
            <a:xfrm>
              <a:off x="6739159" y="4905615"/>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8" name="Oval 17">
              <a:extLst>
                <a:ext uri="{FF2B5EF4-FFF2-40B4-BE49-F238E27FC236}">
                  <a16:creationId xmlns:a16="http://schemas.microsoft.com/office/drawing/2014/main" id="{EDFAB9CE-C052-45C9-B835-6E08E4480B4C}"/>
                </a:ext>
              </a:extLst>
            </p:cNvPr>
            <p:cNvSpPr/>
            <p:nvPr/>
          </p:nvSpPr>
          <p:spPr bwMode="auto">
            <a:xfrm>
              <a:off x="5923357" y="4149892"/>
              <a:ext cx="1759895" cy="1633524"/>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pic>
        <p:nvPicPr>
          <p:cNvPr id="20" name="Picture 19">
            <a:extLst>
              <a:ext uri="{FF2B5EF4-FFF2-40B4-BE49-F238E27FC236}">
                <a16:creationId xmlns:a16="http://schemas.microsoft.com/office/drawing/2014/main" id="{ED54A396-6D02-4E06-9A96-2A5001CB57BF}"/>
              </a:ext>
            </a:extLst>
          </p:cNvPr>
          <p:cNvPicPr>
            <a:picLocks noChangeAspect="1"/>
          </p:cNvPicPr>
          <p:nvPr/>
        </p:nvPicPr>
        <p:blipFill>
          <a:blip r:embed="rId9"/>
          <a:stretch>
            <a:fillRect/>
          </a:stretch>
        </p:blipFill>
        <p:spPr>
          <a:xfrm>
            <a:off x="4170133" y="2216203"/>
            <a:ext cx="1309340" cy="1844070"/>
          </a:xfrm>
          <a:prstGeom prst="rect">
            <a:avLst/>
          </a:prstGeom>
          <a:ln>
            <a:solidFill>
              <a:schemeClr val="tx1"/>
            </a:solidFill>
          </a:ln>
        </p:spPr>
      </p:pic>
      <p:sp>
        <p:nvSpPr>
          <p:cNvPr id="55" name="Rectangle 54">
            <a:extLst>
              <a:ext uri="{FF2B5EF4-FFF2-40B4-BE49-F238E27FC236}">
                <a16:creationId xmlns:a16="http://schemas.microsoft.com/office/drawing/2014/main" id="{9418CAD7-C117-4A77-A545-9CD2802CAE19}"/>
              </a:ext>
            </a:extLst>
          </p:cNvPr>
          <p:cNvSpPr/>
          <p:nvPr/>
        </p:nvSpPr>
        <p:spPr>
          <a:xfrm>
            <a:off x="4040127" y="1056119"/>
            <a:ext cx="7928901" cy="830997"/>
          </a:xfrm>
          <a:prstGeom prst="rect">
            <a:avLst/>
          </a:prstGeom>
        </p:spPr>
        <p:txBody>
          <a:bodyPr wrap="square">
            <a:spAutoFit/>
          </a:bodyPr>
          <a:lstStyle/>
          <a:p>
            <a:r>
              <a:rPr lang="en-US" sz="1600" dirty="0"/>
              <a:t>Adding proximity analysis capabilities would allow the user to set a flexible Radius of Interest for a selected monitoring site or facility, and visually see air quality risk and EJ indicators within the selected radius</a:t>
            </a:r>
          </a:p>
        </p:txBody>
      </p:sp>
      <p:pic>
        <p:nvPicPr>
          <p:cNvPr id="25" name="Picture 24">
            <a:extLst>
              <a:ext uri="{FF2B5EF4-FFF2-40B4-BE49-F238E27FC236}">
                <a16:creationId xmlns:a16="http://schemas.microsoft.com/office/drawing/2014/main" id="{7ABCF6A6-0F40-4C52-8FD0-131F3275F3CD}"/>
              </a:ext>
            </a:extLst>
          </p:cNvPr>
          <p:cNvPicPr>
            <a:picLocks noChangeAspect="1"/>
          </p:cNvPicPr>
          <p:nvPr/>
        </p:nvPicPr>
        <p:blipFill rotWithShape="1">
          <a:blip r:embed="rId10"/>
          <a:srcRect t="-1" b="38475"/>
          <a:stretch/>
        </p:blipFill>
        <p:spPr>
          <a:xfrm>
            <a:off x="9921153" y="2523447"/>
            <a:ext cx="2047875" cy="2695718"/>
          </a:xfrm>
          <a:prstGeom prst="rect">
            <a:avLst/>
          </a:prstGeom>
        </p:spPr>
      </p:pic>
      <p:sp>
        <p:nvSpPr>
          <p:cNvPr id="24" name="Slide Number Placeholder 1">
            <a:extLst>
              <a:ext uri="{FF2B5EF4-FFF2-40B4-BE49-F238E27FC236}">
                <a16:creationId xmlns:a16="http://schemas.microsoft.com/office/drawing/2014/main" id="{24299801-C61D-405C-919D-1FC6A407F73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96114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609600" y="71440"/>
            <a:ext cx="11295888" cy="669103"/>
          </a:xfrm>
        </p:spPr>
        <p:txBody>
          <a:bodyPr/>
          <a:lstStyle/>
          <a:p>
            <a:r>
              <a:rPr lang="en-US" sz="4000" dirty="0"/>
              <a:t>NEXUS: </a:t>
            </a:r>
            <a:r>
              <a:rPr lang="en-US" sz="4000" dirty="0">
                <a:solidFill>
                  <a:srgbClr val="FFFF00"/>
                </a:solidFill>
              </a:rPr>
              <a:t>Recent Upgrades &amp; Improvements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383097" y="1039906"/>
            <a:ext cx="11425806" cy="5452968"/>
          </a:xfrm>
        </p:spPr>
        <p:txBody>
          <a:bodyPr>
            <a:normAutofit fontScale="92500"/>
          </a:bodyPr>
          <a:lstStyle/>
          <a:p>
            <a:r>
              <a:rPr lang="en-US" sz="2800" dirty="0">
                <a:solidFill>
                  <a:srgbClr val="0000FF"/>
                </a:solidFill>
                <a:latin typeface="Arial" panose="020B0604020202020204" pitchFamily="34" charset="0"/>
                <a:cs typeface="Arial" panose="020B0604020202020204" pitchFamily="34" charset="0"/>
              </a:rPr>
              <a:t>Recent Upgrades &amp; Improvements </a:t>
            </a:r>
            <a:r>
              <a:rPr lang="en-US" sz="2800" dirty="0">
                <a:latin typeface="Arial" panose="020B0604020202020204" pitchFamily="34" charset="0"/>
                <a:cs typeface="Arial" panose="020B0604020202020204" pitchFamily="34" charset="0"/>
              </a:rPr>
              <a:t>(NEXUS “1.5”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“1.8.6”)</a:t>
            </a:r>
          </a:p>
          <a:p>
            <a:pPr lvl="1"/>
            <a:r>
              <a:rPr lang="en-US" sz="2200" dirty="0">
                <a:latin typeface="Arial" panose="020B0604020202020204" pitchFamily="34" charset="0"/>
                <a:cs typeface="Arial" panose="020B0604020202020204" pitchFamily="34" charset="0"/>
              </a:rPr>
              <a:t>New/revised Metrics (Air Toxics, PM</a:t>
            </a:r>
            <a:r>
              <a:rPr lang="en-US" sz="2200" baseline="-25000" dirty="0">
                <a:latin typeface="Arial" panose="020B0604020202020204" pitchFamily="34" charset="0"/>
                <a:cs typeface="Arial" panose="020B0604020202020204" pitchFamily="34" charset="0"/>
              </a:rPr>
              <a:t>2.5</a:t>
            </a:r>
            <a:r>
              <a:rPr lang="en-US" sz="2200" dirty="0">
                <a:latin typeface="Arial" panose="020B0604020202020204" pitchFamily="34" charset="0"/>
                <a:cs typeface="Arial" panose="020B0604020202020204" pitchFamily="34" charset="0"/>
              </a:rPr>
              <a:t>, 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&amp; </a:t>
            </a:r>
            <a:r>
              <a:rPr lang="en-US" sz="2200" dirty="0">
                <a:solidFill>
                  <a:srgbClr val="FF0000"/>
                </a:solidFill>
                <a:latin typeface="Arial" panose="020B0604020202020204" pitchFamily="34" charset="0"/>
                <a:cs typeface="Arial" panose="020B0604020202020204" pitchFamily="34" charset="0"/>
              </a:rPr>
              <a:t>EJ</a:t>
            </a:r>
            <a:r>
              <a:rPr lang="en-US" sz="2200" dirty="0">
                <a:latin typeface="Arial" panose="020B0604020202020204" pitchFamily="34" charset="0"/>
                <a:cs typeface="Arial" panose="020B0604020202020204" pitchFamily="34" charset="0"/>
              </a:rPr>
              <a:t>)</a:t>
            </a:r>
          </a:p>
          <a:p>
            <a:pPr lvl="1"/>
            <a:r>
              <a:rPr lang="en-US" sz="2200" dirty="0">
                <a:latin typeface="Arial" panose="020B0604020202020204" pitchFamily="34" charset="0"/>
                <a:cs typeface="Arial" panose="020B0604020202020204" pitchFamily="34" charset="0"/>
              </a:rPr>
              <a:t>New/updated data inputs and functions:</a:t>
            </a:r>
          </a:p>
          <a:p>
            <a:pPr lvl="2"/>
            <a:r>
              <a:rPr lang="en-US" sz="2200" dirty="0">
                <a:solidFill>
                  <a:srgbClr val="7030A0"/>
                </a:solidFill>
                <a:latin typeface="Arial" panose="020B0604020202020204" pitchFamily="34" charset="0"/>
                <a:cs typeface="Arial" panose="020B0604020202020204" pitchFamily="34" charset="0"/>
              </a:rPr>
              <a:t>EJ/Demographic data (from EJSCREEN)</a:t>
            </a:r>
          </a:p>
          <a:p>
            <a:pPr lvl="2"/>
            <a:r>
              <a:rPr lang="en-US" sz="2200" dirty="0">
                <a:solidFill>
                  <a:srgbClr val="7030A0"/>
                </a:solidFill>
                <a:latin typeface="Arial" panose="020B0604020202020204" pitchFamily="34" charset="0"/>
                <a:cs typeface="Arial" panose="020B0604020202020204" pitchFamily="34" charset="0"/>
              </a:rPr>
              <a:t>Tribal areas &amp; Advance areas</a:t>
            </a:r>
          </a:p>
          <a:p>
            <a:pPr lvl="2"/>
            <a:r>
              <a:rPr lang="en-US" sz="2200" dirty="0">
                <a:solidFill>
                  <a:srgbClr val="7030A0"/>
                </a:solidFill>
                <a:latin typeface="Arial" panose="020B0604020202020204" pitchFamily="34" charset="0"/>
                <a:cs typeface="Arial" panose="020B0604020202020204" pitchFamily="34" charset="0"/>
              </a:rPr>
              <a:t>2017 emissions data (including GHG &amp; sector mapping) </a:t>
            </a:r>
            <a:r>
              <a:rPr lang="en-US" sz="2200" dirty="0">
                <a:latin typeface="Arial" panose="020B0604020202020204" pitchFamily="34" charset="0"/>
                <a:cs typeface="Arial" panose="020B0604020202020204" pitchFamily="34" charset="0"/>
              </a:rPr>
              <a:t>(updated from 2014)</a:t>
            </a:r>
          </a:p>
          <a:p>
            <a:pPr lvl="1"/>
            <a:r>
              <a:rPr lang="en-US" sz="2200" dirty="0">
                <a:latin typeface="Arial" panose="020B0604020202020204" pitchFamily="34" charset="0"/>
                <a:cs typeface="Arial" panose="020B0604020202020204" pitchFamily="34" charset="0"/>
              </a:rPr>
              <a:t>“Source &amp; Sector” emissions summary to support “Sector prioritization” effort</a:t>
            </a:r>
          </a:p>
          <a:p>
            <a:pPr lvl="1"/>
            <a:r>
              <a:rPr lang="en-US" sz="2200" dirty="0">
                <a:latin typeface="Arial" panose="020B0604020202020204" pitchFamily="34" charset="0"/>
                <a:cs typeface="Arial" panose="020B0604020202020204" pitchFamily="34" charset="0"/>
              </a:rPr>
              <a:t>“Source Category” emissions analysis (point, non-point, road, non-road, event)</a:t>
            </a:r>
          </a:p>
          <a:p>
            <a:pPr lvl="1"/>
            <a:r>
              <a:rPr lang="en-US" sz="2200" dirty="0">
                <a:latin typeface="Arial" panose="020B0604020202020204" pitchFamily="34" charset="0"/>
                <a:cs typeface="Arial" panose="020B0604020202020204" pitchFamily="34" charset="0"/>
              </a:rPr>
              <a:t>Complete EPA region “Table Generator”</a:t>
            </a:r>
          </a:p>
          <a:p>
            <a:pPr lvl="1"/>
            <a:r>
              <a:rPr lang="en-US" sz="2200" dirty="0">
                <a:latin typeface="Arial" panose="020B0604020202020204" pitchFamily="34" charset="0"/>
                <a:cs typeface="Arial" panose="020B0604020202020204" pitchFamily="34" charset="0"/>
              </a:rPr>
              <a:t>Upgrade “Data Query” module &amp; “Data Input” module </a:t>
            </a:r>
          </a:p>
          <a:p>
            <a:r>
              <a:rPr lang="en-US" sz="2800" dirty="0">
                <a:solidFill>
                  <a:srgbClr val="0000FF"/>
                </a:solidFill>
                <a:latin typeface="Arial" panose="020B0604020202020204" pitchFamily="34" charset="0"/>
                <a:cs typeface="Arial" panose="020B0604020202020204" pitchFamily="34" charset="0"/>
              </a:rPr>
              <a:t>Next Steps and Work Plan</a:t>
            </a:r>
          </a:p>
          <a:p>
            <a:pPr lvl="1"/>
            <a:r>
              <a:rPr lang="en-US" sz="2100" dirty="0">
                <a:latin typeface="Arial" panose="020B0604020202020204" pitchFamily="34" charset="0"/>
                <a:cs typeface="Arial" panose="020B0604020202020204" pitchFamily="34" charset="0"/>
              </a:rPr>
              <a:t>2017 fused PM</a:t>
            </a:r>
            <a:r>
              <a:rPr lang="en-US" sz="1900" baseline="-25000" dirty="0">
                <a:latin typeface="Arial" panose="020B0604020202020204" pitchFamily="34" charset="0"/>
                <a:cs typeface="Arial" panose="020B0604020202020204" pitchFamily="34" charset="0"/>
              </a:rPr>
              <a:t>2.5</a:t>
            </a:r>
            <a:r>
              <a:rPr lang="en-US" sz="2100" dirty="0">
                <a:latin typeface="Arial" panose="020B0604020202020204" pitchFamily="34" charset="0"/>
                <a:cs typeface="Arial" panose="020B0604020202020204" pitchFamily="34" charset="0"/>
              </a:rPr>
              <a:t> &amp; O</a:t>
            </a:r>
            <a:r>
              <a:rPr lang="en-US" sz="1900" baseline="-250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and risk data (Aug.) and 2017 fused air toxic and risk data (Oct.)</a:t>
            </a:r>
          </a:p>
          <a:p>
            <a:pPr lvl="1"/>
            <a:r>
              <a:rPr lang="en-US" sz="2100" dirty="0">
                <a:latin typeface="Arial" panose="020B0604020202020204" pitchFamily="34" charset="0"/>
                <a:cs typeface="Arial" panose="020B0604020202020204" pitchFamily="34" charset="0"/>
              </a:rPr>
              <a:t>Include Monitoring sites/data (PM</a:t>
            </a:r>
            <a:r>
              <a:rPr lang="en-US" sz="2100" baseline="-25000" dirty="0">
                <a:latin typeface="Arial" panose="020B0604020202020204" pitchFamily="34" charset="0"/>
                <a:cs typeface="Arial" panose="020B0604020202020204" pitchFamily="34" charset="0"/>
              </a:rPr>
              <a:t>2.5</a:t>
            </a:r>
            <a:r>
              <a:rPr lang="en-US" sz="2100" dirty="0">
                <a:latin typeface="Arial" panose="020B0604020202020204" pitchFamily="34" charset="0"/>
                <a:cs typeface="Arial" panose="020B0604020202020204" pitchFamily="34" charset="0"/>
              </a:rPr>
              <a:t> &amp; O</a:t>
            </a:r>
            <a:r>
              <a:rPr lang="en-US" sz="2100" baseline="-250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first, then AT) (Aug.)</a:t>
            </a:r>
          </a:p>
          <a:p>
            <a:pPr lvl="1"/>
            <a:r>
              <a:rPr lang="en-US" sz="2100" dirty="0">
                <a:latin typeface="Arial" panose="020B0604020202020204" pitchFamily="34" charset="0"/>
                <a:cs typeface="Arial" panose="020B0604020202020204" pitchFamily="34" charset="0"/>
              </a:rPr>
              <a:t>Develop screening capabilities for “Proximity analysis of MP risks and EJ” (TBD)</a:t>
            </a: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“NEXUS 1.8.6”Demo</a:t>
            </a: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365542" cy="523220"/>
          </a:xfrm>
          <a:prstGeom prst="rect">
            <a:avLst/>
          </a:prstGeom>
        </p:spPr>
        <p:txBody>
          <a:bodyPr wrap="none">
            <a:spAutoFit/>
          </a:bodyPr>
          <a:lstStyle/>
          <a:p>
            <a:r>
              <a:rPr lang="en-US" altLang="zh-CN" sz="2800" dirty="0">
                <a:latin typeface="Arial" panose="020B0604020202020204" pitchFamily="34" charset="0"/>
                <a:cs typeface="Arial" panose="020B0604020202020204" pitchFamily="34" charset="0"/>
              </a:rPr>
              <a:t>NEXUS 1.8.6 “Quick Tutorial” slides attached</a:t>
            </a:r>
            <a:endParaRPr lang="en-US" sz="2800" dirty="0"/>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algn="ctr"/>
            <a:r>
              <a:rPr lang="en-US" sz="3200" b="1" dirty="0">
                <a:latin typeface="Arial" panose="020B0604020202020204" pitchFamily="34" charset="0"/>
                <a:cs typeface="Arial" panose="020B0604020202020204" pitchFamily="34" charset="0"/>
              </a:rPr>
              <a:t>Carey Jang</a:t>
            </a:r>
          </a:p>
        </p:txBody>
      </p:sp>
      <p:sp>
        <p:nvSpPr>
          <p:cNvPr id="6" name="Slide Number Placeholder 1">
            <a:extLst>
              <a:ext uri="{FF2B5EF4-FFF2-40B4-BE49-F238E27FC236}">
                <a16:creationId xmlns:a16="http://schemas.microsoft.com/office/drawing/2014/main" id="{1038CE29-7892-4D05-AEA1-1A742291FCB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8371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1.8.6”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rgbClr val="0000FF"/>
                </a:solidFill>
                <a:latin typeface="Arial" panose="020B0604020202020204" pitchFamily="34" charset="0"/>
                <a:ea typeface="微软雅黑"/>
                <a:cs typeface="Arial" panose="020B0604020202020204" pitchFamily="34" charset="0"/>
              </a:rPr>
              <a:t>Launching Page </a:t>
            </a:r>
            <a:endParaRPr lang="en-US" sz="3200" b="1" dirty="0">
              <a:solidFill>
                <a:srgbClr val="0000FF"/>
              </a:solidFill>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C00000"/>
                </a:solidFill>
                <a:latin typeface="Arial" panose="020B0604020202020204" pitchFamily="34" charset="0"/>
                <a:ea typeface="微软雅黑"/>
                <a:cs typeface="Arial" panose="020B0604020202020204" pitchFamily="34" charset="0"/>
              </a:rPr>
              <a:t>Roadmap for Demo: </a:t>
            </a:r>
          </a:p>
          <a:p>
            <a:pPr algn="ctr">
              <a:defRPr/>
            </a:pP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p>
          <a:p>
            <a:pPr algn="ctr">
              <a:defRPr/>
            </a:pPr>
            <a:endParaRPr lang="en-US" altLang="zh-CN" sz="900" b="1" dirty="0">
              <a:solidFill>
                <a:srgbClr val="C00000"/>
              </a:solidFill>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
        <p:nvSpPr>
          <p:cNvPr id="10" name="Slide Number Placeholder 1">
            <a:extLst>
              <a:ext uri="{FF2B5EF4-FFF2-40B4-BE49-F238E27FC236}">
                <a16:creationId xmlns:a16="http://schemas.microsoft.com/office/drawing/2014/main" id="{75177D6B-FE58-4C33-BD0A-413433E6C27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609600" y="823829"/>
            <a:ext cx="10875264" cy="590931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400" u="sng" dirty="0">
                <a:solidFill>
                  <a:srgbClr val="0000FF"/>
                </a:solidFill>
                <a:latin typeface="Arial" panose="020B0604020202020204" pitchFamily="34" charset="0"/>
                <a:cs typeface="Arial" panose="020B0604020202020204" pitchFamily="34" charset="0"/>
              </a:rPr>
              <a:t>Primary Goal </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identify &amp; evaluate local control strategies targeting emissions of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&amp;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Tools needed to analyze MP data are either available currently or being developed in OAQPS (e.g., </a:t>
            </a:r>
            <a:r>
              <a:rPr lang="en-US" sz="2400" dirty="0">
                <a:solidFill>
                  <a:srgbClr val="FF0000"/>
                </a:solidFill>
                <a:latin typeface="Arial" panose="020B0604020202020204" pitchFamily="34" charset="0"/>
                <a:cs typeface="Arial" panose="020B0604020202020204" pitchFamily="34" charset="0"/>
              </a:rPr>
              <a:t>NEXUS</a:t>
            </a:r>
            <a:r>
              <a:rPr lang="en-US" sz="2400" dirty="0">
                <a:latin typeface="Arial" panose="020B0604020202020204" pitchFamily="34" charset="0"/>
                <a:cs typeface="Arial" panose="020B0604020202020204" pitchFamily="34" charset="0"/>
              </a:rPr>
              <a:t>)</a:t>
            </a:r>
          </a:p>
        </p:txBody>
      </p:sp>
      <p:sp>
        <p:nvSpPr>
          <p:cNvPr id="7" name="Slide Number Placeholder 1">
            <a:extLst>
              <a:ext uri="{FF2B5EF4-FFF2-40B4-BE49-F238E27FC236}">
                <a16:creationId xmlns:a16="http://schemas.microsoft.com/office/drawing/2014/main" id="{F935396C-42AD-466F-8E36-F8D130E84D1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1.8.6”: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2645021" y="6262544"/>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747865" y="3794730"/>
            <a:ext cx="10595686" cy="2431435"/>
          </a:xfrm>
          <a:prstGeom prst="rect">
            <a:avLst/>
          </a:prstGeom>
        </p:spPr>
        <p:txBody>
          <a:bodyPr wrap="square">
            <a:spAutoFit/>
          </a:bodyPr>
          <a:lstStyle/>
          <a:p>
            <a:pPr fontAlgn="base">
              <a:defRPr/>
            </a:pPr>
            <a:r>
              <a:rPr lang="en-US" sz="2000" b="1" dirty="0">
                <a:solidFill>
                  <a:srgbClr val="FF0000"/>
                </a:solidFill>
                <a:latin typeface="Calibri"/>
                <a:ea typeface="微软雅黑"/>
              </a:rPr>
              <a:t>Download “NEXUS” tool: </a:t>
            </a:r>
            <a:r>
              <a:rPr lang="en-US" sz="2000" dirty="0">
                <a:solidFill>
                  <a:prstClr val="black"/>
                </a:solidFill>
                <a:latin typeface="Calibri"/>
                <a:ea typeface="微软雅黑"/>
              </a:rPr>
              <a:t>The “NEXUS 1.8.6” package (“NEXUS 1.8.6 Setup.exe” &amp; “NEXUS 1.8.6 Data.exe”: run both “*.exe” files to install) can be downloaded </a:t>
            </a:r>
            <a:r>
              <a:rPr lang="en-US" sz="2000" dirty="0">
                <a:solidFill>
                  <a:prstClr val="black"/>
                </a:solidFill>
                <a:latin typeface="Calibri"/>
              </a:rPr>
              <a:t>at EPA’s new FTP site:</a:t>
            </a:r>
          </a:p>
          <a:p>
            <a:pPr fontAlgn="base">
              <a:defRPr/>
            </a:pPr>
            <a:r>
              <a:rPr lang="en-US" sz="2000" i="1" dirty="0">
                <a:solidFill>
                  <a:srgbClr val="0000FF"/>
                </a:solidFill>
                <a:latin typeface="Calibri" panose="020F0502020204030204" pitchFamily="34" charset="0"/>
                <a:cs typeface="Calibri" panose="020F0502020204030204" pitchFamily="34" charset="0"/>
              </a:rPr>
              <a:t>	</a:t>
            </a:r>
            <a:r>
              <a:rPr lang="en-US" sz="2000" i="1" u="sng" dirty="0">
                <a:solidFill>
                  <a:srgbClr val="0000FF"/>
                </a:solidFill>
                <a:latin typeface="Calibri" panose="020F0502020204030204" pitchFamily="34" charset="0"/>
                <a:cs typeface="Calibri" panose="020F0502020204030204" pitchFamily="34" charset="0"/>
              </a:rPr>
              <a:t>https://gaftp.epa.gov/aqmg/cjang/NEXUS/NEXUS 1.8.6/*</a:t>
            </a:r>
            <a:endParaRPr lang="en-US" sz="2400" i="1" u="sng" dirty="0">
              <a:solidFill>
                <a:srgbClr val="0000FF"/>
              </a:solidFill>
              <a:latin typeface="Calibri" panose="020F0502020204030204" pitchFamily="34" charset="0"/>
              <a:cs typeface="Calibri" panose="020F0502020204030204" pitchFamily="34" charset="0"/>
            </a:endParaRPr>
          </a:p>
          <a:p>
            <a:pPr defTabSz="914400" fontAlgn="base">
              <a:defRPr/>
            </a:pPr>
            <a:r>
              <a:rPr lang="en-US" sz="2000" dirty="0">
                <a:solidFill>
                  <a:prstClr val="black"/>
                </a:solidFill>
                <a:latin typeface="Calibri"/>
                <a:ea typeface="微软雅黑"/>
              </a:rPr>
              <a:t> </a:t>
            </a: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b="1"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a:t>
            </a: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Check “</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This PC\Documents\My NEXUS files\data\* (\tool\*, \result\*)</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6179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i="1" u="sng" dirty="0">
                <a:solidFill>
                  <a:srgbClr val="0000FF"/>
                </a:solidFill>
                <a:latin typeface="Calibri" panose="020F0502020204030204" pitchFamily="34" charset="0"/>
                <a:ea typeface="微软雅黑"/>
                <a:cs typeface="Calibri" panose="020F0502020204030204" pitchFamily="34" charset="0"/>
              </a:rPr>
              <a:t>Hot link</a:t>
            </a:r>
            <a:r>
              <a:rPr lang="en-US" dirty="0">
                <a:solidFill>
                  <a:srgbClr val="0000FF"/>
                </a:solidFill>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914400">
              <a:buFontTx/>
              <a:buAutoNum type="arabicPeriod"/>
              <a:defRPr/>
            </a:pPr>
            <a:r>
              <a:rPr lang="en-US" dirty="0">
                <a:solidFill>
                  <a:srgbClr val="0000FF"/>
                </a:solidFill>
                <a:latin typeface="Calibri"/>
              </a:rPr>
              <a:t>Click “File” to open or save a project</a:t>
            </a:r>
          </a:p>
          <a:p>
            <a:pPr marL="342900" indent="-342900" defTabSz="914400">
              <a:buFontTx/>
              <a:buAutoNum type="arabicPeriod"/>
              <a:defRPr/>
            </a:pPr>
            <a:r>
              <a:rPr lang="en-US" dirty="0">
                <a:solidFill>
                  <a:srgbClr val="0000FF"/>
                </a:solidFill>
                <a:latin typeface="Calibri"/>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NEXUS project file name </a:t>
            </a: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“Slider bars” allow to select &amp; adjust “Ambient” and/or “Risk” threshold levels and </a:t>
            </a:r>
            <a:r>
              <a:rPr lang="en-US" dirty="0">
                <a:solidFill>
                  <a:srgbClr val="0000FF"/>
                </a:solidFill>
                <a:latin typeface="Calibri"/>
              </a:rPr>
              <a:t>displaying color map</a:t>
            </a:r>
            <a:endParaRPr lang="en-US" dirty="0">
              <a:solidFill>
                <a:srgbClr val="0000FF"/>
              </a:solidFill>
              <a:latin typeface="Calibri"/>
              <a:ea typeface="微软雅黑"/>
            </a:endParaRPr>
          </a:p>
        </p:txBody>
      </p:sp>
      <p:sp>
        <p:nvSpPr>
          <p:cNvPr id="23" name="Slide Number Placeholder 1">
            <a:extLst>
              <a:ext uri="{FF2B5EF4-FFF2-40B4-BE49-F238E27FC236}">
                <a16:creationId xmlns:a16="http://schemas.microsoft.com/office/drawing/2014/main" id="{FCEE1B9B-87C2-4C25-A873-B1CE3E612EF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4E10C89-CD05-4258-8D7D-7099CFD9BEB9}"/>
              </a:ext>
            </a:extLst>
          </p:cNvPr>
          <p:cNvPicPr>
            <a:picLocks noChangeAspect="1"/>
          </p:cNvPicPr>
          <p:nvPr/>
        </p:nvPicPr>
        <p:blipFill>
          <a:blip r:embed="rId3"/>
          <a:stretch>
            <a:fillRect/>
          </a:stretch>
        </p:blipFill>
        <p:spPr>
          <a:xfrm>
            <a:off x="1778696" y="897384"/>
            <a:ext cx="9308404" cy="557961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778696" y="5231673"/>
            <a:ext cx="1828104" cy="9366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606800" y="4000500"/>
            <a:ext cx="2590800" cy="14859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606800" y="4089400"/>
            <a:ext cx="3467100" cy="16891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7" name="Slide Number Placeholder 1">
            <a:extLst>
              <a:ext uri="{FF2B5EF4-FFF2-40B4-BE49-F238E27FC236}">
                <a16:creationId xmlns:a16="http://schemas.microsoft.com/office/drawing/2014/main" id="{B14923E9-D5DF-44A5-9879-419489A92B9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509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0000"/>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“Right-click” map to save image</a:t>
            </a:r>
          </a:p>
        </p:txBody>
      </p:sp>
      <p:sp>
        <p:nvSpPr>
          <p:cNvPr id="11" name="Slide Number Placeholder 1">
            <a:extLst>
              <a:ext uri="{FF2B5EF4-FFF2-40B4-BE49-F238E27FC236}">
                <a16:creationId xmlns:a16="http://schemas.microsoft.com/office/drawing/2014/main" id="{AFBB8415-697C-42A9-8D96-22E9934F64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0DB47DE8-6594-41BF-88CD-059C012455F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 State</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456FB490-FF35-499C-BEDC-92D870DBB6F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“Emission Sources” tab to display emission sources </a:t>
            </a:r>
            <a:r>
              <a:rPr lang="en-US" dirty="0">
                <a:solidFill>
                  <a:srgbClr val="00B050"/>
                </a:solidFill>
                <a:latin typeface="Calibri"/>
                <a:ea typeface="微软雅黑"/>
              </a:rPr>
              <a:t>(green dots)</a:t>
            </a:r>
            <a:r>
              <a:rPr lang="en-US" dirty="0">
                <a:solidFill>
                  <a:srgbClr val="0000FF"/>
                </a:solidFill>
                <a:latin typeface="Calibri"/>
                <a:ea typeface="微软雅黑"/>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9EB82278-A417-48DD-8FB3-6B9C9BC7AC4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BF26E19A-08CB-4CC2-9BBA-E21C84B0AB7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005840" y="973589"/>
            <a:ext cx="10040112"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D4E66F2F-C41B-4191-A399-53B98FA4835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Provide selection of CAPs precursors &amp; </a:t>
            </a:r>
            <a:r>
              <a:rPr lang="en-US" u="sng" dirty="0">
                <a:solidFill>
                  <a:srgbClr val="0000FF"/>
                </a:solidFill>
                <a:latin typeface="Calibri"/>
                <a:ea typeface="微软雅黑"/>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8" name="Slide Number Placeholder 1">
            <a:extLst>
              <a:ext uri="{FF2B5EF4-FFF2-40B4-BE49-F238E27FC236}">
                <a16:creationId xmlns:a16="http://schemas.microsoft.com/office/drawing/2014/main" id="{90806764-A5A5-4A38-AB17-B26C1CA5FEB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Slide Number Placeholder 1">
            <a:extLst>
              <a:ext uri="{FF2B5EF4-FFF2-40B4-BE49-F238E27FC236}">
                <a16:creationId xmlns:a16="http://schemas.microsoft.com/office/drawing/2014/main" id="{66156220-B384-49A0-80AF-348FB2220AC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71262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“EPA Region Table Generator” provides attainment status of O3 and PM2.5 and their DVs; also allows to select any EPA region based on data updated to 2018.</a:t>
            </a:r>
          </a:p>
        </p:txBody>
      </p:sp>
      <p:sp>
        <p:nvSpPr>
          <p:cNvPr id="7" name="Slide Number Placeholder 1">
            <a:extLst>
              <a:ext uri="{FF2B5EF4-FFF2-40B4-BE49-F238E27FC236}">
                <a16:creationId xmlns:a16="http://schemas.microsoft.com/office/drawing/2014/main" id="{C7282157-E4B6-4345-899E-79DCD3B6BD4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67804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zh-CN" dirty="0">
                <a:solidFill>
                  <a:srgbClr val="0000FF"/>
                </a:solidFill>
                <a:latin typeface="Calibri"/>
                <a:ea typeface="微软雅黑"/>
              </a:rPr>
              <a:t>Click “Output data…” to output current page records or all records</a:t>
            </a:r>
            <a:endParaRPr lang="en-US" dirty="0">
              <a:solidFill>
                <a:srgbClr val="0000FF"/>
              </a:solidFill>
              <a:latin typeface="Calibri"/>
              <a:ea typeface="微软雅黑"/>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3" name="Slide Number Placeholder 1">
            <a:extLst>
              <a:ext uri="{FF2B5EF4-FFF2-40B4-BE49-F238E27FC236}">
                <a16:creationId xmlns:a16="http://schemas.microsoft.com/office/drawing/2014/main" id="{B9BE1631-4C8E-4C0E-BE84-C981A4E8308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lang="en-US" dirty="0">
              <a:solidFill>
                <a:srgbClr val="0000FF"/>
              </a:solidFill>
              <a:latin typeface="Calibri"/>
              <a:ea typeface="微软雅黑"/>
            </a:endParaRP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Configuration</a:t>
            </a:r>
          </a:p>
        </p:txBody>
      </p:sp>
      <p:sp>
        <p:nvSpPr>
          <p:cNvPr id="21" name="Slide Number Placeholder 1">
            <a:extLst>
              <a:ext uri="{FF2B5EF4-FFF2-40B4-BE49-F238E27FC236}">
                <a16:creationId xmlns:a16="http://schemas.microsoft.com/office/drawing/2014/main" id="{5EA34C17-EF95-4AB1-9CB2-12399FA02C5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Preview” displays the selected “qualifiers” at the same time</a:t>
            </a:r>
          </a:p>
        </p:txBody>
      </p:sp>
      <p:sp>
        <p:nvSpPr>
          <p:cNvPr id="9" name="Slide Number Placeholder 1">
            <a:extLst>
              <a:ext uri="{FF2B5EF4-FFF2-40B4-BE49-F238E27FC236}">
                <a16:creationId xmlns:a16="http://schemas.microsoft.com/office/drawing/2014/main" id="{976F52CA-7292-43AC-B17A-31EE895E8B2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765063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Filter/search/export functions</a:t>
            </a:r>
          </a:p>
        </p:txBody>
      </p:sp>
      <p:sp>
        <p:nvSpPr>
          <p:cNvPr id="10" name="Slide Number Placeholder 1">
            <a:extLst>
              <a:ext uri="{FF2B5EF4-FFF2-40B4-BE49-F238E27FC236}">
                <a16:creationId xmlns:a16="http://schemas.microsoft.com/office/drawing/2014/main" id="{97998DA5-B713-47E2-BBBD-B6B62593AEF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7E3BE2B2-8FFA-452C-B465-8C6A1151A7D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lang="en-US" dirty="0">
              <a:solidFill>
                <a:srgbClr val="0000FF"/>
              </a:solidFill>
              <a:latin typeface="Calibri"/>
              <a:ea typeface="微软雅黑"/>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“Transparency” &amp; “Open-Source”:</a:t>
            </a:r>
          </a:p>
          <a:p>
            <a:pPr lvl="0">
              <a:defRPr/>
            </a:pPr>
            <a:r>
              <a:rPr lang="en-US" dirty="0">
                <a:solidFill>
                  <a:srgbClr val="0000FF"/>
                </a:solidFill>
                <a:latin typeface="Calibri"/>
                <a:ea typeface="微软雅黑"/>
              </a:rPr>
              <a:t>All NEXUS input/output </a:t>
            </a:r>
            <a:r>
              <a:rPr lang="en-US" dirty="0">
                <a:solidFill>
                  <a:srgbClr val="0000FF"/>
                </a:solidFill>
                <a:latin typeface="Calibri"/>
              </a:rPr>
              <a:t>data files are </a:t>
            </a:r>
            <a:r>
              <a:rPr lang="en-US" dirty="0">
                <a:solidFill>
                  <a:srgbClr val="0000FF"/>
                </a:solidFill>
                <a:latin typeface="Calibri"/>
                <a:ea typeface="微软雅黑"/>
              </a:rPr>
              <a:t>available under:</a:t>
            </a:r>
          </a:p>
          <a:p>
            <a:pPr lvl="0">
              <a:defRPr/>
            </a:pP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r>
              <a:rPr lang="en-US" altLang="zh-CN" sz="1600" i="1" u="sng" dirty="0">
                <a:solidFill>
                  <a:srgbClr val="0066FF"/>
                </a:solidFill>
                <a:latin typeface="Arial" panose="020B0604020202020204" pitchFamily="34" charset="0"/>
                <a:ea typeface="SimSun" panose="02010600030101010101" pitchFamily="2" charset="-122"/>
                <a:cs typeface="Arial" panose="020B0604020202020204" pitchFamily="34" charset="0"/>
              </a:rPr>
              <a:t>This PC\Documents\My NEXUS files\Data (\Result)</a:t>
            </a: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endParaRPr lang="en-US" sz="1600" dirty="0">
              <a:solidFill>
                <a:srgbClr val="0066FF"/>
              </a:solidFill>
              <a:latin typeface="Calibri"/>
              <a:ea typeface="微软雅黑"/>
            </a:endParaRPr>
          </a:p>
        </p:txBody>
      </p:sp>
      <p:sp>
        <p:nvSpPr>
          <p:cNvPr id="16" name="Slide Number Placeholder 1">
            <a:extLst>
              <a:ext uri="{FF2B5EF4-FFF2-40B4-BE49-F238E27FC236}">
                <a16:creationId xmlns:a16="http://schemas.microsoft.com/office/drawing/2014/main" id="{06CD5B63-6BD9-46EB-A935-5AF1871A98E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algn="ctr">
              <a:defRPr/>
            </a:pPr>
            <a:r>
              <a:rPr lang="en-US" sz="8000" b="1" dirty="0">
                <a:solidFill>
                  <a:srgbClr val="0000FF"/>
                </a:solidFill>
                <a:latin typeface="微软雅黑"/>
                <a:ea typeface="微软雅黑"/>
              </a:rPr>
              <a:t>End</a:t>
            </a:r>
          </a:p>
          <a:p>
            <a:pPr algn="ctr">
              <a:defRPr/>
            </a:pPr>
            <a:endParaRPr lang="en-US" sz="8000" b="1" dirty="0">
              <a:solidFill>
                <a:srgbClr val="0000FF"/>
              </a:solidFill>
              <a:latin typeface="微软雅黑"/>
              <a:ea typeface="微软雅黑"/>
            </a:endParaRPr>
          </a:p>
        </p:txBody>
      </p:sp>
      <p:sp>
        <p:nvSpPr>
          <p:cNvPr id="4" name="Slide Number Placeholder 1">
            <a:extLst>
              <a:ext uri="{FF2B5EF4-FFF2-40B4-BE49-F238E27FC236}">
                <a16:creationId xmlns:a16="http://schemas.microsoft.com/office/drawing/2014/main" id="{81FF25E2-3926-4D67-B0DB-1E4577CFB38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6484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685800" y="870312"/>
            <a:ext cx="10725912" cy="5860697"/>
          </a:xfrm>
        </p:spPr>
        <p:txBody>
          <a:bodyPr/>
          <a:lstStyle/>
          <a:p>
            <a:r>
              <a:rPr lang="en-US" sz="2400" b="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2000" b="0" u="sng" dirty="0">
                <a:solidFill>
                  <a:srgbClr val="FF0000"/>
                </a:solidFill>
                <a:latin typeface="Arial" panose="020B0604020202020204" pitchFamily="34" charset="0"/>
                <a:cs typeface="Arial" panose="020B0604020202020204" pitchFamily="34" charset="0"/>
              </a:rPr>
              <a:t>National screening for areas with MP issues:</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2000" b="0" baseline="-2500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 PM</a:t>
            </a:r>
            <a:r>
              <a:rPr lang="en-US" sz="2000" b="0" baseline="-25000" dirty="0">
                <a:latin typeface="Arial" panose="020B0604020202020204" pitchFamily="34" charset="0"/>
                <a:cs typeface="Arial" panose="020B0604020202020204" pitchFamily="34" charset="0"/>
              </a:rPr>
              <a:t>2.5</a:t>
            </a:r>
            <a:r>
              <a:rPr lang="en-US" sz="2000" b="0" dirty="0">
                <a:latin typeface="Arial" panose="020B0604020202020204" pitchFamily="34" charset="0"/>
                <a:cs typeface="Arial" panose="020B0604020202020204" pitchFamily="34" charset="0"/>
              </a:rPr>
              <a:t> and Air Toxics.</a:t>
            </a:r>
          </a:p>
          <a:p>
            <a:pPr lvl="1"/>
            <a:r>
              <a:rPr lang="en-US" sz="2000" b="0" u="sng" dirty="0">
                <a:solidFill>
                  <a:srgbClr val="FF0000"/>
                </a:solidFill>
                <a:latin typeface="Arial" panose="020B0604020202020204" pitchFamily="34" charset="0"/>
                <a:cs typeface="Arial" panose="020B0604020202020204" pitchFamily="34" charset="0"/>
              </a:rPr>
              <a:t>Area screening to understand nature of MP problem:</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also expect that it can have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04515BB1-0EF1-4410-AC66-C922D719F55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711518" y="778416"/>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4829699" y="778416"/>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7805655" y="778415"/>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631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713211" y="3669361"/>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645053"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556699"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2036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617620" y="134924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054C93D5-9EE4-466F-83A5-7BC4848A4433}"/>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3600" dirty="0"/>
              <a:t>NEXUS Tool: </a:t>
            </a:r>
            <a:r>
              <a:rPr lang="en-US" sz="4000" dirty="0">
                <a:solidFill>
                  <a:srgbClr val="FFFF00"/>
                </a:solidFill>
                <a:latin typeface="Arial" panose="020B0604020202020204" pitchFamily="34" charset="0"/>
                <a:cs typeface="Arial" panose="020B0604020202020204" pitchFamily="34" charset="0"/>
              </a:rPr>
              <a:t>Examples</a:t>
            </a:r>
            <a:endParaRPr lang="en-US" sz="36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summarize the source(s) contributing to EJ communities, and </a:t>
            </a:r>
            <a:r>
              <a:rPr lang="en-US" sz="3000" b="0"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sz="3000" b="0" dirty="0">
              <a:latin typeface="Arial" panose="020B0604020202020204" pitchFamily="34" charset="0"/>
              <a:cs typeface="Arial" panose="020B0604020202020204" pitchFamily="34" charset="0"/>
            </a:endParaRP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457200" lvl="1" indent="0">
              <a:spcBef>
                <a:spcPts val="0"/>
              </a:spcBef>
              <a:spcAft>
                <a:spcPts val="600"/>
              </a:spcAft>
              <a:buNone/>
            </a:pPr>
            <a:endPar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identify the nature of multi-pollutant risks in areas with EJ concerns?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2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Memphis</a:t>
            </a:r>
          </a:p>
          <a:p>
            <a:pPr lvl="1">
              <a:spcBef>
                <a:spcPts val="0"/>
              </a:spcBef>
              <a:spcAft>
                <a:spcPts val="600"/>
              </a:spcAft>
            </a:pP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5" name="Slide Number Placeholder 1">
            <a:extLst>
              <a:ext uri="{FF2B5EF4-FFF2-40B4-BE49-F238E27FC236}">
                <a16:creationId xmlns:a16="http://schemas.microsoft.com/office/drawing/2014/main" id="{075ECF85-D96E-4FF2-8B05-102F9D65117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1524000" y="71440"/>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Identify High MP Risk Areas, Contributing Source(s) &amp; Potential Impact to EJ Communities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671320" y="6090663"/>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1524000" y="814819"/>
            <a:ext cx="9144000" cy="5228362"/>
          </a:xfrm>
          <a:prstGeom prst="rect">
            <a:avLst/>
          </a:prstGeom>
        </p:spPr>
      </p:pic>
      <p:sp>
        <p:nvSpPr>
          <p:cNvPr id="7" name="Slide Number Placeholder 1">
            <a:extLst>
              <a:ext uri="{FF2B5EF4-FFF2-40B4-BE49-F238E27FC236}">
                <a16:creationId xmlns:a16="http://schemas.microsoft.com/office/drawing/2014/main" id="{AE0456CE-8C57-44BB-8556-2BD7AC4876C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1772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524000" y="71440"/>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Highest MP Risk Areas in R5</a:t>
            </a:r>
            <a:br>
              <a:rPr lang="en-US" altLang="zh-CN" sz="2800" dirty="0">
                <a:solidFill>
                  <a:srgbClr val="FFFF00"/>
                </a:solidFill>
                <a:latin typeface="Arial" panose="020B0604020202020204" pitchFamily="34" charset="0"/>
                <a:cs typeface="Arial" panose="020B0604020202020204" pitchFamily="34" charset="0"/>
              </a:rPr>
            </a:br>
            <a:r>
              <a:rPr lang="en-US" altLang="zh-CN" sz="2800" dirty="0">
                <a:solidFill>
                  <a:srgbClr val="FFFF00"/>
                </a:solidFill>
                <a:latin typeface="Arial" panose="020B0604020202020204" pitchFamily="34" charset="0"/>
                <a:cs typeface="Arial" panose="020B0604020202020204" pitchFamily="34" charset="0"/>
              </a:rPr>
              <a:t> </a:t>
            </a:r>
            <a:r>
              <a:rPr lang="en-US" altLang="zh-CN" sz="2400" dirty="0">
                <a:solidFill>
                  <a:srgbClr val="FFFF00"/>
                </a:solidFill>
                <a:latin typeface="Arial" panose="020B0604020202020204" pitchFamily="34" charset="0"/>
                <a:cs typeface="Arial" panose="020B0604020202020204" pitchFamily="34" charset="0"/>
              </a:rPr>
              <a:t>(Data Query Module)</a:t>
            </a:r>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152400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672856" y="915191"/>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
        <p:nvSpPr>
          <p:cNvPr id="7" name="Slide Number Placeholder 1">
            <a:extLst>
              <a:ext uri="{FF2B5EF4-FFF2-40B4-BE49-F238E27FC236}">
                <a16:creationId xmlns:a16="http://schemas.microsoft.com/office/drawing/2014/main" id="{2EA4D1B4-C451-43B3-8E45-2AD508D7943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80521864"/>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mso-contentType ?>
<SharedContentType xmlns="Microsoft.SharePoint.Taxonomy.ContentTypeSync" SourceId="29f62856-1543-49d4-a736-4569d363f533" ContentTypeId="0x0101" PreviousValue="false"/>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e8cef94b-13a7-48be-ac9c-dbd328d0ac26">Pending</Records_x0020_Status>
    <Records_x0020_Date xmlns="e8cef94b-13a7-48be-ac9c-dbd328d0ac26" xsi:nil="true"/>
  </documentManagement>
</p:properties>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mso-contentType ?>
<FormTemplates xmlns="http://schemas.microsoft.com/sharepoint/v3/contenttype/forms">
  <Display>DocumentLibraryForm</Display>
  <Edit>DocumentLibraryForm</Edit>
  <New>DocumentLibraryForm</New>
</FormTemplates>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ct:contentTypeSchema xmlns:ct="http://schemas.microsoft.com/office/2006/metadata/contentType" xmlns:ma="http://schemas.microsoft.com/office/2006/metadata/properties/metaAttributes" ct:_="" ma:_="" ma:contentTypeName="Document" ma:contentTypeID="0x0101008B94B3C41D53F8439B1D80C562E243B0" ma:contentTypeVersion="32" ma:contentTypeDescription="Create a new document." ma:contentTypeScope="" ma:versionID="50907493eb13ada603a17fa441cb2d2f">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8cef94b-13a7-48be-ac9c-dbd328d0ac26" xmlns:ns7="17237250-5fc7-4924-b793-bde2ffc80e1d" targetNamespace="http://schemas.microsoft.com/office/2006/metadata/properties" ma:root="true" ma:fieldsID="481aec01929900cf2d50735c9f40f994" ns1:_="" ns3:_="" ns4:_="" ns5:_="" ns6:_="" ns7:_="">
    <xsd:import namespace="http://schemas.microsoft.com/sharepoint/v3"/>
    <xsd:import namespace="4ffa91fb-a0ff-4ac5-b2db-65c790d184a4"/>
    <xsd:import namespace="http://schemas.microsoft.com/sharepoint.v3"/>
    <xsd:import namespace="http://schemas.microsoft.com/sharepoint/v3/fields"/>
    <xsd:import namespace="e8cef94b-13a7-48be-ac9c-dbd328d0ac26"/>
    <xsd:import namespace="17237250-5fc7-4924-b793-bde2ffc80e1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DateTaken" minOccurs="0"/>
                <xsd:element ref="ns7:MediaServiceAutoTags" minOccurs="0"/>
                <xsd:element ref="ns7:MediaServiceOCR" minOccurs="0"/>
                <xsd:element ref="ns6:Records_x0020_Status" minOccurs="0"/>
                <xsd:element ref="ns6:Records_x0020_Date" minOccurs="0"/>
                <xsd:element ref="ns7:MediaServiceGenerationTime" minOccurs="0"/>
                <xsd:element ref="ns7:MediaServiceEventHashCode" minOccurs="0"/>
                <xsd:element ref="ns7: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1f80bdb1-9c76-46ec-83d7-473f65bff1c4}" ma:internalName="TaxCatchAllLabel" ma:readOnly="true" ma:showField="CatchAllDataLabel" ma:web="e8cef94b-13a7-48be-ac9c-dbd328d0ac26">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1f80bdb1-9c76-46ec-83d7-473f65bff1c4}" ma:internalName="TaxCatchAll" ma:showField="CatchAllData" ma:web="e8cef94b-13a7-48be-ac9c-dbd328d0ac2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cef94b-13a7-48be-ac9c-dbd328d0ac26"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6" nillable="true" ma:displayName="Records Status" ma:default="Pending" ma:internalName="Records_x0020_Status">
      <xsd:simpleType>
        <xsd:restriction base="dms:Text"/>
      </xsd:simpleType>
    </xsd:element>
    <xsd:element name="Records_x0020_Date" ma:index="37"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237250-5fc7-4924-b793-bde2ffc80e1d"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4" nillable="true" ma:displayName="MediaServiceAutoTags" ma:internalName="MediaServiceAutoTags" ma:readOnly="true">
      <xsd:simpleType>
        <xsd:restriction base="dms:Text"/>
      </xsd:simpleType>
    </xsd:element>
    <xsd:element name="MediaServiceOCR" ma:index="35" nillable="true" ma:displayName="MediaServiceOCR"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0.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1.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12.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3.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14.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5.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6.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17.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8.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19.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2.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0.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21.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2.xml><?xml version="1.0" encoding="utf-8"?>
<ds:datastoreItem xmlns:ds="http://schemas.openxmlformats.org/officeDocument/2006/customXml" ds:itemID="{61A6E0D0-DF25-41E1-849F-4E7E9FBDD1A9}">
  <ds:schemaRefs>
    <ds:schemaRef ds:uri="http://purl.org/dc/elements/1.1/"/>
    <ds:schemaRef ds:uri="e8cef94b-13a7-48be-ac9c-dbd328d0ac26"/>
    <ds:schemaRef ds:uri="http://schemas.microsoft.com/office/2006/documentManagement/types"/>
    <ds:schemaRef ds:uri="http://purl.org/dc/terms/"/>
    <ds:schemaRef ds:uri="4ffa91fb-a0ff-4ac5-b2db-65c790d184a4"/>
    <ds:schemaRef ds:uri="http://schemas.microsoft.com/office/infopath/2007/PartnerControls"/>
    <ds:schemaRef ds:uri="http://schemas.microsoft.com/sharepoint/v3"/>
    <ds:schemaRef ds:uri="http://purl.org/dc/dcmitype/"/>
    <ds:schemaRef ds:uri="http://schemas.microsoft.com/sharepoint/v3/fields"/>
    <ds:schemaRef ds:uri="http://schemas.microsoft.com/sharepoint.v3"/>
    <ds:schemaRef ds:uri="http://www.w3.org/XML/1998/namespace"/>
    <ds:schemaRef ds:uri="http://schemas.openxmlformats.org/package/2006/metadata/core-properties"/>
    <ds:schemaRef ds:uri="17237250-5fc7-4924-b793-bde2ffc80e1d"/>
    <ds:schemaRef ds:uri="http://schemas.microsoft.com/office/2006/metadata/properties"/>
  </ds:schemaRefs>
</ds:datastoreItem>
</file>

<file path=customXml/itemProps23.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4.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25.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26.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27.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8.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3.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4.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5.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6.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7.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8.xml><?xml version="1.0" encoding="utf-8"?>
<ds:datastoreItem xmlns:ds="http://schemas.openxmlformats.org/officeDocument/2006/customXml" ds:itemID="{70AB0EFB-4D23-4042-81C5-DBBBADC1C4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e8cef94b-13a7-48be-ac9c-dbd328d0ac26"/>
    <ds:schemaRef ds:uri="17237250-5fc7-4924-b793-bde2ffc80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51E06045-3771-42B6-8E2F-19C3A748984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72094</TotalTime>
  <Words>3729</Words>
  <Application>Microsoft Office PowerPoint</Application>
  <PresentationFormat>Widescreen</PresentationFormat>
  <Paragraphs>601</Paragraphs>
  <Slides>49</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微软雅黑</vt:lpstr>
      <vt:lpstr>黑体</vt:lpstr>
      <vt:lpstr>Arial</vt:lpstr>
      <vt:lpstr>Calibri</vt:lpstr>
      <vt:lpstr>Times New Roman</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Three Key Modules</vt:lpstr>
      <vt:lpstr>NEXUS Tool: Examples</vt:lpstr>
      <vt:lpstr>NEXUS Tool: Example 1 - Identify High MP Risk Areas, Contributing Source(s) &amp; Potential Impact to EJ Communities</vt:lpstr>
      <vt:lpstr>NEXUS Tool: Highest MP Risk Areas in R5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Risks in EJ Communities</vt:lpstr>
      <vt:lpstr>NEXUS Tool: MP Risk Screening for EJ Purpose with Data Query Module</vt:lpstr>
      <vt:lpstr>NEXUS Tool: EJ Screening in Memphis</vt:lpstr>
      <vt:lpstr>PowerPoint Presentation</vt:lpstr>
      <vt:lpstr>PowerPoint Presentation</vt:lpstr>
      <vt:lpstr>NEXUS      &amp;      EJSCREEN</vt:lpstr>
      <vt:lpstr>NEXUS and EJSCREEN</vt:lpstr>
      <vt:lpstr>Benefits of Proximity Screening for Air Quality Planning</vt:lpstr>
      <vt:lpstr>Current Practice for Proximity Screening: EJ Example</vt:lpstr>
      <vt:lpstr>Benefit of Proximity Screening – Demographics &amp; MP Risks Near Monitors/Sources (To Be Developed)</vt:lpstr>
      <vt:lpstr>Benefit of Proximity Screening – Demographic Comparison (To Be Developed)</vt:lpstr>
      <vt:lpstr>Benefit of Proximity Screening – Risk Near Monitor/Source (To Be Developed)</vt:lpstr>
      <vt:lpstr>NEXUS: Recent Upgrades &amp; Improvements</vt:lpstr>
      <vt:lpstr>“NEXUS 1.8.6”Demo</vt:lpstr>
      <vt:lpstr>“NEXUS 1.8.6” Demo: 2014 NEXUS Case</vt:lpstr>
      <vt:lpstr>“NEXUS 1.8.6”: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Scavo, Kimber</cp:lastModifiedBy>
  <cp:revision>1381</cp:revision>
  <cp:lastPrinted>2020-02-19T17:26:50Z</cp:lastPrinted>
  <dcterms:created xsi:type="dcterms:W3CDTF">2016-05-30T08:23:37Z</dcterms:created>
  <dcterms:modified xsi:type="dcterms:W3CDTF">2021-07-15T19:26:58Z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0x0101008B94B3C41D53F8439B1D80C562E243B0</vt:lpwstr>
  </property>
</Properties>
</file>