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9"/>
    <p:sldMasterId id="2147483808" r:id="rId30"/>
    <p:sldMasterId id="2147483827" r:id="rId31"/>
  </p:sldMasterIdLst>
  <p:notesMasterIdLst>
    <p:notesMasterId r:id="rId37"/>
  </p:notesMasterIdLst>
  <p:handoutMasterIdLst>
    <p:handoutMasterId r:id="rId38"/>
  </p:handoutMasterIdLst>
  <p:sldIdLst>
    <p:sldId id="1089" r:id="rId32"/>
    <p:sldId id="1541" r:id="rId33"/>
    <p:sldId id="1542" r:id="rId34"/>
    <p:sldId id="1509" r:id="rId35"/>
    <p:sldId id="1379" r:id="rId36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x, Tyler" initials="FT" lastIdx="5" clrIdx="0">
    <p:extLst>
      <p:ext uri="{19B8F6BF-5375-455C-9EA6-DF929625EA0E}">
        <p15:presenceInfo xmlns:p15="http://schemas.microsoft.com/office/powerpoint/2012/main" userId="S::Fox.Tyler@epa.gov::d3ca8bf6-d2c8-45ae-bf9b-8f74647f8102" providerId="AD"/>
      </p:ext>
    </p:extLst>
  </p:cmAuthor>
  <p:cmAuthor id="2" name="Jang, Carey" initials="JC" lastIdx="1" clrIdx="1">
    <p:extLst>
      <p:ext uri="{19B8F6BF-5375-455C-9EA6-DF929625EA0E}">
        <p15:presenceInfo xmlns:p15="http://schemas.microsoft.com/office/powerpoint/2012/main" userId="S::Jang.Carey@epa.gov::5dcdf613-9329-442e-aaa9-13ddf77a7ab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F3B700"/>
    <a:srgbClr val="AB8100"/>
    <a:srgbClr val="A87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45" autoAdjust="0"/>
    <p:restoredTop sz="82788" autoAdjust="0"/>
  </p:normalViewPr>
  <p:slideViewPr>
    <p:cSldViewPr snapToGrid="0">
      <p:cViewPr varScale="1">
        <p:scale>
          <a:sx n="53" d="100"/>
          <a:sy n="53" d="100"/>
        </p:scale>
        <p:origin x="928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slide" Target="slides/slide3.xml"/><Relationship Id="rId42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2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Master" Target="slideMasters/slideMaster1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5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Master" Target="slideMasters/slideMaster3.xml"/><Relationship Id="rId44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Master" Target="slideMasters/slideMaster2.xml"/><Relationship Id="rId35" Type="http://schemas.openxmlformats.org/officeDocument/2006/relationships/slide" Target="slides/slide4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dis, Elizabeth" userId="ab5a0f48-4954-4e8f-b852-9bcaf16ccf62" providerId="ADAL" clId="{4F342337-068E-4781-AD53-378FB875092F}"/>
    <pc:docChg chg="delSld modSld">
      <pc:chgData name="Landis, Elizabeth" userId="ab5a0f48-4954-4e8f-b852-9bcaf16ccf62" providerId="ADAL" clId="{4F342337-068E-4781-AD53-378FB875092F}" dt="2022-07-20T20:45:07.018" v="40" actId="20577"/>
      <pc:docMkLst>
        <pc:docMk/>
      </pc:docMkLst>
      <pc:sldChg chg="modNotesTx">
        <pc:chgData name="Landis, Elizabeth" userId="ab5a0f48-4954-4e8f-b852-9bcaf16ccf62" providerId="ADAL" clId="{4F342337-068E-4781-AD53-378FB875092F}" dt="2022-07-20T18:23:03.829" v="0" actId="20577"/>
        <pc:sldMkLst>
          <pc:docMk/>
          <pc:sldMk cId="4188764518" sldId="1089"/>
        </pc:sldMkLst>
      </pc:sldChg>
      <pc:sldChg chg="del">
        <pc:chgData name="Landis, Elizabeth" userId="ab5a0f48-4954-4e8f-b852-9bcaf16ccf62" providerId="ADAL" clId="{4F342337-068E-4781-AD53-378FB875092F}" dt="2022-07-20T20:38:50.488" v="39" actId="47"/>
        <pc:sldMkLst>
          <pc:docMk/>
          <pc:sldMk cId="2537658120" sldId="1174"/>
        </pc:sldMkLst>
      </pc:sldChg>
      <pc:sldChg chg="del">
        <pc:chgData name="Landis, Elizabeth" userId="ab5a0f48-4954-4e8f-b852-9bcaf16ccf62" providerId="ADAL" clId="{4F342337-068E-4781-AD53-378FB875092F}" dt="2022-07-20T20:38:31.773" v="4" actId="47"/>
        <pc:sldMkLst>
          <pc:docMk/>
          <pc:sldMk cId="4161797247" sldId="1398"/>
        </pc:sldMkLst>
      </pc:sldChg>
      <pc:sldChg chg="del">
        <pc:chgData name="Landis, Elizabeth" userId="ab5a0f48-4954-4e8f-b852-9bcaf16ccf62" providerId="ADAL" clId="{4F342337-068E-4781-AD53-378FB875092F}" dt="2022-07-20T20:38:41.147" v="21" actId="47"/>
        <pc:sldMkLst>
          <pc:docMk/>
          <pc:sldMk cId="2774939237" sldId="1426"/>
        </pc:sldMkLst>
      </pc:sldChg>
      <pc:sldChg chg="del">
        <pc:chgData name="Landis, Elizabeth" userId="ab5a0f48-4954-4e8f-b852-9bcaf16ccf62" providerId="ADAL" clId="{4F342337-068E-4781-AD53-378FB875092F}" dt="2022-07-20T20:38:32.560" v="5" actId="47"/>
        <pc:sldMkLst>
          <pc:docMk/>
          <pc:sldMk cId="2661516614" sldId="1429"/>
        </pc:sldMkLst>
      </pc:sldChg>
      <pc:sldChg chg="del">
        <pc:chgData name="Landis, Elizabeth" userId="ab5a0f48-4954-4e8f-b852-9bcaf16ccf62" providerId="ADAL" clId="{4F342337-068E-4781-AD53-378FB875092F}" dt="2022-07-20T20:38:33.239" v="6" actId="47"/>
        <pc:sldMkLst>
          <pc:docMk/>
          <pc:sldMk cId="409400133" sldId="1430"/>
        </pc:sldMkLst>
      </pc:sldChg>
      <pc:sldChg chg="del">
        <pc:chgData name="Landis, Elizabeth" userId="ab5a0f48-4954-4e8f-b852-9bcaf16ccf62" providerId="ADAL" clId="{4F342337-068E-4781-AD53-378FB875092F}" dt="2022-07-20T20:38:33.840" v="7" actId="47"/>
        <pc:sldMkLst>
          <pc:docMk/>
          <pc:sldMk cId="3543245968" sldId="1431"/>
        </pc:sldMkLst>
      </pc:sldChg>
      <pc:sldChg chg="del">
        <pc:chgData name="Landis, Elizabeth" userId="ab5a0f48-4954-4e8f-b852-9bcaf16ccf62" providerId="ADAL" clId="{4F342337-068E-4781-AD53-378FB875092F}" dt="2022-07-20T20:38:34.395" v="8" actId="47"/>
        <pc:sldMkLst>
          <pc:docMk/>
          <pc:sldMk cId="1558415056" sldId="1432"/>
        </pc:sldMkLst>
      </pc:sldChg>
      <pc:sldChg chg="del">
        <pc:chgData name="Landis, Elizabeth" userId="ab5a0f48-4954-4e8f-b852-9bcaf16ccf62" providerId="ADAL" clId="{4F342337-068E-4781-AD53-378FB875092F}" dt="2022-07-20T20:38:36.903" v="13" actId="47"/>
        <pc:sldMkLst>
          <pc:docMk/>
          <pc:sldMk cId="1526710469" sldId="1434"/>
        </pc:sldMkLst>
      </pc:sldChg>
      <pc:sldChg chg="del">
        <pc:chgData name="Landis, Elizabeth" userId="ab5a0f48-4954-4e8f-b852-9bcaf16ccf62" providerId="ADAL" clId="{4F342337-068E-4781-AD53-378FB875092F}" dt="2022-07-20T20:38:38.423" v="16" actId="47"/>
        <pc:sldMkLst>
          <pc:docMk/>
          <pc:sldMk cId="1351591044" sldId="1437"/>
        </pc:sldMkLst>
      </pc:sldChg>
      <pc:sldChg chg="del">
        <pc:chgData name="Landis, Elizabeth" userId="ab5a0f48-4954-4e8f-b852-9bcaf16ccf62" providerId="ADAL" clId="{4F342337-068E-4781-AD53-378FB875092F}" dt="2022-07-20T20:38:38.978" v="17" actId="47"/>
        <pc:sldMkLst>
          <pc:docMk/>
          <pc:sldMk cId="3470658873" sldId="1438"/>
        </pc:sldMkLst>
      </pc:sldChg>
      <pc:sldChg chg="del">
        <pc:chgData name="Landis, Elizabeth" userId="ab5a0f48-4954-4e8f-b852-9bcaf16ccf62" providerId="ADAL" clId="{4F342337-068E-4781-AD53-378FB875092F}" dt="2022-07-20T20:38:42.705" v="24" actId="47"/>
        <pc:sldMkLst>
          <pc:docMk/>
          <pc:sldMk cId="2285166913" sldId="1440"/>
        </pc:sldMkLst>
      </pc:sldChg>
      <pc:sldChg chg="del">
        <pc:chgData name="Landis, Elizabeth" userId="ab5a0f48-4954-4e8f-b852-9bcaf16ccf62" providerId="ADAL" clId="{4F342337-068E-4781-AD53-378FB875092F}" dt="2022-07-20T20:38:34.944" v="9" actId="47"/>
        <pc:sldMkLst>
          <pc:docMk/>
          <pc:sldMk cId="129996612" sldId="1468"/>
        </pc:sldMkLst>
      </pc:sldChg>
      <pc:sldChg chg="del">
        <pc:chgData name="Landis, Elizabeth" userId="ab5a0f48-4954-4e8f-b852-9bcaf16ccf62" providerId="ADAL" clId="{4F342337-068E-4781-AD53-378FB875092F}" dt="2022-07-20T20:38:39.495" v="18" actId="47"/>
        <pc:sldMkLst>
          <pc:docMk/>
          <pc:sldMk cId="3000811406" sldId="1469"/>
        </pc:sldMkLst>
      </pc:sldChg>
      <pc:sldChg chg="del">
        <pc:chgData name="Landis, Elizabeth" userId="ab5a0f48-4954-4e8f-b852-9bcaf16ccf62" providerId="ADAL" clId="{4F342337-068E-4781-AD53-378FB875092F}" dt="2022-07-20T20:38:40.059" v="19" actId="47"/>
        <pc:sldMkLst>
          <pc:docMk/>
          <pc:sldMk cId="1711439757" sldId="1470"/>
        </pc:sldMkLst>
      </pc:sldChg>
      <pc:sldChg chg="del">
        <pc:chgData name="Landis, Elizabeth" userId="ab5a0f48-4954-4e8f-b852-9bcaf16ccf62" providerId="ADAL" clId="{4F342337-068E-4781-AD53-378FB875092F}" dt="2022-07-20T20:38:40.598" v="20" actId="47"/>
        <pc:sldMkLst>
          <pc:docMk/>
          <pc:sldMk cId="456090874" sldId="1471"/>
        </pc:sldMkLst>
      </pc:sldChg>
      <pc:sldChg chg="del">
        <pc:chgData name="Landis, Elizabeth" userId="ab5a0f48-4954-4e8f-b852-9bcaf16ccf62" providerId="ADAL" clId="{4F342337-068E-4781-AD53-378FB875092F}" dt="2022-07-20T20:38:43.222" v="25" actId="47"/>
        <pc:sldMkLst>
          <pc:docMk/>
          <pc:sldMk cId="2821800320" sldId="1472"/>
        </pc:sldMkLst>
      </pc:sldChg>
      <pc:sldChg chg="del">
        <pc:chgData name="Landis, Elizabeth" userId="ab5a0f48-4954-4e8f-b852-9bcaf16ccf62" providerId="ADAL" clId="{4F342337-068E-4781-AD53-378FB875092F}" dt="2022-07-20T20:38:43.739" v="26" actId="47"/>
        <pc:sldMkLst>
          <pc:docMk/>
          <pc:sldMk cId="3189997284" sldId="1473"/>
        </pc:sldMkLst>
      </pc:sldChg>
      <pc:sldChg chg="del">
        <pc:chgData name="Landis, Elizabeth" userId="ab5a0f48-4954-4e8f-b852-9bcaf16ccf62" providerId="ADAL" clId="{4F342337-068E-4781-AD53-378FB875092F}" dt="2022-07-20T20:38:44.810" v="28" actId="47"/>
        <pc:sldMkLst>
          <pc:docMk/>
          <pc:sldMk cId="1375714444" sldId="1477"/>
        </pc:sldMkLst>
      </pc:sldChg>
      <pc:sldChg chg="del">
        <pc:chgData name="Landis, Elizabeth" userId="ab5a0f48-4954-4e8f-b852-9bcaf16ccf62" providerId="ADAL" clId="{4F342337-068E-4781-AD53-378FB875092F}" dt="2022-07-20T20:38:45.338" v="29" actId="47"/>
        <pc:sldMkLst>
          <pc:docMk/>
          <pc:sldMk cId="2445803598" sldId="1478"/>
        </pc:sldMkLst>
      </pc:sldChg>
      <pc:sldChg chg="del">
        <pc:chgData name="Landis, Elizabeth" userId="ab5a0f48-4954-4e8f-b852-9bcaf16ccf62" providerId="ADAL" clId="{4F342337-068E-4781-AD53-378FB875092F}" dt="2022-07-20T20:38:47.957" v="34" actId="47"/>
        <pc:sldMkLst>
          <pc:docMk/>
          <pc:sldMk cId="30488164" sldId="1479"/>
        </pc:sldMkLst>
      </pc:sldChg>
      <pc:sldChg chg="del">
        <pc:chgData name="Landis, Elizabeth" userId="ab5a0f48-4954-4e8f-b852-9bcaf16ccf62" providerId="ADAL" clId="{4F342337-068E-4781-AD53-378FB875092F}" dt="2022-07-20T20:38:47.423" v="33" actId="47"/>
        <pc:sldMkLst>
          <pc:docMk/>
          <pc:sldMk cId="3464572370" sldId="1480"/>
        </pc:sldMkLst>
      </pc:sldChg>
      <pc:sldChg chg="del">
        <pc:chgData name="Landis, Elizabeth" userId="ab5a0f48-4954-4e8f-b852-9bcaf16ccf62" providerId="ADAL" clId="{4F342337-068E-4781-AD53-378FB875092F}" dt="2022-07-20T20:38:46.383" v="31" actId="47"/>
        <pc:sldMkLst>
          <pc:docMk/>
          <pc:sldMk cId="4199681747" sldId="1481"/>
        </pc:sldMkLst>
      </pc:sldChg>
      <pc:sldChg chg="del">
        <pc:chgData name="Landis, Elizabeth" userId="ab5a0f48-4954-4e8f-b852-9bcaf16ccf62" providerId="ADAL" clId="{4F342337-068E-4781-AD53-378FB875092F}" dt="2022-07-20T20:38:49.971" v="38" actId="47"/>
        <pc:sldMkLst>
          <pc:docMk/>
          <pc:sldMk cId="1007453236" sldId="1482"/>
        </pc:sldMkLst>
      </pc:sldChg>
      <pc:sldChg chg="del">
        <pc:chgData name="Landis, Elizabeth" userId="ab5a0f48-4954-4e8f-b852-9bcaf16ccf62" providerId="ADAL" clId="{4F342337-068E-4781-AD53-378FB875092F}" dt="2022-07-20T20:38:35.916" v="11" actId="47"/>
        <pc:sldMkLst>
          <pc:docMk/>
          <pc:sldMk cId="4276921604" sldId="1483"/>
        </pc:sldMkLst>
      </pc:sldChg>
      <pc:sldChg chg="del">
        <pc:chgData name="Landis, Elizabeth" userId="ab5a0f48-4954-4e8f-b852-9bcaf16ccf62" providerId="ADAL" clId="{4F342337-068E-4781-AD53-378FB875092F}" dt="2022-07-20T20:38:35.383" v="10" actId="47"/>
        <pc:sldMkLst>
          <pc:docMk/>
          <pc:sldMk cId="990292976" sldId="1484"/>
        </pc:sldMkLst>
      </pc:sldChg>
      <pc:sldChg chg="del">
        <pc:chgData name="Landis, Elizabeth" userId="ab5a0f48-4954-4e8f-b852-9bcaf16ccf62" providerId="ADAL" clId="{4F342337-068E-4781-AD53-378FB875092F}" dt="2022-07-20T20:38:37.420" v="14" actId="47"/>
        <pc:sldMkLst>
          <pc:docMk/>
          <pc:sldMk cId="4016717486" sldId="1485"/>
        </pc:sldMkLst>
      </pc:sldChg>
      <pc:sldChg chg="del">
        <pc:chgData name="Landis, Elizabeth" userId="ab5a0f48-4954-4e8f-b852-9bcaf16ccf62" providerId="ADAL" clId="{4F342337-068E-4781-AD53-378FB875092F}" dt="2022-07-20T20:38:37.922" v="15" actId="47"/>
        <pc:sldMkLst>
          <pc:docMk/>
          <pc:sldMk cId="3567870036" sldId="1486"/>
        </pc:sldMkLst>
      </pc:sldChg>
      <pc:sldChg chg="del">
        <pc:chgData name="Landis, Elizabeth" userId="ab5a0f48-4954-4e8f-b852-9bcaf16ccf62" providerId="ADAL" clId="{4F342337-068E-4781-AD53-378FB875092F}" dt="2022-07-20T20:38:45.879" v="30" actId="47"/>
        <pc:sldMkLst>
          <pc:docMk/>
          <pc:sldMk cId="1174834717" sldId="1487"/>
        </pc:sldMkLst>
      </pc:sldChg>
      <pc:sldChg chg="del">
        <pc:chgData name="Landis, Elizabeth" userId="ab5a0f48-4954-4e8f-b852-9bcaf16ccf62" providerId="ADAL" clId="{4F342337-068E-4781-AD53-378FB875092F}" dt="2022-07-20T20:38:36.417" v="12" actId="47"/>
        <pc:sldMkLst>
          <pc:docMk/>
          <pc:sldMk cId="4113142041" sldId="1488"/>
        </pc:sldMkLst>
      </pc:sldChg>
      <pc:sldChg chg="del">
        <pc:chgData name="Landis, Elizabeth" userId="ab5a0f48-4954-4e8f-b852-9bcaf16ccf62" providerId="ADAL" clId="{4F342337-068E-4781-AD53-378FB875092F}" dt="2022-07-20T20:38:41.664" v="22" actId="47"/>
        <pc:sldMkLst>
          <pc:docMk/>
          <pc:sldMk cId="3936470501" sldId="1489"/>
        </pc:sldMkLst>
      </pc:sldChg>
      <pc:sldChg chg="del">
        <pc:chgData name="Landis, Elizabeth" userId="ab5a0f48-4954-4e8f-b852-9bcaf16ccf62" providerId="ADAL" clId="{4F342337-068E-4781-AD53-378FB875092F}" dt="2022-07-20T20:38:48.467" v="35" actId="47"/>
        <pc:sldMkLst>
          <pc:docMk/>
          <pc:sldMk cId="889099319" sldId="1490"/>
        </pc:sldMkLst>
      </pc:sldChg>
      <pc:sldChg chg="del">
        <pc:chgData name="Landis, Elizabeth" userId="ab5a0f48-4954-4e8f-b852-9bcaf16ccf62" providerId="ADAL" clId="{4F342337-068E-4781-AD53-378FB875092F}" dt="2022-07-20T20:38:49.481" v="37" actId="47"/>
        <pc:sldMkLst>
          <pc:docMk/>
          <pc:sldMk cId="254594099" sldId="1491"/>
        </pc:sldMkLst>
      </pc:sldChg>
      <pc:sldChg chg="del">
        <pc:chgData name="Landis, Elizabeth" userId="ab5a0f48-4954-4e8f-b852-9bcaf16ccf62" providerId="ADAL" clId="{4F342337-068E-4781-AD53-378FB875092F}" dt="2022-07-20T20:38:48.964" v="36" actId="47"/>
        <pc:sldMkLst>
          <pc:docMk/>
          <pc:sldMk cId="1190578131" sldId="1492"/>
        </pc:sldMkLst>
      </pc:sldChg>
      <pc:sldChg chg="del">
        <pc:chgData name="Landis, Elizabeth" userId="ab5a0f48-4954-4e8f-b852-9bcaf16ccf62" providerId="ADAL" clId="{4F342337-068E-4781-AD53-378FB875092F}" dt="2022-07-20T20:38:42.181" v="23" actId="47"/>
        <pc:sldMkLst>
          <pc:docMk/>
          <pc:sldMk cId="2198902431" sldId="1495"/>
        </pc:sldMkLst>
      </pc:sldChg>
      <pc:sldChg chg="del">
        <pc:chgData name="Landis, Elizabeth" userId="ab5a0f48-4954-4e8f-b852-9bcaf16ccf62" providerId="ADAL" clId="{4F342337-068E-4781-AD53-378FB875092F}" dt="2022-07-20T20:38:44.255" v="27" actId="47"/>
        <pc:sldMkLst>
          <pc:docMk/>
          <pc:sldMk cId="3894393875" sldId="1496"/>
        </pc:sldMkLst>
      </pc:sldChg>
      <pc:sldChg chg="del">
        <pc:chgData name="Landis, Elizabeth" userId="ab5a0f48-4954-4e8f-b852-9bcaf16ccf62" providerId="ADAL" clId="{4F342337-068E-4781-AD53-378FB875092F}" dt="2022-07-20T20:38:46.907" v="32" actId="47"/>
        <pc:sldMkLst>
          <pc:docMk/>
          <pc:sldMk cId="335403333" sldId="1497"/>
        </pc:sldMkLst>
      </pc:sldChg>
      <pc:sldChg chg="modNotesTx">
        <pc:chgData name="Landis, Elizabeth" userId="ab5a0f48-4954-4e8f-b852-9bcaf16ccf62" providerId="ADAL" clId="{4F342337-068E-4781-AD53-378FB875092F}" dt="2022-07-20T20:45:07.018" v="40" actId="20577"/>
        <pc:sldMkLst>
          <pc:docMk/>
          <pc:sldMk cId="3096150218" sldId="1509"/>
        </pc:sldMkLst>
      </pc:sldChg>
      <pc:sldChg chg="modNotesTx">
        <pc:chgData name="Landis, Elizabeth" userId="ab5a0f48-4954-4e8f-b852-9bcaf16ccf62" providerId="ADAL" clId="{4F342337-068E-4781-AD53-378FB875092F}" dt="2022-07-20T18:23:07.694" v="2" actId="5793"/>
        <pc:sldMkLst>
          <pc:docMk/>
          <pc:sldMk cId="4127331766" sldId="1541"/>
        </pc:sldMkLst>
      </pc:sldChg>
      <pc:sldChg chg="modNotesTx">
        <pc:chgData name="Landis, Elizabeth" userId="ab5a0f48-4954-4e8f-b852-9bcaf16ccf62" providerId="ADAL" clId="{4F342337-068E-4781-AD53-378FB875092F}" dt="2022-07-20T18:23:11.066" v="3" actId="20577"/>
        <pc:sldMkLst>
          <pc:docMk/>
          <pc:sldMk cId="625164606" sldId="154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E338A-35BB-47FE-BF89-6F8F99A84EFF}" type="datetimeFigureOut">
              <a:rPr lang="en-US" smtClean="0"/>
              <a:pPr/>
              <a:t>7/20/2022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FBDEC-75DD-451E-9F37-132C2A836F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2348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258C87-23C0-4C8E-9188-368E61CDF4F1}" type="datetimeFigureOut">
              <a:rPr lang="zh-CN" altLang="en-US" smtClean="0"/>
              <a:pPr/>
              <a:t>2022/7/20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9A5E68-CF20-49C0-9291-AF15925695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180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AD92F-F22A-4727-B555-C340A4DD3687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6479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05422-1729-4581-9CB8-8AF770D43E0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780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05422-1729-4581-9CB8-8AF770D43E0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818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423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705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12192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263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4495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71439"/>
            <a:ext cx="27432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71439"/>
            <a:ext cx="80264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55236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71439"/>
            <a:ext cx="109728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38038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18268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12192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834582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1442"/>
            <a:ext cx="109728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85534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94534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22988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16596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6287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1440"/>
            <a:ext cx="109728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70818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623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7374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99710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45968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71441"/>
            <a:ext cx="27432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71441"/>
            <a:ext cx="80264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70565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71441"/>
            <a:ext cx="109728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49333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21660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08929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37694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370241" y="6453339"/>
            <a:ext cx="1261931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7714389" y="645333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650828" y="6453339"/>
            <a:ext cx="493845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glow rad="685800">
                    <a:srgbClr val="FFFF99">
                      <a:alpha val="40000"/>
                    </a:srgbClr>
                  </a:glow>
                </a:effectLst>
              </a:defRPr>
            </a:lvl1pPr>
          </a:lstStyle>
          <a:p>
            <a:fld id="{03A847EA-A0F8-42E4-AF47-D5B896815B8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44624"/>
            <a:ext cx="10972800" cy="1143000"/>
          </a:xfrm>
        </p:spPr>
        <p:txBody>
          <a:bodyPr>
            <a:normAutofit/>
          </a:bodyPr>
          <a:lstStyle>
            <a:lvl1pPr>
              <a:defRPr sz="4000" b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2"/>
                <a:cs typeface="Arial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1484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62942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881893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074396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12192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900"/>
              </a:spcBef>
            </a:pPr>
            <a:endParaRPr lang="zh-CN" altLang="en-US" sz="3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086233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900"/>
              </a:spcBef>
            </a:pPr>
            <a:endParaRPr lang="zh-CN" altLang="en-US" sz="3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1442"/>
            <a:ext cx="109728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634925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738761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01519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272125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87497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900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0180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920720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299011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553374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71441"/>
            <a:ext cx="27432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71441"/>
            <a:ext cx="80264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22023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71441"/>
            <a:ext cx="109728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8191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8577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1248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26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3375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6000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1368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1439"/>
            <a:ext cx="109728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8340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840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69C458A-EF38-4471-81F0-59810A9BD5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1441"/>
            <a:ext cx="10972800" cy="66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0086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1368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900"/>
              </a:spcBef>
            </a:pPr>
            <a:endParaRPr lang="zh-CN" altLang="en-US" sz="3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1441"/>
            <a:ext cx="109728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872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3502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</a:rPr>
              <a:t>“</a:t>
            </a:r>
            <a:r>
              <a:rPr lang="en-US" altLang="zh-C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NEXUS” </a:t>
            </a: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Multi-Pollutant Advanced Screening Tool</a:t>
            </a:r>
            <a:b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 in Rulemaking Community of Practice</a:t>
            </a:r>
            <a:endParaRPr lang="zh-CN" altLang="en-US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E0DDC-6B53-4833-AAC6-95682E48F51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5126106"/>
            <a:ext cx="9144000" cy="954107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zh-CN" sz="2000" i="1" dirty="0">
                <a:latin typeface="Calibri" panose="020F0502020204030204" pitchFamily="34" charset="0"/>
                <a:cs typeface="Calibri" panose="020F0502020204030204" pitchFamily="34" charset="0"/>
              </a:rPr>
              <a:t>Beth Landis, HEID/Climate, International, &amp; Multi-Media Group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zh-CN" sz="2000" i="1" dirty="0">
                <a:latin typeface="Calibri" panose="020F0502020204030204" pitchFamily="34" charset="0"/>
                <a:cs typeface="Calibri" panose="020F0502020204030204" pitchFamily="34" charset="0"/>
              </a:rPr>
              <a:t>Carey Jang, AQAD/Air Quality Modeling Group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zh-CN" sz="2000" i="1" dirty="0">
                <a:latin typeface="Calibri" panose="020F0502020204030204" pitchFamily="34" charset="0"/>
                <a:cs typeface="Calibri" panose="020F0502020204030204" pitchFamily="34" charset="0"/>
              </a:rPr>
              <a:t>7/21/22</a:t>
            </a:r>
            <a:endParaRPr lang="zh-CN" alt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CAFFCA-E948-49BD-BC86-189A3A0496D5}"/>
              </a:ext>
            </a:extLst>
          </p:cNvPr>
          <p:cNvSpPr txBox="1"/>
          <p:nvPr/>
        </p:nvSpPr>
        <p:spPr>
          <a:xfrm>
            <a:off x="705648" y="1398420"/>
            <a:ext cx="512248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FF0000"/>
                </a:solidFill>
                <a:latin typeface="Calibri"/>
              </a:rPr>
              <a:t>Data Viewer: </a:t>
            </a:r>
            <a:r>
              <a:rPr lang="en-US" sz="2400" b="1" i="1" dirty="0">
                <a:solidFill>
                  <a:srgbClr val="0000FF"/>
                </a:solidFill>
                <a:latin typeface="Calibri"/>
              </a:rPr>
              <a:t>National/Regional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9F4318-AF6C-4755-9019-8B0723ECCA1F}"/>
              </a:ext>
            </a:extLst>
          </p:cNvPr>
          <p:cNvSpPr txBox="1"/>
          <p:nvPr/>
        </p:nvSpPr>
        <p:spPr>
          <a:xfrm>
            <a:off x="6695046" y="1367717"/>
            <a:ext cx="512248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FF0000"/>
                </a:solidFill>
                <a:latin typeface="Calibri"/>
              </a:rPr>
              <a:t>Proximity Analysis: </a:t>
            </a:r>
            <a:r>
              <a:rPr lang="en-US" sz="2400" b="1" i="1" dirty="0">
                <a:solidFill>
                  <a:srgbClr val="0000FF"/>
                </a:solidFill>
                <a:latin typeface="Calibri"/>
              </a:rPr>
              <a:t>Community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B97327D-3752-43D9-A23A-E6F7D65F4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91" y="1910302"/>
            <a:ext cx="4985403" cy="28031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8" name="图片 3">
            <a:extLst>
              <a:ext uri="{FF2B5EF4-FFF2-40B4-BE49-F238E27FC236}">
                <a16:creationId xmlns:a16="http://schemas.microsoft.com/office/drawing/2014/main" id="{42159A9B-9E63-4BD4-BA9A-7405DB1CE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7775" y="1882780"/>
            <a:ext cx="4710033" cy="28306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B1C611A2-4E34-4B64-979C-FE610B88ED96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76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8F8DE-9C8D-429E-BA3A-C2D899A1F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Multi-Pollutant Team Members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8D8F7F3-323E-47AE-B9CC-85DAB05C1085}"/>
              </a:ext>
            </a:extLst>
          </p:cNvPr>
          <p:cNvSpPr txBox="1">
            <a:spLocks/>
          </p:cNvSpPr>
          <p:nvPr/>
        </p:nvSpPr>
        <p:spPr bwMode="auto">
          <a:xfrm>
            <a:off x="1020725" y="1270000"/>
            <a:ext cx="5368043" cy="503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HEID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Beth Landis / Kimber Scavo</a:t>
            </a:r>
          </a:p>
          <a:p>
            <a:pPr lvl="1">
              <a:defRPr/>
            </a:pPr>
            <a:r>
              <a:rPr lang="en-US" sz="1800" b="1" kern="0" dirty="0">
                <a:solidFill>
                  <a:srgbClr val="000000"/>
                </a:solidFill>
                <a:latin typeface="Arial"/>
                <a:ea typeface="ＭＳ Ｐゴシック"/>
              </a:rPr>
              <a:t>Matt Woody / Kelly Rimer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Robin Langdon / Darryl Weatherhead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Sara Terry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Carrie Wheeler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Rob Pinder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Chris Davis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1800" b="1" kern="0" dirty="0">
                <a:solidFill>
                  <a:srgbClr val="000000"/>
                </a:solidFill>
                <a:latin typeface="Arial"/>
                <a:ea typeface="ＭＳ Ｐゴシック"/>
              </a:rPr>
              <a:t>Conor Mulderrig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Kayla McCauley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OID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Amanda Kaufman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James Payne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1800" b="1" kern="0" dirty="0">
                <a:solidFill>
                  <a:srgbClr val="000000"/>
                </a:solidFill>
                <a:latin typeface="Arial"/>
                <a:ea typeface="ＭＳ Ｐゴシック"/>
              </a:rPr>
              <a:t>Loren Fox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343015C4-6471-49D2-8081-64DBB4B98D31}"/>
              </a:ext>
            </a:extLst>
          </p:cNvPr>
          <p:cNvSpPr txBox="1">
            <a:spLocks/>
          </p:cNvSpPr>
          <p:nvPr/>
        </p:nvSpPr>
        <p:spPr bwMode="auto">
          <a:xfrm>
            <a:off x="6299200" y="1269999"/>
            <a:ext cx="4396874" cy="503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/>
                <a:ea typeface="ＭＳ Ｐゴシック"/>
              </a:rPr>
              <a:t>AQAD</a:t>
            </a:r>
          </a:p>
          <a:p>
            <a:pPr lvl="1">
              <a:defRPr/>
            </a:pPr>
            <a:r>
              <a:rPr lang="en-US" sz="1800" b="1" kern="0" dirty="0">
                <a:solidFill>
                  <a:srgbClr val="000000"/>
                </a:solidFill>
                <a:latin typeface="Arial"/>
                <a:ea typeface="ＭＳ Ｐゴシック"/>
              </a:rPr>
              <a:t>Carey Jang / Tyler Fox</a:t>
            </a:r>
          </a:p>
          <a:p>
            <a:pPr lvl="1">
              <a:defRPr/>
            </a:pPr>
            <a:r>
              <a:rPr lang="en-US" sz="1800" b="1" kern="0" dirty="0">
                <a:solidFill>
                  <a:srgbClr val="000000"/>
                </a:solidFill>
                <a:latin typeface="Arial"/>
                <a:ea typeface="ＭＳ Ｐゴシック"/>
              </a:rPr>
              <a:t>Jim Kelly</a:t>
            </a:r>
          </a:p>
          <a:p>
            <a:pPr lvl="1">
              <a:defRPr/>
            </a:pPr>
            <a:r>
              <a:rPr lang="en-US" sz="1800" b="1" kern="0" dirty="0">
                <a:solidFill>
                  <a:srgbClr val="000000"/>
                </a:solidFill>
                <a:latin typeface="Arial"/>
                <a:ea typeface="ＭＳ Ｐゴシック"/>
              </a:rPr>
              <a:t>Shannon Koplitz</a:t>
            </a:r>
          </a:p>
          <a:p>
            <a:pPr lvl="1">
              <a:defRPr/>
            </a:pPr>
            <a:r>
              <a:rPr lang="en-US" sz="1800" b="1" kern="0" dirty="0">
                <a:solidFill>
                  <a:srgbClr val="000000"/>
                </a:solidFill>
                <a:latin typeface="Arial"/>
                <a:ea typeface="ＭＳ Ｐゴシック"/>
              </a:rPr>
              <a:t>Joe Mangino</a:t>
            </a:r>
          </a:p>
          <a:p>
            <a:pPr lvl="1">
              <a:defRPr/>
            </a:pPr>
            <a:r>
              <a:rPr lang="en-US" sz="1800" b="1" kern="0" dirty="0">
                <a:solidFill>
                  <a:srgbClr val="000000"/>
                </a:solidFill>
                <a:latin typeface="Arial"/>
                <a:ea typeface="ＭＳ Ｐゴシック"/>
              </a:rPr>
              <a:t>Jeanette Reyes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AQPD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Rich Damberg / Megan Brachtl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1800" b="1" kern="0" dirty="0">
                <a:solidFill>
                  <a:srgbClr val="000000"/>
                </a:solidFill>
                <a:latin typeface="Arial"/>
                <a:ea typeface="ＭＳ Ｐゴシック"/>
              </a:rPr>
              <a:t>Mia South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SPPD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Lisa Conner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B595C53-3B9D-4D45-88AF-D68062CF7AF2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331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D52DC-5D3D-4A7E-B04E-4CB600A08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94" y="127392"/>
            <a:ext cx="11204185" cy="501827"/>
          </a:xfrm>
        </p:spPr>
        <p:txBody>
          <a:bodyPr/>
          <a:lstStyle/>
          <a:p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NEXUS: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1144F-31E7-4ACE-833F-F707465CE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444" y="936172"/>
            <a:ext cx="11451111" cy="5921828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Aft>
                <a:spcPts val="300"/>
              </a:spcAft>
            </a:pPr>
            <a:r>
              <a:rPr lang="en-US" sz="20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“NEXUS” is an advanced screening tool for multi-pollutant (MP) risks and EJ/Demographic analysis developed by OAQPS’s MP team </a:t>
            </a:r>
          </a:p>
          <a:p>
            <a:pPr>
              <a:lnSpc>
                <a:spcPct val="114000"/>
              </a:lnSpc>
              <a:spcAft>
                <a:spcPts val="300"/>
              </a:spcAft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“NEXUS” integrates a suite of MP data, including emissions, monitoring, modeling, fused AQ data and health risk data for PM</a:t>
            </a:r>
            <a:r>
              <a:rPr lang="en-US" sz="20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, O</a:t>
            </a:r>
            <a:r>
              <a:rPr lang="en-US" sz="20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&amp; air toxics as well as EJ/demographic data, into one single platform to allow national and areal overlay mapping &amp; analysis of MP ambient &amp; risk data </a:t>
            </a:r>
          </a:p>
          <a:p>
            <a:pPr>
              <a:lnSpc>
                <a:spcPct val="114000"/>
              </a:lnSpc>
              <a:spcAft>
                <a:spcPts val="300"/>
              </a:spcAft>
            </a:pPr>
            <a:r>
              <a:rPr lang="en-US" sz="20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“NEXUS” provides MP analysis across from national level “Phase 1” to regional (EPA region/State/CBSA) level “Phase 2”, and now down to community level “Phase 3” (Proximity analysis” in census tract-level)</a:t>
            </a:r>
          </a:p>
          <a:p>
            <a:pPr>
              <a:lnSpc>
                <a:spcPct val="114000"/>
              </a:lnSpc>
              <a:spcBef>
                <a:spcPts val="450"/>
              </a:spcBef>
              <a:spcAft>
                <a:spcPts val="300"/>
              </a:spcAft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We expect to use this tool in conjunction with Regions and identify areas that would potentially benefit most from MP approaches to reduce emissions (including current NA areas)</a:t>
            </a:r>
          </a:p>
          <a:p>
            <a:pPr>
              <a:lnSpc>
                <a:spcPct val="114000"/>
              </a:lnSpc>
              <a:spcBef>
                <a:spcPts val="450"/>
              </a:spcBef>
              <a:spcAft>
                <a:spcPts val="300"/>
              </a:spcAft>
            </a:pPr>
            <a:r>
              <a:rPr lang="en-US" sz="20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also expect that it can have additional value-added uses across the Office for Air Toxics, Environmental Justice and other programs</a:t>
            </a:r>
          </a:p>
          <a:p>
            <a:pPr>
              <a:lnSpc>
                <a:spcPct val="114000"/>
              </a:lnSpc>
              <a:spcBef>
                <a:spcPts val="450"/>
              </a:spcBef>
              <a:spcAft>
                <a:spcPts val="300"/>
              </a:spcAft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The NEXUS tool will essentially provide a </a:t>
            </a:r>
            <a:r>
              <a:rPr lang="en-US" sz="20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‘conceptual model’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of an area’s MP issues to facilitate engagement with state/local/tribal agencies &amp; community stakeholder groups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21E3A051-7FED-44A1-9971-9B1F1E975018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164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189">
            <a:extLst>
              <a:ext uri="{FF2B5EF4-FFF2-40B4-BE49-F238E27FC236}">
                <a16:creationId xmlns:a16="http://schemas.microsoft.com/office/drawing/2014/main" id="{72A22084-3D6E-4084-8B6F-17E55E0655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76" t="18396" r="7862" b="17988"/>
          <a:stretch/>
        </p:blipFill>
        <p:spPr>
          <a:xfrm>
            <a:off x="9190431" y="771817"/>
            <a:ext cx="2910859" cy="16058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149459CC-BBCD-4541-87AE-770303004646}"/>
              </a:ext>
            </a:extLst>
          </p:cNvPr>
          <p:cNvGrpSpPr/>
          <p:nvPr/>
        </p:nvGrpSpPr>
        <p:grpSpPr>
          <a:xfrm>
            <a:off x="9191011" y="1161982"/>
            <a:ext cx="2923230" cy="1736591"/>
            <a:chOff x="9192182" y="1290038"/>
            <a:chExt cx="2923230" cy="173659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C588C76-AB07-44C3-BF4E-641E86AE0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92182" y="1290038"/>
              <a:ext cx="2910858" cy="1736591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175AC6D-1CE6-4C58-B645-2E2E9C53A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58202" y="2294804"/>
              <a:ext cx="1457210" cy="72860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9FF4DD3-C549-44A0-A4D8-6B64F4CFCD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0323" y="1746462"/>
            <a:ext cx="2939350" cy="15243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540F89-0691-46D1-8B80-E294C911C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697" y="67734"/>
            <a:ext cx="10526649" cy="60350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NEXUS:</a:t>
            </a:r>
            <a:r>
              <a:rPr lang="en-US" sz="3600" b="1" dirty="0"/>
              <a:t> Data Inputs and Major Functions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1F92DE3F-E3F1-4C06-91AE-06C993B9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9590BB6-C56E-4746-BD6F-28D06F1076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B196DFB-F28A-411B-9F0E-966E474B761C}"/>
              </a:ext>
            </a:extLst>
          </p:cNvPr>
          <p:cNvSpPr/>
          <p:nvPr/>
        </p:nvSpPr>
        <p:spPr bwMode="auto">
          <a:xfrm>
            <a:off x="3347716" y="2260577"/>
            <a:ext cx="2521993" cy="2969869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/>
              <a:solidFill>
                <a:srgbClr val="00B05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5D87BAC-9AEE-46B8-8B17-B257D3DB3E0C}"/>
              </a:ext>
            </a:extLst>
          </p:cNvPr>
          <p:cNvSpPr/>
          <p:nvPr/>
        </p:nvSpPr>
        <p:spPr bwMode="auto">
          <a:xfrm>
            <a:off x="407849" y="3287688"/>
            <a:ext cx="2302932" cy="750357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O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, PM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2.5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&amp; Air Toxics Monitoring Data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(2002-2020 &amp; -2018)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CEB7F79-2FBD-4354-B1F1-7A55203A29AE}"/>
              </a:ext>
            </a:extLst>
          </p:cNvPr>
          <p:cNvSpPr/>
          <p:nvPr/>
        </p:nvSpPr>
        <p:spPr bwMode="auto">
          <a:xfrm>
            <a:off x="407849" y="1880975"/>
            <a:ext cx="2302932" cy="1314596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O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, PM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2.5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&amp; Air Toxics Risk Data &amp;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Conc. (fused AQ) Data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(2017 &amp; 2014)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(Census tract-level)</a:t>
            </a:r>
            <a:endParaRPr kumimoji="0" lang="en-US" sz="1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97C61BF-A0B8-4950-8BF9-D6028ED6A8DA}"/>
              </a:ext>
            </a:extLst>
          </p:cNvPr>
          <p:cNvSpPr/>
          <p:nvPr/>
        </p:nvSpPr>
        <p:spPr bwMode="auto">
          <a:xfrm>
            <a:off x="407849" y="4121189"/>
            <a:ext cx="2302932" cy="857176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NEI County &amp;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Facility Emissions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(2017 &amp; 2014)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1AD7E10-383D-4E8F-92B1-0CCECF9D3725}"/>
              </a:ext>
            </a:extLst>
          </p:cNvPr>
          <p:cNvSpPr/>
          <p:nvPr/>
        </p:nvSpPr>
        <p:spPr bwMode="auto">
          <a:xfrm>
            <a:off x="407849" y="813617"/>
            <a:ext cx="2302932" cy="975242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O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&amp; PM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2.5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Ambient/Design Value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(2012-2020)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(County-level)</a:t>
            </a:r>
            <a:endParaRPr kumimoji="0" lang="en-US" sz="1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E2C883F-DA27-4E5A-BFE9-C21A5F41D35D}"/>
              </a:ext>
            </a:extLst>
          </p:cNvPr>
          <p:cNvSpPr/>
          <p:nvPr/>
        </p:nvSpPr>
        <p:spPr bwMode="auto">
          <a:xfrm>
            <a:off x="407849" y="5032150"/>
            <a:ext cx="2302932" cy="857176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Environmental Justice &amp; Demographic Data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(from EJSCREEN)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C7F1F00-5BFA-4414-BAF4-5E2EB6D53BDB}"/>
              </a:ext>
            </a:extLst>
          </p:cNvPr>
          <p:cNvSpPr/>
          <p:nvPr/>
        </p:nvSpPr>
        <p:spPr bwMode="auto">
          <a:xfrm>
            <a:off x="407848" y="5954400"/>
            <a:ext cx="2283663" cy="857176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Advance Area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Class-I Area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Tribal Area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42F55F-C5F0-46F4-9D62-742C25119866}"/>
              </a:ext>
            </a:extLst>
          </p:cNvPr>
          <p:cNvCxnSpPr>
            <a:cxnSpLocks/>
            <a:stCxn id="14" idx="3"/>
            <a:endCxn id="3" idx="0"/>
          </p:cNvCxnSpPr>
          <p:nvPr/>
        </p:nvCxnSpPr>
        <p:spPr bwMode="auto">
          <a:xfrm>
            <a:off x="2710781" y="1301238"/>
            <a:ext cx="1897932" cy="95933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3E44F75-ABDC-424B-B1DA-005B2D4B585A}"/>
              </a:ext>
            </a:extLst>
          </p:cNvPr>
          <p:cNvCxnSpPr>
            <a:cxnSpLocks/>
            <a:stCxn id="12" idx="3"/>
            <a:endCxn id="3" idx="1"/>
          </p:cNvCxnSpPr>
          <p:nvPr/>
        </p:nvCxnSpPr>
        <p:spPr bwMode="auto">
          <a:xfrm>
            <a:off x="2710781" y="2538273"/>
            <a:ext cx="1006272" cy="15723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277C7EA-2822-419A-84E6-2C24A7E25252}"/>
              </a:ext>
            </a:extLst>
          </p:cNvPr>
          <p:cNvCxnSpPr>
            <a:cxnSpLocks/>
            <a:stCxn id="4" idx="3"/>
            <a:endCxn id="3" idx="2"/>
          </p:cNvCxnSpPr>
          <p:nvPr/>
        </p:nvCxnSpPr>
        <p:spPr bwMode="auto">
          <a:xfrm>
            <a:off x="2710781" y="3662867"/>
            <a:ext cx="636935" cy="8264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D8EEC54-1D4F-4D28-BE07-B3B912F2175B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 flipV="1">
            <a:off x="2710781" y="4413224"/>
            <a:ext cx="737499" cy="13655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DF01C9D-F92B-4962-A405-C8557E73B253}"/>
              </a:ext>
            </a:extLst>
          </p:cNvPr>
          <p:cNvCxnSpPr>
            <a:cxnSpLocks/>
            <a:stCxn id="15" idx="3"/>
            <a:endCxn id="3" idx="3"/>
          </p:cNvCxnSpPr>
          <p:nvPr/>
        </p:nvCxnSpPr>
        <p:spPr bwMode="auto">
          <a:xfrm flipV="1">
            <a:off x="2710781" y="4795519"/>
            <a:ext cx="1006272" cy="66521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1934D4A-0BAF-4D15-8255-EDAC763625B4}"/>
              </a:ext>
            </a:extLst>
          </p:cNvPr>
          <p:cNvSpPr/>
          <p:nvPr/>
        </p:nvSpPr>
        <p:spPr bwMode="auto">
          <a:xfrm>
            <a:off x="6741625" y="813617"/>
            <a:ext cx="2302932" cy="816879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Multi-Pollutant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Ambient and/or Risk National &amp; Areal Mapping </a:t>
            </a:r>
            <a:endParaRPr kumimoji="0" lang="en-US" sz="14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2D24779-0033-4C86-A0C7-720F0C9DBF95}"/>
              </a:ext>
            </a:extLst>
          </p:cNvPr>
          <p:cNvSpPr/>
          <p:nvPr/>
        </p:nvSpPr>
        <p:spPr bwMode="auto">
          <a:xfrm>
            <a:off x="6806007" y="4644244"/>
            <a:ext cx="2230592" cy="816879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Map Overlay with NAA, Advance Area, Class-I Area, or Tribal Area</a:t>
            </a:r>
            <a:endParaRPr kumimoji="0" lang="en-US" sz="14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BC2FEDC-412A-45E4-A31C-B4C712D44CD0}"/>
              </a:ext>
            </a:extLst>
          </p:cNvPr>
          <p:cNvSpPr/>
          <p:nvPr/>
        </p:nvSpPr>
        <p:spPr bwMode="auto">
          <a:xfrm>
            <a:off x="6824554" y="2288295"/>
            <a:ext cx="2212043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Display Major Point Emissions Sites/Data</a:t>
            </a:r>
            <a:endParaRPr kumimoji="0" lang="en-US" sz="14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B438583-84E3-4A75-A32F-75DC1E8F8F8A}"/>
              </a:ext>
            </a:extLst>
          </p:cNvPr>
          <p:cNvSpPr/>
          <p:nvPr/>
        </p:nvSpPr>
        <p:spPr bwMode="auto">
          <a:xfrm>
            <a:off x="6806006" y="1693414"/>
            <a:ext cx="2212043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Display Monitoring Sites &amp; Trend Data</a:t>
            </a:r>
            <a:endParaRPr kumimoji="0" lang="en-US" sz="14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D812633-5E35-41AF-BDDA-6B8D31EE6D51}"/>
              </a:ext>
            </a:extLst>
          </p:cNvPr>
          <p:cNvSpPr/>
          <p:nvPr/>
        </p:nvSpPr>
        <p:spPr bwMode="auto">
          <a:xfrm>
            <a:off x="6824554" y="5545718"/>
            <a:ext cx="2193495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Data Query, Search, Filter &amp; Export</a:t>
            </a:r>
            <a:endParaRPr kumimoji="0" lang="en-US" sz="14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0C8007F-DC9A-499C-94C8-5645F6BA012D}"/>
              </a:ext>
            </a:extLst>
          </p:cNvPr>
          <p:cNvSpPr/>
          <p:nvPr/>
        </p:nvSpPr>
        <p:spPr bwMode="auto">
          <a:xfrm>
            <a:off x="6826920" y="2878353"/>
            <a:ext cx="2187644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Provide Source Category Emissions</a:t>
            </a:r>
            <a:endParaRPr kumimoji="0" lang="en-US" sz="14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46394D2-7D25-4F7A-A0A8-A3570821DBDB}"/>
              </a:ext>
            </a:extLst>
          </p:cNvPr>
          <p:cNvSpPr/>
          <p:nvPr/>
        </p:nvSpPr>
        <p:spPr bwMode="auto">
          <a:xfrm>
            <a:off x="6826919" y="3463609"/>
            <a:ext cx="2187645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Provide Sector Emissions Summary</a:t>
            </a:r>
            <a:endParaRPr kumimoji="0" lang="en-US" sz="14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CDCAF75-39D1-4BE0-8E15-0C2641EB0AFE}"/>
              </a:ext>
            </a:extLst>
          </p:cNvPr>
          <p:cNvCxnSpPr>
            <a:cxnSpLocks/>
            <a:stCxn id="16" idx="3"/>
            <a:endCxn id="3" idx="4"/>
          </p:cNvCxnSpPr>
          <p:nvPr/>
        </p:nvCxnSpPr>
        <p:spPr bwMode="auto">
          <a:xfrm flipV="1">
            <a:off x="2691511" y="5230446"/>
            <a:ext cx="1917202" cy="115254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379B5555-BBCF-4ECE-BB9A-0BDE559C4C97}"/>
              </a:ext>
            </a:extLst>
          </p:cNvPr>
          <p:cNvCxnSpPr>
            <a:cxnSpLocks/>
            <a:stCxn id="3" idx="7"/>
            <a:endCxn id="33" idx="1"/>
          </p:cNvCxnSpPr>
          <p:nvPr/>
        </p:nvCxnSpPr>
        <p:spPr bwMode="auto">
          <a:xfrm flipV="1">
            <a:off x="5500372" y="1222057"/>
            <a:ext cx="1241253" cy="147344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0A42867D-D16B-4A8E-8F44-A5F2CAE7A118}"/>
              </a:ext>
            </a:extLst>
          </p:cNvPr>
          <p:cNvCxnSpPr>
            <a:cxnSpLocks/>
            <a:stCxn id="3" idx="6"/>
            <a:endCxn id="35" idx="1"/>
          </p:cNvCxnSpPr>
          <p:nvPr/>
        </p:nvCxnSpPr>
        <p:spPr bwMode="auto">
          <a:xfrm flipV="1">
            <a:off x="5869709" y="2550319"/>
            <a:ext cx="954845" cy="119519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BB7CB14-2400-48F7-BE2D-0632B1E75266}"/>
              </a:ext>
            </a:extLst>
          </p:cNvPr>
          <p:cNvCxnSpPr>
            <a:cxnSpLocks/>
            <a:stCxn id="3" idx="6"/>
            <a:endCxn id="53" idx="1"/>
          </p:cNvCxnSpPr>
          <p:nvPr/>
        </p:nvCxnSpPr>
        <p:spPr bwMode="auto">
          <a:xfrm flipV="1">
            <a:off x="5869709" y="3140377"/>
            <a:ext cx="957211" cy="60513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FA3E744B-250D-41E7-996B-34CB686CFFAF}"/>
              </a:ext>
            </a:extLst>
          </p:cNvPr>
          <p:cNvCxnSpPr>
            <a:cxnSpLocks/>
            <a:stCxn id="3" idx="6"/>
            <a:endCxn id="54" idx="1"/>
          </p:cNvCxnSpPr>
          <p:nvPr/>
        </p:nvCxnSpPr>
        <p:spPr bwMode="auto">
          <a:xfrm flipV="1">
            <a:off x="5869709" y="3725633"/>
            <a:ext cx="957210" cy="1987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139B8C26-8158-49E7-B042-AD003C7CB957}"/>
              </a:ext>
            </a:extLst>
          </p:cNvPr>
          <p:cNvCxnSpPr>
            <a:cxnSpLocks/>
            <a:endCxn id="36" idx="1"/>
          </p:cNvCxnSpPr>
          <p:nvPr/>
        </p:nvCxnSpPr>
        <p:spPr bwMode="auto">
          <a:xfrm flipV="1">
            <a:off x="5758794" y="1955438"/>
            <a:ext cx="1047212" cy="114868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76812475-1695-4041-9FF3-AA463B62CF29}"/>
              </a:ext>
            </a:extLst>
          </p:cNvPr>
          <p:cNvCxnSpPr>
            <a:cxnSpLocks/>
            <a:stCxn id="3" idx="5"/>
            <a:endCxn id="34" idx="1"/>
          </p:cNvCxnSpPr>
          <p:nvPr/>
        </p:nvCxnSpPr>
        <p:spPr bwMode="auto">
          <a:xfrm>
            <a:off x="5500372" y="4795519"/>
            <a:ext cx="1305635" cy="25716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8A4DE4BC-D185-4945-8A53-202A07C38F47}"/>
              </a:ext>
            </a:extLst>
          </p:cNvPr>
          <p:cNvCxnSpPr>
            <a:cxnSpLocks/>
            <a:endCxn id="52" idx="1"/>
          </p:cNvCxnSpPr>
          <p:nvPr/>
        </p:nvCxnSpPr>
        <p:spPr bwMode="auto">
          <a:xfrm>
            <a:off x="5328261" y="4939571"/>
            <a:ext cx="1496293" cy="86817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8F71DF3F-E94C-4CBB-9456-F1FAB7390D4C}"/>
              </a:ext>
            </a:extLst>
          </p:cNvPr>
          <p:cNvSpPr/>
          <p:nvPr/>
        </p:nvSpPr>
        <p:spPr bwMode="auto">
          <a:xfrm>
            <a:off x="6818268" y="6162553"/>
            <a:ext cx="2193494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Proximity Screening Analysis</a:t>
            </a:r>
            <a:endParaRPr kumimoji="0" lang="en-US" sz="14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AF325B3A-6673-485A-827E-547DA95FF0F1}"/>
              </a:ext>
            </a:extLst>
          </p:cNvPr>
          <p:cNvCxnSpPr>
            <a:cxnSpLocks/>
            <a:endCxn id="160" idx="1"/>
          </p:cNvCxnSpPr>
          <p:nvPr/>
        </p:nvCxnSpPr>
        <p:spPr bwMode="auto">
          <a:xfrm>
            <a:off x="5064151" y="5118953"/>
            <a:ext cx="1754117" cy="130562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459ADE6F-D4B9-4913-84FE-D7F2DB4BA59E}"/>
              </a:ext>
            </a:extLst>
          </p:cNvPr>
          <p:cNvSpPr/>
          <p:nvPr/>
        </p:nvSpPr>
        <p:spPr bwMode="auto">
          <a:xfrm>
            <a:off x="6813965" y="4053467"/>
            <a:ext cx="2230592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Include EJ/Demographic Indicators</a:t>
            </a:r>
            <a:endParaRPr kumimoji="0" lang="en-US" sz="14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6CA670C3-17F4-4C16-9E06-CD85EEE8749A}"/>
              </a:ext>
            </a:extLst>
          </p:cNvPr>
          <p:cNvCxnSpPr>
            <a:cxnSpLocks/>
            <a:endCxn id="175" idx="1"/>
          </p:cNvCxnSpPr>
          <p:nvPr/>
        </p:nvCxnSpPr>
        <p:spPr bwMode="auto">
          <a:xfrm flipV="1">
            <a:off x="5749443" y="4315491"/>
            <a:ext cx="1064522" cy="794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3ABF209A-D86A-4372-8C6B-8BF2C24098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9124" y="2268677"/>
            <a:ext cx="2923230" cy="203706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1D8C26F-EB99-4BE9-99C9-CA318D490B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1335" y="2759420"/>
            <a:ext cx="2945263" cy="205242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CAFB3EC-1B97-4E7E-BE18-E5386F1FB0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3529" y="3323942"/>
            <a:ext cx="2945188" cy="193909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47BE768-0E92-4769-AB2B-C50872210E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91163" y="3824272"/>
            <a:ext cx="2910861" cy="173659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28ABA08-FC70-47F0-8B8A-2E1B969458E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095" r="18169"/>
          <a:stretch/>
        </p:blipFill>
        <p:spPr>
          <a:xfrm>
            <a:off x="9183471" y="4281326"/>
            <a:ext cx="2952394" cy="15779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798A931-1C31-46F5-9564-F6024CA6F1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82324" y="4653150"/>
            <a:ext cx="2953541" cy="195051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1" name="图片 3">
            <a:extLst>
              <a:ext uri="{FF2B5EF4-FFF2-40B4-BE49-F238E27FC236}">
                <a16:creationId xmlns:a16="http://schemas.microsoft.com/office/drawing/2014/main" id="{0A6DC8F5-2167-499B-A7A0-E615E533E3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67745" y="4966148"/>
            <a:ext cx="2968120" cy="18835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8A358EB-E1B2-4526-92BC-E9737386BBEB}"/>
              </a:ext>
            </a:extLst>
          </p:cNvPr>
          <p:cNvCxnSpPr>
            <a:cxnSpLocks/>
            <a:stCxn id="33" idx="3"/>
            <a:endCxn id="190" idx="0"/>
          </p:cNvCxnSpPr>
          <p:nvPr/>
        </p:nvCxnSpPr>
        <p:spPr bwMode="auto">
          <a:xfrm flipV="1">
            <a:off x="9044557" y="771817"/>
            <a:ext cx="1601304" cy="4502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1AA9612-99E0-4155-B4D6-3B422F8665E1}"/>
              </a:ext>
            </a:extLst>
          </p:cNvPr>
          <p:cNvCxnSpPr>
            <a:cxnSpLocks/>
            <a:stCxn id="36" idx="3"/>
            <a:endCxn id="18" idx="0"/>
          </p:cNvCxnSpPr>
          <p:nvPr/>
        </p:nvCxnSpPr>
        <p:spPr bwMode="auto">
          <a:xfrm flipV="1">
            <a:off x="9018049" y="1161982"/>
            <a:ext cx="1628391" cy="7934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694B469-118A-4D5D-BC6E-4F0D2302B401}"/>
              </a:ext>
            </a:extLst>
          </p:cNvPr>
          <p:cNvCxnSpPr>
            <a:cxnSpLocks/>
            <a:stCxn id="35" idx="3"/>
          </p:cNvCxnSpPr>
          <p:nvPr/>
        </p:nvCxnSpPr>
        <p:spPr bwMode="auto">
          <a:xfrm flipV="1">
            <a:off x="9036597" y="1774476"/>
            <a:ext cx="1609997" cy="7758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7C80C3E-85A4-425E-B869-5049BA02847F}"/>
              </a:ext>
            </a:extLst>
          </p:cNvPr>
          <p:cNvCxnSpPr>
            <a:cxnSpLocks/>
            <a:stCxn id="35" idx="3"/>
            <a:endCxn id="30" idx="0"/>
          </p:cNvCxnSpPr>
          <p:nvPr/>
        </p:nvCxnSpPr>
        <p:spPr bwMode="auto">
          <a:xfrm flipV="1">
            <a:off x="9036597" y="2268677"/>
            <a:ext cx="1624142" cy="28164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4EF5BA4D-B765-4658-A188-4BCE0D6B54C2}"/>
              </a:ext>
            </a:extLst>
          </p:cNvPr>
          <p:cNvCxnSpPr>
            <a:cxnSpLocks/>
            <a:stCxn id="53" idx="3"/>
            <a:endCxn id="32" idx="0"/>
          </p:cNvCxnSpPr>
          <p:nvPr/>
        </p:nvCxnSpPr>
        <p:spPr bwMode="auto">
          <a:xfrm flipV="1">
            <a:off x="9014564" y="2759420"/>
            <a:ext cx="1649403" cy="38095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17AA477-BF8F-406F-965A-A1B07C382D21}"/>
              </a:ext>
            </a:extLst>
          </p:cNvPr>
          <p:cNvCxnSpPr>
            <a:cxnSpLocks/>
            <a:stCxn id="175" idx="3"/>
            <a:endCxn id="40" idx="0"/>
          </p:cNvCxnSpPr>
          <p:nvPr/>
        </p:nvCxnSpPr>
        <p:spPr bwMode="auto">
          <a:xfrm flipV="1">
            <a:off x="9044557" y="3824272"/>
            <a:ext cx="1602037" cy="49121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2DB70588-F6DA-4A7D-BC76-49440C5C51CD}"/>
              </a:ext>
            </a:extLst>
          </p:cNvPr>
          <p:cNvCxnSpPr>
            <a:cxnSpLocks/>
            <a:stCxn id="54" idx="3"/>
            <a:endCxn id="38" idx="0"/>
          </p:cNvCxnSpPr>
          <p:nvPr/>
        </p:nvCxnSpPr>
        <p:spPr bwMode="auto">
          <a:xfrm flipV="1">
            <a:off x="9014564" y="3323942"/>
            <a:ext cx="1651559" cy="40169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700895B9-C28D-48B3-99BD-2C2D6030D2F4}"/>
              </a:ext>
            </a:extLst>
          </p:cNvPr>
          <p:cNvCxnSpPr>
            <a:cxnSpLocks/>
            <a:stCxn id="34" idx="3"/>
            <a:endCxn id="42" idx="0"/>
          </p:cNvCxnSpPr>
          <p:nvPr/>
        </p:nvCxnSpPr>
        <p:spPr bwMode="auto">
          <a:xfrm flipV="1">
            <a:off x="9036599" y="4281326"/>
            <a:ext cx="1623069" cy="7713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229CF96-ECD5-4253-9AB7-D7D7B724128D}"/>
              </a:ext>
            </a:extLst>
          </p:cNvPr>
          <p:cNvCxnSpPr>
            <a:cxnSpLocks/>
            <a:stCxn id="52" idx="3"/>
            <a:endCxn id="44" idx="0"/>
          </p:cNvCxnSpPr>
          <p:nvPr/>
        </p:nvCxnSpPr>
        <p:spPr bwMode="auto">
          <a:xfrm flipV="1">
            <a:off x="9018049" y="4653150"/>
            <a:ext cx="1641046" cy="11545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A2983F7A-96F0-4B48-A9FD-84EBFB2DCC40}"/>
              </a:ext>
            </a:extLst>
          </p:cNvPr>
          <p:cNvCxnSpPr>
            <a:cxnSpLocks/>
            <a:stCxn id="160" idx="3"/>
            <a:endCxn id="61" idx="0"/>
          </p:cNvCxnSpPr>
          <p:nvPr/>
        </p:nvCxnSpPr>
        <p:spPr bwMode="auto">
          <a:xfrm flipV="1">
            <a:off x="9011762" y="4966148"/>
            <a:ext cx="1640043" cy="14584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3C122D43-4D31-40C3-9404-51FC964BA7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49" t="81599" r="63054" b="4173"/>
          <a:stretch/>
        </p:blipFill>
        <p:spPr>
          <a:xfrm>
            <a:off x="4086968" y="4075779"/>
            <a:ext cx="960480" cy="96174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E539D0-243F-4E5E-9FC3-727A8A8CF444}"/>
              </a:ext>
            </a:extLst>
          </p:cNvPr>
          <p:cNvSpPr txBox="1"/>
          <p:nvPr/>
        </p:nvSpPr>
        <p:spPr>
          <a:xfrm>
            <a:off x="3328817" y="3145187"/>
            <a:ext cx="2577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微软雅黑"/>
                <a:cs typeface="+mn-cs"/>
              </a:rPr>
              <a:t>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微软雅黑"/>
                <a:cs typeface="+mn-cs"/>
              </a:rPr>
              <a:t>E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微软雅黑"/>
                <a:cs typeface="+mn-cs"/>
              </a:rPr>
              <a:t>X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微软雅黑"/>
                <a:cs typeface="+mn-cs"/>
              </a:rPr>
              <a:t>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 Black" panose="020B0A04020102020204" pitchFamily="34" charset="0"/>
                <a:ea typeface="微软雅黑"/>
                <a:cs typeface="+mn-cs"/>
              </a:rPr>
              <a:t>S</a:t>
            </a:r>
          </a:p>
        </p:txBody>
      </p:sp>
      <p:sp>
        <p:nvSpPr>
          <p:cNvPr id="59" name="Slide Number Placeholder 1">
            <a:extLst>
              <a:ext uri="{FF2B5EF4-FFF2-40B4-BE49-F238E27FC236}">
                <a16:creationId xmlns:a16="http://schemas.microsoft.com/office/drawing/2014/main" id="{E5F90B97-83F3-4179-8098-8BCD44C938CC}"/>
              </a:ext>
            </a:extLst>
          </p:cNvPr>
          <p:cNvSpPr txBox="1">
            <a:spLocks/>
          </p:cNvSpPr>
          <p:nvPr/>
        </p:nvSpPr>
        <p:spPr>
          <a:xfrm>
            <a:off x="-1" y="6504037"/>
            <a:ext cx="342275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1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3B97-A878-478A-9EB1-ED2C4BB4A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097769"/>
            <a:ext cx="10363200" cy="1470025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“NEXUS 3.2” Live Demo</a:t>
            </a:r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DC35E8B8-4E5F-4BBA-93D5-1A4CBA871DAF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710969"/>
      </p:ext>
    </p:extLst>
  </p:cSld>
  <p:clrMapOvr>
    <a:masterClrMapping/>
  </p:clrMapOvr>
</p:sld>
</file>

<file path=ppt/theme/theme1.xml><?xml version="1.0" encoding="utf-8"?>
<a:theme xmlns:a="http://schemas.openxmlformats.org/drawingml/2006/main" name="2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EMPA课题组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?mso-contentType ?>
<SharedContentType xmlns="Microsoft.SharePoint.Taxonomy.ContentTypeSync" SourceId="29f62856-1543-49d4-a736-4569d363f533" ContentTypeId="0x0101" PreviousValue="false"/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33DF587F59774D9C67ADFC24F1D322" ma:contentTypeVersion="33" ma:contentTypeDescription="Create a new document." ma:contentTypeScope="" ma:versionID="fbf46d7541001571ac6bd3bb41dfdc87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5c1deef3-b27c-4e9a-b0d4-9d092d100f42" xmlns:ns7="6290be6a-0c37-488c-89d7-fa04eb7489f1" targetNamespace="http://schemas.microsoft.com/office/2006/metadata/properties" ma:root="true" ma:fieldsID="fe9ff65563307d44a935b2ab0c1a934c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5c1deef3-b27c-4e9a-b0d4-9d092d100f42"/>
    <xsd:import namespace="6290be6a-0c37-488c-89d7-fa04eb7489f1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Users" minOccurs="0"/>
                <xsd:element ref="ns6:SharedWithDetails" minOccurs="0"/>
                <xsd:element ref="ns6:SharingHintHash" minOccurs="0"/>
                <xsd:element ref="ns7:MediaServiceMetadata" minOccurs="0"/>
                <xsd:element ref="ns7:MediaServiceFastMetadata" minOccurs="0"/>
                <xsd:element ref="ns6:Records_x0020_Status" minOccurs="0"/>
                <xsd:element ref="ns6:Records_x0020_Date" minOccurs="0"/>
                <xsd:element ref="ns7:MediaServiceAutoTags" minOccurs="0"/>
                <xsd:element ref="ns7:MediaServiceOCR" minOccurs="0"/>
                <xsd:element ref="ns7:MediaServiceDateTaken" minOccurs="0"/>
                <xsd:element ref="ns7:MediaServiceEventHashCode" minOccurs="0"/>
                <xsd:element ref="ns7:MediaServiceGenerationTime" minOccurs="0"/>
                <xsd:element ref="ns7:MediaServiceAutoKeyPoints" minOccurs="0"/>
                <xsd:element ref="ns7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c736e54-6a72-46ad-9c00-592f3cec1e75}" ma:internalName="TaxCatchAllLabel" ma:readOnly="true" ma:showField="CatchAllDataLabel" ma:web="5c1deef3-b27c-4e9a-b0d4-9d092d100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8c736e54-6a72-46ad-9c00-592f3cec1e75}" ma:internalName="TaxCatchAll" ma:showField="CatchAllData" ma:web="5c1deef3-b27c-4e9a-b0d4-9d092d100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1deef3-b27c-4e9a-b0d4-9d092d100f42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description="" ma:internalName="SharingHintHash" ma:readOnly="true">
      <xsd:simpleType>
        <xsd:restriction base="dms:Text"/>
      </xsd:simpleType>
    </xsd:element>
    <xsd:element name="Records_x0020_Status" ma:index="33" nillable="true" ma:displayName="Records Status" ma:default="Pending" ma:internalName="Records_x0020_Status">
      <xsd:simpleType>
        <xsd:restriction base="dms:Text"/>
      </xsd:simpleType>
    </xsd:element>
    <xsd:element name="Records_x0020_Date" ma:index="34" nillable="true" ma:displayName="Records Date" ma:hidden="true" ma:internalName="Records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0be6a-0c37-488c-89d7-fa04eb7489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35" nillable="true" ma:displayName="MediaServiceAutoTags" ma:internalName="MediaServiceAutoTags" ma:readOnly="true">
      <xsd:simpleType>
        <xsd:restriction base="dms:Text"/>
      </xsd:simpleType>
    </xsd:element>
    <xsd:element name="MediaServiceOCR" ma:index="3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4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2020-02-04T20:55:02+00:00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  <Records_x0020_Status xmlns="5c1deef3-b27c-4e9a-b0d4-9d092d100f42">Pending</Records_x0020_Status>
    <Records_x0020_Date xmlns="5c1deef3-b27c-4e9a-b0d4-9d092d100f42" xsi:nil="true"/>
  </documentManagement>
</p:properties>
</file>

<file path=customXml/item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72A06C5E-7096-4965-971D-5F1E1C66263F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A136C410-5D59-45D6-9D03-3CE2CAB4D836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EA2C2A64-B21A-46FE-825D-E9915562D0D7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B45B020A-ED9C-4C9D-97A3-5A44AD5A699F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E06F695E-7DAD-40CD-97ED-896167376D94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3D5F0350-8B9A-4E69-A14A-C1E48E4AD082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D2B4DD59-EC09-4CE6-ADD5-1B8014EE84FD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A662AB01-355C-4085-A9B6-5B211CAF778B}">
  <ds:schemaRefs>
    <ds:schemaRef ds:uri="Microsoft.SharePoint.Taxonomy.ContentTypeSync"/>
  </ds:schemaRefs>
</ds:datastoreItem>
</file>

<file path=customXml/itemProps17.xml><?xml version="1.0" encoding="utf-8"?>
<ds:datastoreItem xmlns:ds="http://schemas.openxmlformats.org/officeDocument/2006/customXml" ds:itemID="{3CEC331A-B5C3-4C3E-BA9F-FCED4B097622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82D67E67-560B-4CC4-8072-725899C6A2C8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46870A26-E9C1-4A0E-94DB-0E579E95E976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27F44FBE-2015-4FDA-8400-B9BE1887AB0D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977BB35C-B0B0-43F8-B8E9-01272EF377FC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51E06045-3771-42B6-8E2F-19C3A7489842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71C17364-84F1-4A4D-8D25-10A704D51633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76D3AC16-981A-46DB-8831-4A58C7D60C91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72F1E77C-751E-4170-BEA2-09A8AC38D5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5c1deef3-b27c-4e9a-b0d4-9d092d100f42"/>
    <ds:schemaRef ds:uri="6290be6a-0c37-488c-89d7-fa04eb7489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5.xml><?xml version="1.0" encoding="utf-8"?>
<ds:datastoreItem xmlns:ds="http://schemas.openxmlformats.org/officeDocument/2006/customXml" ds:itemID="{9A2D0A3F-69D1-465C-A763-965A3B8049B5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6656AB6D-41EA-4FF7-A50A-C43EC880E1D6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21145378-1CB6-468B-A52F-C7B70C0D9746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05EEFC2A-E018-4F40-8EA9-6DAD8B10694F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519F028B-7508-4C9A-98E6-5BF50E578476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3C82BDDC-4EF6-4B41-A9A0-4A18F0779151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8D245109-56E6-4F15-A32D-39887DB53FC2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61A6E0D0-DF25-41E1-849F-4E7E9FBDD1A9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5c1deef3-b27c-4e9a-b0d4-9d092d100f42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purl.org/dc/terms/"/>
    <ds:schemaRef ds:uri="6290be6a-0c37-488c-89d7-fa04eb7489f1"/>
    <ds:schemaRef ds:uri="http://schemas.microsoft.com/sharepoint/v3/fields"/>
    <ds:schemaRef ds:uri="http://schemas.microsoft.com/sharepoint.v3"/>
    <ds:schemaRef ds:uri="4ffa91fb-a0ff-4ac5-b2db-65c790d184a4"/>
    <ds:schemaRef ds:uri="http://schemas.microsoft.com/sharepoint/v3"/>
  </ds:schemaRefs>
</ds:datastoreItem>
</file>

<file path=customXml/itemProps7.xml><?xml version="1.0" encoding="utf-8"?>
<ds:datastoreItem xmlns:ds="http://schemas.openxmlformats.org/officeDocument/2006/customXml" ds:itemID="{5225635A-0470-4E63-B79B-6145D32D8170}">
  <ds:schemaRefs>
    <ds:schemaRef ds:uri="http://schemas.microsoft.com/sharepoint/v3/contenttype/forms"/>
  </ds:schemaRefs>
</ds:datastoreItem>
</file>

<file path=customXml/itemProps8.xml><?xml version="1.0" encoding="utf-8"?>
<ds:datastoreItem xmlns:ds="http://schemas.openxmlformats.org/officeDocument/2006/customXml" ds:itemID="{3BDDB063-64F9-436E-8E08-D6099D632DFA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630A2CFA-184F-4606-9B52-57D8DA7BA2C1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73903</TotalTime>
  <Words>488</Words>
  <Application>Microsoft Office PowerPoint</Application>
  <PresentationFormat>Widescreen</PresentationFormat>
  <Paragraphs>81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微软雅黑</vt:lpstr>
      <vt:lpstr>黑体</vt:lpstr>
      <vt:lpstr>Arial</vt:lpstr>
      <vt:lpstr>Arial Black</vt:lpstr>
      <vt:lpstr>Calibri</vt:lpstr>
      <vt:lpstr>2_EMPA课题组模板</vt:lpstr>
      <vt:lpstr>3_EMPA课题组模板</vt:lpstr>
      <vt:lpstr>4_EMPA课题组模板</vt:lpstr>
      <vt:lpstr>“NEXUS” Multi-Pollutant Advanced Screening Tool EJ in Rulemaking Community of Practice</vt:lpstr>
      <vt:lpstr>Multi-Pollutant Team Members</vt:lpstr>
      <vt:lpstr>NEXUS: Overview</vt:lpstr>
      <vt:lpstr>NEXUS: Data Inputs and Major Functions</vt:lpstr>
      <vt:lpstr>“NEXUS 3.2” Live 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</dc:creator>
  <cp:lastModifiedBy>Landis, Elizabeth</cp:lastModifiedBy>
  <cp:revision>1346</cp:revision>
  <cp:lastPrinted>2020-02-19T17:26:50Z</cp:lastPrinted>
  <dcterms:created xsi:type="dcterms:W3CDTF">2016-05-30T08:23:37Z</dcterms:created>
  <dcterms:modified xsi:type="dcterms:W3CDTF">2022-07-20T20:45:19Z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0x0101008B33DF587F59774D9C67ADFC24F1D322</vt:lpwstr>
  </property>
</Properties>
</file>