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8"/>
    <p:sldMasterId id="2147483808" r:id="rId29"/>
    <p:sldMasterId id="2147483827" r:id="rId30"/>
  </p:sldMasterIdLst>
  <p:notesMasterIdLst>
    <p:notesMasterId r:id="rId63"/>
  </p:notesMasterIdLst>
  <p:handoutMasterIdLst>
    <p:handoutMasterId r:id="rId64"/>
  </p:handoutMasterIdLst>
  <p:sldIdLst>
    <p:sldId id="1089" r:id="rId31"/>
    <p:sldId id="1565" r:id="rId32"/>
    <p:sldId id="1523" r:id="rId33"/>
    <p:sldId id="1566" r:id="rId34"/>
    <p:sldId id="1567" r:id="rId35"/>
    <p:sldId id="1568" r:id="rId36"/>
    <p:sldId id="1538" r:id="rId37"/>
    <p:sldId id="256" r:id="rId38"/>
    <p:sldId id="257" r:id="rId39"/>
    <p:sldId id="259" r:id="rId40"/>
    <p:sldId id="261" r:id="rId41"/>
    <p:sldId id="269" r:id="rId42"/>
    <p:sldId id="271" r:id="rId43"/>
    <p:sldId id="275" r:id="rId44"/>
    <p:sldId id="287" r:id="rId45"/>
    <p:sldId id="277" r:id="rId46"/>
    <p:sldId id="284" r:id="rId47"/>
    <p:sldId id="285" r:id="rId48"/>
    <p:sldId id="286" r:id="rId49"/>
    <p:sldId id="278" r:id="rId50"/>
    <p:sldId id="281" r:id="rId51"/>
    <p:sldId id="282" r:id="rId52"/>
    <p:sldId id="283" r:id="rId53"/>
    <p:sldId id="1571" r:id="rId54"/>
    <p:sldId id="1569" r:id="rId55"/>
    <p:sldId id="1564" r:id="rId56"/>
    <p:sldId id="1527" r:id="rId57"/>
    <p:sldId id="1549" r:id="rId58"/>
    <p:sldId id="1506" r:id="rId59"/>
    <p:sldId id="1554" r:id="rId60"/>
    <p:sldId id="1552" r:id="rId61"/>
    <p:sldId id="1546" r:id="rId6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B86610-AD8B-43B3-B9F3-CD44368E4225}" name="McIntosh-Kastrinsky, Rachel" initials="RMK" userId="McIntosh-Kastrinsky, Rachel" providerId="None"/>
  <p188:author id="{A2E90968-D088-2DC7-1EA2-A0EF26A0562D}" name="Landis, Elizabeth" initials="LE" userId="S::Landis.Elizabeth@epa.gov::ab5a0f48-4954-4e8f-b852-9bcaf16ccf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x, Tyler" initials="FT" lastIdx="5" clrIdx="0">
    <p:extLst>
      <p:ext uri="{19B8F6BF-5375-455C-9EA6-DF929625EA0E}">
        <p15:presenceInfo xmlns:p15="http://schemas.microsoft.com/office/powerpoint/2012/main" userId="S::Fox.Tyler@epa.gov::d3ca8bf6-d2c8-45ae-bf9b-8f74647f8102" providerId="AD"/>
      </p:ext>
    </p:extLst>
  </p:cmAuthor>
  <p:cmAuthor id="2" name="Jang, Carey" initials="JC" lastIdx="1" clrIdx="1">
    <p:extLst>
      <p:ext uri="{19B8F6BF-5375-455C-9EA6-DF929625EA0E}">
        <p15:presenceInfo xmlns:p15="http://schemas.microsoft.com/office/powerpoint/2012/main" userId="S::Jang.Carey@epa.gov::5dcdf613-9329-442e-aaa9-13ddf77a7a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FF"/>
    <a:srgbClr val="0000FF"/>
    <a:srgbClr val="F3B700"/>
    <a:srgbClr val="AB8100"/>
    <a:srgbClr val="A8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79346" autoAdjust="0"/>
  </p:normalViewPr>
  <p:slideViewPr>
    <p:cSldViewPr snapToGrid="0">
      <p:cViewPr varScale="1">
        <p:scale>
          <a:sx n="88" d="100"/>
          <a:sy n="88" d="100"/>
        </p:scale>
        <p:origin x="1122" y="66"/>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48" d="100"/>
          <a:sy n="48" d="100"/>
        </p:scale>
        <p:origin x="266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9.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customXml" Target="../customXml/item7.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1.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61" Type="http://schemas.openxmlformats.org/officeDocument/2006/relationships/slide" Target="slides/slide3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3.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2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is, Elizabeth" userId="ab5a0f48-4954-4e8f-b852-9bcaf16ccf62" providerId="ADAL" clId="{F4C55D13-A682-4C0D-A75C-933154B33EA4}"/>
    <pc:docChg chg="modSld">
      <pc:chgData name="Landis, Elizabeth" userId="ab5a0f48-4954-4e8f-b852-9bcaf16ccf62" providerId="ADAL" clId="{F4C55D13-A682-4C0D-A75C-933154B33EA4}" dt="2022-11-30T17:04:40.950" v="2" actId="12"/>
      <pc:docMkLst>
        <pc:docMk/>
      </pc:docMkLst>
      <pc:sldChg chg="modSp mod">
        <pc:chgData name="Landis, Elizabeth" userId="ab5a0f48-4954-4e8f-b852-9bcaf16ccf62" providerId="ADAL" clId="{F4C55D13-A682-4C0D-A75C-933154B33EA4}" dt="2022-11-30T17:04:40.950" v="2" actId="12"/>
        <pc:sldMkLst>
          <pc:docMk/>
          <pc:sldMk cId="971777708" sldId="1527"/>
        </pc:sldMkLst>
        <pc:spChg chg="mod">
          <ac:chgData name="Landis, Elizabeth" userId="ab5a0f48-4954-4e8f-b852-9bcaf16ccf62" providerId="ADAL" clId="{F4C55D13-A682-4C0D-A75C-933154B33EA4}" dt="2022-11-30T17:04:40.950" v="2" actId="12"/>
          <ac:spMkLst>
            <pc:docMk/>
            <pc:sldMk cId="971777708" sldId="1527"/>
            <ac:spMk id="4" creationId="{4A4E18DB-F2D3-495F-983E-A00172B0BEFD}"/>
          </ac:spMkLst>
        </pc:spChg>
      </pc:sldChg>
      <pc:sldChg chg="modSp mod">
        <pc:chgData name="Landis, Elizabeth" userId="ab5a0f48-4954-4e8f-b852-9bcaf16ccf62" providerId="ADAL" clId="{F4C55D13-A682-4C0D-A75C-933154B33EA4}" dt="2022-11-30T17:04:02.364" v="1" actId="113"/>
        <pc:sldMkLst>
          <pc:docMk/>
          <pc:sldMk cId="232634726" sldId="1538"/>
        </pc:sldMkLst>
        <pc:spChg chg="mod">
          <ac:chgData name="Landis, Elizabeth" userId="ab5a0f48-4954-4e8f-b852-9bcaf16ccf62" providerId="ADAL" clId="{F4C55D13-A682-4C0D-A75C-933154B33EA4}" dt="2022-11-30T17:04:02.364" v="1" actId="113"/>
          <ac:spMkLst>
            <pc:docMk/>
            <pc:sldMk cId="232634726" sldId="1538"/>
            <ac:spMk id="26" creationId="{C1AC9C0D-4755-4580-A81C-D0444E26F74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usepa-my.sharepoint.com/personal/landis_elizabeth_epa_gov/Documents/OAQPS/HEID/CIMG/Multi-Pollutant/MP%20Analysis/Region%201%20NEXUS%20Pie%20Char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usepa-my.sharepoint.com/personal/landis_elizabeth_epa_gov/Documents/OAQPS/HEID/CIMG/Multi-Pollutant/MP%20Analysis/Region%201%20NEXUS%20Pie%20Chart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usepa-my.sharepoint.com/personal/landis_elizabeth_epa_gov/Documents/OAQPS/HEID/CIMG/Multi-Pollutant/MP%20Analysis/Region%201%20NEXUS%20Pie%20Chart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usepa-my.sharepoint.com/personal/landis_elizabeth_epa_gov/Documents/OAQPS/HEID/CIMG/Multi-Pollutant/MP%20Analysis/Region%201%20NEXUS%20Pie%20Chart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usepa-my.sharepoint.com/personal/landis_elizabeth_epa_gov/Documents/OAQPS/HEID/CIMG/Multi-Pollutant/MP%20Analysis/Region%201%20NEXUS%20Pie%20Chart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usepa-my.sharepoint.com/personal/landis_elizabeth_epa_gov/Documents/OAQPS/HEID/CIMG/Multi-Pollutant/MP%20Analysis/Region%201%20NEXUS%20Pie%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'SO2'!$B$1</c:f>
              <c:strCache>
                <c:ptCount val="1"/>
                <c:pt idx="0">
                  <c:v>% of Total SO2 Emissions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BAC-4B05-A411-5A5218AA5AF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BAC-4B05-A411-5A5218AA5AF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BAC-4B05-A411-5A5218AA5AF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BAC-4B05-A411-5A5218AA5AF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BAC-4B05-A411-5A5218AA5A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'SO2'!$A$2:$A$6</c:f>
              <c:strCache>
                <c:ptCount val="5"/>
                <c:pt idx="0">
                  <c:v>On-Road</c:v>
                </c:pt>
                <c:pt idx="1">
                  <c:v>Non-Point</c:v>
                </c:pt>
                <c:pt idx="2">
                  <c:v>Non-Road</c:v>
                </c:pt>
                <c:pt idx="3">
                  <c:v>Point</c:v>
                </c:pt>
                <c:pt idx="4">
                  <c:v>Event</c:v>
                </c:pt>
              </c:strCache>
            </c:strRef>
          </c:cat>
          <c:val>
            <c:numRef>
              <c:f>'SO2'!$B$2:$B$6</c:f>
              <c:numCache>
                <c:formatCode>0.00%</c:formatCode>
                <c:ptCount val="5"/>
                <c:pt idx="0">
                  <c:v>7.8600000000000003E-2</c:v>
                </c:pt>
                <c:pt idx="1">
                  <c:v>0.59519999999999995</c:v>
                </c:pt>
                <c:pt idx="2">
                  <c:v>4.4000000000000003E-3</c:v>
                </c:pt>
                <c:pt idx="3">
                  <c:v>0.31919999999999998</c:v>
                </c:pt>
                <c:pt idx="4">
                  <c:v>2.5999999999999999E-3</c:v>
                </c:pt>
              </c:numCache>
            </c:numRef>
          </c:val>
          <c:extLst>
            <c:ext xmlns:c16="http://schemas.microsoft.com/office/drawing/2014/chart" uri="{C3380CC4-5D6E-409C-BE32-E72D297353CC}">
              <c16:uniqueId val="{0000000A-8BAC-4B05-A411-5A5218AA5AF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'Gas &amp; VOC HAPs'!$B$1</c:f>
              <c:strCache>
                <c:ptCount val="1"/>
                <c:pt idx="0">
                  <c:v>% of Total Gas &amp; VOC HAPs Emissions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4EB-4FD6-A3C4-143D77F9678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4EB-4FD6-A3C4-143D77F9678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4EB-4FD6-A3C4-143D77F9678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4EB-4FD6-A3C4-143D77F9678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4EB-4FD6-A3C4-143D77F967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'Gas &amp; VOC HAPs'!$A$2:$A$6</c:f>
              <c:strCache>
                <c:ptCount val="5"/>
                <c:pt idx="0">
                  <c:v>On-Road</c:v>
                </c:pt>
                <c:pt idx="1">
                  <c:v>Non-Point</c:v>
                </c:pt>
                <c:pt idx="2">
                  <c:v>Non-Road</c:v>
                </c:pt>
                <c:pt idx="3">
                  <c:v>Point</c:v>
                </c:pt>
                <c:pt idx="4">
                  <c:v>Event</c:v>
                </c:pt>
              </c:strCache>
            </c:strRef>
          </c:cat>
          <c:val>
            <c:numRef>
              <c:f>'Gas &amp; VOC HAPs'!$B$2:$B$6</c:f>
              <c:numCache>
                <c:formatCode>0.00%</c:formatCode>
                <c:ptCount val="5"/>
                <c:pt idx="0">
                  <c:v>0.24840000000000001</c:v>
                </c:pt>
                <c:pt idx="1">
                  <c:v>0.53090000000000004</c:v>
                </c:pt>
                <c:pt idx="2">
                  <c:v>0.19450000000000001</c:v>
                </c:pt>
                <c:pt idx="3">
                  <c:v>2.18E-2</c:v>
                </c:pt>
                <c:pt idx="4">
                  <c:v>4.4000000000000003E-3</c:v>
                </c:pt>
              </c:numCache>
            </c:numRef>
          </c:val>
          <c:extLst>
            <c:ext xmlns:c16="http://schemas.microsoft.com/office/drawing/2014/chart" uri="{C3380CC4-5D6E-409C-BE32-E72D297353CC}">
              <c16:uniqueId val="{0000000A-64EB-4FD6-A3C4-143D77F9678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'Heavy Metal HAPs'!$B$1</c:f>
              <c:strCache>
                <c:ptCount val="1"/>
                <c:pt idx="0">
                  <c:v>% of Total Heavy Metal HAPs Emissions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508-4114-9276-1C4A5FB476A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508-4114-9276-1C4A5FB476A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508-4114-9276-1C4A5FB476A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508-4114-9276-1C4A5FB476A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508-4114-9276-1C4A5FB476A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'Heavy Metal HAPs'!$A$2:$A$6</c:f>
              <c:strCache>
                <c:ptCount val="5"/>
                <c:pt idx="0">
                  <c:v>On-Road</c:v>
                </c:pt>
                <c:pt idx="1">
                  <c:v>Non-Point</c:v>
                </c:pt>
                <c:pt idx="2">
                  <c:v>Non-Road</c:v>
                </c:pt>
                <c:pt idx="3">
                  <c:v>Point</c:v>
                </c:pt>
                <c:pt idx="4">
                  <c:v>Event</c:v>
                </c:pt>
              </c:strCache>
            </c:strRef>
          </c:cat>
          <c:val>
            <c:numRef>
              <c:f>'Heavy Metal HAPs'!$B$2:$B$6</c:f>
              <c:numCache>
                <c:formatCode>0.00%</c:formatCode>
                <c:ptCount val="5"/>
                <c:pt idx="0">
                  <c:v>4.7100000000000003E-2</c:v>
                </c:pt>
                <c:pt idx="1">
                  <c:v>0.64649999999999996</c:v>
                </c:pt>
                <c:pt idx="2">
                  <c:v>2.7000000000000001E-3</c:v>
                </c:pt>
                <c:pt idx="3">
                  <c:v>0.30370000000000003</c:v>
                </c:pt>
                <c:pt idx="4" formatCode="0%">
                  <c:v>0</c:v>
                </c:pt>
              </c:numCache>
            </c:numRef>
          </c:val>
          <c:extLst>
            <c:ext xmlns:c16="http://schemas.microsoft.com/office/drawing/2014/chart" uri="{C3380CC4-5D6E-409C-BE32-E72D297353CC}">
              <c16:uniqueId val="{0000000A-6508-4114-9276-1C4A5FB476A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'PM2.5'!$B$1</c:f>
              <c:strCache>
                <c:ptCount val="1"/>
                <c:pt idx="0">
                  <c:v>% of Total PM2.5 Emissions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3CF-48B0-AA5F-E6372F1FC13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3CF-48B0-AA5F-E6372F1FC13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3CF-48B0-AA5F-E6372F1FC13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3CF-48B0-AA5F-E6372F1FC13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3CF-48B0-AA5F-E6372F1FC13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'PM2.5'!$A$2:$A$6</c:f>
              <c:strCache>
                <c:ptCount val="5"/>
                <c:pt idx="0">
                  <c:v>On-Road</c:v>
                </c:pt>
                <c:pt idx="1">
                  <c:v>Non-Point</c:v>
                </c:pt>
                <c:pt idx="2">
                  <c:v>Non-Road</c:v>
                </c:pt>
                <c:pt idx="3">
                  <c:v>Point</c:v>
                </c:pt>
                <c:pt idx="4">
                  <c:v>Event</c:v>
                </c:pt>
              </c:strCache>
            </c:strRef>
          </c:cat>
          <c:val>
            <c:numRef>
              <c:f>'PM2.5'!$B$2:$B$6</c:f>
              <c:numCache>
                <c:formatCode>0.00%</c:formatCode>
                <c:ptCount val="5"/>
                <c:pt idx="0">
                  <c:v>7.8600000000000003E-2</c:v>
                </c:pt>
                <c:pt idx="1">
                  <c:v>0.79169999999999996</c:v>
                </c:pt>
                <c:pt idx="2">
                  <c:v>6.9099999999999995E-2</c:v>
                </c:pt>
                <c:pt idx="3" formatCode="0%">
                  <c:v>0.05</c:v>
                </c:pt>
                <c:pt idx="4">
                  <c:v>1.0500000000000001E-2</c:v>
                </c:pt>
              </c:numCache>
            </c:numRef>
          </c:val>
          <c:extLst>
            <c:ext xmlns:c16="http://schemas.microsoft.com/office/drawing/2014/chart" uri="{C3380CC4-5D6E-409C-BE32-E72D297353CC}">
              <c16:uniqueId val="{0000000A-83CF-48B0-AA5F-E6372F1FC13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VOC!$B$1</c:f>
              <c:strCache>
                <c:ptCount val="1"/>
                <c:pt idx="0">
                  <c:v>% of Total VOC Emissions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94E-4BC2-B58C-09FF4BDA536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94E-4BC2-B58C-09FF4BDA536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94E-4BC2-B58C-09FF4BDA536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94E-4BC2-B58C-09FF4BDA536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94E-4BC2-B58C-09FF4BDA536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VOC!$A$2:$A$6</c:f>
              <c:strCache>
                <c:ptCount val="5"/>
                <c:pt idx="0">
                  <c:v>On-Road</c:v>
                </c:pt>
                <c:pt idx="1">
                  <c:v>Non-Point</c:v>
                </c:pt>
                <c:pt idx="2">
                  <c:v>Non-Road</c:v>
                </c:pt>
                <c:pt idx="3">
                  <c:v>Point</c:v>
                </c:pt>
                <c:pt idx="4">
                  <c:v>Event</c:v>
                </c:pt>
              </c:strCache>
            </c:strRef>
          </c:cat>
          <c:val>
            <c:numRef>
              <c:f>VOC!$B$2:$B$6</c:f>
              <c:numCache>
                <c:formatCode>0.00%</c:formatCode>
                <c:ptCount val="5"/>
                <c:pt idx="0">
                  <c:v>0.13600000000000001</c:v>
                </c:pt>
                <c:pt idx="1">
                  <c:v>0.72889999999999999</c:v>
                </c:pt>
                <c:pt idx="2">
                  <c:v>8.6900000000000005E-2</c:v>
                </c:pt>
                <c:pt idx="3">
                  <c:v>4.4699999999999997E-2</c:v>
                </c:pt>
                <c:pt idx="4">
                  <c:v>3.5000000000000001E-3</c:v>
                </c:pt>
              </c:numCache>
            </c:numRef>
          </c:val>
          <c:extLst>
            <c:ext xmlns:c16="http://schemas.microsoft.com/office/drawing/2014/chart" uri="{C3380CC4-5D6E-409C-BE32-E72D297353CC}">
              <c16:uniqueId val="{0000000A-994E-4BC2-B58C-09FF4BDA536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NOx!$B$1</c:f>
              <c:strCache>
                <c:ptCount val="1"/>
                <c:pt idx="0">
                  <c:v>% of Total NOx Emissions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C38-48AA-90D5-71BD5505C19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C38-48AA-90D5-71BD5505C19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C38-48AA-90D5-71BD5505C19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C38-48AA-90D5-71BD5505C19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C38-48AA-90D5-71BD5505C19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NOx!$A$2:$A$6</c:f>
              <c:strCache>
                <c:ptCount val="5"/>
                <c:pt idx="0">
                  <c:v>On-Road</c:v>
                </c:pt>
                <c:pt idx="1">
                  <c:v>Non-Point</c:v>
                </c:pt>
                <c:pt idx="2">
                  <c:v>Non-Road</c:v>
                </c:pt>
                <c:pt idx="3">
                  <c:v>Point</c:v>
                </c:pt>
                <c:pt idx="4">
                  <c:v>Event</c:v>
                </c:pt>
              </c:strCache>
            </c:strRef>
          </c:cat>
          <c:val>
            <c:numRef>
              <c:f>NOx!$B$2:$B$6</c:f>
              <c:numCache>
                <c:formatCode>0.00%</c:formatCode>
                <c:ptCount val="5"/>
                <c:pt idx="0">
                  <c:v>0.38269999999999998</c:v>
                </c:pt>
                <c:pt idx="1">
                  <c:v>0.35470000000000002</c:v>
                </c:pt>
                <c:pt idx="2">
                  <c:v>0.1371</c:v>
                </c:pt>
                <c:pt idx="3">
                  <c:v>0.12520000000000001</c:v>
                </c:pt>
                <c:pt idx="4">
                  <c:v>4.0000000000000002E-4</c:v>
                </c:pt>
              </c:numCache>
            </c:numRef>
          </c:val>
          <c:extLst>
            <c:ext xmlns:c16="http://schemas.microsoft.com/office/drawing/2014/chart" uri="{C3380CC4-5D6E-409C-BE32-E72D297353CC}">
              <c16:uniqueId val="{0000000A-7C38-48AA-90D5-71BD5505C19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11/30/2022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dirty="0"/>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2022/11/30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BBAD92F-F22A-4727-B555-C340A4DD3687}" type="slidenum">
              <a:rPr lang="zh-CN" altLang="en-US" smtClean="0"/>
              <a:pPr/>
              <a:t>1</a:t>
            </a:fld>
            <a:endParaRPr lang="zh-CN" altLang="en-US" dirty="0"/>
          </a:p>
        </p:txBody>
      </p:sp>
    </p:spTree>
    <p:extLst>
      <p:ext uri="{BB962C8B-B14F-4D97-AF65-F5344CB8AC3E}">
        <p14:creationId xmlns:p14="http://schemas.microsoft.com/office/powerpoint/2010/main" val="92647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28</a:t>
            </a:fld>
            <a:endParaRPr lang="zh-CN" altLang="en-US"/>
          </a:p>
        </p:txBody>
      </p:sp>
    </p:spTree>
    <p:extLst>
      <p:ext uri="{BB962C8B-B14F-4D97-AF65-F5344CB8AC3E}">
        <p14:creationId xmlns:p14="http://schemas.microsoft.com/office/powerpoint/2010/main" val="16750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29</a:t>
            </a:fld>
            <a:endParaRPr lang="en-US" dirty="0"/>
          </a:p>
        </p:txBody>
      </p:sp>
    </p:spTree>
    <p:extLst>
      <p:ext uri="{BB962C8B-B14F-4D97-AF65-F5344CB8AC3E}">
        <p14:creationId xmlns:p14="http://schemas.microsoft.com/office/powerpoint/2010/main" val="121578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64601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50798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05422-1729-4581-9CB8-8AF770D43E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78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6551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95946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74435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77214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16174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70188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0780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27</a:t>
            </a:fld>
            <a:endParaRPr lang="zh-CN" altLang="en-US"/>
          </a:p>
        </p:txBody>
      </p:sp>
    </p:spTree>
    <p:extLst>
      <p:ext uri="{BB962C8B-B14F-4D97-AF65-F5344CB8AC3E}">
        <p14:creationId xmlns:p14="http://schemas.microsoft.com/office/powerpoint/2010/main" val="273431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718268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3458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553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9453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298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659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6287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2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737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971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596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056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933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216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420892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3769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419148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48818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607439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3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08623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63492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47387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51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27212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8749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00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10180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4129901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5337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202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9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840" r:id="rId13"/>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08650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87226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5pPr>
      <a:lvl6pPr marL="3429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6pPr>
      <a:lvl7pPr marL="6858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7pPr>
      <a:lvl8pPr marL="10287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8pPr>
      <a:lvl9pPr marL="13716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9pPr>
    </p:titleStyle>
    <p:bodyStyle>
      <a:lvl1pPr marL="257175" indent="-257175"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a:solidFill>
            <a:schemeClr val="tx1"/>
          </a:solidFill>
          <a:latin typeface="+mn-lt"/>
          <a:ea typeface="+mn-ea"/>
        </a:defRPr>
      </a:lvl2pPr>
      <a:lvl3pPr marL="857250" indent="-171450" algn="l" rtl="0" eaLnBrk="0" fontAlgn="base" hangingPunct="0">
        <a:spcBef>
          <a:spcPct val="20000"/>
        </a:spcBef>
        <a:spcAft>
          <a:spcPct val="0"/>
        </a:spcAft>
        <a:buFont typeface="Arial" charset="0"/>
        <a:buChar char="•"/>
        <a:defRPr sz="1800">
          <a:solidFill>
            <a:schemeClr val="tx1"/>
          </a:solidFill>
          <a:latin typeface="+mn-lt"/>
          <a:ea typeface="+mn-ea"/>
        </a:defRPr>
      </a:lvl3pPr>
      <a:lvl4pPr marL="1200150" indent="-171450" algn="l" rtl="0" eaLnBrk="0" fontAlgn="base" hangingPunct="0">
        <a:spcBef>
          <a:spcPct val="20000"/>
        </a:spcBef>
        <a:spcAft>
          <a:spcPct val="0"/>
        </a:spcAft>
        <a:buFont typeface="Arial" charset="0"/>
        <a:buChar char="–"/>
        <a:defRPr sz="1500">
          <a:solidFill>
            <a:schemeClr val="tx1"/>
          </a:solidFill>
          <a:latin typeface="+mn-lt"/>
          <a:ea typeface="+mn-ea"/>
        </a:defRPr>
      </a:lvl4pPr>
      <a:lvl5pPr marL="1543050" indent="-171450" algn="l" rtl="0" eaLnBrk="0" fontAlgn="base" hangingPunct="0">
        <a:spcBef>
          <a:spcPct val="20000"/>
        </a:spcBef>
        <a:spcAft>
          <a:spcPct val="0"/>
        </a:spcAft>
        <a:buFont typeface="Arial" charset="0"/>
        <a:buChar char="»"/>
        <a:defRPr sz="1500">
          <a:solidFill>
            <a:schemeClr val="tx1"/>
          </a:solidFill>
          <a:latin typeface="+mn-lt"/>
          <a:ea typeface="+mn-ea"/>
        </a:defRPr>
      </a:lvl5pPr>
      <a:lvl6pPr marL="1885950" indent="-171450" algn="l" rtl="0" eaLnBrk="0" fontAlgn="base" hangingPunct="0">
        <a:spcBef>
          <a:spcPct val="20000"/>
        </a:spcBef>
        <a:spcAft>
          <a:spcPct val="0"/>
        </a:spcAft>
        <a:buFont typeface="Arial" charset="0"/>
        <a:buChar char="»"/>
        <a:defRPr sz="1500">
          <a:solidFill>
            <a:schemeClr val="tx1"/>
          </a:solidFill>
          <a:latin typeface="+mn-lt"/>
          <a:ea typeface="+mn-ea"/>
        </a:defRPr>
      </a:lvl6pPr>
      <a:lvl7pPr marL="2228850" indent="-171450" algn="l" rtl="0" eaLnBrk="0" fontAlgn="base" hangingPunct="0">
        <a:spcBef>
          <a:spcPct val="20000"/>
        </a:spcBef>
        <a:spcAft>
          <a:spcPct val="0"/>
        </a:spcAft>
        <a:buFont typeface="Arial" charset="0"/>
        <a:buChar char="»"/>
        <a:defRPr sz="1500">
          <a:solidFill>
            <a:schemeClr val="tx1"/>
          </a:solidFill>
          <a:latin typeface="+mn-lt"/>
          <a:ea typeface="+mn-ea"/>
        </a:defRPr>
      </a:lvl7pPr>
      <a:lvl8pPr marL="2571750" indent="-171450" algn="l" rtl="0" eaLnBrk="0" fontAlgn="base" hangingPunct="0">
        <a:spcBef>
          <a:spcPct val="20000"/>
        </a:spcBef>
        <a:spcAft>
          <a:spcPct val="0"/>
        </a:spcAft>
        <a:buFont typeface="Arial" charset="0"/>
        <a:buChar char="»"/>
        <a:defRPr sz="1500">
          <a:solidFill>
            <a:schemeClr val="tx1"/>
          </a:solidFill>
          <a:latin typeface="+mn-lt"/>
          <a:ea typeface="+mn-ea"/>
        </a:defRPr>
      </a:lvl8pPr>
      <a:lvl9pPr marL="2914650" indent="-171450" algn="l" rtl="0" eaLnBrk="0" fontAlgn="base" hangingPunct="0">
        <a:spcBef>
          <a:spcPct val="20000"/>
        </a:spcBef>
        <a:spcAft>
          <a:spcPct val="0"/>
        </a:spcAft>
        <a:buFont typeface="Arial"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35024"/>
          </a:xfrm>
          <a:ln>
            <a:solidFill>
              <a:schemeClr val="tx1"/>
            </a:solidFill>
          </a:ln>
        </p:spPr>
        <p:txBody>
          <a:bodyPr>
            <a:normAutofit/>
          </a:bodyPr>
          <a:lstStyle/>
          <a:p>
            <a:r>
              <a:rPr lang="en-US" altLang="zh-CN" sz="3600" dirty="0">
                <a:solidFill>
                  <a:srgbClr val="FFFF00"/>
                </a:solidFill>
              </a:rPr>
              <a:t>“</a:t>
            </a:r>
            <a:r>
              <a:rPr lang="en-US" altLang="zh-CN" sz="4000" dirty="0">
                <a:solidFill>
                  <a:srgbClr val="FFFF00"/>
                </a:solidFill>
                <a:latin typeface="Arial" panose="020B0604020202020204" pitchFamily="34" charset="0"/>
                <a:cs typeface="Arial" panose="020B0604020202020204" pitchFamily="34" charset="0"/>
              </a:rPr>
              <a:t>NEXUS” </a:t>
            </a:r>
            <a:r>
              <a:rPr lang="en-US" altLang="zh-CN" sz="3600" dirty="0">
                <a:latin typeface="Arial" panose="020B0604020202020204" pitchFamily="34" charset="0"/>
                <a:cs typeface="Arial" panose="020B0604020202020204" pitchFamily="34" charset="0"/>
              </a:rPr>
              <a:t>Multi-Pollutant Advanced Screening Tool</a:t>
            </a:r>
            <a:br>
              <a:rPr lang="en-US" altLang="zh-CN" sz="3600" dirty="0">
                <a:latin typeface="Arial" panose="020B0604020202020204" pitchFamily="34" charset="0"/>
                <a:cs typeface="Arial" panose="020B0604020202020204" pitchFamily="34" charset="0"/>
              </a:rPr>
            </a:br>
            <a:r>
              <a:rPr lang="en-US" altLang="zh-CN" sz="3600" dirty="0">
                <a:solidFill>
                  <a:srgbClr val="FFFF00"/>
                </a:solidFill>
                <a:latin typeface="Arial" panose="020B0604020202020204" pitchFamily="34" charset="0"/>
                <a:cs typeface="Arial" panose="020B0604020202020204" pitchFamily="34" charset="0"/>
              </a:rPr>
              <a:t>OAR Update</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19E0DDC-6B53-4833-AAC6-95682E48F51E}"/>
              </a:ext>
            </a:extLst>
          </p:cNvPr>
          <p:cNvSpPr>
            <a:spLocks noGrp="1"/>
          </p:cNvSpPr>
          <p:nvPr>
            <p:ph type="subTitle" idx="4294967295"/>
          </p:nvPr>
        </p:nvSpPr>
        <p:spPr>
          <a:xfrm>
            <a:off x="1524000" y="5126106"/>
            <a:ext cx="9144000" cy="954107"/>
          </a:xfrm>
        </p:spPr>
        <p:txBody>
          <a:bodyPr/>
          <a:lstStyle/>
          <a:p>
            <a:pPr marL="0" indent="0" algn="ctr">
              <a:spcBef>
                <a:spcPts val="0"/>
              </a:spcBef>
              <a:buNone/>
            </a:pPr>
            <a:r>
              <a:rPr lang="en-US" altLang="zh-CN" sz="2000" b="1" i="1" dirty="0">
                <a:latin typeface="Calibri" panose="020F0502020204030204" pitchFamily="34" charset="0"/>
                <a:cs typeface="Calibri" panose="020F0502020204030204" pitchFamily="34" charset="0"/>
              </a:rPr>
              <a:t>OAR Briefing</a:t>
            </a:r>
          </a:p>
          <a:p>
            <a:pPr marL="0" indent="0" algn="ctr">
              <a:spcBef>
                <a:spcPts val="0"/>
              </a:spcBef>
              <a:buNone/>
            </a:pPr>
            <a:r>
              <a:rPr lang="en-US" altLang="zh-CN" sz="2000" i="1" dirty="0">
                <a:latin typeface="Calibri" panose="020F0502020204030204" pitchFamily="34" charset="0"/>
                <a:cs typeface="Calibri" panose="020F0502020204030204" pitchFamily="34" charset="0"/>
              </a:rPr>
              <a:t>12/1/22</a:t>
            </a:r>
            <a:endParaRPr lang="zh-CN" altLang="en-US" sz="20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CAFFCA-E948-49BD-BC86-189A3A0496D5}"/>
              </a:ext>
            </a:extLst>
          </p:cNvPr>
          <p:cNvSpPr txBox="1"/>
          <p:nvPr/>
        </p:nvSpPr>
        <p:spPr>
          <a:xfrm>
            <a:off x="705648" y="1398420"/>
            <a:ext cx="5122488"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Data Viewer: </a:t>
            </a:r>
            <a:r>
              <a:rPr lang="en-US" sz="2400" b="1" i="1" dirty="0">
                <a:solidFill>
                  <a:srgbClr val="0000FF"/>
                </a:solidFill>
                <a:latin typeface="Calibri"/>
              </a:rPr>
              <a:t>National/Regional Level</a:t>
            </a:r>
          </a:p>
        </p:txBody>
      </p:sp>
      <p:sp>
        <p:nvSpPr>
          <p:cNvPr id="12" name="TextBox 11">
            <a:extLst>
              <a:ext uri="{FF2B5EF4-FFF2-40B4-BE49-F238E27FC236}">
                <a16:creationId xmlns:a16="http://schemas.microsoft.com/office/drawing/2014/main" id="{E49F4318-AF6C-4755-9019-8B0723ECCA1F}"/>
              </a:ext>
            </a:extLst>
          </p:cNvPr>
          <p:cNvSpPr txBox="1"/>
          <p:nvPr/>
        </p:nvSpPr>
        <p:spPr>
          <a:xfrm>
            <a:off x="6695046" y="1367717"/>
            <a:ext cx="5122487"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Proximity Analysis: </a:t>
            </a:r>
            <a:r>
              <a:rPr lang="en-US" sz="2400" b="1" i="1" dirty="0">
                <a:solidFill>
                  <a:srgbClr val="0000FF"/>
                </a:solidFill>
                <a:latin typeface="Calibri"/>
              </a:rPr>
              <a:t>Community Level</a:t>
            </a:r>
          </a:p>
        </p:txBody>
      </p:sp>
      <p:pic>
        <p:nvPicPr>
          <p:cNvPr id="16" name="Picture 15">
            <a:extLst>
              <a:ext uri="{FF2B5EF4-FFF2-40B4-BE49-F238E27FC236}">
                <a16:creationId xmlns:a16="http://schemas.microsoft.com/office/drawing/2014/main" id="{FB97327D-3752-43D9-A23A-E6F7D65F4A71}"/>
              </a:ext>
            </a:extLst>
          </p:cNvPr>
          <p:cNvPicPr>
            <a:picLocks noChangeAspect="1"/>
          </p:cNvPicPr>
          <p:nvPr/>
        </p:nvPicPr>
        <p:blipFill>
          <a:blip r:embed="rId3"/>
          <a:stretch>
            <a:fillRect/>
          </a:stretch>
        </p:blipFill>
        <p:spPr>
          <a:xfrm>
            <a:off x="774191" y="1910302"/>
            <a:ext cx="4985403" cy="2803143"/>
          </a:xfrm>
          <a:prstGeom prst="rect">
            <a:avLst/>
          </a:prstGeom>
          <a:noFill/>
          <a:ln w="12700">
            <a:solidFill>
              <a:schemeClr val="tx1"/>
            </a:solidFill>
          </a:ln>
        </p:spPr>
      </p:pic>
      <p:pic>
        <p:nvPicPr>
          <p:cNvPr id="18" name="图片 3">
            <a:extLst>
              <a:ext uri="{FF2B5EF4-FFF2-40B4-BE49-F238E27FC236}">
                <a16:creationId xmlns:a16="http://schemas.microsoft.com/office/drawing/2014/main" id="{42159A9B-9E63-4BD4-BA9A-7405DB1CE19E}"/>
              </a:ext>
            </a:extLst>
          </p:cNvPr>
          <p:cNvPicPr>
            <a:picLocks noChangeAspect="1"/>
          </p:cNvPicPr>
          <p:nvPr/>
        </p:nvPicPr>
        <p:blipFill>
          <a:blip r:embed="rId4"/>
          <a:stretch>
            <a:fillRect/>
          </a:stretch>
        </p:blipFill>
        <p:spPr>
          <a:xfrm>
            <a:off x="6707775" y="1882780"/>
            <a:ext cx="4710033" cy="2830665"/>
          </a:xfrm>
          <a:prstGeom prst="rect">
            <a:avLst/>
          </a:prstGeom>
          <a:ln>
            <a:solidFill>
              <a:schemeClr val="tx1"/>
            </a:solidFill>
          </a:ln>
        </p:spPr>
      </p:pic>
      <p:sp>
        <p:nvSpPr>
          <p:cNvPr id="13" name="Slide Number Placeholder 1">
            <a:extLst>
              <a:ext uri="{FF2B5EF4-FFF2-40B4-BE49-F238E27FC236}">
                <a16:creationId xmlns:a16="http://schemas.microsoft.com/office/drawing/2014/main" id="{B1C611A2-4E34-4B64-979C-FE610B88ED96}"/>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1887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1C780D-5E13-4E8D-897E-485207E43A75}"/>
              </a:ext>
            </a:extLst>
          </p:cNvPr>
          <p:cNvPicPr>
            <a:picLocks noChangeAspect="1"/>
          </p:cNvPicPr>
          <p:nvPr/>
        </p:nvPicPr>
        <p:blipFill>
          <a:blip r:embed="rId2"/>
          <a:stretch>
            <a:fillRect/>
          </a:stretch>
        </p:blipFill>
        <p:spPr>
          <a:xfrm>
            <a:off x="724946" y="0"/>
            <a:ext cx="10742108" cy="6858000"/>
          </a:xfrm>
          <a:prstGeom prst="rect">
            <a:avLst/>
          </a:prstGeom>
        </p:spPr>
      </p:pic>
      <p:sp>
        <p:nvSpPr>
          <p:cNvPr id="2" name="Title 1">
            <a:extLst>
              <a:ext uri="{FF2B5EF4-FFF2-40B4-BE49-F238E27FC236}">
                <a16:creationId xmlns:a16="http://schemas.microsoft.com/office/drawing/2014/main" id="{2C24F7F0-9F90-48D4-8722-CA80E3CD9471}"/>
              </a:ext>
            </a:extLst>
          </p:cNvPr>
          <p:cNvSpPr>
            <a:spLocks noGrp="1"/>
          </p:cNvSpPr>
          <p:nvPr>
            <p:ph type="title"/>
          </p:nvPr>
        </p:nvSpPr>
        <p:spPr>
          <a:xfrm>
            <a:off x="9295354" y="5532437"/>
            <a:ext cx="2171700" cy="1325563"/>
          </a:xfrm>
        </p:spPr>
        <p:txBody>
          <a:bodyPr/>
          <a:lstStyle/>
          <a:p>
            <a:r>
              <a:rPr lang="en-US" dirty="0">
                <a:solidFill>
                  <a:schemeClr val="tx1"/>
                </a:solidFill>
              </a:rPr>
              <a:t>Region 1</a:t>
            </a:r>
          </a:p>
        </p:txBody>
      </p:sp>
      <p:sp>
        <p:nvSpPr>
          <p:cNvPr id="6" name="Slide Number Placeholder 1">
            <a:extLst>
              <a:ext uri="{FF2B5EF4-FFF2-40B4-BE49-F238E27FC236}">
                <a16:creationId xmlns:a16="http://schemas.microsoft.com/office/drawing/2014/main" id="{AA3C45C5-F09C-4E9E-9710-B882C6119BF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7" name="TextBox 6">
            <a:extLst>
              <a:ext uri="{FF2B5EF4-FFF2-40B4-BE49-F238E27FC236}">
                <a16:creationId xmlns:a16="http://schemas.microsoft.com/office/drawing/2014/main" id="{2AAD89AD-E420-4C34-9145-519273238112}"/>
              </a:ext>
            </a:extLst>
          </p:cNvPr>
          <p:cNvSpPr txBox="1"/>
          <p:nvPr/>
        </p:nvSpPr>
        <p:spPr>
          <a:xfrm>
            <a:off x="8118061" y="0"/>
            <a:ext cx="3880678" cy="2585323"/>
          </a:xfrm>
          <a:prstGeom prst="rect">
            <a:avLst/>
          </a:prstGeom>
          <a:solidFill>
            <a:srgbClr val="FFFFFF"/>
          </a:solidFill>
        </p:spPr>
        <p:txBody>
          <a:bodyPr wrap="square">
            <a:spAutoFit/>
          </a:bodyPr>
          <a:lstStyle/>
          <a:p>
            <a:pPr marL="285750" indent="-285750">
              <a:buFont typeface="Arial" panose="020B0604020202020204" pitchFamily="34" charset="0"/>
              <a:buChar char="•"/>
            </a:pPr>
            <a:r>
              <a:rPr lang="en-US" b="1" dirty="0">
                <a:solidFill>
                  <a:srgbClr val="FB3C3B"/>
                </a:solidFill>
              </a:rPr>
              <a:t>PM2.5</a:t>
            </a:r>
            <a:r>
              <a:rPr lang="en-US" dirty="0"/>
              <a:t> Top Mortality Rate Risk Percentile ≥ 75%</a:t>
            </a:r>
          </a:p>
          <a:p>
            <a:pPr marL="285750" indent="-285750">
              <a:buFont typeface="Arial" panose="020B0604020202020204" pitchFamily="34" charset="0"/>
              <a:buChar char="•"/>
            </a:pPr>
            <a:r>
              <a:rPr lang="en-US" b="1" dirty="0">
                <a:solidFill>
                  <a:srgbClr val="3C91F9"/>
                </a:solidFill>
              </a:rPr>
              <a:t>Ozone</a:t>
            </a:r>
            <a:r>
              <a:rPr lang="en-US" dirty="0"/>
              <a:t> Top Mortality Rate Risk Percentile ≥ 75%</a:t>
            </a:r>
          </a:p>
          <a:p>
            <a:pPr marL="285750" indent="-285750">
              <a:buFont typeface="Arial" panose="020B0604020202020204" pitchFamily="34" charset="0"/>
              <a:buChar char="•"/>
            </a:pPr>
            <a:r>
              <a:rPr lang="en-US" b="1" dirty="0">
                <a:solidFill>
                  <a:srgbClr val="FBFA3B"/>
                </a:solidFill>
                <a:highlight>
                  <a:srgbClr val="C0C0C0"/>
                </a:highlight>
              </a:rPr>
              <a:t>Air Toxics </a:t>
            </a:r>
            <a:r>
              <a:rPr lang="en-US" dirty="0"/>
              <a:t>Top Cancer Risk Percentile ≥ 75%</a:t>
            </a:r>
          </a:p>
          <a:p>
            <a:pPr marL="285750" indent="-285750">
              <a:buFont typeface="Arial" panose="020B0604020202020204" pitchFamily="34" charset="0"/>
              <a:buChar char="•"/>
            </a:pPr>
            <a:r>
              <a:rPr lang="en-US" b="1" dirty="0">
                <a:solidFill>
                  <a:srgbClr val="9FCB89"/>
                </a:solidFill>
              </a:rPr>
              <a:t>EJ/Demographics </a:t>
            </a:r>
            <a:r>
              <a:rPr lang="en-US" dirty="0"/>
              <a:t>Top Demographic Index Percentile ≥ 75%</a:t>
            </a:r>
          </a:p>
        </p:txBody>
      </p:sp>
    </p:spTree>
    <p:extLst>
      <p:ext uri="{BB962C8B-B14F-4D97-AF65-F5344CB8AC3E}">
        <p14:creationId xmlns:p14="http://schemas.microsoft.com/office/powerpoint/2010/main" val="3696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7A4B64-1960-4F07-A0F2-A76AD20A5984}"/>
              </a:ext>
            </a:extLst>
          </p:cNvPr>
          <p:cNvPicPr>
            <a:picLocks noChangeAspect="1"/>
          </p:cNvPicPr>
          <p:nvPr/>
        </p:nvPicPr>
        <p:blipFill>
          <a:blip r:embed="rId2"/>
          <a:stretch>
            <a:fillRect/>
          </a:stretch>
        </p:blipFill>
        <p:spPr>
          <a:xfrm>
            <a:off x="0" y="0"/>
            <a:ext cx="10742108" cy="6858000"/>
          </a:xfrm>
          <a:prstGeom prst="rect">
            <a:avLst/>
          </a:prstGeom>
        </p:spPr>
      </p:pic>
      <p:sp>
        <p:nvSpPr>
          <p:cNvPr id="4" name="TextBox 3">
            <a:extLst>
              <a:ext uri="{FF2B5EF4-FFF2-40B4-BE49-F238E27FC236}">
                <a16:creationId xmlns:a16="http://schemas.microsoft.com/office/drawing/2014/main" id="{6FAA8FC5-F0D1-4246-970F-AC4BBD742492}"/>
              </a:ext>
            </a:extLst>
          </p:cNvPr>
          <p:cNvSpPr txBox="1"/>
          <p:nvPr/>
        </p:nvSpPr>
        <p:spPr>
          <a:xfrm>
            <a:off x="8927690" y="262881"/>
            <a:ext cx="3389571" cy="2554545"/>
          </a:xfrm>
          <a:prstGeom prst="rect">
            <a:avLst/>
          </a:prstGeom>
          <a:noFill/>
        </p:spPr>
        <p:txBody>
          <a:bodyPr wrap="square" rtlCol="0">
            <a:spAutoFit/>
          </a:bodyPr>
          <a:lstStyle/>
          <a:p>
            <a:pPr marL="342900" indent="-342900">
              <a:buFont typeface="+mj-lt"/>
              <a:buAutoNum type="arabicPeriod"/>
            </a:pPr>
            <a:r>
              <a:rPr lang="en-US" sz="2000" dirty="0"/>
              <a:t>Fairfield County, CT </a:t>
            </a:r>
          </a:p>
          <a:p>
            <a:pPr marL="342900" indent="-342900">
              <a:buFont typeface="+mj-lt"/>
              <a:buAutoNum type="arabicPeriod"/>
            </a:pPr>
            <a:r>
              <a:rPr lang="en-US" sz="2000" dirty="0"/>
              <a:t>New Haven County, CT </a:t>
            </a:r>
          </a:p>
          <a:p>
            <a:pPr marL="342900" indent="-342900">
              <a:buFont typeface="+mj-lt"/>
              <a:buAutoNum type="arabicPeriod"/>
            </a:pPr>
            <a:r>
              <a:rPr lang="en-US" sz="2000" dirty="0"/>
              <a:t>Hartford County, CT </a:t>
            </a:r>
          </a:p>
          <a:p>
            <a:pPr marL="342900" indent="-342900">
              <a:buFont typeface="+mj-lt"/>
              <a:buAutoNum type="arabicPeriod"/>
            </a:pPr>
            <a:r>
              <a:rPr lang="en-US" sz="2000" dirty="0"/>
              <a:t>Hampden County, MA </a:t>
            </a:r>
          </a:p>
          <a:p>
            <a:pPr marL="342900" indent="-342900">
              <a:buFont typeface="+mj-lt"/>
              <a:buAutoNum type="arabicPeriod"/>
            </a:pPr>
            <a:r>
              <a:rPr lang="en-US" sz="2000" dirty="0"/>
              <a:t>Providence County, RI </a:t>
            </a:r>
          </a:p>
          <a:p>
            <a:pPr marL="342900" indent="-342900">
              <a:buFont typeface="+mj-lt"/>
              <a:buAutoNum type="arabicPeriod"/>
            </a:pPr>
            <a:r>
              <a:rPr lang="en-US" sz="2000" dirty="0"/>
              <a:t>Bristol County, MA </a:t>
            </a:r>
          </a:p>
          <a:p>
            <a:pPr marL="342900" indent="-342900">
              <a:buFont typeface="+mj-lt"/>
              <a:buAutoNum type="arabicPeriod"/>
            </a:pPr>
            <a:r>
              <a:rPr lang="en-US" sz="2000" dirty="0"/>
              <a:t>Suffolk County, MA </a:t>
            </a:r>
          </a:p>
          <a:p>
            <a:pPr marL="342900" indent="-342900">
              <a:buFont typeface="+mj-lt"/>
              <a:buAutoNum type="arabicPeriod"/>
            </a:pPr>
            <a:r>
              <a:rPr lang="en-US" sz="2000" dirty="0"/>
              <a:t>Essex County, MA</a:t>
            </a:r>
          </a:p>
        </p:txBody>
      </p:sp>
      <p:sp>
        <p:nvSpPr>
          <p:cNvPr id="5" name="TextBox 4">
            <a:extLst>
              <a:ext uri="{FF2B5EF4-FFF2-40B4-BE49-F238E27FC236}">
                <a16:creationId xmlns:a16="http://schemas.microsoft.com/office/drawing/2014/main" id="{1DC0925A-F7DA-4EC8-820D-D28222DCDA0D}"/>
              </a:ext>
            </a:extLst>
          </p:cNvPr>
          <p:cNvSpPr txBox="1"/>
          <p:nvPr/>
        </p:nvSpPr>
        <p:spPr>
          <a:xfrm>
            <a:off x="2237815" y="5241454"/>
            <a:ext cx="304800" cy="369332"/>
          </a:xfrm>
          <a:prstGeom prst="rect">
            <a:avLst/>
          </a:prstGeom>
          <a:noFill/>
        </p:spPr>
        <p:txBody>
          <a:bodyPr wrap="square" rtlCol="0">
            <a:spAutoFit/>
          </a:bodyPr>
          <a:lstStyle/>
          <a:p>
            <a:r>
              <a:rPr lang="en-US" dirty="0">
                <a:solidFill>
                  <a:schemeClr val="bg1"/>
                </a:solidFill>
              </a:rPr>
              <a:t>1</a:t>
            </a:r>
          </a:p>
        </p:txBody>
      </p:sp>
      <p:sp>
        <p:nvSpPr>
          <p:cNvPr id="6" name="TextBox 5">
            <a:extLst>
              <a:ext uri="{FF2B5EF4-FFF2-40B4-BE49-F238E27FC236}">
                <a16:creationId xmlns:a16="http://schemas.microsoft.com/office/drawing/2014/main" id="{D4BED68E-ED7C-474D-A4BB-662E7FF4233E}"/>
              </a:ext>
            </a:extLst>
          </p:cNvPr>
          <p:cNvSpPr txBox="1"/>
          <p:nvPr/>
        </p:nvSpPr>
        <p:spPr>
          <a:xfrm>
            <a:off x="2962761" y="4872122"/>
            <a:ext cx="304800" cy="369332"/>
          </a:xfrm>
          <a:prstGeom prst="rect">
            <a:avLst/>
          </a:prstGeom>
          <a:noFill/>
        </p:spPr>
        <p:txBody>
          <a:bodyPr wrap="square" rtlCol="0">
            <a:spAutoFit/>
          </a:bodyPr>
          <a:lstStyle/>
          <a:p>
            <a:r>
              <a:rPr lang="en-US" dirty="0">
                <a:solidFill>
                  <a:schemeClr val="bg1"/>
                </a:solidFill>
              </a:rPr>
              <a:t>2</a:t>
            </a:r>
          </a:p>
        </p:txBody>
      </p:sp>
      <p:sp>
        <p:nvSpPr>
          <p:cNvPr id="7" name="TextBox 6">
            <a:extLst>
              <a:ext uri="{FF2B5EF4-FFF2-40B4-BE49-F238E27FC236}">
                <a16:creationId xmlns:a16="http://schemas.microsoft.com/office/drawing/2014/main" id="{432FE4DA-A450-404A-BA73-DA619140623B}"/>
              </a:ext>
            </a:extLst>
          </p:cNvPr>
          <p:cNvSpPr txBox="1"/>
          <p:nvPr/>
        </p:nvSpPr>
        <p:spPr>
          <a:xfrm>
            <a:off x="3419961" y="3805322"/>
            <a:ext cx="304800" cy="369332"/>
          </a:xfrm>
          <a:prstGeom prst="rect">
            <a:avLst/>
          </a:prstGeom>
          <a:noFill/>
        </p:spPr>
        <p:txBody>
          <a:bodyPr wrap="square" rtlCol="0">
            <a:spAutoFit/>
          </a:bodyPr>
          <a:lstStyle/>
          <a:p>
            <a:r>
              <a:rPr lang="en-US" dirty="0">
                <a:solidFill>
                  <a:schemeClr val="bg1"/>
                </a:solidFill>
              </a:rPr>
              <a:t>3</a:t>
            </a:r>
          </a:p>
        </p:txBody>
      </p:sp>
      <p:sp>
        <p:nvSpPr>
          <p:cNvPr id="8" name="TextBox 7">
            <a:extLst>
              <a:ext uri="{FF2B5EF4-FFF2-40B4-BE49-F238E27FC236}">
                <a16:creationId xmlns:a16="http://schemas.microsoft.com/office/drawing/2014/main" id="{C6363CF5-00F7-43B3-89F8-55BB1FF684A1}"/>
              </a:ext>
            </a:extLst>
          </p:cNvPr>
          <p:cNvSpPr txBox="1"/>
          <p:nvPr/>
        </p:nvSpPr>
        <p:spPr>
          <a:xfrm>
            <a:off x="3639522" y="2972956"/>
            <a:ext cx="304800" cy="369332"/>
          </a:xfrm>
          <a:prstGeom prst="rect">
            <a:avLst/>
          </a:prstGeom>
          <a:noFill/>
        </p:spPr>
        <p:txBody>
          <a:bodyPr wrap="square" rtlCol="0">
            <a:spAutoFit/>
          </a:bodyPr>
          <a:lstStyle/>
          <a:p>
            <a:r>
              <a:rPr lang="en-US" dirty="0">
                <a:solidFill>
                  <a:schemeClr val="bg1"/>
                </a:solidFill>
              </a:rPr>
              <a:t>4</a:t>
            </a:r>
          </a:p>
        </p:txBody>
      </p:sp>
      <p:sp>
        <p:nvSpPr>
          <p:cNvPr id="9" name="TextBox 8">
            <a:extLst>
              <a:ext uri="{FF2B5EF4-FFF2-40B4-BE49-F238E27FC236}">
                <a16:creationId xmlns:a16="http://schemas.microsoft.com/office/drawing/2014/main" id="{0DA84A2F-B09C-42E6-B54C-3859DC12B432}"/>
              </a:ext>
            </a:extLst>
          </p:cNvPr>
          <p:cNvSpPr txBox="1"/>
          <p:nvPr/>
        </p:nvSpPr>
        <p:spPr>
          <a:xfrm>
            <a:off x="5779809" y="3658756"/>
            <a:ext cx="304800" cy="369332"/>
          </a:xfrm>
          <a:prstGeom prst="rect">
            <a:avLst/>
          </a:prstGeom>
          <a:noFill/>
        </p:spPr>
        <p:txBody>
          <a:bodyPr wrap="square" rtlCol="0">
            <a:spAutoFit/>
          </a:bodyPr>
          <a:lstStyle/>
          <a:p>
            <a:r>
              <a:rPr lang="en-US" dirty="0">
                <a:solidFill>
                  <a:schemeClr val="bg1"/>
                </a:solidFill>
              </a:rPr>
              <a:t>5</a:t>
            </a:r>
          </a:p>
        </p:txBody>
      </p:sp>
      <p:sp>
        <p:nvSpPr>
          <p:cNvPr id="10" name="TextBox 9">
            <a:extLst>
              <a:ext uri="{FF2B5EF4-FFF2-40B4-BE49-F238E27FC236}">
                <a16:creationId xmlns:a16="http://schemas.microsoft.com/office/drawing/2014/main" id="{89FBB01D-EC47-410A-800F-1A51D46DDE80}"/>
              </a:ext>
            </a:extLst>
          </p:cNvPr>
          <p:cNvSpPr txBox="1"/>
          <p:nvPr/>
        </p:nvSpPr>
        <p:spPr>
          <a:xfrm>
            <a:off x="6630448" y="3724444"/>
            <a:ext cx="304800" cy="369332"/>
          </a:xfrm>
          <a:prstGeom prst="rect">
            <a:avLst/>
          </a:prstGeom>
          <a:noFill/>
        </p:spPr>
        <p:txBody>
          <a:bodyPr wrap="square" rtlCol="0">
            <a:spAutoFit/>
          </a:bodyPr>
          <a:lstStyle/>
          <a:p>
            <a:r>
              <a:rPr lang="en-US" dirty="0">
                <a:solidFill>
                  <a:schemeClr val="bg1"/>
                </a:solidFill>
              </a:rPr>
              <a:t>6</a:t>
            </a:r>
          </a:p>
        </p:txBody>
      </p:sp>
      <p:sp>
        <p:nvSpPr>
          <p:cNvPr id="11" name="TextBox 10">
            <a:extLst>
              <a:ext uri="{FF2B5EF4-FFF2-40B4-BE49-F238E27FC236}">
                <a16:creationId xmlns:a16="http://schemas.microsoft.com/office/drawing/2014/main" id="{AF6F16A0-F3F7-4AEC-B52D-9BA9C0A1F7DE}"/>
              </a:ext>
            </a:extLst>
          </p:cNvPr>
          <p:cNvSpPr txBox="1"/>
          <p:nvPr/>
        </p:nvSpPr>
        <p:spPr>
          <a:xfrm>
            <a:off x="6802946" y="2448094"/>
            <a:ext cx="304800" cy="369332"/>
          </a:xfrm>
          <a:prstGeom prst="rect">
            <a:avLst/>
          </a:prstGeom>
          <a:noFill/>
        </p:spPr>
        <p:txBody>
          <a:bodyPr wrap="square" rtlCol="0">
            <a:spAutoFit/>
          </a:bodyPr>
          <a:lstStyle/>
          <a:p>
            <a:r>
              <a:rPr lang="en-US" dirty="0">
                <a:solidFill>
                  <a:schemeClr val="bg1"/>
                </a:solidFill>
              </a:rPr>
              <a:t>7</a:t>
            </a:r>
          </a:p>
        </p:txBody>
      </p:sp>
      <p:sp>
        <p:nvSpPr>
          <p:cNvPr id="12" name="TextBox 11">
            <a:extLst>
              <a:ext uri="{FF2B5EF4-FFF2-40B4-BE49-F238E27FC236}">
                <a16:creationId xmlns:a16="http://schemas.microsoft.com/office/drawing/2014/main" id="{D61D8FC6-0AEA-4007-A4A2-C4C34D662D98}"/>
              </a:ext>
            </a:extLst>
          </p:cNvPr>
          <p:cNvSpPr txBox="1"/>
          <p:nvPr/>
        </p:nvSpPr>
        <p:spPr>
          <a:xfrm>
            <a:off x="7050596" y="1502976"/>
            <a:ext cx="304800" cy="369332"/>
          </a:xfrm>
          <a:prstGeom prst="rect">
            <a:avLst/>
          </a:prstGeom>
          <a:noFill/>
        </p:spPr>
        <p:txBody>
          <a:bodyPr wrap="square" rtlCol="0">
            <a:spAutoFit/>
          </a:bodyPr>
          <a:lstStyle/>
          <a:p>
            <a:r>
              <a:rPr lang="en-US" dirty="0">
                <a:solidFill>
                  <a:schemeClr val="bg1"/>
                </a:solidFill>
              </a:rPr>
              <a:t>8</a:t>
            </a:r>
          </a:p>
        </p:txBody>
      </p:sp>
      <p:sp>
        <p:nvSpPr>
          <p:cNvPr id="13" name="Title 1">
            <a:extLst>
              <a:ext uri="{FF2B5EF4-FFF2-40B4-BE49-F238E27FC236}">
                <a16:creationId xmlns:a16="http://schemas.microsoft.com/office/drawing/2014/main" id="{97BCAE36-954B-4F56-8638-24CC435C4AC4}"/>
              </a:ext>
            </a:extLst>
          </p:cNvPr>
          <p:cNvSpPr txBox="1">
            <a:spLocks/>
          </p:cNvSpPr>
          <p:nvPr/>
        </p:nvSpPr>
        <p:spPr>
          <a:xfrm>
            <a:off x="10020300" y="5736588"/>
            <a:ext cx="2171700" cy="8585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Region 1</a:t>
            </a:r>
          </a:p>
        </p:txBody>
      </p:sp>
      <p:sp>
        <p:nvSpPr>
          <p:cNvPr id="14" name="Slide Number Placeholder 1">
            <a:extLst>
              <a:ext uri="{FF2B5EF4-FFF2-40B4-BE49-F238E27FC236}">
                <a16:creationId xmlns:a16="http://schemas.microsoft.com/office/drawing/2014/main" id="{804EC68D-C1E7-4413-A9EF-4ED7798526C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5669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3C0E8B-9E17-4EF9-BDFD-6E453114EFDD}"/>
              </a:ext>
            </a:extLst>
          </p:cNvPr>
          <p:cNvSpPr>
            <a:spLocks noGrp="1"/>
          </p:cNvSpPr>
          <p:nvPr>
            <p:ph type="title"/>
          </p:nvPr>
        </p:nvSpPr>
        <p:spPr/>
        <p:txBody>
          <a:bodyPr/>
          <a:lstStyle/>
          <a:p>
            <a:r>
              <a:rPr lang="en-US" sz="3200" b="1" kern="0" dirty="0">
                <a:solidFill>
                  <a:srgbClr val="FFFF00"/>
                </a:solidFill>
              </a:rPr>
              <a:t>Region 1 Example: </a:t>
            </a:r>
            <a:r>
              <a:rPr lang="en-US" dirty="0"/>
              <a:t>Counties/CBSAs</a:t>
            </a:r>
          </a:p>
        </p:txBody>
      </p:sp>
      <p:graphicFrame>
        <p:nvGraphicFramePr>
          <p:cNvPr id="9" name="Table 5">
            <a:extLst>
              <a:ext uri="{FF2B5EF4-FFF2-40B4-BE49-F238E27FC236}">
                <a16:creationId xmlns:a16="http://schemas.microsoft.com/office/drawing/2014/main" id="{000870BD-3F38-4498-B230-1AC3EE0B0BDA}"/>
              </a:ext>
            </a:extLst>
          </p:cNvPr>
          <p:cNvGraphicFramePr>
            <a:graphicFrameLocks noGrp="1"/>
          </p:cNvGraphicFramePr>
          <p:nvPr/>
        </p:nvGraphicFramePr>
        <p:xfrm>
          <a:off x="2032000" y="2114550"/>
          <a:ext cx="8128000" cy="3337560"/>
        </p:xfrm>
        <a:graphic>
          <a:graphicData uri="http://schemas.openxmlformats.org/drawingml/2006/table">
            <a:tbl>
              <a:tblPr firstRow="1" bandRow="1"/>
              <a:tblGrid>
                <a:gridCol w="4064000">
                  <a:extLst>
                    <a:ext uri="{9D8B030D-6E8A-4147-A177-3AD203B41FA5}">
                      <a16:colId xmlns:a16="http://schemas.microsoft.com/office/drawing/2014/main" val="1283849075"/>
                    </a:ext>
                  </a:extLst>
                </a:gridCol>
                <a:gridCol w="4064000">
                  <a:extLst>
                    <a:ext uri="{9D8B030D-6E8A-4147-A177-3AD203B41FA5}">
                      <a16:colId xmlns:a16="http://schemas.microsoft.com/office/drawing/2014/main" val="2475944397"/>
                    </a:ext>
                  </a:extLst>
                </a:gridCol>
              </a:tblGrid>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b="1" dirty="0"/>
                        <a:t>County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b="1" dirty="0"/>
                        <a:t>CBSA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2308704286"/>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dirty="0"/>
                        <a:t>Fairfield County, CT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Bridgeport-Stamford-Norwalk, CT</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330269408"/>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New Haven County, CT </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New Haven-Milford, CT</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2585228563"/>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Hartford County, CT </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Hartford-West Hartford-East Hartford, CT</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extLst>
                  <a:ext uri="{0D108BD9-81ED-4DB2-BD59-A6C34878D82A}">
                    <a16:rowId xmlns:a16="http://schemas.microsoft.com/office/drawing/2014/main" val="1771598552"/>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Hampden County, MA </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Springfield MA</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214971786"/>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Providence County, RI </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Providence-Warwick, RI-MA</a:t>
                      </a:r>
                      <a:endParaRPr 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408263098"/>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Bristol County, MA </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vMerge="1">
                  <a:txBody>
                    <a:bodyPr/>
                    <a:lstStyle/>
                    <a:p>
                      <a:endParaRPr lang="en-US" dirty="0"/>
                    </a:p>
                  </a:txBody>
                  <a:tcPr/>
                </a:tc>
                <a:extLst>
                  <a:ext uri="{0D108BD9-81ED-4DB2-BD59-A6C34878D82A}">
                    <a16:rowId xmlns:a16="http://schemas.microsoft.com/office/drawing/2014/main" val="1386051033"/>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Suffolk County, MA </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Boston-Cambridge-Newton, MA-NH</a:t>
                      </a:r>
                      <a:endParaRPr 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extLst>
                  <a:ext uri="{0D108BD9-81ED-4DB2-BD59-A6C34878D82A}">
                    <a16:rowId xmlns:a16="http://schemas.microsoft.com/office/drawing/2014/main" val="589480257"/>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dirty="0"/>
                        <a:t>Essex County, MA </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vMerge="1">
                  <a:txBody>
                    <a:bodyPr/>
                    <a:lstStyle/>
                    <a:p>
                      <a:endParaRPr lang="en-US" dirty="0"/>
                    </a:p>
                  </a:txBody>
                  <a:tcPr/>
                </a:tc>
                <a:extLst>
                  <a:ext uri="{0D108BD9-81ED-4DB2-BD59-A6C34878D82A}">
                    <a16:rowId xmlns:a16="http://schemas.microsoft.com/office/drawing/2014/main" val="43397728"/>
                  </a:ext>
                </a:extLst>
              </a:tr>
            </a:tbl>
          </a:graphicData>
        </a:graphic>
      </p:graphicFrame>
      <p:sp>
        <p:nvSpPr>
          <p:cNvPr id="10" name="Star: 5 Points 9">
            <a:extLst>
              <a:ext uri="{FF2B5EF4-FFF2-40B4-BE49-F238E27FC236}">
                <a16:creationId xmlns:a16="http://schemas.microsoft.com/office/drawing/2014/main" id="{A871C00D-87FF-432E-9AD2-D2502890A67F}"/>
              </a:ext>
            </a:extLst>
          </p:cNvPr>
          <p:cNvSpPr/>
          <p:nvPr/>
        </p:nvSpPr>
        <p:spPr>
          <a:xfrm>
            <a:off x="9635613" y="4891426"/>
            <a:ext cx="344129" cy="334297"/>
          </a:xfrm>
          <a:prstGeom prst="star5">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Slide Number Placeholder 1">
            <a:extLst>
              <a:ext uri="{FF2B5EF4-FFF2-40B4-BE49-F238E27FC236}">
                <a16:creationId xmlns:a16="http://schemas.microsoft.com/office/drawing/2014/main" id="{B67E967A-D48A-4223-A83D-A06D83F4000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80448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A22815-60CB-47F4-AD89-6062F6112896}"/>
              </a:ext>
            </a:extLst>
          </p:cNvPr>
          <p:cNvPicPr>
            <a:picLocks noChangeAspect="1"/>
          </p:cNvPicPr>
          <p:nvPr/>
        </p:nvPicPr>
        <p:blipFill rotWithShape="1">
          <a:blip r:embed="rId2"/>
          <a:srcRect l="18277" r="30589"/>
          <a:stretch/>
        </p:blipFill>
        <p:spPr>
          <a:xfrm>
            <a:off x="0" y="0"/>
            <a:ext cx="5800299" cy="6858000"/>
          </a:xfrm>
          <a:prstGeom prst="rect">
            <a:avLst/>
          </a:prstGeom>
        </p:spPr>
      </p:pic>
      <p:pic>
        <p:nvPicPr>
          <p:cNvPr id="7" name="Picture 6">
            <a:extLst>
              <a:ext uri="{FF2B5EF4-FFF2-40B4-BE49-F238E27FC236}">
                <a16:creationId xmlns:a16="http://schemas.microsoft.com/office/drawing/2014/main" id="{70EEE022-6BD6-4F95-AD3D-86782A1F5CD8}"/>
              </a:ext>
            </a:extLst>
          </p:cNvPr>
          <p:cNvPicPr>
            <a:picLocks noChangeAspect="1"/>
          </p:cNvPicPr>
          <p:nvPr/>
        </p:nvPicPr>
        <p:blipFill rotWithShape="1">
          <a:blip r:embed="rId3"/>
          <a:srcRect r="7182"/>
          <a:stretch/>
        </p:blipFill>
        <p:spPr>
          <a:xfrm>
            <a:off x="6015828" y="1161197"/>
            <a:ext cx="6055376" cy="3944203"/>
          </a:xfrm>
          <a:prstGeom prst="rect">
            <a:avLst/>
          </a:prstGeom>
        </p:spPr>
      </p:pic>
      <p:pic>
        <p:nvPicPr>
          <p:cNvPr id="5" name="Picture 4">
            <a:extLst>
              <a:ext uri="{FF2B5EF4-FFF2-40B4-BE49-F238E27FC236}">
                <a16:creationId xmlns:a16="http://schemas.microsoft.com/office/drawing/2014/main" id="{49B69AE3-ACF4-44CE-ADC3-33DF65BC35A5}"/>
              </a:ext>
            </a:extLst>
          </p:cNvPr>
          <p:cNvPicPr>
            <a:picLocks noChangeAspect="1"/>
          </p:cNvPicPr>
          <p:nvPr/>
        </p:nvPicPr>
        <p:blipFill rotWithShape="1">
          <a:blip r:embed="rId4"/>
          <a:srcRect t="-1" b="4076"/>
          <a:stretch/>
        </p:blipFill>
        <p:spPr>
          <a:xfrm>
            <a:off x="7914310" y="5176840"/>
            <a:ext cx="2505075" cy="1681160"/>
          </a:xfrm>
          <a:prstGeom prst="rect">
            <a:avLst/>
          </a:prstGeom>
        </p:spPr>
      </p:pic>
      <p:sp>
        <p:nvSpPr>
          <p:cNvPr id="2" name="Title 1">
            <a:extLst>
              <a:ext uri="{FF2B5EF4-FFF2-40B4-BE49-F238E27FC236}">
                <a16:creationId xmlns:a16="http://schemas.microsoft.com/office/drawing/2014/main" id="{E5981AD7-76E1-4D4C-9DDC-B4E32C6D28CB}"/>
              </a:ext>
            </a:extLst>
          </p:cNvPr>
          <p:cNvSpPr>
            <a:spLocks noGrp="1"/>
          </p:cNvSpPr>
          <p:nvPr>
            <p:ph type="title"/>
          </p:nvPr>
        </p:nvSpPr>
        <p:spPr>
          <a:xfrm>
            <a:off x="5800298" y="71440"/>
            <a:ext cx="5782101" cy="669103"/>
          </a:xfrm>
        </p:spPr>
        <p:txBody>
          <a:bodyPr/>
          <a:lstStyle/>
          <a:p>
            <a:pPr algn="r"/>
            <a:r>
              <a:rPr lang="en-US" sz="2400" b="1" kern="0" dirty="0">
                <a:solidFill>
                  <a:srgbClr val="FFFF00"/>
                </a:solidFill>
              </a:rPr>
              <a:t>Region 1 Example: </a:t>
            </a:r>
            <a:r>
              <a:rPr lang="en-US" sz="2400" dirty="0"/>
              <a:t>Boston-Cambridge-Newton, MA-NH</a:t>
            </a:r>
          </a:p>
        </p:txBody>
      </p:sp>
      <p:sp>
        <p:nvSpPr>
          <p:cNvPr id="8" name="Slide Number Placeholder 1">
            <a:extLst>
              <a:ext uri="{FF2B5EF4-FFF2-40B4-BE49-F238E27FC236}">
                <a16:creationId xmlns:a16="http://schemas.microsoft.com/office/drawing/2014/main" id="{0CD3A4C7-088E-4CA9-B2F2-F10E4416065A}"/>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46457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28DC0A5F-0D11-4FC5-AD18-2D53A32E87EB}"/>
              </a:ext>
            </a:extLst>
          </p:cNvPr>
          <p:cNvSpPr>
            <a:spLocks noGrp="1"/>
          </p:cNvSpPr>
          <p:nvPr>
            <p:ph type="title"/>
          </p:nvPr>
        </p:nvSpPr>
        <p:spPr>
          <a:xfrm>
            <a:off x="3530600" y="60536"/>
            <a:ext cx="8661400" cy="669103"/>
          </a:xfrm>
        </p:spPr>
        <p:txBody>
          <a:bodyPr/>
          <a:lstStyle/>
          <a:p>
            <a:r>
              <a:rPr lang="en-US" sz="2400" b="1" kern="0" dirty="0">
                <a:solidFill>
                  <a:srgbClr val="FFFF00"/>
                </a:solidFill>
              </a:rPr>
              <a:t>Region 1 Example: </a:t>
            </a:r>
            <a:r>
              <a:rPr lang="en-US" sz="2400" dirty="0"/>
              <a:t>Boston CBSA</a:t>
            </a:r>
            <a:br>
              <a:rPr lang="en-US" sz="3200" dirty="0"/>
            </a:br>
            <a:r>
              <a:rPr lang="en-US" sz="2400" dirty="0"/>
              <a:t>Top Emission Sources</a:t>
            </a:r>
            <a:endParaRPr lang="en-US" dirty="0"/>
          </a:p>
        </p:txBody>
      </p:sp>
      <p:grpSp>
        <p:nvGrpSpPr>
          <p:cNvPr id="25" name="Group 24">
            <a:extLst>
              <a:ext uri="{FF2B5EF4-FFF2-40B4-BE49-F238E27FC236}">
                <a16:creationId xmlns:a16="http://schemas.microsoft.com/office/drawing/2014/main" id="{F261753C-8227-4FF7-B313-5935241EB97A}"/>
              </a:ext>
            </a:extLst>
          </p:cNvPr>
          <p:cNvGrpSpPr/>
          <p:nvPr/>
        </p:nvGrpSpPr>
        <p:grpSpPr>
          <a:xfrm>
            <a:off x="3680178" y="921808"/>
            <a:ext cx="7902222" cy="5571067"/>
            <a:chOff x="2144889" y="643466"/>
            <a:chExt cx="7902222" cy="5571067"/>
          </a:xfrm>
        </p:grpSpPr>
        <p:pic>
          <p:nvPicPr>
            <p:cNvPr id="26" name="Picture 25" descr="Graphical user interface, application&#10;&#10;Description automatically generated">
              <a:extLst>
                <a:ext uri="{FF2B5EF4-FFF2-40B4-BE49-F238E27FC236}">
                  <a16:creationId xmlns:a16="http://schemas.microsoft.com/office/drawing/2014/main" id="{67CDEC50-838C-4003-9748-ED4A75D09D22}"/>
                </a:ext>
              </a:extLst>
            </p:cNvPr>
            <p:cNvPicPr>
              <a:picLocks noChangeAspect="1"/>
            </p:cNvPicPr>
            <p:nvPr/>
          </p:nvPicPr>
          <p:blipFill>
            <a:blip r:embed="rId2"/>
            <a:stretch>
              <a:fillRect/>
            </a:stretch>
          </p:blipFill>
          <p:spPr>
            <a:xfrm>
              <a:off x="2144889" y="643466"/>
              <a:ext cx="7902222" cy="5571067"/>
            </a:xfrm>
            <a:prstGeom prst="rect">
              <a:avLst/>
            </a:prstGeom>
          </p:spPr>
        </p:pic>
        <p:sp>
          <p:nvSpPr>
            <p:cNvPr id="27" name="Rectangle 26">
              <a:extLst>
                <a:ext uri="{FF2B5EF4-FFF2-40B4-BE49-F238E27FC236}">
                  <a16:creationId xmlns:a16="http://schemas.microsoft.com/office/drawing/2014/main" id="{68D81601-3815-461B-8AB7-052CFF74C101}"/>
                </a:ext>
              </a:extLst>
            </p:cNvPr>
            <p:cNvSpPr/>
            <p:nvPr/>
          </p:nvSpPr>
          <p:spPr>
            <a:xfrm>
              <a:off x="2254928" y="1846555"/>
              <a:ext cx="1233996" cy="390618"/>
            </a:xfrm>
            <a:prstGeom prst="rect">
              <a:avLst/>
            </a:prstGeom>
            <a:solidFill>
              <a:srgbClr val="4472C4">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0386D46-013F-4D70-9183-56378883D742}"/>
                </a:ext>
              </a:extLst>
            </p:cNvPr>
            <p:cNvSpPr/>
            <p:nvPr/>
          </p:nvSpPr>
          <p:spPr>
            <a:xfrm>
              <a:off x="3528252" y="3164866"/>
              <a:ext cx="1233996" cy="390618"/>
            </a:xfrm>
            <a:prstGeom prst="rect">
              <a:avLst/>
            </a:prstGeom>
            <a:solidFill>
              <a:srgbClr val="4472C4">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FE3687E-100B-4133-97BA-A10E78C3F5C6}"/>
                </a:ext>
              </a:extLst>
            </p:cNvPr>
            <p:cNvSpPr/>
            <p:nvPr/>
          </p:nvSpPr>
          <p:spPr>
            <a:xfrm>
              <a:off x="4832508" y="1862427"/>
              <a:ext cx="1233996" cy="390618"/>
            </a:xfrm>
            <a:prstGeom prst="rect">
              <a:avLst/>
            </a:prstGeom>
            <a:solidFill>
              <a:srgbClr val="4472C4">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FE6AF08-C604-4114-8398-0794A7BFE20E}"/>
                </a:ext>
              </a:extLst>
            </p:cNvPr>
            <p:cNvSpPr/>
            <p:nvPr/>
          </p:nvSpPr>
          <p:spPr>
            <a:xfrm>
              <a:off x="7439586" y="3594812"/>
              <a:ext cx="1233996" cy="390618"/>
            </a:xfrm>
            <a:prstGeom prst="rect">
              <a:avLst/>
            </a:prstGeom>
            <a:solidFill>
              <a:srgbClr val="4472C4">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D6EBFB4-1275-4317-B841-DD7A0F2D3B93}"/>
                </a:ext>
              </a:extLst>
            </p:cNvPr>
            <p:cNvSpPr/>
            <p:nvPr/>
          </p:nvSpPr>
          <p:spPr>
            <a:xfrm>
              <a:off x="8722742" y="2285908"/>
              <a:ext cx="1233996" cy="390618"/>
            </a:xfrm>
            <a:prstGeom prst="rect">
              <a:avLst/>
            </a:prstGeom>
            <a:solidFill>
              <a:srgbClr val="4472C4">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0D3A823-F332-4F4A-9A49-01F98B4476C2}"/>
                </a:ext>
              </a:extLst>
            </p:cNvPr>
            <p:cNvSpPr/>
            <p:nvPr/>
          </p:nvSpPr>
          <p:spPr>
            <a:xfrm>
              <a:off x="3543718" y="1862427"/>
              <a:ext cx="1233996" cy="390618"/>
            </a:xfrm>
            <a:prstGeom prst="rect">
              <a:avLst/>
            </a:prstGeom>
            <a:solidFill>
              <a:srgbClr val="70AD47">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393B84A-490B-4F42-AEFF-A2EB0DC2038E}"/>
                </a:ext>
              </a:extLst>
            </p:cNvPr>
            <p:cNvSpPr/>
            <p:nvPr/>
          </p:nvSpPr>
          <p:spPr>
            <a:xfrm>
              <a:off x="2254928" y="4030544"/>
              <a:ext cx="1233996" cy="390618"/>
            </a:xfrm>
            <a:prstGeom prst="rect">
              <a:avLst/>
            </a:prstGeom>
            <a:solidFill>
              <a:srgbClr val="70AD47">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2C3D377-15D7-4025-8CE0-8012F2DE5E34}"/>
                </a:ext>
              </a:extLst>
            </p:cNvPr>
            <p:cNvSpPr/>
            <p:nvPr/>
          </p:nvSpPr>
          <p:spPr>
            <a:xfrm>
              <a:off x="4832508" y="2744752"/>
              <a:ext cx="1233996" cy="390618"/>
            </a:xfrm>
            <a:prstGeom prst="rect">
              <a:avLst/>
            </a:prstGeom>
            <a:solidFill>
              <a:srgbClr val="70AD47">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1076586-CE2B-4BC4-B8CB-4D3ECEBF50AA}"/>
                </a:ext>
              </a:extLst>
            </p:cNvPr>
            <p:cNvSpPr/>
            <p:nvPr/>
          </p:nvSpPr>
          <p:spPr>
            <a:xfrm>
              <a:off x="7439586" y="1846555"/>
              <a:ext cx="1233996" cy="390618"/>
            </a:xfrm>
            <a:prstGeom prst="rect">
              <a:avLst/>
            </a:prstGeom>
            <a:solidFill>
              <a:srgbClr val="70AD47">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B47BDADA-B01A-4A07-A1CA-CDB9DA9CC8FF}"/>
                </a:ext>
              </a:extLst>
            </p:cNvPr>
            <p:cNvSpPr/>
            <p:nvPr/>
          </p:nvSpPr>
          <p:spPr>
            <a:xfrm>
              <a:off x="6121298" y="1855962"/>
              <a:ext cx="1233996" cy="390618"/>
            </a:xfrm>
            <a:prstGeom prst="rect">
              <a:avLst/>
            </a:prstGeom>
            <a:solidFill>
              <a:srgbClr val="ED7D31">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320169F8-3D21-4544-AC82-C1897CFA76AC}"/>
                </a:ext>
              </a:extLst>
            </p:cNvPr>
            <p:cNvSpPr/>
            <p:nvPr/>
          </p:nvSpPr>
          <p:spPr>
            <a:xfrm>
              <a:off x="2254928" y="4475573"/>
              <a:ext cx="1233996" cy="390618"/>
            </a:xfrm>
            <a:prstGeom prst="rect">
              <a:avLst/>
            </a:prstGeom>
            <a:solidFill>
              <a:srgbClr val="ED7D31">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928A0AA4-086C-405E-9D73-23DEB699C48B}"/>
                </a:ext>
              </a:extLst>
            </p:cNvPr>
            <p:cNvSpPr/>
            <p:nvPr/>
          </p:nvSpPr>
          <p:spPr>
            <a:xfrm>
              <a:off x="3543718" y="2725088"/>
              <a:ext cx="1233996" cy="390618"/>
            </a:xfrm>
            <a:prstGeom prst="rect">
              <a:avLst/>
            </a:prstGeom>
            <a:solidFill>
              <a:srgbClr val="ED7D31">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BFE9AB4-D9DB-41C3-AA31-5DFB88AD66D9}"/>
                </a:ext>
              </a:extLst>
            </p:cNvPr>
            <p:cNvSpPr/>
            <p:nvPr/>
          </p:nvSpPr>
          <p:spPr>
            <a:xfrm>
              <a:off x="4832061" y="3607413"/>
              <a:ext cx="1233996" cy="390618"/>
            </a:xfrm>
            <a:prstGeom prst="rect">
              <a:avLst/>
            </a:prstGeom>
            <a:solidFill>
              <a:srgbClr val="ED7D31">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FE6BEC69-6AE1-402B-A625-56A0BAE1001B}"/>
                </a:ext>
              </a:extLst>
            </p:cNvPr>
            <p:cNvSpPr/>
            <p:nvPr/>
          </p:nvSpPr>
          <p:spPr>
            <a:xfrm>
              <a:off x="8703076" y="1846555"/>
              <a:ext cx="1233996" cy="390618"/>
            </a:xfrm>
            <a:prstGeom prst="rect">
              <a:avLst/>
            </a:prstGeom>
            <a:solidFill>
              <a:srgbClr val="FFC000">
                <a:lumMod val="60000"/>
                <a:lumOff val="4000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8" name="Slide Number Placeholder 1">
            <a:extLst>
              <a:ext uri="{FF2B5EF4-FFF2-40B4-BE49-F238E27FC236}">
                <a16:creationId xmlns:a16="http://schemas.microsoft.com/office/drawing/2014/main" id="{5CB1A2CD-9FF3-4B0A-843B-E26B63D81641}"/>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pic>
        <p:nvPicPr>
          <p:cNvPr id="59" name="Picture 58">
            <a:extLst>
              <a:ext uri="{FF2B5EF4-FFF2-40B4-BE49-F238E27FC236}">
                <a16:creationId xmlns:a16="http://schemas.microsoft.com/office/drawing/2014/main" id="{0DCD0D73-6E1C-4095-A03E-860B5D0259C3}"/>
              </a:ext>
            </a:extLst>
          </p:cNvPr>
          <p:cNvPicPr>
            <a:picLocks noChangeAspect="1"/>
          </p:cNvPicPr>
          <p:nvPr/>
        </p:nvPicPr>
        <p:blipFill>
          <a:blip r:embed="rId3"/>
          <a:stretch>
            <a:fillRect/>
          </a:stretch>
        </p:blipFill>
        <p:spPr>
          <a:xfrm>
            <a:off x="0" y="1508"/>
            <a:ext cx="3543300" cy="6858000"/>
          </a:xfrm>
          <a:prstGeom prst="rect">
            <a:avLst/>
          </a:prstGeom>
        </p:spPr>
      </p:pic>
      <p:cxnSp>
        <p:nvCxnSpPr>
          <p:cNvPr id="60" name="Straight Arrow Connector 59">
            <a:extLst>
              <a:ext uri="{FF2B5EF4-FFF2-40B4-BE49-F238E27FC236}">
                <a16:creationId xmlns:a16="http://schemas.microsoft.com/office/drawing/2014/main" id="{2107E80D-8C68-49BF-A723-E2B7964C224B}"/>
              </a:ext>
            </a:extLst>
          </p:cNvPr>
          <p:cNvCxnSpPr>
            <a:cxnSpLocks/>
          </p:cNvCxnSpPr>
          <p:nvPr/>
        </p:nvCxnSpPr>
        <p:spPr bwMode="auto">
          <a:xfrm flipH="1">
            <a:off x="2819400" y="2336078"/>
            <a:ext cx="970817" cy="996466"/>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2F204B10-A56B-421C-9691-0D1059CDEAA4}"/>
              </a:ext>
            </a:extLst>
          </p:cNvPr>
          <p:cNvCxnSpPr>
            <a:cxnSpLocks/>
          </p:cNvCxnSpPr>
          <p:nvPr/>
        </p:nvCxnSpPr>
        <p:spPr bwMode="auto">
          <a:xfrm flipH="1" flipV="1">
            <a:off x="2238933" y="3084952"/>
            <a:ext cx="1449759" cy="1419243"/>
          </a:xfrm>
          <a:prstGeom prst="straightConnector1">
            <a:avLst/>
          </a:prstGeom>
          <a:solidFill>
            <a:schemeClr val="accent1"/>
          </a:solidFill>
          <a:ln w="317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3797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1F71811-A05E-4332-9EE2-FBC2048C9D9B}"/>
              </a:ext>
            </a:extLst>
          </p:cNvPr>
          <p:cNvPicPr>
            <a:picLocks noChangeAspect="1"/>
          </p:cNvPicPr>
          <p:nvPr/>
        </p:nvPicPr>
        <p:blipFill>
          <a:blip r:embed="rId2"/>
          <a:stretch>
            <a:fillRect/>
          </a:stretch>
        </p:blipFill>
        <p:spPr>
          <a:xfrm>
            <a:off x="4539105" y="1263739"/>
            <a:ext cx="7562850" cy="5257800"/>
          </a:xfrm>
          <a:prstGeom prst="rect">
            <a:avLst/>
          </a:prstGeom>
        </p:spPr>
      </p:pic>
      <p:pic>
        <p:nvPicPr>
          <p:cNvPr id="24" name="Picture 23">
            <a:extLst>
              <a:ext uri="{FF2B5EF4-FFF2-40B4-BE49-F238E27FC236}">
                <a16:creationId xmlns:a16="http://schemas.microsoft.com/office/drawing/2014/main" id="{A329BDFB-DBD6-45EE-94D8-F1AC7D45ECE8}"/>
              </a:ext>
            </a:extLst>
          </p:cNvPr>
          <p:cNvPicPr>
            <a:picLocks noChangeAspect="1"/>
          </p:cNvPicPr>
          <p:nvPr/>
        </p:nvPicPr>
        <p:blipFill rotWithShape="1">
          <a:blip r:embed="rId3"/>
          <a:srcRect b="16112"/>
          <a:stretch/>
        </p:blipFill>
        <p:spPr>
          <a:xfrm>
            <a:off x="141668" y="1263739"/>
            <a:ext cx="4225373" cy="5505426"/>
          </a:xfrm>
          <a:prstGeom prst="rect">
            <a:avLst/>
          </a:prstGeom>
          <a:solidFill>
            <a:schemeClr val="tx1"/>
          </a:solidFill>
          <a:ln>
            <a:solidFill>
              <a:schemeClr val="tx1"/>
            </a:solidFill>
          </a:ln>
        </p:spPr>
      </p:pic>
      <p:sp>
        <p:nvSpPr>
          <p:cNvPr id="2" name="Title 1">
            <a:extLst>
              <a:ext uri="{FF2B5EF4-FFF2-40B4-BE49-F238E27FC236}">
                <a16:creationId xmlns:a16="http://schemas.microsoft.com/office/drawing/2014/main" id="{2740732D-B246-43AB-A770-1E4DC113404C}"/>
              </a:ext>
            </a:extLst>
          </p:cNvPr>
          <p:cNvSpPr>
            <a:spLocks noGrp="1"/>
          </p:cNvSpPr>
          <p:nvPr>
            <p:ph type="title"/>
          </p:nvPr>
        </p:nvSpPr>
        <p:spPr/>
        <p:txBody>
          <a:bodyPr/>
          <a:lstStyle/>
          <a:p>
            <a:r>
              <a:rPr lang="en-US" sz="2400" b="1" kern="0" dirty="0">
                <a:solidFill>
                  <a:srgbClr val="FFFF00"/>
                </a:solidFill>
              </a:rPr>
              <a:t>Region 1 Example: </a:t>
            </a:r>
            <a:r>
              <a:rPr lang="en-US" sz="2400" dirty="0"/>
              <a:t>Boston-Cambridge-Newton, MA-NH CBSA</a:t>
            </a:r>
            <a:br>
              <a:rPr lang="en-US" dirty="0"/>
            </a:br>
            <a:r>
              <a:rPr lang="en-US" sz="2400" dirty="0"/>
              <a:t>Top Emission Sources</a:t>
            </a:r>
          </a:p>
        </p:txBody>
      </p:sp>
      <p:sp>
        <p:nvSpPr>
          <p:cNvPr id="7" name="Slide Number Placeholder 1">
            <a:extLst>
              <a:ext uri="{FF2B5EF4-FFF2-40B4-BE49-F238E27FC236}">
                <a16:creationId xmlns:a16="http://schemas.microsoft.com/office/drawing/2014/main" id="{DCF96C0B-B88D-4025-A802-021FC04F98ED}"/>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6416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E7471-1F13-4879-9495-8DC15991ACE6}"/>
              </a:ext>
            </a:extLst>
          </p:cNvPr>
          <p:cNvSpPr txBox="1"/>
          <p:nvPr/>
        </p:nvSpPr>
        <p:spPr>
          <a:xfrm>
            <a:off x="9724103" y="1897626"/>
            <a:ext cx="2231923" cy="1754326"/>
          </a:xfrm>
          <a:prstGeom prst="rect">
            <a:avLst/>
          </a:prstGeom>
          <a:noFill/>
        </p:spPr>
        <p:txBody>
          <a:bodyPr wrap="square" rtlCol="0">
            <a:spAutoFit/>
          </a:bodyPr>
          <a:lstStyle/>
          <a:p>
            <a:r>
              <a:rPr lang="en-US" dirty="0"/>
              <a:t>Top emitter in CBSA for SO2 &amp; PM2.5</a:t>
            </a:r>
          </a:p>
          <a:p>
            <a:endParaRPr lang="en-US" dirty="0"/>
          </a:p>
          <a:p>
            <a:r>
              <a:rPr lang="en-US" dirty="0"/>
              <a:t>Top 10 emitter in the CBSA for NOx &amp; Gas &amp; VOC HAPs</a:t>
            </a:r>
          </a:p>
        </p:txBody>
      </p:sp>
      <p:pic>
        <p:nvPicPr>
          <p:cNvPr id="6" name="Picture 5">
            <a:extLst>
              <a:ext uri="{FF2B5EF4-FFF2-40B4-BE49-F238E27FC236}">
                <a16:creationId xmlns:a16="http://schemas.microsoft.com/office/drawing/2014/main" id="{79ABB8B7-A159-4B26-8361-2E779F4A6927}"/>
              </a:ext>
            </a:extLst>
          </p:cNvPr>
          <p:cNvPicPr>
            <a:picLocks noChangeAspect="1"/>
          </p:cNvPicPr>
          <p:nvPr/>
        </p:nvPicPr>
        <p:blipFill>
          <a:blip r:embed="rId2"/>
          <a:stretch>
            <a:fillRect/>
          </a:stretch>
        </p:blipFill>
        <p:spPr>
          <a:xfrm>
            <a:off x="456763" y="1362045"/>
            <a:ext cx="8824888" cy="5394286"/>
          </a:xfrm>
          <a:prstGeom prst="rect">
            <a:avLst/>
          </a:prstGeom>
        </p:spPr>
      </p:pic>
      <p:sp>
        <p:nvSpPr>
          <p:cNvPr id="3" name="Title 2">
            <a:extLst>
              <a:ext uri="{FF2B5EF4-FFF2-40B4-BE49-F238E27FC236}">
                <a16:creationId xmlns:a16="http://schemas.microsoft.com/office/drawing/2014/main" id="{18F3A001-A5C1-4DAD-AD3A-72D3D82354BD}"/>
              </a:ext>
            </a:extLst>
          </p:cNvPr>
          <p:cNvSpPr>
            <a:spLocks noGrp="1"/>
          </p:cNvSpPr>
          <p:nvPr>
            <p:ph type="title"/>
          </p:nvPr>
        </p:nvSpPr>
        <p:spPr/>
        <p:txBody>
          <a:bodyPr/>
          <a:lstStyle/>
          <a:p>
            <a:r>
              <a:rPr kumimoji="0" lang="en-US" sz="2400" b="1" i="0" u="none" strike="noStrike" kern="0" cap="none" spc="0" normalizeH="0" baseline="0" noProof="0" dirty="0">
                <a:ln>
                  <a:noFill/>
                </a:ln>
                <a:solidFill>
                  <a:srgbClr val="FFFF00"/>
                </a:solidFill>
                <a:effectLst/>
                <a:uLnTx/>
                <a:uFillTx/>
                <a:latin typeface="微软雅黑"/>
                <a:ea typeface="微软雅黑"/>
                <a:cs typeface="+mj-cs"/>
              </a:rPr>
              <a:t>Region 1 Example: </a:t>
            </a:r>
            <a:r>
              <a:rPr kumimoji="0" lang="en-US" sz="2400" b="1" i="0" u="none" strike="noStrike" kern="0" cap="none" spc="0" normalizeH="0" baseline="0" noProof="0" dirty="0">
                <a:ln>
                  <a:noFill/>
                </a:ln>
                <a:solidFill>
                  <a:srgbClr val="FFFFFF"/>
                </a:solidFill>
                <a:effectLst/>
                <a:uLnTx/>
                <a:uFillTx/>
                <a:latin typeface="微软雅黑"/>
                <a:ea typeface="微软雅黑"/>
                <a:cs typeface="+mj-cs"/>
              </a:rPr>
              <a:t>Boston-Cambridge-Newton, MA-NH CBSA</a:t>
            </a:r>
            <a:br>
              <a:rPr kumimoji="0" lang="en-US" sz="3200" b="1" i="0" u="none" strike="noStrike" kern="0" cap="none" spc="0" normalizeH="0" baseline="0" noProof="0" dirty="0">
                <a:ln>
                  <a:noFill/>
                </a:ln>
                <a:solidFill>
                  <a:srgbClr val="FFFFFF"/>
                </a:solidFill>
                <a:effectLst/>
                <a:uLnTx/>
                <a:uFillTx/>
                <a:latin typeface="微软雅黑"/>
                <a:ea typeface="微软雅黑"/>
                <a:cs typeface="+mj-cs"/>
              </a:rPr>
            </a:br>
            <a:r>
              <a:rPr lang="en-US" sz="2400" dirty="0"/>
              <a:t>Mystic Station EGU</a:t>
            </a:r>
            <a:endParaRPr lang="en-US" dirty="0"/>
          </a:p>
        </p:txBody>
      </p:sp>
      <p:sp>
        <p:nvSpPr>
          <p:cNvPr id="7" name="Slide Number Placeholder 1">
            <a:extLst>
              <a:ext uri="{FF2B5EF4-FFF2-40B4-BE49-F238E27FC236}">
                <a16:creationId xmlns:a16="http://schemas.microsoft.com/office/drawing/2014/main" id="{34214E3F-AC63-41E0-BDA7-5BAEC353533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783703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E79A-F8F1-481D-BA43-8B3205D1BA3A}"/>
              </a:ext>
            </a:extLst>
          </p:cNvPr>
          <p:cNvSpPr>
            <a:spLocks noGrp="1"/>
          </p:cNvSpPr>
          <p:nvPr>
            <p:ph type="title"/>
          </p:nvPr>
        </p:nvSpPr>
        <p:spPr/>
        <p:txBody>
          <a:bodyPr/>
          <a:lstStyle/>
          <a:p>
            <a:r>
              <a:rPr kumimoji="0" lang="en-US" sz="2400" b="1" i="0" u="none" strike="noStrike" kern="0" cap="none" spc="0" normalizeH="0" baseline="0" noProof="0" dirty="0">
                <a:ln>
                  <a:noFill/>
                </a:ln>
                <a:solidFill>
                  <a:srgbClr val="FFFF00"/>
                </a:solidFill>
                <a:effectLst/>
                <a:uLnTx/>
                <a:uFillTx/>
                <a:latin typeface="微软雅黑"/>
                <a:ea typeface="微软雅黑"/>
                <a:cs typeface="+mj-cs"/>
              </a:rPr>
              <a:t>Region 1 Example: </a:t>
            </a:r>
            <a:r>
              <a:rPr kumimoji="0" lang="en-US" sz="2400" b="1" i="0" u="none" strike="noStrike" kern="0" cap="none" spc="0" normalizeH="0" baseline="0" noProof="0" dirty="0">
                <a:ln>
                  <a:noFill/>
                </a:ln>
                <a:solidFill>
                  <a:srgbClr val="FFFFFF"/>
                </a:solidFill>
                <a:effectLst/>
                <a:uLnTx/>
                <a:uFillTx/>
                <a:latin typeface="微软雅黑"/>
                <a:ea typeface="微软雅黑"/>
                <a:cs typeface="+mj-cs"/>
              </a:rPr>
              <a:t>Boston-Cambridge-Newton, MA-NH CBSA</a:t>
            </a:r>
            <a:br>
              <a:rPr lang="en-US" sz="2400" dirty="0"/>
            </a:br>
            <a:r>
              <a:rPr lang="en-US" sz="2400" dirty="0"/>
              <a:t>Top Emission Source Categories</a:t>
            </a:r>
          </a:p>
        </p:txBody>
      </p:sp>
      <p:grpSp>
        <p:nvGrpSpPr>
          <p:cNvPr id="61" name="Group 60">
            <a:extLst>
              <a:ext uri="{FF2B5EF4-FFF2-40B4-BE49-F238E27FC236}">
                <a16:creationId xmlns:a16="http://schemas.microsoft.com/office/drawing/2014/main" id="{57E5D881-8D13-42E4-9581-A827097F4257}"/>
              </a:ext>
            </a:extLst>
          </p:cNvPr>
          <p:cNvGrpSpPr/>
          <p:nvPr/>
        </p:nvGrpSpPr>
        <p:grpSpPr>
          <a:xfrm>
            <a:off x="570132" y="1125568"/>
            <a:ext cx="10991850" cy="5695950"/>
            <a:chOff x="570132" y="1125568"/>
            <a:chExt cx="10991850" cy="5695950"/>
          </a:xfrm>
        </p:grpSpPr>
        <p:pic>
          <p:nvPicPr>
            <p:cNvPr id="62" name="Picture 61">
              <a:extLst>
                <a:ext uri="{FF2B5EF4-FFF2-40B4-BE49-F238E27FC236}">
                  <a16:creationId xmlns:a16="http://schemas.microsoft.com/office/drawing/2014/main" id="{BFE6ADF5-BED0-4D7D-B664-393E0075B282}"/>
                </a:ext>
              </a:extLst>
            </p:cNvPr>
            <p:cNvPicPr>
              <a:picLocks noChangeAspect="1"/>
            </p:cNvPicPr>
            <p:nvPr/>
          </p:nvPicPr>
          <p:blipFill>
            <a:blip r:embed="rId2"/>
            <a:stretch>
              <a:fillRect/>
            </a:stretch>
          </p:blipFill>
          <p:spPr>
            <a:xfrm>
              <a:off x="570132" y="1125568"/>
              <a:ext cx="10991850" cy="5695950"/>
            </a:xfrm>
            <a:prstGeom prst="rect">
              <a:avLst/>
            </a:prstGeom>
          </p:spPr>
        </p:pic>
        <p:sp>
          <p:nvSpPr>
            <p:cNvPr id="63" name="TextBox 62">
              <a:extLst>
                <a:ext uri="{FF2B5EF4-FFF2-40B4-BE49-F238E27FC236}">
                  <a16:creationId xmlns:a16="http://schemas.microsoft.com/office/drawing/2014/main" id="{32487768-274D-4ABF-9F53-CABF56A1910D}"/>
                </a:ext>
              </a:extLst>
            </p:cNvPr>
            <p:cNvSpPr txBox="1"/>
            <p:nvPr/>
          </p:nvSpPr>
          <p:spPr>
            <a:xfrm>
              <a:off x="705080" y="2754217"/>
              <a:ext cx="1718631" cy="550844"/>
            </a:xfrm>
            <a:prstGeom prst="rect">
              <a:avLst/>
            </a:prstGeom>
            <a:solidFill>
              <a:srgbClr val="70AD47">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64" name="TextBox 63">
              <a:extLst>
                <a:ext uri="{FF2B5EF4-FFF2-40B4-BE49-F238E27FC236}">
                  <a16:creationId xmlns:a16="http://schemas.microsoft.com/office/drawing/2014/main" id="{F29762A5-A076-452B-98EF-1DBDBF60FCB1}"/>
                </a:ext>
              </a:extLst>
            </p:cNvPr>
            <p:cNvSpPr txBox="1"/>
            <p:nvPr/>
          </p:nvSpPr>
          <p:spPr>
            <a:xfrm>
              <a:off x="2521026" y="4440172"/>
              <a:ext cx="1718631" cy="550844"/>
            </a:xfrm>
            <a:prstGeom prst="rect">
              <a:avLst/>
            </a:prstGeom>
            <a:solidFill>
              <a:srgbClr val="70AD47">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65" name="TextBox 64">
              <a:extLst>
                <a:ext uri="{FF2B5EF4-FFF2-40B4-BE49-F238E27FC236}">
                  <a16:creationId xmlns:a16="http://schemas.microsoft.com/office/drawing/2014/main" id="{A794AB51-ED8A-49E8-9C4F-0D1103796799}"/>
                </a:ext>
              </a:extLst>
            </p:cNvPr>
            <p:cNvSpPr txBox="1"/>
            <p:nvPr/>
          </p:nvSpPr>
          <p:spPr>
            <a:xfrm>
              <a:off x="4333301" y="3849410"/>
              <a:ext cx="1718631" cy="550844"/>
            </a:xfrm>
            <a:prstGeom prst="rect">
              <a:avLst/>
            </a:prstGeom>
            <a:solidFill>
              <a:srgbClr val="70AD47">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66" name="TextBox 65">
              <a:extLst>
                <a:ext uri="{FF2B5EF4-FFF2-40B4-BE49-F238E27FC236}">
                  <a16:creationId xmlns:a16="http://schemas.microsoft.com/office/drawing/2014/main" id="{F8F23BE4-0424-4B16-8859-2EB3D0F9E9C8}"/>
                </a:ext>
              </a:extLst>
            </p:cNvPr>
            <p:cNvSpPr txBox="1"/>
            <p:nvPr/>
          </p:nvSpPr>
          <p:spPr>
            <a:xfrm>
              <a:off x="6135366" y="4433305"/>
              <a:ext cx="1718631" cy="550844"/>
            </a:xfrm>
            <a:prstGeom prst="rect">
              <a:avLst/>
            </a:prstGeom>
            <a:solidFill>
              <a:srgbClr val="70AD47">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67" name="TextBox 66">
              <a:extLst>
                <a:ext uri="{FF2B5EF4-FFF2-40B4-BE49-F238E27FC236}">
                  <a16:creationId xmlns:a16="http://schemas.microsoft.com/office/drawing/2014/main" id="{B36BDEAC-F477-4D68-92F5-54935C1FA48D}"/>
                </a:ext>
              </a:extLst>
            </p:cNvPr>
            <p:cNvSpPr txBox="1"/>
            <p:nvPr/>
          </p:nvSpPr>
          <p:spPr>
            <a:xfrm>
              <a:off x="7947641" y="3867294"/>
              <a:ext cx="1718631" cy="550844"/>
            </a:xfrm>
            <a:prstGeom prst="rect">
              <a:avLst/>
            </a:prstGeom>
            <a:solidFill>
              <a:srgbClr val="70AD47">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68" name="TextBox 67">
              <a:extLst>
                <a:ext uri="{FF2B5EF4-FFF2-40B4-BE49-F238E27FC236}">
                  <a16:creationId xmlns:a16="http://schemas.microsoft.com/office/drawing/2014/main" id="{52D30C77-6C0D-4ADF-98BC-D5FAC888D0AF}"/>
                </a:ext>
              </a:extLst>
            </p:cNvPr>
            <p:cNvSpPr txBox="1"/>
            <p:nvPr/>
          </p:nvSpPr>
          <p:spPr>
            <a:xfrm>
              <a:off x="9760016" y="3867294"/>
              <a:ext cx="1718631" cy="550844"/>
            </a:xfrm>
            <a:prstGeom prst="rect">
              <a:avLst/>
            </a:prstGeom>
            <a:solidFill>
              <a:srgbClr val="70AD47">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69" name="TextBox 68">
              <a:extLst>
                <a:ext uri="{FF2B5EF4-FFF2-40B4-BE49-F238E27FC236}">
                  <a16:creationId xmlns:a16="http://schemas.microsoft.com/office/drawing/2014/main" id="{6ED88689-82E3-408C-9356-848EC1A64259}"/>
                </a:ext>
              </a:extLst>
            </p:cNvPr>
            <p:cNvSpPr txBox="1"/>
            <p:nvPr/>
          </p:nvSpPr>
          <p:spPr>
            <a:xfrm>
              <a:off x="725276" y="4440172"/>
              <a:ext cx="1718631" cy="550844"/>
            </a:xfrm>
            <a:prstGeom prst="rect">
              <a:avLst/>
            </a:prstGeom>
            <a:solidFill>
              <a:srgbClr val="ED7D31">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0" name="TextBox 69">
              <a:extLst>
                <a:ext uri="{FF2B5EF4-FFF2-40B4-BE49-F238E27FC236}">
                  <a16:creationId xmlns:a16="http://schemas.microsoft.com/office/drawing/2014/main" id="{B19B444B-5B17-4D34-BC85-8ADDA01154A3}"/>
                </a:ext>
              </a:extLst>
            </p:cNvPr>
            <p:cNvSpPr txBox="1"/>
            <p:nvPr/>
          </p:nvSpPr>
          <p:spPr>
            <a:xfrm>
              <a:off x="2521025" y="5000186"/>
              <a:ext cx="1718631" cy="550844"/>
            </a:xfrm>
            <a:prstGeom prst="rect">
              <a:avLst/>
            </a:prstGeom>
            <a:solidFill>
              <a:srgbClr val="ED7D31">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1" name="TextBox 70">
              <a:extLst>
                <a:ext uri="{FF2B5EF4-FFF2-40B4-BE49-F238E27FC236}">
                  <a16:creationId xmlns:a16="http://schemas.microsoft.com/office/drawing/2014/main" id="{CB5F5BEA-AED3-469D-88C4-9CB92F451EEE}"/>
                </a:ext>
              </a:extLst>
            </p:cNvPr>
            <p:cNvSpPr txBox="1"/>
            <p:nvPr/>
          </p:nvSpPr>
          <p:spPr>
            <a:xfrm>
              <a:off x="4316776" y="4429155"/>
              <a:ext cx="1718631" cy="550844"/>
            </a:xfrm>
            <a:prstGeom prst="rect">
              <a:avLst/>
            </a:prstGeom>
            <a:solidFill>
              <a:srgbClr val="ED7D31">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2" name="TextBox 71">
              <a:extLst>
                <a:ext uri="{FF2B5EF4-FFF2-40B4-BE49-F238E27FC236}">
                  <a16:creationId xmlns:a16="http://schemas.microsoft.com/office/drawing/2014/main" id="{409D8D28-AAC1-47DE-AC0D-8528D273B36F}"/>
                </a:ext>
              </a:extLst>
            </p:cNvPr>
            <p:cNvSpPr txBox="1"/>
            <p:nvPr/>
          </p:nvSpPr>
          <p:spPr>
            <a:xfrm>
              <a:off x="6149136" y="5017012"/>
              <a:ext cx="1718631" cy="550844"/>
            </a:xfrm>
            <a:prstGeom prst="rect">
              <a:avLst/>
            </a:prstGeom>
            <a:solidFill>
              <a:srgbClr val="ED7D31">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3" name="TextBox 72">
              <a:extLst>
                <a:ext uri="{FF2B5EF4-FFF2-40B4-BE49-F238E27FC236}">
                  <a16:creationId xmlns:a16="http://schemas.microsoft.com/office/drawing/2014/main" id="{E6C1489D-BDFC-471D-ADAB-FDCC856A11CB}"/>
                </a:ext>
              </a:extLst>
            </p:cNvPr>
            <p:cNvSpPr txBox="1"/>
            <p:nvPr/>
          </p:nvSpPr>
          <p:spPr>
            <a:xfrm>
              <a:off x="7947641" y="4428835"/>
              <a:ext cx="1718631" cy="550844"/>
            </a:xfrm>
            <a:prstGeom prst="rect">
              <a:avLst/>
            </a:prstGeom>
            <a:solidFill>
              <a:srgbClr val="ED7D31">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4" name="TextBox 73">
              <a:extLst>
                <a:ext uri="{FF2B5EF4-FFF2-40B4-BE49-F238E27FC236}">
                  <a16:creationId xmlns:a16="http://schemas.microsoft.com/office/drawing/2014/main" id="{3DAA0A0A-444B-44FD-AC29-B84C3B622765}"/>
                </a:ext>
              </a:extLst>
            </p:cNvPr>
            <p:cNvSpPr txBox="1"/>
            <p:nvPr/>
          </p:nvSpPr>
          <p:spPr>
            <a:xfrm>
              <a:off x="9760016" y="4440172"/>
              <a:ext cx="1718631" cy="550844"/>
            </a:xfrm>
            <a:prstGeom prst="rect">
              <a:avLst/>
            </a:prstGeom>
            <a:solidFill>
              <a:srgbClr val="ED7D31">
                <a:lumMod val="60000"/>
                <a:lumOff val="40000"/>
                <a:alpha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5" name="TextBox 74">
              <a:extLst>
                <a:ext uri="{FF2B5EF4-FFF2-40B4-BE49-F238E27FC236}">
                  <a16:creationId xmlns:a16="http://schemas.microsoft.com/office/drawing/2014/main" id="{4CE7DAFA-5AAB-449A-902E-9A14E1277FD5}"/>
                </a:ext>
              </a:extLst>
            </p:cNvPr>
            <p:cNvSpPr txBox="1"/>
            <p:nvPr/>
          </p:nvSpPr>
          <p:spPr>
            <a:xfrm>
              <a:off x="705080" y="5017012"/>
              <a:ext cx="1718631" cy="550844"/>
            </a:xfrm>
            <a:prstGeom prst="rect">
              <a:avLst/>
            </a:prstGeom>
            <a:solidFill>
              <a:srgbClr val="FBFA3B">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6" name="TextBox 75">
              <a:extLst>
                <a:ext uri="{FF2B5EF4-FFF2-40B4-BE49-F238E27FC236}">
                  <a16:creationId xmlns:a16="http://schemas.microsoft.com/office/drawing/2014/main" id="{15906D97-CE92-4412-9238-232B6B4CBAA7}"/>
                </a:ext>
              </a:extLst>
            </p:cNvPr>
            <p:cNvSpPr txBox="1"/>
            <p:nvPr/>
          </p:nvSpPr>
          <p:spPr>
            <a:xfrm>
              <a:off x="2540255" y="3869972"/>
              <a:ext cx="1718631" cy="550844"/>
            </a:xfrm>
            <a:prstGeom prst="rect">
              <a:avLst/>
            </a:prstGeom>
            <a:solidFill>
              <a:srgbClr val="FBFA3B">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7" name="TextBox 76">
              <a:extLst>
                <a:ext uri="{FF2B5EF4-FFF2-40B4-BE49-F238E27FC236}">
                  <a16:creationId xmlns:a16="http://schemas.microsoft.com/office/drawing/2014/main" id="{A39BF0CE-82E6-4CEE-AE45-C1DD8B26792E}"/>
                </a:ext>
              </a:extLst>
            </p:cNvPr>
            <p:cNvSpPr txBox="1"/>
            <p:nvPr/>
          </p:nvSpPr>
          <p:spPr>
            <a:xfrm>
              <a:off x="4296580" y="4990696"/>
              <a:ext cx="1718631" cy="550844"/>
            </a:xfrm>
            <a:prstGeom prst="rect">
              <a:avLst/>
            </a:prstGeom>
            <a:solidFill>
              <a:srgbClr val="FBFA3B">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8" name="TextBox 77">
              <a:extLst>
                <a:ext uri="{FF2B5EF4-FFF2-40B4-BE49-F238E27FC236}">
                  <a16:creationId xmlns:a16="http://schemas.microsoft.com/office/drawing/2014/main" id="{F62DC682-F861-48F9-996A-B4E1E6825E70}"/>
                </a:ext>
              </a:extLst>
            </p:cNvPr>
            <p:cNvSpPr txBox="1"/>
            <p:nvPr/>
          </p:nvSpPr>
          <p:spPr>
            <a:xfrm>
              <a:off x="6149136" y="3877991"/>
              <a:ext cx="1718631" cy="550844"/>
            </a:xfrm>
            <a:prstGeom prst="rect">
              <a:avLst/>
            </a:prstGeom>
            <a:solidFill>
              <a:srgbClr val="FBFA3B">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9" name="TextBox 78">
              <a:extLst>
                <a:ext uri="{FF2B5EF4-FFF2-40B4-BE49-F238E27FC236}">
                  <a16:creationId xmlns:a16="http://schemas.microsoft.com/office/drawing/2014/main" id="{345DAE10-0094-4A27-A8E4-9B8151DE621A}"/>
                </a:ext>
              </a:extLst>
            </p:cNvPr>
            <p:cNvSpPr txBox="1"/>
            <p:nvPr/>
          </p:nvSpPr>
          <p:spPr>
            <a:xfrm>
              <a:off x="7924691" y="5027273"/>
              <a:ext cx="1718631" cy="550844"/>
            </a:xfrm>
            <a:prstGeom prst="rect">
              <a:avLst/>
            </a:prstGeom>
            <a:solidFill>
              <a:srgbClr val="FBFA3B">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80" name="TextBox 79">
              <a:extLst>
                <a:ext uri="{FF2B5EF4-FFF2-40B4-BE49-F238E27FC236}">
                  <a16:creationId xmlns:a16="http://schemas.microsoft.com/office/drawing/2014/main" id="{EC10CDA3-9C20-4D23-A19A-04869BBC8CD7}"/>
                </a:ext>
              </a:extLst>
            </p:cNvPr>
            <p:cNvSpPr txBox="1"/>
            <p:nvPr/>
          </p:nvSpPr>
          <p:spPr>
            <a:xfrm>
              <a:off x="9797560" y="5016256"/>
              <a:ext cx="1718631" cy="550844"/>
            </a:xfrm>
            <a:prstGeom prst="rect">
              <a:avLst/>
            </a:prstGeom>
            <a:solidFill>
              <a:srgbClr val="FBFA3B">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81" name="TextBox 80">
              <a:extLst>
                <a:ext uri="{FF2B5EF4-FFF2-40B4-BE49-F238E27FC236}">
                  <a16:creationId xmlns:a16="http://schemas.microsoft.com/office/drawing/2014/main" id="{44824EE3-3EE2-4210-8B40-7AA0B1BC10E9}"/>
                </a:ext>
              </a:extLst>
            </p:cNvPr>
            <p:cNvSpPr txBox="1"/>
            <p:nvPr/>
          </p:nvSpPr>
          <p:spPr>
            <a:xfrm>
              <a:off x="725276" y="5596566"/>
              <a:ext cx="1718631" cy="550844"/>
            </a:xfrm>
            <a:prstGeom prst="rect">
              <a:avLst/>
            </a:prstGeom>
            <a:solidFill>
              <a:srgbClr val="7030A0">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82" name="TextBox 81">
              <a:extLst>
                <a:ext uri="{FF2B5EF4-FFF2-40B4-BE49-F238E27FC236}">
                  <a16:creationId xmlns:a16="http://schemas.microsoft.com/office/drawing/2014/main" id="{13F414F5-1098-4008-A89E-FC251AF4703B}"/>
                </a:ext>
              </a:extLst>
            </p:cNvPr>
            <p:cNvSpPr txBox="1"/>
            <p:nvPr/>
          </p:nvSpPr>
          <p:spPr>
            <a:xfrm>
              <a:off x="2521025" y="5596566"/>
              <a:ext cx="1718631" cy="550844"/>
            </a:xfrm>
            <a:prstGeom prst="rect">
              <a:avLst/>
            </a:prstGeom>
            <a:solidFill>
              <a:srgbClr val="7030A0">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83" name="TextBox 82">
              <a:extLst>
                <a:ext uri="{FF2B5EF4-FFF2-40B4-BE49-F238E27FC236}">
                  <a16:creationId xmlns:a16="http://schemas.microsoft.com/office/drawing/2014/main" id="{136928AE-D63D-47D8-85B8-22C1BFE44B16}"/>
                </a:ext>
              </a:extLst>
            </p:cNvPr>
            <p:cNvSpPr txBox="1"/>
            <p:nvPr/>
          </p:nvSpPr>
          <p:spPr>
            <a:xfrm>
              <a:off x="4316774" y="5596566"/>
              <a:ext cx="1718631" cy="550844"/>
            </a:xfrm>
            <a:prstGeom prst="rect">
              <a:avLst/>
            </a:prstGeom>
            <a:solidFill>
              <a:srgbClr val="7030A0">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84" name="TextBox 83">
              <a:extLst>
                <a:ext uri="{FF2B5EF4-FFF2-40B4-BE49-F238E27FC236}">
                  <a16:creationId xmlns:a16="http://schemas.microsoft.com/office/drawing/2014/main" id="{BFA23073-CF2B-4807-BC2E-B0CE829C79B1}"/>
                </a:ext>
              </a:extLst>
            </p:cNvPr>
            <p:cNvSpPr txBox="1"/>
            <p:nvPr/>
          </p:nvSpPr>
          <p:spPr>
            <a:xfrm>
              <a:off x="6143629" y="5593888"/>
              <a:ext cx="1718631" cy="550844"/>
            </a:xfrm>
            <a:prstGeom prst="rect">
              <a:avLst/>
            </a:prstGeom>
            <a:solidFill>
              <a:srgbClr val="7030A0">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85" name="TextBox 84">
              <a:extLst>
                <a:ext uri="{FF2B5EF4-FFF2-40B4-BE49-F238E27FC236}">
                  <a16:creationId xmlns:a16="http://schemas.microsoft.com/office/drawing/2014/main" id="{0D57F330-9EE5-47B7-B9F3-3C75415492C7}"/>
                </a:ext>
              </a:extLst>
            </p:cNvPr>
            <p:cNvSpPr txBox="1"/>
            <p:nvPr/>
          </p:nvSpPr>
          <p:spPr>
            <a:xfrm>
              <a:off x="7959467" y="5596566"/>
              <a:ext cx="1718631" cy="550844"/>
            </a:xfrm>
            <a:prstGeom prst="rect">
              <a:avLst/>
            </a:prstGeom>
            <a:solidFill>
              <a:srgbClr val="7030A0">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86" name="TextBox 85">
              <a:extLst>
                <a:ext uri="{FF2B5EF4-FFF2-40B4-BE49-F238E27FC236}">
                  <a16:creationId xmlns:a16="http://schemas.microsoft.com/office/drawing/2014/main" id="{BFE3FE45-2418-42AE-925C-29BF106CBA05}"/>
                </a:ext>
              </a:extLst>
            </p:cNvPr>
            <p:cNvSpPr txBox="1"/>
            <p:nvPr/>
          </p:nvSpPr>
          <p:spPr>
            <a:xfrm>
              <a:off x="9748093" y="5592340"/>
              <a:ext cx="1718631" cy="550844"/>
            </a:xfrm>
            <a:prstGeom prst="rect">
              <a:avLst/>
            </a:prstGeom>
            <a:solidFill>
              <a:srgbClr val="7030A0">
                <a:alpha val="27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sp>
        <p:nvSpPr>
          <p:cNvPr id="87" name="Slide Number Placeholder 1">
            <a:extLst>
              <a:ext uri="{FF2B5EF4-FFF2-40B4-BE49-F238E27FC236}">
                <a16:creationId xmlns:a16="http://schemas.microsoft.com/office/drawing/2014/main" id="{86A5E8AE-8D2C-454E-8916-98CF3A4829E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1788999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2821-DE38-4EF9-8F2C-F0D4180E9062}"/>
              </a:ext>
            </a:extLst>
          </p:cNvPr>
          <p:cNvSpPr>
            <a:spLocks noGrp="1"/>
          </p:cNvSpPr>
          <p:nvPr>
            <p:ph type="title"/>
          </p:nvPr>
        </p:nvSpPr>
        <p:spPr/>
        <p:txBody>
          <a:bodyPr/>
          <a:lstStyle/>
          <a:p>
            <a:r>
              <a:rPr kumimoji="0" lang="en-US" sz="2400" b="1" i="0" u="none" strike="noStrike" kern="0" cap="none" spc="0" normalizeH="0" baseline="0" noProof="0" dirty="0">
                <a:ln>
                  <a:noFill/>
                </a:ln>
                <a:solidFill>
                  <a:srgbClr val="FFFF00"/>
                </a:solidFill>
                <a:effectLst/>
                <a:uLnTx/>
                <a:uFillTx/>
                <a:latin typeface="微软雅黑"/>
                <a:ea typeface="微软雅黑"/>
                <a:cs typeface="+mj-cs"/>
              </a:rPr>
              <a:t>Region 1 Example: </a:t>
            </a:r>
            <a:r>
              <a:rPr lang="en-US" sz="2400" dirty="0"/>
              <a:t>Boston-Cambridge-Newton, MA-NH CBSA</a:t>
            </a:r>
            <a:br>
              <a:rPr lang="en-US" sz="2400" dirty="0"/>
            </a:br>
            <a:r>
              <a:rPr lang="en-US" sz="2400" dirty="0"/>
              <a:t>Top Emission Source Categories</a:t>
            </a:r>
          </a:p>
        </p:txBody>
      </p:sp>
      <p:graphicFrame>
        <p:nvGraphicFramePr>
          <p:cNvPr id="17" name="Chart 16">
            <a:extLst>
              <a:ext uri="{FF2B5EF4-FFF2-40B4-BE49-F238E27FC236}">
                <a16:creationId xmlns:a16="http://schemas.microsoft.com/office/drawing/2014/main" id="{960C57F2-F16E-4A0B-8922-37D278F9FCF4}"/>
              </a:ext>
            </a:extLst>
          </p:cNvPr>
          <p:cNvGraphicFramePr>
            <a:graphicFrameLocks/>
          </p:cNvGraphicFramePr>
          <p:nvPr/>
        </p:nvGraphicFramePr>
        <p:xfrm>
          <a:off x="3780057" y="129836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2DBA9BD9-0C37-4578-9660-6EA5441A2769}"/>
              </a:ext>
            </a:extLst>
          </p:cNvPr>
          <p:cNvGraphicFramePr>
            <a:graphicFrameLocks/>
          </p:cNvGraphicFramePr>
          <p:nvPr/>
        </p:nvGraphicFramePr>
        <p:xfrm>
          <a:off x="7618688" y="129515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AD0CDF7C-5E1C-4493-BF5E-345241C9D984}"/>
              </a:ext>
            </a:extLst>
          </p:cNvPr>
          <p:cNvGraphicFramePr>
            <a:graphicFrameLocks/>
          </p:cNvGraphicFramePr>
          <p:nvPr/>
        </p:nvGraphicFramePr>
        <p:xfrm>
          <a:off x="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A4835812-3D50-49FE-85AC-59223ED4F4A0}"/>
              </a:ext>
            </a:extLst>
          </p:cNvPr>
          <p:cNvGraphicFramePr>
            <a:graphicFrameLocks/>
          </p:cNvGraphicFramePr>
          <p:nvPr/>
        </p:nvGraphicFramePr>
        <p:xfrm>
          <a:off x="3809344" y="4114657"/>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3678707D-7044-43AA-AE79-28156BB6613F}"/>
              </a:ext>
            </a:extLst>
          </p:cNvPr>
          <p:cNvGraphicFramePr>
            <a:graphicFrameLocks/>
          </p:cNvGraphicFramePr>
          <p:nvPr/>
        </p:nvGraphicFramePr>
        <p:xfrm>
          <a:off x="7618688"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BCAE5004-DFDC-4D9E-BA2D-76913944BE23}"/>
              </a:ext>
            </a:extLst>
          </p:cNvPr>
          <p:cNvGraphicFramePr>
            <a:graphicFrameLocks/>
          </p:cNvGraphicFramePr>
          <p:nvPr/>
        </p:nvGraphicFramePr>
        <p:xfrm>
          <a:off x="0" y="1294461"/>
          <a:ext cx="4572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23" name="Slide Number Placeholder 1">
            <a:extLst>
              <a:ext uri="{FF2B5EF4-FFF2-40B4-BE49-F238E27FC236}">
                <a16:creationId xmlns:a16="http://schemas.microsoft.com/office/drawing/2014/main" id="{5CD83420-E01B-4D5D-887A-84994D76A44E}"/>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00930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A4FCAE-7A68-4786-A598-26AFDAB43F91}"/>
              </a:ext>
            </a:extLst>
          </p:cNvPr>
          <p:cNvPicPr>
            <a:picLocks noChangeAspect="1"/>
          </p:cNvPicPr>
          <p:nvPr/>
        </p:nvPicPr>
        <p:blipFill>
          <a:blip r:embed="rId2"/>
          <a:stretch>
            <a:fillRect/>
          </a:stretch>
        </p:blipFill>
        <p:spPr>
          <a:xfrm>
            <a:off x="99597" y="1875493"/>
            <a:ext cx="6853573" cy="4395978"/>
          </a:xfrm>
          <a:prstGeom prst="rect">
            <a:avLst/>
          </a:prstGeom>
        </p:spPr>
      </p:pic>
      <p:pic>
        <p:nvPicPr>
          <p:cNvPr id="10" name="Picture 9">
            <a:extLst>
              <a:ext uri="{FF2B5EF4-FFF2-40B4-BE49-F238E27FC236}">
                <a16:creationId xmlns:a16="http://schemas.microsoft.com/office/drawing/2014/main" id="{ACA39A8A-9CC6-461E-A06A-5C9DD70150DC}"/>
              </a:ext>
            </a:extLst>
          </p:cNvPr>
          <p:cNvPicPr>
            <a:picLocks noChangeAspect="1"/>
          </p:cNvPicPr>
          <p:nvPr/>
        </p:nvPicPr>
        <p:blipFill>
          <a:blip r:embed="rId3"/>
          <a:stretch>
            <a:fillRect/>
          </a:stretch>
        </p:blipFill>
        <p:spPr>
          <a:xfrm>
            <a:off x="7084773" y="1752508"/>
            <a:ext cx="4843530" cy="4518963"/>
          </a:xfrm>
          <a:prstGeom prst="rect">
            <a:avLst/>
          </a:prstGeom>
        </p:spPr>
      </p:pic>
      <p:sp>
        <p:nvSpPr>
          <p:cNvPr id="2" name="Title 1">
            <a:extLst>
              <a:ext uri="{FF2B5EF4-FFF2-40B4-BE49-F238E27FC236}">
                <a16:creationId xmlns:a16="http://schemas.microsoft.com/office/drawing/2014/main" id="{80404753-F52C-4A49-8C77-97AA5E53AE8C}"/>
              </a:ext>
            </a:extLst>
          </p:cNvPr>
          <p:cNvSpPr>
            <a:spLocks noGrp="1"/>
          </p:cNvSpPr>
          <p:nvPr>
            <p:ph type="title"/>
          </p:nvPr>
        </p:nvSpPr>
        <p:spPr/>
        <p:txBody>
          <a:bodyPr/>
          <a:lstStyle/>
          <a:p>
            <a:pPr>
              <a:spcAft>
                <a:spcPts val="600"/>
              </a:spcAft>
            </a:pPr>
            <a:r>
              <a:rPr kumimoji="0" lang="en-US" sz="2400" b="1" i="0" u="none" strike="noStrike" kern="0" cap="none" spc="0" normalizeH="0" baseline="0" noProof="0" dirty="0">
                <a:ln>
                  <a:noFill/>
                </a:ln>
                <a:solidFill>
                  <a:srgbClr val="FFFF00"/>
                </a:solidFill>
                <a:effectLst/>
                <a:uLnTx/>
                <a:uFillTx/>
                <a:latin typeface="微软雅黑"/>
                <a:ea typeface="微软雅黑"/>
                <a:cs typeface="+mj-cs"/>
              </a:rPr>
              <a:t>Region 1 Example: </a:t>
            </a:r>
            <a:r>
              <a:rPr kumimoji="0" lang="en-US" sz="2400" b="1" i="0" u="none" strike="noStrike" kern="0" cap="none" spc="0" normalizeH="0" baseline="0" noProof="0" dirty="0">
                <a:ln>
                  <a:noFill/>
                </a:ln>
                <a:solidFill>
                  <a:srgbClr val="FFFFFF"/>
                </a:solidFill>
                <a:effectLst/>
                <a:uLnTx/>
                <a:uFillTx/>
                <a:latin typeface="微软雅黑"/>
                <a:ea typeface="微软雅黑"/>
                <a:cs typeface="+mj-cs"/>
              </a:rPr>
              <a:t>Boston-Cambridge-Newton, MA-NH CBSA</a:t>
            </a:r>
            <a:br>
              <a:rPr kumimoji="0" lang="en-US" sz="2400" b="1" i="0" u="none" strike="noStrike" kern="0" cap="none" spc="0" normalizeH="0" baseline="0" noProof="0" dirty="0">
                <a:ln>
                  <a:noFill/>
                </a:ln>
                <a:solidFill>
                  <a:srgbClr val="FFFFFF"/>
                </a:solidFill>
                <a:effectLst/>
                <a:uLnTx/>
                <a:uFillTx/>
                <a:latin typeface="微软雅黑"/>
                <a:ea typeface="微软雅黑"/>
                <a:cs typeface="+mj-cs"/>
              </a:rPr>
            </a:br>
            <a:r>
              <a:rPr kumimoji="0" lang="en-US" sz="2400" b="1" i="0" u="none" strike="noStrike" kern="0" cap="none" spc="0" normalizeH="0" baseline="0" noProof="0" dirty="0">
                <a:ln>
                  <a:noFill/>
                </a:ln>
                <a:solidFill>
                  <a:srgbClr val="FFFFFF"/>
                </a:solidFill>
                <a:effectLst/>
                <a:uLnTx/>
                <a:uFillTx/>
                <a:latin typeface="微软雅黑"/>
                <a:ea typeface="微软雅黑"/>
                <a:cs typeface="+mj-cs"/>
              </a:rPr>
              <a:t>Total</a:t>
            </a:r>
            <a:r>
              <a:rPr lang="en-US" sz="2400" dirty="0">
                <a:solidFill>
                  <a:srgbClr val="FFFFFF"/>
                </a:solidFill>
                <a:latin typeface="微软雅黑"/>
                <a:ea typeface="微软雅黑"/>
              </a:rPr>
              <a:t> Emissions from Top Sector Groups</a:t>
            </a:r>
            <a:endParaRPr lang="en-US" dirty="0"/>
          </a:p>
        </p:txBody>
      </p:sp>
      <p:sp>
        <p:nvSpPr>
          <p:cNvPr id="9" name="Slide Number Placeholder 1">
            <a:extLst>
              <a:ext uri="{FF2B5EF4-FFF2-40B4-BE49-F238E27FC236}">
                <a16:creationId xmlns:a16="http://schemas.microsoft.com/office/drawing/2014/main" id="{D9D078BA-AB65-411E-8A97-9465E8E44304}"/>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51160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Purpose &amp; Overview</a:t>
            </a:r>
            <a:endParaRPr lang="en-US" altLang="zh-CN" sz="3200" b="1" dirty="0">
              <a:solidFill>
                <a:srgbClr val="FFFF00"/>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1"/>
            <a:ext cx="10058400" cy="5616624"/>
          </a:xfrm>
        </p:spPr>
        <p:txBody>
          <a:bodyPr>
            <a:normAutofit fontScale="85000" lnSpcReduction="10000"/>
          </a:bodyPr>
          <a:lstStyle/>
          <a:p>
            <a:pPr>
              <a:lnSpc>
                <a:spcPct val="150000"/>
              </a:lnSpc>
              <a:spcBef>
                <a:spcPts val="0"/>
              </a:spcBef>
            </a:pPr>
            <a:r>
              <a:rPr lang="en-US" dirty="0">
                <a:latin typeface="+mj-lt"/>
                <a:cs typeface="Arial" panose="020B0604020202020204" pitchFamily="34" charset="0"/>
              </a:rPr>
              <a:t>Purpose</a:t>
            </a:r>
          </a:p>
          <a:p>
            <a:pPr lvl="1">
              <a:lnSpc>
                <a:spcPct val="150000"/>
              </a:lnSpc>
              <a:spcBef>
                <a:spcPts val="0"/>
              </a:spcBef>
            </a:pPr>
            <a:r>
              <a:rPr lang="en-US" b="0" dirty="0">
                <a:latin typeface="+mj-lt"/>
                <a:cs typeface="Arial" panose="020B0604020202020204" pitchFamily="34" charset="0"/>
              </a:rPr>
              <a:t>Provide an update on the NEXUS tool and planned next steps</a:t>
            </a:r>
          </a:p>
          <a:p>
            <a:pPr lvl="1">
              <a:lnSpc>
                <a:spcPct val="150000"/>
              </a:lnSpc>
              <a:spcBef>
                <a:spcPts val="0"/>
              </a:spcBef>
            </a:pPr>
            <a:endParaRPr lang="en-US" dirty="0">
              <a:latin typeface="+mj-lt"/>
              <a:cs typeface="Arial" panose="020B0604020202020204" pitchFamily="34" charset="0"/>
            </a:endParaRPr>
          </a:p>
          <a:p>
            <a:pPr>
              <a:lnSpc>
                <a:spcPct val="150000"/>
              </a:lnSpc>
              <a:spcBef>
                <a:spcPts val="0"/>
              </a:spcBef>
            </a:pPr>
            <a:r>
              <a:rPr lang="en-US" dirty="0">
                <a:latin typeface="+mj-lt"/>
                <a:cs typeface="Arial" panose="020B0604020202020204" pitchFamily="34" charset="0"/>
              </a:rPr>
              <a:t>Overview</a:t>
            </a:r>
          </a:p>
          <a:p>
            <a:pPr lvl="1">
              <a:lnSpc>
                <a:spcPct val="150000"/>
              </a:lnSpc>
              <a:spcBef>
                <a:spcPts val="0"/>
              </a:spcBef>
            </a:pPr>
            <a:r>
              <a:rPr lang="en-US" b="0" dirty="0">
                <a:latin typeface="+mj-lt"/>
                <a:cs typeface="Arial" panose="020B0604020202020204" pitchFamily="34" charset="0"/>
              </a:rPr>
              <a:t>NEXUS Activity Updates</a:t>
            </a:r>
          </a:p>
          <a:p>
            <a:pPr lvl="2">
              <a:lnSpc>
                <a:spcPct val="150000"/>
              </a:lnSpc>
              <a:spcBef>
                <a:spcPts val="0"/>
              </a:spcBef>
            </a:pPr>
            <a:r>
              <a:rPr lang="en-US" b="0" dirty="0">
                <a:latin typeface="+mj-lt"/>
                <a:cs typeface="Arial" panose="020B0604020202020204" pitchFamily="34" charset="0"/>
              </a:rPr>
              <a:t>Regional Beta Testing Team</a:t>
            </a:r>
          </a:p>
          <a:p>
            <a:pPr lvl="2">
              <a:lnSpc>
                <a:spcPct val="150000"/>
              </a:lnSpc>
              <a:spcBef>
                <a:spcPts val="0"/>
              </a:spcBef>
            </a:pPr>
            <a:r>
              <a:rPr lang="en-US" b="0" dirty="0">
                <a:latin typeface="+mj-lt"/>
                <a:cs typeface="Arial" panose="020B0604020202020204" pitchFamily="34" charset="0"/>
              </a:rPr>
              <a:t>OAP/OTAQ/OEJ Briefings</a:t>
            </a:r>
          </a:p>
          <a:p>
            <a:pPr lvl="2">
              <a:lnSpc>
                <a:spcPct val="150000"/>
              </a:lnSpc>
              <a:spcBef>
                <a:spcPts val="0"/>
              </a:spcBef>
            </a:pPr>
            <a:r>
              <a:rPr lang="en-US" b="0" dirty="0">
                <a:latin typeface="+mj-lt"/>
                <a:cs typeface="Arial" panose="020B0604020202020204" pitchFamily="34" charset="0"/>
              </a:rPr>
              <a:t>Recent Coordination with Regions</a:t>
            </a:r>
          </a:p>
          <a:p>
            <a:pPr lvl="2">
              <a:lnSpc>
                <a:spcPct val="150000"/>
              </a:lnSpc>
              <a:spcBef>
                <a:spcPts val="0"/>
              </a:spcBef>
            </a:pPr>
            <a:r>
              <a:rPr lang="en-US" b="0" dirty="0">
                <a:latin typeface="+mj-lt"/>
                <a:cs typeface="Arial" panose="020B0604020202020204" pitchFamily="34" charset="0"/>
              </a:rPr>
              <a:t>Web Development Plans</a:t>
            </a:r>
          </a:p>
          <a:p>
            <a:pPr lvl="1">
              <a:lnSpc>
                <a:spcPct val="150000"/>
              </a:lnSpc>
              <a:spcBef>
                <a:spcPts val="0"/>
              </a:spcBef>
            </a:pPr>
            <a:r>
              <a:rPr lang="en-US" b="0" dirty="0">
                <a:latin typeface="+mj-lt"/>
                <a:cs typeface="Arial" panose="020B0604020202020204" pitchFamily="34" charset="0"/>
              </a:rPr>
              <a:t>Next Steps</a:t>
            </a:r>
          </a:p>
          <a:p>
            <a:pPr lvl="1">
              <a:lnSpc>
                <a:spcPct val="150000"/>
              </a:lnSpc>
              <a:spcBef>
                <a:spcPts val="0"/>
              </a:spcBef>
            </a:pPr>
            <a:r>
              <a:rPr lang="en-US" b="0" dirty="0">
                <a:latin typeface="+mj-lt"/>
                <a:cs typeface="Arial" panose="020B0604020202020204" pitchFamily="34" charset="0"/>
              </a:rPr>
              <a:t>Region 1 Example Packet (Boston)</a:t>
            </a:r>
          </a:p>
          <a:p>
            <a:pPr>
              <a:lnSpc>
                <a:spcPct val="150000"/>
              </a:lnSpc>
              <a:spcBef>
                <a:spcPts val="0"/>
              </a:spcBef>
            </a:pPr>
            <a:endParaRPr lang="en-US" dirty="0">
              <a:latin typeface="+mj-lt"/>
              <a:cs typeface="Arial" panose="020B0604020202020204" pitchFamily="34" charset="0"/>
            </a:endParaRPr>
          </a:p>
        </p:txBody>
      </p:sp>
    </p:spTree>
    <p:extLst>
      <p:ext uri="{BB962C8B-B14F-4D97-AF65-F5344CB8AC3E}">
        <p14:creationId xmlns:p14="http://schemas.microsoft.com/office/powerpoint/2010/main" val="171756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0FF043-6168-4556-9D50-DFB8AFCC723A}"/>
              </a:ext>
            </a:extLst>
          </p:cNvPr>
          <p:cNvPicPr>
            <a:picLocks noChangeAspect="1"/>
          </p:cNvPicPr>
          <p:nvPr/>
        </p:nvPicPr>
        <p:blipFill rotWithShape="1">
          <a:blip r:embed="rId2"/>
          <a:srcRect r="74123"/>
          <a:stretch/>
        </p:blipFill>
        <p:spPr>
          <a:xfrm>
            <a:off x="10517413" y="39088"/>
            <a:ext cx="1490972" cy="6858000"/>
          </a:xfrm>
          <a:prstGeom prst="rect">
            <a:avLst/>
          </a:prstGeom>
        </p:spPr>
      </p:pic>
      <p:pic>
        <p:nvPicPr>
          <p:cNvPr id="5" name="Picture 4">
            <a:extLst>
              <a:ext uri="{FF2B5EF4-FFF2-40B4-BE49-F238E27FC236}">
                <a16:creationId xmlns:a16="http://schemas.microsoft.com/office/drawing/2014/main" id="{8C51A58D-F596-4E4A-9AAC-A3A5391D9753}"/>
              </a:ext>
            </a:extLst>
          </p:cNvPr>
          <p:cNvPicPr>
            <a:picLocks noChangeAspect="1"/>
          </p:cNvPicPr>
          <p:nvPr/>
        </p:nvPicPr>
        <p:blipFill>
          <a:blip r:embed="rId3"/>
          <a:stretch>
            <a:fillRect/>
          </a:stretch>
        </p:blipFill>
        <p:spPr>
          <a:xfrm>
            <a:off x="0" y="0"/>
            <a:ext cx="4199860" cy="6858000"/>
          </a:xfrm>
          <a:prstGeom prst="rect">
            <a:avLst/>
          </a:prstGeom>
        </p:spPr>
      </p:pic>
      <p:pic>
        <p:nvPicPr>
          <p:cNvPr id="7" name="Picture 6">
            <a:extLst>
              <a:ext uri="{FF2B5EF4-FFF2-40B4-BE49-F238E27FC236}">
                <a16:creationId xmlns:a16="http://schemas.microsoft.com/office/drawing/2014/main" id="{0311828A-DDB3-43CD-903A-144AF315A2A8}"/>
              </a:ext>
            </a:extLst>
          </p:cNvPr>
          <p:cNvPicPr>
            <a:picLocks noChangeAspect="1"/>
          </p:cNvPicPr>
          <p:nvPr/>
        </p:nvPicPr>
        <p:blipFill>
          <a:blip r:embed="rId4"/>
          <a:stretch>
            <a:fillRect/>
          </a:stretch>
        </p:blipFill>
        <p:spPr>
          <a:xfrm>
            <a:off x="4591625" y="4067175"/>
            <a:ext cx="5572125" cy="2790825"/>
          </a:xfrm>
          <a:prstGeom prst="rect">
            <a:avLst/>
          </a:prstGeom>
        </p:spPr>
      </p:pic>
      <p:pic>
        <p:nvPicPr>
          <p:cNvPr id="9" name="Picture 8">
            <a:extLst>
              <a:ext uri="{FF2B5EF4-FFF2-40B4-BE49-F238E27FC236}">
                <a16:creationId xmlns:a16="http://schemas.microsoft.com/office/drawing/2014/main" id="{32B0EA79-AC67-4945-B0C1-B5AB7EA8F86D}"/>
              </a:ext>
            </a:extLst>
          </p:cNvPr>
          <p:cNvPicPr>
            <a:picLocks noChangeAspect="1"/>
          </p:cNvPicPr>
          <p:nvPr/>
        </p:nvPicPr>
        <p:blipFill>
          <a:blip r:embed="rId5"/>
          <a:stretch>
            <a:fillRect/>
          </a:stretch>
        </p:blipFill>
        <p:spPr>
          <a:xfrm>
            <a:off x="4582099" y="1122173"/>
            <a:ext cx="5553075" cy="2809875"/>
          </a:xfrm>
          <a:prstGeom prst="rect">
            <a:avLst/>
          </a:prstGeom>
        </p:spPr>
      </p:pic>
      <p:cxnSp>
        <p:nvCxnSpPr>
          <p:cNvPr id="12" name="Straight Arrow Connector 11">
            <a:extLst>
              <a:ext uri="{FF2B5EF4-FFF2-40B4-BE49-F238E27FC236}">
                <a16:creationId xmlns:a16="http://schemas.microsoft.com/office/drawing/2014/main" id="{BD567351-5EE5-4F20-BB55-85DE1A39242B}"/>
              </a:ext>
            </a:extLst>
          </p:cNvPr>
          <p:cNvCxnSpPr/>
          <p:nvPr/>
        </p:nvCxnSpPr>
        <p:spPr>
          <a:xfrm flipV="1">
            <a:off x="2159306" y="2606485"/>
            <a:ext cx="2302525" cy="13065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147F46-3469-44C2-BCEE-6A9E1BEBEB3B}"/>
              </a:ext>
            </a:extLst>
          </p:cNvPr>
          <p:cNvCxnSpPr>
            <a:cxnSpLocks/>
            <a:endCxn id="7" idx="1"/>
          </p:cNvCxnSpPr>
          <p:nvPr/>
        </p:nvCxnSpPr>
        <p:spPr>
          <a:xfrm>
            <a:off x="2219440" y="4183385"/>
            <a:ext cx="2372185" cy="12792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7E8790-F9E5-4087-AD27-52500974D89D}"/>
              </a:ext>
            </a:extLst>
          </p:cNvPr>
          <p:cNvSpPr>
            <a:spLocks noGrp="1"/>
          </p:cNvSpPr>
          <p:nvPr>
            <p:ph type="title"/>
          </p:nvPr>
        </p:nvSpPr>
        <p:spPr>
          <a:xfrm>
            <a:off x="4199860" y="71440"/>
            <a:ext cx="6317553" cy="669103"/>
          </a:xfrm>
        </p:spPr>
        <p:txBody>
          <a:bodyPr/>
          <a:lstStyle/>
          <a:p>
            <a:r>
              <a:rPr lang="en-US" sz="2000" b="1" kern="0" dirty="0">
                <a:solidFill>
                  <a:srgbClr val="FFFF00"/>
                </a:solidFill>
              </a:rPr>
              <a:t>Region 1 Example: </a:t>
            </a:r>
            <a:r>
              <a:rPr lang="en-US" sz="2000" dirty="0"/>
              <a:t>Boston CBSA</a:t>
            </a:r>
            <a:br>
              <a:rPr lang="en-US" sz="2000" dirty="0"/>
            </a:br>
            <a:r>
              <a:rPr lang="en-US" sz="2000" dirty="0"/>
              <a:t>PM</a:t>
            </a:r>
            <a:r>
              <a:rPr lang="en-US" sz="2000" baseline="-25000" dirty="0"/>
              <a:t>2.5</a:t>
            </a:r>
            <a:r>
              <a:rPr lang="en-US" sz="2000" dirty="0"/>
              <a:t> Monitoring Sites</a:t>
            </a:r>
          </a:p>
        </p:txBody>
      </p:sp>
      <p:sp>
        <p:nvSpPr>
          <p:cNvPr id="11" name="Slide Number Placeholder 1">
            <a:extLst>
              <a:ext uri="{FF2B5EF4-FFF2-40B4-BE49-F238E27FC236}">
                <a16:creationId xmlns:a16="http://schemas.microsoft.com/office/drawing/2014/main" id="{5ECCF286-06E9-4A48-B8ED-84D02636DF8E}"/>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06084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E4FA5-9687-4903-A7AC-6E1A8E43CB89}"/>
              </a:ext>
            </a:extLst>
          </p:cNvPr>
          <p:cNvPicPr>
            <a:picLocks noChangeAspect="1"/>
          </p:cNvPicPr>
          <p:nvPr/>
        </p:nvPicPr>
        <p:blipFill>
          <a:blip r:embed="rId2"/>
          <a:stretch>
            <a:fillRect/>
          </a:stretch>
        </p:blipFill>
        <p:spPr>
          <a:xfrm>
            <a:off x="0" y="4236282"/>
            <a:ext cx="12192000" cy="2621718"/>
          </a:xfrm>
          <a:prstGeom prst="rect">
            <a:avLst/>
          </a:prstGeom>
        </p:spPr>
      </p:pic>
      <p:pic>
        <p:nvPicPr>
          <p:cNvPr id="7" name="Picture 6">
            <a:extLst>
              <a:ext uri="{FF2B5EF4-FFF2-40B4-BE49-F238E27FC236}">
                <a16:creationId xmlns:a16="http://schemas.microsoft.com/office/drawing/2014/main" id="{9E3A6D3F-C959-45BC-B614-9D7A8621D3BB}"/>
              </a:ext>
            </a:extLst>
          </p:cNvPr>
          <p:cNvPicPr>
            <a:picLocks noChangeAspect="1"/>
          </p:cNvPicPr>
          <p:nvPr/>
        </p:nvPicPr>
        <p:blipFill>
          <a:blip r:embed="rId3"/>
          <a:stretch>
            <a:fillRect/>
          </a:stretch>
        </p:blipFill>
        <p:spPr>
          <a:xfrm>
            <a:off x="0" y="126924"/>
            <a:ext cx="7244421" cy="3894234"/>
          </a:xfrm>
          <a:prstGeom prst="rect">
            <a:avLst/>
          </a:prstGeom>
        </p:spPr>
      </p:pic>
      <p:pic>
        <p:nvPicPr>
          <p:cNvPr id="9" name="Picture 8">
            <a:extLst>
              <a:ext uri="{FF2B5EF4-FFF2-40B4-BE49-F238E27FC236}">
                <a16:creationId xmlns:a16="http://schemas.microsoft.com/office/drawing/2014/main" id="{14454B11-4DA9-4C5A-9253-FBAEF7E27F4F}"/>
              </a:ext>
            </a:extLst>
          </p:cNvPr>
          <p:cNvPicPr>
            <a:picLocks noChangeAspect="1"/>
          </p:cNvPicPr>
          <p:nvPr/>
        </p:nvPicPr>
        <p:blipFill>
          <a:blip r:embed="rId4"/>
          <a:stretch>
            <a:fillRect/>
          </a:stretch>
        </p:blipFill>
        <p:spPr>
          <a:xfrm>
            <a:off x="8738445" y="126924"/>
            <a:ext cx="3350384" cy="3894234"/>
          </a:xfrm>
          <a:prstGeom prst="rect">
            <a:avLst/>
          </a:prstGeom>
        </p:spPr>
      </p:pic>
      <p:sp>
        <p:nvSpPr>
          <p:cNvPr id="12" name="Title 1">
            <a:extLst>
              <a:ext uri="{FF2B5EF4-FFF2-40B4-BE49-F238E27FC236}">
                <a16:creationId xmlns:a16="http://schemas.microsoft.com/office/drawing/2014/main" id="{E9C920E3-9CD9-4AB1-A54C-785A9279A5E1}"/>
              </a:ext>
            </a:extLst>
          </p:cNvPr>
          <p:cNvSpPr txBox="1">
            <a:spLocks/>
          </p:cNvSpPr>
          <p:nvPr/>
        </p:nvSpPr>
        <p:spPr>
          <a:xfrm>
            <a:off x="7168990" y="126924"/>
            <a:ext cx="1644887" cy="234085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kern="0" dirty="0">
                <a:solidFill>
                  <a:srgbClr val="FFFF00"/>
                </a:solidFill>
              </a:rPr>
              <a:t>Region 1 Example:</a:t>
            </a:r>
          </a:p>
          <a:p>
            <a:pPr algn="ctr"/>
            <a:endParaRPr lang="en-US" sz="2000" b="1" kern="0" dirty="0">
              <a:solidFill>
                <a:srgbClr val="FFFF00"/>
              </a:solidFill>
            </a:endParaRPr>
          </a:p>
          <a:p>
            <a:pPr algn="ctr"/>
            <a:r>
              <a:rPr lang="en-US" sz="2000" b="1" kern="0" dirty="0">
                <a:solidFill>
                  <a:srgbClr val="FFFF00"/>
                </a:solidFill>
              </a:rPr>
              <a:t> </a:t>
            </a:r>
            <a:r>
              <a:rPr lang="en-US" sz="2000" dirty="0"/>
              <a:t>Boston CBSA</a:t>
            </a:r>
            <a:br>
              <a:rPr lang="en-US" sz="2000" dirty="0"/>
            </a:br>
            <a:r>
              <a:rPr lang="en-US" sz="2000" dirty="0"/>
              <a:t>PM</a:t>
            </a:r>
            <a:r>
              <a:rPr lang="en-US" sz="2000" baseline="-25000" dirty="0"/>
              <a:t>2.5</a:t>
            </a:r>
            <a:r>
              <a:rPr lang="en-US" sz="2000" dirty="0"/>
              <a:t> Monitoring Sites</a:t>
            </a:r>
          </a:p>
        </p:txBody>
      </p:sp>
      <p:sp>
        <p:nvSpPr>
          <p:cNvPr id="8" name="Slide Number Placeholder 1">
            <a:extLst>
              <a:ext uri="{FF2B5EF4-FFF2-40B4-BE49-F238E27FC236}">
                <a16:creationId xmlns:a16="http://schemas.microsoft.com/office/drawing/2014/main" id="{3D9B6253-3398-4A67-A1C4-ED5996BE3DC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26048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E1137-4048-4710-A9EC-EB300403CF89}"/>
              </a:ext>
            </a:extLst>
          </p:cNvPr>
          <p:cNvPicPr>
            <a:picLocks noChangeAspect="1"/>
          </p:cNvPicPr>
          <p:nvPr/>
        </p:nvPicPr>
        <p:blipFill>
          <a:blip r:embed="rId2"/>
          <a:stretch>
            <a:fillRect/>
          </a:stretch>
        </p:blipFill>
        <p:spPr>
          <a:xfrm>
            <a:off x="10356446" y="410271"/>
            <a:ext cx="1825825" cy="6307394"/>
          </a:xfrm>
          <a:prstGeom prst="rect">
            <a:avLst/>
          </a:prstGeom>
        </p:spPr>
      </p:pic>
      <p:pic>
        <p:nvPicPr>
          <p:cNvPr id="8" name="Picture 7">
            <a:extLst>
              <a:ext uri="{FF2B5EF4-FFF2-40B4-BE49-F238E27FC236}">
                <a16:creationId xmlns:a16="http://schemas.microsoft.com/office/drawing/2014/main" id="{88FFE18C-4612-4404-A6BC-1830C2BBD6D7}"/>
              </a:ext>
            </a:extLst>
          </p:cNvPr>
          <p:cNvPicPr>
            <a:picLocks noChangeAspect="1"/>
          </p:cNvPicPr>
          <p:nvPr/>
        </p:nvPicPr>
        <p:blipFill>
          <a:blip r:embed="rId3"/>
          <a:stretch>
            <a:fillRect/>
          </a:stretch>
        </p:blipFill>
        <p:spPr>
          <a:xfrm>
            <a:off x="0" y="0"/>
            <a:ext cx="4248319" cy="6858000"/>
          </a:xfrm>
          <a:prstGeom prst="rect">
            <a:avLst/>
          </a:prstGeom>
        </p:spPr>
      </p:pic>
      <p:pic>
        <p:nvPicPr>
          <p:cNvPr id="14" name="Picture 13">
            <a:extLst>
              <a:ext uri="{FF2B5EF4-FFF2-40B4-BE49-F238E27FC236}">
                <a16:creationId xmlns:a16="http://schemas.microsoft.com/office/drawing/2014/main" id="{B52A2FCD-CDB9-40E6-ADAD-745AE481D7A5}"/>
              </a:ext>
            </a:extLst>
          </p:cNvPr>
          <p:cNvPicPr>
            <a:picLocks noChangeAspect="1"/>
          </p:cNvPicPr>
          <p:nvPr/>
        </p:nvPicPr>
        <p:blipFill>
          <a:blip r:embed="rId4"/>
          <a:stretch>
            <a:fillRect/>
          </a:stretch>
        </p:blipFill>
        <p:spPr>
          <a:xfrm>
            <a:off x="5344293" y="2957127"/>
            <a:ext cx="3806327" cy="1896690"/>
          </a:xfrm>
          <a:prstGeom prst="rect">
            <a:avLst/>
          </a:prstGeom>
        </p:spPr>
      </p:pic>
      <p:cxnSp>
        <p:nvCxnSpPr>
          <p:cNvPr id="12" name="Straight Arrow Connector 11">
            <a:extLst>
              <a:ext uri="{FF2B5EF4-FFF2-40B4-BE49-F238E27FC236}">
                <a16:creationId xmlns:a16="http://schemas.microsoft.com/office/drawing/2014/main" id="{BD567351-5EE5-4F20-BB55-85DE1A39242B}"/>
              </a:ext>
            </a:extLst>
          </p:cNvPr>
          <p:cNvCxnSpPr>
            <a:cxnSpLocks/>
            <a:endCxn id="14" idx="1"/>
          </p:cNvCxnSpPr>
          <p:nvPr/>
        </p:nvCxnSpPr>
        <p:spPr>
          <a:xfrm flipV="1">
            <a:off x="2124159" y="3905472"/>
            <a:ext cx="3220134" cy="6861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88B2119-0AFC-4DBB-905B-BA535F346046}"/>
              </a:ext>
            </a:extLst>
          </p:cNvPr>
          <p:cNvPicPr>
            <a:picLocks noChangeAspect="1"/>
          </p:cNvPicPr>
          <p:nvPr/>
        </p:nvPicPr>
        <p:blipFill>
          <a:blip r:embed="rId5"/>
          <a:stretch>
            <a:fillRect/>
          </a:stretch>
        </p:blipFill>
        <p:spPr>
          <a:xfrm>
            <a:off x="6156587" y="4853817"/>
            <a:ext cx="4038334" cy="1991788"/>
          </a:xfrm>
          <a:prstGeom prst="rect">
            <a:avLst/>
          </a:prstGeom>
        </p:spPr>
      </p:pic>
      <p:cxnSp>
        <p:nvCxnSpPr>
          <p:cNvPr id="13" name="Straight Arrow Connector 12">
            <a:extLst>
              <a:ext uri="{FF2B5EF4-FFF2-40B4-BE49-F238E27FC236}">
                <a16:creationId xmlns:a16="http://schemas.microsoft.com/office/drawing/2014/main" id="{67147F46-3469-44C2-BCEE-6A9E1BEBEB3B}"/>
              </a:ext>
            </a:extLst>
          </p:cNvPr>
          <p:cNvCxnSpPr>
            <a:cxnSpLocks/>
            <a:endCxn id="17" idx="1"/>
          </p:cNvCxnSpPr>
          <p:nvPr/>
        </p:nvCxnSpPr>
        <p:spPr>
          <a:xfrm>
            <a:off x="2458065" y="5161935"/>
            <a:ext cx="3698522" cy="6877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D6D4723-F8F1-40DD-A9CD-A7B6F326AE1E}"/>
              </a:ext>
            </a:extLst>
          </p:cNvPr>
          <p:cNvPicPr>
            <a:picLocks noChangeAspect="1"/>
          </p:cNvPicPr>
          <p:nvPr/>
        </p:nvPicPr>
        <p:blipFill>
          <a:blip r:embed="rId6"/>
          <a:stretch>
            <a:fillRect/>
          </a:stretch>
        </p:blipFill>
        <p:spPr>
          <a:xfrm>
            <a:off x="4298312" y="976571"/>
            <a:ext cx="3877442" cy="1948663"/>
          </a:xfrm>
          <a:prstGeom prst="rect">
            <a:avLst/>
          </a:prstGeom>
        </p:spPr>
      </p:pic>
      <p:cxnSp>
        <p:nvCxnSpPr>
          <p:cNvPr id="28" name="Straight Arrow Connector 27">
            <a:extLst>
              <a:ext uri="{FF2B5EF4-FFF2-40B4-BE49-F238E27FC236}">
                <a16:creationId xmlns:a16="http://schemas.microsoft.com/office/drawing/2014/main" id="{5267283A-0A94-46BB-9AE2-4E1AA4D997B2}"/>
              </a:ext>
            </a:extLst>
          </p:cNvPr>
          <p:cNvCxnSpPr>
            <a:cxnSpLocks/>
          </p:cNvCxnSpPr>
          <p:nvPr/>
        </p:nvCxnSpPr>
        <p:spPr>
          <a:xfrm flipV="1">
            <a:off x="2458065" y="1913684"/>
            <a:ext cx="1781406" cy="1650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77220F-E4B7-4650-83B7-7F6634B999FC}"/>
              </a:ext>
            </a:extLst>
          </p:cNvPr>
          <p:cNvSpPr>
            <a:spLocks noGrp="1"/>
          </p:cNvSpPr>
          <p:nvPr>
            <p:ph type="title"/>
          </p:nvPr>
        </p:nvSpPr>
        <p:spPr>
          <a:xfrm>
            <a:off x="4239470" y="60423"/>
            <a:ext cx="7342929" cy="669103"/>
          </a:xfrm>
        </p:spPr>
        <p:txBody>
          <a:bodyPr/>
          <a:lstStyle/>
          <a:p>
            <a:r>
              <a:rPr lang="en-US" sz="2400" b="1" kern="0" dirty="0">
                <a:solidFill>
                  <a:srgbClr val="FFFF00"/>
                </a:solidFill>
              </a:rPr>
              <a:t>Region 1 Example: </a:t>
            </a:r>
            <a:r>
              <a:rPr lang="en-US" sz="2400" dirty="0"/>
              <a:t>Boston CBSA</a:t>
            </a:r>
            <a:br>
              <a:rPr lang="en-US" sz="2400" dirty="0"/>
            </a:br>
            <a:r>
              <a:rPr lang="en-US" sz="2400" dirty="0"/>
              <a:t>Ozone Monitoring Sites</a:t>
            </a:r>
          </a:p>
        </p:txBody>
      </p:sp>
      <p:sp>
        <p:nvSpPr>
          <p:cNvPr id="15" name="Slide Number Placeholder 1">
            <a:extLst>
              <a:ext uri="{FF2B5EF4-FFF2-40B4-BE49-F238E27FC236}">
                <a16:creationId xmlns:a16="http://schemas.microsoft.com/office/drawing/2014/main" id="{287433B5-5A4C-4DB0-9B74-A09E97F1D17D}"/>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136428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569F8-31CA-4CF9-BC38-2587D3C3BA88}"/>
              </a:ext>
            </a:extLst>
          </p:cNvPr>
          <p:cNvPicPr>
            <a:picLocks noChangeAspect="1"/>
          </p:cNvPicPr>
          <p:nvPr/>
        </p:nvPicPr>
        <p:blipFill>
          <a:blip r:embed="rId2"/>
          <a:stretch>
            <a:fillRect/>
          </a:stretch>
        </p:blipFill>
        <p:spPr>
          <a:xfrm>
            <a:off x="0" y="12895"/>
            <a:ext cx="6488935" cy="3547027"/>
          </a:xfrm>
          <a:prstGeom prst="rect">
            <a:avLst/>
          </a:prstGeom>
        </p:spPr>
      </p:pic>
      <p:pic>
        <p:nvPicPr>
          <p:cNvPr id="6" name="Picture 5">
            <a:extLst>
              <a:ext uri="{FF2B5EF4-FFF2-40B4-BE49-F238E27FC236}">
                <a16:creationId xmlns:a16="http://schemas.microsoft.com/office/drawing/2014/main" id="{F6513BD0-207E-4CF9-B49E-FF44BA36EB88}"/>
              </a:ext>
            </a:extLst>
          </p:cNvPr>
          <p:cNvPicPr>
            <a:picLocks noChangeAspect="1"/>
          </p:cNvPicPr>
          <p:nvPr/>
        </p:nvPicPr>
        <p:blipFill>
          <a:blip r:embed="rId3"/>
          <a:stretch>
            <a:fillRect/>
          </a:stretch>
        </p:blipFill>
        <p:spPr>
          <a:xfrm>
            <a:off x="9985370" y="-11018"/>
            <a:ext cx="2206630" cy="3320113"/>
          </a:xfrm>
          <a:prstGeom prst="rect">
            <a:avLst/>
          </a:prstGeom>
        </p:spPr>
      </p:pic>
      <p:pic>
        <p:nvPicPr>
          <p:cNvPr id="10" name="Picture 9">
            <a:extLst>
              <a:ext uri="{FF2B5EF4-FFF2-40B4-BE49-F238E27FC236}">
                <a16:creationId xmlns:a16="http://schemas.microsoft.com/office/drawing/2014/main" id="{17A11AE5-433D-44D3-B00A-0BDF495B78D7}"/>
              </a:ext>
            </a:extLst>
          </p:cNvPr>
          <p:cNvPicPr>
            <a:picLocks noChangeAspect="1"/>
          </p:cNvPicPr>
          <p:nvPr/>
        </p:nvPicPr>
        <p:blipFill>
          <a:blip r:embed="rId4"/>
          <a:stretch>
            <a:fillRect/>
          </a:stretch>
        </p:blipFill>
        <p:spPr>
          <a:xfrm>
            <a:off x="0" y="3548905"/>
            <a:ext cx="12192000" cy="3320112"/>
          </a:xfrm>
          <a:prstGeom prst="rect">
            <a:avLst/>
          </a:prstGeom>
        </p:spPr>
      </p:pic>
      <p:sp>
        <p:nvSpPr>
          <p:cNvPr id="2" name="Title 1">
            <a:extLst>
              <a:ext uri="{FF2B5EF4-FFF2-40B4-BE49-F238E27FC236}">
                <a16:creationId xmlns:a16="http://schemas.microsoft.com/office/drawing/2014/main" id="{FCF3F5A5-710C-4B5E-A564-1C055A3826A7}"/>
              </a:ext>
            </a:extLst>
          </p:cNvPr>
          <p:cNvSpPr>
            <a:spLocks noGrp="1"/>
          </p:cNvSpPr>
          <p:nvPr>
            <p:ph type="title"/>
          </p:nvPr>
        </p:nvSpPr>
        <p:spPr>
          <a:xfrm>
            <a:off x="6533003" y="181610"/>
            <a:ext cx="3360144" cy="1944647"/>
          </a:xfrm>
        </p:spPr>
        <p:txBody>
          <a:bodyPr/>
          <a:lstStyle/>
          <a:p>
            <a:r>
              <a:rPr lang="en-US" sz="2400" b="1" kern="0" dirty="0">
                <a:solidFill>
                  <a:srgbClr val="FFFF00"/>
                </a:solidFill>
              </a:rPr>
              <a:t>Region 1 Example:</a:t>
            </a:r>
            <a:br>
              <a:rPr lang="en-US" sz="2400" b="1" kern="0" dirty="0">
                <a:solidFill>
                  <a:srgbClr val="FFFF00"/>
                </a:solidFill>
              </a:rPr>
            </a:br>
            <a:br>
              <a:rPr lang="en-US" sz="2400" b="1" kern="0" dirty="0">
                <a:solidFill>
                  <a:srgbClr val="FFFF00"/>
                </a:solidFill>
              </a:rPr>
            </a:br>
            <a:r>
              <a:rPr lang="en-US" sz="2400" b="1" kern="0" dirty="0">
                <a:solidFill>
                  <a:srgbClr val="FFFF00"/>
                </a:solidFill>
              </a:rPr>
              <a:t> </a:t>
            </a:r>
            <a:r>
              <a:rPr lang="en-US" sz="2400" dirty="0">
                <a:solidFill>
                  <a:schemeClr val="tx1"/>
                </a:solidFill>
              </a:rPr>
              <a:t>Boston CBSA</a:t>
            </a:r>
            <a:br>
              <a:rPr lang="en-US" sz="2400" dirty="0">
                <a:solidFill>
                  <a:schemeClr val="tx1"/>
                </a:solidFill>
              </a:rPr>
            </a:br>
            <a:r>
              <a:rPr lang="en-US" sz="2400" dirty="0">
                <a:solidFill>
                  <a:schemeClr val="tx1"/>
                </a:solidFill>
              </a:rPr>
              <a:t>Ozone Monitoring Sites</a:t>
            </a:r>
          </a:p>
        </p:txBody>
      </p:sp>
      <p:sp>
        <p:nvSpPr>
          <p:cNvPr id="8" name="Slide Number Placeholder 1">
            <a:extLst>
              <a:ext uri="{FF2B5EF4-FFF2-40B4-BE49-F238E27FC236}">
                <a16:creationId xmlns:a16="http://schemas.microsoft.com/office/drawing/2014/main" id="{2D5DC2F6-5E2C-4680-8570-3BA98158E74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58578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EAB201-F959-4B73-820C-147D2A522317}"/>
              </a:ext>
            </a:extLst>
          </p:cNvPr>
          <p:cNvSpPr txBox="1">
            <a:spLocks/>
          </p:cNvSpPr>
          <p:nvPr/>
        </p:nvSpPr>
        <p:spPr bwMode="auto">
          <a:xfrm>
            <a:off x="914400" y="408879"/>
            <a:ext cx="103632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4400" b="1" i="0" u="none" strike="noStrike" kern="0" cap="none" spc="0" normalizeH="0" baseline="0" noProof="0" dirty="0">
                <a:ln>
                  <a:noFill/>
                </a:ln>
                <a:solidFill>
                  <a:srgbClr val="FFFF00"/>
                </a:solidFill>
                <a:effectLst/>
                <a:uLnTx/>
                <a:uFillTx/>
                <a:latin typeface="微软雅黑"/>
                <a:ea typeface="微软雅黑"/>
                <a:cs typeface="+mn-cs"/>
              </a:rPr>
              <a:t>Questions?</a:t>
            </a:r>
          </a:p>
        </p:txBody>
      </p:sp>
      <p:sp>
        <p:nvSpPr>
          <p:cNvPr id="7" name="Subtitle 2">
            <a:extLst>
              <a:ext uri="{FF2B5EF4-FFF2-40B4-BE49-F238E27FC236}">
                <a16:creationId xmlns:a16="http://schemas.microsoft.com/office/drawing/2014/main" id="{8656D13B-E83B-45E5-A199-5507FE300BF9}"/>
              </a:ext>
            </a:extLst>
          </p:cNvPr>
          <p:cNvSpPr txBox="1">
            <a:spLocks/>
          </p:cNvSpPr>
          <p:nvPr/>
        </p:nvSpPr>
        <p:spPr>
          <a:xfrm>
            <a:off x="5999967" y="1676400"/>
            <a:ext cx="5624186" cy="1752600"/>
          </a:xfrm>
          <a:prstGeom prst="rect">
            <a:avLst/>
          </a:prstGeom>
        </p:spPr>
        <p:txBody>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Today is Kimber Scavo’s last day with EPA and we would like to send her a huge </a:t>
            </a:r>
            <a:r>
              <a:rPr kumimoji="0" lang="en-US" sz="3200" b="1" i="0" u="none" strike="noStrike" kern="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THANK YOU </a:t>
            </a:r>
            <a:r>
              <a:rPr kumimoji="0" lang="en-US" sz="3200" b="0" i="0" u="none" strike="noStrike" kern="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for her decades of hard work to advance multi-pollutant air quality managment and bring the NEXUS tool to fruition! </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3200" b="0" i="0" u="none" strike="noStrike" kern="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We will miss you, Kimber!!</a:t>
            </a:r>
          </a:p>
        </p:txBody>
      </p:sp>
      <p:pic>
        <p:nvPicPr>
          <p:cNvPr id="10" name="Picture 9" descr="A person standing on a boat&#10;&#10;Description automatically generated">
            <a:extLst>
              <a:ext uri="{FF2B5EF4-FFF2-40B4-BE49-F238E27FC236}">
                <a16:creationId xmlns:a16="http://schemas.microsoft.com/office/drawing/2014/main" id="{C74A5DBC-DFE1-4B48-BA76-A67D297C1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86" y="1730096"/>
            <a:ext cx="4725588" cy="4719025"/>
          </a:xfrm>
          <a:prstGeom prst="rect">
            <a:avLst/>
          </a:prstGeom>
          <a:ln>
            <a:solidFill>
              <a:srgbClr val="333399"/>
            </a:solidFill>
          </a:ln>
        </p:spPr>
      </p:pic>
      <p:sp>
        <p:nvSpPr>
          <p:cNvPr id="5" name="Slide Number Placeholder 1">
            <a:extLst>
              <a:ext uri="{FF2B5EF4-FFF2-40B4-BE49-F238E27FC236}">
                <a16:creationId xmlns:a16="http://schemas.microsoft.com/office/drawing/2014/main" id="{524A0E73-4C7E-4C5A-A6F0-48E1ED84787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894885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0442-DFBB-446A-AE35-C3AE5284782B}"/>
              </a:ext>
            </a:extLst>
          </p:cNvPr>
          <p:cNvSpPr>
            <a:spLocks noGrp="1"/>
          </p:cNvSpPr>
          <p:nvPr>
            <p:ph type="ctrTitle"/>
          </p:nvPr>
        </p:nvSpPr>
        <p:spPr/>
        <p:txBody>
          <a:bodyPr/>
          <a:lstStyle/>
          <a:p>
            <a:pPr algn="ctr"/>
            <a:r>
              <a:rPr lang="en-US" dirty="0"/>
              <a:t>Appendices</a:t>
            </a:r>
          </a:p>
        </p:txBody>
      </p:sp>
      <p:sp>
        <p:nvSpPr>
          <p:cNvPr id="3" name="Subtitle 2">
            <a:extLst>
              <a:ext uri="{FF2B5EF4-FFF2-40B4-BE49-F238E27FC236}">
                <a16:creationId xmlns:a16="http://schemas.microsoft.com/office/drawing/2014/main" id="{A6E4C267-801F-454D-9807-2EC2DCB78D50}"/>
              </a:ext>
            </a:extLst>
          </p:cNvPr>
          <p:cNvSpPr>
            <a:spLocks noGrp="1"/>
          </p:cNvSpPr>
          <p:nvPr>
            <p:ph type="subTitle" idx="1"/>
          </p:nvPr>
        </p:nvSpPr>
        <p:spPr/>
        <p:txBody>
          <a:bodyPr/>
          <a:lstStyle/>
          <a:p>
            <a:endParaRPr lang="en-US" dirty="0"/>
          </a:p>
        </p:txBody>
      </p:sp>
      <p:sp>
        <p:nvSpPr>
          <p:cNvPr id="4" name="Slide Number Placeholder 1">
            <a:extLst>
              <a:ext uri="{FF2B5EF4-FFF2-40B4-BE49-F238E27FC236}">
                <a16:creationId xmlns:a16="http://schemas.microsoft.com/office/drawing/2014/main" id="{003771A5-D962-44EF-A3F3-8716E2A6CEE1}"/>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1816532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1438-39D4-4907-A853-849E7503BE31}"/>
              </a:ext>
            </a:extLst>
          </p:cNvPr>
          <p:cNvSpPr>
            <a:spLocks noGrp="1"/>
          </p:cNvSpPr>
          <p:nvPr>
            <p:ph type="title"/>
          </p:nvPr>
        </p:nvSpPr>
        <p:spPr/>
        <p:txBody>
          <a:bodyPr/>
          <a:lstStyle/>
          <a:p>
            <a:r>
              <a:rPr lang="en-US" sz="3200" b="1" kern="0" dirty="0">
                <a:solidFill>
                  <a:srgbClr val="FFFF00"/>
                </a:solidFill>
              </a:rPr>
              <a:t>Appendix A: </a:t>
            </a:r>
            <a:r>
              <a:rPr lang="en-US" altLang="zh-CN" sz="3200" b="1" dirty="0">
                <a:solidFill>
                  <a:schemeClr val="bg1"/>
                </a:solidFill>
                <a:latin typeface="Arial" charset="0"/>
                <a:ea typeface="微软雅黑"/>
              </a:rPr>
              <a:t>Important Caveats</a:t>
            </a:r>
            <a:endParaRPr lang="en-US" dirty="0"/>
          </a:p>
        </p:txBody>
      </p:sp>
      <p:sp>
        <p:nvSpPr>
          <p:cNvPr id="3" name="Content Placeholder 2">
            <a:extLst>
              <a:ext uri="{FF2B5EF4-FFF2-40B4-BE49-F238E27FC236}">
                <a16:creationId xmlns:a16="http://schemas.microsoft.com/office/drawing/2014/main" id="{DB2025C0-419E-4C4F-BDD3-605B01C90AD5}"/>
              </a:ext>
            </a:extLst>
          </p:cNvPr>
          <p:cNvSpPr>
            <a:spLocks noGrp="1"/>
          </p:cNvSpPr>
          <p:nvPr>
            <p:ph idx="1"/>
          </p:nvPr>
        </p:nvSpPr>
        <p:spPr/>
        <p:txBody>
          <a:bodyPr>
            <a:normAutofit lnSpcReduction="10000"/>
          </a:bodyPr>
          <a:lstStyle/>
          <a:p>
            <a:pPr marL="0" indent="0" algn="ctr">
              <a:spcBef>
                <a:spcPts val="0"/>
              </a:spcBef>
              <a:spcAft>
                <a:spcPts val="0"/>
              </a:spcAft>
              <a:buNone/>
            </a:pPr>
            <a:r>
              <a:rPr lang="en-US" sz="2000" b="0" i="1" dirty="0">
                <a:solidFill>
                  <a:srgbClr val="FF0000"/>
                </a:solidFill>
                <a:effectLst/>
                <a:latin typeface="Calibri" panose="020F0502020204030204" pitchFamily="34" charset="0"/>
                <a:ea typeface="Calibri" panose="020F0502020204030204" pitchFamily="34" charset="0"/>
              </a:rPr>
              <a:t>**NEXUS is currently an advanced screening tool for internal EPA use. A beta version is available for EPA staff to use and provide feedback on for improvement. Additional updates/improvements are necessary before the NEXUS tool is ready to be released to the public.**</a:t>
            </a:r>
          </a:p>
          <a:p>
            <a:pPr marL="0" marR="0" indent="0">
              <a:spcBef>
                <a:spcPts val="0"/>
              </a:spcBef>
              <a:spcAft>
                <a:spcPts val="0"/>
              </a:spcAft>
              <a:buNone/>
            </a:pPr>
            <a:endParaRPr lang="en-US" sz="2000" b="0" u="sng"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0" u="sng"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latin typeface="Calibri" panose="020F0502020204030204" pitchFamily="34" charset="0"/>
                <a:ea typeface="Calibri" panose="020F0502020204030204" pitchFamily="34" charset="0"/>
              </a:rPr>
              <a:t>NEXUS Caveat</a:t>
            </a:r>
          </a:p>
          <a:p>
            <a:pPr marL="0" marR="0" indent="0">
              <a:spcBef>
                <a:spcPts val="0"/>
              </a:spcBef>
              <a:spcAft>
                <a:spcPts val="0"/>
              </a:spcAft>
              <a:buNone/>
            </a:pPr>
            <a:r>
              <a:rPr lang="en-US" sz="2000" b="0" i="1" dirty="0">
                <a:latin typeface="Calibri" panose="020F0502020204030204" pitchFamily="34" charset="0"/>
                <a:ea typeface="Calibri" panose="020F0502020204030204" pitchFamily="34" charset="0"/>
              </a:rPr>
              <a:t>The NEXUS screening tool uses data from a variety of sources. This data is publicly available, except for the BenMAP data at the tract level. EPA is currently still in an internal review process and is not using this tool to support regulatory analyses.</a:t>
            </a:r>
          </a:p>
          <a:p>
            <a:pPr marL="0" marR="0" indent="0">
              <a:spcBef>
                <a:spcPts val="0"/>
              </a:spcBef>
              <a:spcAft>
                <a:spcPts val="0"/>
              </a:spcAft>
              <a:buNone/>
            </a:pPr>
            <a:endParaRPr lang="en-US" sz="2000" b="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effectLst/>
                <a:latin typeface="Calibri" panose="020F0502020204030204" pitchFamily="34" charset="0"/>
                <a:ea typeface="Calibri" panose="020F0502020204030204" pitchFamily="34" charset="0"/>
              </a:rPr>
              <a:t>BenMAP Caveat</a:t>
            </a:r>
          </a:p>
          <a:p>
            <a:pPr marL="0" marR="0" indent="0">
              <a:spcBef>
                <a:spcPts val="0"/>
              </a:spcBef>
              <a:spcAft>
                <a:spcPts val="0"/>
              </a:spcAft>
              <a:buNone/>
            </a:pPr>
            <a:r>
              <a:rPr lang="en-US" sz="2000" b="0" i="1" dirty="0">
                <a:solidFill>
                  <a:srgbClr val="000000"/>
                </a:solidFill>
                <a:effectLst/>
                <a:latin typeface="Calibri" panose="020F0502020204030204" pitchFamily="34" charset="0"/>
                <a:ea typeface="Calibri" panose="020F0502020204030204" pitchFamily="34" charset="0"/>
              </a:rPr>
              <a:t>The estimated number of PM and ozone-attributable deaths and illnesses reported at each tract are subject to important uncertainties and should be interpreted with caution. When using the BenMAP-CE tool to calculate these tract-level results, EPA lacked information regarding the baseline health status of individuals living at each tract; these data are a key input to the calculation of benefits. EPA instead used data available at the county- or state-level, which does not account for differences in baseline health between tracts. Estimating benefits in this way is not consistent with the peer-reviewed methods EPA follows when estimating air quality benefits in a Regulatory Impact Analysis. EPA will continue to refine its methods with the goal of reporting tract-level health benefits with confidence. </a:t>
            </a: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p:txBody>
      </p:sp>
      <p:sp>
        <p:nvSpPr>
          <p:cNvPr id="4" name="Slide Number Placeholder 1">
            <a:extLst>
              <a:ext uri="{FF2B5EF4-FFF2-40B4-BE49-F238E27FC236}">
                <a16:creationId xmlns:a16="http://schemas.microsoft.com/office/drawing/2014/main" id="{CFF6DA0F-EE70-4DCC-9E0D-A00DC0577C69}"/>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987906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E18DB-F2D3-495F-983E-A00172B0BEFD}"/>
              </a:ext>
            </a:extLst>
          </p:cNvPr>
          <p:cNvSpPr>
            <a:spLocks noGrp="1"/>
          </p:cNvSpPr>
          <p:nvPr>
            <p:ph idx="1"/>
          </p:nvPr>
        </p:nvSpPr>
        <p:spPr>
          <a:xfrm>
            <a:off x="541867" y="936999"/>
            <a:ext cx="11108266" cy="5879687"/>
          </a:xfrm>
        </p:spPr>
        <p:txBody>
          <a:bodyPr numCol="2">
            <a:normAutofit fontScale="70000" lnSpcReduction="20000"/>
          </a:bodyPr>
          <a:lstStyle/>
          <a:p>
            <a:pPr marL="285750" lvl="0" indent="-285750">
              <a:buFont typeface="Wingdings" panose="05000000000000000000" pitchFamily="2" charset="2"/>
              <a:buChar char="ü"/>
            </a:pPr>
            <a:r>
              <a:rPr lang="en-US" sz="1800" b="0" dirty="0"/>
              <a:t>9/25/2020– AQAD &amp; HEID</a:t>
            </a:r>
          </a:p>
          <a:p>
            <a:pPr marL="285750" lvl="0" indent="-285750">
              <a:buFont typeface="Wingdings" panose="05000000000000000000" pitchFamily="2" charset="2"/>
              <a:buChar char="ü"/>
            </a:pPr>
            <a:r>
              <a:rPr lang="en-US" sz="1800" b="0" dirty="0"/>
              <a:t>11/3/2020 – MP Team</a:t>
            </a:r>
          </a:p>
          <a:p>
            <a:pPr marL="285750" lvl="0" indent="-285750">
              <a:buFont typeface="Wingdings" panose="05000000000000000000" pitchFamily="2" charset="2"/>
              <a:buChar char="ü"/>
            </a:pPr>
            <a:r>
              <a:rPr lang="en-US" sz="1800" b="0" dirty="0"/>
              <a:t>11/4/2020 – Air Toxics Group</a:t>
            </a:r>
          </a:p>
          <a:p>
            <a:pPr marL="285750" lvl="0" indent="-285750">
              <a:buFont typeface="Wingdings" panose="05000000000000000000" pitchFamily="2" charset="2"/>
              <a:buChar char="ü"/>
            </a:pPr>
            <a:r>
              <a:rPr lang="en-US" sz="1800" b="0" dirty="0"/>
              <a:t>12/10/2020 – AQPD</a:t>
            </a:r>
          </a:p>
          <a:p>
            <a:pPr marL="285750" lvl="0" indent="-285750">
              <a:buFont typeface="Wingdings" panose="05000000000000000000" pitchFamily="2" charset="2"/>
              <a:buChar char="ü"/>
            </a:pPr>
            <a:r>
              <a:rPr lang="en-US" sz="1800" b="0" dirty="0"/>
              <a:t>1/25/2021 – OID</a:t>
            </a:r>
          </a:p>
          <a:p>
            <a:pPr marL="285750" lvl="0" indent="-285750">
              <a:buFont typeface="Wingdings" panose="05000000000000000000" pitchFamily="2" charset="2"/>
              <a:buChar char="ü"/>
            </a:pPr>
            <a:r>
              <a:rPr lang="en-US" sz="1800" b="0" dirty="0"/>
              <a:t>1/28/2021 – SPPD</a:t>
            </a:r>
          </a:p>
          <a:p>
            <a:pPr marL="285750" lvl="0" indent="-285750">
              <a:buFont typeface="Wingdings" panose="05000000000000000000" pitchFamily="2" charset="2"/>
              <a:buChar char="ü"/>
            </a:pPr>
            <a:r>
              <a:rPr lang="en-US" sz="1800" b="0" dirty="0"/>
              <a:t>2/1/2021 – Peter/SMT</a:t>
            </a:r>
          </a:p>
          <a:p>
            <a:pPr marL="285750" lvl="0" indent="-285750">
              <a:buFont typeface="Wingdings" panose="05000000000000000000" pitchFamily="2" charset="2"/>
              <a:buChar char="ü"/>
            </a:pPr>
            <a:r>
              <a:rPr lang="en-US" sz="1800" b="0" dirty="0"/>
              <a:t>4/12/2021 – HEID &amp; AQAD</a:t>
            </a:r>
          </a:p>
          <a:p>
            <a:pPr marL="285750" lvl="0" indent="-285750">
              <a:buFont typeface="Wingdings" panose="05000000000000000000" pitchFamily="2" charset="2"/>
              <a:buChar char="ü"/>
            </a:pPr>
            <a:r>
              <a:rPr lang="en-US" sz="1800" b="0" dirty="0"/>
              <a:t>5/17/2021 – Peter/SMT</a:t>
            </a:r>
          </a:p>
          <a:p>
            <a:pPr marL="285750" lvl="0" indent="-285750">
              <a:buFont typeface="Wingdings" panose="05000000000000000000" pitchFamily="2" charset="2"/>
              <a:buChar char="ü"/>
            </a:pPr>
            <a:r>
              <a:rPr lang="en-US" sz="1800" b="0" dirty="0"/>
              <a:t>5/24/2021 – MP Team </a:t>
            </a:r>
          </a:p>
          <a:p>
            <a:pPr marL="285750" lvl="0" indent="-285750">
              <a:buFont typeface="Wingdings" panose="05000000000000000000" pitchFamily="2" charset="2"/>
              <a:buChar char="ü"/>
            </a:pPr>
            <a:r>
              <a:rPr lang="en-US" sz="1800" b="0" dirty="0"/>
              <a:t>6/29/2021 – ORD</a:t>
            </a:r>
          </a:p>
          <a:p>
            <a:pPr marL="285750" lvl="0" indent="-285750">
              <a:buFont typeface="Wingdings" panose="05000000000000000000" pitchFamily="2" charset="2"/>
              <a:buChar char="ü"/>
            </a:pPr>
            <a:r>
              <a:rPr lang="en-US" sz="1800" b="0" dirty="0"/>
              <a:t>7/12/2021– HEID &amp; AQAD</a:t>
            </a:r>
          </a:p>
          <a:p>
            <a:pPr marL="285750" lvl="0" indent="-285750">
              <a:buFont typeface="Wingdings" panose="05000000000000000000" pitchFamily="2" charset="2"/>
              <a:buChar char="ü"/>
            </a:pPr>
            <a:r>
              <a:rPr lang="en-US" sz="1800" b="0" dirty="0"/>
              <a:t>7/19/2021 –  OID</a:t>
            </a:r>
          </a:p>
          <a:p>
            <a:pPr marL="285750" lvl="0" indent="-285750">
              <a:buFont typeface="Wingdings" panose="05000000000000000000" pitchFamily="2" charset="2"/>
              <a:buChar char="ü"/>
            </a:pPr>
            <a:r>
              <a:rPr lang="en-US" sz="1800" b="0" dirty="0"/>
              <a:t>8/10/2021– OAP</a:t>
            </a:r>
          </a:p>
          <a:p>
            <a:pPr marL="285750" lvl="0" indent="-285750">
              <a:buFont typeface="Wingdings" panose="05000000000000000000" pitchFamily="2" charset="2"/>
              <a:buChar char="ü"/>
            </a:pPr>
            <a:r>
              <a:rPr lang="en-US" sz="1800" b="0" dirty="0"/>
              <a:t>8/26/2021 – OAR</a:t>
            </a:r>
          </a:p>
          <a:p>
            <a:pPr marL="285750" lvl="0" indent="-285750">
              <a:buFont typeface="Wingdings" panose="05000000000000000000" pitchFamily="2" charset="2"/>
              <a:buChar char="ü"/>
            </a:pPr>
            <a:r>
              <a:rPr lang="en-US" sz="1800" b="0" dirty="0"/>
              <a:t>8/27/2021 - OP</a:t>
            </a:r>
          </a:p>
          <a:p>
            <a:pPr marL="285750" lvl="0" indent="-285750">
              <a:buFont typeface="Wingdings" panose="05000000000000000000" pitchFamily="2" charset="2"/>
              <a:buChar char="ü"/>
            </a:pPr>
            <a:r>
              <a:rPr lang="en-US" sz="1800" b="0" dirty="0"/>
              <a:t>8/30/2021 – OEJ</a:t>
            </a:r>
          </a:p>
          <a:p>
            <a:pPr marL="285750" lvl="0" indent="-285750">
              <a:buFont typeface="Wingdings" panose="05000000000000000000" pitchFamily="2" charset="2"/>
              <a:buChar char="ü"/>
            </a:pPr>
            <a:r>
              <a:rPr lang="en-US" sz="1800" b="0" dirty="0"/>
              <a:t>8/30/2021 - Region 4/Louisville </a:t>
            </a:r>
          </a:p>
          <a:p>
            <a:pPr marL="285750" lvl="0" indent="-285750">
              <a:buFont typeface="Wingdings" panose="05000000000000000000" pitchFamily="2" charset="2"/>
              <a:buChar char="ü"/>
            </a:pPr>
            <a:r>
              <a:rPr lang="en-US" sz="1800" b="0" dirty="0"/>
              <a:t>9/7/2021 – RO ADDs</a:t>
            </a:r>
          </a:p>
          <a:p>
            <a:pPr marL="285750" lvl="0" indent="-285750">
              <a:buFont typeface="Wingdings" panose="05000000000000000000" pitchFamily="2" charset="2"/>
              <a:buChar char="ü"/>
            </a:pPr>
            <a:r>
              <a:rPr lang="en-US" sz="1800" b="0" dirty="0"/>
              <a:t>9/20/2021 – OAR Demo</a:t>
            </a:r>
          </a:p>
          <a:p>
            <a:pPr marL="285750" lvl="0" indent="-285750">
              <a:buFont typeface="Wingdings" panose="05000000000000000000" pitchFamily="2" charset="2"/>
              <a:buChar char="ü"/>
            </a:pPr>
            <a:r>
              <a:rPr lang="en-US" sz="1800" b="0" dirty="0"/>
              <a:t>10/14/2021 – OP/NCEE</a:t>
            </a:r>
          </a:p>
          <a:p>
            <a:pPr marL="285750" lvl="0" indent="-285750">
              <a:buFont typeface="Wingdings" panose="05000000000000000000" pitchFamily="2" charset="2"/>
              <a:buChar char="ü"/>
            </a:pPr>
            <a:r>
              <a:rPr lang="en-US" sz="1800" b="0" dirty="0"/>
              <a:t>11/2/2021 – RO APMs</a:t>
            </a:r>
          </a:p>
          <a:p>
            <a:pPr marL="285750" lvl="0" indent="-285750">
              <a:buFont typeface="Wingdings" panose="05000000000000000000" pitchFamily="2" charset="2"/>
              <a:buChar char="ü"/>
            </a:pPr>
            <a:r>
              <a:rPr lang="en-US" sz="1800" b="0" dirty="0"/>
              <a:t>11/8/2021- RO APMs Demo</a:t>
            </a:r>
          </a:p>
          <a:p>
            <a:pPr marL="285750" lvl="0" indent="-285750">
              <a:buFont typeface="Wingdings" panose="05000000000000000000" pitchFamily="2" charset="2"/>
              <a:buChar char="ü"/>
            </a:pPr>
            <a:r>
              <a:rPr lang="en-US" sz="1800" b="0" dirty="0"/>
              <a:t>11/16/2021 – R1 (RARE) Project</a:t>
            </a:r>
          </a:p>
          <a:p>
            <a:pPr marL="285750" lvl="0" indent="-285750">
              <a:buFont typeface="Wingdings" panose="05000000000000000000" pitchFamily="2" charset="2"/>
              <a:buChar char="ü"/>
            </a:pPr>
            <a:r>
              <a:rPr lang="en-US" sz="1800" b="0" dirty="0"/>
              <a:t>11/28/2021 – AQAD All-Hands</a:t>
            </a:r>
          </a:p>
          <a:p>
            <a:pPr marL="285750" lvl="0" indent="-285750">
              <a:buFont typeface="Wingdings" panose="05000000000000000000" pitchFamily="2" charset="2"/>
              <a:buChar char="ü"/>
            </a:pPr>
            <a:r>
              <a:rPr lang="en-US" sz="1800" b="0" dirty="0"/>
              <a:t>11/23/2021 – R3 NEXUS Beta Testers</a:t>
            </a:r>
          </a:p>
          <a:p>
            <a:pPr marL="285750" lvl="0" indent="-285750">
              <a:buFont typeface="Wingdings" panose="05000000000000000000" pitchFamily="2" charset="2"/>
              <a:buChar char="ü"/>
            </a:pPr>
            <a:r>
              <a:rPr lang="en-US" sz="1800" b="0" dirty="0"/>
              <a:t>2/15/22 – AQPD (NSRG, OPG &amp; SLPG)</a:t>
            </a:r>
          </a:p>
          <a:p>
            <a:pPr marL="285750" lvl="0" indent="-285750">
              <a:buFont typeface="Wingdings" panose="05000000000000000000" pitchFamily="2" charset="2"/>
              <a:buChar char="ü"/>
            </a:pPr>
            <a:r>
              <a:rPr lang="en-US" sz="1800" b="0" dirty="0"/>
              <a:t>2/17/22 – AT Strategy Mgmt &amp; Mitigation Team</a:t>
            </a:r>
          </a:p>
          <a:p>
            <a:pPr marL="285750" lvl="0" indent="-285750">
              <a:buFont typeface="Wingdings" panose="05000000000000000000" pitchFamily="2" charset="2"/>
              <a:buChar char="ü"/>
            </a:pPr>
            <a:r>
              <a:rPr lang="en-US" sz="1800" b="0" dirty="0"/>
              <a:t>3/15/22 – OID (CTPG)</a:t>
            </a:r>
          </a:p>
          <a:p>
            <a:pPr lvl="0">
              <a:buFont typeface="Wingdings" panose="05000000000000000000" pitchFamily="2" charset="2"/>
              <a:buChar char="ü"/>
            </a:pPr>
            <a:r>
              <a:rPr lang="en-US" sz="1800" b="0" dirty="0"/>
              <a:t>4/26/22 – EPA Regional NEXUS Beta Testing Team</a:t>
            </a:r>
          </a:p>
          <a:p>
            <a:pPr lvl="0">
              <a:buFont typeface="Wingdings" panose="05000000000000000000" pitchFamily="2" charset="2"/>
              <a:buChar char="ü"/>
            </a:pPr>
            <a:r>
              <a:rPr lang="en-US" sz="1800" b="0" dirty="0"/>
              <a:t>4/28/22 – AQAD (AAMG)</a:t>
            </a:r>
          </a:p>
          <a:p>
            <a:pPr lvl="0">
              <a:buFont typeface="Wingdings" panose="05000000000000000000" pitchFamily="2" charset="2"/>
              <a:buChar char="ü"/>
            </a:pPr>
            <a:r>
              <a:rPr lang="en-US" sz="1800" b="0" dirty="0"/>
              <a:t>5/3/22 – HEID &amp; AQAD</a:t>
            </a:r>
          </a:p>
          <a:p>
            <a:pPr lvl="0">
              <a:buFont typeface="Wingdings" panose="05000000000000000000" pitchFamily="2" charset="2"/>
              <a:buChar char="ü"/>
            </a:pPr>
            <a:r>
              <a:rPr lang="en-US" sz="1800" b="0" dirty="0"/>
              <a:t>5/4/22 – Air Toxics Data Analysis Team </a:t>
            </a:r>
          </a:p>
          <a:p>
            <a:pPr lvl="0">
              <a:buFont typeface="Wingdings" panose="05000000000000000000" pitchFamily="2" charset="2"/>
              <a:buChar char="ü"/>
            </a:pPr>
            <a:r>
              <a:rPr lang="en-US" sz="1800" b="0" dirty="0"/>
              <a:t>5/10/22 – ADVANCE Workgroup</a:t>
            </a:r>
          </a:p>
          <a:p>
            <a:pPr lvl="0">
              <a:buFont typeface="Wingdings" panose="05000000000000000000" pitchFamily="2" charset="2"/>
              <a:buChar char="ü"/>
            </a:pPr>
            <a:r>
              <a:rPr lang="en-US" sz="1800" b="0" dirty="0"/>
              <a:t>5/26/22 - OAP/CCD</a:t>
            </a:r>
          </a:p>
          <a:p>
            <a:pPr lvl="0">
              <a:buFont typeface="Wingdings" panose="05000000000000000000" pitchFamily="2" charset="2"/>
              <a:buChar char="ü"/>
            </a:pPr>
            <a:r>
              <a:rPr lang="en-US" sz="1800" b="0" dirty="0"/>
              <a:t>6/15/22 – Regional Ambient Air Monitoring </a:t>
            </a:r>
          </a:p>
          <a:p>
            <a:pPr lvl="0">
              <a:buFont typeface="Wingdings" panose="05000000000000000000" pitchFamily="2" charset="2"/>
              <a:buChar char="ü"/>
            </a:pPr>
            <a:r>
              <a:rPr lang="en-US" sz="1800" b="0" dirty="0"/>
              <a:t>6/23/22 – SPPD All-Hands</a:t>
            </a:r>
          </a:p>
          <a:p>
            <a:pPr lvl="0">
              <a:buFont typeface="Wingdings" panose="05000000000000000000" pitchFamily="2" charset="2"/>
              <a:buChar char="ü"/>
            </a:pPr>
            <a:r>
              <a:rPr lang="en-US" sz="1800" b="0" dirty="0"/>
              <a:t>7/21/22 – EJ in Rulemaking Comm. Of Practice</a:t>
            </a:r>
          </a:p>
          <a:p>
            <a:pPr>
              <a:buFont typeface="Wingdings" panose="05000000000000000000" pitchFamily="2" charset="2"/>
              <a:buChar char="ü"/>
            </a:pPr>
            <a:r>
              <a:rPr lang="en-US" sz="1800" b="0" dirty="0"/>
              <a:t>8/15/22 – OGC &amp; ECRCO – Title VI</a:t>
            </a:r>
          </a:p>
          <a:p>
            <a:pPr lvl="0">
              <a:buFont typeface="Wingdings" panose="05000000000000000000" pitchFamily="2" charset="2"/>
              <a:buChar char="ü"/>
            </a:pPr>
            <a:r>
              <a:rPr lang="en-US" sz="1800" b="0" dirty="0"/>
              <a:t>8/16/22 – Pre-brief for HEID &amp; AQAD</a:t>
            </a:r>
          </a:p>
          <a:p>
            <a:pPr lvl="0">
              <a:buFont typeface="Wingdings" panose="05000000000000000000" pitchFamily="2" charset="2"/>
              <a:buChar char="ü"/>
            </a:pPr>
            <a:r>
              <a:rPr lang="en-US" sz="1800" b="0" dirty="0"/>
              <a:t>8/17/22 – Peter</a:t>
            </a:r>
          </a:p>
          <a:p>
            <a:pPr lvl="0">
              <a:buFont typeface="Wingdings" panose="05000000000000000000" pitchFamily="2" charset="2"/>
              <a:buChar char="ü"/>
            </a:pPr>
            <a:r>
              <a:rPr lang="en-US" sz="1800" b="0" dirty="0"/>
              <a:t>8/22/22 – OID/CTPG – Liz</a:t>
            </a:r>
          </a:p>
          <a:p>
            <a:pPr lvl="0">
              <a:buFont typeface="Wingdings" panose="05000000000000000000" pitchFamily="2" charset="2"/>
              <a:buChar char="ü"/>
            </a:pPr>
            <a:r>
              <a:rPr lang="en-US" sz="1800" b="0" dirty="0"/>
              <a:t>8/31/22 – BenMAP Team</a:t>
            </a:r>
          </a:p>
          <a:p>
            <a:pPr lvl="0">
              <a:buFont typeface="Wingdings" panose="05000000000000000000" pitchFamily="2" charset="2"/>
              <a:buChar char="ü"/>
            </a:pPr>
            <a:r>
              <a:rPr lang="en-US" sz="1800" b="0" dirty="0"/>
              <a:t>9/12/22 – OAPPS/AAOP (Economists)</a:t>
            </a:r>
          </a:p>
          <a:p>
            <a:pPr lvl="0">
              <a:buFont typeface="Wingdings" panose="05000000000000000000" pitchFamily="2" charset="2"/>
              <a:buChar char="ü"/>
            </a:pPr>
            <a:r>
              <a:rPr lang="en-US" sz="1800" b="0" dirty="0"/>
              <a:t>9/14/22 – CAAAC</a:t>
            </a:r>
          </a:p>
          <a:p>
            <a:pPr>
              <a:buFont typeface="Wingdings" panose="05000000000000000000" pitchFamily="2" charset="2"/>
              <a:buChar char="ü"/>
            </a:pPr>
            <a:r>
              <a:rPr lang="en-US" sz="1800" b="0" dirty="0"/>
              <a:t>9/15/22 – Title VI / SIP Workgroup</a:t>
            </a:r>
          </a:p>
          <a:p>
            <a:pPr>
              <a:buFont typeface="Wingdings" panose="05000000000000000000" pitchFamily="2" charset="2"/>
              <a:buChar char="ü"/>
            </a:pPr>
            <a:r>
              <a:rPr lang="en-US" sz="1800" b="0" dirty="0"/>
              <a:t>9/29/22 – AAPCA</a:t>
            </a:r>
          </a:p>
          <a:p>
            <a:pPr>
              <a:buFont typeface="Wingdings" panose="05000000000000000000" pitchFamily="2" charset="2"/>
              <a:buChar char="ü"/>
            </a:pPr>
            <a:r>
              <a:rPr lang="en-US" sz="1800" b="0" dirty="0"/>
              <a:t>10/6/22 – OAP Pre-Brief</a:t>
            </a:r>
          </a:p>
          <a:p>
            <a:pPr>
              <a:buFont typeface="Wingdings" panose="05000000000000000000" pitchFamily="2" charset="2"/>
              <a:buChar char="ü"/>
            </a:pPr>
            <a:r>
              <a:rPr lang="en-US" sz="1800" b="0" dirty="0"/>
              <a:t>10/19/22 – OTAQ Pre-Brief</a:t>
            </a:r>
          </a:p>
          <a:p>
            <a:pPr>
              <a:buFont typeface="Wingdings" panose="05000000000000000000" pitchFamily="2" charset="2"/>
              <a:buChar char="ü"/>
            </a:pPr>
            <a:r>
              <a:rPr lang="en-US" sz="1800" b="0" dirty="0"/>
              <a:t>10/19/22 –  RO APMs</a:t>
            </a:r>
          </a:p>
          <a:p>
            <a:pPr>
              <a:buFont typeface="Wingdings" panose="05000000000000000000" pitchFamily="2" charset="2"/>
              <a:buChar char="ü"/>
            </a:pPr>
            <a:r>
              <a:rPr lang="en-US" sz="1800" b="0" dirty="0"/>
              <a:t>10/31/22 – OEJ</a:t>
            </a:r>
          </a:p>
          <a:p>
            <a:pPr>
              <a:buFont typeface="Wingdings" panose="05000000000000000000" pitchFamily="2" charset="2"/>
              <a:buChar char="ü"/>
            </a:pPr>
            <a:r>
              <a:rPr lang="en-US" sz="1800" b="0" dirty="0"/>
              <a:t>11/1/22 – Regional Air Division Directors</a:t>
            </a:r>
          </a:p>
          <a:p>
            <a:pPr>
              <a:buFont typeface="Wingdings" panose="05000000000000000000" pitchFamily="2" charset="2"/>
              <a:buChar char="ü"/>
            </a:pPr>
            <a:r>
              <a:rPr lang="en-US" sz="1800" b="0" dirty="0"/>
              <a:t>12/1/22 – Region 1 - Packet Discussion</a:t>
            </a:r>
          </a:p>
          <a:p>
            <a:pPr marL="285750" indent="-285750">
              <a:buFont typeface="Arial" panose="020B0604020202020204" pitchFamily="34" charset="0"/>
              <a:buChar char="•"/>
            </a:pPr>
            <a:r>
              <a:rPr lang="en-US" sz="1800" b="0" dirty="0"/>
              <a:t>12/1/22 - OAR</a:t>
            </a:r>
          </a:p>
          <a:p>
            <a:pPr marL="285750" indent="-285750">
              <a:buFont typeface="Arial" panose="020B0604020202020204" pitchFamily="34" charset="0"/>
              <a:buChar char="•"/>
            </a:pPr>
            <a:r>
              <a:rPr lang="en-US" sz="1800" b="0" dirty="0"/>
              <a:t>12/1/22 - OAR IT/IM Coordination Council</a:t>
            </a:r>
          </a:p>
          <a:p>
            <a:pPr marL="285750" lvl="0" indent="-285750">
              <a:buFont typeface="Arial" panose="020B0604020202020204" pitchFamily="34" charset="0"/>
              <a:buChar char="•"/>
            </a:pPr>
            <a:r>
              <a:rPr lang="en-US" sz="1800" b="0" dirty="0"/>
              <a:t>TBD –MJOs</a:t>
            </a:r>
          </a:p>
        </p:txBody>
      </p:sp>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015999" y="41314"/>
            <a:ext cx="9454995"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Appendix B: </a:t>
            </a:r>
            <a:r>
              <a:rPr lang="en-US" sz="3600" b="1" kern="0" dirty="0">
                <a:solidFill>
                  <a:schemeClr val="bg1"/>
                </a:solidFill>
              </a:rPr>
              <a:t>Briefings and Demos</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971777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29551" y="41314"/>
            <a:ext cx="11966969"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Appendix C: </a:t>
            </a:r>
            <a:r>
              <a:rPr lang="en-US" sz="3600" b="1" kern="0" dirty="0">
                <a:solidFill>
                  <a:schemeClr val="bg1"/>
                </a:solidFill>
              </a:rPr>
              <a:t>Feedback from Briefings &amp; Demos</a:t>
            </a:r>
          </a:p>
        </p:txBody>
      </p:sp>
      <p:sp>
        <p:nvSpPr>
          <p:cNvPr id="18" name="TextBox 17">
            <a:extLst>
              <a:ext uri="{FF2B5EF4-FFF2-40B4-BE49-F238E27FC236}">
                <a16:creationId xmlns:a16="http://schemas.microsoft.com/office/drawing/2014/main" id="{D10E1A33-2E4F-4C16-8A9E-256CB7BE009F}"/>
              </a:ext>
            </a:extLst>
          </p:cNvPr>
          <p:cNvSpPr txBox="1"/>
          <p:nvPr/>
        </p:nvSpPr>
        <p:spPr>
          <a:xfrm flipH="1">
            <a:off x="666157" y="1109724"/>
            <a:ext cx="2634583" cy="1634490"/>
          </a:xfrm>
          <a:prstGeom prst="wedgeRoundRectCallout">
            <a:avLst>
              <a:gd name="adj1" fmla="val 943"/>
              <a:gd name="adj2" fmla="val 105030"/>
              <a:gd name="adj3" fmla="val 16667"/>
            </a:avLst>
          </a:prstGeom>
          <a:solidFill>
            <a:schemeClr val="tx2">
              <a:lumMod val="40000"/>
              <a:lumOff val="60000"/>
            </a:schemeClr>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“Fascinating… phenomenal… I’m blown away!”</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Caroline Freeman (R4 ADD)</a:t>
            </a:r>
          </a:p>
        </p:txBody>
      </p:sp>
      <p:sp>
        <p:nvSpPr>
          <p:cNvPr id="20" name="TextBox 19">
            <a:extLst>
              <a:ext uri="{FF2B5EF4-FFF2-40B4-BE49-F238E27FC236}">
                <a16:creationId xmlns:a16="http://schemas.microsoft.com/office/drawing/2014/main" id="{85844626-C900-45D6-865F-C2F28DBAD03C}"/>
              </a:ext>
            </a:extLst>
          </p:cNvPr>
          <p:cNvSpPr txBox="1"/>
          <p:nvPr/>
        </p:nvSpPr>
        <p:spPr>
          <a:xfrm>
            <a:off x="4529034" y="4245451"/>
            <a:ext cx="2634582" cy="2247424"/>
          </a:xfrm>
          <a:prstGeom prst="wedgeRoundRectCallout">
            <a:avLst>
              <a:gd name="adj1" fmla="val -54971"/>
              <a:gd name="adj2" fmla="val -76506"/>
              <a:gd name="adj3" fmla="val 16667"/>
            </a:avLst>
          </a:prstGeom>
          <a:solidFill>
            <a:srgbClr val="FFFFBD"/>
          </a:solid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“Breathtaking… incredibly powerful… I feel like we discovered nuclear fusion!”</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Joe Goffman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(OAR Acting AA)</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2" name="TextBox 11">
            <a:extLst>
              <a:ext uri="{FF2B5EF4-FFF2-40B4-BE49-F238E27FC236}">
                <a16:creationId xmlns:a16="http://schemas.microsoft.com/office/drawing/2014/main" id="{96CB9A7C-2B21-4A54-858B-1238FB0E58D1}"/>
              </a:ext>
            </a:extLst>
          </p:cNvPr>
          <p:cNvSpPr txBox="1"/>
          <p:nvPr/>
        </p:nvSpPr>
        <p:spPr>
          <a:xfrm>
            <a:off x="3696424" y="1109724"/>
            <a:ext cx="4097866" cy="1940957"/>
          </a:xfrm>
          <a:prstGeom prst="wedgeRoundRectCallout">
            <a:avLst>
              <a:gd name="adj1" fmla="val 15479"/>
              <a:gd name="adj2" fmla="val 95455"/>
              <a:gd name="adj3" fmla="val 16667"/>
            </a:avLst>
          </a:prstGeom>
          <a:solidFill>
            <a:srgbClr val="A3E7F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R3 air program has evaluated 18 web tools … NEXUS overall has been the most useful to our air program”</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Cynthia Stahl, PhD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(R3 Integrated Assessment Analyst)</a:t>
            </a:r>
          </a:p>
        </p:txBody>
      </p:sp>
      <p:sp>
        <p:nvSpPr>
          <p:cNvPr id="13" name="TextBox 12">
            <a:extLst>
              <a:ext uri="{FF2B5EF4-FFF2-40B4-BE49-F238E27FC236}">
                <a16:creationId xmlns:a16="http://schemas.microsoft.com/office/drawing/2014/main" id="{A9B82C23-A3B9-425E-8D29-38976E5A1A5A}"/>
              </a:ext>
            </a:extLst>
          </p:cNvPr>
          <p:cNvSpPr txBox="1"/>
          <p:nvPr/>
        </p:nvSpPr>
        <p:spPr>
          <a:xfrm>
            <a:off x="348111" y="4388031"/>
            <a:ext cx="3310610" cy="2247424"/>
          </a:xfrm>
          <a:prstGeom prst="wedgeRoundRectCallout">
            <a:avLst>
              <a:gd name="adj1" fmla="val 33521"/>
              <a:gd name="adj2" fmla="val -85719"/>
              <a:gd name="adj3" fmla="val 16667"/>
            </a:avLst>
          </a:prstGeom>
          <a:solidFill>
            <a:srgbClr val="CCE9AD"/>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“Dr. Nance [R6 RA] will be thrilled with the NEXUS tool and excited with its capabilities.”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Fran Verhalen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(recently retired R6 Monitoring Section Chief)</a:t>
            </a:r>
          </a:p>
        </p:txBody>
      </p:sp>
      <p:sp>
        <p:nvSpPr>
          <p:cNvPr id="14" name="TextBox 13">
            <a:extLst>
              <a:ext uri="{FF2B5EF4-FFF2-40B4-BE49-F238E27FC236}">
                <a16:creationId xmlns:a16="http://schemas.microsoft.com/office/drawing/2014/main" id="{7F8C89CE-1519-463B-B41F-71C510597249}"/>
              </a:ext>
            </a:extLst>
          </p:cNvPr>
          <p:cNvSpPr txBox="1"/>
          <p:nvPr/>
        </p:nvSpPr>
        <p:spPr>
          <a:xfrm>
            <a:off x="8680549" y="1034115"/>
            <a:ext cx="2755701" cy="2835354"/>
          </a:xfrm>
          <a:prstGeom prst="wedgeRoundRectCallout">
            <a:avLst>
              <a:gd name="adj1" fmla="val -84651"/>
              <a:gd name="adj2" fmla="val 40360"/>
              <a:gd name="adj3" fmla="val 16667"/>
            </a:avLst>
          </a:prstGeom>
          <a:solidFill>
            <a:srgbClr val="A7FFC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“Your presentation of the NEXUS tool was absolutely awesome!!! … The NEXUS tool looks very promising”</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Osmond Lindo (OAPPS Lead Economist)</a:t>
            </a:r>
          </a:p>
        </p:txBody>
      </p:sp>
      <p:sp>
        <p:nvSpPr>
          <p:cNvPr id="15" name="TextBox 14">
            <a:extLst>
              <a:ext uri="{FF2B5EF4-FFF2-40B4-BE49-F238E27FC236}">
                <a16:creationId xmlns:a16="http://schemas.microsoft.com/office/drawing/2014/main" id="{B83AF699-7D03-4CDC-80A8-31C0513FAF9B}"/>
              </a:ext>
            </a:extLst>
          </p:cNvPr>
          <p:cNvSpPr txBox="1"/>
          <p:nvPr/>
        </p:nvSpPr>
        <p:spPr>
          <a:xfrm>
            <a:off x="8317774" y="4113026"/>
            <a:ext cx="3481249" cy="2553891"/>
          </a:xfrm>
          <a:prstGeom prst="wedgeRoundRectCallout">
            <a:avLst>
              <a:gd name="adj1" fmla="val -85579"/>
              <a:gd name="adj2" fmla="val -56163"/>
              <a:gd name="adj3" fmla="val 16667"/>
            </a:avLst>
          </a:prstGeom>
          <a:solidFill>
            <a:srgbClr val="BAD4D8"/>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tool is well designed and provides a wealth of information that is useful for evaluating air quality impacts in local communities”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Rick Gillam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(R4 Air Modeling Team Lead)</a:t>
            </a:r>
          </a:p>
        </p:txBody>
      </p:sp>
    </p:spTree>
    <p:extLst>
      <p:ext uri="{BB962C8B-B14F-4D97-AF65-F5344CB8AC3E}">
        <p14:creationId xmlns:p14="http://schemas.microsoft.com/office/powerpoint/2010/main" val="2725864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a:xfrm>
            <a:off x="0" y="71440"/>
            <a:ext cx="12192000" cy="669103"/>
          </a:xfrm>
        </p:spPr>
        <p:txBody>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Appendix D: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EPA Regional Beta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993053" y="1022555"/>
            <a:ext cx="11307102" cy="5470321"/>
          </a:xfrm>
          <a:prstGeom prst="rect">
            <a:avLst/>
          </a:prstGeom>
          <a:noFill/>
          <a:ln w="9525">
            <a:noFill/>
            <a:miter lim="800000"/>
            <a:headEnd/>
            <a:tailEnd/>
          </a:ln>
        </p:spPr>
        <p:txBody>
          <a:bodyPr vert="horz" wrap="square" lIns="91440" tIns="45720" rIns="91440" bIns="45720" numCol="3"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1</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a:ln>
                  <a:noFill/>
                </a:ln>
                <a:solidFill>
                  <a:srgbClr val="000000"/>
                </a:solidFill>
                <a:effectLst/>
                <a:uLnTx/>
                <a:uFillTx/>
                <a:latin typeface="Arial"/>
                <a:ea typeface="ＭＳ Ｐゴシック"/>
              </a:rPr>
              <a:t>Shutsu Wong</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000" b="1" kern="0" dirty="0">
                <a:solidFill>
                  <a:srgbClr val="000000"/>
                </a:solidFill>
                <a:latin typeface="Arial"/>
                <a:ea typeface="ＭＳ Ｐゴシック"/>
              </a:rPr>
              <a:t>Emily Bolger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2</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Ysabel Barron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lang="en-US" sz="2100" b="1" kern="0" dirty="0">
              <a:solidFill>
                <a:srgbClr val="000000"/>
              </a:solidFill>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3</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Cynthia Stahl</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Carol Ann Gross-Davis</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Jessie Fry</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Angus Welch</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Alice Chow</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4</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Rick Gillam</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Byron Gary (LMAPCD)</a:t>
            </a:r>
            <a:endParaRPr kumimoji="0" lang="en-US" sz="2600" b="1"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5</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Alexis Cain</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Margaret Sieffert</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Rae Trine</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Yana Genchanok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6</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Nia Riddick</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7</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Adam Zachary</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Allie Donohue</a:t>
            </a: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457200" marR="0" lvl="1" indent="0" algn="l" defTabSz="914400" rtl="0" eaLnBrk="1" fontAlgn="base" latinLnBrk="0" hangingPunct="1">
              <a:lnSpc>
                <a:spcPct val="100000"/>
              </a:lnSpc>
              <a:spcBef>
                <a:spcPct val="20000"/>
              </a:spcBef>
              <a:spcAft>
                <a:spcPct val="0"/>
              </a:spcAft>
              <a:buClrTx/>
              <a:buSzTx/>
              <a:buNone/>
              <a:tabLst/>
              <a:defRPr/>
            </a:pPr>
            <a:endParaRPr lang="en-US" sz="2100" b="1" kern="0" dirty="0">
              <a:solidFill>
                <a:srgbClr val="000000"/>
              </a:solidFill>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8</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Ethan Brown</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Adam Eisele</a:t>
            </a: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600" b="1"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9</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Julia Carlstad</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sz="2100" b="1"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Region 10</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Claudia Vaupel</a:t>
            </a:r>
          </a:p>
          <a:p>
            <a:pPr marL="0" marR="0" lvl="0" indent="0" algn="l" defTabSz="914400" rtl="0" eaLnBrk="1" fontAlgn="base" latinLnBrk="0" hangingPunct="1">
              <a:lnSpc>
                <a:spcPct val="100000"/>
              </a:lnSpc>
              <a:spcBef>
                <a:spcPct val="20000"/>
              </a:spcBef>
              <a:spcAft>
                <a:spcPct val="0"/>
              </a:spcAft>
              <a:buClrTx/>
              <a:buSzTx/>
              <a:buNone/>
              <a:tabLst/>
              <a:defRPr/>
            </a:pPr>
            <a:endParaRPr lang="en-US" sz="2600" b="1" kern="0" dirty="0">
              <a:solidFill>
                <a:srgbClr val="000000"/>
              </a:solidFill>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b="1" i="0" u="sng" strike="noStrike" kern="0" cap="none" spc="0" normalizeH="0" baseline="0" noProof="0" dirty="0">
                <a:ln>
                  <a:noFill/>
                </a:ln>
                <a:solidFill>
                  <a:srgbClr val="000000"/>
                </a:solidFill>
                <a:effectLst/>
                <a:uLnTx/>
                <a:uFillTx/>
                <a:latin typeface="Arial"/>
                <a:ea typeface="ＭＳ Ｐゴシック"/>
                <a:cs typeface="+mn-cs"/>
              </a:rPr>
              <a:t>OAQPS</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b="1" i="0" u="none" strike="noStrike" kern="0" cap="none" spc="0" normalizeH="0" baseline="0" noProof="0" dirty="0">
                <a:ln>
                  <a:noFill/>
                </a:ln>
                <a:solidFill>
                  <a:srgbClr val="000000"/>
                </a:solidFill>
                <a:effectLst/>
                <a:uLnTx/>
                <a:uFillTx/>
                <a:latin typeface="Arial"/>
                <a:ea typeface="ＭＳ Ｐゴシック"/>
              </a:rPr>
              <a:t>Rob Pinder</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Matt Woody</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Beth Landis</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Carey Jang</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Joe Mangino</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Mia South</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Shomik Ghosh</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Kimber Scavo</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b="1" kern="0" dirty="0">
                <a:solidFill>
                  <a:srgbClr val="000000"/>
                </a:solidFill>
                <a:latin typeface="Arial"/>
                <a:ea typeface="ＭＳ Ｐゴシック"/>
              </a:rPr>
              <a:t>Tyler Fox</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179274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0" y="92699"/>
            <a:ext cx="12192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Updates: </a:t>
            </a:r>
            <a:r>
              <a:rPr lang="en-US" altLang="zh-CN" sz="3600" b="1" dirty="0">
                <a:solidFill>
                  <a:schemeClr val="bg1"/>
                </a:solidFill>
                <a:latin typeface="Arial" charset="0"/>
                <a:ea typeface="微软雅黑"/>
              </a:rPr>
              <a:t>EPA Regional Beta Testing Team</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058400" cy="5889051"/>
          </a:xfrm>
        </p:spPr>
        <p:txBody>
          <a:bodyPr>
            <a:normAutofit fontScale="92500"/>
          </a:bodyPr>
          <a:lstStyle/>
          <a:p>
            <a:pPr>
              <a:lnSpc>
                <a:spcPct val="150000"/>
              </a:lnSpc>
              <a:spcBef>
                <a:spcPts val="0"/>
              </a:spcBef>
            </a:pPr>
            <a:r>
              <a:rPr lang="en-US" sz="2400" b="0" dirty="0">
                <a:latin typeface="+mj-lt"/>
                <a:cs typeface="Arial" panose="020B0604020202020204" pitchFamily="34" charset="0"/>
              </a:rPr>
              <a:t>Convened a group of OAR and regional office members that see the benefit of NEXUS and plan to use it on a routine basis to assist in their job duties. </a:t>
            </a:r>
          </a:p>
          <a:p>
            <a:pPr>
              <a:lnSpc>
                <a:spcPct val="150000"/>
              </a:lnSpc>
              <a:spcBef>
                <a:spcPts val="0"/>
              </a:spcBef>
            </a:pPr>
            <a:r>
              <a:rPr lang="en-US" sz="2400" b="0" dirty="0">
                <a:latin typeface="+mj-lt"/>
                <a:cs typeface="Arial" panose="020B0604020202020204" pitchFamily="34" charset="0"/>
              </a:rPr>
              <a:t>Requested feedback to help shape the direction of future tool development and ensure we are making updates and additions that are most beneficial to those Regions who are encouraging a multi-pollutant approach to air quality management (see Appendices D-F) </a:t>
            </a:r>
          </a:p>
          <a:p>
            <a:pPr>
              <a:lnSpc>
                <a:spcPct val="150000"/>
              </a:lnSpc>
              <a:spcBef>
                <a:spcPts val="0"/>
              </a:spcBef>
            </a:pPr>
            <a:r>
              <a:rPr lang="en-US" sz="2400" b="0" dirty="0">
                <a:latin typeface="+mj-lt"/>
                <a:cs typeface="Arial" panose="020B0604020202020204" pitchFamily="34" charset="0"/>
              </a:rPr>
              <a:t>Working to identify specific applications to collaborate on with Regions, e.g.:</a:t>
            </a:r>
          </a:p>
          <a:p>
            <a:pPr lvl="1">
              <a:lnSpc>
                <a:spcPct val="150000"/>
              </a:lnSpc>
              <a:spcBef>
                <a:spcPts val="0"/>
              </a:spcBef>
            </a:pPr>
            <a:r>
              <a:rPr lang="en-US" sz="2000" b="0" dirty="0">
                <a:latin typeface="+mj-lt"/>
                <a:cs typeface="Arial" panose="020B0604020202020204" pitchFamily="34" charset="0"/>
              </a:rPr>
              <a:t>Select area with MP and potential EJ concerns and explore a MP approach using NEXUS.</a:t>
            </a:r>
          </a:p>
          <a:p>
            <a:pPr lvl="1">
              <a:lnSpc>
                <a:spcPct val="150000"/>
              </a:lnSpc>
              <a:spcBef>
                <a:spcPts val="0"/>
              </a:spcBef>
            </a:pPr>
            <a:r>
              <a:rPr lang="en-US" sz="2000" b="0" dirty="0">
                <a:latin typeface="+mj-lt"/>
                <a:cs typeface="Arial" panose="020B0604020202020204" pitchFamily="34" charset="0"/>
              </a:rPr>
              <a:t>Support EJ screening and related analysis for Federal permit or related action.</a:t>
            </a:r>
          </a:p>
        </p:txBody>
      </p:sp>
    </p:spTree>
    <p:extLst>
      <p:ext uri="{BB962C8B-B14F-4D97-AF65-F5344CB8AC3E}">
        <p14:creationId xmlns:p14="http://schemas.microsoft.com/office/powerpoint/2010/main" val="15415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Appendix E: </a:t>
            </a: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Beta Team Feedback - Uses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338667" y="876250"/>
            <a:ext cx="11565466" cy="5889052"/>
          </a:xfrm>
        </p:spPr>
        <p:txBody>
          <a:bodyPr numCol="2">
            <a:noAutofit/>
          </a:bodyPr>
          <a:lstStyle/>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SIP Related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Develop conceptual models for NAAs and areas close to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Areas preparing path forward document to join Advance program</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 weight-of-evidence analysis for SIP demos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Air Quality Planning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areas to focus emission reduction efforts with possible lowering of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Visually</a:t>
            </a: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understand MP issues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Visualize areas of concern, run reports &amp; focus efforts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Inform new source p</a:t>
            </a:r>
            <a:r>
              <a:rPr lang="en-US" sz="15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ermit applications</a:t>
            </a:r>
            <a:endPar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Response to citizen complaints about new/existing sources</a:t>
            </a:r>
            <a:endParaRPr lang="en-US" sz="15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Environmental Justice</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Generate maps and reports for EJ workgroup</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Identify areas with air quality and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Tribal areas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Ensuring MP cumulative impacts are considered</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Robust evaluation of potential EJ concerns and plans to address community needs</a:t>
            </a:r>
          </a:p>
          <a:p>
            <a:pPr marL="461963" lvl="1" indent="-236538">
              <a:lnSpc>
                <a:spcPct val="107000"/>
              </a:lnSpc>
              <a:spcBef>
                <a:spcPts val="0"/>
              </a:spcBef>
              <a:spcAft>
                <a:spcPts val="0"/>
              </a:spcAft>
              <a:buFont typeface="Symbol" panose="05050102010706020507" pitchFamily="18" charset="2"/>
              <a:buChar char=""/>
            </a:pPr>
            <a:endPar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endPar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endPar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Support AQ planning conversations with SLT air agencies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EtO community 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Briefings with RAs and management</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Monitoring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Review Annual Monitoring Network Plans and site/monitor relocation requests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Review new development proposals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Ongoing network assessments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Evaluate air quality impacts in local communities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Supplement AirToxScreen 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 burden of individual or combination of air pollutants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Complement existing techniques for emissions, modeling, monitoring &amp; risk assessment</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air quality and human health focus areas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Other</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Help new employees learn about areas with O</a:t>
            </a:r>
            <a:r>
              <a:rPr lang="en-US" sz="1500" b="0" baseline="-2500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3</a:t>
            </a: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PM</a:t>
            </a:r>
            <a:r>
              <a:rPr lang="en-US" sz="1500" b="0" baseline="-2500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2.5</a:t>
            </a:r>
            <a:r>
              <a:rPr lang="en-US" sz="1500" b="0"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 toxics and/or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 with determining dis</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tribution of grant funding</a:t>
            </a:r>
          </a:p>
        </p:txBody>
      </p:sp>
    </p:spTree>
    <p:extLst>
      <p:ext uri="{BB962C8B-B14F-4D97-AF65-F5344CB8AC3E}">
        <p14:creationId xmlns:p14="http://schemas.microsoft.com/office/powerpoint/2010/main" val="1079550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Appendix F: </a:t>
            </a: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Beta Team Feedback - Asks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9" name="Content Placeholder 2">
            <a:extLst>
              <a:ext uri="{FF2B5EF4-FFF2-40B4-BE49-F238E27FC236}">
                <a16:creationId xmlns:a16="http://schemas.microsoft.com/office/drawing/2014/main" id="{CE1E6F55-31C1-405B-8B6A-F9B04A420EAF}"/>
              </a:ext>
            </a:extLst>
          </p:cNvPr>
          <p:cNvSpPr>
            <a:spLocks noGrp="1"/>
          </p:cNvSpPr>
          <p:nvPr>
            <p:ph sz="half" idx="1"/>
          </p:nvPr>
        </p:nvSpPr>
        <p:spPr>
          <a:xfrm>
            <a:off x="541866" y="1100667"/>
            <a:ext cx="5384800" cy="5025499"/>
          </a:xfrm>
        </p:spPr>
        <p:txBody>
          <a:bodyPr/>
          <a:lstStyle/>
          <a:p>
            <a:pPr marL="0" indent="0">
              <a:buNone/>
            </a:pPr>
            <a:r>
              <a:rPr lang="en-US" sz="2400" dirty="0"/>
              <a:t>Common Requests</a:t>
            </a:r>
          </a:p>
          <a:p>
            <a:pPr>
              <a:lnSpc>
                <a:spcPct val="107000"/>
              </a:lnSpc>
              <a:spcBef>
                <a:spcPts val="0"/>
              </a:spcBef>
              <a:spcAft>
                <a:spcPts val="0"/>
              </a:spcAft>
              <a:buFont typeface="Symbol" panose="05050102010706020507" pitchFamily="18" charset="2"/>
              <a:buChar char=""/>
            </a:pPr>
            <a:r>
              <a:rPr lang="en-US" sz="1800" b="0" dirty="0">
                <a:ea typeface="Calibri" panose="020F0502020204030204" pitchFamily="34" charset="0"/>
                <a:cs typeface="Times New Roman" panose="02020603050405020304" pitchFamily="18" charset="0"/>
              </a:rPr>
              <a:t>Access issues - web-based / cloud-based application is preferable</a:t>
            </a:r>
          </a:p>
          <a:p>
            <a:pPr>
              <a:lnSpc>
                <a:spcPct val="107000"/>
              </a:lnSpc>
              <a:spcBef>
                <a:spcPts val="0"/>
              </a:spcBef>
              <a:spcAft>
                <a:spcPts val="0"/>
              </a:spcAft>
              <a:buFont typeface="Symbol" panose="05050102010706020507" pitchFamily="18" charset="2"/>
              <a:buChar char=""/>
            </a:pPr>
            <a:r>
              <a:rPr lang="en-US" sz="1800" b="0" dirty="0">
                <a:ea typeface="Calibri" panose="020F0502020204030204" pitchFamily="34" charset="0"/>
                <a:cs typeface="Times New Roman" panose="02020603050405020304" pitchFamily="18" charset="0"/>
              </a:rPr>
              <a:t>More recent data</a:t>
            </a:r>
          </a:p>
          <a:p>
            <a:pPr>
              <a:lnSpc>
                <a:spcPct val="107000"/>
              </a:lnSpc>
              <a:spcBef>
                <a:spcPts val="0"/>
              </a:spcBef>
              <a:spcAft>
                <a:spcPts val="0"/>
              </a:spcAft>
              <a:buFont typeface="Symbol" panose="05050102010706020507" pitchFamily="18" charset="2"/>
              <a:buChar char=""/>
            </a:pPr>
            <a:r>
              <a:rPr lang="en-US" sz="1800" b="0" dirty="0">
                <a:effectLst/>
                <a:ea typeface="Calibri" panose="020F0502020204030204" pitchFamily="34" charset="0"/>
                <a:cs typeface="Times New Roman" panose="02020603050405020304" pitchFamily="18" charset="0"/>
              </a:rPr>
              <a:t>Addition of available Pb data</a:t>
            </a:r>
          </a:p>
          <a:p>
            <a:pPr>
              <a:lnSpc>
                <a:spcPct val="107000"/>
              </a:lnSpc>
              <a:spcBef>
                <a:spcPts val="0"/>
              </a:spcBef>
              <a:spcAft>
                <a:spcPts val="0"/>
              </a:spcAft>
              <a:buFont typeface="Symbol" panose="05050102010706020507" pitchFamily="18" charset="2"/>
              <a:buChar char=""/>
            </a:pPr>
            <a:r>
              <a:rPr lang="en-US" sz="1800" b="0" dirty="0">
                <a:effectLst/>
                <a:ea typeface="Calibri" panose="020F0502020204030204" pitchFamily="34" charset="0"/>
                <a:cs typeface="Times New Roman" panose="02020603050405020304" pitchFamily="18" charset="0"/>
              </a:rPr>
              <a:t>Ability to filter emissions, monitor data, and drop downs selections by map extent or user defined boundaries (e.g., boundary box or lasso)</a:t>
            </a:r>
          </a:p>
          <a:p>
            <a:pPr>
              <a:lnSpc>
                <a:spcPct val="107000"/>
              </a:lnSpc>
              <a:spcBef>
                <a:spcPts val="0"/>
              </a:spcBef>
              <a:spcAft>
                <a:spcPts val="0"/>
              </a:spcAft>
              <a:buFont typeface="Symbol" panose="05050102010706020507" pitchFamily="18" charset="2"/>
              <a:buChar char=""/>
            </a:pPr>
            <a:r>
              <a:rPr lang="en-US" sz="1800" b="0" dirty="0">
                <a:effectLst/>
                <a:ea typeface="Calibri" panose="020F0502020204030204" pitchFamily="34" charset="0"/>
                <a:cs typeface="Times New Roman" panose="02020603050405020304" pitchFamily="18" charset="0"/>
              </a:rPr>
              <a:t>Addition of GHG reporting program data</a:t>
            </a:r>
          </a:p>
          <a:p>
            <a:pPr>
              <a:lnSpc>
                <a:spcPct val="107000"/>
              </a:lnSpc>
              <a:spcBef>
                <a:spcPts val="0"/>
              </a:spcBef>
              <a:spcAft>
                <a:spcPts val="0"/>
              </a:spcAft>
              <a:buFont typeface="Symbol" panose="05050102010706020507" pitchFamily="18" charset="2"/>
              <a:buChar char=""/>
            </a:pPr>
            <a:r>
              <a:rPr lang="en-US" sz="1800" b="0" dirty="0">
                <a:solidFill>
                  <a:srgbClr val="000000"/>
                </a:solidFill>
                <a:latin typeface="+mj-lt"/>
                <a:ea typeface="Calibri" panose="020F0502020204030204" pitchFamily="34" charset="0"/>
                <a:cs typeface="Times New Roman" panose="02020603050405020304" pitchFamily="18" charset="0"/>
              </a:rPr>
              <a:t>Report capabilities: Automated 1–2-page summary document</a:t>
            </a:r>
          </a:p>
          <a:p>
            <a:pPr>
              <a:lnSpc>
                <a:spcPct val="107000"/>
              </a:lnSpc>
              <a:spcBef>
                <a:spcPts val="0"/>
              </a:spcBef>
              <a:spcAft>
                <a:spcPts val="0"/>
              </a:spcAft>
              <a:buFont typeface="Symbol" panose="05050102010706020507" pitchFamily="18" charset="2"/>
              <a:buChar char=""/>
            </a:pPr>
            <a:endParaRPr lang="en-US" sz="2000" b="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3BD33C8-7F39-4418-B1FB-90C418ED1362}"/>
              </a:ext>
            </a:extLst>
          </p:cNvPr>
          <p:cNvSpPr txBox="1"/>
          <p:nvPr/>
        </p:nvSpPr>
        <p:spPr>
          <a:xfrm>
            <a:off x="6400799" y="1100667"/>
            <a:ext cx="5384800" cy="518436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0" cap="none" spc="0" normalizeH="0" baseline="0" noProof="0" dirty="0">
                <a:ln>
                  <a:noFill/>
                </a:ln>
                <a:solidFill>
                  <a:srgbClr val="000000"/>
                </a:solidFill>
                <a:effectLst/>
                <a:uLnTx/>
                <a:uFillTx/>
                <a:latin typeface="+mj-lt"/>
                <a:ea typeface="微软雅黑"/>
                <a:cs typeface="+mn-cs"/>
              </a:rPr>
              <a:t>Unique Requests</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layer multiple years of data</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see all monitors in a selected area </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see all facilities within proximity analysis selected area versus county-wide</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see modeled concentrations from AirToxScreen</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import air dispersion modeling results in .kmz format</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filter facilities by industry/NAICS </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adjust the data value year in proximity analysis</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See individual HAP/VOC emissions</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Add driving pollutant for elevated cancer risk and HI for census block</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Add data for Hawaii and Alaska</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Wind roses to help assess monitor siting</a:t>
            </a:r>
          </a:p>
        </p:txBody>
      </p:sp>
    </p:spTree>
    <p:extLst>
      <p:ext uri="{BB962C8B-B14F-4D97-AF65-F5344CB8AC3E}">
        <p14:creationId xmlns:p14="http://schemas.microsoft.com/office/powerpoint/2010/main" val="1060226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p:txBody>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Appendix G: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Multi-Pollutant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1020725" y="1270000"/>
            <a:ext cx="5368043" cy="5035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HEID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Beth Landis / Kimber Scavo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Matt Woody / Kelly Rimer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Robin Langdon / Darryl Weatherhead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Sara Terry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Carrie Wheeler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 Pinder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Chris Davis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Conor Mulderrig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Kayla McCauley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OID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Amanda Kaufman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James Payne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Loren Fox</a:t>
            </a:r>
            <a:endParaRPr kumimoji="0" lang="en-US" sz="2400" b="1" i="0" u="none" strike="noStrike" kern="0" cap="none" spc="0" normalizeH="0" baseline="0" noProof="0" dirty="0">
              <a:ln>
                <a:noFill/>
              </a:ln>
              <a:solidFill>
                <a:srgbClr val="000000"/>
              </a:solidFill>
              <a:effectLst/>
              <a:uLnTx/>
              <a:uFillTx/>
              <a:latin typeface="Arial"/>
              <a:ea typeface="ＭＳ Ｐゴシック"/>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2" name="Content Placeholder 4">
            <a:extLst>
              <a:ext uri="{FF2B5EF4-FFF2-40B4-BE49-F238E27FC236}">
                <a16:creationId xmlns:a16="http://schemas.microsoft.com/office/drawing/2014/main" id="{343015C4-6471-49D2-8081-64DBB4B98D31}"/>
              </a:ext>
            </a:extLst>
          </p:cNvPr>
          <p:cNvSpPr txBox="1">
            <a:spLocks/>
          </p:cNvSpPr>
          <p:nvPr/>
        </p:nvSpPr>
        <p:spPr bwMode="auto">
          <a:xfrm>
            <a:off x="6299200" y="1269999"/>
            <a:ext cx="4396874" cy="5035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Carey Jang / Tyler Fox</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Jim Kelly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Shannon Koplitz</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Joe Mangino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Jeanette Reyes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Rich Damberg / Megan Brachtl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Mia South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SPPD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Lisa Conner</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2218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1369606"/>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Updates: </a:t>
            </a: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OAP/OTAQ/OEJ Briefings</a:t>
            </a:r>
          </a:p>
          <a:p>
            <a:pPr algn="ctr" fontAlgn="base">
              <a:spcBef>
                <a:spcPct val="0"/>
              </a:spcBef>
              <a:spcAft>
                <a:spcPts val="1800"/>
              </a:spcAft>
              <a:defRPr/>
            </a:pP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3" name="Content Placeholder 2">
            <a:extLst>
              <a:ext uri="{FF2B5EF4-FFF2-40B4-BE49-F238E27FC236}">
                <a16:creationId xmlns:a16="http://schemas.microsoft.com/office/drawing/2014/main" id="{F2C97F20-F340-4ACD-8C82-4D3FB170F01E}"/>
              </a:ext>
            </a:extLst>
          </p:cNvPr>
          <p:cNvSpPr>
            <a:spLocks noGrp="1"/>
          </p:cNvSpPr>
          <p:nvPr>
            <p:ph idx="1"/>
          </p:nvPr>
        </p:nvSpPr>
        <p:spPr/>
        <p:txBody>
          <a:bodyPr>
            <a:normAutofit fontScale="77500" lnSpcReduction="20000"/>
          </a:bodyPr>
          <a:lstStyle/>
          <a:p>
            <a:r>
              <a:rPr lang="en-US" dirty="0"/>
              <a:t>OAP Pre-Brief (10/6/22)</a:t>
            </a:r>
          </a:p>
          <a:p>
            <a:pPr lvl="1"/>
            <a:r>
              <a:rPr lang="en-US" b="0" dirty="0"/>
              <a:t>Focus on including climate metrics that directly impact air quality</a:t>
            </a:r>
          </a:p>
          <a:p>
            <a:pPr lvl="1"/>
            <a:endParaRPr lang="en-US" b="0" dirty="0"/>
          </a:p>
          <a:p>
            <a:r>
              <a:rPr lang="en-US" dirty="0"/>
              <a:t>OTAQ Pre-Brief (10/19/22)</a:t>
            </a:r>
          </a:p>
          <a:p>
            <a:pPr lvl="1"/>
            <a:r>
              <a:rPr lang="en-US" b="0" dirty="0"/>
              <a:t>Suggest targeted outreach briefings, particularly with people who live around impacted communities</a:t>
            </a:r>
          </a:p>
          <a:p>
            <a:pPr lvl="1"/>
            <a:r>
              <a:rPr lang="en-US" b="0" dirty="0"/>
              <a:t>Important to consider uncertainties as transition from screening to planning tool</a:t>
            </a:r>
          </a:p>
          <a:p>
            <a:pPr lvl="1"/>
            <a:endParaRPr lang="en-US" b="0" dirty="0"/>
          </a:p>
          <a:p>
            <a:r>
              <a:rPr lang="en-US" dirty="0"/>
              <a:t>OEJ (10/31/22)</a:t>
            </a:r>
          </a:p>
          <a:p>
            <a:pPr lvl="1"/>
            <a:r>
              <a:rPr lang="en-US" b="0" dirty="0"/>
              <a:t>Coordinate with EJSCREEN – recent version 2.1 released</a:t>
            </a:r>
          </a:p>
          <a:p>
            <a:pPr lvl="1"/>
            <a:r>
              <a:rPr lang="en-US" b="0" dirty="0"/>
              <a:t>Suggested coordination with OAR IT/IM Coordination Council (scheduled for 1pm today)</a:t>
            </a:r>
          </a:p>
          <a:p>
            <a:pPr lvl="1"/>
            <a:r>
              <a:rPr lang="en-US" b="0" dirty="0"/>
              <a:t>Suggest early engagement with the states early before going public</a:t>
            </a:r>
          </a:p>
          <a:p>
            <a:pPr lvl="1"/>
            <a:endParaRPr lang="en-US" b="0" dirty="0"/>
          </a:p>
          <a:p>
            <a:r>
              <a:rPr lang="en-US" dirty="0"/>
              <a:t>OAQPS/OAP/OTAQ briefing request has been submitted</a:t>
            </a:r>
          </a:p>
          <a:p>
            <a:endParaRPr lang="en-US" dirty="0"/>
          </a:p>
        </p:txBody>
      </p:sp>
    </p:spTree>
    <p:extLst>
      <p:ext uri="{BB962C8B-B14F-4D97-AF65-F5344CB8AC3E}">
        <p14:creationId xmlns:p14="http://schemas.microsoft.com/office/powerpoint/2010/main" val="277882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1369606"/>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Updates: </a:t>
            </a:r>
            <a:r>
              <a:rPr lang="en-US" altLang="zh-CN" sz="360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a:cs typeface="Arial" panose="020B0604020202020204" pitchFamily="34" charset="0"/>
              </a:rPr>
              <a:t>Recent Coordination with Regions</a:t>
            </a:r>
            <a:endPar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endParaRPr>
          </a:p>
          <a:p>
            <a:pPr algn="ctr" fontAlgn="base">
              <a:spcBef>
                <a:spcPct val="0"/>
              </a:spcBef>
              <a:spcAft>
                <a:spcPts val="1800"/>
              </a:spcAft>
              <a:defRPr/>
            </a:pP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3" name="Content Placeholder 2">
            <a:extLst>
              <a:ext uri="{FF2B5EF4-FFF2-40B4-BE49-F238E27FC236}">
                <a16:creationId xmlns:a16="http://schemas.microsoft.com/office/drawing/2014/main" id="{F2C97F20-F340-4ACD-8C82-4D3FB170F01E}"/>
              </a:ext>
            </a:extLst>
          </p:cNvPr>
          <p:cNvSpPr>
            <a:spLocks noGrp="1"/>
          </p:cNvSpPr>
          <p:nvPr>
            <p:ph idx="1"/>
          </p:nvPr>
        </p:nvSpPr>
        <p:spPr/>
        <p:txBody>
          <a:bodyPr>
            <a:normAutofit fontScale="77500" lnSpcReduction="20000"/>
          </a:bodyPr>
          <a:lstStyle/>
          <a:p>
            <a:r>
              <a:rPr lang="en-US" dirty="0"/>
              <a:t>Briefings with APMs (10/19/22) &amp; ADDs (11/1/22) to share:</a:t>
            </a:r>
          </a:p>
          <a:p>
            <a:pPr lvl="1"/>
            <a:r>
              <a:rPr lang="en-US" b="0" dirty="0"/>
              <a:t>Findings from beta testing team</a:t>
            </a:r>
          </a:p>
          <a:p>
            <a:pPr lvl="1"/>
            <a:r>
              <a:rPr lang="en-US" b="0" dirty="0"/>
              <a:t>Example Regional Packet (Region 1 – Boston)</a:t>
            </a:r>
          </a:p>
          <a:p>
            <a:pPr lvl="1"/>
            <a:r>
              <a:rPr lang="en-US" b="0" dirty="0"/>
              <a:t>Interest in developing Regional Packets using NEXUS to identify:</a:t>
            </a:r>
          </a:p>
          <a:p>
            <a:pPr lvl="2"/>
            <a:r>
              <a:rPr lang="en-US" b="0" dirty="0"/>
              <a:t>A location with EJ concerns interested in partnering in the near term</a:t>
            </a:r>
          </a:p>
          <a:p>
            <a:pPr lvl="2"/>
            <a:r>
              <a:rPr lang="en-US" b="0" dirty="0"/>
              <a:t>MP areas as potential candidates for IRA funding</a:t>
            </a:r>
          </a:p>
          <a:p>
            <a:pPr lvl="1"/>
            <a:r>
              <a:rPr lang="en-US" b="0" dirty="0"/>
              <a:t>Demo of NEXUS 3.2</a:t>
            </a:r>
          </a:p>
          <a:p>
            <a:pPr marL="457200" lvl="1" indent="0">
              <a:buNone/>
            </a:pPr>
            <a:endParaRPr lang="en-US" b="0" dirty="0"/>
          </a:p>
          <a:p>
            <a:r>
              <a:rPr lang="en-US" dirty="0"/>
              <a:t>R1 ADD (Lynne H.) requested R1 briefing (scheduled for this AM)</a:t>
            </a:r>
          </a:p>
          <a:p>
            <a:pPr lvl="1"/>
            <a:r>
              <a:rPr lang="en-US" b="0" dirty="0"/>
              <a:t>Working on NPDES permit &amp; have agreed to do a cumulative risk analysis. Interested in using NEXUS as a basis for helping the air portion of the cumulative risk analysis </a:t>
            </a:r>
          </a:p>
          <a:p>
            <a:pPr lvl="1"/>
            <a:endParaRPr lang="en-US" b="0" dirty="0"/>
          </a:p>
          <a:p>
            <a:r>
              <a:rPr lang="en-US" dirty="0"/>
              <a:t>R6 expressed interest in Regional Packet – under development</a:t>
            </a:r>
          </a:p>
          <a:p>
            <a:endParaRPr lang="en-US" dirty="0"/>
          </a:p>
        </p:txBody>
      </p:sp>
    </p:spTree>
    <p:extLst>
      <p:ext uri="{BB962C8B-B14F-4D97-AF65-F5344CB8AC3E}">
        <p14:creationId xmlns:p14="http://schemas.microsoft.com/office/powerpoint/2010/main" val="210768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1369606"/>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Updates: </a:t>
            </a:r>
            <a:r>
              <a:rPr lang="en-US" altLang="zh-CN" sz="360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a:cs typeface="Arial" panose="020B0604020202020204" pitchFamily="34" charset="0"/>
              </a:rPr>
              <a:t>Web Development Plans</a:t>
            </a:r>
            <a:endPar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endParaRPr>
          </a:p>
          <a:p>
            <a:pPr algn="ctr" fontAlgn="base">
              <a:spcBef>
                <a:spcPct val="0"/>
              </a:spcBef>
              <a:spcAft>
                <a:spcPts val="1800"/>
              </a:spcAft>
              <a:defRPr/>
            </a:pP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3" name="Content Placeholder 2">
            <a:extLst>
              <a:ext uri="{FF2B5EF4-FFF2-40B4-BE49-F238E27FC236}">
                <a16:creationId xmlns:a16="http://schemas.microsoft.com/office/drawing/2014/main" id="{F2C97F20-F340-4ACD-8C82-4D3FB170F01E}"/>
              </a:ext>
            </a:extLst>
          </p:cNvPr>
          <p:cNvSpPr>
            <a:spLocks noGrp="1"/>
          </p:cNvSpPr>
          <p:nvPr>
            <p:ph idx="1"/>
          </p:nvPr>
        </p:nvSpPr>
        <p:spPr/>
        <p:txBody>
          <a:bodyPr>
            <a:normAutofit/>
          </a:bodyPr>
          <a:lstStyle/>
          <a:p>
            <a:r>
              <a:rPr lang="en-US" dirty="0"/>
              <a:t>Extensive interest in moving from a desktop application to a web/cloud-based application</a:t>
            </a:r>
          </a:p>
          <a:p>
            <a:pPr lvl="1"/>
            <a:r>
              <a:rPr lang="en-US" b="0" dirty="0"/>
              <a:t>Demo at 1pm for IT/IM Coordination Council to receive feedback from other program offices on how to move from desktop </a:t>
            </a:r>
            <a:r>
              <a:rPr lang="en-US" b="0" dirty="0">
                <a:sym typeface="Wingdings" panose="05000000000000000000" pitchFamily="2" charset="2"/>
              </a:rPr>
              <a:t> web, hosting options, etc.</a:t>
            </a:r>
            <a:endParaRPr lang="en-US" b="0" dirty="0"/>
          </a:p>
          <a:p>
            <a:pPr marL="457200" lvl="1" indent="0">
              <a:buNone/>
            </a:pPr>
            <a:endParaRPr lang="en-US" b="0" dirty="0"/>
          </a:p>
          <a:p>
            <a:r>
              <a:rPr lang="en-US" dirty="0"/>
              <a:t>OAQPS funding support planned for development of web-based NEXUS Version</a:t>
            </a:r>
          </a:p>
          <a:p>
            <a:pPr lvl="1"/>
            <a:r>
              <a:rPr lang="en-US" b="0" dirty="0"/>
              <a:t>Web-based development</a:t>
            </a:r>
          </a:p>
          <a:p>
            <a:pPr lvl="1"/>
            <a:r>
              <a:rPr lang="en-US" b="0" dirty="0"/>
              <a:t>Deployment and IT security</a:t>
            </a:r>
          </a:p>
        </p:txBody>
      </p:sp>
    </p:spTree>
    <p:extLst>
      <p:ext uri="{BB962C8B-B14F-4D97-AF65-F5344CB8AC3E}">
        <p14:creationId xmlns:p14="http://schemas.microsoft.com/office/powerpoint/2010/main" val="154345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Next Steps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058400" cy="5753150"/>
          </a:xfrm>
        </p:spPr>
        <p:txBody>
          <a:bodyPr>
            <a:normAutofit fontScale="85000" lnSpcReduction="10000"/>
          </a:bodyPr>
          <a:lstStyle/>
          <a:p>
            <a:pPr>
              <a:lnSpc>
                <a:spcPct val="107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Briefing for OAP/OTAQ/OAQPS Senior Management (Dec 2022/Jan 2023)</a:t>
            </a:r>
          </a:p>
          <a:p>
            <a:pPr>
              <a:lnSpc>
                <a:spcPct val="107000"/>
              </a:lnSpc>
              <a:spcBef>
                <a:spcPts val="0"/>
              </a:spcBef>
              <a:spcAft>
                <a:spcPts val="0"/>
              </a:spcAft>
              <a:buFont typeface="Symbol" panose="05050102010706020507" pitchFamily="18" charset="2"/>
              <a:buChar char=""/>
            </a:pP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Partner within EPA on use of NEXUS for programmatic purposes</a:t>
            </a:r>
          </a:p>
          <a:p>
            <a:pPr marL="0" indent="0">
              <a:lnSpc>
                <a:spcPct val="107000"/>
              </a:lnSpc>
              <a:spcBef>
                <a:spcPts val="0"/>
              </a:spcBef>
              <a:spcAft>
                <a:spcPts val="0"/>
              </a:spcAft>
              <a:buNone/>
            </a:pP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NEXUS Improvements:</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Address comments and feedback from EPA Beta Testing Team</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Incorporate / revise “Climate risk” indicators (for consideration in AQ planning)</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Update EJ/demographics data to be consistent with new “EJScreen 2.0” dataset</a:t>
            </a: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Include top air toxic cancer risk drivers in the “proximity analysis” </a:t>
            </a:r>
            <a:r>
              <a:rPr lang="en-US" sz="2400" b="0" dirty="0">
                <a:latin typeface="Calibri" panose="020F0502020204030204" pitchFamily="34" charset="0"/>
                <a:ea typeface="Calibri" panose="020F0502020204030204" pitchFamily="34" charset="0"/>
                <a:cs typeface="Times New Roman" panose="02020603050405020304" pitchFamily="18" charset="0"/>
              </a:rPr>
              <a:t>module</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Times New Roman" panose="02020603050405020304" pitchFamily="18" charset="0"/>
              </a:rPr>
              <a:t>Update</a:t>
            </a:r>
            <a:r>
              <a:rPr lang="en-US" sz="2400" b="0" dirty="0">
                <a:effectLst/>
                <a:latin typeface="Calibri" panose="020F0502020204030204" pitchFamily="34" charset="0"/>
                <a:ea typeface="Times New Roman" panose="02020603050405020304" pitchFamily="18" charset="0"/>
              </a:rPr>
              <a:t> to 2018/2019 MP platform (O</a:t>
            </a:r>
            <a:r>
              <a:rPr lang="en-US" sz="2400" b="0" baseline="-25000" dirty="0">
                <a:effectLst/>
                <a:latin typeface="Calibri" panose="020F0502020204030204" pitchFamily="34" charset="0"/>
                <a:ea typeface="Times New Roman" panose="02020603050405020304" pitchFamily="18" charset="0"/>
              </a:rPr>
              <a:t>3</a:t>
            </a:r>
            <a:r>
              <a:rPr lang="en-US" sz="2400" b="0" dirty="0">
                <a:effectLst/>
                <a:latin typeface="Calibri" panose="020F0502020204030204" pitchFamily="34" charset="0"/>
                <a:ea typeface="Times New Roman" panose="02020603050405020304" pitchFamily="18" charset="0"/>
              </a:rPr>
              <a:t>, PM</a:t>
            </a:r>
            <a:r>
              <a:rPr lang="en-US" sz="2400" b="0" baseline="-25000" dirty="0">
                <a:effectLst/>
                <a:latin typeface="Calibri" panose="020F0502020204030204" pitchFamily="34" charset="0"/>
                <a:ea typeface="Times New Roman" panose="02020603050405020304" pitchFamily="18" charset="0"/>
              </a:rPr>
              <a:t>2.5</a:t>
            </a:r>
            <a:r>
              <a:rPr lang="en-US" sz="2400" b="0" dirty="0">
                <a:effectLst/>
                <a:latin typeface="Calibri" panose="020F0502020204030204" pitchFamily="34" charset="0"/>
                <a:ea typeface="Times New Roman" panose="02020603050405020304" pitchFamily="18" charset="0"/>
              </a:rPr>
              <a:t>, and Air Toxics data)</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Explore feasibility of developing a web-based NEXUS version (similar to EJScreen)</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Explore automation of regional packets</a:t>
            </a:r>
          </a:p>
          <a:p>
            <a:pPr lvl="1" indent="-342900">
              <a:lnSpc>
                <a:spcPct val="107000"/>
              </a:lnSpc>
              <a:spcBef>
                <a:spcPts val="0"/>
              </a:spcBef>
              <a:spcAft>
                <a:spcPts val="0"/>
              </a:spcAft>
              <a:buFont typeface="Courier New" panose="02070309020205020404" pitchFamily="49" charset="0"/>
              <a:buChar char="o"/>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Work towards making NEXUS publicly available</a:t>
            </a:r>
          </a:p>
          <a:p>
            <a:pPr lvl="1">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BenMAP tract level results (PM and O</a:t>
            </a:r>
            <a:r>
              <a:rPr lang="en-US" sz="2400" b="0" baseline="-25000" dirty="0">
                <a:latin typeface="Calibri" panose="020F0502020204030204" pitchFamily="34" charset="0"/>
                <a:ea typeface="Calibri" panose="020F0502020204030204" pitchFamily="34" charset="0"/>
                <a:cs typeface="Times New Roman" panose="02020603050405020304" pitchFamily="18" charset="0"/>
              </a:rPr>
              <a:t>3</a:t>
            </a:r>
            <a:r>
              <a:rPr lang="en-US" sz="2400" b="0" dirty="0">
                <a:latin typeface="Calibri" panose="020F0502020204030204" pitchFamily="34" charset="0"/>
                <a:ea typeface="Calibri" panose="020F0502020204030204" pitchFamily="34" charset="0"/>
                <a:cs typeface="Times New Roman" panose="02020603050405020304" pitchFamily="18" charset="0"/>
              </a:rPr>
              <a:t> mortality) are the only NEXUS data that are </a:t>
            </a:r>
            <a:r>
              <a:rPr lang="en-US" sz="2400" b="0" i="1" dirty="0">
                <a:latin typeface="Calibri" panose="020F0502020204030204" pitchFamily="34" charset="0"/>
                <a:ea typeface="Calibri" panose="020F0502020204030204" pitchFamily="34" charset="0"/>
                <a:cs typeface="Times New Roman" panose="02020603050405020304" pitchFamily="18" charset="0"/>
              </a:rPr>
              <a:t>not</a:t>
            </a:r>
            <a:r>
              <a:rPr lang="en-US" sz="2400" b="0" dirty="0">
                <a:latin typeface="Calibri" panose="020F0502020204030204" pitchFamily="34" charset="0"/>
                <a:ea typeface="Calibri" panose="020F0502020204030204" pitchFamily="34" charset="0"/>
                <a:cs typeface="Times New Roman" panose="02020603050405020304" pitchFamily="18" charset="0"/>
              </a:rPr>
              <a:t> publicly available – additional work (and possible funding) is necessary before information can be shared publicly.</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Courier New" panose="02070309020205020404" pitchFamily="49" charset="0"/>
              <a:buChar char="o"/>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3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6419-70C7-4301-BDFA-4C5DC7B087C7}"/>
              </a:ext>
            </a:extLst>
          </p:cNvPr>
          <p:cNvSpPr>
            <a:spLocks noGrp="1"/>
          </p:cNvSpPr>
          <p:nvPr>
            <p:ph type="ctrTitle"/>
          </p:nvPr>
        </p:nvSpPr>
        <p:spPr/>
        <p:txBody>
          <a:bodyPr>
            <a:normAutofit/>
          </a:bodyPr>
          <a:lstStyle/>
          <a:p>
            <a:pPr algn="ctr"/>
            <a:r>
              <a:rPr lang="en-US" dirty="0">
                <a:solidFill>
                  <a:srgbClr val="FFFF00"/>
                </a:solidFill>
              </a:rPr>
              <a:t>Example Multi-Pollutant Packet</a:t>
            </a:r>
            <a:br>
              <a:rPr lang="en-US" dirty="0">
                <a:solidFill>
                  <a:srgbClr val="FFFF00"/>
                </a:solidFill>
              </a:rPr>
            </a:br>
            <a:r>
              <a:rPr lang="en-US" dirty="0">
                <a:solidFill>
                  <a:srgbClr val="FFFF00"/>
                </a:solidFill>
              </a:rPr>
              <a:t>for Region 1: </a:t>
            </a:r>
            <a:r>
              <a:rPr lang="en-US" dirty="0"/>
              <a:t>Boston CBSA</a:t>
            </a:r>
          </a:p>
        </p:txBody>
      </p:sp>
      <p:sp>
        <p:nvSpPr>
          <p:cNvPr id="6" name="Slide Number Placeholder 1">
            <a:extLst>
              <a:ext uri="{FF2B5EF4-FFF2-40B4-BE49-F238E27FC236}">
                <a16:creationId xmlns:a16="http://schemas.microsoft.com/office/drawing/2014/main" id="{93E9DA72-1345-4F59-8D5E-5F521578799E}"/>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80662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C568-0493-4EFA-8339-66285238CDBE}"/>
              </a:ext>
            </a:extLst>
          </p:cNvPr>
          <p:cNvSpPr>
            <a:spLocks noGrp="1"/>
          </p:cNvSpPr>
          <p:nvPr>
            <p:ph type="title"/>
          </p:nvPr>
        </p:nvSpPr>
        <p:spPr/>
        <p:txBody>
          <a:bodyPr/>
          <a:lstStyle/>
          <a:p>
            <a:pPr algn="ctr"/>
            <a:r>
              <a:rPr lang="en-US" sz="3200" b="1" kern="0" dirty="0">
                <a:solidFill>
                  <a:srgbClr val="FFFF00"/>
                </a:solidFill>
              </a:rPr>
              <a:t>Region 1 Example: </a:t>
            </a:r>
            <a:r>
              <a:rPr lang="en-US" dirty="0"/>
              <a:t>Criteria</a:t>
            </a:r>
          </a:p>
        </p:txBody>
      </p:sp>
      <p:sp>
        <p:nvSpPr>
          <p:cNvPr id="3" name="Content Placeholder 2">
            <a:extLst>
              <a:ext uri="{FF2B5EF4-FFF2-40B4-BE49-F238E27FC236}">
                <a16:creationId xmlns:a16="http://schemas.microsoft.com/office/drawing/2014/main" id="{6A839923-C0E3-419F-85CD-56149C3982B2}"/>
              </a:ext>
            </a:extLst>
          </p:cNvPr>
          <p:cNvSpPr>
            <a:spLocks noGrp="1"/>
          </p:cNvSpPr>
          <p:nvPr>
            <p:ph idx="1"/>
          </p:nvPr>
        </p:nvSpPr>
        <p:spPr/>
        <p:txBody>
          <a:bodyPr/>
          <a:lstStyle/>
          <a:p>
            <a:r>
              <a:rPr lang="en-US" dirty="0">
                <a:solidFill>
                  <a:srgbClr val="FB3C3B"/>
                </a:solidFill>
              </a:rPr>
              <a:t>PM2.5</a:t>
            </a:r>
            <a:r>
              <a:rPr lang="en-US" dirty="0"/>
              <a:t> Top Mortality Rate Risk Percentile ≥ 75%</a:t>
            </a:r>
          </a:p>
          <a:p>
            <a:r>
              <a:rPr lang="en-US" dirty="0">
                <a:solidFill>
                  <a:srgbClr val="3C91F9"/>
                </a:solidFill>
              </a:rPr>
              <a:t>Ozone</a:t>
            </a:r>
            <a:r>
              <a:rPr lang="en-US" dirty="0"/>
              <a:t> Top Mortality Rate Risk Percentile ≥ 75%</a:t>
            </a:r>
          </a:p>
          <a:p>
            <a:r>
              <a:rPr lang="en-US" dirty="0">
                <a:solidFill>
                  <a:srgbClr val="FBFA3B"/>
                </a:solidFill>
                <a:highlight>
                  <a:srgbClr val="C0C0C0"/>
                </a:highlight>
              </a:rPr>
              <a:t>Air Toxics </a:t>
            </a:r>
            <a:r>
              <a:rPr lang="en-US" dirty="0"/>
              <a:t>Top Cancer Risk Percentile ≥ 75%</a:t>
            </a:r>
          </a:p>
          <a:p>
            <a:r>
              <a:rPr lang="en-US" dirty="0">
                <a:solidFill>
                  <a:srgbClr val="9FCB89"/>
                </a:solidFill>
              </a:rPr>
              <a:t>EJ/Demographics </a:t>
            </a:r>
            <a:r>
              <a:rPr lang="en-US" dirty="0"/>
              <a:t>Top Demographic Index Percentile ≥ 75%</a:t>
            </a:r>
          </a:p>
        </p:txBody>
      </p:sp>
      <p:pic>
        <p:nvPicPr>
          <p:cNvPr id="5" name="Picture 4">
            <a:extLst>
              <a:ext uri="{FF2B5EF4-FFF2-40B4-BE49-F238E27FC236}">
                <a16:creationId xmlns:a16="http://schemas.microsoft.com/office/drawing/2014/main" id="{53914AE5-FBCC-4F79-A4E9-3F8CB28D1AD0}"/>
              </a:ext>
            </a:extLst>
          </p:cNvPr>
          <p:cNvPicPr>
            <a:picLocks noChangeAspect="1"/>
          </p:cNvPicPr>
          <p:nvPr/>
        </p:nvPicPr>
        <p:blipFill>
          <a:blip r:embed="rId2"/>
          <a:stretch>
            <a:fillRect/>
          </a:stretch>
        </p:blipFill>
        <p:spPr>
          <a:xfrm>
            <a:off x="4843462" y="4466696"/>
            <a:ext cx="2505075" cy="1752600"/>
          </a:xfrm>
          <a:prstGeom prst="rect">
            <a:avLst/>
          </a:prstGeom>
        </p:spPr>
      </p:pic>
      <p:sp>
        <p:nvSpPr>
          <p:cNvPr id="6" name="Slide Number Placeholder 1">
            <a:extLst>
              <a:ext uri="{FF2B5EF4-FFF2-40B4-BE49-F238E27FC236}">
                <a16:creationId xmlns:a16="http://schemas.microsoft.com/office/drawing/2014/main" id="{62E14269-3905-4E49-9B1F-C1B5E8FE14C1}"/>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173122886"/>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ct:contentTypeSchema xmlns:ct="http://schemas.microsoft.com/office/2006/metadata/contentType" xmlns:ma="http://schemas.microsoft.com/office/2006/metadata/properties/metaAttributes" ct:_="" ma:_="" ma:contentTypeName="Document" ma:contentTypeID="0x0101007D4EABED5B432041BF03F1B19E2D7C27" ma:contentTypeVersion="4" ma:contentTypeDescription="Create a new document." ma:contentTypeScope="" ma:versionID="39c33cdbce6e8e70b1c84acb3ce8c780">
  <xsd:schema xmlns:xsd="http://www.w3.org/2001/XMLSchema" xmlns:xs="http://www.w3.org/2001/XMLSchema" xmlns:p="http://schemas.microsoft.com/office/2006/metadata/properties" xmlns:ns2="60ee5fa3-1511-41f0-af16-3693ed6eba24" xmlns:ns3="bd2dde7c-31bf-4d43-b594-212d0a688c5f" targetNamespace="http://schemas.microsoft.com/office/2006/metadata/properties" ma:root="true" ma:fieldsID="d5e19ddd1e599be31f82cfe7def9a43d" ns2:_="" ns3:_="">
    <xsd:import namespace="60ee5fa3-1511-41f0-af16-3693ed6eba24"/>
    <xsd:import namespace="bd2dde7c-31bf-4d43-b594-212d0a688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e5fa3-1511-41f0-af16-3693ed6eb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dde7c-31bf-4d43-b594-212d0a688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7.xml><?xml version="1.0" encoding="utf-8"?>
<p:properties xmlns:p="http://schemas.microsoft.com/office/2006/metadata/properties" xmlns:xsi="http://www.w3.org/2001/XMLSchema-instance" xmlns:pc="http://schemas.microsoft.com/office/infopath/2007/PartnerControls">
  <documentManagement>
    <SharedWithUsers xmlns="bd2dde7c-31bf-4d43-b594-212d0a688c5f">
      <UserInfo>
        <DisplayName>Landis, Elizabeth</DisplayName>
        <AccountId>300</AccountId>
        <AccountType/>
      </UserInfo>
      <UserInfo>
        <DisplayName>McIntosh-Kastrinsky, Rachel</DisplayName>
        <AccountId>19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2D67E67-560B-4CC4-8072-725899C6A2C8}">
  <ds:schemaRefs>
    <ds:schemaRef ds:uri="ESRI.ArcGIS.Mapping.OfficeIntegration.PowerPointInfo"/>
  </ds:schemaRefs>
</ds:datastoreItem>
</file>

<file path=customXml/itemProps10.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11.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12.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13.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14.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15.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16.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17.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18.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19.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2.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20.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21.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22.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23.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24.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25.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26.xml><?xml version="1.0" encoding="utf-8"?>
<ds:datastoreItem xmlns:ds="http://schemas.openxmlformats.org/officeDocument/2006/customXml" ds:itemID="{84C7CE36-AF08-4EBA-BC6E-A7AFBE467A0F}">
  <ds:schemaRefs>
    <ds:schemaRef ds:uri="60ee5fa3-1511-41f0-af16-3693ed6eba24"/>
    <ds:schemaRef ds:uri="bd2dde7c-31bf-4d43-b594-212d0a688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7.xml><?xml version="1.0" encoding="utf-8"?>
<ds:datastoreItem xmlns:ds="http://schemas.openxmlformats.org/officeDocument/2006/customXml" ds:itemID="{61A6E0D0-DF25-41E1-849F-4E7E9FBDD1A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d2dde7c-31bf-4d43-b594-212d0a688c5f"/>
    <ds:schemaRef ds:uri="http://purl.org/dc/elements/1.1/"/>
    <ds:schemaRef ds:uri="http://schemas.microsoft.com/office/2006/metadata/properties"/>
    <ds:schemaRef ds:uri="60ee5fa3-1511-41f0-af16-3693ed6eba24"/>
    <ds:schemaRef ds:uri="http://www.w3.org/XML/1998/namespace"/>
    <ds:schemaRef ds:uri="http://purl.org/dc/dcmitype/"/>
  </ds:schemaRefs>
</ds:datastoreItem>
</file>

<file path=customXml/itemProps3.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4.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5.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6.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7.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8.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9.xml><?xml version="1.0" encoding="utf-8"?>
<ds:datastoreItem xmlns:ds="http://schemas.openxmlformats.org/officeDocument/2006/customXml" ds:itemID="{46870A26-E9C1-4A0E-94DB-0E579E95E97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75464</TotalTime>
  <Words>2356</Words>
  <Application>Microsoft Office PowerPoint</Application>
  <PresentationFormat>Widescreen</PresentationFormat>
  <Paragraphs>404</Paragraphs>
  <Slides>32</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微软雅黑</vt:lpstr>
      <vt:lpstr>黑体</vt:lpstr>
      <vt:lpstr>Arial</vt:lpstr>
      <vt:lpstr>Calibri</vt:lpstr>
      <vt:lpstr>Courier New</vt:lpstr>
      <vt:lpstr>Symbol</vt:lpstr>
      <vt:lpstr>Wingdings</vt:lpstr>
      <vt:lpstr>2_EMPA课题组模板</vt:lpstr>
      <vt:lpstr>3_EMPA课题组模板</vt:lpstr>
      <vt:lpstr>4_EMPA课题组模板</vt:lpstr>
      <vt:lpstr>“NEXUS” Multi-Pollutant Advanced Screening Tool OAR Update</vt:lpstr>
      <vt:lpstr>PowerPoint Presentation</vt:lpstr>
      <vt:lpstr>PowerPoint Presentation</vt:lpstr>
      <vt:lpstr>PowerPoint Presentation</vt:lpstr>
      <vt:lpstr>PowerPoint Presentation</vt:lpstr>
      <vt:lpstr>PowerPoint Presentation</vt:lpstr>
      <vt:lpstr>PowerPoint Presentation</vt:lpstr>
      <vt:lpstr>Example Multi-Pollutant Packet for Region 1: Boston CBSA</vt:lpstr>
      <vt:lpstr>Region 1 Example: Criteria</vt:lpstr>
      <vt:lpstr>Region 1</vt:lpstr>
      <vt:lpstr>PowerPoint Presentation</vt:lpstr>
      <vt:lpstr>Region 1 Example: Counties/CBSAs</vt:lpstr>
      <vt:lpstr>Region 1 Example: Boston-Cambridge-Newton, MA-NH</vt:lpstr>
      <vt:lpstr>Region 1 Example: Boston CBSA Top Emission Sources</vt:lpstr>
      <vt:lpstr>Region 1 Example: Boston-Cambridge-Newton, MA-NH CBSA Top Emission Sources</vt:lpstr>
      <vt:lpstr>Region 1 Example: Boston-Cambridge-Newton, MA-NH CBSA Mystic Station EGU</vt:lpstr>
      <vt:lpstr>Region 1 Example: Boston-Cambridge-Newton, MA-NH CBSA Top Emission Source Categories</vt:lpstr>
      <vt:lpstr>Region 1 Example: Boston-Cambridge-Newton, MA-NH CBSA Top Emission Source Categories</vt:lpstr>
      <vt:lpstr>Region 1 Example: Boston-Cambridge-Newton, MA-NH CBSA Total Emissions from Top Sector Groups</vt:lpstr>
      <vt:lpstr>Region 1 Example: Boston CBSA PM2.5 Monitoring Sites</vt:lpstr>
      <vt:lpstr>PowerPoint Presentation</vt:lpstr>
      <vt:lpstr>Region 1 Example: Boston CBSA Ozone Monitoring Sites</vt:lpstr>
      <vt:lpstr>Region 1 Example:   Boston CBSA Ozone Monitoring Sites</vt:lpstr>
      <vt:lpstr>PowerPoint Presentation</vt:lpstr>
      <vt:lpstr>Appendices</vt:lpstr>
      <vt:lpstr>Appendix A: Important Caveats</vt:lpstr>
      <vt:lpstr>PowerPoint Presentation</vt:lpstr>
      <vt:lpstr>PowerPoint Presentation</vt:lpstr>
      <vt:lpstr>Appendix D: EPA Regional Beta Team Members</vt:lpstr>
      <vt:lpstr>PowerPoint Presentation</vt:lpstr>
      <vt:lpstr>PowerPoint Presentation</vt:lpstr>
      <vt:lpstr>Appendix G: Multi-Pollutant Team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Landis, Elizabeth</cp:lastModifiedBy>
  <cp:revision>1367</cp:revision>
  <cp:lastPrinted>2020-02-19T17:26:50Z</cp:lastPrinted>
  <dcterms:created xsi:type="dcterms:W3CDTF">2016-05-30T08:23:37Z</dcterms:created>
  <dcterms:modified xsi:type="dcterms:W3CDTF">2022-11-30T17:05:10Z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0x0101007D4EABED5B432041BF03F1B19E2D7C27</vt:lpwstr>
  </property>
</Properties>
</file>