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9"/>
    <p:sldMasterId id="2147483808" r:id="rId30"/>
    <p:sldMasterId id="2147483827" r:id="rId31"/>
  </p:sldMasterIdLst>
  <p:notesMasterIdLst>
    <p:notesMasterId r:id="rId49"/>
  </p:notesMasterIdLst>
  <p:handoutMasterIdLst>
    <p:handoutMasterId r:id="rId50"/>
  </p:handoutMasterIdLst>
  <p:sldIdLst>
    <p:sldId id="1089" r:id="rId32"/>
    <p:sldId id="1546" r:id="rId33"/>
    <p:sldId id="1249" r:id="rId34"/>
    <p:sldId id="1547" r:id="rId35"/>
    <p:sldId id="1542" r:id="rId36"/>
    <p:sldId id="1509" r:id="rId37"/>
    <p:sldId id="1558" r:id="rId38"/>
    <p:sldId id="1537" r:id="rId39"/>
    <p:sldId id="1554" r:id="rId40"/>
    <p:sldId id="1566" r:id="rId41"/>
    <p:sldId id="1544" r:id="rId42"/>
    <p:sldId id="1545" r:id="rId43"/>
    <p:sldId id="1527" r:id="rId44"/>
    <p:sldId id="1549" r:id="rId45"/>
    <p:sldId id="1538" r:id="rId46"/>
    <p:sldId id="1379" r:id="rId47"/>
    <p:sldId id="1564" r:id="rId48"/>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 Tyler" initials="FT" lastIdx="5" clrIdx="0">
    <p:extLst>
      <p:ext uri="{19B8F6BF-5375-455C-9EA6-DF929625EA0E}">
        <p15:presenceInfo xmlns:p15="http://schemas.microsoft.com/office/powerpoint/2012/main" userId="S::Fox.Tyler@epa.gov::d3ca8bf6-d2c8-45ae-bf9b-8f74647f8102" providerId="AD"/>
      </p:ext>
    </p:extLst>
  </p:cmAuthor>
  <p:cmAuthor id="2" name="Jang, Carey" initials="JC" lastIdx="1" clrIdx="1">
    <p:extLst>
      <p:ext uri="{19B8F6BF-5375-455C-9EA6-DF929625EA0E}">
        <p15:presenceInfo xmlns:p15="http://schemas.microsoft.com/office/powerpoint/2012/main" userId="S::Jang.Carey@epa.gov::5dcdf613-9329-442e-aaa9-13ddf77a7a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FFFF"/>
    <a:srgbClr val="0000FF"/>
    <a:srgbClr val="F3B700"/>
    <a:srgbClr val="AB8100"/>
    <a:srgbClr val="A87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45" autoAdjust="0"/>
    <p:restoredTop sz="96357" autoAdjust="0"/>
  </p:normalViewPr>
  <p:slideViewPr>
    <p:cSldViewPr snapToGrid="0">
      <p:cViewPr varScale="1">
        <p:scale>
          <a:sx n="110" d="100"/>
          <a:sy n="110" d="100"/>
        </p:scale>
        <p:origin x="282" y="108"/>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8.xml"/><Relationship Id="rId21" Type="http://schemas.openxmlformats.org/officeDocument/2006/relationships/customXml" Target="../customXml/item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1.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viewProps" Target="viewProp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Master" Target="slideMasters/slideMaster3.xml"/><Relationship Id="rId44" Type="http://schemas.openxmlformats.org/officeDocument/2006/relationships/slide" Target="slides/slide13.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2.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8" Type="http://schemas.openxmlformats.org/officeDocument/2006/relationships/customXml" Target="../customXml/item8.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20" Type="http://schemas.openxmlformats.org/officeDocument/2006/relationships/customXml" Target="../customXml/item20.xml"/><Relationship Id="rId41" Type="http://schemas.openxmlformats.org/officeDocument/2006/relationships/slide" Target="slides/slide10.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 Target="slides/slide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5AE338A-35BB-47FE-BF89-6F8F99A84EFF}" type="datetimeFigureOut">
              <a:rPr lang="en-US" smtClean="0"/>
              <a:pPr/>
              <a:t>10/31/2022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BFBDEC-75DD-451E-9F37-132C2A836F9F}" type="slidenum">
              <a:rPr lang="en-US" smtClean="0"/>
              <a:pPr/>
              <a:t>‹#›</a:t>
            </a:fld>
            <a:endParaRPr lang="en-US" dirty="0"/>
          </a:p>
        </p:txBody>
      </p:sp>
    </p:spTree>
    <p:extLst>
      <p:ext uri="{BB962C8B-B14F-4D97-AF65-F5344CB8AC3E}">
        <p14:creationId xmlns:p14="http://schemas.microsoft.com/office/powerpoint/2010/main" val="17462348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258C87-23C0-4C8E-9188-368E61CDF4F1}" type="datetimeFigureOut">
              <a:rPr lang="zh-CN" altLang="en-US" smtClean="0"/>
              <a:pPr/>
              <a:t>2022/10/31</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9A5E68-CF20-49C0-9291-AF1592569517}" type="slidenum">
              <a:rPr lang="zh-CN" altLang="en-US" smtClean="0"/>
              <a:pPr/>
              <a:t>‹#›</a:t>
            </a:fld>
            <a:endParaRPr lang="zh-CN" altLang="en-US"/>
          </a:p>
        </p:txBody>
      </p:sp>
    </p:spTree>
    <p:extLst>
      <p:ext uri="{BB962C8B-B14F-4D97-AF65-F5344CB8AC3E}">
        <p14:creationId xmlns:p14="http://schemas.microsoft.com/office/powerpoint/2010/main" val="4127180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CBBAD92F-F22A-4727-B555-C340A4DD3687}" type="slidenum">
              <a:rPr lang="zh-CN" altLang="en-US" smtClean="0"/>
              <a:pPr/>
              <a:t>1</a:t>
            </a:fld>
            <a:endParaRPr lang="zh-CN" altLang="en-US" dirty="0"/>
          </a:p>
        </p:txBody>
      </p:sp>
    </p:spTree>
    <p:extLst>
      <p:ext uri="{BB962C8B-B14F-4D97-AF65-F5344CB8AC3E}">
        <p14:creationId xmlns:p14="http://schemas.microsoft.com/office/powerpoint/2010/main" val="9264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13</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14</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701884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16</a:t>
            </a:fld>
            <a:endParaRPr lang="zh-CN" altLang="en-US"/>
          </a:p>
        </p:txBody>
      </p:sp>
    </p:spTree>
    <p:extLst>
      <p:ext uri="{BB962C8B-B14F-4D97-AF65-F5344CB8AC3E}">
        <p14:creationId xmlns:p14="http://schemas.microsoft.com/office/powerpoint/2010/main" val="975705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05422-1729-4581-9CB8-8AF770D43E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5780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86551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A5E68-CF20-49C0-9291-AF15925695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5</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6</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7</a:t>
            </a:fld>
            <a:endParaRPr lang="zh-CN" altLang="en-US"/>
          </a:p>
        </p:txBody>
      </p:sp>
    </p:spTree>
    <p:extLst>
      <p:ext uri="{BB962C8B-B14F-4D97-AF65-F5344CB8AC3E}">
        <p14:creationId xmlns:p14="http://schemas.microsoft.com/office/powerpoint/2010/main" val="1404787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244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6"/>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263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4495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39"/>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39"/>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5236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39"/>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38038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718268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4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83458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5534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9453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22988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6596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36287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0"/>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57081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2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47374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199710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5968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70565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933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721660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4208929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183769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370241" y="6453339"/>
            <a:ext cx="1261931" cy="365125"/>
          </a:xfrm>
          <a:prstGeom prst="rect">
            <a:avLst/>
          </a:prstGeom>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a:xfrm>
            <a:off x="7714389" y="6453339"/>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11650828" y="6453339"/>
            <a:ext cx="493845" cy="365125"/>
          </a:xfrm>
          <a:prstGeom prst="rect">
            <a:avLst/>
          </a:prstGeom>
        </p:spPr>
        <p:txBody>
          <a:bodyPr/>
          <a:lstStyle>
            <a:lvl1pPr>
              <a:defRPr b="1">
                <a:solidFill>
                  <a:srgbClr val="C00000"/>
                </a:solidFill>
                <a:effectLst>
                  <a:glow rad="685800">
                    <a:srgbClr val="FFFF99">
                      <a:alpha val="40000"/>
                    </a:srgbClr>
                  </a:glow>
                </a:effectLst>
              </a:defRPr>
            </a:lvl1pPr>
          </a:lstStyle>
          <a:p>
            <a:fld id="{03A847EA-A0F8-42E4-AF47-D5B896815B88}" type="slidenum">
              <a:rPr lang="zh-CN" altLang="en-US" smtClean="0"/>
              <a:pPr/>
              <a:t>‹#›</a:t>
            </a:fld>
            <a:endParaRPr lang="zh-CN" altLang="en-US" dirty="0"/>
          </a:p>
        </p:txBody>
      </p:sp>
      <p:sp>
        <p:nvSpPr>
          <p:cNvPr id="6" name="标题 1"/>
          <p:cNvSpPr>
            <a:spLocks noGrp="1"/>
          </p:cNvSpPr>
          <p:nvPr>
            <p:ph type="title" hasCustomPrompt="1"/>
          </p:nvPr>
        </p:nvSpPr>
        <p:spPr>
          <a:xfrm>
            <a:off x="609600" y="44624"/>
            <a:ext cx="10972800" cy="1143000"/>
          </a:xfrm>
        </p:spPr>
        <p:txBody>
          <a:bodyPr>
            <a:normAutofit/>
          </a:bodyPr>
          <a:lstStyle>
            <a:lvl1pPr>
              <a:defRPr sz="4000" b="1">
                <a:effectLst>
                  <a:outerShdw blurRad="50800" dist="76200" dir="2700000" algn="tl" rotWithShape="0">
                    <a:prstClr val="black">
                      <a:alpha val="40000"/>
                    </a:prstClr>
                  </a:outerShdw>
                </a:effectLst>
                <a:latin typeface="Arial" pitchFamily="34" charset="0"/>
                <a:ea typeface="Arial Unicode MS" pitchFamily="34" charset="-122"/>
                <a:cs typeface="Arial" pitchFamily="34" charset="0"/>
              </a:defRPr>
            </a:lvl1pPr>
          </a:lstStyle>
          <a:p>
            <a:r>
              <a:rPr lang="en-US" altLang="zh-CN" dirty="0"/>
              <a:t>Click here to edit title</a:t>
            </a:r>
            <a:endParaRPr lang="zh-CN" altLang="en-US" dirty="0"/>
          </a:p>
        </p:txBody>
      </p:sp>
    </p:spTree>
    <p:extLst>
      <p:ext uri="{BB962C8B-B14F-4D97-AF65-F5344CB8AC3E}">
        <p14:creationId xmlns:p14="http://schemas.microsoft.com/office/powerpoint/2010/main" val="4191484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62942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2488189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28DF711E-A957-4C9A-872B-537E488B7365}"/>
              </a:ext>
            </a:extLst>
          </p:cNvPr>
          <p:cNvSpPr>
            <a:spLocks noGrp="1"/>
          </p:cNvSpPr>
          <p:nvPr>
            <p:ph type="title"/>
          </p:nvPr>
        </p:nvSpPr>
        <p:spPr>
          <a:xfrm>
            <a:off x="838200" y="35147"/>
            <a:ext cx="10515600" cy="518529"/>
          </a:xfrm>
        </p:spPr>
        <p:txBody>
          <a:bodyPr>
            <a:normAutofit/>
          </a:bodyPr>
          <a:lstStyle>
            <a:lvl1pPr algn="ctr">
              <a:defRPr sz="2400" b="1">
                <a:solidFill>
                  <a:schemeClr val="bg1"/>
                </a:solidFill>
              </a:defRPr>
            </a:lvl1pPr>
          </a:lstStyle>
          <a:p>
            <a:r>
              <a:rPr lang="zh-CN" altLang="en-US" dirty="0"/>
              <a:t>单击此处编辑母版标题样式</a:t>
            </a:r>
          </a:p>
        </p:txBody>
      </p:sp>
    </p:spTree>
    <p:extLst>
      <p:ext uri="{BB962C8B-B14F-4D97-AF65-F5344CB8AC3E}">
        <p14:creationId xmlns:p14="http://schemas.microsoft.com/office/powerpoint/2010/main" val="607439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2033587"/>
            <a:ext cx="12192000" cy="16637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ctrTitle"/>
          </p:nvPr>
        </p:nvSpPr>
        <p:spPr>
          <a:xfrm>
            <a:off x="914400" y="2130428"/>
            <a:ext cx="10363200" cy="1470025"/>
          </a:xfrm>
        </p:spPr>
        <p:txBody>
          <a:bodyPr/>
          <a:lstStyle>
            <a:lvl1pPr>
              <a:defRPr sz="3000" b="1">
                <a:solidFill>
                  <a:schemeClr val="bg1"/>
                </a:solidFill>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623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标题 1"/>
          <p:cNvSpPr>
            <a:spLocks noGrp="1"/>
          </p:cNvSpPr>
          <p:nvPr>
            <p:ph type="title"/>
          </p:nvPr>
        </p:nvSpPr>
        <p:spPr>
          <a:xfrm>
            <a:off x="609600" y="71442"/>
            <a:ext cx="10972800" cy="669103"/>
          </a:xfrm>
        </p:spPr>
        <p:txBody>
          <a:bodyPr/>
          <a:lstStyle>
            <a:lvl1pPr algn="ctr">
              <a:defRPr b="1">
                <a:solidFill>
                  <a:schemeClr val="bg1"/>
                </a:solidFill>
              </a:defRPr>
            </a:lvl1pPr>
          </a:lstStyle>
          <a:p>
            <a:r>
              <a:rPr lang="zh-CN" altLang="en-US" dirty="0"/>
              <a:t>单击此处编辑母版标题样式</a:t>
            </a:r>
          </a:p>
        </p:txBody>
      </p:sp>
      <p:sp>
        <p:nvSpPr>
          <p:cNvPr id="3" name="内容占位符 2"/>
          <p:cNvSpPr>
            <a:spLocks noGrp="1"/>
          </p:cNvSpPr>
          <p:nvPr>
            <p:ph idx="1"/>
          </p:nvPr>
        </p:nvSpPr>
        <p:spPr>
          <a:xfrm>
            <a:off x="609600" y="980728"/>
            <a:ext cx="10972800" cy="5616624"/>
          </a:xfrm>
        </p:spPr>
        <p:txBody>
          <a:bodyPr/>
          <a:lstStyle>
            <a:lvl1pPr>
              <a:defRPr b="1"/>
            </a:lvl1pPr>
            <a:lvl2pPr>
              <a:defRPr b="1"/>
            </a:lvl2pPr>
            <a:lvl3pPr>
              <a:defRPr b="1"/>
            </a:lvl3pPr>
            <a:lvl4pPr>
              <a:defRPr b="1"/>
            </a:lvl4pPr>
            <a:lvl5pPr>
              <a:defRPr b="1"/>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6349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Tree>
    <p:extLst>
      <p:ext uri="{BB962C8B-B14F-4D97-AF65-F5344CB8AC3E}">
        <p14:creationId xmlns:p14="http://schemas.microsoft.com/office/powerpoint/2010/main" val="4738761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151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27212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58749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900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110180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20720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p>
        </p:txBody>
      </p:sp>
    </p:spTree>
    <p:extLst>
      <p:ext uri="{BB962C8B-B14F-4D97-AF65-F5344CB8AC3E}">
        <p14:creationId xmlns:p14="http://schemas.microsoft.com/office/powerpoint/2010/main" val="4129901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5337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71441"/>
            <a:ext cx="2743200" cy="6054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71441"/>
            <a:ext cx="8026400" cy="6054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22023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71441"/>
            <a:ext cx="10972800" cy="6054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91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577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71248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26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3375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66000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39"/>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83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840" r:id="rId13"/>
  </p:sldLayoutIdLst>
  <p:hf hdr="0" ftr="0" dt="0"/>
  <p:txStyles>
    <p:title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69C458A-EF38-4471-81F0-59810A9BD550}"/>
              </a:ext>
            </a:extLst>
          </p:cNvPr>
          <p:cNvSpPr txBox="1">
            <a:spLocks noChangeArrowheads="1"/>
          </p:cNvSpPr>
          <p:nvPr userDrawn="1"/>
        </p:nvSpPr>
        <p:spPr bwMode="auto">
          <a:xfrm>
            <a:off x="0" y="-1"/>
            <a:ext cx="12192000" cy="764705"/>
          </a:xfrm>
          <a:prstGeom prst="rect">
            <a:avLst/>
          </a:prstGeom>
          <a:solidFill>
            <a:srgbClr val="333399"/>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1200"/>
              </a:spcBef>
            </a:pPr>
            <a:endParaRPr lang="zh-CN" altLang="en-US" sz="4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6603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0086506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Lst>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1"/>
            <a:ext cx="12192000" cy="1368000"/>
          </a:xfrm>
          <a:prstGeom prst="rect">
            <a:avLst/>
          </a:prstGeom>
          <a:solidFill>
            <a:srgbClr val="333399"/>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 anchorCtr="1" compatLnSpc="1">
            <a:prstTxWarp prst="textNoShape">
              <a:avLst/>
            </a:prstTxWarp>
          </a:bodyPr>
          <a:lstStyle>
            <a:lvl1pPr algn="l" rtl="0" eaLnBrk="0" fontAlgn="base" hangingPunct="0">
              <a:spcBef>
                <a:spcPct val="0"/>
              </a:spcBef>
              <a:spcAft>
                <a:spcPct val="0"/>
              </a:spcAft>
              <a:defRPr sz="3200">
                <a:solidFill>
                  <a:schemeClr val="accent1"/>
                </a:solidFill>
                <a:latin typeface="+mj-lt"/>
                <a:ea typeface="+mj-ea"/>
                <a:cs typeface="+mj-cs"/>
              </a:defRPr>
            </a:lvl1pPr>
            <a:lvl2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5pPr>
            <a:lvl6pPr marL="4572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6pPr>
            <a:lvl7pPr marL="9144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7pPr>
            <a:lvl8pPr marL="13716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8pPr>
            <a:lvl9pPr marL="1828800" algn="l" rtl="0" eaLnBrk="0" fontAlgn="base" hangingPunct="0">
              <a:spcBef>
                <a:spcPct val="0"/>
              </a:spcBef>
              <a:spcAft>
                <a:spcPct val="0"/>
              </a:spcAft>
              <a:defRPr sz="3200">
                <a:solidFill>
                  <a:schemeClr val="accent1"/>
                </a:solidFill>
                <a:latin typeface="微软雅黑" pitchFamily="34" charset="-122"/>
                <a:ea typeface="微软雅黑" pitchFamily="34" charset="-122"/>
              </a:defRPr>
            </a:lvl9pPr>
          </a:lstStyle>
          <a:p>
            <a:pPr eaLnBrk="1" hangingPunct="1">
              <a:lnSpc>
                <a:spcPct val="150000"/>
              </a:lnSpc>
              <a:spcBef>
                <a:spcPts val="900"/>
              </a:spcBef>
            </a:pPr>
            <a:endParaRPr lang="zh-CN" altLang="en-US" sz="3000" b="1" kern="0" dirty="0">
              <a:solidFill>
                <a:srgbClr val="FFFFFF"/>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052" name="标题占位符 1"/>
          <p:cNvSpPr>
            <a:spLocks noGrp="1"/>
          </p:cNvSpPr>
          <p:nvPr>
            <p:ph type="title"/>
          </p:nvPr>
        </p:nvSpPr>
        <p:spPr bwMode="auto">
          <a:xfrm>
            <a:off x="609600" y="71441"/>
            <a:ext cx="1097280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3" name="文本占位符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8722640"/>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ftr="0" dt="0"/>
  <p:txStyles>
    <p:titleStyle>
      <a:lvl1pPr algn="l" rtl="0" eaLnBrk="0" fontAlgn="base" hangingPunct="0">
        <a:spcBef>
          <a:spcPct val="0"/>
        </a:spcBef>
        <a:spcAft>
          <a:spcPct val="0"/>
        </a:spcAft>
        <a:defRPr sz="2400">
          <a:solidFill>
            <a:schemeClr val="accent1"/>
          </a:solidFill>
          <a:latin typeface="+mj-lt"/>
          <a:ea typeface="+mj-ea"/>
          <a:cs typeface="+mj-cs"/>
        </a:defRPr>
      </a:lvl1pPr>
      <a:lvl2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2pPr>
      <a:lvl3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3pPr>
      <a:lvl4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4pPr>
      <a:lvl5pPr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5pPr>
      <a:lvl6pPr marL="3429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6pPr>
      <a:lvl7pPr marL="6858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7pPr>
      <a:lvl8pPr marL="10287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8pPr>
      <a:lvl9pPr marL="1371600" algn="l" rtl="0" eaLnBrk="0" fontAlgn="base" hangingPunct="0">
        <a:spcBef>
          <a:spcPct val="0"/>
        </a:spcBef>
        <a:spcAft>
          <a:spcPct val="0"/>
        </a:spcAft>
        <a:defRPr sz="2400">
          <a:solidFill>
            <a:schemeClr val="accent1"/>
          </a:solidFill>
          <a:latin typeface="微软雅黑" pitchFamily="34" charset="-122"/>
          <a:ea typeface="微软雅黑" pitchFamily="34" charset="-122"/>
        </a:defRPr>
      </a:lvl9pPr>
    </p:titleStyle>
    <p:bodyStyle>
      <a:lvl1pPr marL="257175" indent="-257175" algn="l"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a:solidFill>
            <a:schemeClr val="tx1"/>
          </a:solidFill>
          <a:latin typeface="+mn-lt"/>
          <a:ea typeface="+mn-ea"/>
        </a:defRPr>
      </a:lvl2pPr>
      <a:lvl3pPr marL="857250" indent="-171450" algn="l" rtl="0" eaLnBrk="0" fontAlgn="base" hangingPunct="0">
        <a:spcBef>
          <a:spcPct val="20000"/>
        </a:spcBef>
        <a:spcAft>
          <a:spcPct val="0"/>
        </a:spcAft>
        <a:buFont typeface="Arial" charset="0"/>
        <a:buChar char="•"/>
        <a:defRPr sz="1800">
          <a:solidFill>
            <a:schemeClr val="tx1"/>
          </a:solidFill>
          <a:latin typeface="+mn-lt"/>
          <a:ea typeface="+mn-ea"/>
        </a:defRPr>
      </a:lvl3pPr>
      <a:lvl4pPr marL="1200150" indent="-171450" algn="l" rtl="0" eaLnBrk="0" fontAlgn="base" hangingPunct="0">
        <a:spcBef>
          <a:spcPct val="20000"/>
        </a:spcBef>
        <a:spcAft>
          <a:spcPct val="0"/>
        </a:spcAft>
        <a:buFont typeface="Arial" charset="0"/>
        <a:buChar char="–"/>
        <a:defRPr sz="1500">
          <a:solidFill>
            <a:schemeClr val="tx1"/>
          </a:solidFill>
          <a:latin typeface="+mn-lt"/>
          <a:ea typeface="+mn-ea"/>
        </a:defRPr>
      </a:lvl4pPr>
      <a:lvl5pPr marL="1543050" indent="-171450" algn="l" rtl="0" eaLnBrk="0" fontAlgn="base" hangingPunct="0">
        <a:spcBef>
          <a:spcPct val="20000"/>
        </a:spcBef>
        <a:spcAft>
          <a:spcPct val="0"/>
        </a:spcAft>
        <a:buFont typeface="Arial" charset="0"/>
        <a:buChar char="»"/>
        <a:defRPr sz="1500">
          <a:solidFill>
            <a:schemeClr val="tx1"/>
          </a:solidFill>
          <a:latin typeface="+mn-lt"/>
          <a:ea typeface="+mn-ea"/>
        </a:defRPr>
      </a:lvl5pPr>
      <a:lvl6pPr marL="1885950" indent="-171450" algn="l" rtl="0" eaLnBrk="0" fontAlgn="base" hangingPunct="0">
        <a:spcBef>
          <a:spcPct val="20000"/>
        </a:spcBef>
        <a:spcAft>
          <a:spcPct val="0"/>
        </a:spcAft>
        <a:buFont typeface="Arial" charset="0"/>
        <a:buChar char="»"/>
        <a:defRPr sz="1500">
          <a:solidFill>
            <a:schemeClr val="tx1"/>
          </a:solidFill>
          <a:latin typeface="+mn-lt"/>
          <a:ea typeface="+mn-ea"/>
        </a:defRPr>
      </a:lvl6pPr>
      <a:lvl7pPr marL="2228850" indent="-171450" algn="l" rtl="0" eaLnBrk="0" fontAlgn="base" hangingPunct="0">
        <a:spcBef>
          <a:spcPct val="20000"/>
        </a:spcBef>
        <a:spcAft>
          <a:spcPct val="0"/>
        </a:spcAft>
        <a:buFont typeface="Arial" charset="0"/>
        <a:buChar char="»"/>
        <a:defRPr sz="1500">
          <a:solidFill>
            <a:schemeClr val="tx1"/>
          </a:solidFill>
          <a:latin typeface="+mn-lt"/>
          <a:ea typeface="+mn-ea"/>
        </a:defRPr>
      </a:lvl7pPr>
      <a:lvl8pPr marL="2571750" indent="-171450" algn="l" rtl="0" eaLnBrk="0" fontAlgn="base" hangingPunct="0">
        <a:spcBef>
          <a:spcPct val="20000"/>
        </a:spcBef>
        <a:spcAft>
          <a:spcPct val="0"/>
        </a:spcAft>
        <a:buFont typeface="Arial" charset="0"/>
        <a:buChar char="»"/>
        <a:defRPr sz="1500">
          <a:solidFill>
            <a:schemeClr val="tx1"/>
          </a:solidFill>
          <a:latin typeface="+mn-lt"/>
          <a:ea typeface="+mn-ea"/>
        </a:defRPr>
      </a:lvl8pPr>
      <a:lvl9pPr marL="2914650" indent="-171450" algn="l" rtl="0" eaLnBrk="0" fontAlgn="base" hangingPunct="0">
        <a:spcBef>
          <a:spcPct val="20000"/>
        </a:spcBef>
        <a:spcAft>
          <a:spcPct val="0"/>
        </a:spcAft>
        <a:buFont typeface="Arial" charset="0"/>
        <a:buChar char="»"/>
        <a:defRPr sz="1500">
          <a:solidFill>
            <a:schemeClr val="tx1"/>
          </a:solidFill>
          <a:latin typeface="+mn-lt"/>
          <a:ea typeface="+mn-ea"/>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12192000" cy="1335024"/>
          </a:xfrm>
          <a:ln>
            <a:solidFill>
              <a:schemeClr val="tx1"/>
            </a:solidFill>
          </a:ln>
        </p:spPr>
        <p:txBody>
          <a:bodyPr>
            <a:normAutofit/>
          </a:bodyPr>
          <a:lstStyle/>
          <a:p>
            <a:r>
              <a:rPr lang="en-US" altLang="zh-CN" sz="3600" dirty="0">
                <a:solidFill>
                  <a:srgbClr val="FFFF00"/>
                </a:solidFill>
              </a:rPr>
              <a:t>“</a:t>
            </a:r>
            <a:r>
              <a:rPr lang="en-US" altLang="zh-CN" sz="4000" dirty="0">
                <a:solidFill>
                  <a:srgbClr val="FFFF00"/>
                </a:solidFill>
                <a:latin typeface="Arial" panose="020B0604020202020204" pitchFamily="34" charset="0"/>
                <a:cs typeface="Arial" panose="020B0604020202020204" pitchFamily="34" charset="0"/>
              </a:rPr>
              <a:t>NEXUS” </a:t>
            </a:r>
            <a:r>
              <a:rPr lang="en-US" altLang="zh-CN" sz="3600" dirty="0">
                <a:latin typeface="Arial" panose="020B0604020202020204" pitchFamily="34" charset="0"/>
                <a:cs typeface="Arial" panose="020B0604020202020204" pitchFamily="34" charset="0"/>
              </a:rPr>
              <a:t>Multi-Pollutant Advanced Screening Tool</a:t>
            </a:r>
            <a:br>
              <a:rPr lang="en-US" altLang="zh-CN" sz="3600" dirty="0">
                <a:latin typeface="Arial" panose="020B0604020202020204" pitchFamily="34" charset="0"/>
                <a:cs typeface="Arial" panose="020B0604020202020204" pitchFamily="34" charset="0"/>
              </a:rPr>
            </a:br>
            <a:r>
              <a:rPr lang="en-US" altLang="zh-CN" sz="3600" dirty="0">
                <a:solidFill>
                  <a:srgbClr val="FFFF00"/>
                </a:solidFill>
                <a:latin typeface="Arial" panose="020B0604020202020204" pitchFamily="34" charset="0"/>
                <a:cs typeface="Arial" panose="020B0604020202020204" pitchFamily="34" charset="0"/>
              </a:rPr>
              <a:t>OEJ Briefing</a:t>
            </a:r>
            <a:endParaRPr lang="zh-CN" altLang="en-US" sz="3600" dirty="0">
              <a:solidFill>
                <a:srgbClr val="FFFF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F19E0DDC-6B53-4833-AAC6-95682E48F51E}"/>
              </a:ext>
            </a:extLst>
          </p:cNvPr>
          <p:cNvSpPr>
            <a:spLocks noGrp="1"/>
          </p:cNvSpPr>
          <p:nvPr>
            <p:ph type="subTitle" idx="4294967295"/>
          </p:nvPr>
        </p:nvSpPr>
        <p:spPr>
          <a:xfrm>
            <a:off x="1524000" y="5126106"/>
            <a:ext cx="9144000" cy="954107"/>
          </a:xfrm>
        </p:spPr>
        <p:txBody>
          <a:bodyPr/>
          <a:lstStyle/>
          <a:p>
            <a:pPr marL="0" indent="0" algn="ctr">
              <a:spcBef>
                <a:spcPts val="0"/>
              </a:spcBef>
              <a:buNone/>
            </a:pPr>
            <a:r>
              <a:rPr lang="en-US" altLang="zh-CN" sz="2000" i="1" dirty="0">
                <a:latin typeface="Calibri" panose="020F0502020204030204" pitchFamily="34" charset="0"/>
                <a:cs typeface="Calibri" panose="020F0502020204030204" pitchFamily="34" charset="0"/>
              </a:rPr>
              <a:t>Beth Landis, HEID/Climate, International, &amp; Multi-Media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Carey Jang, AQAD/Air Quality Modeling Group</a:t>
            </a:r>
          </a:p>
          <a:p>
            <a:pPr marL="0" indent="0" algn="ctr">
              <a:spcBef>
                <a:spcPts val="0"/>
              </a:spcBef>
              <a:buNone/>
            </a:pPr>
            <a:r>
              <a:rPr lang="en-US" altLang="zh-CN" sz="2000" i="1" dirty="0">
                <a:latin typeface="Calibri" panose="020F0502020204030204" pitchFamily="34" charset="0"/>
                <a:cs typeface="Calibri" panose="020F0502020204030204" pitchFamily="34" charset="0"/>
              </a:rPr>
              <a:t>10/31/22</a:t>
            </a:r>
            <a:endParaRPr lang="zh-CN" altLang="en-US" sz="2000" i="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CAFFCA-E948-49BD-BC86-189A3A0496D5}"/>
              </a:ext>
            </a:extLst>
          </p:cNvPr>
          <p:cNvSpPr txBox="1"/>
          <p:nvPr/>
        </p:nvSpPr>
        <p:spPr>
          <a:xfrm>
            <a:off x="705648" y="1398420"/>
            <a:ext cx="5122488"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Data Viewer: </a:t>
            </a:r>
            <a:r>
              <a:rPr lang="en-US" sz="2400" b="1" i="1" dirty="0">
                <a:solidFill>
                  <a:srgbClr val="0000FF"/>
                </a:solidFill>
                <a:latin typeface="Calibri"/>
              </a:rPr>
              <a:t>National/Regional Level</a:t>
            </a:r>
          </a:p>
        </p:txBody>
      </p:sp>
      <p:sp>
        <p:nvSpPr>
          <p:cNvPr id="12" name="TextBox 11">
            <a:extLst>
              <a:ext uri="{FF2B5EF4-FFF2-40B4-BE49-F238E27FC236}">
                <a16:creationId xmlns:a16="http://schemas.microsoft.com/office/drawing/2014/main" id="{E49F4318-AF6C-4755-9019-8B0723ECCA1F}"/>
              </a:ext>
            </a:extLst>
          </p:cNvPr>
          <p:cNvSpPr txBox="1"/>
          <p:nvPr/>
        </p:nvSpPr>
        <p:spPr>
          <a:xfrm>
            <a:off x="6695046" y="1367717"/>
            <a:ext cx="5122487" cy="461665"/>
          </a:xfrm>
          <a:prstGeom prst="rect">
            <a:avLst/>
          </a:prstGeom>
          <a:solidFill>
            <a:schemeClr val="accent5">
              <a:lumMod val="40000"/>
              <a:lumOff val="60000"/>
            </a:schemeClr>
          </a:solidFill>
        </p:spPr>
        <p:txBody>
          <a:bodyPr wrap="square" rtlCol="0">
            <a:spAutoFit/>
          </a:bodyPr>
          <a:lstStyle/>
          <a:p>
            <a:pPr>
              <a:defRPr/>
            </a:pPr>
            <a:r>
              <a:rPr lang="en-US" sz="2400" b="1" i="1" dirty="0">
                <a:solidFill>
                  <a:srgbClr val="FF0000"/>
                </a:solidFill>
                <a:latin typeface="Calibri"/>
              </a:rPr>
              <a:t>Proximity Analysis: </a:t>
            </a:r>
            <a:r>
              <a:rPr lang="en-US" sz="2400" b="1" i="1" dirty="0">
                <a:solidFill>
                  <a:srgbClr val="0000FF"/>
                </a:solidFill>
                <a:latin typeface="Calibri"/>
              </a:rPr>
              <a:t>Community Level</a:t>
            </a:r>
          </a:p>
        </p:txBody>
      </p:sp>
      <p:pic>
        <p:nvPicPr>
          <p:cNvPr id="16" name="Picture 15">
            <a:extLst>
              <a:ext uri="{FF2B5EF4-FFF2-40B4-BE49-F238E27FC236}">
                <a16:creationId xmlns:a16="http://schemas.microsoft.com/office/drawing/2014/main" id="{FB97327D-3752-43D9-A23A-E6F7D65F4A71}"/>
              </a:ext>
            </a:extLst>
          </p:cNvPr>
          <p:cNvPicPr>
            <a:picLocks noChangeAspect="1"/>
          </p:cNvPicPr>
          <p:nvPr/>
        </p:nvPicPr>
        <p:blipFill>
          <a:blip r:embed="rId3"/>
          <a:stretch>
            <a:fillRect/>
          </a:stretch>
        </p:blipFill>
        <p:spPr>
          <a:xfrm>
            <a:off x="774191" y="1910302"/>
            <a:ext cx="4985403" cy="2803143"/>
          </a:xfrm>
          <a:prstGeom prst="rect">
            <a:avLst/>
          </a:prstGeom>
          <a:noFill/>
          <a:ln w="12700">
            <a:solidFill>
              <a:schemeClr val="tx1"/>
            </a:solidFill>
          </a:ln>
        </p:spPr>
      </p:pic>
      <p:pic>
        <p:nvPicPr>
          <p:cNvPr id="18" name="图片 3">
            <a:extLst>
              <a:ext uri="{FF2B5EF4-FFF2-40B4-BE49-F238E27FC236}">
                <a16:creationId xmlns:a16="http://schemas.microsoft.com/office/drawing/2014/main" id="{42159A9B-9E63-4BD4-BA9A-7405DB1CE19E}"/>
              </a:ext>
            </a:extLst>
          </p:cNvPr>
          <p:cNvPicPr>
            <a:picLocks noChangeAspect="1"/>
          </p:cNvPicPr>
          <p:nvPr/>
        </p:nvPicPr>
        <p:blipFill>
          <a:blip r:embed="rId4"/>
          <a:stretch>
            <a:fillRect/>
          </a:stretch>
        </p:blipFill>
        <p:spPr>
          <a:xfrm>
            <a:off x="6707775" y="1882780"/>
            <a:ext cx="4710033" cy="2830665"/>
          </a:xfrm>
          <a:prstGeom prst="rect">
            <a:avLst/>
          </a:prstGeom>
          <a:ln>
            <a:solidFill>
              <a:schemeClr val="tx1"/>
            </a:solidFill>
          </a:ln>
        </p:spPr>
      </p:pic>
      <p:sp>
        <p:nvSpPr>
          <p:cNvPr id="13" name="Slide Number Placeholder 1">
            <a:extLst>
              <a:ext uri="{FF2B5EF4-FFF2-40B4-BE49-F238E27FC236}">
                <a16:creationId xmlns:a16="http://schemas.microsoft.com/office/drawing/2014/main" id="{B1C611A2-4E34-4B64-979C-FE610B88ED96}"/>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18876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9A88-0FE7-4F14-BDD8-ABC1832CD8B4}"/>
              </a:ext>
            </a:extLst>
          </p:cNvPr>
          <p:cNvSpPr>
            <a:spLocks noGrp="1"/>
          </p:cNvSpPr>
          <p:nvPr>
            <p:ph type="title"/>
          </p:nvPr>
        </p:nvSpPr>
        <p:spPr/>
        <p:txBody>
          <a:bodyPr/>
          <a:lstStyle/>
          <a:p>
            <a:r>
              <a:rPr lang="en-US" dirty="0">
                <a:solidFill>
                  <a:srgbClr val="FFFF00"/>
                </a:solidFill>
              </a:rPr>
              <a:t>NEXUS Example: </a:t>
            </a:r>
            <a:r>
              <a:rPr lang="en-US" dirty="0"/>
              <a:t>Display Major Point Sources</a:t>
            </a:r>
          </a:p>
        </p:txBody>
      </p:sp>
      <p:pic>
        <p:nvPicPr>
          <p:cNvPr id="11" name="Picture 10">
            <a:extLst>
              <a:ext uri="{FF2B5EF4-FFF2-40B4-BE49-F238E27FC236}">
                <a16:creationId xmlns:a16="http://schemas.microsoft.com/office/drawing/2014/main" id="{2F32D076-1A85-42C2-8AFD-4424AF2702A2}"/>
              </a:ext>
            </a:extLst>
          </p:cNvPr>
          <p:cNvPicPr>
            <a:picLocks noChangeAspect="1"/>
          </p:cNvPicPr>
          <p:nvPr/>
        </p:nvPicPr>
        <p:blipFill>
          <a:blip r:embed="rId2"/>
          <a:stretch>
            <a:fillRect/>
          </a:stretch>
        </p:blipFill>
        <p:spPr>
          <a:xfrm>
            <a:off x="186266" y="818856"/>
            <a:ext cx="11819467" cy="6039144"/>
          </a:xfrm>
          <a:prstGeom prst="rect">
            <a:avLst/>
          </a:prstGeom>
        </p:spPr>
      </p:pic>
      <p:sp>
        <p:nvSpPr>
          <p:cNvPr id="12" name="Rectangle 11">
            <a:extLst>
              <a:ext uri="{FF2B5EF4-FFF2-40B4-BE49-F238E27FC236}">
                <a16:creationId xmlns:a16="http://schemas.microsoft.com/office/drawing/2014/main" id="{1FF3F4D7-18BA-4B4E-8F4E-A3EEF97934EA}"/>
              </a:ext>
            </a:extLst>
          </p:cNvPr>
          <p:cNvSpPr/>
          <p:nvPr/>
        </p:nvSpPr>
        <p:spPr bwMode="auto">
          <a:xfrm>
            <a:off x="7340958" y="1933739"/>
            <a:ext cx="1142642" cy="403061"/>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3" name="Rectangle 12">
            <a:extLst>
              <a:ext uri="{FF2B5EF4-FFF2-40B4-BE49-F238E27FC236}">
                <a16:creationId xmlns:a16="http://schemas.microsoft.com/office/drawing/2014/main" id="{AD8F7CD8-7319-44C9-BF1F-0A34C2DE0048}"/>
              </a:ext>
            </a:extLst>
          </p:cNvPr>
          <p:cNvSpPr/>
          <p:nvPr/>
        </p:nvSpPr>
        <p:spPr bwMode="auto">
          <a:xfrm>
            <a:off x="2218266" y="3429000"/>
            <a:ext cx="1122607" cy="3429000"/>
          </a:xfrm>
          <a:prstGeom prst="rect">
            <a:avLst/>
          </a:prstGeom>
          <a:noFill/>
          <a:ln w="349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6" name="Slide Number Placeholder 1">
            <a:extLst>
              <a:ext uri="{FF2B5EF4-FFF2-40B4-BE49-F238E27FC236}">
                <a16:creationId xmlns:a16="http://schemas.microsoft.com/office/drawing/2014/main" id="{AEF55902-3464-4E0E-A714-38DF0ED96254}"/>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213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F85A-2DB4-4FC8-88DF-6D034E0B8AAC}"/>
              </a:ext>
            </a:extLst>
          </p:cNvPr>
          <p:cNvSpPr>
            <a:spLocks noGrp="1"/>
          </p:cNvSpPr>
          <p:nvPr>
            <p:ph type="title"/>
          </p:nvPr>
        </p:nvSpPr>
        <p:spPr/>
        <p:txBody>
          <a:bodyPr/>
          <a:lstStyle/>
          <a:p>
            <a:r>
              <a:rPr lang="en-US" dirty="0">
                <a:solidFill>
                  <a:srgbClr val="FFFF00"/>
                </a:solidFill>
              </a:rPr>
              <a:t>NEXUS Example: </a:t>
            </a:r>
            <a:r>
              <a:rPr lang="en-US" dirty="0"/>
              <a:t>Proximity Analysis for Facility</a:t>
            </a:r>
          </a:p>
        </p:txBody>
      </p:sp>
      <p:pic>
        <p:nvPicPr>
          <p:cNvPr id="5" name="Picture 4">
            <a:extLst>
              <a:ext uri="{FF2B5EF4-FFF2-40B4-BE49-F238E27FC236}">
                <a16:creationId xmlns:a16="http://schemas.microsoft.com/office/drawing/2014/main" id="{9AF0AD99-5F96-4A25-8FAD-70F6946E4BBE}"/>
              </a:ext>
            </a:extLst>
          </p:cNvPr>
          <p:cNvPicPr>
            <a:picLocks noChangeAspect="1"/>
          </p:cNvPicPr>
          <p:nvPr/>
        </p:nvPicPr>
        <p:blipFill>
          <a:blip r:embed="rId2"/>
          <a:stretch>
            <a:fillRect/>
          </a:stretch>
        </p:blipFill>
        <p:spPr>
          <a:xfrm>
            <a:off x="493666" y="740543"/>
            <a:ext cx="11204667" cy="6117457"/>
          </a:xfrm>
          <a:prstGeom prst="rect">
            <a:avLst/>
          </a:prstGeom>
        </p:spPr>
      </p:pic>
      <p:sp>
        <p:nvSpPr>
          <p:cNvPr id="4" name="Slide Number Placeholder 1">
            <a:extLst>
              <a:ext uri="{FF2B5EF4-FFF2-40B4-BE49-F238E27FC236}">
                <a16:creationId xmlns:a16="http://schemas.microsoft.com/office/drawing/2014/main" id="{962E5FC2-B373-41E9-8CC0-C3886433692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13942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D981-836B-48AE-8411-DBB51DC95C92}"/>
              </a:ext>
            </a:extLst>
          </p:cNvPr>
          <p:cNvSpPr>
            <a:spLocks noGrp="1"/>
          </p:cNvSpPr>
          <p:nvPr>
            <p:ph type="title"/>
          </p:nvPr>
        </p:nvSpPr>
        <p:spPr>
          <a:xfrm>
            <a:off x="0" y="71440"/>
            <a:ext cx="12192000" cy="669103"/>
          </a:xfrm>
        </p:spPr>
        <p:txBody>
          <a:bodyPr/>
          <a:lstStyle/>
          <a:p>
            <a:r>
              <a:rPr lang="en-US" dirty="0">
                <a:solidFill>
                  <a:srgbClr val="FFFF00"/>
                </a:solidFill>
              </a:rPr>
              <a:t>NEXUS Example: </a:t>
            </a:r>
            <a:r>
              <a:rPr lang="en-US" dirty="0"/>
              <a:t>Proximity Analysis for Electric Utilities</a:t>
            </a:r>
          </a:p>
        </p:txBody>
      </p:sp>
      <p:pic>
        <p:nvPicPr>
          <p:cNvPr id="5" name="Picture 4">
            <a:extLst>
              <a:ext uri="{FF2B5EF4-FFF2-40B4-BE49-F238E27FC236}">
                <a16:creationId xmlns:a16="http://schemas.microsoft.com/office/drawing/2014/main" id="{11748F0D-C374-4AFF-9256-3F4DE000A6F3}"/>
              </a:ext>
            </a:extLst>
          </p:cNvPr>
          <p:cNvPicPr>
            <a:picLocks noChangeAspect="1"/>
          </p:cNvPicPr>
          <p:nvPr/>
        </p:nvPicPr>
        <p:blipFill>
          <a:blip r:embed="rId2"/>
          <a:stretch>
            <a:fillRect/>
          </a:stretch>
        </p:blipFill>
        <p:spPr>
          <a:xfrm>
            <a:off x="609600" y="740543"/>
            <a:ext cx="11158102" cy="6117457"/>
          </a:xfrm>
          <a:prstGeom prst="rect">
            <a:avLst/>
          </a:prstGeom>
        </p:spPr>
      </p:pic>
      <p:sp>
        <p:nvSpPr>
          <p:cNvPr id="4" name="Slide Number Placeholder 1">
            <a:extLst>
              <a:ext uri="{FF2B5EF4-FFF2-40B4-BE49-F238E27FC236}">
                <a16:creationId xmlns:a16="http://schemas.microsoft.com/office/drawing/2014/main" id="{DCC36BE0-165A-4450-8027-65AF4DE3BE10}"/>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20758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936999"/>
            <a:ext cx="11108266" cy="5879687"/>
          </a:xfrm>
        </p:spPr>
        <p:txBody>
          <a:bodyPr numCol="2">
            <a:normAutofit fontScale="77500" lnSpcReduction="20000"/>
          </a:bodyPr>
          <a:lstStyle/>
          <a:p>
            <a:pPr marL="285750" lvl="0" indent="-285750">
              <a:buFont typeface="Wingdings" panose="05000000000000000000" pitchFamily="2" charset="2"/>
              <a:buChar char="ü"/>
            </a:pPr>
            <a:r>
              <a:rPr lang="en-US" sz="1800" b="0" dirty="0"/>
              <a:t>9/25/2020– AQAD &amp; HEID</a:t>
            </a:r>
          </a:p>
          <a:p>
            <a:pPr marL="285750" lvl="0" indent="-285750">
              <a:buFont typeface="Wingdings" panose="05000000000000000000" pitchFamily="2" charset="2"/>
              <a:buChar char="ü"/>
            </a:pPr>
            <a:r>
              <a:rPr lang="en-US" sz="1800" b="0" dirty="0"/>
              <a:t>11/3/2020 – MP Team</a:t>
            </a:r>
          </a:p>
          <a:p>
            <a:pPr marL="285750" lvl="0" indent="-285750">
              <a:buFont typeface="Wingdings" panose="05000000000000000000" pitchFamily="2" charset="2"/>
              <a:buChar char="ü"/>
            </a:pPr>
            <a:r>
              <a:rPr lang="en-US" sz="1800" b="0" dirty="0"/>
              <a:t>11/4/2020 – Air Toxics Group</a:t>
            </a:r>
          </a:p>
          <a:p>
            <a:pPr marL="285750" lvl="0" indent="-285750">
              <a:buFont typeface="Wingdings" panose="05000000000000000000" pitchFamily="2" charset="2"/>
              <a:buChar char="ü"/>
            </a:pPr>
            <a:r>
              <a:rPr lang="en-US" sz="1800" b="0" dirty="0"/>
              <a:t>12/10/2020 – AQPD</a:t>
            </a:r>
          </a:p>
          <a:p>
            <a:pPr marL="285750" lvl="0" indent="-285750">
              <a:buFont typeface="Wingdings" panose="05000000000000000000" pitchFamily="2" charset="2"/>
              <a:buChar char="ü"/>
            </a:pPr>
            <a:r>
              <a:rPr lang="en-US" sz="1800" b="0" dirty="0"/>
              <a:t>1/25/2021 – OID</a:t>
            </a:r>
          </a:p>
          <a:p>
            <a:pPr marL="285750" lvl="0" indent="-285750">
              <a:buFont typeface="Wingdings" panose="05000000000000000000" pitchFamily="2" charset="2"/>
              <a:buChar char="ü"/>
            </a:pPr>
            <a:r>
              <a:rPr lang="en-US" sz="1800" b="0" dirty="0"/>
              <a:t>1/28/2021 – SPPD</a:t>
            </a:r>
          </a:p>
          <a:p>
            <a:pPr marL="285750" lvl="0" indent="-285750">
              <a:buFont typeface="Wingdings" panose="05000000000000000000" pitchFamily="2" charset="2"/>
              <a:buChar char="ü"/>
            </a:pPr>
            <a:r>
              <a:rPr lang="en-US" sz="1800" b="0" dirty="0"/>
              <a:t>2/1/2021 – Peter/SMT</a:t>
            </a:r>
          </a:p>
          <a:p>
            <a:pPr marL="285750" lvl="0" indent="-285750">
              <a:buFont typeface="Wingdings" panose="05000000000000000000" pitchFamily="2" charset="2"/>
              <a:buChar char="ü"/>
            </a:pPr>
            <a:r>
              <a:rPr lang="en-US" sz="1800" b="0" dirty="0"/>
              <a:t>4/12/2021 – HEID &amp; AQAD</a:t>
            </a:r>
          </a:p>
          <a:p>
            <a:pPr marL="285750" lvl="0" indent="-285750">
              <a:buFont typeface="Wingdings" panose="05000000000000000000" pitchFamily="2" charset="2"/>
              <a:buChar char="ü"/>
            </a:pPr>
            <a:r>
              <a:rPr lang="en-US" sz="1800" b="0" dirty="0"/>
              <a:t>5/17/2021 – Peter/SMT</a:t>
            </a:r>
          </a:p>
          <a:p>
            <a:pPr marL="285750" lvl="0" indent="-285750">
              <a:buFont typeface="Wingdings" panose="05000000000000000000" pitchFamily="2" charset="2"/>
              <a:buChar char="ü"/>
            </a:pPr>
            <a:r>
              <a:rPr lang="en-US" sz="1800" b="0" dirty="0"/>
              <a:t>5/24/2021 – MP Team </a:t>
            </a:r>
          </a:p>
          <a:p>
            <a:pPr marL="285750" lvl="0" indent="-285750">
              <a:buFont typeface="Wingdings" panose="05000000000000000000" pitchFamily="2" charset="2"/>
              <a:buChar char="ü"/>
            </a:pPr>
            <a:r>
              <a:rPr lang="en-US" sz="1800" b="0" dirty="0"/>
              <a:t>6/29/2021 – ORD</a:t>
            </a:r>
          </a:p>
          <a:p>
            <a:pPr marL="285750" lvl="0" indent="-285750">
              <a:buFont typeface="Wingdings" panose="05000000000000000000" pitchFamily="2" charset="2"/>
              <a:buChar char="ü"/>
            </a:pPr>
            <a:r>
              <a:rPr lang="en-US" sz="1800" b="0" dirty="0"/>
              <a:t>7/12/2021– HEID &amp; AQAD</a:t>
            </a:r>
          </a:p>
          <a:p>
            <a:pPr marL="285750" lvl="0" indent="-285750">
              <a:buFont typeface="Wingdings" panose="05000000000000000000" pitchFamily="2" charset="2"/>
              <a:buChar char="ü"/>
            </a:pPr>
            <a:r>
              <a:rPr lang="en-US" sz="1800" b="0" dirty="0"/>
              <a:t>7/19/2021 –  OID</a:t>
            </a:r>
          </a:p>
          <a:p>
            <a:pPr marL="285750" lvl="0" indent="-285750">
              <a:buFont typeface="Wingdings" panose="05000000000000000000" pitchFamily="2" charset="2"/>
              <a:buChar char="ü"/>
            </a:pPr>
            <a:r>
              <a:rPr lang="en-US" sz="1800" b="0" dirty="0"/>
              <a:t>8/10/2021– OAP</a:t>
            </a:r>
          </a:p>
          <a:p>
            <a:pPr marL="285750" lvl="0" indent="-285750">
              <a:buFont typeface="Wingdings" panose="05000000000000000000" pitchFamily="2" charset="2"/>
              <a:buChar char="ü"/>
            </a:pPr>
            <a:r>
              <a:rPr lang="en-US" sz="1800" b="0" dirty="0"/>
              <a:t>8/26/2021 – OAR</a:t>
            </a:r>
          </a:p>
          <a:p>
            <a:pPr marL="285750" lvl="0" indent="-285750">
              <a:buFont typeface="Wingdings" panose="05000000000000000000" pitchFamily="2" charset="2"/>
              <a:buChar char="ü"/>
            </a:pPr>
            <a:r>
              <a:rPr lang="en-US" sz="1800" b="0" dirty="0"/>
              <a:t>8/27/2021 - OP</a:t>
            </a:r>
          </a:p>
          <a:p>
            <a:pPr marL="285750" lvl="0" indent="-285750">
              <a:buFont typeface="Wingdings" panose="05000000000000000000" pitchFamily="2" charset="2"/>
              <a:buChar char="ü"/>
            </a:pPr>
            <a:r>
              <a:rPr lang="en-US" sz="1800" b="0" dirty="0"/>
              <a:t>8/30/2021 – OEJ</a:t>
            </a:r>
          </a:p>
          <a:p>
            <a:pPr marL="285750" lvl="0" indent="-285750">
              <a:buFont typeface="Wingdings" panose="05000000000000000000" pitchFamily="2" charset="2"/>
              <a:buChar char="ü"/>
            </a:pPr>
            <a:r>
              <a:rPr lang="en-US" sz="1800" b="0" dirty="0"/>
              <a:t>8/30/2021 - Region 4/Louisville </a:t>
            </a:r>
          </a:p>
          <a:p>
            <a:pPr marL="285750" lvl="0" indent="-285750">
              <a:buFont typeface="Wingdings" panose="05000000000000000000" pitchFamily="2" charset="2"/>
              <a:buChar char="ü"/>
            </a:pPr>
            <a:r>
              <a:rPr lang="en-US" sz="1800" b="0" dirty="0"/>
              <a:t>9/7/2021 – RO ADDs</a:t>
            </a:r>
          </a:p>
          <a:p>
            <a:pPr marL="285750" lvl="0" indent="-285750">
              <a:buFont typeface="Wingdings" panose="05000000000000000000" pitchFamily="2" charset="2"/>
              <a:buChar char="ü"/>
            </a:pPr>
            <a:r>
              <a:rPr lang="en-US" sz="1800" b="0" dirty="0"/>
              <a:t>9/20/2021 – OAR Demo</a:t>
            </a:r>
          </a:p>
          <a:p>
            <a:pPr marL="285750" lvl="0" indent="-285750">
              <a:buFont typeface="Wingdings" panose="05000000000000000000" pitchFamily="2" charset="2"/>
              <a:buChar char="ü"/>
            </a:pPr>
            <a:r>
              <a:rPr lang="en-US" sz="1800" b="0" dirty="0"/>
              <a:t>10/14/2021 – OP/NCEE</a:t>
            </a:r>
          </a:p>
          <a:p>
            <a:pPr marL="285750" lvl="0" indent="-285750">
              <a:buFont typeface="Wingdings" panose="05000000000000000000" pitchFamily="2" charset="2"/>
              <a:buChar char="ü"/>
            </a:pPr>
            <a:r>
              <a:rPr lang="en-US" sz="1800" b="0" dirty="0"/>
              <a:t>11/2/2021 – RO APMs</a:t>
            </a:r>
          </a:p>
          <a:p>
            <a:pPr marL="285750" lvl="0" indent="-285750">
              <a:buFont typeface="Wingdings" panose="05000000000000000000" pitchFamily="2" charset="2"/>
              <a:buChar char="ü"/>
            </a:pPr>
            <a:r>
              <a:rPr lang="en-US" sz="1800" b="0" dirty="0"/>
              <a:t>11/8/2021- RO APMs Demo</a:t>
            </a:r>
          </a:p>
          <a:p>
            <a:pPr marL="285750" lvl="0" indent="-285750">
              <a:buFont typeface="Wingdings" panose="05000000000000000000" pitchFamily="2" charset="2"/>
              <a:buChar char="ü"/>
            </a:pPr>
            <a:r>
              <a:rPr lang="en-US" sz="1800" b="0" dirty="0"/>
              <a:t>11/16/2021 – R1 (RARE) Project</a:t>
            </a:r>
          </a:p>
          <a:p>
            <a:pPr marL="285750" lvl="0" indent="-285750">
              <a:buFont typeface="Wingdings" panose="05000000000000000000" pitchFamily="2" charset="2"/>
              <a:buChar char="ü"/>
            </a:pPr>
            <a:r>
              <a:rPr lang="en-US" sz="1800" b="0" dirty="0"/>
              <a:t>11/28/2021 – AQAD All-Hands</a:t>
            </a:r>
          </a:p>
          <a:p>
            <a:pPr marL="285750" lvl="0" indent="-285750">
              <a:buFont typeface="Wingdings" panose="05000000000000000000" pitchFamily="2" charset="2"/>
              <a:buChar char="ü"/>
            </a:pPr>
            <a:r>
              <a:rPr lang="en-US" sz="1800" b="0" dirty="0"/>
              <a:t>11/23/2021 – R3 NEXUS Beta Testers</a:t>
            </a:r>
          </a:p>
          <a:p>
            <a:pPr marL="285750" lvl="0" indent="-285750">
              <a:buFont typeface="Wingdings" panose="05000000000000000000" pitchFamily="2" charset="2"/>
              <a:buChar char="ü"/>
            </a:pPr>
            <a:r>
              <a:rPr lang="en-US" sz="1800" b="0" dirty="0"/>
              <a:t>2/15/22 – AQPD (NSRG, OPG &amp; SLPG)</a:t>
            </a:r>
          </a:p>
          <a:p>
            <a:pPr marL="285750" lvl="0" indent="-285750">
              <a:buFont typeface="Wingdings" panose="05000000000000000000" pitchFamily="2" charset="2"/>
              <a:buChar char="ü"/>
            </a:pPr>
            <a:r>
              <a:rPr lang="en-US" sz="1800" b="0" dirty="0"/>
              <a:t>2/17/22 – AT Strategy Mgmt &amp; Mitigation Team</a:t>
            </a:r>
          </a:p>
          <a:p>
            <a:pPr marL="285750" lvl="0" indent="-285750">
              <a:buFont typeface="Wingdings" panose="05000000000000000000" pitchFamily="2" charset="2"/>
              <a:buChar char="ü"/>
            </a:pPr>
            <a:r>
              <a:rPr lang="en-US" sz="1800" b="0" dirty="0"/>
              <a:t>3/15/22 – OID (CTPG)</a:t>
            </a:r>
          </a:p>
          <a:p>
            <a:pPr lvl="0">
              <a:buFont typeface="Wingdings" panose="05000000000000000000" pitchFamily="2" charset="2"/>
              <a:buChar char="ü"/>
            </a:pPr>
            <a:r>
              <a:rPr lang="en-US" sz="1800" b="0" dirty="0"/>
              <a:t>4/26/22 – EPA NEXUS Beta Testing Team</a:t>
            </a:r>
          </a:p>
          <a:p>
            <a:pPr lvl="0">
              <a:buFont typeface="Wingdings" panose="05000000000000000000" pitchFamily="2" charset="2"/>
              <a:buChar char="ü"/>
            </a:pPr>
            <a:r>
              <a:rPr lang="en-US" sz="1800" b="0" dirty="0"/>
              <a:t>4/28/22 – AQAD (AAMG)</a:t>
            </a:r>
          </a:p>
          <a:p>
            <a:pPr lvl="0">
              <a:buFont typeface="Wingdings" panose="05000000000000000000" pitchFamily="2" charset="2"/>
              <a:buChar char="ü"/>
            </a:pPr>
            <a:r>
              <a:rPr lang="en-US" sz="1800" b="0" dirty="0"/>
              <a:t>5/3/22 – HEID &amp; AQAD</a:t>
            </a:r>
          </a:p>
          <a:p>
            <a:pPr lvl="0">
              <a:buFont typeface="Wingdings" panose="05000000000000000000" pitchFamily="2" charset="2"/>
              <a:buChar char="ü"/>
            </a:pPr>
            <a:r>
              <a:rPr lang="en-US" sz="1800" b="0" dirty="0"/>
              <a:t>5/4/22 – Air Toxics Data Analysis Team </a:t>
            </a:r>
          </a:p>
          <a:p>
            <a:pPr lvl="0">
              <a:buFont typeface="Wingdings" panose="05000000000000000000" pitchFamily="2" charset="2"/>
              <a:buChar char="ü"/>
            </a:pPr>
            <a:r>
              <a:rPr lang="en-US" sz="1800" b="0" dirty="0"/>
              <a:t>5/10/22 – ADVANCE Workgroup</a:t>
            </a:r>
          </a:p>
          <a:p>
            <a:pPr lvl="0">
              <a:buFont typeface="Wingdings" panose="05000000000000000000" pitchFamily="2" charset="2"/>
              <a:buChar char="ü"/>
            </a:pPr>
            <a:r>
              <a:rPr lang="en-US" sz="1800" b="0" dirty="0"/>
              <a:t>5/26/22 - OAP/CCD</a:t>
            </a:r>
          </a:p>
          <a:p>
            <a:pPr lvl="0">
              <a:buFont typeface="Wingdings" panose="05000000000000000000" pitchFamily="2" charset="2"/>
              <a:buChar char="ü"/>
            </a:pPr>
            <a:r>
              <a:rPr lang="en-US" sz="1800" b="0" dirty="0"/>
              <a:t>6/15/22 – Regional Ambient Air Monitoring </a:t>
            </a:r>
          </a:p>
          <a:p>
            <a:pPr lvl="0">
              <a:buFont typeface="Wingdings" panose="05000000000000000000" pitchFamily="2" charset="2"/>
              <a:buChar char="ü"/>
            </a:pPr>
            <a:r>
              <a:rPr lang="en-US" sz="1800" b="0" dirty="0"/>
              <a:t>6/23/22 – SPPD All-Hands</a:t>
            </a:r>
          </a:p>
          <a:p>
            <a:pPr lvl="0">
              <a:buFont typeface="Wingdings" panose="05000000000000000000" pitchFamily="2" charset="2"/>
              <a:buChar char="ü"/>
            </a:pPr>
            <a:r>
              <a:rPr lang="en-US" sz="1800" b="0" dirty="0"/>
              <a:t>7/21/22 – EJ in Rulemaking Comm. Of Practice</a:t>
            </a:r>
          </a:p>
          <a:p>
            <a:pPr>
              <a:buFont typeface="Wingdings" panose="05000000000000000000" pitchFamily="2" charset="2"/>
              <a:buChar char="ü"/>
            </a:pPr>
            <a:r>
              <a:rPr lang="en-US" sz="1800" b="0" dirty="0"/>
              <a:t>8/15/22 – OGC &amp; ECRCO – Title VI</a:t>
            </a:r>
          </a:p>
          <a:p>
            <a:pPr lvl="0">
              <a:buFont typeface="Wingdings" panose="05000000000000000000" pitchFamily="2" charset="2"/>
              <a:buChar char="ü"/>
            </a:pPr>
            <a:r>
              <a:rPr lang="en-US" sz="1800" b="0" dirty="0"/>
              <a:t>8/16/22 – Pre-brief for HEID &amp; AQAD</a:t>
            </a:r>
          </a:p>
          <a:p>
            <a:pPr lvl="0">
              <a:buFont typeface="Wingdings" panose="05000000000000000000" pitchFamily="2" charset="2"/>
              <a:buChar char="ü"/>
            </a:pPr>
            <a:r>
              <a:rPr lang="en-US" sz="1800" b="0" dirty="0"/>
              <a:t>8/17/22 – Peter</a:t>
            </a:r>
          </a:p>
          <a:p>
            <a:pPr lvl="0">
              <a:buFont typeface="Wingdings" panose="05000000000000000000" pitchFamily="2" charset="2"/>
              <a:buChar char="ü"/>
            </a:pPr>
            <a:r>
              <a:rPr lang="en-US" sz="1800" b="0" dirty="0"/>
              <a:t>8/22/22 – OID/CTPG – Liz</a:t>
            </a:r>
          </a:p>
          <a:p>
            <a:pPr lvl="0">
              <a:buFont typeface="Wingdings" panose="05000000000000000000" pitchFamily="2" charset="2"/>
              <a:buChar char="ü"/>
            </a:pPr>
            <a:r>
              <a:rPr lang="en-US" sz="1800" b="0" dirty="0"/>
              <a:t>8/31/22 – BenMAP Team</a:t>
            </a:r>
          </a:p>
          <a:p>
            <a:pPr lvl="0">
              <a:buFont typeface="Wingdings" panose="05000000000000000000" pitchFamily="2" charset="2"/>
              <a:buChar char="ü"/>
            </a:pPr>
            <a:r>
              <a:rPr lang="en-US" sz="1800" b="0" dirty="0"/>
              <a:t>9/12/22 – OAPPS/AAOP (Economists)</a:t>
            </a:r>
          </a:p>
          <a:p>
            <a:pPr lvl="0">
              <a:buFont typeface="Wingdings" panose="05000000000000000000" pitchFamily="2" charset="2"/>
              <a:buChar char="ü"/>
            </a:pPr>
            <a:r>
              <a:rPr lang="en-US" sz="1800" b="0" dirty="0"/>
              <a:t>9/14/22 – CAAAC</a:t>
            </a:r>
          </a:p>
          <a:p>
            <a:pPr>
              <a:buFont typeface="Wingdings" panose="05000000000000000000" pitchFamily="2" charset="2"/>
              <a:buChar char="ü"/>
            </a:pPr>
            <a:r>
              <a:rPr lang="en-US" sz="1800" b="0" dirty="0"/>
              <a:t>9/15/22 – Title VI / SIP Workgroup</a:t>
            </a:r>
          </a:p>
          <a:p>
            <a:pPr>
              <a:buFont typeface="Wingdings" panose="05000000000000000000" pitchFamily="2" charset="2"/>
              <a:buChar char="ü"/>
            </a:pPr>
            <a:r>
              <a:rPr lang="en-US" sz="1800" b="0" dirty="0"/>
              <a:t>9/29/22 – AAPCA</a:t>
            </a:r>
          </a:p>
          <a:p>
            <a:pPr>
              <a:buFont typeface="Wingdings" panose="05000000000000000000" pitchFamily="2" charset="2"/>
              <a:buChar char="ü"/>
            </a:pPr>
            <a:r>
              <a:rPr lang="en-US" sz="1800" b="0" dirty="0"/>
              <a:t>10/6/22 – OAP Pre-Brief</a:t>
            </a:r>
          </a:p>
          <a:p>
            <a:pPr>
              <a:buFont typeface="Wingdings" panose="05000000000000000000" pitchFamily="2" charset="2"/>
              <a:buChar char="ü"/>
            </a:pPr>
            <a:r>
              <a:rPr lang="en-US" sz="1800" b="0" dirty="0"/>
              <a:t>10/19/22 – OTAQ Pre-Brief</a:t>
            </a:r>
          </a:p>
          <a:p>
            <a:pPr>
              <a:buFont typeface="Wingdings" panose="05000000000000000000" pitchFamily="2" charset="2"/>
              <a:buChar char="ü"/>
            </a:pPr>
            <a:r>
              <a:rPr lang="en-US" sz="1800" b="0" dirty="0"/>
              <a:t>10/19/22 – APMs</a:t>
            </a:r>
          </a:p>
          <a:p>
            <a:pPr marL="285750" indent="-285750">
              <a:buFont typeface="Arial" panose="020B0604020202020204" pitchFamily="34" charset="0"/>
              <a:buChar char="•"/>
            </a:pPr>
            <a:r>
              <a:rPr lang="en-US" sz="1800" b="0" dirty="0"/>
              <a:t>10/31/22 – OEJ</a:t>
            </a:r>
          </a:p>
          <a:p>
            <a:pPr marL="285750" indent="-285750">
              <a:buFont typeface="Arial" panose="020B0604020202020204" pitchFamily="34" charset="0"/>
              <a:buChar char="•"/>
            </a:pPr>
            <a:r>
              <a:rPr lang="en-US" sz="1800" b="0" dirty="0"/>
              <a:t>11/1/22 – Regional Air Division Directors</a:t>
            </a:r>
          </a:p>
          <a:p>
            <a:pPr marL="285750" lvl="0" indent="-285750">
              <a:buFont typeface="Arial" panose="020B0604020202020204" pitchFamily="34" charset="0"/>
              <a:buChar char="•"/>
            </a:pPr>
            <a:r>
              <a:rPr lang="en-US" sz="18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7177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solidFill>
                  <a:srgbClr val="FFFF00"/>
                </a:solidFill>
              </a:rPr>
              <a:t>NEXUS: </a:t>
            </a:r>
            <a:r>
              <a:rPr lang="en-US" sz="3600" b="1" kern="0" dirty="0">
                <a:solidFill>
                  <a:schemeClr val="bg1"/>
                </a:solidFill>
              </a:rPr>
              <a:t>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Next Steps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753150"/>
          </a:xfrm>
        </p:spPr>
        <p:txBody>
          <a:bodyPr>
            <a:normAutofit fontScale="92500" lnSpcReduction="10000"/>
          </a:bodyPr>
          <a:lstStyle/>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Schedule briefings for OAP, OTAQ &amp; OAR Senior Management (Nov/Dec 2022)</a:t>
            </a:r>
          </a:p>
          <a:p>
            <a:pPr>
              <a:lnSpc>
                <a:spcPct val="107000"/>
              </a:lnSpc>
              <a:spcBef>
                <a:spcPts val="0"/>
              </a:spcBef>
              <a:spcAft>
                <a:spcPts val="0"/>
              </a:spcAft>
              <a:buFont typeface="Symbol" panose="05050102010706020507" pitchFamily="18" charset="2"/>
              <a:buChar char=""/>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Partner within EPA on use of NEXUS for programmatic purposes</a:t>
            </a:r>
          </a:p>
          <a:p>
            <a:pPr marL="0" indent="0">
              <a:lnSpc>
                <a:spcPct val="107000"/>
              </a:lnSpc>
              <a:spcBef>
                <a:spcPts val="0"/>
              </a:spcBef>
              <a:spcAft>
                <a:spcPts val="0"/>
              </a:spcAft>
              <a:buNone/>
            </a:pPr>
            <a:endParaRPr lang="en-US" sz="2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0" dirty="0">
                <a:effectLst/>
                <a:latin typeface="Calibri" panose="020F0502020204030204" pitchFamily="34" charset="0"/>
                <a:ea typeface="Calibri" panose="020F0502020204030204" pitchFamily="34" charset="0"/>
                <a:cs typeface="Times New Roman" panose="02020603050405020304" pitchFamily="18" charset="0"/>
              </a:rPr>
              <a:t>NEXUS Improvements:</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Address comments and feedback from EPA Beta Testing Team</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Incorporate / revise “Climate risk” indicators (as 5</a:t>
            </a:r>
            <a:r>
              <a:rPr lang="en-US" sz="2400" b="0" baseline="30000" dirty="0">
                <a:latin typeface="Calibri" panose="020F0502020204030204" pitchFamily="34" charset="0"/>
                <a:ea typeface="Calibri" panose="020F0502020204030204" pitchFamily="34" charset="0"/>
                <a:cs typeface="Times New Roman" panose="02020603050405020304" pitchFamily="18" charset="0"/>
              </a:rPr>
              <a:t>th</a:t>
            </a:r>
            <a:r>
              <a:rPr lang="en-US" sz="2400" b="0" dirty="0">
                <a:latin typeface="Calibri" panose="020F0502020204030204" pitchFamily="34" charset="0"/>
                <a:ea typeface="Calibri" panose="020F0502020204030204" pitchFamily="34" charset="0"/>
                <a:cs typeface="Times New Roman" panose="02020603050405020304" pitchFamily="18" charset="0"/>
              </a:rPr>
              <a:t> metric)</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Update EJ/demographics data to be consistent with new “EJScreen 2.0” dataset</a:t>
            </a: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Include top air toxic cancer risk drivers in the “proximity analysis” </a:t>
            </a:r>
            <a:r>
              <a:rPr lang="en-US" sz="2400" b="0" dirty="0">
                <a:latin typeface="Calibri" panose="020F0502020204030204" pitchFamily="34" charset="0"/>
                <a:ea typeface="Calibri" panose="020F0502020204030204" pitchFamily="34" charset="0"/>
                <a:cs typeface="Times New Roman" panose="02020603050405020304" pitchFamily="18" charset="0"/>
              </a:rPr>
              <a:t>module</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Times New Roman" panose="02020603050405020304" pitchFamily="18" charset="0"/>
              </a:rPr>
              <a:t>Update</a:t>
            </a:r>
            <a:r>
              <a:rPr lang="en-US" sz="2400" b="0" dirty="0">
                <a:effectLst/>
                <a:latin typeface="Calibri" panose="020F0502020204030204" pitchFamily="34" charset="0"/>
                <a:ea typeface="Times New Roman" panose="02020603050405020304" pitchFamily="18" charset="0"/>
              </a:rPr>
              <a:t> to 2018/2019 MP platform (O</a:t>
            </a:r>
            <a:r>
              <a:rPr lang="en-US" sz="2400" b="0" baseline="-25000" dirty="0">
                <a:effectLst/>
                <a:latin typeface="Calibri" panose="020F0502020204030204" pitchFamily="34" charset="0"/>
                <a:ea typeface="Times New Roman" panose="02020603050405020304" pitchFamily="18" charset="0"/>
              </a:rPr>
              <a:t>3</a:t>
            </a:r>
            <a:r>
              <a:rPr lang="en-US" sz="2400" b="0" dirty="0">
                <a:effectLst/>
                <a:latin typeface="Calibri" panose="020F0502020204030204" pitchFamily="34" charset="0"/>
                <a:ea typeface="Times New Roman" panose="02020603050405020304" pitchFamily="18" charset="0"/>
              </a:rPr>
              <a:t>, PM</a:t>
            </a:r>
            <a:r>
              <a:rPr lang="en-US" sz="2400" b="0" baseline="-25000" dirty="0">
                <a:effectLst/>
                <a:latin typeface="Calibri" panose="020F0502020204030204" pitchFamily="34" charset="0"/>
                <a:ea typeface="Times New Roman" panose="02020603050405020304" pitchFamily="18" charset="0"/>
              </a:rPr>
              <a:t>2.5</a:t>
            </a:r>
            <a:r>
              <a:rPr lang="en-US" sz="2400" b="0" dirty="0">
                <a:effectLst/>
                <a:latin typeface="Calibri" panose="020F0502020204030204" pitchFamily="34" charset="0"/>
                <a:ea typeface="Times New Roman" panose="02020603050405020304" pitchFamily="18" charset="0"/>
              </a:rPr>
              <a:t>, and Air Toxics data)</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Courier New" panose="02070309020205020404" pitchFamily="49" charset="0"/>
              <a:buChar char="o"/>
            </a:pPr>
            <a:r>
              <a:rPr lang="en-US" sz="2400" b="0" dirty="0">
                <a:effectLst/>
                <a:latin typeface="Calibri" panose="020F0502020204030204" pitchFamily="34" charset="0"/>
                <a:ea typeface="Calibri" panose="020F0502020204030204" pitchFamily="34" charset="0"/>
                <a:cs typeface="Times New Roman" panose="02020603050405020304" pitchFamily="18" charset="0"/>
              </a:rPr>
              <a:t>Explore the feasibility of developing a web-based NEXUS version (similar to </a:t>
            </a:r>
            <a:r>
              <a:rPr lang="en-US" sz="2400" b="0" dirty="0" err="1">
                <a:effectLst/>
                <a:latin typeface="Calibri" panose="020F0502020204030204" pitchFamily="34" charset="0"/>
                <a:ea typeface="Calibri" panose="020F0502020204030204" pitchFamily="34" charset="0"/>
                <a:cs typeface="Times New Roman" panose="02020603050405020304" pitchFamily="18" charset="0"/>
              </a:rPr>
              <a:t>EJScreen</a:t>
            </a:r>
            <a:r>
              <a:rPr lang="en-US" sz="2400" b="0" dirty="0">
                <a:effectLst/>
                <a:latin typeface="Calibri" panose="020F0502020204030204" pitchFamily="34" charset="0"/>
                <a:ea typeface="Calibri" panose="020F0502020204030204" pitchFamily="34" charset="0"/>
                <a:cs typeface="Times New Roman" panose="02020603050405020304" pitchFamily="18" charset="0"/>
              </a:rPr>
              <a:t>)</a:t>
            </a:r>
          </a:p>
          <a:p>
            <a:pPr lvl="1" indent="-342900">
              <a:lnSpc>
                <a:spcPct val="107000"/>
              </a:lnSpc>
              <a:spcBef>
                <a:spcPts val="0"/>
              </a:spcBef>
              <a:spcAft>
                <a:spcPts val="0"/>
              </a:spcAft>
              <a:buFont typeface="Courier New" panose="02070309020205020404" pitchFamily="49" charset="0"/>
              <a:buChar char="o"/>
            </a:pPr>
            <a:r>
              <a:rPr lang="en-US" sz="2400" b="0" dirty="0">
                <a:latin typeface="Calibri" panose="020F0502020204030204" pitchFamily="34" charset="0"/>
                <a:ea typeface="Calibri" panose="020F0502020204030204" pitchFamily="34" charset="0"/>
                <a:cs typeface="Times New Roman" panose="02020603050405020304" pitchFamily="18" charset="0"/>
              </a:rPr>
              <a:t>Work towards making the tool publicly available</a:t>
            </a:r>
          </a:p>
          <a:p>
            <a:pPr lvl="1" indent="-342900">
              <a:lnSpc>
                <a:spcPct val="107000"/>
              </a:lnSpc>
              <a:spcBef>
                <a:spcPts val="0"/>
              </a:spcBef>
              <a:spcAft>
                <a:spcPts val="0"/>
              </a:spcAft>
              <a:buFont typeface="Courier New" panose="02070309020205020404" pitchFamily="49" charset="0"/>
              <a:buChar char="o"/>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sz="2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Stay tuned on implications of IRA on MP planning / NEXUS</a:t>
            </a:r>
            <a:endParaRPr lang="en-US" sz="2800" b="0" dirty="0">
              <a:effectLst/>
              <a:latin typeface="Calibri" panose="020F0502020204030204" pitchFamily="34" charset="0"/>
              <a:ea typeface="Calibri" panose="020F0502020204030204" pitchFamily="34" charset="0"/>
              <a:cs typeface="Times New Roman" panose="02020603050405020304" pitchFamily="18" charset="0"/>
            </a:endParaRPr>
          </a:p>
          <a:p>
            <a:pPr marL="400050" lvl="1" indent="0">
              <a:lnSpc>
                <a:spcPct val="107000"/>
              </a:lnSpc>
              <a:spcBef>
                <a:spcPts val="0"/>
              </a:spcBef>
              <a:spcAft>
                <a:spcPts val="0"/>
              </a:spcAft>
              <a:buNone/>
            </a:pP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Courier New" panose="02070309020205020404" pitchFamily="49" charset="0"/>
              <a:buChar char="o"/>
            </a:pPr>
            <a:endParaRPr lang="en-US" sz="2400" b="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63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3B97-A878-478A-9EB1-ED2C4BB4AA2D}"/>
              </a:ext>
            </a:extLst>
          </p:cNvPr>
          <p:cNvSpPr>
            <a:spLocks noGrp="1"/>
          </p:cNvSpPr>
          <p:nvPr>
            <p:ph type="ctrTitle"/>
          </p:nvPr>
        </p:nvSpPr>
        <p:spPr>
          <a:xfrm>
            <a:off x="914400" y="2097769"/>
            <a:ext cx="10363200" cy="1470025"/>
          </a:xfrm>
        </p:spPr>
        <p:txBody>
          <a:bodyPr/>
          <a:lstStyle/>
          <a:p>
            <a:pPr algn="ctr"/>
            <a:r>
              <a:rPr lang="en-US" sz="4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3.3” Live Demo</a:t>
            </a:r>
            <a:endParaRPr lang="en-US" sz="5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Slide Number Placeholder 1">
            <a:extLst>
              <a:ext uri="{FF2B5EF4-FFF2-40B4-BE49-F238E27FC236}">
                <a16:creationId xmlns:a16="http://schemas.microsoft.com/office/drawing/2014/main" id="{DC35E8B8-4E5F-4BBA-93D5-1A4CBA871DAF}"/>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5" name="TextBox 4">
            <a:extLst>
              <a:ext uri="{FF2B5EF4-FFF2-40B4-BE49-F238E27FC236}">
                <a16:creationId xmlns:a16="http://schemas.microsoft.com/office/drawing/2014/main" id="{61228036-DB5D-454E-B763-D1A1F59E4B98}"/>
              </a:ext>
            </a:extLst>
          </p:cNvPr>
          <p:cNvSpPr txBox="1"/>
          <p:nvPr/>
        </p:nvSpPr>
        <p:spPr>
          <a:xfrm>
            <a:off x="661012" y="4291670"/>
            <a:ext cx="11027884" cy="1015663"/>
          </a:xfrm>
          <a:prstGeom prst="rect">
            <a:avLst/>
          </a:prstGeom>
          <a:noFill/>
        </p:spPr>
        <p:txBody>
          <a:bodyPr wrap="square">
            <a:spAutoFit/>
          </a:bodyPr>
          <a:lstStyle/>
          <a:p>
            <a:pPr marL="0" marR="0" indent="0" algn="ctr">
              <a:spcBef>
                <a:spcPts val="0"/>
              </a:spcBef>
              <a:spcAft>
                <a:spcPts val="0"/>
              </a:spcAft>
              <a:buNone/>
            </a:pPr>
            <a:r>
              <a:rPr lang="en-US" sz="2000" b="0" i="1" dirty="0">
                <a:solidFill>
                  <a:srgbClr val="FF0000"/>
                </a:solidFill>
                <a:effectLst/>
                <a:latin typeface="Calibri" panose="020F0502020204030204" pitchFamily="34" charset="0"/>
                <a:ea typeface="Calibri" panose="020F0502020204030204" pitchFamily="34" charset="0"/>
              </a:rPr>
              <a:t>**NEXUS is currently an advanced screening tool for internal EPA use. A beta version is available for EPA staff to use and provide feedback on for improvement. Additional updates/improvements are necessary before the NEXUS tool is ready to be released to the public.**</a:t>
            </a:r>
          </a:p>
        </p:txBody>
      </p:sp>
    </p:spTree>
    <p:extLst>
      <p:ext uri="{BB962C8B-B14F-4D97-AF65-F5344CB8AC3E}">
        <p14:creationId xmlns:p14="http://schemas.microsoft.com/office/powerpoint/2010/main" val="288371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b="1" dirty="0">
                <a:solidFill>
                  <a:schemeClr val="bg1"/>
                </a:solidFill>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a:bodyPr>
          <a:lstStyle/>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
        <p:nvSpPr>
          <p:cNvPr id="4" name="Slide Number Placeholder 1">
            <a:extLst>
              <a:ext uri="{FF2B5EF4-FFF2-40B4-BE49-F238E27FC236}">
                <a16:creationId xmlns:a16="http://schemas.microsoft.com/office/drawing/2014/main" id="{CFF6DA0F-EE70-4DCC-9E0D-A00DC0577C69}"/>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8790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p:txBody>
          <a:bodyPr/>
          <a:lstStyle/>
          <a:p>
            <a:r>
              <a:rPr lang="en-US" sz="36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Multi-Pollutant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1020725" y="1270000"/>
            <a:ext cx="5368043" cy="5035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HEID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Beth Landis / Kimber Scavo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Matt Woody / Kelly Rimer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Robin Langdon / Darryl Weatherhead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Sara Terry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Carrie Wheeler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Rob Pinder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Chris Davis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Conor Mulderrig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Kayla McCauley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OID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Amanda Kaufman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James Payne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Loren Fox</a:t>
            </a:r>
            <a:endParaRPr kumimoji="0" lang="en-US" sz="2400" b="1" i="0" u="none" strike="noStrike" kern="0" cap="none" spc="0" normalizeH="0" baseline="0" noProof="0" dirty="0">
              <a:ln>
                <a:noFill/>
              </a:ln>
              <a:solidFill>
                <a:srgbClr val="000000"/>
              </a:solidFill>
              <a:effectLst/>
              <a:uLnTx/>
              <a:uFillTx/>
              <a:latin typeface="Arial"/>
              <a:ea typeface="ＭＳ Ｐゴシック"/>
              <a:cs typeface="+mn-cs"/>
            </a:endParaRPr>
          </a:p>
          <a:p>
            <a:pPr marL="457200" marR="0" lvl="1"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12" name="Content Placeholder 4">
            <a:extLst>
              <a:ext uri="{FF2B5EF4-FFF2-40B4-BE49-F238E27FC236}">
                <a16:creationId xmlns:a16="http://schemas.microsoft.com/office/drawing/2014/main" id="{343015C4-6471-49D2-8081-64DBB4B98D31}"/>
              </a:ext>
            </a:extLst>
          </p:cNvPr>
          <p:cNvSpPr txBox="1">
            <a:spLocks/>
          </p:cNvSpPr>
          <p:nvPr/>
        </p:nvSpPr>
        <p:spPr bwMode="auto">
          <a:xfrm>
            <a:off x="6299200" y="1269999"/>
            <a:ext cx="4396874" cy="5035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AQAD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Carey Jang / Tyler Fox</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Jim Kelly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Shannon Koplitz</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Joe Mangino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Jeanette Reyes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AQPD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Rich Damberg / Megan Brachtl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Mia South</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1" i="0" u="none" strike="noStrike" kern="0" cap="none" spc="0" normalizeH="0" baseline="0" noProof="0" dirty="0">
                <a:ln>
                  <a:noFill/>
                </a:ln>
                <a:solidFill>
                  <a:srgbClr val="000000"/>
                </a:solidFill>
                <a:effectLst/>
                <a:uLnTx/>
                <a:uFillTx/>
                <a:latin typeface="Arial"/>
                <a:ea typeface="ＭＳ Ｐゴシック"/>
                <a:cs typeface="+mn-cs"/>
              </a:rPr>
              <a:t>SPPD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00"/>
                </a:solidFill>
                <a:effectLst/>
                <a:uLnTx/>
                <a:uFillTx/>
                <a:latin typeface="Arial"/>
                <a:ea typeface="ＭＳ Ｐゴシック"/>
                <a:cs typeface="+mn-cs"/>
              </a:rPr>
              <a:t>Lisa Conner</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2218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Overview</a:t>
            </a:r>
            <a:endParaRPr lang="en-US" altLang="zh-CN" sz="3200" b="1" dirty="0">
              <a:solidFill>
                <a:srgbClr val="FFFF00"/>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1"/>
            <a:ext cx="10058400" cy="5616624"/>
          </a:xfrm>
        </p:spPr>
        <p:txBody>
          <a:bodyPr>
            <a:normAutofit fontScale="85000" lnSpcReduction="20000"/>
          </a:bodyPr>
          <a:lstStyle/>
          <a:p>
            <a:pPr>
              <a:lnSpc>
                <a:spcPct val="150000"/>
              </a:lnSpc>
              <a:spcBef>
                <a:spcPts val="0"/>
              </a:spcBef>
            </a:pPr>
            <a:r>
              <a:rPr lang="en-US" dirty="0">
                <a:latin typeface="+mj-lt"/>
                <a:cs typeface="Arial" panose="020B0604020202020204" pitchFamily="34" charset="0"/>
              </a:rPr>
              <a:t>Multi-Pollutant (MP) Background</a:t>
            </a:r>
          </a:p>
          <a:p>
            <a:pPr>
              <a:lnSpc>
                <a:spcPct val="150000"/>
              </a:lnSpc>
              <a:spcBef>
                <a:spcPts val="0"/>
              </a:spcBef>
            </a:pPr>
            <a:r>
              <a:rPr lang="en-US" dirty="0">
                <a:latin typeface="+mj-lt"/>
                <a:cs typeface="Arial" panose="020B0604020202020204" pitchFamily="34" charset="0"/>
              </a:rPr>
              <a:t>NEXUS 3.3</a:t>
            </a:r>
          </a:p>
          <a:p>
            <a:pPr lvl="1">
              <a:lnSpc>
                <a:spcPct val="150000"/>
              </a:lnSpc>
              <a:spcBef>
                <a:spcPts val="0"/>
              </a:spcBef>
            </a:pPr>
            <a:r>
              <a:rPr lang="en-US" dirty="0">
                <a:latin typeface="+mj-lt"/>
                <a:cs typeface="Arial" panose="020B0604020202020204" pitchFamily="34" charset="0"/>
              </a:rPr>
              <a:t>Background &amp; Overview</a:t>
            </a:r>
          </a:p>
          <a:p>
            <a:pPr lvl="1">
              <a:lnSpc>
                <a:spcPct val="150000"/>
              </a:lnSpc>
              <a:spcBef>
                <a:spcPts val="0"/>
              </a:spcBef>
            </a:pPr>
            <a:r>
              <a:rPr lang="en-US" dirty="0">
                <a:latin typeface="+mj-lt"/>
                <a:cs typeface="Arial" panose="020B0604020202020204" pitchFamily="34" charset="0"/>
              </a:rPr>
              <a:t>Data Inputs and Major Functions</a:t>
            </a:r>
          </a:p>
          <a:p>
            <a:pPr lvl="1">
              <a:lnSpc>
                <a:spcPct val="150000"/>
              </a:lnSpc>
              <a:spcBef>
                <a:spcPts val="0"/>
              </a:spcBef>
            </a:pPr>
            <a:r>
              <a:rPr lang="en-US" dirty="0">
                <a:latin typeface="+mj-lt"/>
                <a:cs typeface="Arial" panose="020B0604020202020204" pitchFamily="34" charset="0"/>
              </a:rPr>
              <a:t>NEXUS &amp; EJSCREEN</a:t>
            </a:r>
          </a:p>
          <a:p>
            <a:pPr lvl="1">
              <a:lnSpc>
                <a:spcPct val="150000"/>
              </a:lnSpc>
              <a:spcBef>
                <a:spcPts val="0"/>
              </a:spcBef>
            </a:pPr>
            <a:r>
              <a:rPr lang="en-US" dirty="0">
                <a:latin typeface="+mj-lt"/>
                <a:cs typeface="Arial" panose="020B0604020202020204" pitchFamily="34" charset="0"/>
              </a:rPr>
              <a:t>Current and Potential Uses</a:t>
            </a:r>
          </a:p>
          <a:p>
            <a:pPr lvl="2">
              <a:lnSpc>
                <a:spcPct val="150000"/>
              </a:lnSpc>
              <a:spcBef>
                <a:spcPts val="0"/>
              </a:spcBef>
            </a:pPr>
            <a:r>
              <a:rPr lang="en-US" dirty="0">
                <a:latin typeface="+mj-lt"/>
                <a:cs typeface="Arial" panose="020B0604020202020204" pitchFamily="34" charset="0"/>
              </a:rPr>
              <a:t>Examples</a:t>
            </a:r>
          </a:p>
          <a:p>
            <a:pPr lvl="1">
              <a:lnSpc>
                <a:spcPct val="150000"/>
              </a:lnSpc>
              <a:spcBef>
                <a:spcPts val="0"/>
              </a:spcBef>
            </a:pPr>
            <a:r>
              <a:rPr lang="en-US" dirty="0">
                <a:latin typeface="+mj-lt"/>
                <a:cs typeface="Arial" panose="020B0604020202020204" pitchFamily="34" charset="0"/>
              </a:rPr>
              <a:t>Briefings/Demos</a:t>
            </a:r>
          </a:p>
          <a:p>
            <a:pPr lvl="1">
              <a:lnSpc>
                <a:spcPct val="150000"/>
              </a:lnSpc>
              <a:spcBef>
                <a:spcPts val="0"/>
              </a:spcBef>
            </a:pPr>
            <a:r>
              <a:rPr lang="en-US" dirty="0">
                <a:latin typeface="+mj-lt"/>
                <a:cs typeface="Arial" panose="020B0604020202020204" pitchFamily="34" charset="0"/>
              </a:rPr>
              <a:t>Feedback</a:t>
            </a:r>
          </a:p>
          <a:p>
            <a:pPr lvl="1">
              <a:lnSpc>
                <a:spcPct val="150000"/>
              </a:lnSpc>
              <a:spcBef>
                <a:spcPts val="0"/>
              </a:spcBef>
            </a:pPr>
            <a:r>
              <a:rPr lang="en-US" dirty="0">
                <a:latin typeface="+mj-lt"/>
                <a:cs typeface="Arial" panose="020B0604020202020204" pitchFamily="34" charset="0"/>
              </a:rPr>
              <a:t>Next Steps</a:t>
            </a:r>
          </a:p>
          <a:p>
            <a:pPr>
              <a:lnSpc>
                <a:spcPct val="150000"/>
              </a:lnSpc>
              <a:spcBef>
                <a:spcPts val="0"/>
              </a:spcBef>
            </a:pPr>
            <a:r>
              <a:rPr lang="en-US" dirty="0">
                <a:latin typeface="+mj-lt"/>
                <a:cs typeface="Arial" panose="020B0604020202020204" pitchFamily="34" charset="0"/>
              </a:rPr>
              <a:t>Live Demo</a:t>
            </a:r>
          </a:p>
        </p:txBody>
      </p:sp>
    </p:spTree>
    <p:extLst>
      <p:ext uri="{BB962C8B-B14F-4D97-AF65-F5344CB8AC3E}">
        <p14:creationId xmlns:p14="http://schemas.microsoft.com/office/powerpoint/2010/main" val="1338702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424535-9C1C-48F2-B58A-338A93EB7D60}"/>
              </a:ext>
            </a:extLst>
          </p:cNvPr>
          <p:cNvSpPr/>
          <p:nvPr/>
        </p:nvSpPr>
        <p:spPr>
          <a:xfrm>
            <a:off x="800100" y="1275576"/>
            <a:ext cx="10782300" cy="4801314"/>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 a comprehensive, MP treatment of air quality problems to effectively improve air quality and make the most efficient use of available resources</a:t>
            </a:r>
          </a:p>
          <a:p>
            <a:pPr marL="742950" marR="0" lvl="1"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kumimoji="0" lang="en-US" sz="2000" b="0" i="0" u="sng" strike="noStrike" kern="1200" cap="none" spc="0" normalizeH="0" baseline="0" noProof="0" dirty="0">
                <a:ln>
                  <a:noFill/>
                </a:ln>
                <a:solidFill>
                  <a:srgbClr val="0000FF"/>
                </a:solidFill>
                <a:effectLst/>
                <a:uLnTx/>
                <a:uFillTx/>
                <a:latin typeface="Arial" panose="020B0604020202020204" pitchFamily="34" charset="0"/>
                <a:ea typeface="微软雅黑"/>
                <a:cs typeface="Arial" panose="020B0604020202020204" pitchFamily="34" charset="0"/>
              </a:rPr>
              <a:t>Primary Goal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identify &amp; evaluate local control strategies targeting emissions of O</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3</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&amp; PM</a:t>
            </a:r>
            <a:r>
              <a:rPr kumimoji="0" lang="en-US" sz="1800" b="0" i="0" u="none" strike="noStrike" kern="1200" cap="none" spc="0" normalizeH="0" baseline="-25000" noProof="0" dirty="0">
                <a:ln>
                  <a:noFill/>
                </a:ln>
                <a:solidFill>
                  <a:srgbClr val="000000"/>
                </a:solidFill>
                <a:effectLst/>
                <a:uLnTx/>
                <a:uFillTx/>
                <a:latin typeface="Arial" panose="020B0604020202020204" pitchFamily="34" charset="0"/>
                <a:ea typeface="微软雅黑"/>
                <a:cs typeface="Arial" panose="020B0604020202020204" pitchFamily="34" charset="0"/>
              </a:rPr>
              <a:t>2.5</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 and their precursors while at the same time reducing Air Toxics of concern for communities to maximize both health benefits and air quality improvements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MP planning has the potential to reduce the costs and increase benefits associated with air quality management (AQM)</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Supports S/L/T air agencies in developing MP, risk-based AQM plans and implementing strategies that reduce air pollution emissions &amp; improve public health</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Success has been demonstrated in Detroit and SC; another project is currently underway in Louisville, KY</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Tools needed to analyze MP data are either available currently or being developed in OAQPS (e.g.,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微软雅黑"/>
                <a:cs typeface="Arial" panose="020B0604020202020204" pitchFamily="34" charset="0"/>
              </a:rPr>
              <a:t>NEXUS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微软雅黑"/>
                <a:cs typeface="Arial" panose="020B0604020202020204" pitchFamily="34" charset="0"/>
              </a:rPr>
              <a:t>)</a:t>
            </a:r>
          </a:p>
        </p:txBody>
      </p:sp>
      <p:sp>
        <p:nvSpPr>
          <p:cNvPr id="5" name="Rectangle 5">
            <a:extLst>
              <a:ext uri="{FF2B5EF4-FFF2-40B4-BE49-F238E27FC236}">
                <a16:creationId xmlns:a16="http://schemas.microsoft.com/office/drawing/2014/main" id="{05F37120-C018-41AC-BBDC-9156C915F6B8}"/>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ts val="1800"/>
              </a:spcAft>
              <a:buClrTx/>
              <a:buSzTx/>
              <a:buFontTx/>
              <a:buNone/>
              <a:tabLst/>
              <a:defRPr/>
            </a:pPr>
            <a:r>
              <a:rPr kumimoji="0" lang="en-US" altLang="zh-CN"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微软雅黑"/>
                <a:cs typeface="+mn-cs"/>
              </a:rPr>
              <a:t>Multi-Pollutant Background</a:t>
            </a:r>
            <a:endParaRPr kumimoji="0" lang="en-US" altLang="zh-CN" sz="3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宋体" panose="02010600030101010101" pitchFamily="2" charset="-122"/>
              <a:cs typeface="+mn-cs"/>
            </a:endParaRPr>
          </a:p>
        </p:txBody>
      </p:sp>
      <p:sp>
        <p:nvSpPr>
          <p:cNvPr id="6" name="Slide Number Placeholder 1">
            <a:extLst>
              <a:ext uri="{FF2B5EF4-FFF2-40B4-BE49-F238E27FC236}">
                <a16:creationId xmlns:a16="http://schemas.microsoft.com/office/drawing/2014/main" id="{49A2A9AB-75B3-41C9-A14A-336EA72FB36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6336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D52DC-5D3D-4A7E-B04E-4CB600A08944}"/>
              </a:ext>
            </a:extLst>
          </p:cNvPr>
          <p:cNvSpPr>
            <a:spLocks noGrp="1"/>
          </p:cNvSpPr>
          <p:nvPr>
            <p:ph type="title"/>
          </p:nvPr>
        </p:nvSpPr>
        <p:spPr>
          <a:xfrm>
            <a:off x="414394" y="127392"/>
            <a:ext cx="11204185" cy="501827"/>
          </a:xfrm>
        </p:spPr>
        <p:txBody>
          <a:bodyPr/>
          <a:lstStyle/>
          <a:p>
            <a:r>
              <a:rPr lang="en-US" sz="4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NEXUS: </a:t>
            </a:r>
            <a:r>
              <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Overview</a:t>
            </a:r>
          </a:p>
        </p:txBody>
      </p:sp>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air quality planning developed by OAQPS’s MP team that allows for account of MP risks and EJ/Demographic analysis</a:t>
            </a:r>
          </a:p>
          <a:p>
            <a:pPr>
              <a:lnSpc>
                <a:spcPct val="114000"/>
              </a:lnSpc>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endParaRPr lang="en-US" sz="2000" b="0" dirty="0">
              <a:solidFill>
                <a:srgbClr val="0000FF"/>
              </a:solidFill>
              <a:latin typeface="Arial" panose="020B0604020202020204" pitchFamily="34" charset="0"/>
              <a:cs typeface="Arial" panose="020B0604020202020204" pitchFamily="34" charset="0"/>
            </a:endParaRP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solidFill>
                  <a:srgbClr val="0000FF"/>
                </a:solidFill>
                <a:latin typeface="Arial" panose="020B0604020202020204" pitchFamily="34" charset="0"/>
                <a:cs typeface="Arial" panose="020B0604020202020204" pitchFamily="34" charset="0"/>
              </a:rPr>
              <a:t>2.5</a:t>
            </a:r>
            <a:r>
              <a:rPr lang="en-US" sz="2000" b="0" dirty="0">
                <a:solidFill>
                  <a:srgbClr val="0000FF"/>
                </a:solidFill>
                <a:latin typeface="Arial" panose="020B0604020202020204" pitchFamily="34" charset="0"/>
                <a:cs typeface="Arial" panose="020B0604020202020204" pitchFamily="34" charset="0"/>
              </a:rPr>
              <a:t>, O</a:t>
            </a:r>
            <a:r>
              <a:rPr lang="en-US" sz="2000" b="0" baseline="-25000" dirty="0">
                <a:solidFill>
                  <a:srgbClr val="0000FF"/>
                </a:solidFill>
                <a:latin typeface="Arial" panose="020B0604020202020204" pitchFamily="34" charset="0"/>
                <a:cs typeface="Arial" panose="020B0604020202020204" pitchFamily="34" charset="0"/>
              </a:rPr>
              <a:t>3</a:t>
            </a:r>
            <a:r>
              <a:rPr lang="en-US" sz="2000" b="0" dirty="0">
                <a:solidFill>
                  <a:srgbClr val="0000FF"/>
                </a:solidFill>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also expect that it can have additional value-added uses across the Office for Air Toxics, Environmental Justice and other programs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62516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solidFill>
                  <a:srgbClr val="FFFF00"/>
                </a:solidFill>
              </a:rPr>
              <a:t>NEXUS:</a:t>
            </a:r>
            <a:r>
              <a:rPr lang="en-US" sz="3600" b="1" dirty="0"/>
              <a:t>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6</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Advance Area</a:t>
            </a:r>
          </a:p>
          <a:p>
            <a:pPr algn="ctr"/>
            <a:r>
              <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Class-I Area</a:t>
            </a:r>
          </a:p>
          <a:p>
            <a:pPr algn="ctr"/>
            <a:r>
              <a:rPr lang="en-US" sz="140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E861-DC41-4029-A2F0-E46AD2C3E896}"/>
              </a:ext>
            </a:extLst>
          </p:cNvPr>
          <p:cNvSpPr>
            <a:spLocks noGrp="1"/>
          </p:cNvSpPr>
          <p:nvPr>
            <p:ph type="title"/>
          </p:nvPr>
        </p:nvSpPr>
        <p:spPr>
          <a:xfrm>
            <a:off x="0" y="71440"/>
            <a:ext cx="12192000" cy="669103"/>
          </a:xfrm>
        </p:spPr>
        <p:txBody>
          <a:bodyPr/>
          <a:lstStyle/>
          <a:p>
            <a:r>
              <a:rPr lang="en-US" dirty="0">
                <a:solidFill>
                  <a:srgbClr val="FFFF00"/>
                </a:solidFill>
              </a:rPr>
              <a:t>NEXUS</a:t>
            </a:r>
            <a:r>
              <a:rPr lang="en-US" dirty="0"/>
              <a:t> 		   &amp; 	   	EJSCREEN</a:t>
            </a:r>
          </a:p>
        </p:txBody>
      </p:sp>
      <p:sp>
        <p:nvSpPr>
          <p:cNvPr id="4" name="Oval 3">
            <a:extLst>
              <a:ext uri="{FF2B5EF4-FFF2-40B4-BE49-F238E27FC236}">
                <a16:creationId xmlns:a16="http://schemas.microsoft.com/office/drawing/2014/main" id="{ED04D3AD-E091-40DC-AAC7-0486551A011D}"/>
              </a:ext>
            </a:extLst>
          </p:cNvPr>
          <p:cNvSpPr/>
          <p:nvPr/>
        </p:nvSpPr>
        <p:spPr bwMode="auto">
          <a:xfrm>
            <a:off x="79451" y="840509"/>
            <a:ext cx="7819644" cy="5946051"/>
          </a:xfrm>
          <a:prstGeom prst="ellipse">
            <a:avLst/>
          </a:prstGeom>
          <a:solidFill>
            <a:schemeClr val="tx2">
              <a:lumMod val="60000"/>
              <a:lumOff val="40000"/>
              <a:alpha val="32157"/>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9" name="Oval 8">
            <a:extLst>
              <a:ext uri="{FF2B5EF4-FFF2-40B4-BE49-F238E27FC236}">
                <a16:creationId xmlns:a16="http://schemas.microsoft.com/office/drawing/2014/main" id="{1708EF01-0DF9-4149-9194-A4E81E3BED5B}"/>
              </a:ext>
            </a:extLst>
          </p:cNvPr>
          <p:cNvSpPr/>
          <p:nvPr/>
        </p:nvSpPr>
        <p:spPr bwMode="auto">
          <a:xfrm>
            <a:off x="3989273" y="892311"/>
            <a:ext cx="7819644" cy="5946051"/>
          </a:xfrm>
          <a:prstGeom prst="ellipse">
            <a:avLst/>
          </a:prstGeom>
          <a:solidFill>
            <a:schemeClr val="accent2">
              <a:lumMod val="75000"/>
              <a:alpha val="2902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a:ln>
                <a:noFill/>
              </a:ln>
              <a:solidFill>
                <a:srgbClr val="FF3300"/>
              </a:solidFill>
              <a:effectLst/>
              <a:latin typeface="Arial" charset="0"/>
              <a:ea typeface="宋体" pitchFamily="2" charset="-122"/>
            </a:endParaRPr>
          </a:p>
        </p:txBody>
      </p:sp>
      <p:sp>
        <p:nvSpPr>
          <p:cNvPr id="5" name="TextBox 4">
            <a:extLst>
              <a:ext uri="{FF2B5EF4-FFF2-40B4-BE49-F238E27FC236}">
                <a16:creationId xmlns:a16="http://schemas.microsoft.com/office/drawing/2014/main" id="{0120F141-CD52-492C-8A03-0C1AABD45A94}"/>
              </a:ext>
            </a:extLst>
          </p:cNvPr>
          <p:cNvSpPr txBox="1"/>
          <p:nvPr/>
        </p:nvSpPr>
        <p:spPr>
          <a:xfrm>
            <a:off x="4880865" y="1904675"/>
            <a:ext cx="3116062" cy="4185761"/>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Common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Tribal Areas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Nonattainment Areas</a:t>
            </a:r>
          </a:p>
          <a:p>
            <a:pPr marL="0" lvl="2"/>
            <a:endParaRPr lang="en-US" sz="1400" dirty="0">
              <a:latin typeface="Arial" panose="020B0604020202020204" pitchFamily="34" charset="0"/>
              <a:cs typeface="Arial" panose="020B0604020202020204" pitchFamily="34" charset="0"/>
            </a:endParaRPr>
          </a:p>
          <a:p>
            <a:pPr marL="0" lvl="1"/>
            <a:r>
              <a:rPr lang="en-US" sz="1400" b="1"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AirToxScreen</a:t>
            </a:r>
            <a:r>
              <a:rPr lang="en-US" sz="1400" b="1" dirty="0">
                <a:latin typeface="Arial" panose="020B0604020202020204" pitchFamily="34" charset="0"/>
                <a:cs typeface="Arial" panose="020B0604020202020204" pitchFamily="34" charset="0"/>
              </a:rPr>
              <a:t> Cancer Risk</a:t>
            </a:r>
            <a:endParaRPr lang="en-US" sz="1600" b="1" dirty="0">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sz="1400" b="1" dirty="0" err="1">
                <a:latin typeface="Arial" panose="020B0604020202020204" pitchFamily="34" charset="0"/>
                <a:cs typeface="Arial" panose="020B0604020202020204" pitchFamily="34" charset="0"/>
              </a:rPr>
              <a:t>AirToxScreen</a:t>
            </a:r>
            <a:r>
              <a:rPr lang="en-US" sz="1400" b="1" dirty="0">
                <a:latin typeface="Arial" panose="020B0604020202020204" pitchFamily="34" charset="0"/>
                <a:cs typeface="Arial" panose="020B0604020202020204" pitchFamily="34" charset="0"/>
              </a:rPr>
              <a:t> Noncancer Risk</a:t>
            </a:r>
          </a:p>
          <a:p>
            <a:pPr marL="285750" lvl="2"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Ozone Fused Concentrations</a:t>
            </a:r>
          </a:p>
          <a:p>
            <a:pPr marL="285750" lvl="2" indent="-285750">
              <a:buFont typeface="Arial" panose="020B0604020202020204" pitchFamily="34" charset="0"/>
              <a:buChar char="•"/>
            </a:pPr>
            <a:r>
              <a:rPr lang="en-US" sz="1400" b="1">
                <a:latin typeface="Arial" panose="020B0604020202020204" pitchFamily="34" charset="0"/>
                <a:cs typeface="Arial" panose="020B0604020202020204" pitchFamily="34" charset="0"/>
              </a:rPr>
              <a:t>PM</a:t>
            </a:r>
            <a:r>
              <a:rPr lang="en-US" sz="1400" b="1" baseline="-25000">
                <a:latin typeface="Arial" panose="020B0604020202020204" pitchFamily="34" charset="0"/>
                <a:cs typeface="Arial" panose="020B0604020202020204" pitchFamily="34" charset="0"/>
              </a:rPr>
              <a:t>2.5 </a:t>
            </a:r>
            <a:r>
              <a:rPr lang="en-US" sz="1400" b="1">
                <a:latin typeface="Arial" panose="020B0604020202020204" pitchFamily="34" charset="0"/>
                <a:cs typeface="Arial" panose="020B0604020202020204" pitchFamily="34" charset="0"/>
              </a:rPr>
              <a:t>Fused </a:t>
            </a:r>
            <a:r>
              <a:rPr lang="en-US" sz="1400" b="1" dirty="0">
                <a:latin typeface="Arial" panose="020B0604020202020204" pitchFamily="34" charset="0"/>
                <a:cs typeface="Arial" panose="020B0604020202020204" pitchFamily="34" charset="0"/>
              </a:rPr>
              <a:t>Concentrations</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Demographic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People of Color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Less Than HS Educated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Low Income Population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Linguistically Isolated</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Demographic Index</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Under Age 5</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Over Age 64</a:t>
            </a:r>
          </a:p>
          <a:p>
            <a:pPr marL="0" lvl="2"/>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2679153-4BB4-46A5-8082-5C56A450AF42}"/>
              </a:ext>
            </a:extLst>
          </p:cNvPr>
          <p:cNvSpPr/>
          <p:nvPr/>
        </p:nvSpPr>
        <p:spPr>
          <a:xfrm>
            <a:off x="9678443" y="2211818"/>
            <a:ext cx="2795031" cy="584775"/>
          </a:xfrm>
          <a:prstGeom prst="rect">
            <a:avLst/>
          </a:prstGeom>
        </p:spPr>
        <p:txBody>
          <a:bodyPr wrap="square">
            <a:spAutoFit/>
          </a:bodyPr>
          <a:lstStyle/>
          <a:p>
            <a:pPr marL="285750" lvl="2" indent="-285750">
              <a:buFont typeface="Arial" panose="020B0604020202020204" pitchFamily="34" charset="0"/>
              <a:buChar char="•"/>
            </a:pPr>
            <a:endParaRPr lang="en-US" sz="1600" dirty="0"/>
          </a:p>
          <a:p>
            <a:pPr marL="285750" lvl="2" indent="-285750">
              <a:buFont typeface="Arial" panose="020B0604020202020204" pitchFamily="34" charset="0"/>
              <a:buChar char="•"/>
            </a:pPr>
            <a:endParaRPr lang="en-US" sz="1600" dirty="0"/>
          </a:p>
        </p:txBody>
      </p:sp>
      <p:sp>
        <p:nvSpPr>
          <p:cNvPr id="7" name="Rectangle 6">
            <a:extLst>
              <a:ext uri="{FF2B5EF4-FFF2-40B4-BE49-F238E27FC236}">
                <a16:creationId xmlns:a16="http://schemas.microsoft.com/office/drawing/2014/main" id="{170F007D-A60D-4AE7-8372-3E65136B7FE6}"/>
              </a:ext>
            </a:extLst>
          </p:cNvPr>
          <p:cNvSpPr/>
          <p:nvPr/>
        </p:nvSpPr>
        <p:spPr>
          <a:xfrm>
            <a:off x="7899095" y="1210258"/>
            <a:ext cx="6096000" cy="5047536"/>
          </a:xfrm>
          <a:prstGeom prst="rect">
            <a:avLst/>
          </a:prstGeom>
        </p:spPr>
        <p:txBody>
          <a:bodyPr>
            <a:spAutoFit/>
          </a:bodyPr>
          <a:lstStyle/>
          <a:p>
            <a:pPr marL="0" lvl="1"/>
            <a:r>
              <a:rPr lang="en-US" sz="1400" u="sng" dirty="0">
                <a:latin typeface="Arial" panose="020B0604020202020204" pitchFamily="34" charset="0"/>
                <a:cs typeface="Arial" panose="020B0604020202020204" pitchFamily="34" charset="0"/>
              </a:rPr>
              <a:t>EJ Layers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EJ Grants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features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Places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Schools &amp; Parks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Transportation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Boundaries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Prisons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Subsidized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Climate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Sites reporting to the EPA</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(NPL)</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RSEI</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r>
              <a:rPr lang="en-US" sz="1400"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Wastewater Discharge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Lead Paint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Traffic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RMP Proximity</a:t>
            </a:r>
          </a:p>
        </p:txBody>
      </p:sp>
      <p:sp>
        <p:nvSpPr>
          <p:cNvPr id="14" name="TextBox 13">
            <a:extLst>
              <a:ext uri="{FF2B5EF4-FFF2-40B4-BE49-F238E27FC236}">
                <a16:creationId xmlns:a16="http://schemas.microsoft.com/office/drawing/2014/main" id="{F6321584-E9EE-48CE-AC07-7A3D98EB929D}"/>
              </a:ext>
            </a:extLst>
          </p:cNvPr>
          <p:cNvSpPr txBox="1"/>
          <p:nvPr/>
        </p:nvSpPr>
        <p:spPr>
          <a:xfrm>
            <a:off x="978997" y="1905756"/>
            <a:ext cx="2936519" cy="5539978"/>
          </a:xfrm>
          <a:prstGeom prst="rect">
            <a:avLst/>
          </a:prstGeom>
          <a:noFill/>
        </p:spPr>
        <p:txBody>
          <a:bodyPr wrap="square" rtlCol="0">
            <a:spAutoFit/>
          </a:bodyPr>
          <a:lstStyle/>
          <a:p>
            <a:r>
              <a:rPr lang="en-US" sz="1400" u="sng" dirty="0">
                <a:latin typeface="Arial" panose="020B0604020202020204" pitchFamily="34" charset="0"/>
                <a:cs typeface="Arial" panose="020B0604020202020204" pitchFamily="34" charset="0"/>
              </a:rPr>
              <a:t>Ozone and PM</a:t>
            </a:r>
            <a:r>
              <a:rPr lang="en-US" sz="1400" u="sng" baseline="-25000" dirty="0">
                <a:latin typeface="Arial" panose="020B0604020202020204" pitchFamily="34" charset="0"/>
                <a:cs typeface="Arial" panose="020B0604020202020204" pitchFamily="34" charset="0"/>
              </a:rPr>
              <a:t>2.5</a:t>
            </a:r>
            <a:r>
              <a:rPr lang="en-US" sz="1400" u="sng"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Fused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Mortality &amp; morbidity risk data</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Air Toxics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Modeled concentration data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AirToxScreen cancer &amp; noncancer risk data for air toxic species</a:t>
            </a:r>
          </a:p>
          <a:p>
            <a:endParaRPr lang="en-US" sz="1400" dirty="0">
              <a:latin typeface="Arial" panose="020B0604020202020204" pitchFamily="34" charset="0"/>
              <a:cs typeface="Arial" panose="020B0604020202020204" pitchFamily="34" charset="0"/>
            </a:endParaRPr>
          </a:p>
          <a:p>
            <a:r>
              <a:rPr lang="en-US" sz="1400" u="sng" dirty="0">
                <a:latin typeface="Arial" panose="020B0604020202020204" pitchFamily="34" charset="0"/>
                <a:cs typeface="Arial" panose="020B0604020202020204" pitchFamily="34" charset="0"/>
              </a:rPr>
              <a:t>GHG emissions</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NEI’s GHG (CO2e) emissions</a:t>
            </a:r>
          </a:p>
          <a:p>
            <a:pPr marL="285750" indent="-285750">
              <a:buFont typeface="Arial" panose="020B0604020202020204" pitchFamily="34" charset="0"/>
              <a:buChar char="•"/>
            </a:pPr>
            <a:r>
              <a:rPr lang="en-US" sz="1400" dirty="0">
                <a:latin typeface="Arial" panose="020B0604020202020204" pitchFamily="34" charset="0"/>
                <a:ea typeface="Calibri" panose="020F0502020204030204" pitchFamily="34" charset="0"/>
                <a:cs typeface="Arial" panose="020B0604020202020204" pitchFamily="34" charset="0"/>
              </a:rPr>
              <a:t>Facilities and county level</a:t>
            </a:r>
          </a:p>
          <a:p>
            <a:pPr marL="285750" indent="-285750">
              <a:buFont typeface="Arial" panose="020B0604020202020204" pitchFamily="34" charset="0"/>
              <a:buChar char="•"/>
            </a:pPr>
            <a:r>
              <a:rPr lang="en-US" sz="1400" dirty="0">
                <a:effectLst/>
                <a:latin typeface="Arial" panose="020B0604020202020204" pitchFamily="34" charset="0"/>
                <a:ea typeface="Calibri" panose="020F0502020204030204" pitchFamily="34" charset="0"/>
                <a:cs typeface="Arial" panose="020B0604020202020204" pitchFamily="34" charset="0"/>
              </a:rPr>
              <a:t>Source cate</a:t>
            </a:r>
            <a:r>
              <a:rPr lang="en-US" sz="1400" dirty="0">
                <a:latin typeface="Arial" panose="020B0604020202020204" pitchFamily="34" charset="0"/>
                <a:ea typeface="Calibri" panose="020F0502020204030204" pitchFamily="34" charset="0"/>
                <a:cs typeface="Arial" panose="020B0604020202020204" pitchFamily="34" charset="0"/>
              </a:rPr>
              <a:t>gories (point, on-road, non-road, etc.)</a:t>
            </a:r>
            <a:endParaRPr lang="en-US" sz="110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9DA1CB3D-E36B-4042-AFA9-AD56B7ACF5D1}"/>
              </a:ext>
            </a:extLst>
          </p:cNvPr>
          <p:cNvSpPr/>
          <p:nvPr/>
        </p:nvSpPr>
        <p:spPr>
          <a:xfrm>
            <a:off x="4577622" y="6440130"/>
            <a:ext cx="3427541"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*Provided to OEJ by OAQPS (AQAD &amp; HEID)</a:t>
            </a:r>
          </a:p>
        </p:txBody>
      </p:sp>
      <p:sp>
        <p:nvSpPr>
          <p:cNvPr id="16" name="Slide Number Placeholder 1">
            <a:extLst>
              <a:ext uri="{FF2B5EF4-FFF2-40B4-BE49-F238E27FC236}">
                <a16:creationId xmlns:a16="http://schemas.microsoft.com/office/drawing/2014/main" id="{453A7EEF-68B3-4791-9A8A-B9F4D82184CB}"/>
              </a:ext>
            </a:extLst>
          </p:cNvPr>
          <p:cNvSpPr txBox="1">
            <a:spLocks/>
          </p:cNvSpPr>
          <p:nvPr/>
        </p:nvSpPr>
        <p:spPr>
          <a:xfrm>
            <a:off x="10058400" y="6500416"/>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F97FA5-94DB-459B-8E5D-031A45794050}" type="slidenum">
              <a:rPr lang="en-US">
                <a:solidFill>
                  <a:prstClr val="black">
                    <a:tint val="75000"/>
                  </a:prstClr>
                </a:solidFill>
                <a:latin typeface="Arial" pitchFamily="34" charset="0"/>
              </a:rPr>
              <a:pPr algn="r">
                <a:defRPr/>
              </a:pPr>
              <a:t>7</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79836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8"/>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lang="en-US" altLang="zh-CN" sz="3600" b="1" dirty="0">
                <a:solidFill>
                  <a:schemeClr val="bg1"/>
                </a:solidFill>
                <a:latin typeface="Arial" charset="0"/>
                <a:ea typeface="微软雅黑"/>
              </a:rPr>
              <a:t>Current and Potential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458994" cy="5889052"/>
          </a:xfrm>
        </p:spPr>
        <p:txBody>
          <a:bodyPr>
            <a:normAutofit lnSpcReduction="10000"/>
          </a:bodyPr>
          <a:lstStyle/>
          <a:p>
            <a:pPr lvl="0">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MP Risk Priority Areas: develop a list of high MP risk areas to share with Regions and engage in potential MP area projects/efforts</a:t>
            </a:r>
          </a:p>
          <a:p>
            <a:pPr lvl="1" indent="-342900">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“Regional packets”— tabular and graphical data for each high MP risk area to discuss with Regions and determine which may be most ‘ripe’ for MP solutions</a:t>
            </a:r>
          </a:p>
          <a:p>
            <a:pPr marL="400050" lvl="1" indent="0">
              <a:lnSpc>
                <a:spcPct val="107000"/>
              </a:lnSpc>
              <a:spcBef>
                <a:spcPts val="0"/>
              </a:spcBef>
              <a:spcAft>
                <a:spcPts val="0"/>
              </a:spcAft>
              <a:buNone/>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Advance area/Regional SIP planning efforts:  develop conceptual model information consistent with EPA’s SIP modeling guidance that addresses nature of air quality within the area</a:t>
            </a:r>
          </a:p>
          <a:p>
            <a:pPr lvl="1" indent="-342900">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“Conceptual model” area packet—tabular and graphical data for each planning area to discuss with AQPD and/or Regions to be value added in AQ planning efforts and identify potential for MP considerations as part of these efforts.</a:t>
            </a:r>
          </a:p>
          <a:p>
            <a:pPr lvl="1" indent="-342900">
              <a:lnSpc>
                <a:spcPct val="107000"/>
              </a:lnSpc>
              <a:spcBef>
                <a:spcPts val="0"/>
              </a:spcBef>
              <a:spcAft>
                <a:spcPts val="0"/>
              </a:spcAft>
              <a:buFont typeface="Symbol" panose="05050102010706020507" pitchFamily="18" charset="2"/>
              <a:buChar char=""/>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OAQPS Monitoring Grou</a:t>
            </a:r>
            <a:r>
              <a:rPr lang="en-US" sz="2000" b="0" dirty="0">
                <a:latin typeface="Calibri" panose="020F0502020204030204" pitchFamily="34" charset="0"/>
                <a:ea typeface="Calibri" panose="020F0502020204030204" pitchFamily="34" charset="0"/>
                <a:cs typeface="Times New Roman" panose="02020603050405020304" pitchFamily="18" charset="0"/>
              </a:rPr>
              <a:t>p</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exploring use of NEXUS to inform assessment of the nation’s PM</a:t>
            </a:r>
            <a:r>
              <a:rPr lang="en-US" sz="2000" b="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monitoring network and determine if sites </a:t>
            </a:r>
            <a:r>
              <a:rPr lang="en-US" sz="2000" b="0" dirty="0">
                <a:latin typeface="Calibri" panose="020F0502020204030204" pitchFamily="34" charset="0"/>
                <a:ea typeface="Calibri" panose="020F0502020204030204" pitchFamily="34" charset="0"/>
                <a:cs typeface="Times New Roman" panose="02020603050405020304" pitchFamily="18" charset="0"/>
              </a:rPr>
              <a:t>located in/near</a:t>
            </a:r>
            <a:r>
              <a:rPr lang="en-US" sz="2000" b="0" dirty="0">
                <a:effectLst/>
                <a:latin typeface="Calibri" panose="020F0502020204030204" pitchFamily="34" charset="0"/>
                <a:ea typeface="Calibri" panose="020F0502020204030204" pitchFamily="34" charset="0"/>
                <a:cs typeface="Times New Roman" panose="02020603050405020304" pitchFamily="18" charset="0"/>
              </a:rPr>
              <a:t> communities with potential EJ concerns (driven by current PM NAAQS review)</a:t>
            </a:r>
          </a:p>
          <a:p>
            <a:pPr lvl="1">
              <a:lnSpc>
                <a:spcPct val="107000"/>
              </a:lnSpc>
              <a:spcBef>
                <a:spcPts val="0"/>
              </a:spcBef>
              <a:spcAft>
                <a:spcPts val="0"/>
              </a:spcAft>
              <a:buFont typeface="Symbol" panose="05050102010706020507" pitchFamily="18" charset="2"/>
              <a:buChar char=""/>
            </a:pPr>
            <a:r>
              <a:rPr lang="en-US" sz="1600" b="0" dirty="0">
                <a:effectLst/>
                <a:latin typeface="Calibri" panose="020F0502020204030204" pitchFamily="34" charset="0"/>
                <a:ea typeface="Calibri" panose="020F0502020204030204" pitchFamily="34" charset="0"/>
                <a:cs typeface="Times New Roman" panose="02020603050405020304" pitchFamily="18" charset="0"/>
              </a:rPr>
              <a:t>AAMG noted that NEXUS could be useful in Regional review of their states’ Annual Monitoring Network Plans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lnSpc>
                <a:spcPct val="107000"/>
              </a:lnSpc>
              <a:spcBef>
                <a:spcPts val="0"/>
              </a:spcBef>
              <a:spcAft>
                <a:spcPts val="0"/>
              </a:spcAft>
              <a:buFont typeface="Symbol" panose="05050102010706020507" pitchFamily="18" charset="2"/>
              <a:buChar char=""/>
            </a:pPr>
            <a:endParaRPr lang="en-US" sz="16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000" b="0" dirty="0">
                <a:effectLst/>
                <a:latin typeface="Calibri" panose="020F0502020204030204" pitchFamily="34" charset="0"/>
                <a:ea typeface="Calibri" panose="020F0502020204030204" pitchFamily="34" charset="0"/>
                <a:cs typeface="Times New Roman" panose="02020603050405020304" pitchFamily="18" charset="0"/>
              </a:rPr>
              <a:t>EJ Screening for outreach purposes and to inform CAA programs such as Federal permitting</a:t>
            </a:r>
          </a:p>
          <a:p>
            <a:pPr lvl="1">
              <a:lnSpc>
                <a:spcPct val="107000"/>
              </a:lnSpc>
              <a:spcBef>
                <a:spcPts val="0"/>
              </a:spcBef>
              <a:spcAft>
                <a:spcPts val="0"/>
              </a:spcAft>
              <a:buFont typeface="Symbol" panose="05050102010706020507" pitchFamily="18" charset="2"/>
              <a:buChar char=""/>
            </a:pPr>
            <a:r>
              <a:rPr lang="en-US" sz="1600" b="0" dirty="0">
                <a:latin typeface="Calibri" panose="020F0502020204030204" pitchFamily="34" charset="0"/>
                <a:ea typeface="Calibri" panose="020F0502020204030204" pitchFamily="34" charset="0"/>
                <a:cs typeface="Times New Roman" panose="02020603050405020304" pitchFamily="18" charset="0"/>
              </a:rPr>
              <a:t>Demographic proximity screening capabilities similar to EJSCREEN but with more air quality data, e.g., O</a:t>
            </a:r>
            <a:r>
              <a:rPr lang="en-US" sz="1600" b="0" baseline="-25000" dirty="0">
                <a:latin typeface="Calibri" panose="020F0502020204030204" pitchFamily="34" charset="0"/>
                <a:ea typeface="Calibri" panose="020F0502020204030204" pitchFamily="34" charset="0"/>
                <a:cs typeface="Times New Roman" panose="02020603050405020304" pitchFamily="18" charset="0"/>
              </a:rPr>
              <a:t>3</a:t>
            </a:r>
            <a:r>
              <a:rPr lang="en-US" sz="1600" b="0" dirty="0">
                <a:latin typeface="Calibri" panose="020F0502020204030204" pitchFamily="34" charset="0"/>
                <a:ea typeface="Calibri" panose="020F0502020204030204" pitchFamily="34" charset="0"/>
                <a:cs typeface="Times New Roman" panose="02020603050405020304" pitchFamily="18" charset="0"/>
              </a:rPr>
              <a:t> and PM</a:t>
            </a:r>
            <a:r>
              <a:rPr lang="en-US" sz="1600" b="0" baseline="-25000" dirty="0">
                <a:latin typeface="Calibri" panose="020F0502020204030204" pitchFamily="34" charset="0"/>
                <a:ea typeface="Calibri" panose="020F0502020204030204" pitchFamily="34" charset="0"/>
                <a:cs typeface="Times New Roman" panose="02020603050405020304" pitchFamily="18" charset="0"/>
              </a:rPr>
              <a:t>2.5</a:t>
            </a:r>
            <a:r>
              <a:rPr lang="en-US" sz="1600" b="0" dirty="0">
                <a:latin typeface="Calibri" panose="020F0502020204030204" pitchFamily="34" charset="0"/>
                <a:ea typeface="Calibri" panose="020F0502020204030204" pitchFamily="34" charset="0"/>
                <a:cs typeface="Times New Roman" panose="02020603050405020304" pitchFamily="18" charset="0"/>
              </a:rPr>
              <a:t> risks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0"/>
              </a:spcAft>
              <a:buNone/>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Font typeface="Symbol" panose="05050102010706020507" pitchFamily="18" charset="2"/>
              <a:buChar char=""/>
            </a:pPr>
            <a:r>
              <a:rPr lang="en-US" sz="2000" b="0" dirty="0">
                <a:latin typeface="Calibri" panose="020F0502020204030204" pitchFamily="34" charset="0"/>
                <a:ea typeface="Calibri" panose="020F0502020204030204" pitchFamily="34" charset="0"/>
                <a:cs typeface="Times New Roman" panose="02020603050405020304" pitchFamily="18" charset="0"/>
              </a:rPr>
              <a:t>Engage with EPA Beta Testing Team to define additional uses of need/value to Regions</a:t>
            </a:r>
          </a:p>
        </p:txBody>
      </p:sp>
    </p:spTree>
    <p:extLst>
      <p:ext uri="{BB962C8B-B14F-4D97-AF65-F5344CB8AC3E}">
        <p14:creationId xmlns:p14="http://schemas.microsoft.com/office/powerpoint/2010/main" val="221974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b="1" dirty="0">
                <a:solidFill>
                  <a:srgbClr val="FFFF00"/>
                </a:solidFill>
                <a:latin typeface="Arial" charset="0"/>
                <a:ea typeface="微软雅黑"/>
              </a:rPr>
              <a:t>NEXUS: </a:t>
            </a: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微软雅黑"/>
                <a:cs typeface="Arial" panose="020B0604020202020204" pitchFamily="34" charset="0"/>
              </a:rPr>
              <a:t>Beta Team Feedback - Uses</a:t>
            </a:r>
            <a:endParaRPr lang="en-US" altLang="zh-CN" sz="3200" b="1" dirty="0">
              <a:solidFill>
                <a:schemeClr val="bg1"/>
              </a:solidFill>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Address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conceptual models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 permit applications</a:t>
            </a:r>
            <a:endPar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Response to citizen complaints about sources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where to focus emission reduction efforts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EtO</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t>
            </a: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AirToxScreen</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1079550819"/>
      </p:ext>
    </p:extLst>
  </p:cSld>
  <p:clrMapOvr>
    <a:masterClrMapping/>
  </p:clrMapOvr>
</p:sld>
</file>

<file path=ppt/theme/theme1.xml><?xml version="1.0" encoding="utf-8"?>
<a:theme xmlns:a="http://schemas.openxmlformats.org/drawingml/2006/main" name="2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EMPA课题组模板">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MPA课题组模板">
  <a:themeElements>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EMPA课题组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zh-CN" altLang="en-US" sz="1800" b="0" i="0" u="none" strike="noStrike" cap="none" normalizeH="0" baseline="0" smtClean="0">
            <a:ln>
              <a:noFill/>
            </a:ln>
            <a:solidFill>
              <a:srgbClr val="FF3300"/>
            </a:solidFill>
            <a:effectLst/>
            <a:latin typeface="Arial" charset="0"/>
            <a:ea typeface="宋体" pitchFamily="2" charset="-122"/>
          </a:defRPr>
        </a:defPPr>
      </a:lstStyle>
    </a:lnDef>
  </a:objectDefaults>
  <a:extraClrSchemeLst>
    <a:extraClrScheme>
      <a:clrScheme name="2_EMPA课题组模板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33DF587F59774D9C67ADFC24F1D322" ma:contentTypeVersion="33" ma:contentTypeDescription="Create a new document." ma:contentTypeScope="" ma:versionID="fbf46d7541001571ac6bd3bb41dfdc87">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5c1deef3-b27c-4e9a-b0d4-9d092d100f42" xmlns:ns7="6290be6a-0c37-488c-89d7-fa04eb7489f1" targetNamespace="http://schemas.microsoft.com/office/2006/metadata/properties" ma:root="true" ma:fieldsID="fe9ff65563307d44a935b2ab0c1a934c" ns1:_="" ns3:_="" ns4:_="" ns5:_="" ns6:_="" ns7:_="">
    <xsd:import namespace="http://schemas.microsoft.com/sharepoint/v3"/>
    <xsd:import namespace="4ffa91fb-a0ff-4ac5-b2db-65c790d184a4"/>
    <xsd:import namespace="http://schemas.microsoft.com/sharepoint.v3"/>
    <xsd:import namespace="http://schemas.microsoft.com/sharepoint/v3/fields"/>
    <xsd:import namespace="5c1deef3-b27c-4e9a-b0d4-9d092d100f42"/>
    <xsd:import namespace="6290be6a-0c37-488c-89d7-fa04eb7489f1"/>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element ref="ns6:SharedWithDetails" minOccurs="0"/>
                <xsd:element ref="ns6:SharingHintHash" minOccurs="0"/>
                <xsd:element ref="ns7:MediaServiceMetadata" minOccurs="0"/>
                <xsd:element ref="ns7:MediaServiceFastMetadata" minOccurs="0"/>
                <xsd:element ref="ns6:Records_x0020_Status" minOccurs="0"/>
                <xsd:element ref="ns6:Records_x0020_Date" minOccurs="0"/>
                <xsd:element ref="ns7:MediaServiceAutoTags" minOccurs="0"/>
                <xsd:element ref="ns7:MediaServiceOCR" minOccurs="0"/>
                <xsd:element ref="ns7:MediaServiceDateTaken"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8c736e54-6a72-46ad-9c00-592f3cec1e75}" ma:internalName="TaxCatchAllLabel" ma:readOnly="true" ma:showField="CatchAllDataLabel" ma:web="5c1deef3-b27c-4e9a-b0d4-9d092d100f42">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8c736e54-6a72-46ad-9c00-592f3cec1e75}" ma:internalName="TaxCatchAll" ma:showField="CatchAllData" ma:web="5c1deef3-b27c-4e9a-b0d4-9d092d100f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deef3-b27c-4e9a-b0d4-9d092d100f42"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description="" ma:internalName="SharedWithDetails" ma:readOnly="true">
      <xsd:simpleType>
        <xsd:restriction base="dms:Note">
          <xsd:maxLength value="255"/>
        </xsd:restriction>
      </xsd:simpleType>
    </xsd:element>
    <xsd:element name="SharingHintHash" ma:index="30" nillable="true" ma:displayName="Sharing Hint Hash" ma:description="" ma:internalName="SharingHintHash" ma:readOnly="true">
      <xsd:simpleType>
        <xsd:restriction base="dms:Text"/>
      </xsd:simpleType>
    </xsd:element>
    <xsd:element name="Records_x0020_Status" ma:index="33" nillable="true" ma:displayName="Records Status" ma:default="Pending" ma:internalName="Records_x0020_Status">
      <xsd:simpleType>
        <xsd:restriction base="dms:Text"/>
      </xsd:simpleType>
    </xsd:element>
    <xsd:element name="Records_x0020_Date" ma:index="34"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290be6a-0c37-488c-89d7-fa04eb7489f1"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AutoTags" ma:index="35" nillable="true" ma:displayName="MediaServiceAutoTags" ma:internalName="MediaServiceAutoTags"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GenerationTime" ma:index="39" nillable="true" ma:displayName="MediaServiceGenerationTime" ma:hidden="true" ma:internalName="MediaServiceGenerationTime" ma:readOnly="true">
      <xsd:simpleType>
        <xsd:restriction base="dms:Text"/>
      </xsd:simpleType>
    </xsd:element>
    <xsd:element name="MediaServiceAutoKeyPoints" ma:index="40" nillable="true" ma:displayName="MediaServiceAutoKeyPoints" ma:hidden="true" ma:internalName="MediaServiceAutoKeyPoints" ma:readOnly="true">
      <xsd:simpleType>
        <xsd:restriction base="dms:Note"/>
      </xsd:simpleType>
    </xsd:element>
    <xsd:element name="MediaServiceKeyPoints" ma:index="4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mso-contentType ?>
<SharedContentType xmlns="Microsoft.SharePoint.Taxonomy.ContentTypeSync" SourceId="29f62856-1543-49d4-a736-4569d363f533" ContentTypeId="0x0101" PreviousValue="false"/>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2020-02-04T20:55:02+00:00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Records_x0020_Status xmlns="5c1deef3-b27c-4e9a-b0d4-9d092d100f42">Pending</Records_x0020_Status>
    <Records_x0020_Date xmlns="5c1deef3-b27c-4e9a-b0d4-9d092d100f42" xsi:nil="true"/>
  </documentManagement>
</p:properti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2F1E77C-751E-4170-BEA2-09A8AC38D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5c1deef3-b27c-4e9a-b0d4-9d092d100f42"/>
    <ds:schemaRef ds:uri="6290be6a-0c37-488c-89d7-fa04eb7489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A662AB01-355C-4085-A9B6-5B211CAF778B}">
  <ds:schemaRefs>
    <ds:schemaRef ds:uri="Microsoft.SharePoint.Taxonomy.ContentTypeSync"/>
  </ds:schemaRefs>
</ds:datastoreItem>
</file>

<file path=customXml/itemProps11.xml><?xml version="1.0" encoding="utf-8"?>
<ds:datastoreItem xmlns:ds="http://schemas.openxmlformats.org/officeDocument/2006/customXml" ds:itemID="{3CEC331A-B5C3-4C3E-BA9F-FCED4B097622}">
  <ds:schemaRefs>
    <ds:schemaRef ds:uri="ESRI.ArcGIS.Mapping.OfficeIntegration.PowerPointInfo"/>
  </ds:schemaRefs>
</ds:datastoreItem>
</file>

<file path=customXml/itemProps12.xml><?xml version="1.0" encoding="utf-8"?>
<ds:datastoreItem xmlns:ds="http://schemas.openxmlformats.org/officeDocument/2006/customXml" ds:itemID="{51E06045-3771-42B6-8E2F-19C3A7489842}">
  <ds:schemaRefs>
    <ds:schemaRef ds:uri="ESRI.ArcGIS.Mapping.OfficeIntegration.PowerPointInfo"/>
  </ds:schemaRefs>
</ds:datastoreItem>
</file>

<file path=customXml/itemProps13.xml><?xml version="1.0" encoding="utf-8"?>
<ds:datastoreItem xmlns:ds="http://schemas.openxmlformats.org/officeDocument/2006/customXml" ds:itemID="{27F44FBE-2015-4FDA-8400-B9BE1887AB0D}">
  <ds:schemaRefs>
    <ds:schemaRef ds:uri="ESRI.ArcGIS.Mapping.OfficeIntegration.PowerPointInfo"/>
  </ds:schemaRefs>
</ds:datastoreItem>
</file>

<file path=customXml/itemProps14.xml><?xml version="1.0" encoding="utf-8"?>
<ds:datastoreItem xmlns:ds="http://schemas.openxmlformats.org/officeDocument/2006/customXml" ds:itemID="{9A2D0A3F-69D1-465C-A763-965A3B8049B5}">
  <ds:schemaRefs>
    <ds:schemaRef ds:uri="ESRI.ArcGIS.Mapping.OfficeIntegration.PowerPointInfo"/>
  </ds:schemaRefs>
</ds:datastoreItem>
</file>

<file path=customXml/itemProps15.xml><?xml version="1.0" encoding="utf-8"?>
<ds:datastoreItem xmlns:ds="http://schemas.openxmlformats.org/officeDocument/2006/customXml" ds:itemID="{21145378-1CB6-468B-A52F-C7B70C0D9746}">
  <ds:schemaRefs>
    <ds:schemaRef ds:uri="ESRI.ArcGIS.Mapping.OfficeIntegration.PowerPointInfo"/>
  </ds:schemaRefs>
</ds:datastoreItem>
</file>

<file path=customXml/itemProps16.xml><?xml version="1.0" encoding="utf-8"?>
<ds:datastoreItem xmlns:ds="http://schemas.openxmlformats.org/officeDocument/2006/customXml" ds:itemID="{5225635A-0470-4E63-B79B-6145D32D8170}">
  <ds:schemaRefs>
    <ds:schemaRef ds:uri="http://schemas.microsoft.com/sharepoint/v3/contenttype/forms"/>
  </ds:schemaRefs>
</ds:datastoreItem>
</file>

<file path=customXml/itemProps17.xml><?xml version="1.0" encoding="utf-8"?>
<ds:datastoreItem xmlns:ds="http://schemas.openxmlformats.org/officeDocument/2006/customXml" ds:itemID="{630A2CFA-184F-4606-9B52-57D8DA7BA2C1}">
  <ds:schemaRefs>
    <ds:schemaRef ds:uri="ESRI.ArcGIS.Mapping.OfficeIntegration.PowerPointInfo"/>
  </ds:schemaRefs>
</ds:datastoreItem>
</file>

<file path=customXml/itemProps18.xml><?xml version="1.0" encoding="utf-8"?>
<ds:datastoreItem xmlns:ds="http://schemas.openxmlformats.org/officeDocument/2006/customXml" ds:itemID="{3C82BDDC-4EF6-4B41-A9A0-4A18F0779151}">
  <ds:schemaRefs>
    <ds:schemaRef ds:uri="ESRI.ArcGIS.Mapping.OfficeIntegration.PowerPointInfo"/>
  </ds:schemaRefs>
</ds:datastoreItem>
</file>

<file path=customXml/itemProps19.xml><?xml version="1.0" encoding="utf-8"?>
<ds:datastoreItem xmlns:ds="http://schemas.openxmlformats.org/officeDocument/2006/customXml" ds:itemID="{519F028B-7508-4C9A-98E6-5BF50E578476}">
  <ds:schemaRefs>
    <ds:schemaRef ds:uri="ESRI.ArcGIS.Mapping.OfficeIntegration.PowerPointInfo"/>
  </ds:schemaRefs>
</ds:datastoreItem>
</file>

<file path=customXml/itemProps2.xml><?xml version="1.0" encoding="utf-8"?>
<ds:datastoreItem xmlns:ds="http://schemas.openxmlformats.org/officeDocument/2006/customXml" ds:itemID="{A136C410-5D59-45D6-9D03-3CE2CAB4D836}">
  <ds:schemaRefs>
    <ds:schemaRef ds:uri="ESRI.ArcGIS.Mapping.OfficeIntegration.PowerPointInfo"/>
  </ds:schemaRefs>
</ds:datastoreItem>
</file>

<file path=customXml/itemProps20.xml><?xml version="1.0" encoding="utf-8"?>
<ds:datastoreItem xmlns:ds="http://schemas.openxmlformats.org/officeDocument/2006/customXml" ds:itemID="{72A06C5E-7096-4965-971D-5F1E1C66263F}">
  <ds:schemaRefs>
    <ds:schemaRef ds:uri="ESRI.ArcGIS.Mapping.OfficeIntegration.PowerPointInfo"/>
  </ds:schemaRefs>
</ds:datastoreItem>
</file>

<file path=customXml/itemProps21.xml><?xml version="1.0" encoding="utf-8"?>
<ds:datastoreItem xmlns:ds="http://schemas.openxmlformats.org/officeDocument/2006/customXml" ds:itemID="{3BDDB063-64F9-436E-8E08-D6099D632DFA}">
  <ds:schemaRefs>
    <ds:schemaRef ds:uri="ESRI.ArcGIS.Mapping.OfficeIntegration.PowerPointInfo"/>
  </ds:schemaRefs>
</ds:datastoreItem>
</file>

<file path=customXml/itemProps22.xml><?xml version="1.0" encoding="utf-8"?>
<ds:datastoreItem xmlns:ds="http://schemas.openxmlformats.org/officeDocument/2006/customXml" ds:itemID="{3D5F0350-8B9A-4E69-A14A-C1E48E4AD082}">
  <ds:schemaRefs>
    <ds:schemaRef ds:uri="ESRI.ArcGIS.Mapping.OfficeIntegration.PowerPointInfo"/>
  </ds:schemaRefs>
</ds:datastoreItem>
</file>

<file path=customXml/itemProps23.xml><?xml version="1.0" encoding="utf-8"?>
<ds:datastoreItem xmlns:ds="http://schemas.openxmlformats.org/officeDocument/2006/customXml" ds:itemID="{D2B4DD59-EC09-4CE6-ADD5-1B8014EE84FD}">
  <ds:schemaRefs>
    <ds:schemaRef ds:uri="ESRI.ArcGIS.Mapping.OfficeIntegration.PowerPointInfo"/>
  </ds:schemaRefs>
</ds:datastoreItem>
</file>

<file path=customXml/itemProps24.xml><?xml version="1.0" encoding="utf-8"?>
<ds:datastoreItem xmlns:ds="http://schemas.openxmlformats.org/officeDocument/2006/customXml" ds:itemID="{46870A26-E9C1-4A0E-94DB-0E579E95E976}">
  <ds:schemaRefs>
    <ds:schemaRef ds:uri="ESRI.ArcGIS.Mapping.OfficeIntegration.PowerPointInfo"/>
  </ds:schemaRefs>
</ds:datastoreItem>
</file>

<file path=customXml/itemProps25.xml><?xml version="1.0" encoding="utf-8"?>
<ds:datastoreItem xmlns:ds="http://schemas.openxmlformats.org/officeDocument/2006/customXml" ds:itemID="{76D3AC16-981A-46DB-8831-4A58C7D60C91}">
  <ds:schemaRefs>
    <ds:schemaRef ds:uri="ESRI.ArcGIS.Mapping.OfficeIntegration.PowerPointInfo"/>
  </ds:schemaRefs>
</ds:datastoreItem>
</file>

<file path=customXml/itemProps26.xml><?xml version="1.0" encoding="utf-8"?>
<ds:datastoreItem xmlns:ds="http://schemas.openxmlformats.org/officeDocument/2006/customXml" ds:itemID="{E06F695E-7DAD-40CD-97ED-896167376D94}">
  <ds:schemaRefs>
    <ds:schemaRef ds:uri="ESRI.ArcGIS.Mapping.OfficeIntegration.PowerPointInfo"/>
  </ds:schemaRefs>
</ds:datastoreItem>
</file>

<file path=customXml/itemProps27.xml><?xml version="1.0" encoding="utf-8"?>
<ds:datastoreItem xmlns:ds="http://schemas.openxmlformats.org/officeDocument/2006/customXml" ds:itemID="{977BB35C-B0B0-43F8-B8E9-01272EF377FC}">
  <ds:schemaRefs>
    <ds:schemaRef ds:uri="ESRI.ArcGIS.Mapping.OfficeIntegration.PowerPointInfo"/>
  </ds:schemaRefs>
</ds:datastoreItem>
</file>

<file path=customXml/itemProps28.xml><?xml version="1.0" encoding="utf-8"?>
<ds:datastoreItem xmlns:ds="http://schemas.openxmlformats.org/officeDocument/2006/customXml" ds:itemID="{71C17364-84F1-4A4D-8D25-10A704D51633}">
  <ds:schemaRefs>
    <ds:schemaRef ds:uri="ESRI.ArcGIS.Mapping.OfficeIntegration.PowerPointInfo"/>
  </ds:schemaRefs>
</ds:datastoreItem>
</file>

<file path=customXml/itemProps3.xml><?xml version="1.0" encoding="utf-8"?>
<ds:datastoreItem xmlns:ds="http://schemas.openxmlformats.org/officeDocument/2006/customXml" ds:itemID="{B45B020A-ED9C-4C9D-97A3-5A44AD5A699F}">
  <ds:schemaRefs>
    <ds:schemaRef ds:uri="ESRI.ArcGIS.Mapping.OfficeIntegration.PowerPointInfo"/>
  </ds:schemaRefs>
</ds:datastoreItem>
</file>

<file path=customXml/itemProps4.xml><?xml version="1.0" encoding="utf-8"?>
<ds:datastoreItem xmlns:ds="http://schemas.openxmlformats.org/officeDocument/2006/customXml" ds:itemID="{82D67E67-560B-4CC4-8072-725899C6A2C8}">
  <ds:schemaRefs>
    <ds:schemaRef ds:uri="ESRI.ArcGIS.Mapping.OfficeIntegration.PowerPointInfo"/>
  </ds:schemaRefs>
</ds:datastoreItem>
</file>

<file path=customXml/itemProps5.xml><?xml version="1.0" encoding="utf-8"?>
<ds:datastoreItem xmlns:ds="http://schemas.openxmlformats.org/officeDocument/2006/customXml" ds:itemID="{6656AB6D-41EA-4FF7-A50A-C43EC880E1D6}">
  <ds:schemaRefs>
    <ds:schemaRef ds:uri="ESRI.ArcGIS.Mapping.OfficeIntegration.PowerPointInfo"/>
  </ds:schemaRefs>
</ds:datastoreItem>
</file>

<file path=customXml/itemProps6.xml><?xml version="1.0" encoding="utf-8"?>
<ds:datastoreItem xmlns:ds="http://schemas.openxmlformats.org/officeDocument/2006/customXml" ds:itemID="{8D245109-56E6-4F15-A32D-39887DB53FC2}">
  <ds:schemaRefs>
    <ds:schemaRef ds:uri="ESRI.ArcGIS.Mapping.OfficeIntegration.PowerPointInfo"/>
  </ds:schemaRefs>
</ds:datastoreItem>
</file>

<file path=customXml/itemProps7.xml><?xml version="1.0" encoding="utf-8"?>
<ds:datastoreItem xmlns:ds="http://schemas.openxmlformats.org/officeDocument/2006/customXml" ds:itemID="{61A6E0D0-DF25-41E1-849F-4E7E9FBDD1A9}">
  <ds:schemaRefs>
    <ds:schemaRef ds:uri="http://schemas.microsoft.com/office/infopath/2007/PartnerControls"/>
    <ds:schemaRef ds:uri="http://schemas.openxmlformats.org/package/2006/metadata/core-properties"/>
    <ds:schemaRef ds:uri="http://schemas.microsoft.com/office/2006/documentManagement/types"/>
    <ds:schemaRef ds:uri="5c1deef3-b27c-4e9a-b0d4-9d092d100f42"/>
    <ds:schemaRef ds:uri="http://schemas.microsoft.com/office/2006/metadata/properties"/>
    <ds:schemaRef ds:uri="http://purl.org/dc/dcmitype/"/>
    <ds:schemaRef ds:uri="http://www.w3.org/XML/1998/namespace"/>
    <ds:schemaRef ds:uri="http://purl.org/dc/elements/1.1/"/>
    <ds:schemaRef ds:uri="http://purl.org/dc/terms/"/>
    <ds:schemaRef ds:uri="6290be6a-0c37-488c-89d7-fa04eb7489f1"/>
    <ds:schemaRef ds:uri="http://schemas.microsoft.com/sharepoint/v3/fields"/>
    <ds:schemaRef ds:uri="http://schemas.microsoft.com/sharepoint.v3"/>
    <ds:schemaRef ds:uri="4ffa91fb-a0ff-4ac5-b2db-65c790d184a4"/>
    <ds:schemaRef ds:uri="http://schemas.microsoft.com/sharepoint/v3"/>
  </ds:schemaRefs>
</ds:datastoreItem>
</file>

<file path=customXml/itemProps8.xml><?xml version="1.0" encoding="utf-8"?>
<ds:datastoreItem xmlns:ds="http://schemas.openxmlformats.org/officeDocument/2006/customXml" ds:itemID="{EA2C2A64-B21A-46FE-825D-E9915562D0D7}">
  <ds:schemaRefs>
    <ds:schemaRef ds:uri="ESRI.ArcGIS.Mapping.OfficeIntegration.PowerPointInfo"/>
  </ds:schemaRefs>
</ds:datastoreItem>
</file>

<file path=customXml/itemProps9.xml><?xml version="1.0" encoding="utf-8"?>
<ds:datastoreItem xmlns:ds="http://schemas.openxmlformats.org/officeDocument/2006/customXml" ds:itemID="{05EEFC2A-E018-4F40-8EA9-6DAD8B10694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75168</TotalTime>
  <Words>2149</Words>
  <Application>Microsoft Office PowerPoint</Application>
  <PresentationFormat>Widescreen</PresentationFormat>
  <Paragraphs>331</Paragraphs>
  <Slides>17</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微软雅黑</vt:lpstr>
      <vt:lpstr>黑体</vt:lpstr>
      <vt:lpstr>Arial</vt:lpstr>
      <vt:lpstr>Arial Black</vt:lpstr>
      <vt:lpstr>Calibri</vt:lpstr>
      <vt:lpstr>Courier New</vt:lpstr>
      <vt:lpstr>Symbol</vt:lpstr>
      <vt:lpstr>Wingdings</vt:lpstr>
      <vt:lpstr>2_EMPA课题组模板</vt:lpstr>
      <vt:lpstr>3_EMPA课题组模板</vt:lpstr>
      <vt:lpstr>4_EMPA课题组模板</vt:lpstr>
      <vt:lpstr>“NEXUS” Multi-Pollutant Advanced Screening Tool OEJ Briefing</vt:lpstr>
      <vt:lpstr>Multi-Pollutant Team Members</vt:lpstr>
      <vt:lpstr>PowerPoint Presentation</vt:lpstr>
      <vt:lpstr>PowerPoint Presentation</vt:lpstr>
      <vt:lpstr>NEXUS: Overview</vt:lpstr>
      <vt:lpstr>NEXUS: Data Inputs and Major Functions</vt:lpstr>
      <vt:lpstr>NEXUS      &amp;      EJSCREEN</vt:lpstr>
      <vt:lpstr>PowerPoint Presentation</vt:lpstr>
      <vt:lpstr>PowerPoint Presentation</vt:lpstr>
      <vt:lpstr>NEXUS Example: Display Major Point Sources</vt:lpstr>
      <vt:lpstr>NEXUS Example: Proximity Analysis for Facility</vt:lpstr>
      <vt:lpstr>NEXUS Example: Proximity Analysis for Electric Utilities</vt:lpstr>
      <vt:lpstr>PowerPoint Presentation</vt:lpstr>
      <vt:lpstr>PowerPoint Presentation</vt:lpstr>
      <vt:lpstr>PowerPoint Presentation</vt:lpstr>
      <vt:lpstr>“NEXUS 3.3” Live Demo</vt:lpstr>
      <vt:lpstr>Important Caveats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dc:creator>
  <cp:lastModifiedBy>Jang, Carey</cp:lastModifiedBy>
  <cp:revision>1352</cp:revision>
  <cp:lastPrinted>2020-02-19T17:26:50Z</cp:lastPrinted>
  <dcterms:created xsi:type="dcterms:W3CDTF">2016-05-30T08:23:37Z</dcterms:created>
  <dcterms:modified xsi:type="dcterms:W3CDTF">2022-10-31T12:29:44Z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0x0101008B33DF587F59774D9C67ADFC24F1D322</vt:lpwstr>
  </property>
</Properties>
</file>