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9"/>
    <p:sldMasterId id="2147483808" r:id="rId30"/>
    <p:sldMasterId id="2147483827" r:id="rId31"/>
  </p:sldMasterIdLst>
  <p:notesMasterIdLst>
    <p:notesMasterId r:id="rId50"/>
  </p:notesMasterIdLst>
  <p:handoutMasterIdLst>
    <p:handoutMasterId r:id="rId51"/>
  </p:handoutMasterIdLst>
  <p:sldIdLst>
    <p:sldId id="1089" r:id="rId32"/>
    <p:sldId id="1526" r:id="rId33"/>
    <p:sldId id="1534" r:id="rId34"/>
    <p:sldId id="1527" r:id="rId35"/>
    <p:sldId id="1249" r:id="rId36"/>
    <p:sldId id="1528" r:id="rId37"/>
    <p:sldId id="1532" r:id="rId38"/>
    <p:sldId id="1523" r:id="rId39"/>
    <p:sldId id="1520" r:id="rId40"/>
    <p:sldId id="1521" r:id="rId41"/>
    <p:sldId id="1509" r:id="rId42"/>
    <p:sldId id="1519" r:id="rId43"/>
    <p:sldId id="1498" r:id="rId44"/>
    <p:sldId id="1479" r:id="rId45"/>
    <p:sldId id="1491" r:id="rId46"/>
    <p:sldId id="1533" r:id="rId47"/>
    <p:sldId id="1522" r:id="rId48"/>
    <p:sldId id="1536" r:id="rId49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, Tyler" initials="FT" lastIdx="5" clrIdx="0">
    <p:extLst>
      <p:ext uri="{19B8F6BF-5375-455C-9EA6-DF929625EA0E}">
        <p15:presenceInfo xmlns:p15="http://schemas.microsoft.com/office/powerpoint/2012/main" userId="S::Fox.Tyler@epa.gov::d3ca8bf6-d2c8-45ae-bf9b-8f74647f8102" providerId="AD"/>
      </p:ext>
    </p:extLst>
  </p:cmAuthor>
  <p:cmAuthor id="2" name="Jang, Carey" initials="JC" lastIdx="1" clrIdx="1">
    <p:extLst>
      <p:ext uri="{19B8F6BF-5375-455C-9EA6-DF929625EA0E}">
        <p15:presenceInfo xmlns:p15="http://schemas.microsoft.com/office/powerpoint/2012/main" userId="S::Jang.Carey@epa.gov::5dcdf613-9329-442e-aaa9-13ddf77a7abf" providerId="AD"/>
      </p:ext>
    </p:extLst>
  </p:cmAuthor>
  <p:cmAuthor id="3" name="Landis, Elizabeth" initials="LE" lastIdx="4" clrIdx="2">
    <p:extLst>
      <p:ext uri="{19B8F6BF-5375-455C-9EA6-DF929625EA0E}">
        <p15:presenceInfo xmlns:p15="http://schemas.microsoft.com/office/powerpoint/2012/main" userId="S::Landis.Elizabeth@epa.gov::ab5a0f48-4954-4e8f-b852-9bcaf16ccf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5E1"/>
    <a:srgbClr val="0000FF"/>
    <a:srgbClr val="FFFFFF"/>
    <a:srgbClr val="F3B700"/>
    <a:srgbClr val="AB8100"/>
    <a:srgbClr val="A8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5" autoAdjust="0"/>
    <p:restoredTop sz="83046" autoAdjust="0"/>
  </p:normalViewPr>
  <p:slideViewPr>
    <p:cSldViewPr snapToGrid="0">
      <p:cViewPr varScale="1">
        <p:scale>
          <a:sx n="53" d="100"/>
          <a:sy n="53" d="100"/>
        </p:scale>
        <p:origin x="92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8.xml"/><Relationship Id="rId21" Type="http://schemas.openxmlformats.org/officeDocument/2006/relationships/customXml" Target="../customXml/item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slide" Target="slides/slide10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microsoft.com/office/2016/11/relationships/changesInfo" Target="changesInfos/changesInfo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3.xml"/><Relationship Id="rId44" Type="http://schemas.openxmlformats.org/officeDocument/2006/relationships/slide" Target="slides/slide13.xml"/><Relationship Id="rId52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dis, Elizabeth" userId="ab5a0f48-4954-4e8f-b852-9bcaf16ccf62" providerId="ADAL" clId="{FF8D76F7-A2B3-4E4B-A2BF-366B838A338B}"/>
    <pc:docChg chg="modSld">
      <pc:chgData name="Landis, Elizabeth" userId="ab5a0f48-4954-4e8f-b852-9bcaf16ccf62" providerId="ADAL" clId="{FF8D76F7-A2B3-4E4B-A2BF-366B838A338B}" dt="2022-05-03T13:14:44.699" v="3" actId="20577"/>
      <pc:docMkLst>
        <pc:docMk/>
      </pc:docMkLst>
      <pc:sldChg chg="modNotesTx">
        <pc:chgData name="Landis, Elizabeth" userId="ab5a0f48-4954-4e8f-b852-9bcaf16ccf62" providerId="ADAL" clId="{FF8D76F7-A2B3-4E4B-A2BF-366B838A338B}" dt="2022-05-03T13:14:44.699" v="3" actId="20577"/>
        <pc:sldMkLst>
          <pc:docMk/>
          <pc:sldMk cId="2201333137" sldId="1520"/>
        </pc:sldMkLst>
      </pc:sldChg>
      <pc:sldChg chg="modNotesTx">
        <pc:chgData name="Landis, Elizabeth" userId="ab5a0f48-4954-4e8f-b852-9bcaf16ccf62" providerId="ADAL" clId="{FF8D76F7-A2B3-4E4B-A2BF-366B838A338B}" dt="2022-05-03T13:14:10.184" v="1" actId="5793"/>
        <pc:sldMkLst>
          <pc:docMk/>
          <pc:sldMk cId="3761998099" sldId="1528"/>
        </pc:sldMkLst>
      </pc:sldChg>
      <pc:sldChg chg="modNotesTx">
        <pc:chgData name="Landis, Elizabeth" userId="ab5a0f48-4954-4e8f-b852-9bcaf16ccf62" providerId="ADAL" clId="{FF8D76F7-A2B3-4E4B-A2BF-366B838A338B}" dt="2022-05-03T13:14:16.492" v="2" actId="20577"/>
        <pc:sldMkLst>
          <pc:docMk/>
          <pc:sldMk cId="1649485298" sldId="153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AD92F-F22A-4727-B555-C340A4DD3687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6479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404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705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46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84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5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17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785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69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99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78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42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18268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458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53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453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2988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659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287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23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374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9710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5968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70565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333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1660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8929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7694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370241" y="6453339"/>
            <a:ext cx="1261931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714389" y="645333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50828" y="6453339"/>
            <a:ext cx="493845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44624"/>
            <a:ext cx="109728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48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8189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7439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8623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63492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73876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151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27212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7497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00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180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9901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5337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22023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819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84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08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7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50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“</a:t>
            </a:r>
            <a:r>
              <a:rPr lang="en-US" altLang="zh-C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NEXUS”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Multi-Pollutant Advanced Screening Tool</a:t>
            </a:r>
            <a:b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 Plan and Next Steps</a:t>
            </a:r>
            <a:endParaRPr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E0DDC-6B53-4833-AAC6-95682E48F51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5126106"/>
            <a:ext cx="9144000" cy="95410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Beth Landis, HEID/Climate, International, &amp; Multi-Media Group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Carey Jang, AQAD/Air Quality Modeling Group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05/03/22</a:t>
            </a:r>
            <a:endParaRPr lang="zh-CN" alt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AFFCA-E948-49BD-BC86-189A3A0496D5}"/>
              </a:ext>
            </a:extLst>
          </p:cNvPr>
          <p:cNvSpPr txBox="1"/>
          <p:nvPr/>
        </p:nvSpPr>
        <p:spPr>
          <a:xfrm>
            <a:off x="705648" y="1398420"/>
            <a:ext cx="512248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Data Viewer: </a:t>
            </a:r>
            <a:r>
              <a:rPr lang="en-US" sz="2400" b="1" i="1" dirty="0">
                <a:solidFill>
                  <a:srgbClr val="0000FF"/>
                </a:solidFill>
                <a:latin typeface="Calibri"/>
              </a:rPr>
              <a:t>National/Regional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9F4318-AF6C-4755-9019-8B0723ECCA1F}"/>
              </a:ext>
            </a:extLst>
          </p:cNvPr>
          <p:cNvSpPr txBox="1"/>
          <p:nvPr/>
        </p:nvSpPr>
        <p:spPr>
          <a:xfrm>
            <a:off x="6695046" y="1367717"/>
            <a:ext cx="512248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Proximity Analysis: </a:t>
            </a:r>
            <a:r>
              <a:rPr lang="en-US" sz="2400" b="1" i="1" dirty="0">
                <a:solidFill>
                  <a:srgbClr val="0000FF"/>
                </a:solidFill>
                <a:latin typeface="Calibri"/>
              </a:rPr>
              <a:t>Community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97327D-3752-43D9-A23A-E6F7D65F4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91" y="1910302"/>
            <a:ext cx="4985403" cy="28031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42159A9B-9E63-4BD4-BA9A-7405DB1CE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775" y="1882780"/>
            <a:ext cx="4710033" cy="2830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1C611A2-4E34-4B64-979C-FE610B88ED96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7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Recent Updates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0"/>
            <a:ext cx="10058400" cy="5753150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NEXUS “2.2” (Dec. 2021) 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Updated 2017 BenMAP risk and fused concentration data for PM &amp; O</a:t>
            </a:r>
            <a:r>
              <a:rPr lang="en-US" sz="2000" b="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Upgraded “Monitoring sites/data” module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“Proximity analysis module” prototype for MP risks and EJ screening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NEXUS “2.3” (Jan. 2022)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 updated 2017 air toxics risk data (received in Dec. 2021) 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Improved “Proximity analysis module” for MP risks and EJ screening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NEXUS “2.4” (March 2022)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ncludes “Morbidity risk” in summary table and summary plot in “proximity analysis” module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Added “Map layers” tab in “Data Viewer” module to provide map overlaying for MP risks &amp; EJ indicators, PM</a:t>
            </a:r>
            <a:r>
              <a:rPr lang="en-US" sz="2000" b="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O</a:t>
            </a:r>
            <a:r>
              <a:rPr lang="en-US" sz="2000" b="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areas, Advance areas, Tribal areas, Class I areas, etc.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NEXUS “2.5” (April 2022)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Added “Select Sites” functions for selecting multiple census tracts, monitoring sites, emissions sector group, and locations under “Proximity Analysis” module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Consolidated “Data Query” module into “Data Viewer” module and added “Attribute Table” to view census tracts information of MP risk &amp; EJ attributes</a:t>
            </a:r>
          </a:p>
        </p:txBody>
      </p:sp>
    </p:spTree>
    <p:extLst>
      <p:ext uri="{BB962C8B-B14F-4D97-AF65-F5344CB8AC3E}">
        <p14:creationId xmlns:p14="http://schemas.microsoft.com/office/powerpoint/2010/main" val="244812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89">
            <a:extLst>
              <a:ext uri="{FF2B5EF4-FFF2-40B4-BE49-F238E27FC236}">
                <a16:creationId xmlns:a16="http://schemas.microsoft.com/office/drawing/2014/main" id="{72A22084-3D6E-4084-8B6F-17E55E0655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76" t="18396" r="7862" b="17988"/>
          <a:stretch/>
        </p:blipFill>
        <p:spPr>
          <a:xfrm>
            <a:off x="9190431" y="771817"/>
            <a:ext cx="2910859" cy="16058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49459CC-BBCD-4541-87AE-770303004646}"/>
              </a:ext>
            </a:extLst>
          </p:cNvPr>
          <p:cNvGrpSpPr/>
          <p:nvPr/>
        </p:nvGrpSpPr>
        <p:grpSpPr>
          <a:xfrm>
            <a:off x="9191011" y="1161982"/>
            <a:ext cx="2923230" cy="1736591"/>
            <a:chOff x="9192182" y="1290038"/>
            <a:chExt cx="2923230" cy="17365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588C76-AB07-44C3-BF4E-641E86AE0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92182" y="1290038"/>
              <a:ext cx="2910858" cy="173659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75AC6D-1CE6-4C58-B645-2E2E9C53A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58202" y="2294804"/>
              <a:ext cx="1457210" cy="72860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9FF4DD3-C549-44A0-A4D8-6B64F4CFC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323" y="1746462"/>
            <a:ext cx="2939350" cy="15243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540F89-0691-46D1-8B80-E294C911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97" y="67734"/>
            <a:ext cx="10526649" cy="6035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NEXUS:</a:t>
            </a:r>
            <a:r>
              <a:rPr lang="en-US" sz="3600" b="1" dirty="0"/>
              <a:t> Data Inputs and Major Functions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F92DE3F-E3F1-4C06-91AE-06C993B9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590BB6-C56E-4746-BD6F-28D06F1076BD}" type="slidenum">
              <a:rPr 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US" sz="32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196DFB-F28A-411B-9F0E-966E474B761C}"/>
              </a:ext>
            </a:extLst>
          </p:cNvPr>
          <p:cNvSpPr/>
          <p:nvPr/>
        </p:nvSpPr>
        <p:spPr bwMode="auto">
          <a:xfrm>
            <a:off x="3347716" y="2260577"/>
            <a:ext cx="2521993" cy="296986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 dirty="0">
              <a:ln/>
              <a:solidFill>
                <a:srgbClr val="00B05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D87BAC-9AEE-46B8-8B17-B257D3DB3E0C}"/>
              </a:ext>
            </a:extLst>
          </p:cNvPr>
          <p:cNvSpPr/>
          <p:nvPr/>
        </p:nvSpPr>
        <p:spPr bwMode="auto">
          <a:xfrm>
            <a:off x="407849" y="3287688"/>
            <a:ext cx="2302932" cy="750357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Air Toxics Monitoring Data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(2002-2020 &amp; -2018)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EB7F79-2FBD-4354-B1F1-7A55203A29AE}"/>
              </a:ext>
            </a:extLst>
          </p:cNvPr>
          <p:cNvSpPr/>
          <p:nvPr/>
        </p:nvSpPr>
        <p:spPr bwMode="auto">
          <a:xfrm>
            <a:off x="407849" y="1880975"/>
            <a:ext cx="2302932" cy="131459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Air Toxics Risk Data &amp; 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Conc. (fused AQ) Data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(2017 &amp; 2014) 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(Census tract-level)</a:t>
            </a:r>
            <a:endParaRPr kumimoji="0" lang="en-US" sz="14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7C61BF-A0B8-4950-8BF9-D6028ED6A8DA}"/>
              </a:ext>
            </a:extLst>
          </p:cNvPr>
          <p:cNvSpPr/>
          <p:nvPr/>
        </p:nvSpPr>
        <p:spPr bwMode="auto">
          <a:xfrm>
            <a:off x="407849" y="4121189"/>
            <a:ext cx="2302932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County &amp; 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Emissions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(2017 &amp; 2014)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AD7E10-383D-4E8F-92B1-0CCECF9D3725}"/>
              </a:ext>
            </a:extLst>
          </p:cNvPr>
          <p:cNvSpPr/>
          <p:nvPr/>
        </p:nvSpPr>
        <p:spPr bwMode="auto">
          <a:xfrm>
            <a:off x="407849" y="813617"/>
            <a:ext cx="2302932" cy="975242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PM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Ambient/Design Value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(2012-2020) 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(County-level)</a:t>
            </a:r>
            <a:endParaRPr kumimoji="0" lang="en-US" sz="14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2C883F-DA27-4E5A-BFE9-C21A5F41D35D}"/>
              </a:ext>
            </a:extLst>
          </p:cNvPr>
          <p:cNvSpPr/>
          <p:nvPr/>
        </p:nvSpPr>
        <p:spPr bwMode="auto">
          <a:xfrm>
            <a:off x="407849" y="5032150"/>
            <a:ext cx="2302932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Justice &amp; Demographic Data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(from EJSCREEN)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7F1F00-5BFA-4414-BAF4-5E2EB6D53BDB}"/>
              </a:ext>
            </a:extLst>
          </p:cNvPr>
          <p:cNvSpPr/>
          <p:nvPr/>
        </p:nvSpPr>
        <p:spPr bwMode="auto">
          <a:xfrm>
            <a:off x="407848" y="5954400"/>
            <a:ext cx="2283663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Area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Class-I Area</a:t>
            </a:r>
          </a:p>
          <a:p>
            <a:pPr algn="ctr"/>
            <a:r>
              <a:rPr lang="en-US" sz="1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Tribal Area</a:t>
            </a:r>
            <a:endParaRPr kumimoji="0" lang="en-US" sz="1400" i="0" u="none" strike="noStrike" normalizeH="0" baseline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pPr algn="ctr"/>
            <a:endParaRPr kumimoji="0" lang="en-US" sz="1400" i="0" u="none" strike="noStrike" normalizeH="0" baseline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42F55F-C5F0-46F4-9D62-742C25119866}"/>
              </a:ext>
            </a:extLst>
          </p:cNvPr>
          <p:cNvCxnSpPr>
            <a:cxnSpLocks/>
            <a:stCxn id="14" idx="3"/>
            <a:endCxn id="3" idx="0"/>
          </p:cNvCxnSpPr>
          <p:nvPr/>
        </p:nvCxnSpPr>
        <p:spPr bwMode="auto">
          <a:xfrm>
            <a:off x="2710781" y="1301238"/>
            <a:ext cx="1897932" cy="95933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E44F75-ABDC-424B-B1DA-005B2D4B585A}"/>
              </a:ext>
            </a:extLst>
          </p:cNvPr>
          <p:cNvCxnSpPr>
            <a:cxnSpLocks/>
            <a:stCxn id="12" idx="3"/>
            <a:endCxn id="3" idx="1"/>
          </p:cNvCxnSpPr>
          <p:nvPr/>
        </p:nvCxnSpPr>
        <p:spPr bwMode="auto">
          <a:xfrm>
            <a:off x="2710781" y="2538273"/>
            <a:ext cx="1006272" cy="15723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77C7EA-2822-419A-84E6-2C24A7E25252}"/>
              </a:ext>
            </a:extLst>
          </p:cNvPr>
          <p:cNvCxnSpPr>
            <a:cxnSpLocks/>
            <a:stCxn id="4" idx="3"/>
            <a:endCxn id="3" idx="2"/>
          </p:cNvCxnSpPr>
          <p:nvPr/>
        </p:nvCxnSpPr>
        <p:spPr bwMode="auto">
          <a:xfrm>
            <a:off x="2710781" y="3662867"/>
            <a:ext cx="636935" cy="8264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8EEC54-1D4F-4D28-BE07-B3B912F2175B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 flipV="1">
            <a:off x="2710781" y="4413224"/>
            <a:ext cx="737499" cy="1365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F01C9D-F92B-4962-A405-C8557E73B253}"/>
              </a:ext>
            </a:extLst>
          </p:cNvPr>
          <p:cNvCxnSpPr>
            <a:cxnSpLocks/>
            <a:stCxn id="15" idx="3"/>
            <a:endCxn id="3" idx="3"/>
          </p:cNvCxnSpPr>
          <p:nvPr/>
        </p:nvCxnSpPr>
        <p:spPr bwMode="auto">
          <a:xfrm flipV="1">
            <a:off x="2710781" y="4795519"/>
            <a:ext cx="1006272" cy="66521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1934D4A-0BAF-4D15-8255-EDAC763625B4}"/>
              </a:ext>
            </a:extLst>
          </p:cNvPr>
          <p:cNvSpPr/>
          <p:nvPr/>
        </p:nvSpPr>
        <p:spPr bwMode="auto">
          <a:xfrm>
            <a:off x="6741625" y="813617"/>
            <a:ext cx="2302932" cy="816879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Multi-Pollutant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and/or Risk National &amp; Area Mapping 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2D24779-0033-4C86-A0C7-720F0C9DBF95}"/>
              </a:ext>
            </a:extLst>
          </p:cNvPr>
          <p:cNvSpPr/>
          <p:nvPr/>
        </p:nvSpPr>
        <p:spPr bwMode="auto">
          <a:xfrm>
            <a:off x="6806007" y="4644244"/>
            <a:ext cx="2230592" cy="816879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Overlay with NAA, Advance Area, Class-I Area, or Tribal Area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BC2FEDC-412A-45E4-A31C-B4C712D44CD0}"/>
              </a:ext>
            </a:extLst>
          </p:cNvPr>
          <p:cNvSpPr/>
          <p:nvPr/>
        </p:nvSpPr>
        <p:spPr bwMode="auto">
          <a:xfrm>
            <a:off x="6824554" y="2288295"/>
            <a:ext cx="2212043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Major Point Emissions Sites/Data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B438583-84E3-4A75-A32F-75DC1E8F8F8A}"/>
              </a:ext>
            </a:extLst>
          </p:cNvPr>
          <p:cNvSpPr/>
          <p:nvPr/>
        </p:nvSpPr>
        <p:spPr bwMode="auto">
          <a:xfrm>
            <a:off x="6806006" y="1693414"/>
            <a:ext cx="2212043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Monitoring Sites &amp; Trend Data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D812633-5E35-41AF-BDDA-6B8D31EE6D51}"/>
              </a:ext>
            </a:extLst>
          </p:cNvPr>
          <p:cNvSpPr/>
          <p:nvPr/>
        </p:nvSpPr>
        <p:spPr bwMode="auto">
          <a:xfrm>
            <a:off x="6824554" y="5545718"/>
            <a:ext cx="2193495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Query, Search, Filter &amp; Export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0C8007F-DC9A-499C-94C8-5645F6BA012D}"/>
              </a:ext>
            </a:extLst>
          </p:cNvPr>
          <p:cNvSpPr/>
          <p:nvPr/>
        </p:nvSpPr>
        <p:spPr bwMode="auto">
          <a:xfrm>
            <a:off x="6826920" y="2878353"/>
            <a:ext cx="2187644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Source Category Emissions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46394D2-7D25-4F7A-A0A8-A3570821DBDB}"/>
              </a:ext>
            </a:extLst>
          </p:cNvPr>
          <p:cNvSpPr/>
          <p:nvPr/>
        </p:nvSpPr>
        <p:spPr bwMode="auto">
          <a:xfrm>
            <a:off x="6826919" y="3463609"/>
            <a:ext cx="2187645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Sector Emissions Summary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CDCAF75-39D1-4BE0-8E15-0C2641EB0AFE}"/>
              </a:ext>
            </a:extLst>
          </p:cNvPr>
          <p:cNvCxnSpPr>
            <a:cxnSpLocks/>
            <a:stCxn id="16" idx="3"/>
            <a:endCxn id="3" idx="4"/>
          </p:cNvCxnSpPr>
          <p:nvPr/>
        </p:nvCxnSpPr>
        <p:spPr bwMode="auto">
          <a:xfrm flipV="1">
            <a:off x="2691511" y="5230446"/>
            <a:ext cx="1917202" cy="11525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79B5555-BBCF-4ECE-BB9A-0BDE559C4C97}"/>
              </a:ext>
            </a:extLst>
          </p:cNvPr>
          <p:cNvCxnSpPr>
            <a:cxnSpLocks/>
            <a:stCxn id="3" idx="7"/>
            <a:endCxn id="33" idx="1"/>
          </p:cNvCxnSpPr>
          <p:nvPr/>
        </p:nvCxnSpPr>
        <p:spPr bwMode="auto">
          <a:xfrm flipV="1">
            <a:off x="5500372" y="1222057"/>
            <a:ext cx="1241253" cy="14734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A42867D-D16B-4A8E-8F44-A5F2CAE7A118}"/>
              </a:ext>
            </a:extLst>
          </p:cNvPr>
          <p:cNvCxnSpPr>
            <a:cxnSpLocks/>
            <a:stCxn id="3" idx="6"/>
            <a:endCxn id="35" idx="1"/>
          </p:cNvCxnSpPr>
          <p:nvPr/>
        </p:nvCxnSpPr>
        <p:spPr bwMode="auto">
          <a:xfrm flipV="1">
            <a:off x="5869709" y="2550319"/>
            <a:ext cx="954845" cy="11951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BB7CB14-2400-48F7-BE2D-0632B1E75266}"/>
              </a:ext>
            </a:extLst>
          </p:cNvPr>
          <p:cNvCxnSpPr>
            <a:cxnSpLocks/>
            <a:stCxn id="3" idx="6"/>
            <a:endCxn id="53" idx="1"/>
          </p:cNvCxnSpPr>
          <p:nvPr/>
        </p:nvCxnSpPr>
        <p:spPr bwMode="auto">
          <a:xfrm flipV="1">
            <a:off x="5869709" y="3140377"/>
            <a:ext cx="957211" cy="60513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A3E744B-250D-41E7-996B-34CB686CFFAF}"/>
              </a:ext>
            </a:extLst>
          </p:cNvPr>
          <p:cNvCxnSpPr>
            <a:cxnSpLocks/>
            <a:stCxn id="3" idx="6"/>
            <a:endCxn id="54" idx="1"/>
          </p:cNvCxnSpPr>
          <p:nvPr/>
        </p:nvCxnSpPr>
        <p:spPr bwMode="auto">
          <a:xfrm flipV="1">
            <a:off x="5869709" y="3725633"/>
            <a:ext cx="957210" cy="1987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39B8C26-8158-49E7-B042-AD003C7CB957}"/>
              </a:ext>
            </a:extLst>
          </p:cNvPr>
          <p:cNvCxnSpPr>
            <a:cxnSpLocks/>
            <a:endCxn id="36" idx="1"/>
          </p:cNvCxnSpPr>
          <p:nvPr/>
        </p:nvCxnSpPr>
        <p:spPr bwMode="auto">
          <a:xfrm flipV="1">
            <a:off x="5758794" y="1955438"/>
            <a:ext cx="1047212" cy="11486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6812475-1695-4041-9FF3-AA463B62CF29}"/>
              </a:ext>
            </a:extLst>
          </p:cNvPr>
          <p:cNvCxnSpPr>
            <a:cxnSpLocks/>
            <a:stCxn id="3" idx="5"/>
            <a:endCxn id="34" idx="1"/>
          </p:cNvCxnSpPr>
          <p:nvPr/>
        </p:nvCxnSpPr>
        <p:spPr bwMode="auto">
          <a:xfrm>
            <a:off x="5500372" y="4795519"/>
            <a:ext cx="1305635" cy="2571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A4DE4BC-D185-4945-8A53-202A07C38F47}"/>
              </a:ext>
            </a:extLst>
          </p:cNvPr>
          <p:cNvCxnSpPr>
            <a:cxnSpLocks/>
            <a:endCxn id="52" idx="1"/>
          </p:cNvCxnSpPr>
          <p:nvPr/>
        </p:nvCxnSpPr>
        <p:spPr bwMode="auto">
          <a:xfrm>
            <a:off x="5328261" y="4939571"/>
            <a:ext cx="1496293" cy="8681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8F71DF3F-E94C-4CBB-9456-F1FAB7390D4C}"/>
              </a:ext>
            </a:extLst>
          </p:cNvPr>
          <p:cNvSpPr/>
          <p:nvPr/>
        </p:nvSpPr>
        <p:spPr bwMode="auto">
          <a:xfrm>
            <a:off x="6818268" y="6162553"/>
            <a:ext cx="2193494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Proximity Screening Analysis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AF325B3A-6673-485A-827E-547DA95FF0F1}"/>
              </a:ext>
            </a:extLst>
          </p:cNvPr>
          <p:cNvCxnSpPr>
            <a:cxnSpLocks/>
            <a:endCxn id="160" idx="1"/>
          </p:cNvCxnSpPr>
          <p:nvPr/>
        </p:nvCxnSpPr>
        <p:spPr bwMode="auto">
          <a:xfrm>
            <a:off x="5064151" y="5118953"/>
            <a:ext cx="1754117" cy="13056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459ADE6F-D4B9-4913-84FE-D7F2DB4BA59E}"/>
              </a:ext>
            </a:extLst>
          </p:cNvPr>
          <p:cNvSpPr/>
          <p:nvPr/>
        </p:nvSpPr>
        <p:spPr bwMode="auto">
          <a:xfrm>
            <a:off x="6813965" y="4053467"/>
            <a:ext cx="2230592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EJ/Demographic Indicators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CA670C3-17F4-4C16-9E06-CD85EEE8749A}"/>
              </a:ext>
            </a:extLst>
          </p:cNvPr>
          <p:cNvCxnSpPr>
            <a:cxnSpLocks/>
            <a:endCxn id="175" idx="1"/>
          </p:cNvCxnSpPr>
          <p:nvPr/>
        </p:nvCxnSpPr>
        <p:spPr bwMode="auto">
          <a:xfrm flipV="1">
            <a:off x="5749443" y="4315491"/>
            <a:ext cx="1064522" cy="79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ABF209A-D86A-4372-8C6B-8BF2C2409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9124" y="2268677"/>
            <a:ext cx="2923230" cy="20370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D8C26F-EB99-4BE9-99C9-CA318D490B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1335" y="2759420"/>
            <a:ext cx="2945263" cy="20524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CAFB3EC-1B97-4E7E-BE18-E5386F1FB0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3529" y="3323942"/>
            <a:ext cx="2945188" cy="19390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7BE768-0E92-4769-AB2B-C50872210E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1163" y="3824272"/>
            <a:ext cx="2910861" cy="17365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28ABA08-FC70-47F0-8B8A-2E1B969458E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095" r="18169"/>
          <a:stretch/>
        </p:blipFill>
        <p:spPr>
          <a:xfrm>
            <a:off x="9183471" y="4281326"/>
            <a:ext cx="2952394" cy="15779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798A931-1C31-46F5-9564-F6024CA6F1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82324" y="4653150"/>
            <a:ext cx="2953541" cy="19505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1" name="图片 3">
            <a:extLst>
              <a:ext uri="{FF2B5EF4-FFF2-40B4-BE49-F238E27FC236}">
                <a16:creationId xmlns:a16="http://schemas.microsoft.com/office/drawing/2014/main" id="{0A6DC8F5-2167-499B-A7A0-E615E533E3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7745" y="4966148"/>
            <a:ext cx="2968120" cy="18835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8A358EB-E1B2-4526-92BC-E9737386BBEB}"/>
              </a:ext>
            </a:extLst>
          </p:cNvPr>
          <p:cNvCxnSpPr>
            <a:cxnSpLocks/>
            <a:stCxn id="33" idx="3"/>
            <a:endCxn id="190" idx="0"/>
          </p:cNvCxnSpPr>
          <p:nvPr/>
        </p:nvCxnSpPr>
        <p:spPr bwMode="auto">
          <a:xfrm flipV="1">
            <a:off x="9044557" y="771817"/>
            <a:ext cx="1601304" cy="4502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1AA9612-99E0-4155-B4D6-3B422F8665E1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 bwMode="auto">
          <a:xfrm flipV="1">
            <a:off x="9018049" y="1161982"/>
            <a:ext cx="1628391" cy="7934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94B469-118A-4D5D-BC6E-4F0D2302B401}"/>
              </a:ext>
            </a:extLst>
          </p:cNvPr>
          <p:cNvCxnSpPr>
            <a:cxnSpLocks/>
            <a:stCxn id="35" idx="3"/>
          </p:cNvCxnSpPr>
          <p:nvPr/>
        </p:nvCxnSpPr>
        <p:spPr bwMode="auto">
          <a:xfrm flipV="1">
            <a:off x="9036597" y="1774476"/>
            <a:ext cx="1609997" cy="775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7C80C3E-85A4-425E-B869-5049BA02847F}"/>
              </a:ext>
            </a:extLst>
          </p:cNvPr>
          <p:cNvCxnSpPr>
            <a:cxnSpLocks/>
            <a:stCxn id="35" idx="3"/>
            <a:endCxn id="30" idx="0"/>
          </p:cNvCxnSpPr>
          <p:nvPr/>
        </p:nvCxnSpPr>
        <p:spPr bwMode="auto">
          <a:xfrm flipV="1">
            <a:off x="9036597" y="2268677"/>
            <a:ext cx="1624142" cy="2816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EF5BA4D-B765-4658-A188-4BCE0D6B54C2}"/>
              </a:ext>
            </a:extLst>
          </p:cNvPr>
          <p:cNvCxnSpPr>
            <a:cxnSpLocks/>
            <a:stCxn id="53" idx="3"/>
            <a:endCxn id="32" idx="0"/>
          </p:cNvCxnSpPr>
          <p:nvPr/>
        </p:nvCxnSpPr>
        <p:spPr bwMode="auto">
          <a:xfrm flipV="1">
            <a:off x="9014564" y="2759420"/>
            <a:ext cx="1649403" cy="3809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17AA477-BF8F-406F-965A-A1B07C382D21}"/>
              </a:ext>
            </a:extLst>
          </p:cNvPr>
          <p:cNvCxnSpPr>
            <a:cxnSpLocks/>
            <a:stCxn id="175" idx="3"/>
            <a:endCxn id="40" idx="0"/>
          </p:cNvCxnSpPr>
          <p:nvPr/>
        </p:nvCxnSpPr>
        <p:spPr bwMode="auto">
          <a:xfrm flipV="1">
            <a:off x="9044557" y="3824272"/>
            <a:ext cx="1602037" cy="4912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DB70588-F6DA-4A7D-BC76-49440C5C51CD}"/>
              </a:ext>
            </a:extLst>
          </p:cNvPr>
          <p:cNvCxnSpPr>
            <a:cxnSpLocks/>
            <a:stCxn id="54" idx="3"/>
            <a:endCxn id="38" idx="0"/>
          </p:cNvCxnSpPr>
          <p:nvPr/>
        </p:nvCxnSpPr>
        <p:spPr bwMode="auto">
          <a:xfrm flipV="1">
            <a:off x="9014564" y="3323942"/>
            <a:ext cx="1651559" cy="4016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00895B9-C28D-48B3-99BD-2C2D6030D2F4}"/>
              </a:ext>
            </a:extLst>
          </p:cNvPr>
          <p:cNvCxnSpPr>
            <a:cxnSpLocks/>
            <a:stCxn id="34" idx="3"/>
            <a:endCxn id="42" idx="0"/>
          </p:cNvCxnSpPr>
          <p:nvPr/>
        </p:nvCxnSpPr>
        <p:spPr bwMode="auto">
          <a:xfrm flipV="1">
            <a:off x="9036599" y="4281326"/>
            <a:ext cx="1623069" cy="7713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229CF96-ECD5-4253-9AB7-D7D7B724128D}"/>
              </a:ext>
            </a:extLst>
          </p:cNvPr>
          <p:cNvCxnSpPr>
            <a:cxnSpLocks/>
            <a:stCxn id="52" idx="3"/>
            <a:endCxn id="44" idx="0"/>
          </p:cNvCxnSpPr>
          <p:nvPr/>
        </p:nvCxnSpPr>
        <p:spPr bwMode="auto">
          <a:xfrm flipV="1">
            <a:off x="9018049" y="4653150"/>
            <a:ext cx="1641046" cy="11545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2983F7A-96F0-4B48-A9FD-84EBFB2DCC40}"/>
              </a:ext>
            </a:extLst>
          </p:cNvPr>
          <p:cNvCxnSpPr>
            <a:cxnSpLocks/>
            <a:stCxn id="160" idx="3"/>
            <a:endCxn id="61" idx="0"/>
          </p:cNvCxnSpPr>
          <p:nvPr/>
        </p:nvCxnSpPr>
        <p:spPr bwMode="auto">
          <a:xfrm flipV="1">
            <a:off x="9011762" y="4966148"/>
            <a:ext cx="1640043" cy="14584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3C122D43-4D31-40C3-9404-51FC964BA7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49" t="81599" r="63054" b="4173"/>
          <a:stretch/>
        </p:blipFill>
        <p:spPr>
          <a:xfrm>
            <a:off x="4086968" y="4075779"/>
            <a:ext cx="960480" cy="9617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539D0-243F-4E5E-9FC3-727A8A8CF444}"/>
              </a:ext>
            </a:extLst>
          </p:cNvPr>
          <p:cNvSpPr txBox="1"/>
          <p:nvPr/>
        </p:nvSpPr>
        <p:spPr>
          <a:xfrm>
            <a:off x="3328817" y="3145187"/>
            <a:ext cx="2577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>N</a:t>
            </a:r>
            <a:r>
              <a:rPr lang="en-US" sz="4800" b="1" dirty="0">
                <a:latin typeface="Arial Black" panose="020B0A04020102020204" pitchFamily="34" charset="0"/>
              </a:rPr>
              <a:t>E</a:t>
            </a:r>
            <a:r>
              <a:rPr lang="en-US" sz="4800" b="1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en-US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  <a:r>
              <a:rPr lang="en-US" sz="4800" b="1" dirty="0">
                <a:solidFill>
                  <a:srgbClr val="33CC33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59" name="Slide Number Placeholder 1">
            <a:extLst>
              <a:ext uri="{FF2B5EF4-FFF2-40B4-BE49-F238E27FC236}">
                <a16:creationId xmlns:a16="http://schemas.microsoft.com/office/drawing/2014/main" id="{E5F90B97-83F3-4179-8098-8BCD44C938CC}"/>
              </a:ext>
            </a:extLst>
          </p:cNvPr>
          <p:cNvSpPr txBox="1">
            <a:spLocks/>
          </p:cNvSpPr>
          <p:nvPr/>
        </p:nvSpPr>
        <p:spPr>
          <a:xfrm>
            <a:off x="-1" y="6504037"/>
            <a:ext cx="657698" cy="35396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409591-07D9-4627-B750-22721ED6D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01" y="808752"/>
            <a:ext cx="5720291" cy="3098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B5D3B0-E44A-4467-A331-19967790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Example of Potential NEXUS Application: 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/>
              <a:t>Assessment of New Source or Monitoring Location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A8B0B64-5FD7-4E95-A4F5-B9A5488B7501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7B0EC9-3913-481C-9FE3-3BA655C44363}"/>
              </a:ext>
            </a:extLst>
          </p:cNvPr>
          <p:cNvSpPr txBox="1"/>
          <p:nvPr/>
        </p:nvSpPr>
        <p:spPr>
          <a:xfrm>
            <a:off x="1876613" y="2673029"/>
            <a:ext cx="11184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Detroit</a:t>
            </a:r>
            <a:endParaRPr lang="en-US" sz="1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665B263-75DB-4608-A768-C782B8842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012" y="808752"/>
            <a:ext cx="5695422" cy="30850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BD47EAC-F249-4E93-8176-74B65D5F3E3A}"/>
              </a:ext>
            </a:extLst>
          </p:cNvPr>
          <p:cNvSpPr txBox="1"/>
          <p:nvPr/>
        </p:nvSpPr>
        <p:spPr>
          <a:xfrm>
            <a:off x="7851791" y="2682861"/>
            <a:ext cx="11184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Detroit</a:t>
            </a:r>
            <a:endParaRPr lang="en-US" sz="14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C5FB6A0-F563-43D6-AD0C-D7989462A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430" y="3912511"/>
            <a:ext cx="5695422" cy="2945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DDC7FF3-A05A-4543-B032-D59A0F56B7A6}"/>
              </a:ext>
            </a:extLst>
          </p:cNvPr>
          <p:cNvSpPr txBox="1"/>
          <p:nvPr/>
        </p:nvSpPr>
        <p:spPr>
          <a:xfrm>
            <a:off x="8518750" y="4844551"/>
            <a:ext cx="34626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Assessment of potential new source or monitoring site,</a:t>
            </a:r>
          </a:p>
          <a:p>
            <a:pPr algn="ctr"/>
            <a:r>
              <a:rPr lang="en-US" sz="2000" b="1" dirty="0"/>
              <a:t>Detroit, MI</a:t>
            </a:r>
          </a:p>
        </p:txBody>
      </p:sp>
    </p:spTree>
    <p:extLst>
      <p:ext uri="{BB962C8B-B14F-4D97-AF65-F5344CB8AC3E}">
        <p14:creationId xmlns:p14="http://schemas.microsoft.com/office/powerpoint/2010/main" val="164552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63C60670-1F6D-445A-A030-6998D73572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37"/>
          <a:stretch/>
        </p:blipFill>
        <p:spPr>
          <a:xfrm>
            <a:off x="391887" y="997777"/>
            <a:ext cx="11485282" cy="583805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135FE0C-A617-46FB-BE4F-80ECF07CF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063" y="4230475"/>
            <a:ext cx="5036105" cy="260535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9A05BB1-2E37-46FB-8839-67983CC33AAD}"/>
              </a:ext>
            </a:extLst>
          </p:cNvPr>
          <p:cNvSpPr txBox="1"/>
          <p:nvPr/>
        </p:nvSpPr>
        <p:spPr>
          <a:xfrm>
            <a:off x="904368" y="813111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“Summary Plot” and “Summary Table” for a selected census tract, monitor site or emitting facility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027845C-EF4E-4F21-935A-4BC7112A929C}"/>
              </a:ext>
            </a:extLst>
          </p:cNvPr>
          <p:cNvSpPr txBox="1"/>
          <p:nvPr/>
        </p:nvSpPr>
        <p:spPr>
          <a:xfrm>
            <a:off x="7848220" y="1735824"/>
            <a:ext cx="17021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Plot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425C481-956E-47DE-9E97-45193DFF244A}"/>
              </a:ext>
            </a:extLst>
          </p:cNvPr>
          <p:cNvSpPr/>
          <p:nvPr/>
        </p:nvSpPr>
        <p:spPr>
          <a:xfrm>
            <a:off x="11168451" y="1483488"/>
            <a:ext cx="668964" cy="155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5A82E01A-3435-4881-8A75-A1032C9F4CD7}"/>
              </a:ext>
            </a:extLst>
          </p:cNvPr>
          <p:cNvSpPr/>
          <p:nvPr/>
        </p:nvSpPr>
        <p:spPr>
          <a:xfrm>
            <a:off x="10446280" y="1487195"/>
            <a:ext cx="668964" cy="171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cxnSp>
        <p:nvCxnSpPr>
          <p:cNvPr id="33" name="Straight Arrow Connector 15">
            <a:extLst>
              <a:ext uri="{FF2B5EF4-FFF2-40B4-BE49-F238E27FC236}">
                <a16:creationId xmlns:a16="http://schemas.microsoft.com/office/drawing/2014/main" id="{EEE41274-D9E5-4F04-AD1E-0A70E9FC5C9D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93864" y="1638505"/>
            <a:ext cx="1309069" cy="28641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15">
            <a:extLst>
              <a:ext uri="{FF2B5EF4-FFF2-40B4-BE49-F238E27FC236}">
                <a16:creationId xmlns:a16="http://schemas.microsoft.com/office/drawing/2014/main" id="{74BA28F4-1725-4BED-AD23-129902703552}"/>
              </a:ext>
            </a:extLst>
          </p:cNvPr>
          <p:cNvCxnSpPr>
            <a:cxnSpLocks/>
          </p:cNvCxnSpPr>
          <p:nvPr/>
        </p:nvCxnSpPr>
        <p:spPr bwMode="auto">
          <a:xfrm flipH="1">
            <a:off x="9791312" y="1658516"/>
            <a:ext cx="927612" cy="10192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标题 1">
            <a:extLst>
              <a:ext uri="{FF2B5EF4-FFF2-40B4-BE49-F238E27FC236}">
                <a16:creationId xmlns:a16="http://schemas.microsoft.com/office/drawing/2014/main" id="{392D7F67-47D3-4F30-850D-344DEEE47A6D}"/>
              </a:ext>
            </a:extLst>
          </p:cNvPr>
          <p:cNvSpPr txBox="1">
            <a:spLocks/>
          </p:cNvSpPr>
          <p:nvPr/>
        </p:nvSpPr>
        <p:spPr bwMode="auto">
          <a:xfrm>
            <a:off x="100484" y="22166"/>
            <a:ext cx="11932984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en-US" altLang="zh-CN" sz="2800" kern="0" dirty="0">
                <a:solidFill>
                  <a:srgbClr val="FFFF00"/>
                </a:solidFill>
              </a:rPr>
              <a:t>Proximity Analysis Module: </a:t>
            </a:r>
            <a:r>
              <a:rPr lang="en-US" altLang="zh-CN" sz="2800" kern="0" dirty="0"/>
              <a:t>Summary Plot &amp; Summary Table</a:t>
            </a:r>
            <a:endParaRPr lang="zh-CN" altLang="en-US" sz="2800" kern="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B11B0B3-1DD4-435F-AF77-50B27C65501D}"/>
              </a:ext>
            </a:extLst>
          </p:cNvPr>
          <p:cNvSpPr txBox="1"/>
          <p:nvPr/>
        </p:nvSpPr>
        <p:spPr>
          <a:xfrm>
            <a:off x="7710862" y="4102593"/>
            <a:ext cx="2293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Table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0D7980B8-E1FA-4D82-AF20-EA3FC700CA34}"/>
              </a:ext>
            </a:extLst>
          </p:cNvPr>
          <p:cNvSpPr txBox="1">
            <a:spLocks/>
          </p:cNvSpPr>
          <p:nvPr/>
        </p:nvSpPr>
        <p:spPr>
          <a:xfrm>
            <a:off x="10102261" y="653495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97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32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D2CE81-2728-4006-808B-D36D5735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799" y="2681811"/>
            <a:ext cx="8728654" cy="4539070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EB7A7339-D4D3-4CB7-BCB8-11B5FF7745AE}"/>
              </a:ext>
            </a:extLst>
          </p:cNvPr>
          <p:cNvSpPr/>
          <p:nvPr/>
        </p:nvSpPr>
        <p:spPr bwMode="auto">
          <a:xfrm>
            <a:off x="1218780" y="818415"/>
            <a:ext cx="2819395" cy="17512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B5EFD4A-25DB-4A07-A467-9A1700066CFE}"/>
              </a:ext>
            </a:extLst>
          </p:cNvPr>
          <p:cNvSpPr/>
          <p:nvPr/>
        </p:nvSpPr>
        <p:spPr bwMode="auto">
          <a:xfrm>
            <a:off x="4613594" y="808935"/>
            <a:ext cx="2804232" cy="174462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97AEF58-2D20-4D07-8302-80C5F74A6E7A}"/>
              </a:ext>
            </a:extLst>
          </p:cNvPr>
          <p:cNvSpPr/>
          <p:nvPr/>
        </p:nvSpPr>
        <p:spPr bwMode="auto">
          <a:xfrm>
            <a:off x="7858456" y="808935"/>
            <a:ext cx="2804232" cy="176075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9C183A0C-FFAC-4FF0-88C2-4C74ABD42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779" y="852664"/>
            <a:ext cx="2819395" cy="17170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B2B3AEF1-6A4F-4944-9F0B-4C88DEFCC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366" y="836532"/>
            <a:ext cx="2758461" cy="172223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B6A9A5C-59BD-47CC-B3DF-829C27FC1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246" y="823898"/>
            <a:ext cx="2757096" cy="1745792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F07E0C2E-F28A-4637-B221-3780C2CD2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4299" y="2914104"/>
            <a:ext cx="2460154" cy="28755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957232F-C2B6-431A-A354-AF9F9697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40"/>
            <a:ext cx="12192000" cy="66910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Proximity Analysis Module: 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“Select Sites” Functions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peech Bubble: Rectangle with Corners Rounded 4">
            <a:extLst>
              <a:ext uri="{FF2B5EF4-FFF2-40B4-BE49-F238E27FC236}">
                <a16:creationId xmlns:a16="http://schemas.microsoft.com/office/drawing/2014/main" id="{BA08605A-F26A-488A-B053-74DE3036A569}"/>
              </a:ext>
            </a:extLst>
          </p:cNvPr>
          <p:cNvSpPr/>
          <p:nvPr/>
        </p:nvSpPr>
        <p:spPr>
          <a:xfrm>
            <a:off x="7933525" y="4180114"/>
            <a:ext cx="3918537" cy="1633842"/>
          </a:xfrm>
          <a:prstGeom prst="wedgeRoundRectCallout">
            <a:avLst>
              <a:gd name="adj1" fmla="val -35516"/>
              <a:gd name="adj2" fmla="val -111120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000" dirty="0">
                <a:solidFill>
                  <a:srgbClr val="0000FF"/>
                </a:solidFill>
                <a:latin typeface="Calibri"/>
              </a:rPr>
              <a:t>Click “Select </a:t>
            </a:r>
            <a:r>
              <a:rPr lang="en-US" altLang="zh-CN" sz="2000" dirty="0">
                <a:solidFill>
                  <a:srgbClr val="0000FF"/>
                </a:solidFill>
                <a:latin typeface="Calibri"/>
              </a:rPr>
              <a:t>Sites</a:t>
            </a:r>
            <a:r>
              <a:rPr lang="en-US" sz="2000" dirty="0">
                <a:solidFill>
                  <a:srgbClr val="0000FF"/>
                </a:solidFill>
                <a:latin typeface="Calibri"/>
              </a:rPr>
              <a:t>” to select one or a group of monitor sites, facilities, census tract</a:t>
            </a:r>
            <a:r>
              <a:rPr lang="en-US" altLang="zh-CN" sz="2000" dirty="0">
                <a:solidFill>
                  <a:srgbClr val="0000FF"/>
                </a:solidFill>
                <a:latin typeface="Calibri"/>
              </a:rPr>
              <a:t>s, or locations (lat &amp; lon) under </a:t>
            </a:r>
            <a:r>
              <a:rPr lang="en-US" sz="2000" dirty="0">
                <a:solidFill>
                  <a:srgbClr val="0000FF"/>
                </a:solidFill>
                <a:latin typeface="Calibri"/>
              </a:rPr>
              <a:t>“Select Sites” pop-up window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2F20E7B-9215-42C1-8AF6-A29C1DEA3FAF}"/>
              </a:ext>
            </a:extLst>
          </p:cNvPr>
          <p:cNvSpPr/>
          <p:nvPr/>
        </p:nvSpPr>
        <p:spPr bwMode="auto">
          <a:xfrm>
            <a:off x="8216783" y="2952546"/>
            <a:ext cx="787709" cy="23681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7" name="Straight Arrow Connector 13">
            <a:extLst>
              <a:ext uri="{FF2B5EF4-FFF2-40B4-BE49-F238E27FC236}">
                <a16:creationId xmlns:a16="http://schemas.microsoft.com/office/drawing/2014/main" id="{AE61CB20-1617-4CC7-94A5-572130EE9FF6}"/>
              </a:ext>
            </a:extLst>
          </p:cNvPr>
          <p:cNvCxnSpPr>
            <a:cxnSpLocks/>
            <a:stCxn id="39" idx="0"/>
            <a:endCxn id="35" idx="2"/>
          </p:cNvCxnSpPr>
          <p:nvPr/>
        </p:nvCxnSpPr>
        <p:spPr bwMode="auto">
          <a:xfrm flipH="1" flipV="1">
            <a:off x="2628477" y="2569690"/>
            <a:ext cx="5982161" cy="3828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13">
            <a:extLst>
              <a:ext uri="{FF2B5EF4-FFF2-40B4-BE49-F238E27FC236}">
                <a16:creationId xmlns:a16="http://schemas.microsoft.com/office/drawing/2014/main" id="{E25C80FC-A3F9-468E-A03D-D68839806689}"/>
              </a:ext>
            </a:extLst>
          </p:cNvPr>
          <p:cNvCxnSpPr>
            <a:cxnSpLocks/>
            <a:stCxn id="39" idx="0"/>
            <a:endCxn id="36" idx="2"/>
          </p:cNvCxnSpPr>
          <p:nvPr/>
        </p:nvCxnSpPr>
        <p:spPr bwMode="auto">
          <a:xfrm flipH="1" flipV="1">
            <a:off x="6038597" y="2558766"/>
            <a:ext cx="2572041" cy="3937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13">
            <a:extLst>
              <a:ext uri="{FF2B5EF4-FFF2-40B4-BE49-F238E27FC236}">
                <a16:creationId xmlns:a16="http://schemas.microsoft.com/office/drawing/2014/main" id="{D45E1A8C-303A-4A04-A65D-19CA9C95A7DB}"/>
              </a:ext>
            </a:extLst>
          </p:cNvPr>
          <p:cNvCxnSpPr>
            <a:cxnSpLocks/>
            <a:stCxn id="39" idx="0"/>
            <a:endCxn id="34" idx="2"/>
          </p:cNvCxnSpPr>
          <p:nvPr/>
        </p:nvCxnSpPr>
        <p:spPr bwMode="auto">
          <a:xfrm flipV="1">
            <a:off x="8610638" y="2569690"/>
            <a:ext cx="649934" cy="3828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EEB8D89E-C928-4EC8-92A8-6C000DCA8F62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ADB8A6F-CADB-4CA3-AEB3-FDB2AD4A8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032" y="1191638"/>
            <a:ext cx="4171443" cy="339790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ECC97F0-BCD4-4CA5-B236-B99D9FB8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40"/>
            <a:ext cx="12171936" cy="669103"/>
          </a:xfrm>
        </p:spPr>
        <p:txBody>
          <a:bodyPr/>
          <a:lstStyle/>
          <a:p>
            <a:r>
              <a:rPr lang="en-US" altLang="zh-CN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“Group” Proximity Analysis: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Individual/National Sites Reporting Table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6CED857-2B44-4E87-8086-F7BE2ED71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062" y="1231404"/>
            <a:ext cx="5891064" cy="41879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07108EE-9F29-4159-9E4A-70CD2F644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1" y="2373914"/>
            <a:ext cx="4860094" cy="304015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9A05BB1-2E37-46FB-8839-67983CC33AAD}"/>
              </a:ext>
            </a:extLst>
          </p:cNvPr>
          <p:cNvSpPr txBox="1"/>
          <p:nvPr/>
        </p:nvSpPr>
        <p:spPr>
          <a:xfrm>
            <a:off x="314832" y="791528"/>
            <a:ext cx="1156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Proximity analysis for </a:t>
            </a:r>
            <a:r>
              <a:rPr lang="en-US" altLang="zh-CN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group of </a:t>
            </a:r>
            <a:r>
              <a:rPr lang="en-US" altLang="zh-CN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census tracts, monitor sites, facilities or locations (latitude/longitude)</a:t>
            </a: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F76B20D-1FE7-4E7C-8A4A-821E7DE46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726" y="4589544"/>
            <a:ext cx="4171443" cy="224266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027845C-EF4E-4F21-935A-4BC7112A929C}"/>
              </a:ext>
            </a:extLst>
          </p:cNvPr>
          <p:cNvSpPr txBox="1"/>
          <p:nvPr/>
        </p:nvSpPr>
        <p:spPr>
          <a:xfrm>
            <a:off x="8920683" y="1127842"/>
            <a:ext cx="2293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table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B11B0B3-1DD4-435F-AF77-50B27C65501D}"/>
              </a:ext>
            </a:extLst>
          </p:cNvPr>
          <p:cNvSpPr txBox="1"/>
          <p:nvPr/>
        </p:nvSpPr>
        <p:spPr>
          <a:xfrm>
            <a:off x="9268075" y="4825991"/>
            <a:ext cx="2293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Plot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DA9A46C-47BC-45EA-8CEC-BCB402560569}"/>
              </a:ext>
            </a:extLst>
          </p:cNvPr>
          <p:cNvSpPr txBox="1"/>
          <p:nvPr/>
        </p:nvSpPr>
        <p:spPr>
          <a:xfrm>
            <a:off x="1709030" y="2290085"/>
            <a:ext cx="22535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sites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425C481-956E-47DE-9E97-45193DFF244A}"/>
              </a:ext>
            </a:extLst>
          </p:cNvPr>
          <p:cNvSpPr/>
          <p:nvPr/>
        </p:nvSpPr>
        <p:spPr>
          <a:xfrm>
            <a:off x="5320558" y="1780684"/>
            <a:ext cx="737342" cy="178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cxnSp>
        <p:nvCxnSpPr>
          <p:cNvPr id="21" name="Straight Arrow Connector 15">
            <a:extLst>
              <a:ext uri="{FF2B5EF4-FFF2-40B4-BE49-F238E27FC236}">
                <a16:creationId xmlns:a16="http://schemas.microsoft.com/office/drawing/2014/main" id="{FD3B5198-48BA-4A47-A1FC-1E6D4531A815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 bwMode="auto">
          <a:xfrm flipH="1">
            <a:off x="3962574" y="1870089"/>
            <a:ext cx="1357984" cy="6200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12">
            <a:extLst>
              <a:ext uri="{FF2B5EF4-FFF2-40B4-BE49-F238E27FC236}">
                <a16:creationId xmlns:a16="http://schemas.microsoft.com/office/drawing/2014/main" id="{B02AF4DA-4A83-4871-8CC1-B2EB4057FDCF}"/>
              </a:ext>
            </a:extLst>
          </p:cNvPr>
          <p:cNvSpPr/>
          <p:nvPr/>
        </p:nvSpPr>
        <p:spPr>
          <a:xfrm>
            <a:off x="3685031" y="5171559"/>
            <a:ext cx="374905" cy="2303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cxnSp>
        <p:nvCxnSpPr>
          <p:cNvPr id="28" name="Straight Arrow Connector 15">
            <a:extLst>
              <a:ext uri="{FF2B5EF4-FFF2-40B4-BE49-F238E27FC236}">
                <a16:creationId xmlns:a16="http://schemas.microsoft.com/office/drawing/2014/main" id="{09443298-E919-40AC-9156-314CE808995A}"/>
              </a:ext>
            </a:extLst>
          </p:cNvPr>
          <p:cNvCxnSpPr>
            <a:cxnSpLocks/>
            <a:stCxn id="27" idx="3"/>
          </p:cNvCxnSpPr>
          <p:nvPr/>
        </p:nvCxnSpPr>
        <p:spPr bwMode="auto">
          <a:xfrm flipV="1">
            <a:off x="4059936" y="4235612"/>
            <a:ext cx="1416558" cy="1051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Rectangle 12">
            <a:extLst>
              <a:ext uri="{FF2B5EF4-FFF2-40B4-BE49-F238E27FC236}">
                <a16:creationId xmlns:a16="http://schemas.microsoft.com/office/drawing/2014/main" id="{5A82E01A-3435-4881-8A75-A1032C9F4CD7}"/>
              </a:ext>
            </a:extLst>
          </p:cNvPr>
          <p:cNvSpPr/>
          <p:nvPr/>
        </p:nvSpPr>
        <p:spPr>
          <a:xfrm>
            <a:off x="6103312" y="1788173"/>
            <a:ext cx="668964" cy="171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cxnSp>
        <p:nvCxnSpPr>
          <p:cNvPr id="33" name="Straight Arrow Connector 15">
            <a:extLst>
              <a:ext uri="{FF2B5EF4-FFF2-40B4-BE49-F238E27FC236}">
                <a16:creationId xmlns:a16="http://schemas.microsoft.com/office/drawing/2014/main" id="{EEE41274-D9E5-4F04-AD1E-0A70E9FC5C9D}"/>
              </a:ext>
            </a:extLst>
          </p:cNvPr>
          <p:cNvCxnSpPr>
            <a:cxnSpLocks/>
            <a:stCxn id="48" idx="2"/>
          </p:cNvCxnSpPr>
          <p:nvPr/>
        </p:nvCxnSpPr>
        <p:spPr bwMode="auto">
          <a:xfrm>
            <a:off x="7124701" y="1959494"/>
            <a:ext cx="581024" cy="8274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15">
            <a:extLst>
              <a:ext uri="{FF2B5EF4-FFF2-40B4-BE49-F238E27FC236}">
                <a16:creationId xmlns:a16="http://schemas.microsoft.com/office/drawing/2014/main" id="{74BA28F4-1725-4BED-AD23-129902703552}"/>
              </a:ext>
            </a:extLst>
          </p:cNvPr>
          <p:cNvCxnSpPr>
            <a:cxnSpLocks/>
            <a:stCxn id="32" idx="2"/>
          </p:cNvCxnSpPr>
          <p:nvPr/>
        </p:nvCxnSpPr>
        <p:spPr bwMode="auto">
          <a:xfrm>
            <a:off x="6437794" y="1959494"/>
            <a:ext cx="1267932" cy="36075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Rectangle 12">
            <a:extLst>
              <a:ext uri="{FF2B5EF4-FFF2-40B4-BE49-F238E27FC236}">
                <a16:creationId xmlns:a16="http://schemas.microsoft.com/office/drawing/2014/main" id="{BD0A83F6-BFCB-4E10-ADEE-9BBF78A2FAEB}"/>
              </a:ext>
            </a:extLst>
          </p:cNvPr>
          <p:cNvSpPr/>
          <p:nvPr/>
        </p:nvSpPr>
        <p:spPr>
          <a:xfrm>
            <a:off x="6790219" y="1788173"/>
            <a:ext cx="668964" cy="171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0" name="Slide Number Placeholder 1">
            <a:extLst>
              <a:ext uri="{FF2B5EF4-FFF2-40B4-BE49-F238E27FC236}">
                <a16:creationId xmlns:a16="http://schemas.microsoft.com/office/drawing/2014/main" id="{ACFAB972-AFA8-44F2-BF46-7BFFE6A26E82}"/>
              </a:ext>
            </a:extLst>
          </p:cNvPr>
          <p:cNvSpPr txBox="1">
            <a:spLocks/>
          </p:cNvSpPr>
          <p:nvPr/>
        </p:nvSpPr>
        <p:spPr>
          <a:xfrm>
            <a:off x="10102261" y="653495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11D1A8CD-17B3-4DF5-A339-BAA89DC0A69F}"/>
              </a:ext>
            </a:extLst>
          </p:cNvPr>
          <p:cNvSpPr/>
          <p:nvPr/>
        </p:nvSpPr>
        <p:spPr>
          <a:xfrm>
            <a:off x="1257630" y="5181833"/>
            <a:ext cx="2357194" cy="2303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1DE935DC-4EBE-4C2D-B338-957340DD946D}"/>
              </a:ext>
            </a:extLst>
          </p:cNvPr>
          <p:cNvSpPr/>
          <p:nvPr/>
        </p:nvSpPr>
        <p:spPr>
          <a:xfrm>
            <a:off x="291324" y="5710877"/>
            <a:ext cx="2830400" cy="1051615"/>
          </a:xfrm>
          <a:prstGeom prst="wedgeRoundRectCallout">
            <a:avLst>
              <a:gd name="adj1" fmla="val 27602"/>
              <a:gd name="adj2" fmla="val -76322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dirty="0">
                <a:solidFill>
                  <a:srgbClr val="0000FF"/>
                </a:solidFill>
                <a:latin typeface="Calibri"/>
              </a:rPr>
              <a:t> “Create Individual or National Sites Table” to conduct proximity analysis for individual sites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24" name="图片 34">
            <a:extLst>
              <a:ext uri="{FF2B5EF4-FFF2-40B4-BE49-F238E27FC236}">
                <a16:creationId xmlns:a16="http://schemas.microsoft.com/office/drawing/2014/main" id="{20BB3926-431E-429B-9A1B-B034F681D3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9599"/>
          <a:stretch/>
        </p:blipFill>
        <p:spPr>
          <a:xfrm>
            <a:off x="3516512" y="5479901"/>
            <a:ext cx="4076090" cy="133499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5" name="Straight Arrow Connector 15">
            <a:extLst>
              <a:ext uri="{FF2B5EF4-FFF2-40B4-BE49-F238E27FC236}">
                <a16:creationId xmlns:a16="http://schemas.microsoft.com/office/drawing/2014/main" id="{37F4CBD5-1BD9-4408-9F34-7926BC20DBB0}"/>
              </a:ext>
            </a:extLst>
          </p:cNvPr>
          <p:cNvCxnSpPr>
            <a:cxnSpLocks/>
          </p:cNvCxnSpPr>
          <p:nvPr/>
        </p:nvCxnSpPr>
        <p:spPr bwMode="auto">
          <a:xfrm>
            <a:off x="2933141" y="5447166"/>
            <a:ext cx="568477" cy="3921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459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32" grpId="0" animBg="1"/>
      <p:bldP spid="48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Current and Potential Uses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0"/>
            <a:ext cx="10058400" cy="5889052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AAMG exploring use of NEXUS to inform assessment of the nation’s PM</a:t>
            </a:r>
            <a:r>
              <a:rPr lang="en-US" sz="2000" b="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monitoring network and determine if sites 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located in/near</a:t>
            </a: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communities with potential EJ concerns (driven by current PM NAAQS review)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AAMG noted that NEXUS could be useful in Regional review of their states’ Annual Monitoring Network Plans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 Risk Priority Areas: develop a list of high MP risk areas to share with Regions and engage in potential MP area projects/efforts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“Regional packets”— tabular and graphical data for each high MP risk area to discuss with Regions and determine which may be most ‘ripe’ for MP solutions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 area/Regional SIP planning efforts:  develop conceptual model information consistent with EPA’s SIP modeling guidance that addresses nature of air quality within the area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“Conceptual model” area packet—tabular and graphical data for each planning area to discuss with AQPD and/or Regions to be value added in AQ planning efforts and identify potential for MP considerations as part of these efforts.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 Screening with OID and AQPD: inform programs with an emphasis on Federal permitting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 EPA Regional Beta tester project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with EPA Beta Testing Team to define additional uses of need/value to Regions</a:t>
            </a:r>
          </a:p>
        </p:txBody>
      </p:sp>
    </p:spTree>
    <p:extLst>
      <p:ext uri="{BB962C8B-B14F-4D97-AF65-F5344CB8AC3E}">
        <p14:creationId xmlns:p14="http://schemas.microsoft.com/office/powerpoint/2010/main" val="221974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Next Steps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0"/>
            <a:ext cx="10058400" cy="5753150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updates in NEXUS and internally release version 3.0 in early May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EPA Beta Testing Team review and provide comments on NEXUS 3.0</a:t>
            </a: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if funding available for requested updates: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comments and feedback from EPA Beta Testing Team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 “Climate risk” indicators (as 5</a:t>
            </a:r>
            <a:r>
              <a:rPr lang="en-US" sz="2400" b="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metric)</a:t>
            </a: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EJ/demographics data to be consistent with new “EJScreen 2.0” dataset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 top air toxic cancer risk drivers in the “proximity analysis” </a:t>
            </a:r>
            <a:r>
              <a:rPr lang="en-US" sz="2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module</a:t>
            </a: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0" dirty="0">
                <a:latin typeface="Calibri" panose="020F0502020204030204" pitchFamily="34" charset="0"/>
                <a:ea typeface="Times New Roman" panose="02020603050405020304" pitchFamily="18" charset="0"/>
              </a:rPr>
              <a:t>Update</a:t>
            </a:r>
            <a:r>
              <a:rPr lang="en-US" sz="2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2018 MP platform (O</a:t>
            </a:r>
            <a:r>
              <a:rPr lang="en-US" sz="2400" b="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en-US" sz="2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PM</a:t>
            </a:r>
            <a:r>
              <a:rPr lang="en-US" sz="2400" b="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2.5</a:t>
            </a:r>
            <a:r>
              <a:rPr lang="en-US" sz="2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and Air Toxics data)</a:t>
            </a: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the feasibility of developing a web-based NEXUS version (similar to EJScreen)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Briefings for Peter/SMT? OAR?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8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21F9-136F-46F7-95CC-F7C8B9E8C4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3F38089-2304-4A7F-AEF1-069303EC650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62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Overview</a:t>
            </a:r>
            <a:endParaRPr lang="en-US" altLang="zh-CN" sz="32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1"/>
            <a:ext cx="10058400" cy="56166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NEXUS Recap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Briefings and Demos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NEXUS 2.0 Review &amp; Feedback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EPA Beta Testing Team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NEXUS Recent Updates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Current and Potential NEXUS Uses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Next Steps/Discussion</a:t>
            </a:r>
          </a:p>
        </p:txBody>
      </p:sp>
    </p:spTree>
    <p:extLst>
      <p:ext uri="{BB962C8B-B14F-4D97-AF65-F5344CB8AC3E}">
        <p14:creationId xmlns:p14="http://schemas.microsoft.com/office/powerpoint/2010/main" val="294628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E74D-B065-4EEB-9299-E6918B89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kern="0" dirty="0">
                <a:solidFill>
                  <a:srgbClr val="FFFF00"/>
                </a:solidFill>
              </a:rPr>
              <a:t>NEXUS: </a:t>
            </a:r>
            <a:r>
              <a:rPr lang="en-US" sz="3200" b="1" kern="0" dirty="0"/>
              <a:t>Recap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DC6D8-BCF3-4974-8095-242F27D75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Coordinated effort between AQAD (tool development lead) and HEID (MP lead)</a:t>
            </a:r>
          </a:p>
          <a:p>
            <a:r>
              <a:rPr lang="en-US" b="0" dirty="0"/>
              <a:t>Goal – create a MP advanced screening tool to help SLTs develop more cost-effective control strategies that maximize both health benefits and air quality improvements</a:t>
            </a:r>
          </a:p>
          <a:p>
            <a:r>
              <a:rPr lang="en-US" b="0" dirty="0"/>
              <a:t>Added use/benefit</a:t>
            </a:r>
          </a:p>
          <a:p>
            <a:pPr lvl="1"/>
            <a:r>
              <a:rPr lang="en-US" b="0" dirty="0"/>
              <a:t>Inform EJ screening efforts as part of air quality planning by OAQPS and Regions (Permitting, SIPs, monitoring plans, etc).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BA6BC2B-D6BF-4CF1-8FB2-0ADE621229BD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69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E18DB-F2D3-495F-983E-A00172B0B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24" y="980728"/>
            <a:ext cx="11688896" cy="5616624"/>
          </a:xfrm>
        </p:spPr>
        <p:txBody>
          <a:bodyPr numCol="2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9/25/2020– AQAD &amp; HEID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11/3/2020 – MP Team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11/4/2020 – Air Toxics Group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12/10/2020 – AQPD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1/25/2021 – OID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1/28/2021 – SPPD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2/1/2021 – Peter/SMT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4/12/2021 – HEID &amp; AQAD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5/17/2021 – Peter/SMT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5/24/2021 – MP Team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6/29/2021 – ORD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7/12/2021– HEID &amp; AQAD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7/19/2021 –  OID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8/10/2021– OAP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8/26/2021 – OAR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8/27/2021 - OP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8/30/2021 – OEJ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8/30/2021 - Region 4/Louisville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9/7/2021 – RO Air Division Directors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9/20/2021 – OAR Demo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10/14/2021 – OP/NCEE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11/2/2021 – RO APMs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11/8/2021- RO APMs Demo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11/16/2021 – R1 (RARE) Project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11/28/2021 – AQAD All-Hands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11/23/2021 – R3 NEXUS Beta Testers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2/15/22 – AQPD (NSRG, OPG &amp; SLPG)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2/17/22 – AT Strategy Mgmt &amp; Mitigation Team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3/15/22 – OID (CTPG)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4/26/22 –EPA NEXUS Beta Testing Team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4/28/22 – AQAD (AAMG)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5/4/22 – Air Toxics Data Analysis Team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5/10/22 – ADVANCE Workgroup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TBD – OAP, SPPD, MJOs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9950C2-70E9-4CB3-98A0-2D3C247F7019}"/>
              </a:ext>
            </a:extLst>
          </p:cNvPr>
          <p:cNvSpPr txBox="1">
            <a:spLocks/>
          </p:cNvSpPr>
          <p:nvPr/>
        </p:nvSpPr>
        <p:spPr bwMode="auto">
          <a:xfrm>
            <a:off x="1015999" y="41314"/>
            <a:ext cx="9454995" cy="66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3600" b="1" kern="0" dirty="0">
                <a:solidFill>
                  <a:srgbClr val="FFFF00"/>
                </a:solidFill>
              </a:rPr>
              <a:t>NEXUS/MP: </a:t>
            </a:r>
            <a:r>
              <a:rPr lang="en-US" sz="3600" b="1" kern="0" dirty="0">
                <a:solidFill>
                  <a:schemeClr val="bg1"/>
                </a:solidFill>
              </a:rPr>
              <a:t>Briefings and Demos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FA478573-2D42-4E44-A40E-B5FB9809DC27}"/>
              </a:ext>
            </a:extLst>
          </p:cNvPr>
          <p:cNvSpPr/>
          <p:nvPr/>
        </p:nvSpPr>
        <p:spPr bwMode="auto">
          <a:xfrm flipH="1">
            <a:off x="4100973" y="1205343"/>
            <a:ext cx="1836955" cy="1557917"/>
          </a:xfrm>
          <a:prstGeom prst="wedgeEllipseCallout">
            <a:avLst>
              <a:gd name="adj1" fmla="val -63876"/>
              <a:gd name="adj2" fmla="val -51371"/>
            </a:avLst>
          </a:prstGeom>
          <a:solidFill>
            <a:srgbClr val="1F497D">
              <a:lumMod val="40000"/>
              <a:lumOff val="6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ea typeface="宋体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0E1A33-2E4F-4C16-8A9E-256CB7BE009F}"/>
              </a:ext>
            </a:extLst>
          </p:cNvPr>
          <p:cNvSpPr txBox="1"/>
          <p:nvPr/>
        </p:nvSpPr>
        <p:spPr>
          <a:xfrm flipH="1">
            <a:off x="4150133" y="1454826"/>
            <a:ext cx="17877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“Fascinating… phenomenal… I’m blown away!”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Caroline Freeman (R4 ADD)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1CF24902-AC5C-4EC9-A282-2FC548BA4C16}"/>
              </a:ext>
            </a:extLst>
          </p:cNvPr>
          <p:cNvSpPr/>
          <p:nvPr/>
        </p:nvSpPr>
        <p:spPr bwMode="auto">
          <a:xfrm>
            <a:off x="9992159" y="1484606"/>
            <a:ext cx="2060294" cy="2050531"/>
          </a:xfrm>
          <a:prstGeom prst="wedgeEllipseCallout">
            <a:avLst>
              <a:gd name="adj1" fmla="val -88434"/>
              <a:gd name="adj2" fmla="val -33049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ea typeface="宋体" pitchFamily="2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844626-C900-45D6-865F-C2F28DBAD03C}"/>
              </a:ext>
            </a:extLst>
          </p:cNvPr>
          <p:cNvSpPr txBox="1"/>
          <p:nvPr/>
        </p:nvSpPr>
        <p:spPr>
          <a:xfrm>
            <a:off x="10110487" y="1767336"/>
            <a:ext cx="19078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“Breathtaking… incredibly powerful… I feel like we discovered nuclear fusion!”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Joe Goffman (OAR Acting AA)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CB07C14-0C22-4F45-B531-7286D3CF1553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77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Review of Version 2.0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0"/>
            <a:ext cx="10058400" cy="588905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NEXUS 2.0 shared with Regions on 11/2/21 and 11/8/21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b="0" dirty="0">
                <a:latin typeface="+mj-lt"/>
                <a:cs typeface="Arial" panose="020B0604020202020204" pitchFamily="34" charset="0"/>
              </a:rPr>
              <a:t>Feedback requested by late January 2022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b="0" dirty="0">
                <a:latin typeface="+mj-lt"/>
                <a:cs typeface="Arial" panose="020B0604020202020204" pitchFamily="34" charset="0"/>
              </a:rPr>
              <a:t>Suitability for air quality planning efforts and engagement with SLTs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b="0" dirty="0">
                <a:latin typeface="+mj-lt"/>
                <a:cs typeface="Arial" panose="020B0604020202020204" pitchFamily="34" charset="0"/>
              </a:rPr>
              <a:t>Interest in a region-specific discussion regarding NEXUS use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b="0" dirty="0">
                <a:latin typeface="+mj-lt"/>
                <a:cs typeface="Arial" panose="020B0604020202020204" pitchFamily="34" charset="0"/>
              </a:rPr>
              <a:t>Suggested improvements in NEXUS regarding data, visualization, screening capabilities, etc.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b="0" dirty="0">
                <a:latin typeface="+mj-lt"/>
                <a:cs typeface="Arial" panose="020B0604020202020204" pitchFamily="34" charset="0"/>
              </a:rPr>
              <a:t>Any errors/bugs/concerns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b="0" dirty="0">
                <a:latin typeface="+mj-lt"/>
                <a:cs typeface="Arial" panose="020B0604020202020204" pitchFamily="34" charset="0"/>
              </a:rPr>
              <a:t>Feedback received from R3, R5, R6, R9 &amp; MP team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17-page document summarizing comments and categorizing as: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b="0" dirty="0">
                <a:latin typeface="+mj-lt"/>
                <a:cs typeface="Arial" panose="020B0604020202020204" pitchFamily="34" charset="0"/>
              </a:rPr>
              <a:t>Underway or Planned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b="0" dirty="0">
                <a:latin typeface="+mj-lt"/>
                <a:cs typeface="Arial" panose="020B0604020202020204" pitchFamily="34" charset="0"/>
              </a:rPr>
              <a:t>To-Do-List (Higher Priority)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b="0" dirty="0">
                <a:latin typeface="+mj-lt"/>
                <a:cs typeface="Arial" panose="020B0604020202020204" pitchFamily="34" charset="0"/>
              </a:rPr>
              <a:t>To-Do-List (Lower Priority)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b="0" dirty="0">
                <a:latin typeface="+mj-lt"/>
                <a:cs typeface="Arial" panose="020B0604020202020204" pitchFamily="34" charset="0"/>
              </a:rPr>
              <a:t>Wish List (If Resources Allow)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b="0" dirty="0">
                <a:latin typeface="+mj-lt"/>
                <a:cs typeface="Arial" panose="020B0604020202020204" pitchFamily="34" charset="0"/>
              </a:rPr>
              <a:t>Beyond Scope or Needs Clarification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64087DB1-F69E-4EB0-AC91-3115A9EA0D01}"/>
              </a:ext>
            </a:extLst>
          </p:cNvPr>
          <p:cNvSpPr/>
          <p:nvPr/>
        </p:nvSpPr>
        <p:spPr bwMode="auto">
          <a:xfrm>
            <a:off x="5059395" y="4351663"/>
            <a:ext cx="488414" cy="594910"/>
          </a:xfrm>
          <a:prstGeom prst="rightBrac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6F0146C-8A05-469A-90CE-4912AE078CA1}"/>
              </a:ext>
            </a:extLst>
          </p:cNvPr>
          <p:cNvSpPr/>
          <p:nvPr/>
        </p:nvSpPr>
        <p:spPr bwMode="auto">
          <a:xfrm>
            <a:off x="5351733" y="5165075"/>
            <a:ext cx="488414" cy="594910"/>
          </a:xfrm>
          <a:prstGeom prst="rightBrac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17DA7-7286-4E18-BDC6-19CCBA8D6448}"/>
              </a:ext>
            </a:extLst>
          </p:cNvPr>
          <p:cNvSpPr txBox="1"/>
          <p:nvPr/>
        </p:nvSpPr>
        <p:spPr>
          <a:xfrm>
            <a:off x="5669731" y="4367462"/>
            <a:ext cx="3454836" cy="4589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  <a:cs typeface="Arial" panose="020B0604020202020204" pitchFamily="34" charset="0"/>
              </a:rPr>
              <a:t>Most addressed in NEXUS 3.0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FF0AC5-8DE5-462B-A3E1-E96CA60DED88}"/>
              </a:ext>
            </a:extLst>
          </p:cNvPr>
          <p:cNvSpPr txBox="1"/>
          <p:nvPr/>
        </p:nvSpPr>
        <p:spPr>
          <a:xfrm>
            <a:off x="5970410" y="5176092"/>
            <a:ext cx="5548927" cy="458908"/>
          </a:xfrm>
          <a:prstGeom prst="rect">
            <a:avLst/>
          </a:prstGeom>
          <a:solidFill>
            <a:srgbClr val="D5F5E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  <a:cs typeface="Arial" panose="020B0604020202020204" pitchFamily="34" charset="0"/>
              </a:rPr>
              <a:t>May not be addressed without additional funds</a:t>
            </a:r>
          </a:p>
        </p:txBody>
      </p:sp>
    </p:spTree>
    <p:extLst>
      <p:ext uri="{BB962C8B-B14F-4D97-AF65-F5344CB8AC3E}">
        <p14:creationId xmlns:p14="http://schemas.microsoft.com/office/powerpoint/2010/main" val="133870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564" y="92699"/>
            <a:ext cx="102929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Summary of Version 2.0 Feedback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5" y="876250"/>
            <a:ext cx="10292931" cy="58890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Overarching comments: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0" dirty="0">
                <a:latin typeface="+mj-lt"/>
                <a:cs typeface="Arial" panose="020B0604020202020204" pitchFamily="34" charset="0"/>
              </a:rPr>
              <a:t>Interest in proximity screening capabilities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0" dirty="0">
                <a:latin typeface="+mj-lt"/>
                <a:cs typeface="Arial" panose="020B0604020202020204" pitchFamily="34" charset="0"/>
              </a:rPr>
              <a:t>Update MP risks, AQ &amp; emissions data to recent year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0" dirty="0">
                <a:latin typeface="+mj-lt"/>
                <a:cs typeface="Arial" panose="020B0604020202020204" pitchFamily="34" charset="0"/>
              </a:rPr>
              <a:t>Update/additions to legends for clarity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b="0" kern="1200" dirty="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</a:rPr>
              <a:t>Minor spelling errors, edits &amp; glitches</a:t>
            </a:r>
            <a:endParaRPr lang="en-US" b="0" dirty="0">
              <a:latin typeface="+mj-lt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b="0" dirty="0">
                <a:latin typeface="+mj-lt"/>
                <a:cs typeface="Arial" panose="020B0604020202020204" pitchFamily="34" charset="0"/>
              </a:rPr>
              <a:t>Installing software difficult/burdensome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b="0" dirty="0">
                <a:latin typeface="+mj-lt"/>
                <a:cs typeface="Arial" panose="020B0604020202020204" pitchFamily="34" charset="0"/>
              </a:rPr>
              <a:t>Interest in incorporating climate risk indicators and meteorological data</a:t>
            </a:r>
          </a:p>
        </p:txBody>
      </p:sp>
    </p:spTree>
    <p:extLst>
      <p:ext uri="{BB962C8B-B14F-4D97-AF65-F5344CB8AC3E}">
        <p14:creationId xmlns:p14="http://schemas.microsoft.com/office/powerpoint/2010/main" val="376199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E760-B806-4602-BDD4-2096ED4C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lang="en-US" altLang="zh-CN" sz="3200" b="1" dirty="0">
                <a:latin typeface="Arial" charset="0"/>
                <a:ea typeface="微软雅黑"/>
              </a:rPr>
              <a:t>High Level Summary of Version 2.0 Feedback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B2D69A-EFE5-46ED-912E-3559E3F532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975652"/>
              </p:ext>
            </p:extLst>
          </p:nvPr>
        </p:nvGraphicFramePr>
        <p:xfrm>
          <a:off x="297455" y="903958"/>
          <a:ext cx="11597090" cy="5491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9418">
                  <a:extLst>
                    <a:ext uri="{9D8B030D-6E8A-4147-A177-3AD203B41FA5}">
                      <a16:colId xmlns:a16="http://schemas.microsoft.com/office/drawing/2014/main" val="4235841893"/>
                    </a:ext>
                  </a:extLst>
                </a:gridCol>
                <a:gridCol w="2319418">
                  <a:extLst>
                    <a:ext uri="{9D8B030D-6E8A-4147-A177-3AD203B41FA5}">
                      <a16:colId xmlns:a16="http://schemas.microsoft.com/office/drawing/2014/main" val="262831129"/>
                    </a:ext>
                  </a:extLst>
                </a:gridCol>
                <a:gridCol w="2573541">
                  <a:extLst>
                    <a:ext uri="{9D8B030D-6E8A-4147-A177-3AD203B41FA5}">
                      <a16:colId xmlns:a16="http://schemas.microsoft.com/office/drawing/2014/main" val="2720635989"/>
                    </a:ext>
                  </a:extLst>
                </a:gridCol>
                <a:gridCol w="2065295">
                  <a:extLst>
                    <a:ext uri="{9D8B030D-6E8A-4147-A177-3AD203B41FA5}">
                      <a16:colId xmlns:a16="http://schemas.microsoft.com/office/drawing/2014/main" val="1476762472"/>
                    </a:ext>
                  </a:extLst>
                </a:gridCol>
                <a:gridCol w="2319418">
                  <a:extLst>
                    <a:ext uri="{9D8B030D-6E8A-4147-A177-3AD203B41FA5}">
                      <a16:colId xmlns:a16="http://schemas.microsoft.com/office/drawing/2014/main" val="2302629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R6*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MP Team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668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Include morbidity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Update to 2017 NEI &amp; NATA (AirToxScreen)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Agencies may not have regulatory authority to address issues highlighted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Include meteorological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5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Terminology recommendations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2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Ability to import other data sets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Easier ability to export data related to the area viewing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Should be cautious about EtO emissions &amp; monitoring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Consolidate data query and data viewer module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579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Ability to see data for all facilities and not just top #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Include top air toxic cancer risk drivers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5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Denka controls will not be captured in the current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9343808"/>
                  </a:ext>
                </a:extLst>
              </a:tr>
              <a:tr h="3872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Consistency with EJSCREEN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Concern about including ODEQ AT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59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Delaware Co. PA missing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Concern about exceptional events causing false concerns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highlight>
                          <a:srgbClr val="D5F5E1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8749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395EC84-2A0E-4832-9456-DB839A70D674}"/>
              </a:ext>
            </a:extLst>
          </p:cNvPr>
          <p:cNvSpPr txBox="1"/>
          <p:nvPr/>
        </p:nvSpPr>
        <p:spPr>
          <a:xfrm>
            <a:off x="41313" y="6409319"/>
            <a:ext cx="12109373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+mj-lt"/>
                <a:cs typeface="Arial" panose="020B0604020202020204" pitchFamily="34" charset="0"/>
              </a:rPr>
              <a:t>*Comments sent based on briefing/presentation, not based on download and review of NEXUS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7925B-3AAE-4CA1-8766-FFFC524AD71F}"/>
              </a:ext>
            </a:extLst>
          </p:cNvPr>
          <p:cNvSpPr txBox="1"/>
          <p:nvPr/>
        </p:nvSpPr>
        <p:spPr>
          <a:xfrm>
            <a:off x="8385221" y="4381585"/>
            <a:ext cx="2989362" cy="4589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latin typeface="+mj-lt"/>
                <a:cs typeface="Arial" panose="020B0604020202020204" pitchFamily="34" charset="0"/>
              </a:rPr>
              <a:t>Addressed in NEXUS 3.0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634D5C-0B94-4856-8F7A-EF98F30E1531}"/>
              </a:ext>
            </a:extLst>
          </p:cNvPr>
          <p:cNvSpPr txBox="1"/>
          <p:nvPr/>
        </p:nvSpPr>
        <p:spPr>
          <a:xfrm>
            <a:off x="8385221" y="4854374"/>
            <a:ext cx="2989362" cy="874407"/>
          </a:xfrm>
          <a:prstGeom prst="rect">
            <a:avLst/>
          </a:prstGeom>
          <a:solidFill>
            <a:srgbClr val="D5F5E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latin typeface="+mj-lt"/>
                <a:cs typeface="Arial" panose="020B0604020202020204" pitchFamily="34" charset="0"/>
              </a:rPr>
              <a:t>May not be addressed without additional funds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7CD041F-529F-457F-9E66-A4B45B6C5CED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48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EPA</a:t>
            </a: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Beta Testing Team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0"/>
            <a:ext cx="10058400" cy="588905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Vision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b="0" dirty="0">
                <a:latin typeface="+mj-lt"/>
                <a:cs typeface="Arial" panose="020B0604020202020204" pitchFamily="34" charset="0"/>
              </a:rPr>
              <a:t>We envision the EPA Beta Testing Team as a group of OAR and regional office members that see the benefit of NEXUS and plan to use it on a routine basis to assist in their job duties.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b="0" dirty="0">
                <a:latin typeface="+mj-lt"/>
                <a:cs typeface="Arial" panose="020B0604020202020204" pitchFamily="34" charset="0"/>
              </a:rPr>
              <a:t>We would like feedback to help shape the direction of future tool development and ensure we are making updates and additions that are most beneficial to those Regions who are encouraging a multi-pollutant approach to air quality management.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b="0" dirty="0">
                <a:latin typeface="+mj-lt"/>
                <a:cs typeface="Arial" panose="020B0604020202020204" pitchFamily="34" charset="0"/>
              </a:rPr>
              <a:t>We would like to identify specific applications to collaborate on with Regions, e.g.: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b="0" dirty="0">
                <a:latin typeface="+mj-lt"/>
                <a:cs typeface="Arial" panose="020B0604020202020204" pitchFamily="34" charset="0"/>
              </a:rPr>
              <a:t>Select area with MP and potential EJ concerns and explore a MP approach using NEXUS.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b="0" dirty="0">
                <a:latin typeface="+mj-lt"/>
                <a:cs typeface="Arial" panose="020B0604020202020204" pitchFamily="34" charset="0"/>
              </a:rPr>
              <a:t>Support EJ screening and related analysis for Federal permit or related action.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Participants from R1, R2, R3, R4, R5, R6, R9 &amp; OAQPS</a:t>
            </a:r>
          </a:p>
        </p:txBody>
      </p:sp>
    </p:spTree>
    <p:extLst>
      <p:ext uri="{BB962C8B-B14F-4D97-AF65-F5344CB8AC3E}">
        <p14:creationId xmlns:p14="http://schemas.microsoft.com/office/powerpoint/2010/main" val="15415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EPA</a:t>
            </a: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Beta Testing Team Timeline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0"/>
            <a:ext cx="10058400" cy="5616625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May – release NEXUS 3.0 and Quick Tutorial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Mid-May - d</a:t>
            </a:r>
            <a:r>
              <a:rPr lang="en-US" sz="3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 NEXUS 3.0 to EPA </a:t>
            </a:r>
            <a:r>
              <a:rPr lang="en-US" sz="36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 </a:t>
            </a:r>
            <a:r>
              <a:rPr lang="en-US" sz="3600" b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 </a:t>
            </a:r>
            <a:r>
              <a:rPr lang="en-US" sz="36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6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eam</a:t>
            </a:r>
            <a:endParaRPr lang="en-US" sz="36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Mid-June - r</a:t>
            </a:r>
            <a:r>
              <a:rPr lang="en-US" sz="3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eview and provide written comments on NEXUS 3.0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June/</a:t>
            </a:r>
            <a:r>
              <a:rPr lang="en-US" sz="36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July - m</a:t>
            </a:r>
            <a:r>
              <a:rPr lang="en-US" sz="3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eet to discuss NEXUS 3.0 comments </a:t>
            </a:r>
            <a:endParaRPr lang="en-US" sz="36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 – release updated version of NEXUS incorporating comments from EPA Beta </a:t>
            </a:r>
            <a:r>
              <a:rPr lang="en-US" sz="36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esting </a:t>
            </a:r>
            <a:r>
              <a:rPr lang="en-US" sz="36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eam (assuming funding available)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Fall/Winter 2022 - update NEXUS with 2018 data, when available</a:t>
            </a:r>
          </a:p>
        </p:txBody>
      </p:sp>
    </p:spTree>
    <p:extLst>
      <p:ext uri="{BB962C8B-B14F-4D97-AF65-F5344CB8AC3E}">
        <p14:creationId xmlns:p14="http://schemas.microsoft.com/office/powerpoint/2010/main" val="2201333137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F587F59774D9C67ADFC24F1D322" ma:contentTypeVersion="33" ma:contentTypeDescription="Create a new document." ma:contentTypeScope="" ma:versionID="fbf46d7541001571ac6bd3bb41dfdc87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5c1deef3-b27c-4e9a-b0d4-9d092d100f42" xmlns:ns7="6290be6a-0c37-488c-89d7-fa04eb7489f1" targetNamespace="http://schemas.microsoft.com/office/2006/metadata/properties" ma:root="true" ma:fieldsID="fe9ff65563307d44a935b2ab0c1a934c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c1deef3-b27c-4e9a-b0d4-9d092d100f42"/>
    <xsd:import namespace="6290be6a-0c37-488c-89d7-fa04eb7489f1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c736e54-6a72-46ad-9c00-592f3cec1e75}" ma:internalName="TaxCatchAllLabel" ma:readOnly="true" ma:showField="CatchAllDataLabel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c736e54-6a72-46ad-9c00-592f3cec1e75}" ma:internalName="TaxCatchAll" ma:showField="CatchAllData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eef3-b27c-4e9a-b0d4-9d092d100f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0be6a-0c37-488c-89d7-fa04eb748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2020-02-04T20:55:02+00:00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5c1deef3-b27c-4e9a-b0d4-9d092d100f42">Pending</Records_x0020_Status>
    <Records_x0020_Date xmlns="5c1deef3-b27c-4e9a-b0d4-9d092d100f42" xsi:nil="true"/>
  </documentManagement>
</p:properties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?mso-contentType ?>
<SharedContentType xmlns="Microsoft.SharePoint.Taxonomy.ContentTypeSync" SourceId="29f62856-1543-49d4-a736-4569d363f533" ContentTypeId="0x0101" PreviousValue="false"/>
</file>

<file path=customXml/item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5EEFC2A-E018-4F40-8EA9-6DAD8B10694F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27F44FBE-2015-4FDA-8400-B9BE1887AB0D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630A2CFA-184F-4606-9B52-57D8DA7BA2C1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9A2D0A3F-69D1-465C-A763-965A3B8049B5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1145378-1CB6-468B-A52F-C7B70C0D9746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76D3AC16-981A-46DB-8831-4A58C7D60C9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EA2C2A64-B21A-46FE-825D-E9915562D0D7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CEC331A-B5C3-4C3E-BA9F-FCED4B097622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82D67E67-560B-4CC4-8072-725899C6A2C8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72F1E77C-751E-4170-BEA2-09A8AC38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c1deef3-b27c-4e9a-b0d4-9d092d100f42"/>
    <ds:schemaRef ds:uri="6290be6a-0c37-488c-89d7-fa04eb748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9.xml><?xml version="1.0" encoding="utf-8"?>
<ds:datastoreItem xmlns:ds="http://schemas.openxmlformats.org/officeDocument/2006/customXml" ds:itemID="{D2B4DD59-EC09-4CE6-ADD5-1B8014EE84F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77BB35C-B0B0-43F8-B8E9-01272EF377FC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B45B020A-ED9C-4C9D-97A3-5A44AD5A699F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3D5F0350-8B9A-4E69-A14A-C1E48E4AD082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A136C410-5D59-45D6-9D03-3CE2CAB4D836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3C82BDDC-4EF6-4B41-A9A0-4A18F077915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6656AB6D-41EA-4FF7-A50A-C43EC880E1D6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19F028B-7508-4C9A-98E6-5BF50E578476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71C17364-84F1-4A4D-8D25-10A704D51633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8D245109-56E6-4F15-A32D-39887DB53FC2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72A06C5E-7096-4965-971D-5F1E1C66263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06F695E-7DAD-40CD-97ED-896167376D9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1A6E0D0-DF25-41E1-849F-4E7E9FBDD1A9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5c1deef3-b27c-4e9a-b0d4-9d092d100f42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6290be6a-0c37-488c-89d7-fa04eb7489f1"/>
    <ds:schemaRef ds:uri="http://schemas.microsoft.com/sharepoint/v3/fields"/>
    <ds:schemaRef ds:uri="http://schemas.microsoft.com/sharepoint.v3"/>
    <ds:schemaRef ds:uri="4ffa91fb-a0ff-4ac5-b2db-65c790d184a4"/>
    <ds:schemaRef ds:uri="http://schemas.microsoft.com/sharepoint/v3"/>
  </ds:schemaRefs>
</ds:datastoreItem>
</file>

<file path=customXml/itemProps5.xml><?xml version="1.0" encoding="utf-8"?>
<ds:datastoreItem xmlns:ds="http://schemas.openxmlformats.org/officeDocument/2006/customXml" ds:itemID="{46870A26-E9C1-4A0E-94DB-0E579E95E97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A662AB01-355C-4085-A9B6-5B211CAF778B}">
  <ds:schemaRefs>
    <ds:schemaRef ds:uri="Microsoft.SharePoint.Taxonomy.ContentTypeSync"/>
  </ds:schemaRefs>
</ds:datastoreItem>
</file>

<file path=customXml/itemProps7.xml><?xml version="1.0" encoding="utf-8"?>
<ds:datastoreItem xmlns:ds="http://schemas.openxmlformats.org/officeDocument/2006/customXml" ds:itemID="{5225635A-0470-4E63-B79B-6145D32D8170}">
  <ds:schemaRefs>
    <ds:schemaRef ds:uri="http://schemas.microsoft.com/sharepoint/v3/contenttype/forms"/>
  </ds:schemaRefs>
</ds:datastoreItem>
</file>

<file path=customXml/itemProps8.xml><?xml version="1.0" encoding="utf-8"?>
<ds:datastoreItem xmlns:ds="http://schemas.openxmlformats.org/officeDocument/2006/customXml" ds:itemID="{3BDDB063-64F9-436E-8E08-D6099D632DF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51E06045-3771-42B6-8E2F-19C3A748984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73446</TotalTime>
  <Words>1792</Words>
  <Application>Microsoft Office PowerPoint</Application>
  <PresentationFormat>Widescreen</PresentationFormat>
  <Paragraphs>233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微软雅黑</vt:lpstr>
      <vt:lpstr>黑体</vt:lpstr>
      <vt:lpstr>Arial</vt:lpstr>
      <vt:lpstr>Arial Black</vt:lpstr>
      <vt:lpstr>Calibri</vt:lpstr>
      <vt:lpstr>Courier New</vt:lpstr>
      <vt:lpstr>Symbol</vt:lpstr>
      <vt:lpstr>Wingdings</vt:lpstr>
      <vt:lpstr>2_EMPA课题组模板</vt:lpstr>
      <vt:lpstr>3_EMPA课题组模板</vt:lpstr>
      <vt:lpstr>4_EMPA课题组模板</vt:lpstr>
      <vt:lpstr>“NEXUS” Multi-Pollutant Advanced Screening Tool Game Plan and Next Steps</vt:lpstr>
      <vt:lpstr>PowerPoint Presentation</vt:lpstr>
      <vt:lpstr>NEXUS: Recap</vt:lpstr>
      <vt:lpstr>PowerPoint Presentation</vt:lpstr>
      <vt:lpstr>PowerPoint Presentation</vt:lpstr>
      <vt:lpstr>PowerPoint Presentation</vt:lpstr>
      <vt:lpstr>NEXUS: High Level Summary of Version 2.0 Feedback</vt:lpstr>
      <vt:lpstr>PowerPoint Presentation</vt:lpstr>
      <vt:lpstr>PowerPoint Presentation</vt:lpstr>
      <vt:lpstr>PowerPoint Presentation</vt:lpstr>
      <vt:lpstr>NEXUS: Data Inputs and Major Functions</vt:lpstr>
      <vt:lpstr>Example of Potential NEXUS Application:  Assessment of New Source or Monitoring Location</vt:lpstr>
      <vt:lpstr>PowerPoint Presentation</vt:lpstr>
      <vt:lpstr>Proximity Analysis Module:  “Select Sites” Functions</vt:lpstr>
      <vt:lpstr>“Group” Proximity Analysis: Individual/National Sites Reporting Table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Landis, Elizabeth</cp:lastModifiedBy>
  <cp:revision>1349</cp:revision>
  <cp:lastPrinted>2020-02-19T17:26:50Z</cp:lastPrinted>
  <dcterms:created xsi:type="dcterms:W3CDTF">2016-05-30T08:23:37Z</dcterms:created>
  <dcterms:modified xsi:type="dcterms:W3CDTF">2022-05-03T13:15:03Z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0x0101008B33DF587F59774D9C67ADFC24F1D322</vt:lpwstr>
  </property>
</Properties>
</file>