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6" r:id="rId6"/>
  </p:sldMasterIdLst>
  <p:notesMasterIdLst>
    <p:notesMasterId r:id="rId18"/>
  </p:notesMasterIdLst>
  <p:handoutMasterIdLst>
    <p:handoutMasterId r:id="rId19"/>
  </p:handoutMasterIdLst>
  <p:sldIdLst>
    <p:sldId id="1395" r:id="rId7"/>
    <p:sldId id="1393" r:id="rId8"/>
    <p:sldId id="1394" r:id="rId9"/>
    <p:sldId id="1396" r:id="rId10"/>
    <p:sldId id="1397" r:id="rId11"/>
    <p:sldId id="1386" r:id="rId12"/>
    <p:sldId id="1392" r:id="rId13"/>
    <p:sldId id="1388" r:id="rId14"/>
    <p:sldId id="1390" r:id="rId15"/>
    <p:sldId id="1370" r:id="rId16"/>
    <p:sldId id="13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Scavo, Kimber" initials="SK" lastIdx="2" clrIdx="1">
    <p:extLst>
      <p:ext uri="{19B8F6BF-5375-455C-9EA6-DF929625EA0E}">
        <p15:presenceInfo xmlns:p15="http://schemas.microsoft.com/office/powerpoint/2012/main" userId="S::Scavo.Kimber@epa.gov::f2acd1a6-3918-4b31-b259-77af37031b64" providerId="AD"/>
      </p:ext>
    </p:extLst>
  </p:cmAuthor>
  <p:cmAuthor id="3" name="Landis, Elizabeth" initials="LE" lastIdx="5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6600FF"/>
    <a:srgbClr val="33CC33"/>
    <a:srgbClr val="FFFF00"/>
    <a:srgbClr val="FF9900"/>
    <a:srgbClr val="FF0000"/>
    <a:srgbClr val="F5A8A8"/>
    <a:srgbClr val="C00000"/>
    <a:srgbClr val="D94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x, Tyler" userId="d3ca8bf6-d2c8-45ae-bf9b-8f74647f8102" providerId="ADAL" clId="{2064831B-1190-4212-8705-0ED11795A418}"/>
    <pc:docChg chg="custSel addSld modSld">
      <pc:chgData name="Fox, Tyler" userId="d3ca8bf6-d2c8-45ae-bf9b-8f74647f8102" providerId="ADAL" clId="{2064831B-1190-4212-8705-0ED11795A418}" dt="2021-05-20T23:22:19.952" v="2097" actId="20577"/>
      <pc:docMkLst>
        <pc:docMk/>
      </pc:docMkLst>
      <pc:sldChg chg="modSp mod">
        <pc:chgData name="Fox, Tyler" userId="d3ca8bf6-d2c8-45ae-bf9b-8f74647f8102" providerId="ADAL" clId="{2064831B-1190-4212-8705-0ED11795A418}" dt="2021-05-20T23:21:02.074" v="2068" actId="20577"/>
        <pc:sldMkLst>
          <pc:docMk/>
          <pc:sldMk cId="4041562167" sldId="1393"/>
        </pc:sldMkLst>
        <pc:spChg chg="mod">
          <ac:chgData name="Fox, Tyler" userId="d3ca8bf6-d2c8-45ae-bf9b-8f74647f8102" providerId="ADAL" clId="{2064831B-1190-4212-8705-0ED11795A418}" dt="2021-05-20T23:21:02.074" v="2068" actId="20577"/>
          <ac:spMkLst>
            <pc:docMk/>
            <pc:sldMk cId="4041562167" sldId="1393"/>
            <ac:spMk id="3" creationId="{2C61B016-68E6-4EF5-B393-4CFE9D1CAF63}"/>
          </ac:spMkLst>
        </pc:spChg>
      </pc:sldChg>
      <pc:sldChg chg="modSp mod">
        <pc:chgData name="Fox, Tyler" userId="d3ca8bf6-d2c8-45ae-bf9b-8f74647f8102" providerId="ADAL" clId="{2064831B-1190-4212-8705-0ED11795A418}" dt="2021-05-20T23:22:19.952" v="2097" actId="20577"/>
        <pc:sldMkLst>
          <pc:docMk/>
          <pc:sldMk cId="603626564" sldId="1394"/>
        </pc:sldMkLst>
        <pc:spChg chg="mod">
          <ac:chgData name="Fox, Tyler" userId="d3ca8bf6-d2c8-45ae-bf9b-8f74647f8102" providerId="ADAL" clId="{2064831B-1190-4212-8705-0ED11795A418}" dt="2021-05-20T23:22:19.952" v="2097" actId="20577"/>
          <ac:spMkLst>
            <pc:docMk/>
            <pc:sldMk cId="603626564" sldId="1394"/>
            <ac:spMk id="3" creationId="{D3643FA7-C669-4D60-81EC-3382D17D12D2}"/>
          </ac:spMkLst>
        </pc:spChg>
      </pc:sldChg>
      <pc:sldChg chg="delSp modSp mod">
        <pc:chgData name="Fox, Tyler" userId="d3ca8bf6-d2c8-45ae-bf9b-8f74647f8102" providerId="ADAL" clId="{2064831B-1190-4212-8705-0ED11795A418}" dt="2021-05-19T16:48:03.910" v="113" actId="20577"/>
        <pc:sldMkLst>
          <pc:docMk/>
          <pc:sldMk cId="162811031" sldId="1395"/>
        </pc:sldMkLst>
        <pc:spChg chg="mod">
          <ac:chgData name="Fox, Tyler" userId="d3ca8bf6-d2c8-45ae-bf9b-8f74647f8102" providerId="ADAL" clId="{2064831B-1190-4212-8705-0ED11795A418}" dt="2021-05-19T16:48:03.910" v="113" actId="20577"/>
          <ac:spMkLst>
            <pc:docMk/>
            <pc:sldMk cId="162811031" sldId="1395"/>
            <ac:spMk id="2" creationId="{1BC52527-6986-491D-9416-676643622E7A}"/>
          </ac:spMkLst>
        </pc:spChg>
        <pc:spChg chg="del">
          <ac:chgData name="Fox, Tyler" userId="d3ca8bf6-d2c8-45ae-bf9b-8f74647f8102" providerId="ADAL" clId="{2064831B-1190-4212-8705-0ED11795A418}" dt="2021-05-19T16:47:43.088" v="98" actId="478"/>
          <ac:spMkLst>
            <pc:docMk/>
            <pc:sldMk cId="162811031" sldId="1395"/>
            <ac:spMk id="3" creationId="{94965194-B824-4040-BADA-749DED5F9289}"/>
          </ac:spMkLst>
        </pc:spChg>
      </pc:sldChg>
      <pc:sldChg chg="modSp new mod">
        <pc:chgData name="Fox, Tyler" userId="d3ca8bf6-d2c8-45ae-bf9b-8f74647f8102" providerId="ADAL" clId="{2064831B-1190-4212-8705-0ED11795A418}" dt="2021-05-19T16:47:25.841" v="97" actId="20577"/>
        <pc:sldMkLst>
          <pc:docMk/>
          <pc:sldMk cId="3594000295" sldId="1397"/>
        </pc:sldMkLst>
        <pc:spChg chg="mod">
          <ac:chgData name="Fox, Tyler" userId="d3ca8bf6-d2c8-45ae-bf9b-8f74647f8102" providerId="ADAL" clId="{2064831B-1190-4212-8705-0ED11795A418}" dt="2021-05-19T16:46:24.499" v="44" actId="20577"/>
          <ac:spMkLst>
            <pc:docMk/>
            <pc:sldMk cId="3594000295" sldId="1397"/>
            <ac:spMk id="2" creationId="{B749027B-1246-43EC-B825-F6D9B2B3E52D}"/>
          </ac:spMkLst>
        </pc:spChg>
        <pc:spChg chg="mod">
          <ac:chgData name="Fox, Tyler" userId="d3ca8bf6-d2c8-45ae-bf9b-8f74647f8102" providerId="ADAL" clId="{2064831B-1190-4212-8705-0ED11795A418}" dt="2021-05-19T16:47:25.841" v="97" actId="20577"/>
          <ac:spMkLst>
            <pc:docMk/>
            <pc:sldMk cId="3594000295" sldId="1397"/>
            <ac:spMk id="3" creationId="{8D4A697D-F828-4387-9CE2-55598C927BF6}"/>
          </ac:spMkLst>
        </pc:spChg>
      </pc:sldChg>
    </pc:docChg>
  </pc:docChgLst>
  <pc:docChgLst>
    <pc:chgData name="Jang, Carey" userId="5dcdf613-9329-442e-aaa9-13ddf77a7abf" providerId="ADAL" clId="{B24D3EEC-F61B-40C1-8103-26D8564E3CA0}"/>
    <pc:docChg chg="undo redo custSel addSld delSld modSld sldOrd">
      <pc:chgData name="Jang, Carey" userId="5dcdf613-9329-442e-aaa9-13ddf77a7abf" providerId="ADAL" clId="{B24D3EEC-F61B-40C1-8103-26D8564E3CA0}" dt="2021-05-24T19:48:44.079" v="66" actId="403"/>
      <pc:docMkLst>
        <pc:docMk/>
      </pc:docMkLst>
      <pc:sldChg chg="add">
        <pc:chgData name="Jang, Carey" userId="5dcdf613-9329-442e-aaa9-13ddf77a7abf" providerId="ADAL" clId="{B24D3EEC-F61B-40C1-8103-26D8564E3CA0}" dt="2021-05-24T17:47:55.368" v="2"/>
        <pc:sldMkLst>
          <pc:docMk/>
          <pc:sldMk cId="3189538961" sldId="1370"/>
        </pc:sldMkLst>
      </pc:sldChg>
      <pc:sldChg chg="modSp mod">
        <pc:chgData name="Jang, Carey" userId="5dcdf613-9329-442e-aaa9-13ddf77a7abf" providerId="ADAL" clId="{B24D3EEC-F61B-40C1-8103-26D8564E3CA0}" dt="2021-05-24T19:48:44.079" v="66" actId="403"/>
        <pc:sldMkLst>
          <pc:docMk/>
          <pc:sldMk cId="101582769" sldId="1386"/>
        </pc:sldMkLst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91" creationId="{52A7542E-966E-4D52-8082-86CA3F6B0EB4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92" creationId="{A5C52619-01A4-425E-8B4D-D4CD0B81E90C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93" creationId="{E00D2322-CB25-43C9-A2A5-D6D1AC8FAB58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94" creationId="{2AF22975-AED6-4DFC-88EA-5A203282342C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95" creationId="{24802345-30DC-47FD-AD2D-3E1E2F3A87BE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98" creationId="{A23568E3-90F0-4905-8CAA-79403CDD1671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99" creationId="{FA41E9E6-F0D3-4465-9E1E-2B54B17E777E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100" creationId="{DAA40319-62A7-4E8E-B20F-FFB3D5153AE5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101" creationId="{9988F9BE-7C5F-4A95-B15E-FDCB6F1410B5}"/>
          </ac:spMkLst>
        </pc:spChg>
        <pc:spChg chg="mod">
          <ac:chgData name="Jang, Carey" userId="5dcdf613-9329-442e-aaa9-13ddf77a7abf" providerId="ADAL" clId="{B24D3EEC-F61B-40C1-8103-26D8564E3CA0}" dt="2021-05-24T19:48:44.079" v="66" actId="403"/>
          <ac:spMkLst>
            <pc:docMk/>
            <pc:sldMk cId="101582769" sldId="1386"/>
            <ac:spMk id="102" creationId="{25AFE888-CF99-4518-9E30-51C56206428F}"/>
          </ac:spMkLst>
        </pc:spChg>
        <pc:grpChg chg="mod">
          <ac:chgData name="Jang, Carey" userId="5dcdf613-9329-442e-aaa9-13ddf77a7abf" providerId="ADAL" clId="{B24D3EEC-F61B-40C1-8103-26D8564E3CA0}" dt="2021-05-24T19:48:42.917" v="65" actId="14100"/>
          <ac:grpSpMkLst>
            <pc:docMk/>
            <pc:sldMk cId="101582769" sldId="1386"/>
            <ac:grpSpMk id="86" creationId="{8848B441-ADC5-4DAE-92D3-8D38BED8C3F1}"/>
          </ac:grpSpMkLst>
        </pc:grpChg>
      </pc:sldChg>
      <pc:sldChg chg="del">
        <pc:chgData name="Jang, Carey" userId="5dcdf613-9329-442e-aaa9-13ddf77a7abf" providerId="ADAL" clId="{B24D3EEC-F61B-40C1-8103-26D8564E3CA0}" dt="2021-05-24T17:47:58.375" v="3" actId="47"/>
        <pc:sldMkLst>
          <pc:docMk/>
          <pc:sldMk cId="3659412434" sldId="1389"/>
        </pc:sldMkLst>
      </pc:sldChg>
      <pc:sldChg chg="ord">
        <pc:chgData name="Jang, Carey" userId="5dcdf613-9329-442e-aaa9-13ddf77a7abf" providerId="ADAL" clId="{B24D3EEC-F61B-40C1-8103-26D8564E3CA0}" dt="2021-05-24T17:47:27.466" v="1"/>
        <pc:sldMkLst>
          <pc:docMk/>
          <pc:sldMk cId="3112244129" sldId="1390"/>
        </pc:sldMkLst>
      </pc:sldChg>
      <pc:sldChg chg="addSp modSp mod">
        <pc:chgData name="Jang, Carey" userId="5dcdf613-9329-442e-aaa9-13ddf77a7abf" providerId="ADAL" clId="{B24D3EEC-F61B-40C1-8103-26D8564E3CA0}" dt="2021-05-24T19:48:41.865" v="64" actId="1076"/>
        <pc:sldMkLst>
          <pc:docMk/>
          <pc:sldMk cId="162811031" sldId="1395"/>
        </pc:sldMkLst>
        <pc:spChg chg="add mod">
          <ac:chgData name="Jang, Carey" userId="5dcdf613-9329-442e-aaa9-13ddf77a7abf" providerId="ADAL" clId="{B24D3EEC-F61B-40C1-8103-26D8564E3CA0}" dt="2021-05-24T19:48:41.865" v="64" actId="1076"/>
          <ac:spMkLst>
            <pc:docMk/>
            <pc:sldMk cId="162811031" sldId="1395"/>
            <ac:spMk id="3" creationId="{93F4C49C-CC75-4793-AE29-46DEF9269C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jang_carey_epa_gov/Documents/Documents/Carey/2_NEXUS/NEXUS_briefing_2021/Proximity_Example_Table_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jang_carey_epa_gov/Documents/Documents/Carey/2_NEXUS/NEXUS_briefing_2021/Proximity_Example_Table_char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700" dirty="0"/>
              <a:t>MP Risk and EJ Analysis for Selected Facility/Sector Group</a:t>
            </a:r>
          </a:p>
        </c:rich>
      </c:tx>
      <c:layout>
        <c:manualLayout>
          <c:xMode val="edge"/>
          <c:yMode val="edge"/>
          <c:x val="0.15003697874637112"/>
          <c:y val="2.7494761742734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26234294178913E-2"/>
          <c:y val="0.11314319691551653"/>
          <c:w val="0.90653883393835555"/>
          <c:h val="0.70115150029780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PM Risk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0.85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3-4933-B359-46EB1AAE0186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Air Toxic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3-4933-B359-46EB1AAE0186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EJ Index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0.92</c:v>
                </c:pt>
                <c:pt idx="1">
                  <c:v>0.82</c:v>
                </c:pt>
                <c:pt idx="2">
                  <c:v>0.73</c:v>
                </c:pt>
                <c:pt idx="3">
                  <c:v>0.72</c:v>
                </c:pt>
                <c:pt idx="4">
                  <c:v>0.5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E3-4933-B359-46EB1AAE0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75679"/>
        <c:axId val="147635279"/>
      </c:barChart>
      <c:catAx>
        <c:axId val="14927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5279"/>
        <c:crosses val="autoZero"/>
        <c:auto val="1"/>
        <c:lblAlgn val="ctr"/>
        <c:lblOffset val="100"/>
        <c:noMultiLvlLbl val="0"/>
      </c:catAx>
      <c:valAx>
        <c:axId val="14763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7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71501221602463"/>
          <c:y val="0.1463248127235077"/>
          <c:w val="0.46374187544752377"/>
          <c:h val="5.1919240801828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MP</a:t>
            </a:r>
            <a:r>
              <a:rPr lang="en-US" b="1" baseline="0" dirty="0"/>
              <a:t> Risk and EJ Analysis for Selected Facility and its Sector Group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26234294178913E-2"/>
          <c:y val="0.11314319691551653"/>
          <c:w val="0.90653883393835555"/>
          <c:h val="0.70115150029780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PM Risk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0.85</c:v>
                </c:pt>
                <c:pt idx="1">
                  <c:v>0.75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8-4299-B7F2-4BD99EFC842E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Air Toxic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Sheet1!$D$3:$D$8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0.77</c:v>
                </c:pt>
                <c:pt idx="3">
                  <c:v>0.65</c:v>
                </c:pt>
                <c:pt idx="4">
                  <c:v>0.55000000000000004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8-4299-B7F2-4BD99EFC842E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EJ Index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Within Radius of Facility</c:v>
                </c:pt>
                <c:pt idx="1">
                  <c:v>County Avg.</c:v>
                </c:pt>
                <c:pt idx="2">
                  <c:v>State  Avg.</c:v>
                </c:pt>
                <c:pt idx="3">
                  <c:v>EPA Region Avg.</c:v>
                </c:pt>
                <c:pt idx="4">
                  <c:v>Nation Avg.</c:v>
                </c:pt>
                <c:pt idx="5">
                  <c:v>Sector Group (within radius) National avg.</c:v>
                </c:pt>
              </c:strCache>
            </c:strRef>
          </c:cat>
          <c:val>
            <c:numRef>
              <c:f>Sheet1!$E$3:$E$8</c:f>
              <c:numCache>
                <c:formatCode>0%</c:formatCode>
                <c:ptCount val="6"/>
                <c:pt idx="0">
                  <c:v>0.92</c:v>
                </c:pt>
                <c:pt idx="1">
                  <c:v>0.82</c:v>
                </c:pt>
                <c:pt idx="2">
                  <c:v>0.73</c:v>
                </c:pt>
                <c:pt idx="3">
                  <c:v>0.72</c:v>
                </c:pt>
                <c:pt idx="4">
                  <c:v>0.5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8-4299-B7F2-4BD99EFC8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75679"/>
        <c:axId val="147635279"/>
      </c:barChart>
      <c:catAx>
        <c:axId val="14927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35279"/>
        <c:crosses val="autoZero"/>
        <c:auto val="1"/>
        <c:lblAlgn val="ctr"/>
        <c:lblOffset val="100"/>
        <c:noMultiLvlLbl val="0"/>
      </c:catAx>
      <c:valAx>
        <c:axId val="14763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7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82529390918673"/>
          <c:y val="0.12799494463073677"/>
          <c:w val="0.46374187544752377"/>
          <c:h val="5.1919240801828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0.83799</cdr:x>
      <cdr:y>0.18524</cdr:y>
    </cdr:from>
    <cdr:to>
      <cdr:x>0.83799</cdr:x>
      <cdr:y>0.81396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74DCD8-766A-477C-9AE2-2C541592EED8}"/>
            </a:ext>
          </a:extLst>
        </cdr:cNvPr>
        <cdr:cNvCxnSpPr/>
      </cdr:nvCxnSpPr>
      <cdr:spPr bwMode="auto">
        <a:xfrm xmlns:a="http://schemas.openxmlformats.org/drawingml/2006/main">
          <a:off x="2884793" y="513381"/>
          <a:ext cx="0" cy="174245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0.81871</cdr:x>
      <cdr:y>0.18547</cdr:y>
    </cdr:from>
    <cdr:to>
      <cdr:x>0.81871</cdr:x>
      <cdr:y>0.81419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74DCD8-766A-477C-9AE2-2C541592EED8}"/>
            </a:ext>
          </a:extLst>
        </cdr:cNvPr>
        <cdr:cNvCxnSpPr/>
      </cdr:nvCxnSpPr>
      <cdr:spPr bwMode="auto">
        <a:xfrm xmlns:a="http://schemas.openxmlformats.org/drawingml/2006/main">
          <a:off x="6364735" y="1041042"/>
          <a:ext cx="0" cy="352904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0.12593</cdr:x>
      <cdr:y>0.42871</cdr:y>
    </cdr:from>
    <cdr:to>
      <cdr:x>0.74533</cdr:x>
      <cdr:y>0.42871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8090570-D249-49CB-A4D8-186B1C325BE7}"/>
            </a:ext>
          </a:extLst>
        </cdr:cNvPr>
        <cdr:cNvCxnSpPr/>
      </cdr:nvCxnSpPr>
      <cdr:spPr bwMode="auto">
        <a:xfrm xmlns:a="http://schemas.openxmlformats.org/drawingml/2006/main" flipH="1">
          <a:off x="979003" y="2406350"/>
          <a:ext cx="4815281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9DC5-E0E8-41DB-95ED-516A7941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080F-ECBC-4A40-B667-F6C93C33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5AED-C528-4CA2-A5F1-D8D673817344}" type="datetimeFigureOut">
              <a:rPr lang="en-US" smtClean="0"/>
              <a:t>2021-05-24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EE382-5C9D-4960-BB9C-092552407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B360-5525-4E44-BC5B-6DB57C670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6EA2-F6CE-498B-A1B6-BA5BBD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B47F-577F-497A-AA60-BAA59A43D53C}" type="datetimeFigureOut">
              <a:rPr lang="en-US" smtClean="0"/>
              <a:t>2021-05-24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932F-FBD6-4440-AC0F-3B3D67F5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41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15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94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6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0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3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97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4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85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423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547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78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021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38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634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267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241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564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549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15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117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832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456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14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49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27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4687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8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5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61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10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08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7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56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2527-6986-491D-9416-676643622E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Discussion of National Screening Capabilities within NEXUS:</a:t>
            </a:r>
            <a:br>
              <a:rPr lang="en-US" sz="3600" dirty="0"/>
            </a:br>
            <a:r>
              <a:rPr lang="en-US" sz="3600" dirty="0"/>
              <a:t>Proximity Analysis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F4C49C-CC75-4793-AE29-46DEF9269C70}"/>
              </a:ext>
            </a:extLst>
          </p:cNvPr>
          <p:cNvSpPr/>
          <p:nvPr/>
        </p:nvSpPr>
        <p:spPr>
          <a:xfrm>
            <a:off x="4024045" y="6223837"/>
            <a:ext cx="378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Multi-pollutant Team, 5/24/2021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6BD74A-0AD4-4FFB-B560-8B7E9CD3BEA4}"/>
              </a:ext>
            </a:extLst>
          </p:cNvPr>
          <p:cNvSpPr txBox="1">
            <a:spLocks/>
          </p:cNvSpPr>
          <p:nvPr/>
        </p:nvSpPr>
        <p:spPr bwMode="auto">
          <a:xfrm>
            <a:off x="385895" y="74075"/>
            <a:ext cx="11308358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400"/>
            <a:r>
              <a:rPr lang="en-US" altLang="zh-CN" sz="2400" kern="0" dirty="0">
                <a:solidFill>
                  <a:srgbClr val="FFFFFF"/>
                </a:solidFill>
                <a:latin typeface="微软雅黑"/>
                <a:ea typeface="微软雅黑"/>
              </a:rPr>
              <a:t>Proximity Analysis for Selected Facility/Sector or Monitoring Site: </a:t>
            </a:r>
            <a:r>
              <a:rPr lang="en-US" altLang="zh-CN" sz="2400" kern="0" dirty="0">
                <a:solidFill>
                  <a:srgbClr val="FFFF00"/>
                </a:solidFill>
                <a:latin typeface="微软雅黑"/>
                <a:ea typeface="微软雅黑"/>
              </a:rPr>
              <a:t>Example Chart</a:t>
            </a:r>
            <a:endParaRPr lang="zh-CN" altLang="en-US" sz="2400" kern="0" dirty="0">
              <a:solidFill>
                <a:srgbClr val="FFFF00"/>
              </a:solidFill>
              <a:latin typeface="微软雅黑"/>
              <a:ea typeface="微软雅黑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7545CA-3BCF-469F-8A2B-90E4392937E5}"/>
              </a:ext>
            </a:extLst>
          </p:cNvPr>
          <p:cNvGrpSpPr/>
          <p:nvPr/>
        </p:nvGrpSpPr>
        <p:grpSpPr>
          <a:xfrm>
            <a:off x="1207856" y="1022650"/>
            <a:ext cx="1785843" cy="3773904"/>
            <a:chOff x="211229" y="2168020"/>
            <a:chExt cx="1785843" cy="377390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4190DC-9072-4E80-9CA1-B2B88D299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C66328B-508F-44E0-854C-0CC490AA4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F367D5-79C3-4147-A99C-BC2F11CD852E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Climate Risks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D7CFB3-FD85-4F6A-8A4B-8FACA434F6C9}"/>
                </a:ext>
              </a:extLst>
            </p:cNvPr>
            <p:cNvSpPr/>
            <p:nvPr/>
          </p:nvSpPr>
          <p:spPr>
            <a:xfrm>
              <a:off x="303819" y="2168020"/>
              <a:ext cx="109036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Quality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7C60C3-0234-4536-A296-CE330190A4F4}"/>
                </a:ext>
              </a:extLst>
            </p:cNvPr>
            <p:cNvSpPr/>
            <p:nvPr/>
          </p:nvSpPr>
          <p:spPr>
            <a:xfrm>
              <a:off x="544420" y="2492507"/>
              <a:ext cx="1452651" cy="907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PM2.5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O3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Toxics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Cancer risk</a:t>
              </a:r>
            </a:p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Non-Cancer risk</a:t>
              </a:r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7D0763-8501-47F5-8148-63C7764053C7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Flood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Fire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Sea Level Rise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Heat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Disease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945599-066D-42A8-A708-5E11AC5140A5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05846C-6F17-4E5B-B164-5277B15A92FF}"/>
              </a:ext>
            </a:extLst>
          </p:cNvPr>
          <p:cNvGrpSpPr/>
          <p:nvPr/>
        </p:nvGrpSpPr>
        <p:grpSpPr>
          <a:xfrm>
            <a:off x="1198334" y="2344888"/>
            <a:ext cx="1785843" cy="3773904"/>
            <a:chOff x="211229" y="2168020"/>
            <a:chExt cx="1785843" cy="377390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807862-E2CA-4FF0-988D-9065D79F9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2D7C09-BFDB-4417-91BA-7C49C8C6F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F80C64-677F-4EBA-9D2A-745ED16569D3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Climate Risks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814F82-A65D-43E3-8943-BAAF7F3A2E27}"/>
                </a:ext>
              </a:extLst>
            </p:cNvPr>
            <p:cNvSpPr/>
            <p:nvPr/>
          </p:nvSpPr>
          <p:spPr>
            <a:xfrm>
              <a:off x="303819" y="2168020"/>
              <a:ext cx="130837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EJ Indicators</a:t>
              </a:r>
              <a:endParaRPr lang="en-US" sz="14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131B25-33C7-48AE-80F1-BBB91B8DC219}"/>
                </a:ext>
              </a:extLst>
            </p:cNvPr>
            <p:cNvSpPr/>
            <p:nvPr/>
          </p:nvSpPr>
          <p:spPr>
            <a:xfrm>
              <a:off x="544420" y="2492507"/>
              <a:ext cx="1452651" cy="93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Population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Minority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Income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Education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Language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0E8C25-E0B0-47EB-893E-6423A2D7DF23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Flood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Fire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Sea Level Rise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Heat</a:t>
              </a:r>
            </a:p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Disease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BA5B39-F2D1-449D-95E8-584261B518AA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</a:p>
            <a:p>
              <a:pPr defTabSz="914400"/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79495089-97E7-4338-94ED-02E38F093F5E}"/>
              </a:ext>
            </a:extLst>
          </p:cNvPr>
          <p:cNvGraphicFramePr>
            <a:graphicFrameLocks/>
          </p:cNvGraphicFramePr>
          <p:nvPr/>
        </p:nvGraphicFramePr>
        <p:xfrm>
          <a:off x="3693665" y="1022650"/>
          <a:ext cx="7774085" cy="561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32ACE382-F85E-474E-AAE1-93B8E979C051}"/>
              </a:ext>
            </a:extLst>
          </p:cNvPr>
          <p:cNvSpPr/>
          <p:nvPr/>
        </p:nvSpPr>
        <p:spPr>
          <a:xfrm>
            <a:off x="3711575" y="1265985"/>
            <a:ext cx="74901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1400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(%tile)</a:t>
            </a:r>
            <a:endParaRPr lang="en-US" sz="1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BEF98E-FEEE-4C3B-8364-9413A798CF2D}"/>
              </a:ext>
            </a:extLst>
          </p:cNvPr>
          <p:cNvCxnSpPr/>
          <p:nvPr/>
        </p:nvCxnSpPr>
        <p:spPr bwMode="auto">
          <a:xfrm flipH="1">
            <a:off x="4460594" y="3624872"/>
            <a:ext cx="48152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B6CA614D-BF72-434C-A63C-77DB1FA08567}"/>
              </a:ext>
            </a:extLst>
          </p:cNvPr>
          <p:cNvSpPr/>
          <p:nvPr/>
        </p:nvSpPr>
        <p:spPr bwMode="auto">
          <a:xfrm>
            <a:off x="9893030" y="1803633"/>
            <a:ext cx="1574719" cy="4980289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5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39" y="80426"/>
            <a:ext cx="11553782" cy="64488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Proximity &amp; Spatial Analysis:</a:t>
            </a: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Allow to “Zoom-out” &amp; “Zoom-in” Nationally for all Facilities under same “Sector Group”</a:t>
            </a:r>
            <a:endParaRPr lang="zh-CN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763144" y="63080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8480B-8B8A-44ED-99CE-490A552FD5B2}"/>
              </a:ext>
            </a:extLst>
          </p:cNvPr>
          <p:cNvGrpSpPr/>
          <p:nvPr/>
        </p:nvGrpSpPr>
        <p:grpSpPr>
          <a:xfrm>
            <a:off x="106607" y="2201571"/>
            <a:ext cx="5295047" cy="3855246"/>
            <a:chOff x="1524000" y="874033"/>
            <a:chExt cx="9178287" cy="5792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1BC56-9C4C-4474-A57E-160FA667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874033"/>
              <a:ext cx="9178287" cy="579257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D250C7-45A5-4B80-AB9B-FC1AC1CA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691" y="2639830"/>
              <a:ext cx="3675599" cy="2602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718627" y="5930811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F0FCA-4207-4B16-9B48-8A3118377D63}"/>
                </a:ext>
              </a:extLst>
            </p:cNvPr>
            <p:cNvSpPr/>
            <p:nvPr/>
          </p:nvSpPr>
          <p:spPr bwMode="auto">
            <a:xfrm>
              <a:off x="2329642" y="2210671"/>
              <a:ext cx="1823258" cy="1675529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1D6380-9E7E-4871-8935-9D308B7AF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5277"/>
            <a:stretch/>
          </p:blipFill>
          <p:spPr>
            <a:xfrm>
              <a:off x="3258024" y="4275562"/>
              <a:ext cx="6106000" cy="1946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A7E780-77F9-4181-B85B-A26333CEB478}"/>
                </a:ext>
              </a:extLst>
            </p:cNvPr>
            <p:cNvSpPr/>
            <p:nvPr/>
          </p:nvSpPr>
          <p:spPr>
            <a:xfrm>
              <a:off x="3244701" y="4955916"/>
              <a:ext cx="6088975" cy="508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400" b="1" u="sng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Facility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American Synthesis Rubber Co., KY                 </a:t>
              </a:r>
              <a:r>
                <a:rPr lang="en-US" sz="400" b="1" u="sng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Sector group</a:t>
              </a:r>
              <a:r>
                <a:rPr lang="en-US" sz="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Polymers and Resins Production</a:t>
              </a:r>
              <a:endParaRPr lang="en-US" sz="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914400"/>
              <a:r>
                <a:rPr lang="en-US" sz="1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     </a:t>
              </a:r>
            </a:p>
            <a:p>
              <a:pPr defTabSz="914400"/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			             [</a:t>
              </a:r>
              <a:r>
                <a:rPr lang="en-US" sz="7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Display national map for Sector group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691BF3-5FA0-408F-A462-6B98FC7160B6}"/>
                </a:ext>
              </a:extLst>
            </p:cNvPr>
            <p:cNvSpPr/>
            <p:nvPr/>
          </p:nvSpPr>
          <p:spPr bwMode="auto">
            <a:xfrm>
              <a:off x="3230592" y="5452967"/>
              <a:ext cx="6106000" cy="1136885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DB7AB7-225C-4AE1-B1B9-2B1069CAA46E}"/>
                </a:ext>
              </a:extLst>
            </p:cNvPr>
            <p:cNvSpPr/>
            <p:nvPr/>
          </p:nvSpPr>
          <p:spPr>
            <a:xfrm>
              <a:off x="4279859" y="6104166"/>
              <a:ext cx="1904264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Table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6398804" y="6096958"/>
              <a:ext cx="1821428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Plot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0978B-1ABA-4B95-8BB1-F4DE170A2154}"/>
                </a:ext>
              </a:extLst>
            </p:cNvPr>
            <p:cNvSpPr/>
            <p:nvPr/>
          </p:nvSpPr>
          <p:spPr>
            <a:xfrm>
              <a:off x="3239737" y="4269740"/>
              <a:ext cx="6121998" cy="34682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Risks and EJ  </a:t>
              </a:r>
              <a:r>
                <a:rPr lang="en-US" sz="9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78FB0-0D10-418A-92F6-2C4EE4AE07A5}"/>
                </a:ext>
              </a:extLst>
            </p:cNvPr>
            <p:cNvSpPr/>
            <p:nvPr/>
          </p:nvSpPr>
          <p:spPr>
            <a:xfrm>
              <a:off x="3215654" y="4647328"/>
              <a:ext cx="1717797" cy="2774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DA572-D8D5-4AED-9EE8-BA1804907FB0}"/>
                </a:ext>
              </a:extLst>
            </p:cNvPr>
            <p:cNvSpPr/>
            <p:nvPr/>
          </p:nvSpPr>
          <p:spPr>
            <a:xfrm>
              <a:off x="6375000" y="4675211"/>
              <a:ext cx="1190728" cy="25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09F5D3-21DA-4064-A5FF-BA0BCF919567}"/>
                </a:ext>
              </a:extLst>
            </p:cNvPr>
            <p:cNvGrpSpPr/>
            <p:nvPr/>
          </p:nvGrpSpPr>
          <p:grpSpPr>
            <a:xfrm>
              <a:off x="6304383" y="5633804"/>
              <a:ext cx="1564787" cy="293775"/>
              <a:chOff x="4667038" y="4938031"/>
              <a:chExt cx="1564787" cy="2937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F9F624-84B4-43D9-B118-0B28DF181BB9}"/>
                  </a:ext>
                </a:extLst>
              </p:cNvPr>
              <p:cNvSpPr/>
              <p:nvPr/>
            </p:nvSpPr>
            <p:spPr>
              <a:xfrm flipH="1">
                <a:off x="4667038" y="4970872"/>
                <a:ext cx="394817" cy="25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629572-0C1D-4789-8A79-9741A1D6CD0F}"/>
                  </a:ext>
                </a:extLst>
              </p:cNvPr>
              <p:cNvGrpSpPr/>
              <p:nvPr/>
            </p:nvGrpSpPr>
            <p:grpSpPr>
              <a:xfrm>
                <a:off x="4761458" y="4938031"/>
                <a:ext cx="1170432" cy="114009"/>
                <a:chOff x="4807178" y="4892311"/>
                <a:chExt cx="1170432" cy="11400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448E1AA-A400-4FDB-B625-66B0EC2708F3}"/>
                    </a:ext>
                  </a:extLst>
                </p:cNvPr>
                <p:cNvCxnSpPr/>
                <p:nvPr/>
              </p:nvCxnSpPr>
              <p:spPr bwMode="auto">
                <a:xfrm>
                  <a:off x="4807178" y="4941727"/>
                  <a:ext cx="117043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112CEC0-27BB-4224-97B3-69A2BFAD3CDA}"/>
                    </a:ext>
                  </a:extLst>
                </p:cNvPr>
                <p:cNvSpPr/>
                <p:nvPr/>
              </p:nvSpPr>
              <p:spPr bwMode="auto">
                <a:xfrm>
                  <a:off x="5043680" y="4892311"/>
                  <a:ext cx="45719" cy="1140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33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7E70A6-CB09-4D14-8979-0F08697C23AE}"/>
                  </a:ext>
                </a:extLst>
              </p:cNvPr>
              <p:cNvSpPr/>
              <p:nvPr/>
            </p:nvSpPr>
            <p:spPr>
              <a:xfrm>
                <a:off x="5639158" y="4977465"/>
                <a:ext cx="592667" cy="25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50km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DC3706-C353-463B-946A-AC7515AABABE}"/>
                </a:ext>
              </a:extLst>
            </p:cNvPr>
            <p:cNvSpPr/>
            <p:nvPr/>
          </p:nvSpPr>
          <p:spPr bwMode="auto">
            <a:xfrm>
              <a:off x="3224362" y="4636767"/>
              <a:ext cx="1725084" cy="30204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015334-AC65-4D69-A681-78A922DB232F}"/>
                </a:ext>
              </a:extLst>
            </p:cNvPr>
            <p:cNvGrpSpPr/>
            <p:nvPr/>
          </p:nvGrpSpPr>
          <p:grpSpPr>
            <a:xfrm>
              <a:off x="4185364" y="5557128"/>
              <a:ext cx="2112958" cy="254342"/>
              <a:chOff x="2592858" y="4893966"/>
              <a:chExt cx="2112958" cy="25434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A7880E1-4595-4F15-832B-55E7F5DEF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1" t="10854" r="72189" b="84137"/>
              <a:stretch/>
            </p:blipFill>
            <p:spPr>
              <a:xfrm>
                <a:off x="3129504" y="4918648"/>
                <a:ext cx="1576312" cy="2180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9285A6-1DC7-4F6D-850A-8E60F942BF82}"/>
                  </a:ext>
                </a:extLst>
              </p:cNvPr>
              <p:cNvSpPr/>
              <p:nvPr/>
            </p:nvSpPr>
            <p:spPr>
              <a:xfrm>
                <a:off x="2592858" y="4893966"/>
                <a:ext cx="1576312" cy="25434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en-US" sz="500" b="1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Radius of  Influence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3AD2E8-B447-408B-B0A5-0C6F7EE0F760}"/>
                </a:ext>
              </a:extLst>
            </p:cNvPr>
            <p:cNvSpPr/>
            <p:nvPr/>
          </p:nvSpPr>
          <p:spPr bwMode="auto">
            <a:xfrm>
              <a:off x="9936480" y="3483864"/>
              <a:ext cx="722376" cy="265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D36652-9C01-4B4B-B051-9238FE158AB7}"/>
                </a:ext>
              </a:extLst>
            </p:cNvPr>
            <p:cNvSpPr/>
            <p:nvPr/>
          </p:nvSpPr>
          <p:spPr bwMode="auto">
            <a:xfrm>
              <a:off x="6539323" y="5253184"/>
              <a:ext cx="201168" cy="16897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474655-35C0-4A1D-B93B-59DA2AC47F31}"/>
                </a:ext>
              </a:extLst>
            </p:cNvPr>
            <p:cNvSpPr/>
            <p:nvPr/>
          </p:nvSpPr>
          <p:spPr>
            <a:xfrm>
              <a:off x="4949447" y="4657269"/>
              <a:ext cx="1531170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E40AD58-A169-4179-8CC8-37834791E4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00" t="12892"/>
          <a:stretch/>
        </p:blipFill>
        <p:spPr>
          <a:xfrm>
            <a:off x="6541748" y="2201571"/>
            <a:ext cx="5645338" cy="38552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0482E692-D684-4DF4-AB80-AA702545A408}"/>
              </a:ext>
            </a:extLst>
          </p:cNvPr>
          <p:cNvSpPr/>
          <p:nvPr/>
        </p:nvSpPr>
        <p:spPr bwMode="auto">
          <a:xfrm>
            <a:off x="5589438" y="3466448"/>
            <a:ext cx="798937" cy="39367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EFEAF66-7368-422D-ACE3-8EB9FA6410D5}"/>
              </a:ext>
            </a:extLst>
          </p:cNvPr>
          <p:cNvSpPr/>
          <p:nvPr/>
        </p:nvSpPr>
        <p:spPr bwMode="auto">
          <a:xfrm rot="10800000">
            <a:off x="5545996" y="4380159"/>
            <a:ext cx="798937" cy="39367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031A42-D1D3-4979-B9D1-87C0C14CDBA1}"/>
              </a:ext>
            </a:extLst>
          </p:cNvPr>
          <p:cNvSpPr/>
          <p:nvPr/>
        </p:nvSpPr>
        <p:spPr bwMode="auto">
          <a:xfrm>
            <a:off x="9966120" y="3756961"/>
            <a:ext cx="352339" cy="339891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7009D9-7618-4FA5-BBDB-81F163F92D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69622" y="2194896"/>
            <a:ext cx="4496498" cy="1575415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94CB9E-02B1-4A7F-97D6-2989DB238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60394" y="4114806"/>
            <a:ext cx="4505726" cy="1959965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3E117ED-9E0E-4D9B-BF1A-6F6415603569}"/>
              </a:ext>
            </a:extLst>
          </p:cNvPr>
          <p:cNvSpPr/>
          <p:nvPr/>
        </p:nvSpPr>
        <p:spPr>
          <a:xfrm>
            <a:off x="5342977" y="316626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Zoom-out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B2BC78-F57A-410C-AEDA-42D4C9B2FFBD}"/>
              </a:ext>
            </a:extLst>
          </p:cNvPr>
          <p:cNvSpPr/>
          <p:nvPr/>
        </p:nvSpPr>
        <p:spPr>
          <a:xfrm>
            <a:off x="5426821" y="474167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Zoom-in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Speech Bubble: Rectangle with Corners Rounded 4">
            <a:extLst>
              <a:ext uri="{FF2B5EF4-FFF2-40B4-BE49-F238E27FC236}">
                <a16:creationId xmlns:a16="http://schemas.microsoft.com/office/drawing/2014/main" id="{1C2D021B-BAEC-4FE9-91E6-84F60DE32C5F}"/>
              </a:ext>
            </a:extLst>
          </p:cNvPr>
          <p:cNvSpPr/>
          <p:nvPr/>
        </p:nvSpPr>
        <p:spPr>
          <a:xfrm>
            <a:off x="7349680" y="1145264"/>
            <a:ext cx="4735713" cy="1303464"/>
          </a:xfrm>
          <a:prstGeom prst="wedgeRoundRectCallout">
            <a:avLst>
              <a:gd name="adj1" fmla="val 11601"/>
              <a:gd name="adj2" fmla="val 14250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all facilities within same “Sector group”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 to “zoom out” nationally and “zoom-in” back to facility level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Provide color scale for selected MP risk value (e.g., red w/ high MP risk)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68D314-4C1E-40A0-B58A-90CA75409529}"/>
              </a:ext>
            </a:extLst>
          </p:cNvPr>
          <p:cNvSpPr/>
          <p:nvPr/>
        </p:nvSpPr>
        <p:spPr>
          <a:xfrm>
            <a:off x="467771" y="1637377"/>
            <a:ext cx="4689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Proximity Analysis for Source/Sector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12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B619-3B0A-453A-BEBF-8C03F4F3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B016-68E6-4EF5-B393-4CFE9D1CA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778"/>
            <a:ext cx="10972800" cy="5616624"/>
          </a:xfrm>
        </p:spPr>
        <p:txBody>
          <a:bodyPr/>
          <a:lstStyle/>
          <a:p>
            <a:r>
              <a:rPr lang="en-US" sz="2600" dirty="0"/>
              <a:t>NEXUS assembles a variety of air pollution related data across pollutants and programs in one easily accessible place to inform multi-pollutant air quality planning efforts by EPA and ultimately state/local/tribal air agencies.</a:t>
            </a:r>
          </a:p>
          <a:p>
            <a:r>
              <a:rPr lang="en-US" sz="2600" dirty="0"/>
              <a:t>It supports these efforts by identifying important emissions sources/sectors within a particular area; however, users need screening analysis capabilities to best utilize the tool for their planning purposes.</a:t>
            </a:r>
          </a:p>
          <a:p>
            <a:r>
              <a:rPr lang="en-US" sz="2600" dirty="0">
                <a:solidFill>
                  <a:prstClr val="black"/>
                </a:solidFill>
              </a:rPr>
              <a:t>Proximity screening analysis is a recommended capability within NEXUS to assist users in better understanding the source(s)/pollutant(s) to focus their efforts on, i.e.,  identify emissions reductions to reach attainment and/or reduce harmful exposures to air pollution.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6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D3B0-E44A-4467-A331-19967790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Proximity Screening in NEXUS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3FA7-C669-4D60-81EC-3382D17D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40543"/>
            <a:ext cx="10972800" cy="5616624"/>
          </a:xfrm>
        </p:spPr>
        <p:txBody>
          <a:bodyPr/>
          <a:lstStyle/>
          <a:p>
            <a:r>
              <a:rPr lang="en-US" dirty="0"/>
              <a:t>Proximity Screening Analysis helps answer:</a:t>
            </a:r>
          </a:p>
          <a:p>
            <a:pPr lvl="1"/>
            <a:r>
              <a:rPr lang="en-US" dirty="0"/>
              <a:t>What are the risks in close proximity to my monitor and/or community of interest?</a:t>
            </a:r>
          </a:p>
          <a:p>
            <a:pPr lvl="1"/>
            <a:r>
              <a:rPr lang="en-US" dirty="0"/>
              <a:t>What source(s) are in close proximity to my monitor and/or community of interest?</a:t>
            </a:r>
          </a:p>
          <a:p>
            <a:pPr lvl="1"/>
            <a:r>
              <a:rPr lang="en-US" dirty="0"/>
              <a:t>What are the demographics of communities in close proximity to monitor(s) and/or source(s) of interest?</a:t>
            </a:r>
          </a:p>
          <a:p>
            <a:pPr lvl="1"/>
            <a:r>
              <a:rPr lang="en-US" dirty="0"/>
              <a:t>How do the demographics of communities near my monitor/source compare to area/state/national averages?</a:t>
            </a:r>
          </a:p>
          <a:p>
            <a:pPr lvl="1"/>
            <a:r>
              <a:rPr lang="en-US" dirty="0"/>
              <a:t>How do the risks within communities near my monitor/source compare to area/state/national average?</a:t>
            </a:r>
          </a:p>
        </p:txBody>
      </p:sp>
    </p:spTree>
    <p:extLst>
      <p:ext uri="{BB962C8B-B14F-4D97-AF65-F5344CB8AC3E}">
        <p14:creationId xmlns:p14="http://schemas.microsoft.com/office/powerpoint/2010/main" val="60362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8E31-BDBB-4CB6-81F6-266241A8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 for Proximity Screening: EJ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4EDED5-1FEE-4263-9B3E-FB117F3265B6}"/>
              </a:ext>
            </a:extLst>
          </p:cNvPr>
          <p:cNvSpPr txBox="1">
            <a:spLocks/>
          </p:cNvSpPr>
          <p:nvPr/>
        </p:nvSpPr>
        <p:spPr>
          <a:xfrm>
            <a:off x="771525" y="1000125"/>
            <a:ext cx="10745805" cy="565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“Proximity analysis” is the primary EJ screening approach because close proximity to air pollutant sources, such as industrial plants and major highways, is correlated with exposure and adverse health risks.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Involves comparison of demographic distributions near source(s) (e.g., within 5, 10, 50 km) to those for the state, region, and nation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Proximity Analysis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Demographic analysis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Risk-based demographic analysis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consider other factors for use (next slide)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Tools Used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EJSCREEN by OID for initial screening and rules (with added GIS scripting)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specific efforts for criteria and toxic rules (in-house or contractor)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890F1-9193-4179-94AB-5F387376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602" y="3056196"/>
            <a:ext cx="2629017" cy="22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027B-1246-43EC-B825-F6D9B2B3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Use within NEXUS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A697D-F828-4387-9CE2-55598C927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Codify and augment proximity screening analyses for AQ planning and outreach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800" dirty="0"/>
              <a:t>Incorporate EJSCREEN data layers into NEXUS to be consistent with past practice and codify an approach for OAQPS EJ purposes</a:t>
            </a:r>
          </a:p>
          <a:p>
            <a:pPr lvl="2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Ease of use, transparency of data, efficiently and consistently apply across programs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800" dirty="0"/>
              <a:t>Codify and expand demographic proximity analyses to include emissions density, pop-weighted concentrations, and risk across all pollutants </a:t>
            </a:r>
          </a:p>
          <a:p>
            <a:pPr lvl="2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improved screening approach as it better reflects air pollutant exposure by source/sector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800" dirty="0"/>
              <a:t>Account for multi-pollutant exposure/risk to EJ communities rather than single pollutant to better measure harm from air pollution exposures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1800" dirty="0"/>
              <a:t>Consistency in data, approach, tool for use in screening for our outreach efforts and in potentially in regulatory/policy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0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38" y="80426"/>
            <a:ext cx="11731105" cy="64488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Developing Screening Capabilities for </a:t>
            </a:r>
            <a:b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“Proximity &amp; Spatial Analysis for MP Risks &amp; EJ”</a:t>
            </a:r>
            <a:endParaRPr lang="zh-CN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10008854" y="641649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8480B-8B8A-44ED-99CE-490A552FD5B2}"/>
              </a:ext>
            </a:extLst>
          </p:cNvPr>
          <p:cNvGrpSpPr/>
          <p:nvPr/>
        </p:nvGrpSpPr>
        <p:grpSpPr>
          <a:xfrm>
            <a:off x="206140" y="3224985"/>
            <a:ext cx="4683507" cy="3474631"/>
            <a:chOff x="1524000" y="874033"/>
            <a:chExt cx="9178287" cy="5792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81BC56-9C4C-4474-A57E-160FA667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874033"/>
              <a:ext cx="9178287" cy="579257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D250C7-45A5-4B80-AB9B-FC1AC1CAF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691" y="2639830"/>
              <a:ext cx="3675599" cy="2602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718627" y="5930811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52F0FCA-4207-4B16-9B48-8A3118377D63}"/>
                </a:ext>
              </a:extLst>
            </p:cNvPr>
            <p:cNvSpPr/>
            <p:nvPr/>
          </p:nvSpPr>
          <p:spPr bwMode="auto">
            <a:xfrm>
              <a:off x="2202839" y="2210671"/>
              <a:ext cx="2077018" cy="1675529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1D6380-9E7E-4871-8935-9D308B7AF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5277"/>
            <a:stretch/>
          </p:blipFill>
          <p:spPr>
            <a:xfrm>
              <a:off x="3258024" y="4275562"/>
              <a:ext cx="6106000" cy="1946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A7E780-77F9-4181-B85B-A26333CEB478}"/>
                </a:ext>
              </a:extLst>
            </p:cNvPr>
            <p:cNvSpPr/>
            <p:nvPr/>
          </p:nvSpPr>
          <p:spPr>
            <a:xfrm>
              <a:off x="3244701" y="4955916"/>
              <a:ext cx="6088975" cy="508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sz="400" b="1" u="sng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Facility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American Synthesis Rubber Co., KY                 </a:t>
              </a:r>
              <a:r>
                <a:rPr lang="en-US" sz="400" b="1" u="sng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Sector group</a:t>
              </a:r>
              <a:r>
                <a:rPr lang="en-US" sz="4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: Polymers and Resins Production</a:t>
              </a:r>
              <a:endParaRPr lang="en-US" sz="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defTabSz="914400"/>
              <a:r>
                <a:rPr lang="en-US" sz="1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     </a:t>
              </a:r>
            </a:p>
            <a:p>
              <a:pPr defTabSz="914400"/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			             [</a:t>
              </a:r>
              <a:r>
                <a:rPr lang="en-US" sz="7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</a:t>
              </a:r>
              <a:r>
                <a:rPr lang="en-US" sz="400" b="1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Display national map for Sector group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691BF3-5FA0-408F-A462-6B98FC7160B6}"/>
                </a:ext>
              </a:extLst>
            </p:cNvPr>
            <p:cNvSpPr/>
            <p:nvPr/>
          </p:nvSpPr>
          <p:spPr bwMode="auto">
            <a:xfrm>
              <a:off x="3230592" y="5452967"/>
              <a:ext cx="6106000" cy="1136885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DB7AB7-225C-4AE1-B1B9-2B1069CAA46E}"/>
                </a:ext>
              </a:extLst>
            </p:cNvPr>
            <p:cNvSpPr/>
            <p:nvPr/>
          </p:nvSpPr>
          <p:spPr>
            <a:xfrm>
              <a:off x="4279859" y="6104166"/>
              <a:ext cx="1904264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Table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6398804" y="6096958"/>
              <a:ext cx="1821428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Create Plot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0978B-1ABA-4B95-8BB1-F4DE170A2154}"/>
                </a:ext>
              </a:extLst>
            </p:cNvPr>
            <p:cNvSpPr/>
            <p:nvPr/>
          </p:nvSpPr>
          <p:spPr>
            <a:xfrm>
              <a:off x="3239737" y="4269740"/>
              <a:ext cx="6121998" cy="34682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Risks and EJ  </a:t>
              </a:r>
              <a:r>
                <a:rPr lang="en-US" sz="9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 </a:t>
              </a:r>
              <a:r>
                <a:rPr lang="en-US" sz="7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 </a:t>
              </a:r>
              <a:endPara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78FB0-0D10-418A-92F6-2C4EE4AE07A5}"/>
                </a:ext>
              </a:extLst>
            </p:cNvPr>
            <p:cNvSpPr/>
            <p:nvPr/>
          </p:nvSpPr>
          <p:spPr>
            <a:xfrm>
              <a:off x="3215654" y="4647328"/>
              <a:ext cx="1717797" cy="2774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DA572-D8D5-4AED-9EE8-BA1804907FB0}"/>
                </a:ext>
              </a:extLst>
            </p:cNvPr>
            <p:cNvSpPr/>
            <p:nvPr/>
          </p:nvSpPr>
          <p:spPr>
            <a:xfrm>
              <a:off x="6375000" y="4675211"/>
              <a:ext cx="1190728" cy="25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09F5D3-21DA-4064-A5FF-BA0BCF919567}"/>
                </a:ext>
              </a:extLst>
            </p:cNvPr>
            <p:cNvGrpSpPr/>
            <p:nvPr/>
          </p:nvGrpSpPr>
          <p:grpSpPr>
            <a:xfrm>
              <a:off x="6304383" y="5633804"/>
              <a:ext cx="1564787" cy="293775"/>
              <a:chOff x="4667038" y="4938031"/>
              <a:chExt cx="1564787" cy="2937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BF9F624-84B4-43D9-B118-0B28DF181BB9}"/>
                  </a:ext>
                </a:extLst>
              </p:cNvPr>
              <p:cNvSpPr/>
              <p:nvPr/>
            </p:nvSpPr>
            <p:spPr>
              <a:xfrm flipH="1">
                <a:off x="4667038" y="4970872"/>
                <a:ext cx="394817" cy="254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629572-0C1D-4789-8A79-9741A1D6CD0F}"/>
                  </a:ext>
                </a:extLst>
              </p:cNvPr>
              <p:cNvGrpSpPr/>
              <p:nvPr/>
            </p:nvGrpSpPr>
            <p:grpSpPr>
              <a:xfrm>
                <a:off x="4761458" y="4938031"/>
                <a:ext cx="1170432" cy="114009"/>
                <a:chOff x="4807178" y="4892311"/>
                <a:chExt cx="1170432" cy="114009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B448E1AA-A400-4FDB-B625-66B0EC2708F3}"/>
                    </a:ext>
                  </a:extLst>
                </p:cNvPr>
                <p:cNvCxnSpPr/>
                <p:nvPr/>
              </p:nvCxnSpPr>
              <p:spPr bwMode="auto">
                <a:xfrm>
                  <a:off x="4807178" y="4941727"/>
                  <a:ext cx="117043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112CEC0-27BB-4224-97B3-69A2BFAD3CDA}"/>
                    </a:ext>
                  </a:extLst>
                </p:cNvPr>
                <p:cNvSpPr/>
                <p:nvPr/>
              </p:nvSpPr>
              <p:spPr bwMode="auto">
                <a:xfrm>
                  <a:off x="5043680" y="4892311"/>
                  <a:ext cx="45719" cy="114009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3300"/>
                    </a:solidFill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F7E70A6-CB09-4D14-8979-0F08697C23AE}"/>
                  </a:ext>
                </a:extLst>
              </p:cNvPr>
              <p:cNvSpPr/>
              <p:nvPr/>
            </p:nvSpPr>
            <p:spPr>
              <a:xfrm>
                <a:off x="5639158" y="4977465"/>
                <a:ext cx="592667" cy="254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5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50km</a:t>
                </a:r>
                <a:endParaRPr lang="en-US" sz="5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DC3706-C353-463B-946A-AC7515AABABE}"/>
                </a:ext>
              </a:extLst>
            </p:cNvPr>
            <p:cNvSpPr/>
            <p:nvPr/>
          </p:nvSpPr>
          <p:spPr bwMode="auto">
            <a:xfrm>
              <a:off x="3224362" y="4636767"/>
              <a:ext cx="1725084" cy="30204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015334-AC65-4D69-A681-78A922DB232F}"/>
                </a:ext>
              </a:extLst>
            </p:cNvPr>
            <p:cNvGrpSpPr/>
            <p:nvPr/>
          </p:nvGrpSpPr>
          <p:grpSpPr>
            <a:xfrm>
              <a:off x="4185364" y="5557128"/>
              <a:ext cx="2112958" cy="254342"/>
              <a:chOff x="2592858" y="4893966"/>
              <a:chExt cx="2112958" cy="254342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A7880E1-4595-4F15-832B-55E7F5DEF5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171" t="10854" r="72189" b="84137"/>
              <a:stretch/>
            </p:blipFill>
            <p:spPr>
              <a:xfrm>
                <a:off x="3129504" y="4918648"/>
                <a:ext cx="1576312" cy="2180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9285A6-1DC7-4F6D-850A-8E60F942BF82}"/>
                  </a:ext>
                </a:extLst>
              </p:cNvPr>
              <p:cNvSpPr/>
              <p:nvPr/>
            </p:nvSpPr>
            <p:spPr>
              <a:xfrm>
                <a:off x="2592858" y="4893966"/>
                <a:ext cx="1576312" cy="25434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en-US" sz="500" b="1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Radius of  Influence</a:t>
                </a:r>
                <a:endPara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3AD2E8-B447-408B-B0A5-0C6F7EE0F760}"/>
                </a:ext>
              </a:extLst>
            </p:cNvPr>
            <p:cNvSpPr/>
            <p:nvPr/>
          </p:nvSpPr>
          <p:spPr bwMode="auto">
            <a:xfrm>
              <a:off x="9936480" y="3483864"/>
              <a:ext cx="722376" cy="265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D36652-9C01-4B4B-B051-9238FE158AB7}"/>
                </a:ext>
              </a:extLst>
            </p:cNvPr>
            <p:cNvSpPr/>
            <p:nvPr/>
          </p:nvSpPr>
          <p:spPr bwMode="auto">
            <a:xfrm>
              <a:off x="6539323" y="5253184"/>
              <a:ext cx="201168" cy="16897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9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474655-35C0-4A1D-B93B-59DA2AC47F31}"/>
                </a:ext>
              </a:extLst>
            </p:cNvPr>
            <p:cNvSpPr/>
            <p:nvPr/>
          </p:nvSpPr>
          <p:spPr>
            <a:xfrm>
              <a:off x="4949447" y="4657269"/>
              <a:ext cx="1531170" cy="2774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6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6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94CB9E-02B1-4A7F-97D6-2989DB238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8142" y="2461462"/>
            <a:ext cx="1462991" cy="864796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9F4B00-D01A-4CCB-A96A-0F769E562D7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26845" y="4962301"/>
            <a:ext cx="1169155" cy="507614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B0F6BD27-2562-4FC4-A512-BD05F7843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636" y="793696"/>
            <a:ext cx="4985453" cy="2987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0A05A3E-8C29-4C96-969A-03F196D2B21B}"/>
              </a:ext>
            </a:extLst>
          </p:cNvPr>
          <p:cNvSpPr/>
          <p:nvPr/>
        </p:nvSpPr>
        <p:spPr bwMode="auto">
          <a:xfrm>
            <a:off x="8361542" y="1430190"/>
            <a:ext cx="1784621" cy="149676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800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708C3EE-1318-48E7-925E-F7E236A2B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432" y="928774"/>
            <a:ext cx="1024958" cy="13754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B757B0E-E5F0-44D1-8A8E-E28BE20BC171}"/>
              </a:ext>
            </a:extLst>
          </p:cNvPr>
          <p:cNvGrpSpPr/>
          <p:nvPr/>
        </p:nvGrpSpPr>
        <p:grpSpPr>
          <a:xfrm>
            <a:off x="9138291" y="2069670"/>
            <a:ext cx="238402" cy="234584"/>
            <a:chOff x="5461807" y="2841435"/>
            <a:chExt cx="537827" cy="537827"/>
          </a:xfrm>
        </p:grpSpPr>
        <p:pic>
          <p:nvPicPr>
            <p:cNvPr id="84" name="Graphic 83" descr="Water">
              <a:extLst>
                <a:ext uri="{FF2B5EF4-FFF2-40B4-BE49-F238E27FC236}">
                  <a16:creationId xmlns:a16="http://schemas.microsoft.com/office/drawing/2014/main" id="{1CC108E6-1158-43C7-8D07-3EE0EC3C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50A88D1-B1E3-47EA-945C-EE9930727B78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38D8EF-571B-4BFD-A7E0-22CDE45CE00A}"/>
              </a:ext>
            </a:extLst>
          </p:cNvPr>
          <p:cNvGrpSpPr/>
          <p:nvPr/>
        </p:nvGrpSpPr>
        <p:grpSpPr>
          <a:xfrm>
            <a:off x="8019376" y="3120363"/>
            <a:ext cx="3439808" cy="638062"/>
            <a:chOff x="7631076" y="3154561"/>
            <a:chExt cx="3439808" cy="6380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3D68A2-2F28-44CE-A335-802F19CEA045}"/>
                </a:ext>
              </a:extLst>
            </p:cNvPr>
            <p:cNvSpPr/>
            <p:nvPr/>
          </p:nvSpPr>
          <p:spPr bwMode="auto">
            <a:xfrm>
              <a:off x="8649165" y="3347584"/>
              <a:ext cx="780981" cy="154054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6ECF036-564E-4FEA-A4AA-EEB9CCC3A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3028"/>
            <a:stretch/>
          </p:blipFill>
          <p:spPr>
            <a:xfrm>
              <a:off x="7646460" y="3154561"/>
              <a:ext cx="3424424" cy="6274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674A77-FBEF-466E-B5EF-5F5929010E7E}"/>
                </a:ext>
              </a:extLst>
            </p:cNvPr>
            <p:cNvSpPr/>
            <p:nvPr/>
          </p:nvSpPr>
          <p:spPr bwMode="auto">
            <a:xfrm flipV="1">
              <a:off x="7631076" y="3759317"/>
              <a:ext cx="3424424" cy="24432"/>
            </a:xfrm>
            <a:prstGeom prst="rect">
              <a:avLst/>
            </a:prstGeom>
            <a:solidFill>
              <a:schemeClr val="bg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300406-77AE-4C21-B291-668A40D8781D}"/>
                </a:ext>
              </a:extLst>
            </p:cNvPr>
            <p:cNvSpPr/>
            <p:nvPr/>
          </p:nvSpPr>
          <p:spPr>
            <a:xfrm>
              <a:off x="7636204" y="3169381"/>
              <a:ext cx="3433396" cy="215444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8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and Spatial Analysis for MP Risk and EJ</a:t>
              </a:r>
              <a:endParaRPr lang="en-US" sz="8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DD6452-1F1A-410E-B456-CC766F86340C}"/>
                </a:ext>
              </a:extLst>
            </p:cNvPr>
            <p:cNvSpPr/>
            <p:nvPr/>
          </p:nvSpPr>
          <p:spPr bwMode="auto">
            <a:xfrm>
              <a:off x="8004207" y="3661053"/>
              <a:ext cx="453712" cy="1118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DC5776-54ED-4B49-9ECA-0585EAC72E2C}"/>
                </a:ext>
              </a:extLst>
            </p:cNvPr>
            <p:cNvSpPr/>
            <p:nvPr/>
          </p:nvSpPr>
          <p:spPr bwMode="auto">
            <a:xfrm>
              <a:off x="8778397" y="3692081"/>
              <a:ext cx="538564" cy="847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8E51B28-9941-44EA-88F5-1BCACDC50A60}"/>
                </a:ext>
              </a:extLst>
            </p:cNvPr>
            <p:cNvSpPr/>
            <p:nvPr/>
          </p:nvSpPr>
          <p:spPr bwMode="auto">
            <a:xfrm>
              <a:off x="9358395" y="3406601"/>
              <a:ext cx="1676307" cy="362231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B0C9B41-EAEC-4456-9BA5-677AE343D568}"/>
                </a:ext>
              </a:extLst>
            </p:cNvPr>
            <p:cNvSpPr/>
            <p:nvPr/>
          </p:nvSpPr>
          <p:spPr>
            <a:xfrm>
              <a:off x="7651757" y="3349389"/>
              <a:ext cx="988952" cy="1692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Proximity Analysis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15A2EB-2DCE-4F59-97FC-0C91BCDF85C5}"/>
                </a:ext>
              </a:extLst>
            </p:cNvPr>
            <p:cNvSpPr/>
            <p:nvPr/>
          </p:nvSpPr>
          <p:spPr>
            <a:xfrm>
              <a:off x="9445531" y="3352478"/>
              <a:ext cx="667794" cy="177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endParaRPr lang="en-US" sz="4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2DB36BE-B1F3-4C54-A411-FE74D408BD4D}"/>
                </a:ext>
              </a:extLst>
            </p:cNvPr>
            <p:cNvSpPr/>
            <p:nvPr/>
          </p:nvSpPr>
          <p:spPr bwMode="auto">
            <a:xfrm>
              <a:off x="7661166" y="3510233"/>
              <a:ext cx="1768980" cy="271772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800"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0AD4BB-B088-4966-BCCF-6A2BD53510D8}"/>
                </a:ext>
              </a:extLst>
            </p:cNvPr>
            <p:cNvSpPr txBox="1"/>
            <p:nvPr/>
          </p:nvSpPr>
          <p:spPr>
            <a:xfrm>
              <a:off x="9138177" y="3514811"/>
              <a:ext cx="778860" cy="213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sz="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EJ Indicator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6A20DC-20C0-4680-95CC-60748E78730D}"/>
                </a:ext>
              </a:extLst>
            </p:cNvPr>
            <p:cNvSpPr txBox="1"/>
            <p:nvPr/>
          </p:nvSpPr>
          <p:spPr>
            <a:xfrm>
              <a:off x="7914943" y="3564046"/>
              <a:ext cx="481606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5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MP Risk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CA08BD3-E3D4-4775-AB4B-D36CB201C427}"/>
                </a:ext>
              </a:extLst>
            </p:cNvPr>
            <p:cNvSpPr/>
            <p:nvPr/>
          </p:nvSpPr>
          <p:spPr>
            <a:xfrm>
              <a:off x="9823772" y="3546402"/>
              <a:ext cx="392508" cy="246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Minority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032ED2E-65E0-4C19-BAD9-AA82BBFD98A5}"/>
                </a:ext>
              </a:extLst>
            </p:cNvPr>
            <p:cNvSpPr/>
            <p:nvPr/>
          </p:nvSpPr>
          <p:spPr>
            <a:xfrm>
              <a:off x="8397832" y="3565806"/>
              <a:ext cx="490050" cy="169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Air Toxics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CEBEABC-3314-41DA-97F6-F618E0E8A66E}"/>
                </a:ext>
              </a:extLst>
            </p:cNvPr>
            <p:cNvSpPr/>
            <p:nvPr/>
          </p:nvSpPr>
          <p:spPr>
            <a:xfrm>
              <a:off x="8645368" y="3348804"/>
              <a:ext cx="784778" cy="1692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5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Spatial Analysis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48B441-ADC5-4DAE-92D3-8D38BED8C3F1}"/>
              </a:ext>
            </a:extLst>
          </p:cNvPr>
          <p:cNvGrpSpPr/>
          <p:nvPr/>
        </p:nvGrpSpPr>
        <p:grpSpPr>
          <a:xfrm>
            <a:off x="6504817" y="1454622"/>
            <a:ext cx="989215" cy="2532257"/>
            <a:chOff x="1155630" y="826147"/>
            <a:chExt cx="1795365" cy="509614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52A273B-3BBD-469F-9A5B-5C5D1EE3FD25}"/>
                </a:ext>
              </a:extLst>
            </p:cNvPr>
            <p:cNvGrpSpPr/>
            <p:nvPr/>
          </p:nvGrpSpPr>
          <p:grpSpPr>
            <a:xfrm>
              <a:off x="1165152" y="826147"/>
              <a:ext cx="1785843" cy="3773904"/>
              <a:chOff x="211229" y="2168020"/>
              <a:chExt cx="1785843" cy="3773904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CD6D892-DC76-4412-8ECE-DEEF67CC50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3227B24-DA61-4A85-A43E-8A28F0C40F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23568E3-90F0-4905-8CAA-79403CDD1671}"/>
                  </a:ext>
                </a:extLst>
              </p:cNvPr>
              <p:cNvSpPr/>
              <p:nvPr/>
            </p:nvSpPr>
            <p:spPr>
              <a:xfrm>
                <a:off x="335249" y="3497368"/>
                <a:ext cx="1562903" cy="4335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8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A41E9E6-F0D3-4465-9E1E-2B54B17E777E}"/>
                  </a:ext>
                </a:extLst>
              </p:cNvPr>
              <p:cNvSpPr/>
              <p:nvPr/>
            </p:nvSpPr>
            <p:spPr>
              <a:xfrm>
                <a:off x="303818" y="2168020"/>
                <a:ext cx="1280697" cy="4335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Quality</a:t>
                </a:r>
                <a:endParaRPr lang="en-US" sz="8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AA40319-62A7-4E8E-B20F-FFB3D5153AE5}"/>
                  </a:ext>
                </a:extLst>
              </p:cNvPr>
              <p:cNvSpPr/>
              <p:nvPr/>
            </p:nvSpPr>
            <p:spPr>
              <a:xfrm>
                <a:off x="544421" y="2551669"/>
                <a:ext cx="1452651" cy="9600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PM2.5 risk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O3 risk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Toxics risk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Cancer risk</a:t>
                </a:r>
              </a:p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Non-Cancer risk</a:t>
                </a:r>
                <a:endPara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9988F9BE-7C5F-4A95-B15E-FDCB6F1410B5}"/>
                  </a:ext>
                </a:extLst>
              </p:cNvPr>
              <p:cNvSpPr/>
              <p:nvPr/>
            </p:nvSpPr>
            <p:spPr>
              <a:xfrm>
                <a:off x="668443" y="3899490"/>
                <a:ext cx="1328629" cy="1269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5AFE888-CF99-4518-9E30-51C56206428F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578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525F7CA-23E9-4AA8-B02A-0039D90BCB34}"/>
                </a:ext>
              </a:extLst>
            </p:cNvPr>
            <p:cNvGrpSpPr/>
            <p:nvPr/>
          </p:nvGrpSpPr>
          <p:grpSpPr>
            <a:xfrm>
              <a:off x="1155630" y="2148385"/>
              <a:ext cx="1785843" cy="3773904"/>
              <a:chOff x="211229" y="2168020"/>
              <a:chExt cx="1785843" cy="377390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457C7C7C-8E2A-4790-86BB-E2AD51FE6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05B32CA1-7734-417D-9248-0B62294007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2A7542E-966E-4D52-8082-86CA3F6B0EB4}"/>
                  </a:ext>
                </a:extLst>
              </p:cNvPr>
              <p:cNvSpPr/>
              <p:nvPr/>
            </p:nvSpPr>
            <p:spPr>
              <a:xfrm>
                <a:off x="335249" y="3497368"/>
                <a:ext cx="1562903" cy="4335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8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5C52619-01A4-425E-8B4D-D4CD0B81E90C}"/>
                  </a:ext>
                </a:extLst>
              </p:cNvPr>
              <p:cNvSpPr/>
              <p:nvPr/>
            </p:nvSpPr>
            <p:spPr>
              <a:xfrm>
                <a:off x="303818" y="2168020"/>
                <a:ext cx="1510535" cy="4335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EJ Indicators</a:t>
                </a:r>
                <a:endParaRPr lang="en-US" sz="8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00D2322-CB25-43C9-A2A5-D6D1AC8FAB58}"/>
                  </a:ext>
                </a:extLst>
              </p:cNvPr>
              <p:cNvSpPr/>
              <p:nvPr/>
            </p:nvSpPr>
            <p:spPr>
              <a:xfrm>
                <a:off x="544421" y="2492508"/>
                <a:ext cx="1452651" cy="10839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Population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Minority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Income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Education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Language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F22975-AED6-4DFC-88EA-5A203282342C}"/>
                  </a:ext>
                </a:extLst>
              </p:cNvPr>
              <p:cNvSpPr/>
              <p:nvPr/>
            </p:nvSpPr>
            <p:spPr>
              <a:xfrm>
                <a:off x="668443" y="3899490"/>
                <a:ext cx="1328629" cy="1269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5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4802345-30DC-47FD-AD2D-3E1E2F3A87BE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5788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6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6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87501FA3-638D-4DEF-B682-32671A7930F9}"/>
              </a:ext>
            </a:extLst>
          </p:cNvPr>
          <p:cNvGraphicFramePr>
            <a:graphicFrameLocks/>
          </p:cNvGraphicFramePr>
          <p:nvPr/>
        </p:nvGraphicFramePr>
        <p:xfrm>
          <a:off x="6156284" y="4014876"/>
          <a:ext cx="3183211" cy="263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2" name="Rectangle 121">
            <a:extLst>
              <a:ext uri="{FF2B5EF4-FFF2-40B4-BE49-F238E27FC236}">
                <a16:creationId xmlns:a16="http://schemas.microsoft.com/office/drawing/2014/main" id="{72A18E2E-EEB1-4AE4-9123-B70F0ABD2911}"/>
              </a:ext>
            </a:extLst>
          </p:cNvPr>
          <p:cNvSpPr/>
          <p:nvPr/>
        </p:nvSpPr>
        <p:spPr>
          <a:xfrm>
            <a:off x="523305" y="2518404"/>
            <a:ext cx="395492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</a:p>
          <a:p>
            <a:pPr algn="ctr"/>
            <a:r>
              <a:rPr lang="en-US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(Selected Facility or Monitoring Site) 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E3628FA-EF02-488F-89B9-CB37FBC31C92}"/>
              </a:ext>
            </a:extLst>
          </p:cNvPr>
          <p:cNvSpPr/>
          <p:nvPr/>
        </p:nvSpPr>
        <p:spPr>
          <a:xfrm>
            <a:off x="5338652" y="1727762"/>
            <a:ext cx="130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Analysis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4F3645-70DF-493E-B86D-A54E0A93686C}"/>
              </a:ext>
            </a:extLst>
          </p:cNvPr>
          <p:cNvSpPr/>
          <p:nvPr/>
        </p:nvSpPr>
        <p:spPr>
          <a:xfrm>
            <a:off x="4871427" y="5553760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Graphical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&amp; Tabular </a:t>
            </a:r>
          </a:p>
          <a:p>
            <a:pPr algn="ctr"/>
            <a:r>
              <a:rPr lang="en-US" sz="2000" b="1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Analysis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6546A35-62A4-45AF-BB70-A77A78ED8501}"/>
              </a:ext>
            </a:extLst>
          </p:cNvPr>
          <p:cNvSpPr/>
          <p:nvPr/>
        </p:nvSpPr>
        <p:spPr>
          <a:xfrm>
            <a:off x="116223" y="884549"/>
            <a:ext cx="5030737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NEXUS now can be used to quickly identify top emitters of NOx, SO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and heavy-metal &amp; VOCs HAPs near EJ areas of concern; plan to develop proximity &amp; spatial analysis capabilities</a:t>
            </a:r>
          </a:p>
        </p:txBody>
      </p: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A0415CE9-DD1C-447C-BE99-00192BE19F6C}"/>
              </a:ext>
            </a:extLst>
          </p:cNvPr>
          <p:cNvGraphicFramePr>
            <a:graphicFrameLocks noGrp="1"/>
          </p:cNvGraphicFramePr>
          <p:nvPr/>
        </p:nvGraphicFramePr>
        <p:xfrm>
          <a:off x="9376693" y="3986879"/>
          <a:ext cx="2754148" cy="2864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55275">
                  <a:extLst>
                    <a:ext uri="{9D8B030D-6E8A-4147-A177-3AD203B41FA5}">
                      <a16:colId xmlns:a16="http://schemas.microsoft.com/office/drawing/2014/main" val="2613972110"/>
                    </a:ext>
                  </a:extLst>
                </a:gridCol>
                <a:gridCol w="218420">
                  <a:extLst>
                    <a:ext uri="{9D8B030D-6E8A-4147-A177-3AD203B41FA5}">
                      <a16:colId xmlns:a16="http://schemas.microsoft.com/office/drawing/2014/main" val="658344319"/>
                    </a:ext>
                  </a:extLst>
                </a:gridCol>
                <a:gridCol w="270764">
                  <a:extLst>
                    <a:ext uri="{9D8B030D-6E8A-4147-A177-3AD203B41FA5}">
                      <a16:colId xmlns:a16="http://schemas.microsoft.com/office/drawing/2014/main" val="596504611"/>
                    </a:ext>
                  </a:extLst>
                </a:gridCol>
                <a:gridCol w="244446">
                  <a:extLst>
                    <a:ext uri="{9D8B030D-6E8A-4147-A177-3AD203B41FA5}">
                      <a16:colId xmlns:a16="http://schemas.microsoft.com/office/drawing/2014/main" val="2399988612"/>
                    </a:ext>
                  </a:extLst>
                </a:gridCol>
                <a:gridCol w="61240">
                  <a:extLst>
                    <a:ext uri="{9D8B030D-6E8A-4147-A177-3AD203B41FA5}">
                      <a16:colId xmlns:a16="http://schemas.microsoft.com/office/drawing/2014/main" val="2352880402"/>
                    </a:ext>
                  </a:extLst>
                </a:gridCol>
                <a:gridCol w="228086">
                  <a:extLst>
                    <a:ext uri="{9D8B030D-6E8A-4147-A177-3AD203B41FA5}">
                      <a16:colId xmlns:a16="http://schemas.microsoft.com/office/drawing/2014/main" val="1717502889"/>
                    </a:ext>
                  </a:extLst>
                </a:gridCol>
                <a:gridCol w="328134">
                  <a:extLst>
                    <a:ext uri="{9D8B030D-6E8A-4147-A177-3AD203B41FA5}">
                      <a16:colId xmlns:a16="http://schemas.microsoft.com/office/drawing/2014/main" val="3218331231"/>
                    </a:ext>
                  </a:extLst>
                </a:gridCol>
                <a:gridCol w="288532">
                  <a:extLst>
                    <a:ext uri="{9D8B030D-6E8A-4147-A177-3AD203B41FA5}">
                      <a16:colId xmlns:a16="http://schemas.microsoft.com/office/drawing/2014/main" val="1449918557"/>
                    </a:ext>
                  </a:extLst>
                </a:gridCol>
                <a:gridCol w="359251">
                  <a:extLst>
                    <a:ext uri="{9D8B030D-6E8A-4147-A177-3AD203B41FA5}">
                      <a16:colId xmlns:a16="http://schemas.microsoft.com/office/drawing/2014/main" val="766921618"/>
                    </a:ext>
                  </a:extLst>
                </a:gridCol>
              </a:tblGrid>
              <a:tr h="512401">
                <a:tc gridSpan="5">
                  <a:txBody>
                    <a:bodyPr/>
                    <a:lstStyle/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American Synthesis Rubber Co., Louisville, KY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Polymers and Resins Production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Risk Drivers</a:t>
                      </a: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ETO, Formaldehyde (examples)</a:t>
                      </a:r>
                    </a:p>
                  </a:txBody>
                  <a:tcPr marL="35840" marR="35840" marT="9038" marB="90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Options: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of Impact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10km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CBSAs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(top MP risk ranking)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5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 threshold</a:t>
                      </a:r>
                      <a:r>
                        <a:rPr lang="en-US" sz="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(“x”-in-a million)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32966"/>
                  </a:ext>
                </a:extLst>
              </a:tr>
              <a:tr h="357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Radius of Facility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Region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         Avg.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National avg.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Top 25 CBSAs </a:t>
                      </a:r>
                      <a:endParaRPr lang="en-US" sz="50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extLst>
                  <a:ext uri="{0D108BD9-81ED-4DB2-BD59-A6C34878D82A}">
                    <a16:rowId xmlns:a16="http://schemas.microsoft.com/office/drawing/2014/main" val="80481039"/>
                  </a:ext>
                </a:extLst>
              </a:tr>
              <a:tr h="12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total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4355509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561375175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 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13802852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Cancer risk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473100024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</a:t>
                      </a:r>
                      <a:endParaRPr lang="en-US" sz="50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(“x”-in-a million))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233302832"/>
                  </a:ext>
                </a:extLst>
              </a:tr>
              <a:tr h="193112">
                <a:tc>
                  <a:txBody>
                    <a:bodyPr/>
                    <a:lstStyle/>
                    <a:p>
                      <a:pPr marL="92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above selected threshold</a:t>
                      </a:r>
                      <a:r>
                        <a:rPr lang="en-US" sz="5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704781743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6981042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</a:t>
                      </a:r>
                      <a:endParaRPr lang="en-US" sz="5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(Hazard Index)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16490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Flood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5827612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Sea level rise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332158204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Fire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096746375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Disease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185528427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</a:t>
                      </a:r>
                      <a:r>
                        <a:rPr lang="en-US" sz="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Minority group (%tile)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68427092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Low-income group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454435688"/>
                  </a:ext>
                </a:extLst>
              </a:tr>
              <a:tr h="123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Demographic Index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99430170"/>
                  </a:ext>
                </a:extLst>
              </a:tr>
              <a:tr h="67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Linguistic Isolation (%tile)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846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BC56-9C4C-4474-A57E-160FA667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74033"/>
            <a:ext cx="9178287" cy="57925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D250C7-45A5-4B80-AB9B-FC1AC1CAF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691" y="2639830"/>
            <a:ext cx="3675599" cy="26025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718627" y="5930811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2329642" y="2210671"/>
            <a:ext cx="1823258" cy="1675529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77"/>
          <a:stretch/>
        </p:blipFill>
        <p:spPr>
          <a:xfrm>
            <a:off x="3258024" y="4275562"/>
            <a:ext cx="6106000" cy="1946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619490" y="626999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E780-77F9-4181-B85B-A26333CEB478}"/>
              </a:ext>
            </a:extLst>
          </p:cNvPr>
          <p:cNvSpPr/>
          <p:nvPr/>
        </p:nvSpPr>
        <p:spPr>
          <a:xfrm>
            <a:off x="3244702" y="4955915"/>
            <a:ext cx="6088976" cy="515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sz="1050" b="1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Facility</a:t>
            </a:r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American Synthesis Rubber Co., KY                 </a:t>
            </a:r>
            <a:r>
              <a:rPr lang="en-US" sz="1050" b="1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Sector group</a:t>
            </a:r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Polymers and Resins Production</a:t>
            </a:r>
            <a:endParaRPr lang="en-US" sz="1050" b="1" kern="100" dirty="0">
              <a:solidFill>
                <a:srgbClr val="00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defTabSz="914400"/>
            <a:r>
              <a:rPr lang="en-US" sz="3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defTabSz="914400"/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			             [</a:t>
            </a:r>
            <a:r>
              <a:rPr lang="en-US" sz="1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x     </a:t>
            </a:r>
            <a:r>
              <a:rPr lang="en-US" sz="105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national map for Sector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>
            <a:off x="3230592" y="5452967"/>
            <a:ext cx="6106000" cy="1136885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B7AB7-225C-4AE1-B1B9-2B1069CAA46E}"/>
              </a:ext>
            </a:extLst>
          </p:cNvPr>
          <p:cNvSpPr/>
          <p:nvPr/>
        </p:nvSpPr>
        <p:spPr>
          <a:xfrm>
            <a:off x="4279859" y="6104166"/>
            <a:ext cx="1904265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A689-EAF8-4ED7-B733-7717143C2A70}"/>
              </a:ext>
            </a:extLst>
          </p:cNvPr>
          <p:cNvSpPr/>
          <p:nvPr/>
        </p:nvSpPr>
        <p:spPr>
          <a:xfrm>
            <a:off x="6398803" y="6096957"/>
            <a:ext cx="1821429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Plot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239736" y="4269738"/>
            <a:ext cx="612199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and Spatial Analysis for MP Risks and EJ  </a:t>
            </a:r>
            <a:r>
              <a:rPr lang="en-US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215654" y="4647329"/>
            <a:ext cx="1717795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DA572-D8D5-4AED-9EE8-BA1804907FB0}"/>
              </a:ext>
            </a:extLst>
          </p:cNvPr>
          <p:cNvSpPr/>
          <p:nvPr/>
        </p:nvSpPr>
        <p:spPr>
          <a:xfrm>
            <a:off x="6375000" y="4675211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09F5D3-21DA-4064-A5FF-BA0BCF919567}"/>
              </a:ext>
            </a:extLst>
          </p:cNvPr>
          <p:cNvGrpSpPr/>
          <p:nvPr/>
        </p:nvGrpSpPr>
        <p:grpSpPr>
          <a:xfrm>
            <a:off x="6304383" y="5633804"/>
            <a:ext cx="1477387" cy="301042"/>
            <a:chOff x="4667038" y="4938031"/>
            <a:chExt cx="1477387" cy="3010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9F624-84B4-43D9-B118-0B28DF181BB9}"/>
                </a:ext>
              </a:extLst>
            </p:cNvPr>
            <p:cNvSpPr/>
            <p:nvPr/>
          </p:nvSpPr>
          <p:spPr>
            <a:xfrm flipH="1">
              <a:off x="4667038" y="4970871"/>
              <a:ext cx="3948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1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629572-0C1D-4789-8A79-9741A1D6CD0F}"/>
                </a:ext>
              </a:extLst>
            </p:cNvPr>
            <p:cNvGrpSpPr/>
            <p:nvPr/>
          </p:nvGrpSpPr>
          <p:grpSpPr>
            <a:xfrm>
              <a:off x="4761458" y="4938031"/>
              <a:ext cx="1170432" cy="114009"/>
              <a:chOff x="4807178" y="4892311"/>
              <a:chExt cx="1170432" cy="1140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448E1AA-A400-4FDB-B625-66B0EC2708F3}"/>
                  </a:ext>
                </a:extLst>
              </p:cNvPr>
              <p:cNvCxnSpPr/>
              <p:nvPr/>
            </p:nvCxnSpPr>
            <p:spPr bwMode="auto">
              <a:xfrm>
                <a:off x="4807178" y="4941727"/>
                <a:ext cx="117043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12CEC0-27BB-4224-97B3-69A2BFAD3CDA}"/>
                  </a:ext>
                </a:extLst>
              </p:cNvPr>
              <p:cNvSpPr/>
              <p:nvPr/>
            </p:nvSpPr>
            <p:spPr bwMode="auto">
              <a:xfrm>
                <a:off x="5043680" y="4892311"/>
                <a:ext cx="45719" cy="1140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>
                  <a:solidFill>
                    <a:srgbClr val="FF3300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7E70A6-CB09-4D14-8979-0F08697C23AE}"/>
                </a:ext>
              </a:extLst>
            </p:cNvPr>
            <p:cNvSpPr/>
            <p:nvPr/>
          </p:nvSpPr>
          <p:spPr>
            <a:xfrm>
              <a:off x="5639158" y="4977463"/>
              <a:ext cx="5052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100" kern="100" dirty="0">
                  <a:solidFill>
                    <a:srgbClr val="000000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50km</a:t>
              </a:r>
              <a:endParaRPr lang="en-US" sz="1100" dirty="0">
                <a:solidFill>
                  <a:srgbClr val="000000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3224362" y="4636767"/>
            <a:ext cx="1725084" cy="3020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015334-AC65-4D69-A681-78A922DB232F}"/>
              </a:ext>
            </a:extLst>
          </p:cNvPr>
          <p:cNvGrpSpPr/>
          <p:nvPr/>
        </p:nvGrpSpPr>
        <p:grpSpPr>
          <a:xfrm>
            <a:off x="4185364" y="5557128"/>
            <a:ext cx="2112958" cy="261610"/>
            <a:chOff x="2592858" y="4893966"/>
            <a:chExt cx="2112958" cy="2616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7880E1-4595-4F15-832B-55E7F5DE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71" t="10854" r="72189" b="84137"/>
            <a:stretch/>
          </p:blipFill>
          <p:spPr>
            <a:xfrm>
              <a:off x="3129504" y="4918648"/>
              <a:ext cx="1576312" cy="2180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285A6-1DC7-4F6D-850A-8E60F942BF82}"/>
                </a:ext>
              </a:extLst>
            </p:cNvPr>
            <p:cNvSpPr/>
            <p:nvPr/>
          </p:nvSpPr>
          <p:spPr>
            <a:xfrm>
              <a:off x="2592858" y="4893966"/>
              <a:ext cx="1576312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1100" b="1" kern="100" dirty="0">
                  <a:solidFill>
                    <a:srgbClr val="0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Radius of  Influence</a:t>
              </a:r>
              <a:endPara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23AD2E8-B447-408B-B0A5-0C6F7EE0F760}"/>
              </a:ext>
            </a:extLst>
          </p:cNvPr>
          <p:cNvSpPr/>
          <p:nvPr/>
        </p:nvSpPr>
        <p:spPr bwMode="auto">
          <a:xfrm>
            <a:off x="9936480" y="3483864"/>
            <a:ext cx="722376" cy="265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36652-9C01-4B4B-B051-9238FE158AB7}"/>
              </a:ext>
            </a:extLst>
          </p:cNvPr>
          <p:cNvSpPr/>
          <p:nvPr/>
        </p:nvSpPr>
        <p:spPr bwMode="auto">
          <a:xfrm>
            <a:off x="6539323" y="5253184"/>
            <a:ext cx="201168" cy="1689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A4706AFB-A006-4DA7-B35E-2C4CFB359EE8}"/>
              </a:ext>
            </a:extLst>
          </p:cNvPr>
          <p:cNvSpPr/>
          <p:nvPr/>
        </p:nvSpPr>
        <p:spPr>
          <a:xfrm>
            <a:off x="7109387" y="1033287"/>
            <a:ext cx="4643703" cy="1184526"/>
          </a:xfrm>
          <a:prstGeom prst="wedgeRoundRectCallout">
            <a:avLst>
              <a:gd name="adj1" fmla="val 16214"/>
              <a:gd name="adj2" fmla="val 14685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 now can quickly identify top emitters of CAPs &amp; HAPs; Plan to develop proximity screening capabilities to include EJ/demographic indicators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4949446" y="4657268"/>
            <a:ext cx="1531170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3C5ED4C-7E0D-4886-9BBE-5111C92DBA60}"/>
              </a:ext>
            </a:extLst>
          </p:cNvPr>
          <p:cNvSpPr txBox="1">
            <a:spLocks/>
          </p:cNvSpPr>
          <p:nvPr/>
        </p:nvSpPr>
        <p:spPr bwMode="auto">
          <a:xfrm>
            <a:off x="567655" y="32441"/>
            <a:ext cx="10793896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defTabSz="914400"/>
            <a:r>
              <a:rPr lang="en-US" altLang="zh-CN" sz="2800" kern="0" dirty="0"/>
              <a:t>Developing Capabilities for </a:t>
            </a:r>
            <a:r>
              <a:rPr lang="en-US" altLang="zh-CN" sz="2800" kern="0" dirty="0">
                <a:solidFill>
                  <a:srgbClr val="FFFF00"/>
                </a:solidFill>
              </a:rPr>
              <a:t>Proximity</a:t>
            </a:r>
            <a:r>
              <a:rPr lang="en-US" altLang="zh-CN" sz="2800" kern="0" dirty="0"/>
              <a:t> and Spatial</a:t>
            </a:r>
            <a:r>
              <a:rPr lang="en-US" altLang="zh-CN" sz="2800" kern="0" dirty="0">
                <a:solidFill>
                  <a:srgbClr val="FFFF00"/>
                </a:solidFill>
              </a:rPr>
              <a:t> Analysis</a:t>
            </a:r>
            <a:endParaRPr lang="zh-CN" altLang="en-US" sz="2800" kern="0" dirty="0">
              <a:solidFill>
                <a:srgbClr val="FFFF00"/>
              </a:solidFill>
            </a:endParaRPr>
          </a:p>
        </p:txBody>
      </p:sp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927FB17A-4948-4C08-8E77-F3695B4CF564}"/>
              </a:ext>
            </a:extLst>
          </p:cNvPr>
          <p:cNvSpPr/>
          <p:nvPr/>
        </p:nvSpPr>
        <p:spPr>
          <a:xfrm>
            <a:off x="142001" y="848146"/>
            <a:ext cx="5619675" cy="1053508"/>
          </a:xfrm>
          <a:prstGeom prst="wedgeRoundRectCallout">
            <a:avLst>
              <a:gd name="adj1" fmla="val 10816"/>
              <a:gd name="adj2" fmla="val 7918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kern="100" dirty="0">
                <a:solidFill>
                  <a:srgbClr val="0000F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 will allow to set a flexible “Radius of Influence” for a selected facility or monitoring site </a:t>
            </a:r>
            <a:r>
              <a:rPr lang="en-US" kern="100" dirty="0">
                <a:solidFill>
                  <a:schemeClr val="tx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(based on census tract- and/or block group-level)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74075"/>
            <a:ext cx="10793896" cy="669103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Developing Capabilities for Proximity and </a:t>
            </a:r>
            <a:r>
              <a:rPr lang="en-US" altLang="zh-CN" sz="2800" dirty="0">
                <a:solidFill>
                  <a:srgbClr val="FFFF00"/>
                </a:solidFill>
              </a:rPr>
              <a:t>Spatial Analysis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3987642" y="7152793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9706524" y="622991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5183199" y="5745799"/>
            <a:ext cx="1392546" cy="288283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AD6020A-5576-4CCD-8EEB-5EFBE880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62" y="851314"/>
            <a:ext cx="9018253" cy="599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4670345" y="2032171"/>
            <a:ext cx="3182111" cy="2800906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028"/>
          <a:stretch/>
        </p:blipFill>
        <p:spPr>
          <a:xfrm>
            <a:off x="3395302" y="5384594"/>
            <a:ext cx="6106000" cy="1174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 flipV="1">
            <a:off x="3367870" y="6516280"/>
            <a:ext cx="6106000" cy="45719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377014" y="5412326"/>
            <a:ext cx="6121998" cy="30777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and Spatial Analysis for MP Risk and EJ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7E2E3A-F397-474A-95F9-03129425AEE4}"/>
              </a:ext>
            </a:extLst>
          </p:cNvPr>
          <p:cNvSpPr/>
          <p:nvPr/>
        </p:nvSpPr>
        <p:spPr bwMode="auto">
          <a:xfrm>
            <a:off x="4033191" y="6332398"/>
            <a:ext cx="809001" cy="2093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A579B7-381D-459B-9F0D-948F196E2173}"/>
              </a:ext>
            </a:extLst>
          </p:cNvPr>
          <p:cNvSpPr/>
          <p:nvPr/>
        </p:nvSpPr>
        <p:spPr bwMode="auto">
          <a:xfrm>
            <a:off x="5413628" y="6390460"/>
            <a:ext cx="960299" cy="1586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E3F3F9-9D75-4DEA-AE6B-0B6427C0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413" y="1093866"/>
            <a:ext cx="1827575" cy="25739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07FA197-7AED-4165-AE0D-5493E826BFB8}"/>
              </a:ext>
            </a:extLst>
          </p:cNvPr>
          <p:cNvGrpSpPr/>
          <p:nvPr/>
        </p:nvGrpSpPr>
        <p:grpSpPr>
          <a:xfrm>
            <a:off x="6055346" y="3228838"/>
            <a:ext cx="425089" cy="438979"/>
            <a:chOff x="5461807" y="2841435"/>
            <a:chExt cx="537827" cy="537827"/>
          </a:xfrm>
        </p:grpSpPr>
        <p:pic>
          <p:nvPicPr>
            <p:cNvPr id="37" name="Graphic 36" descr="Water">
              <a:extLst>
                <a:ext uri="{FF2B5EF4-FFF2-40B4-BE49-F238E27FC236}">
                  <a16:creationId xmlns:a16="http://schemas.microsoft.com/office/drawing/2014/main" id="{25229B63-1865-4FA4-A2EB-8216C5B5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B44E79-A456-47E5-97E5-F3B35FC7017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ln>
                  <a:solidFill>
                    <a:srgbClr val="000000"/>
                  </a:solidFill>
                </a:ln>
                <a:solidFill>
                  <a:srgbClr val="FF33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124B286-7F17-4812-85AE-3DB5EACA6C5F}"/>
              </a:ext>
            </a:extLst>
          </p:cNvPr>
          <p:cNvSpPr/>
          <p:nvPr/>
        </p:nvSpPr>
        <p:spPr bwMode="auto">
          <a:xfrm>
            <a:off x="6447807" y="5856239"/>
            <a:ext cx="2988979" cy="67784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404746" y="5749177"/>
            <a:ext cx="1763374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 Analysis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B95549-029C-4C97-A540-CDEEAB26F075}"/>
              </a:ext>
            </a:extLst>
          </p:cNvPr>
          <p:cNvSpPr/>
          <p:nvPr/>
        </p:nvSpPr>
        <p:spPr>
          <a:xfrm>
            <a:off x="6603177" y="5754959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F397C1-9CA4-4CFD-AB84-C54342C8CED8}"/>
              </a:ext>
            </a:extLst>
          </p:cNvPr>
          <p:cNvSpPr/>
          <p:nvPr/>
        </p:nvSpPr>
        <p:spPr bwMode="auto">
          <a:xfrm>
            <a:off x="3421524" y="6050167"/>
            <a:ext cx="3154221" cy="5085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33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D7749-26CB-4576-8C94-FA0794EFCF1C}"/>
              </a:ext>
            </a:extLst>
          </p:cNvPr>
          <p:cNvSpPr txBox="1"/>
          <p:nvPr/>
        </p:nvSpPr>
        <p:spPr>
          <a:xfrm>
            <a:off x="6055142" y="6058734"/>
            <a:ext cx="1388764" cy="335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EJ Indicator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87EC6-8878-460E-9728-E1FCA6B30FF6}"/>
              </a:ext>
            </a:extLst>
          </p:cNvPr>
          <p:cNvSpPr txBox="1"/>
          <p:nvPr/>
        </p:nvSpPr>
        <p:spPr>
          <a:xfrm>
            <a:off x="3874026" y="6150867"/>
            <a:ext cx="8587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MP Risk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BA552D-5313-4D09-B1BB-EC878CD505B4}"/>
              </a:ext>
            </a:extLst>
          </p:cNvPr>
          <p:cNvSpPr/>
          <p:nvPr/>
        </p:nvSpPr>
        <p:spPr>
          <a:xfrm>
            <a:off x="7277608" y="6117849"/>
            <a:ext cx="69987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Minority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4DC6B8-05D7-4F9E-AD8E-197D8CBFF4E0}"/>
              </a:ext>
            </a:extLst>
          </p:cNvPr>
          <p:cNvSpPr/>
          <p:nvPr/>
        </p:nvSpPr>
        <p:spPr>
          <a:xfrm>
            <a:off x="4735054" y="6154161"/>
            <a:ext cx="87379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Air Toxics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5176428" y="5748082"/>
            <a:ext cx="1399317" cy="26904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100" b="1" kern="100" dirty="0">
                <a:solidFill>
                  <a:srgbClr val="0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8CB32-40B0-4AC6-9D06-5108F6E15D61}"/>
              </a:ext>
            </a:extLst>
          </p:cNvPr>
          <p:cNvGrpSpPr/>
          <p:nvPr/>
        </p:nvGrpSpPr>
        <p:grpSpPr>
          <a:xfrm>
            <a:off x="1155630" y="826147"/>
            <a:ext cx="1795365" cy="5096142"/>
            <a:chOff x="1155630" y="826147"/>
            <a:chExt cx="1795365" cy="509614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5A2BD97-522B-4A0C-B989-B2996A0C4052}"/>
                </a:ext>
              </a:extLst>
            </p:cNvPr>
            <p:cNvGrpSpPr/>
            <p:nvPr/>
          </p:nvGrpSpPr>
          <p:grpSpPr>
            <a:xfrm>
              <a:off x="1165152" y="826147"/>
              <a:ext cx="1785843" cy="3773904"/>
              <a:chOff x="211229" y="2168020"/>
              <a:chExt cx="1785843" cy="377390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41F7994-805E-4823-9A85-021829A9A6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99518D45-5E2A-4EFC-893E-EE3E558DB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2C2996A-51BA-43D2-A456-BF983F2DA2F3}"/>
                  </a:ext>
                </a:extLst>
              </p:cNvPr>
              <p:cNvSpPr/>
              <p:nvPr/>
            </p:nvSpPr>
            <p:spPr>
              <a:xfrm>
                <a:off x="335250" y="3497366"/>
                <a:ext cx="135966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23132E-C805-461F-93FC-7333742DA884}"/>
                  </a:ext>
                </a:extLst>
              </p:cNvPr>
              <p:cNvSpPr/>
              <p:nvPr/>
            </p:nvSpPr>
            <p:spPr>
              <a:xfrm>
                <a:off x="303819" y="2168020"/>
                <a:ext cx="109036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Quality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4DED3-BA2C-4B85-BAA5-394D1BB7A45C}"/>
                  </a:ext>
                </a:extLst>
              </p:cNvPr>
              <p:cNvSpPr/>
              <p:nvPr/>
            </p:nvSpPr>
            <p:spPr>
              <a:xfrm>
                <a:off x="544420" y="2492507"/>
                <a:ext cx="1452651" cy="9079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PM2.5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O3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Air Toxics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Cancer risk</a:t>
                </a:r>
              </a:p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Non-Cancer risk</a:t>
                </a:r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B27D2B4-949D-4DD6-B647-51C3DE055968}"/>
                  </a:ext>
                </a:extLst>
              </p:cNvPr>
              <p:cNvSpPr/>
              <p:nvPr/>
            </p:nvSpPr>
            <p:spPr>
              <a:xfrm>
                <a:off x="668442" y="3899491"/>
                <a:ext cx="1328630" cy="11003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FDE5C61-7694-4B66-A61F-09BF7AF08C74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69E7816-E439-41F6-9EF8-41F054CAB50C}"/>
                </a:ext>
              </a:extLst>
            </p:cNvPr>
            <p:cNvGrpSpPr/>
            <p:nvPr/>
          </p:nvGrpSpPr>
          <p:grpSpPr>
            <a:xfrm>
              <a:off x="1155630" y="2148385"/>
              <a:ext cx="1785843" cy="3773904"/>
              <a:chOff x="211229" y="2168020"/>
              <a:chExt cx="1785843" cy="377390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09137906-3C43-4179-A159-BF087F23E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9" t="44360" r="50471" b="1"/>
              <a:stretch/>
            </p:blipFill>
            <p:spPr>
              <a:xfrm>
                <a:off x="211229" y="2186308"/>
                <a:ext cx="1785842" cy="375561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53786FB6-B23B-4209-9144-ED0AB6BA20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998" t="48194" r="60714" b="36905"/>
              <a:stretch/>
            </p:blipFill>
            <p:spPr>
              <a:xfrm>
                <a:off x="335250" y="3844626"/>
                <a:ext cx="849322" cy="107795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5FAA602-708A-4DA3-885F-CBBDA6F39ECB}"/>
                  </a:ext>
                </a:extLst>
              </p:cNvPr>
              <p:cNvSpPr/>
              <p:nvPr/>
            </p:nvSpPr>
            <p:spPr>
              <a:xfrm>
                <a:off x="335250" y="3497366"/>
                <a:ext cx="1359668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Climate Risks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2A368AE-E540-4284-AD27-C14B34D0F8C6}"/>
                  </a:ext>
                </a:extLst>
              </p:cNvPr>
              <p:cNvSpPr/>
              <p:nvPr/>
            </p:nvSpPr>
            <p:spPr>
              <a:xfrm>
                <a:off x="303819" y="2168020"/>
                <a:ext cx="130837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EJ Indicators</a:t>
                </a:r>
                <a:endParaRPr lang="en-US" sz="1400" dirty="0">
                  <a:solidFill>
                    <a:srgbClr val="000000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782C730-093F-433B-A0B1-0B93E43E2632}"/>
                  </a:ext>
                </a:extLst>
              </p:cNvPr>
              <p:cNvSpPr/>
              <p:nvPr/>
            </p:nvSpPr>
            <p:spPr>
              <a:xfrm>
                <a:off x="544420" y="2492507"/>
                <a:ext cx="1452651" cy="938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Population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Minority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Income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Education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Language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C097D0-B537-4F33-8AEB-160D4B1F0785}"/>
                  </a:ext>
                </a:extLst>
              </p:cNvPr>
              <p:cNvSpPr/>
              <p:nvPr/>
            </p:nvSpPr>
            <p:spPr>
              <a:xfrm>
                <a:off x="668442" y="3899491"/>
                <a:ext cx="1328630" cy="11003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05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Flood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Fire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Sea Level Rise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Heat</a:t>
                </a:r>
              </a:p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Disease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3D04937-8AB7-47CD-BF15-6A9FBD594ABA}"/>
                  </a:ext>
                </a:extLst>
              </p:cNvPr>
              <p:cNvSpPr/>
              <p:nvPr/>
            </p:nvSpPr>
            <p:spPr>
              <a:xfrm>
                <a:off x="298673" y="4932557"/>
                <a:ext cx="1661821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11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endPara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68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4047744" y="516742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AED2A5-A797-42B0-909B-73E3AD709154}"/>
              </a:ext>
            </a:extLst>
          </p:cNvPr>
          <p:cNvGraphicFramePr>
            <a:graphicFrameLocks noGrp="1"/>
          </p:cNvGraphicFramePr>
          <p:nvPr/>
        </p:nvGraphicFramePr>
        <p:xfrm>
          <a:off x="1679449" y="906119"/>
          <a:ext cx="8833103" cy="58778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441448">
                  <a:extLst>
                    <a:ext uri="{9D8B030D-6E8A-4147-A177-3AD203B41FA5}">
                      <a16:colId xmlns:a16="http://schemas.microsoft.com/office/drawing/2014/main" val="2613972110"/>
                    </a:ext>
                  </a:extLst>
                </a:gridCol>
                <a:gridCol w="706046">
                  <a:extLst>
                    <a:ext uri="{9D8B030D-6E8A-4147-A177-3AD203B41FA5}">
                      <a16:colId xmlns:a16="http://schemas.microsoft.com/office/drawing/2014/main" val="658344319"/>
                    </a:ext>
                  </a:extLst>
                </a:gridCol>
                <a:gridCol w="875250">
                  <a:extLst>
                    <a:ext uri="{9D8B030D-6E8A-4147-A177-3AD203B41FA5}">
                      <a16:colId xmlns:a16="http://schemas.microsoft.com/office/drawing/2014/main" val="596504611"/>
                    </a:ext>
                  </a:extLst>
                </a:gridCol>
                <a:gridCol w="790181">
                  <a:extLst>
                    <a:ext uri="{9D8B030D-6E8A-4147-A177-3AD203B41FA5}">
                      <a16:colId xmlns:a16="http://schemas.microsoft.com/office/drawing/2014/main" val="2399988612"/>
                    </a:ext>
                  </a:extLst>
                </a:gridCol>
                <a:gridCol w="128207">
                  <a:extLst>
                    <a:ext uri="{9D8B030D-6E8A-4147-A177-3AD203B41FA5}">
                      <a16:colId xmlns:a16="http://schemas.microsoft.com/office/drawing/2014/main" val="2352880402"/>
                    </a:ext>
                  </a:extLst>
                </a:gridCol>
                <a:gridCol w="737292">
                  <a:extLst>
                    <a:ext uri="{9D8B030D-6E8A-4147-A177-3AD203B41FA5}">
                      <a16:colId xmlns:a16="http://schemas.microsoft.com/office/drawing/2014/main" val="1717502889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3218331231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449918557"/>
                    </a:ext>
                  </a:extLst>
                </a:gridCol>
                <a:gridCol w="1161287">
                  <a:extLst>
                    <a:ext uri="{9D8B030D-6E8A-4147-A177-3AD203B41FA5}">
                      <a16:colId xmlns:a16="http://schemas.microsoft.com/office/drawing/2014/main" val="766921618"/>
                    </a:ext>
                  </a:extLst>
                </a:gridCol>
              </a:tblGrid>
              <a:tr h="756446">
                <a:tc gridSpan="5">
                  <a:txBody>
                    <a:bodyPr/>
                    <a:lstStyle/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American Synthesis Rubber Co., Louisville, KY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Polymers and Resins Production</a:t>
                      </a:r>
                    </a:p>
                    <a:p>
                      <a:pPr marL="0" marR="0" indent="-222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Risk Drivers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ETO, Formaldehyde (examples)</a:t>
                      </a:r>
                    </a:p>
                  </a:txBody>
                  <a:tcPr marL="35840" marR="35840" marT="9038" marB="90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Options: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 of Impact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10km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CBSAs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25 (top MP risk ranking)</a:t>
                      </a:r>
                    </a:p>
                    <a:p>
                      <a:pPr marL="0" marR="0" indent="-133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50" b="1" u="sng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 threshold</a:t>
                      </a: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(“x”-in-a million)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32966"/>
                  </a:ext>
                </a:extLst>
              </a:tr>
              <a:tr h="689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Radius of Facility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Region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          Avg.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National avg.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Group (within radius) Top 25 CBSAs </a:t>
                      </a:r>
                      <a:endParaRPr lang="en-US" sz="1050" b="1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extLst>
                  <a:ext uri="{0D108BD9-81ED-4DB2-BD59-A6C34878D82A}">
                    <a16:rowId xmlns:a16="http://schemas.microsoft.com/office/drawing/2014/main" val="80481039"/>
                  </a:ext>
                </a:extLst>
              </a:tr>
              <a:tr h="3545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total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317,xxx,xxx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xxx,xxx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4355509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5613751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(%tile)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1380285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Toxics risk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Cancer risk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473100024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</a:t>
                      </a:r>
                      <a:endParaRPr lang="en-US" sz="1050" b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(“x”-in-a million))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233302832"/>
                  </a:ext>
                </a:extLst>
              </a:tr>
              <a:tr h="355810">
                <a:tc>
                  <a:txBody>
                    <a:bodyPr/>
                    <a:lstStyle/>
                    <a:p>
                      <a:pPr marL="9207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risk value above selected threshold</a:t>
                      </a:r>
                      <a:r>
                        <a:rPr lang="en-US" sz="105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(population 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704781743"/>
                  </a:ext>
                </a:extLst>
              </a:tr>
              <a:tr h="245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6981042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Non-cancer risk </a:t>
                      </a:r>
                      <a:endParaRPr lang="en-US" sz="105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(Hazard Index)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16490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risks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Flood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525827612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Sea level rise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332158204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Fire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096746375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Disease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185528427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EJ/Demographics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Minority group (%tile)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368427092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Low-income group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1454435688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Demographic Index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99430170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Linguistic Isolation (%tile)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5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x%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40" marR="35840" marT="9038" marB="9038" anchor="ctr"/>
                </a:tc>
                <a:extLst>
                  <a:ext uri="{0D108BD9-81ED-4DB2-BD59-A6C34878D82A}">
                    <a16:rowId xmlns:a16="http://schemas.microsoft.com/office/drawing/2014/main" val="282846131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F0F47D8-9A2D-405A-9386-DE44BF3D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97" y="71440"/>
            <a:ext cx="8906254" cy="669103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Screening Proximity Analysis in NEXUS: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/>
              <a:t>Example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Tabular Data Summary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6589353-2F38-4BA0-BBCD-24B9451FBF80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112244129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2021-04-28T15:40:31+00:00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AAEB0137-4BD9-4ACE-A80F-6491EC384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88D612-7080-4224-B840-74D647B17F9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E5FA8BD-047F-4573-8DFD-5CA6D2A297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DD2455C-935E-4CA1-B107-2E8E8F9C62E3}">
  <ds:schemaRefs>
    <ds:schemaRef ds:uri="http://schemas.microsoft.com/sharepoint/v3"/>
    <ds:schemaRef ds:uri="4ffa91fb-a0ff-4ac5-b2db-65c790d184a4"/>
    <ds:schemaRef ds:uri="http://schemas.microsoft.com/sharepoint.v3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17237250-5fc7-4924-b793-bde2ffc80e1d"/>
    <ds:schemaRef ds:uri="http://schemas.microsoft.com/office/2006/documentManagement/types"/>
    <ds:schemaRef ds:uri="e8cef94b-13a7-48be-ac9c-dbd328d0ac26"/>
    <ds:schemaRef ds:uri="http://schemas.microsoft.com/sharepoint/v3/field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4498</TotalTime>
  <Words>1991</Words>
  <Application>Microsoft Office PowerPoint</Application>
  <PresentationFormat>Widescreen</PresentationFormat>
  <Paragraphs>488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黑体</vt:lpstr>
      <vt:lpstr>Arial</vt:lpstr>
      <vt:lpstr>Calibri</vt:lpstr>
      <vt:lpstr>Courier New</vt:lpstr>
      <vt:lpstr>Times New Roman</vt:lpstr>
      <vt:lpstr>Wingdings</vt:lpstr>
      <vt:lpstr>2_EMPA课题组模板</vt:lpstr>
      <vt:lpstr>3_EMPA课题组模板</vt:lpstr>
      <vt:lpstr>Discussion of National Screening Capabilities within NEXUS: Proximity Analysis</vt:lpstr>
      <vt:lpstr>Background</vt:lpstr>
      <vt:lpstr>Need for Proximity Screening in NEXUS</vt:lpstr>
      <vt:lpstr>Current Practice for Proximity Screening: EJ Example</vt:lpstr>
      <vt:lpstr>Considerations for Use within NEXUS</vt:lpstr>
      <vt:lpstr>Developing Screening Capabilities for  “Proximity &amp; Spatial Analysis for MP Risks &amp; EJ”</vt:lpstr>
      <vt:lpstr>PowerPoint Presentation</vt:lpstr>
      <vt:lpstr>Developing Capabilities for Proximity and Spatial Analysis</vt:lpstr>
      <vt:lpstr>Screening Proximity Analysis in NEXUS:  Example Tabular Data Summary</vt:lpstr>
      <vt:lpstr>PowerPoint Presentation</vt:lpstr>
      <vt:lpstr>Proximity &amp; Spatial Analysis: Allow to “Zoom-out” &amp; “Zoom-in” Nationally for all Facilities under same “Sector Group”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Elizabeth</dc:creator>
  <cp:lastModifiedBy>Jang, Carey</cp:lastModifiedBy>
  <cp:revision>65</cp:revision>
  <dcterms:created xsi:type="dcterms:W3CDTF">2021-03-15T14:18:19Z</dcterms:created>
  <dcterms:modified xsi:type="dcterms:W3CDTF">2021-05-24T19:49:02Z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