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8"/>
    <p:sldMasterId id="2147483686" r:id="rId9"/>
    <p:sldMasterId id="2147483698" r:id="rId10"/>
    <p:sldMasterId id="2147483711" r:id="rId11"/>
    <p:sldMasterId id="2147483725" r:id="rId12"/>
    <p:sldMasterId id="2147483737" r:id="rId13"/>
    <p:sldMasterId id="2147483906" r:id="rId14"/>
  </p:sldMasterIdLst>
  <p:notesMasterIdLst>
    <p:notesMasterId r:id="rId39"/>
  </p:notesMasterIdLst>
  <p:sldIdLst>
    <p:sldId id="269" r:id="rId15"/>
    <p:sldId id="271" r:id="rId16"/>
    <p:sldId id="268" r:id="rId17"/>
    <p:sldId id="294" r:id="rId18"/>
    <p:sldId id="273" r:id="rId19"/>
    <p:sldId id="274" r:id="rId20"/>
    <p:sldId id="261" r:id="rId21"/>
    <p:sldId id="277" r:id="rId22"/>
    <p:sldId id="293" r:id="rId23"/>
    <p:sldId id="296" r:id="rId24"/>
    <p:sldId id="297" r:id="rId25"/>
    <p:sldId id="279" r:id="rId26"/>
    <p:sldId id="295" r:id="rId27"/>
    <p:sldId id="284" r:id="rId28"/>
    <p:sldId id="287" r:id="rId29"/>
    <p:sldId id="292" r:id="rId30"/>
    <p:sldId id="266" r:id="rId31"/>
    <p:sldId id="290" r:id="rId32"/>
    <p:sldId id="281" r:id="rId33"/>
    <p:sldId id="283" r:id="rId34"/>
    <p:sldId id="282" r:id="rId35"/>
    <p:sldId id="288" r:id="rId36"/>
    <p:sldId id="289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Brachtl" initials="MB" lastIdx="7" clrIdx="0">
    <p:extLst>
      <p:ext uri="{19B8F6BF-5375-455C-9EA6-DF929625EA0E}">
        <p15:presenceInfo xmlns:p15="http://schemas.microsoft.com/office/powerpoint/2012/main" userId="Megan Brachtl" providerId="None"/>
      </p:ext>
    </p:extLst>
  </p:cmAuthor>
  <p:cmAuthor id="2" name="South, Mia" initials="SM" lastIdx="4" clrIdx="1">
    <p:extLst>
      <p:ext uri="{19B8F6BF-5375-455C-9EA6-DF929625EA0E}">
        <p15:presenceInfo xmlns:p15="http://schemas.microsoft.com/office/powerpoint/2012/main" userId="S::South.Mia@epa.gov::25dbc222-ac20-4dd0-80b9-117ab6d06a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8" autoAdjust="0"/>
  </p:normalViewPr>
  <p:slideViewPr>
    <p:cSldViewPr snapToGrid="0">
      <p:cViewPr>
        <p:scale>
          <a:sx n="150" d="100"/>
          <a:sy n="150" d="100"/>
        </p:scale>
        <p:origin x="422" y="-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Master" Target="slideMasters/slideMaster6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Master" Target="slideMasters/slideMaster7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away-Novak, Dylan" userId="99aa4dbc-e940-4d2d-be33-b989967d8aa2" providerId="ADAL" clId="{29C45E35-8364-49A0-AEF0-65838098FAC8}"/>
    <pc:docChg chg="undo redo custSel modSld">
      <pc:chgData name="Mataway-Novak, Dylan" userId="99aa4dbc-e940-4d2d-be33-b989967d8aa2" providerId="ADAL" clId="{29C45E35-8364-49A0-AEF0-65838098FAC8}" dt="2021-06-17T21:00:08.709" v="82" actId="1076"/>
      <pc:docMkLst>
        <pc:docMk/>
      </pc:docMkLst>
      <pc:sldChg chg="modSp mod">
        <pc:chgData name="Mataway-Novak, Dylan" userId="99aa4dbc-e940-4d2d-be33-b989967d8aa2" providerId="ADAL" clId="{29C45E35-8364-49A0-AEF0-65838098FAC8}" dt="2021-06-17T20:57:01.992" v="27" actId="27636"/>
        <pc:sldMkLst>
          <pc:docMk/>
          <pc:sldMk cId="3587884082" sldId="292"/>
        </pc:sldMkLst>
        <pc:spChg chg="mod">
          <ac:chgData name="Mataway-Novak, Dylan" userId="99aa4dbc-e940-4d2d-be33-b989967d8aa2" providerId="ADAL" clId="{29C45E35-8364-49A0-AEF0-65838098FAC8}" dt="2021-06-17T20:57:01.992" v="27" actId="27636"/>
          <ac:spMkLst>
            <pc:docMk/>
            <pc:sldMk cId="3587884082" sldId="292"/>
            <ac:spMk id="3" creationId="{B6FEEBA0-7B06-4C87-98B2-985EEF745FE2}"/>
          </ac:spMkLst>
        </pc:spChg>
      </pc:sldChg>
      <pc:sldChg chg="addSp delSp modSp mod">
        <pc:chgData name="Mataway-Novak, Dylan" userId="99aa4dbc-e940-4d2d-be33-b989967d8aa2" providerId="ADAL" clId="{29C45E35-8364-49A0-AEF0-65838098FAC8}" dt="2021-06-17T21:00:08.709" v="82" actId="1076"/>
        <pc:sldMkLst>
          <pc:docMk/>
          <pc:sldMk cId="2600702552" sldId="297"/>
        </pc:sldMkLst>
        <pc:spChg chg="mod">
          <ac:chgData name="Mataway-Novak, Dylan" userId="99aa4dbc-e940-4d2d-be33-b989967d8aa2" providerId="ADAL" clId="{29C45E35-8364-49A0-AEF0-65838098FAC8}" dt="2021-06-17T20:52:31.114" v="11" actId="6549"/>
          <ac:spMkLst>
            <pc:docMk/>
            <pc:sldMk cId="2600702552" sldId="297"/>
            <ac:spMk id="2" creationId="{46BB0013-637E-4B33-813E-E2CB33C01830}"/>
          </ac:spMkLst>
        </pc:spChg>
        <pc:spChg chg="add mod">
          <ac:chgData name="Mataway-Novak, Dylan" userId="99aa4dbc-e940-4d2d-be33-b989967d8aa2" providerId="ADAL" clId="{29C45E35-8364-49A0-AEF0-65838098FAC8}" dt="2021-06-17T21:00:08.709" v="82" actId="1076"/>
          <ac:spMkLst>
            <pc:docMk/>
            <pc:sldMk cId="2600702552" sldId="297"/>
            <ac:spMk id="8" creationId="{CB8A2975-1BA6-4AB8-B1EF-125475F11D66}"/>
          </ac:spMkLst>
        </pc:spChg>
        <pc:cxnChg chg="add del mod">
          <ac:chgData name="Mataway-Novak, Dylan" userId="99aa4dbc-e940-4d2d-be33-b989967d8aa2" providerId="ADAL" clId="{29C45E35-8364-49A0-AEF0-65838098FAC8}" dt="2021-06-17T20:52:27.249" v="9" actId="11529"/>
          <ac:cxnSpMkLst>
            <pc:docMk/>
            <pc:sldMk cId="2600702552" sldId="297"/>
            <ac:cxnSpMk id="5" creationId="{D9BADCBC-70C5-40B7-94B0-FF056B27E848}"/>
          </ac:cxnSpMkLst>
        </pc:cxnChg>
        <pc:cxnChg chg="add del">
          <ac:chgData name="Mataway-Novak, Dylan" userId="99aa4dbc-e940-4d2d-be33-b989967d8aa2" providerId="ADAL" clId="{29C45E35-8364-49A0-AEF0-65838098FAC8}" dt="2021-06-17T20:59:41.393" v="64" actId="478"/>
          <ac:cxnSpMkLst>
            <pc:docMk/>
            <pc:sldMk cId="2600702552" sldId="297"/>
            <ac:cxnSpMk id="7" creationId="{81A2D8CD-5B09-460D-9A91-B7FD7A1B6FF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C6F6F-1F57-487D-8A2A-7E82F0EADD7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686B8-5BB7-4AFE-8695-C2ADB870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7320-4BA4-4288-BA61-51672F72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357-1B7E-4C04-AE9F-DFFC658064CB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4202-1BFF-44B2-A4C3-0F46248F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7FD5B9C-0A1A-4E49-B546-5947018CE7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59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CD5-6372-42BD-BE56-515A7C004AD2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5447-97B8-466C-9C97-DB69C5559557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22D6-E72C-48BE-AB17-40FFB1FFF36F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7DC1-C23D-4B15-B933-E3E832AFCD89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1115-61F8-4CA7-8E92-2F6AA9751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FC34-1FB2-4816-862E-FD9B9FEC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15D8-C80C-4FEF-B94A-0889D4C8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434-6263-44E3-836E-1F2990844804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19CA-D85E-4219-92AF-E83D2C7E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65A7-273C-4B1B-A963-69129A98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8968-83A3-4430-BB41-B616E859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7966-301E-4DDE-85A4-011B01887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74B0-5035-4A8A-8F43-75F2D266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7975-B723-43F3-8FD5-D8526B346256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9B7-FD39-42FD-89DF-57522A31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A409-ADDA-4E2D-A7CB-7EE3B1BC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F72C-66C9-4E12-B003-E213C22E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2660-CB1B-4237-896B-4E77F2B3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CF77-FD9E-4EE0-86B1-6D38C3A3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7A3-86CE-4E35-8B94-FEBAA8D41A55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2274-C16C-4EC5-BB92-22D71A60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6498-6D18-408F-B752-B8CA2E5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153B-50D3-4535-AAC6-9F9123B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44F3-54BC-49F0-8EC9-C994EEF99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C7F23-6776-4EDB-9D86-AA30AB629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B176B-5DEC-4B13-8DA3-1163FCC3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F6C-B396-4341-B7C3-AFFBD05C3A38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1D4DE-DBA3-4294-9F31-291777BA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F4B4-C174-49FB-A2F4-490BA3E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8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54B7-997D-4692-B9E9-D5AE1F76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0A1AB-0658-44A8-A1A0-D5D76F577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411D-1B7E-4B1B-B1EE-A2DC8FC1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32A48-3F49-49FB-AC20-98B52CF9F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9DCE8-F3DD-4C07-9908-BE39E1E5A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01E63-0C40-4A12-82B3-E43499CC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277F-3D9E-4D0E-8657-AFA1C83683C4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E0BC2-79EE-4BB7-A0AC-8B9EC708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B814C-06B7-41A9-91CC-CE2DE438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A172-1437-43A9-B8FB-A8AE27C5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92671-96F7-44D0-A399-D2FA93A1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125D-DBDE-4C3A-ABBE-8C1477FFAD94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FBA0-EADF-4A8F-90AE-A8B63B5B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6E0D9-19EC-47D0-863C-61FE619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van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F402-5E38-45CF-8C52-9C0AA7D53186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39F2F74-23A0-401B-BB74-58D3A02A36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1790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B4DA2-5BC6-4325-8B3D-A93479C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1D78-4367-4F37-B627-7DE54A3B2C38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762E4-50BF-4992-8AC8-C42DB0F1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ADCB6-86A1-4E34-907B-1F0874C7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6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9D64-873A-4B88-8AC9-3B138824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386A-775B-46B3-A65B-EA003B3B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2B30B-6D01-4B18-A482-31456048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FD5BF-CF2E-4FA2-BC29-261AC15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B0C7-C208-4D06-A08B-99617839EEE9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E95C-AA22-4C10-965A-13F33EAB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761B-686C-473B-AC0F-FADAA208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049-B099-49A7-8C78-4519DFC1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F3CD3-B565-41B8-BFE4-02DCAB50F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C3CE1-02D6-426A-AB00-757BFEB20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A2BF1-5FE9-419B-BB2C-C48833A0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C94D-C36C-40E3-8C93-047DCEEBD013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C60AA-DE1E-4AEA-A2BE-18CA5E1E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555B1-9C83-431B-82C2-3A5163C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1547-C720-4EC7-A8D8-99C98652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1A935-23C6-4A85-B7C0-BE81CA89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38B2-E10C-4423-A42D-EE5D8291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7F68-9144-40FF-8061-FA04A9112E2D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681F-C6E9-44FE-BD0A-DE822A3D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54E3-AE44-4B59-BE0B-AEE13748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3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9A150-73F4-4C69-946E-DB816E3D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F9F77-EA37-4C70-90A6-96FD50113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31664-3DFD-4702-ABB9-B77B90F5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D3F-7D5C-4EC3-B18D-0405DD947F94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61AF7-0A0C-452A-BACD-EB7BF58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ADF-50C9-4354-9556-BE454BF4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8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2FB9-D670-4AC6-89D3-952F9241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99219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B59B-5258-45C5-8826-003811E5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5BDB-F71D-4FEB-96DD-5085BC8B1566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B6F5-A8D9-412E-BAAA-8441C12F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089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FE2E-0898-45EC-8A02-4A5AFEEE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29CE-723E-4DE9-8E0D-8320C691AFAA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2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4570-8D4B-4832-A8B6-A7CA5441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7A90-59C9-4B42-9E98-0B365686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3745-26CC-4CF7-BF27-2F48F68F9831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2070-180B-4EEA-8018-5D257A6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B1C5-B015-4ABD-A408-867EF6E6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92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BD96-A9C8-4EAB-A8D0-AE8CE4EC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F542-0FB9-447D-878C-F240BA5AC78B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7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16C4-F885-435A-9D4F-C5143FC3BD02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E0BAEAB-ABBD-49D3-8EAF-94B3C5E80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510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41CB-3068-46E4-A8C2-041F1DC8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5C9-8C62-49B0-BB83-9FD04735843A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151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C92-8877-4856-A1EC-E4588877429C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0EECB-542E-4CE1-ACD9-E22C5C95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68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0F0-787F-42CD-8348-373AD68C9CDE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7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8616-2B57-49D2-A7D3-9B569636D643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9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3F15-7415-4576-AA88-C667B908B803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1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A72D-D744-42B2-9193-6DAE237B0FE1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5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4820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7320-4BA4-4288-BA61-51672F72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C97F-0D1C-48C7-AEE7-DFF4679A706D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4202-1BFF-44B2-A4C3-0F46248F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7FD5B9C-0A1A-4E49-B546-5947018CE7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169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van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B63B-18E2-419D-97CB-7F122D64A5F2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39F2F74-23A0-401B-BB74-58D3A02A36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32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CE05-E483-4461-BBC8-AF1668BCFE88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E0BAEAB-ABBD-49D3-8EAF-94B3C5E80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23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1435836-7034-433A-A36D-96DBEFC2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AF90-5815-4D40-B70A-30B8179305EA}" type="datetime1">
              <a:rPr lang="en-US" smtClean="0"/>
              <a:t>6/17/2021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78005D-46A8-4ECA-8CB4-0E8997F7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CF232CCA-42D9-4CE9-B74E-12AA4B6204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460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1435836-7034-433A-A36D-96DBEFC2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CF4-474C-4C71-AB36-1E184B07D48D}" type="datetime1">
              <a:rPr lang="en-US" smtClean="0"/>
              <a:t>6/17/2021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78005D-46A8-4ECA-8CB4-0E8997F7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CF232CCA-42D9-4CE9-B74E-12AA4B6204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607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86E43B7-49C2-469F-A1AC-7BB1872CEE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47232EED-4AAB-466D-A614-0DC8C4943D1E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EB3BAB-085B-490E-BEBE-21BB1B9057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0849F78-4DFD-4C72-8950-B89F3402EF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01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CB67-8B7B-4688-AD14-3AD62D17AEDB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198826-5A8F-4967-914D-9A2C32AD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941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ECA7-23B7-4854-9B06-A9751EF91B5A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1C5A40-9E06-4AC7-8E43-7D0FD833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93414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60CA-65A6-4046-8C0C-4A3946DC4B50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81A7A3-E554-4219-BCDF-46BA8743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61028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033-1AFC-419A-803D-BBBE589AE27E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2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A75D-F0A6-4B19-8436-C1ADDF675A7A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4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882D-6EBB-4A05-859C-BC5E29FAFA53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AA53-CD96-4FEA-B905-465AAC60DB8C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2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4F7-B2F7-4B1B-AE9E-8027CA656E07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86E43B7-49C2-469F-A1AC-7BB1872CEE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411B04C2-852C-4297-9B05-DD3488B94B47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EB3BAB-085B-490E-BEBE-21BB1B9057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0849F78-4DFD-4C72-8950-B89F3402EF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25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1115-61F8-4CA7-8E92-2F6AA9751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FC34-1FB2-4816-862E-FD9B9FEC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15D8-C80C-4FEF-B94A-0889D4C8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E442-8D7C-492F-B1D0-670FE25295D2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19CA-D85E-4219-92AF-E83D2C7E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65A7-273C-4B1B-A963-69129A98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5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8968-83A3-4430-BB41-B616E859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7966-301E-4DDE-85A4-011B01887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74B0-5035-4A8A-8F43-75F2D266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8DB-3DF4-47C4-8408-104AE625F957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9B7-FD39-42FD-89DF-57522A31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A409-ADDA-4E2D-A7CB-7EE3B1BC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5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F72C-66C9-4E12-B003-E213C22E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2660-CB1B-4237-896B-4E77F2B3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CF77-FD9E-4EE0-86B1-6D38C3A3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40F9-A615-429E-8368-C59309B86BE1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2274-C16C-4EC5-BB92-22D71A60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6498-6D18-408F-B752-B8CA2E5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153B-50D3-4535-AAC6-9F9123B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44F3-54BC-49F0-8EC9-C994EEF99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C7F23-6776-4EDB-9D86-AA30AB629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B176B-5DEC-4B13-8DA3-1163FCC3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5545-4299-49A1-A6C2-5828476D0198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1D4DE-DBA3-4294-9F31-291777BA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F4B4-C174-49FB-A2F4-490BA3E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4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54B7-997D-4692-B9E9-D5AE1F76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0A1AB-0658-44A8-A1A0-D5D76F577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411D-1B7E-4B1B-B1EE-A2DC8FC1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32A48-3F49-49FB-AC20-98B52CF9F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9DCE8-F3DD-4C07-9908-BE39E1E5A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01E63-0C40-4A12-82B3-E43499CC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3A2D-CA7F-481F-9A47-C0FB9D977E22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E0BC2-79EE-4BB7-A0AC-8B9EC708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B814C-06B7-41A9-91CC-CE2DE438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57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A172-1437-43A9-B8FB-A8AE27C5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92671-96F7-44D0-A399-D2FA93A1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CE35-0CD7-45E2-A2C5-7CBDEFCD4C43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FBA0-EADF-4A8F-90AE-A8B63B5B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6E0D9-19EC-47D0-863C-61FE619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8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B4DA2-5BC6-4325-8B3D-A93479C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2E8-039A-41DE-A089-4C3CE0850F5E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762E4-50BF-4992-8AC8-C42DB0F1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ADCB6-86A1-4E34-907B-1F0874C7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1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9D64-873A-4B88-8AC9-3B138824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386A-775B-46B3-A65B-EA003B3B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2B30B-6D01-4B18-A482-31456048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FD5BF-CF2E-4FA2-BC29-261AC15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C0-96D0-488A-A929-EAF3225FD472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E95C-AA22-4C10-965A-13F33EAB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761B-686C-473B-AC0F-FADAA208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3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049-B099-49A7-8C78-4519DFC1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F3CD3-B565-41B8-BFE4-02DCAB50F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C3CE1-02D6-426A-AB00-757BFEB20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A2BF1-5FE9-419B-BB2C-C48833A0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4395-BCB8-4585-B899-32E414B3A0AB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C60AA-DE1E-4AEA-A2BE-18CA5E1E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555B1-9C83-431B-82C2-3A5163C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9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1547-C720-4EC7-A8D8-99C98652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1A935-23C6-4A85-B7C0-BE81CA89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38B2-E10C-4423-A42D-EE5D8291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B2E-7322-4BA5-ADBE-0E8BE92ECE1D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681F-C6E9-44FE-BD0A-DE822A3D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54E3-AE44-4B59-BE0B-AEE13748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0BA3-79E9-48C2-B802-7085073CB7EA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198826-5A8F-4967-914D-9A2C32AD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83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9A150-73F4-4C69-946E-DB816E3D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F9F77-EA37-4C70-90A6-96FD50113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31664-3DFD-4702-ABB9-B77B90F5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49C9-FB67-41D4-AC38-7E37644BDEDD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61AF7-0A0C-452A-BACD-EB7BF58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ADF-50C9-4354-9556-BE454BF4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6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2FB9-D670-4AC6-89D3-952F9241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58740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B59B-5258-45C5-8826-003811E5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9D2D-402B-4EA3-8FF6-F15D3B83F288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B6F5-A8D9-412E-BAAA-8441C12F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714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FE2E-0898-45EC-8A02-4A5AFEEE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7558-A109-4946-A78B-459DC1057D04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26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4570-8D4B-4832-A8B6-A7CA5441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7A90-59C9-4B42-9E98-0B365686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A6CD-6F4E-4F6E-8422-7925A6D6EF36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2070-180B-4EEA-8018-5D257A6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B1C5-B015-4ABD-A408-867EF6E6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170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BD96-A9C8-4EAB-A8D0-AE8CE4EC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F0E9-60A6-4108-AC61-B78515BCD90E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782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41CB-3068-46E4-A8C2-041F1DC8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3E85-50BB-4D48-80DE-6D6293EAF890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88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1691-DEEF-4249-AC2B-34CBFE14135C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0EECB-542E-4CE1-ACD9-E22C5C95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971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12D-ECCE-452A-AE5F-805973E2F2FE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001-71EA-46CC-A01D-862AA87B3C23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587F-7E85-4B99-81BD-B5E5156749D7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1C5A40-9E06-4AC7-8E43-7D0FD833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0682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6386-F180-4E25-B320-55C9AF8B2814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0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1AAC-439E-439B-8C78-6AF880471CCC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5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14302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F9FD-6C5A-4A1B-AFE2-3C9D03595357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3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4334-9CBB-4ABD-B445-B83E6C88B445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5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D9DDDB8-7234-4B32-8CE7-B66B883595B1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6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C178-57FD-4A4F-8DA3-27DDED450FC1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64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220E-7725-41B7-AB9D-4EF104FA74D5}" type="datetime1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5345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BA64-C4BE-49E7-AD43-666DFCD6DDC2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744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4C80-B6BC-4B40-AC60-646775627208}" type="datetime1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2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C796-F697-4C96-819A-B40CB40F1306}" type="datetime1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81A7A3-E554-4219-BCDF-46BA8743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46002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758-BE45-4186-B27E-2F061627DAA5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34AD-8471-43CD-B2EF-19AA0E3DC32B}" type="datetime1">
              <a:rPr lang="en-US" smtClean="0"/>
              <a:t>6/17/2021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5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7958-A7EE-4EDE-964E-09C691E27935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973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0F89-5BD0-42E5-A85A-FA903A71CD80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8999-6416-4D00-872F-988A53300BC4}" type="datetime1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36E8-392E-41A9-A779-E397BBEF3A87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293A7B4-1551-4640-90D3-FE110925E5B1}"/>
              </a:ext>
            </a:extLst>
          </p:cNvPr>
          <p:cNvSpPr txBox="1">
            <a:spLocks/>
          </p:cNvSpPr>
          <p:nvPr/>
        </p:nvSpPr>
        <p:spPr>
          <a:xfrm>
            <a:off x="8813800" y="65087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96F81-B96D-4F75-8CF0-50DDC0933CAB}"/>
              </a:ext>
            </a:extLst>
          </p:cNvPr>
          <p:cNvSpPr txBox="1">
            <a:spLocks/>
          </p:cNvSpPr>
          <p:nvPr/>
        </p:nvSpPr>
        <p:spPr>
          <a:xfrm>
            <a:off x="11353800" y="5937212"/>
            <a:ext cx="707341" cy="396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6E03192-F4DA-4758-B5F6-AC8212E7C050}"/>
              </a:ext>
            </a:extLst>
          </p:cNvPr>
          <p:cNvSpPr txBox="1">
            <a:spLocks/>
          </p:cNvSpPr>
          <p:nvPr/>
        </p:nvSpPr>
        <p:spPr>
          <a:xfrm>
            <a:off x="8159831" y="6019801"/>
            <a:ext cx="3175000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10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0D9B3-EB79-4D8A-91E5-B85EF46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2FB45-00BA-42AB-B2A7-D753B66B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FA70-A08E-40C0-AAEB-B4534F43D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5E3E-89B9-4801-8B23-2D07F8E4DBE0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89C8D-AE3B-4331-84E1-35B00F15D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65E7-8E7A-4C62-B728-6E16DBC4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F829-1BDF-460A-875F-AB0EA5BB6C50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4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17EF-9809-4102-82B2-B0E89DF483B4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293A7B4-1551-4640-90D3-FE110925E5B1}"/>
              </a:ext>
            </a:extLst>
          </p:cNvPr>
          <p:cNvSpPr txBox="1">
            <a:spLocks/>
          </p:cNvSpPr>
          <p:nvPr/>
        </p:nvSpPr>
        <p:spPr>
          <a:xfrm>
            <a:off x="8813800" y="65087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96F81-B96D-4F75-8CF0-50DDC0933CAB}"/>
              </a:ext>
            </a:extLst>
          </p:cNvPr>
          <p:cNvSpPr txBox="1">
            <a:spLocks/>
          </p:cNvSpPr>
          <p:nvPr/>
        </p:nvSpPr>
        <p:spPr>
          <a:xfrm>
            <a:off x="11353800" y="5937212"/>
            <a:ext cx="707341" cy="396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6E03192-F4DA-4758-B5F6-AC8212E7C050}"/>
              </a:ext>
            </a:extLst>
          </p:cNvPr>
          <p:cNvSpPr txBox="1">
            <a:spLocks/>
          </p:cNvSpPr>
          <p:nvPr/>
        </p:nvSpPr>
        <p:spPr>
          <a:xfrm>
            <a:off x="8159831" y="6019801"/>
            <a:ext cx="3175000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50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0D9B3-EB79-4D8A-91E5-B85EF46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2FB45-00BA-42AB-B2A7-D753B66B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FA70-A08E-40C0-AAEB-B4534F43D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1F1A-5171-49D8-A115-AFC0F5E81858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89C8D-AE3B-4331-84E1-35B00F15D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65E7-8E7A-4C62-B728-6E16DBC4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3F55-D82B-447E-882A-817A6E7A67D6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4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9B55B3E-A551-4A9E-9EBC-229948F7B793}" type="datetime1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6" Type="http://schemas.openxmlformats.org/officeDocument/2006/relationships/hyperlink" Target="mailto:south.mia@epa.gov" TargetMode="External"/><Relationship Id="rId5" Type="http://schemas.openxmlformats.org/officeDocument/2006/relationships/hyperlink" Target="mailto:damberg.rich@epa.gov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C4C5769-E723-4A1E-B4F6-F6BB27AE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878380D-0E99-4278-9939-702074B8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E888E9-3A65-4935-9E9E-8D3B7631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6"/>
            <a:ext cx="3682727" cy="557106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US EPA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 Advance Program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75A92D53-A461-451B-87E6-8746F6FC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B37B1-51F3-45FB-A8C4-8D782F3E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557" y="643465"/>
            <a:ext cx="7112926" cy="557307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Advance Program Overview for OAR Management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Rich Damberg and Mia South</a:t>
            </a:r>
          </a:p>
          <a:p>
            <a:pPr marL="0" indent="0">
              <a:buNone/>
            </a:pPr>
            <a:r>
              <a:rPr lang="en-US" sz="2600" dirty="0"/>
              <a:t>EPA Office of Air Quality Planning and Standards, Air Quality Policy Division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Briefing for OAR Management</a:t>
            </a:r>
          </a:p>
          <a:p>
            <a:pPr marL="0" indent="0">
              <a:buNone/>
            </a:pPr>
            <a:r>
              <a:rPr lang="en-US" sz="2800" dirty="0"/>
              <a:t>June 21, 2021</a:t>
            </a: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F003ABC2-0D2A-42E5-9778-D9E8DBB54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C82E5-426A-4501-8E07-FDF280B8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A93656-29CE-4ECB-AFDD-75EB36E2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88" y="164387"/>
            <a:ext cx="10058400" cy="6496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QLIK TOOL WITH AIR QUALITY AND EMISSIONS DATA</a:t>
            </a:r>
            <a:br>
              <a:rPr lang="en-US" sz="3600" b="1" dirty="0"/>
            </a:br>
            <a:r>
              <a:rPr lang="en-US" sz="3600" b="1" dirty="0"/>
              <a:t>FUTURE ADDITION TO ADVANCE WEBSITE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2E0A4-A0CE-4102-9793-CA8DD29C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1523FCA5-86D7-48ED-9805-94DECAA2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286"/>
            <a:ext cx="12173576" cy="55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970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0013-637E-4B33-813E-E2CB33C0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4488"/>
            <a:ext cx="10058400" cy="93320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emissions trends</a:t>
            </a:r>
            <a:br>
              <a:rPr lang="en-US" sz="3600" dirty="0"/>
            </a:br>
            <a:r>
              <a:rPr lang="en-US" sz="3600" dirty="0" err="1"/>
              <a:t>austin</a:t>
            </a:r>
            <a:r>
              <a:rPr lang="en-US" sz="3600" dirty="0"/>
              <a:t>, </a:t>
            </a:r>
            <a:r>
              <a:rPr lang="en-US" sz="3600" dirty="0" err="1"/>
              <a:t>tx</a:t>
            </a:r>
            <a:r>
              <a:rPr lang="en-US" sz="3600" dirty="0"/>
              <a:t> NOx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16EC1-842A-4214-ADEC-F0C0D319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D7D2779-5A2E-40B2-AC11-661C50F53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88" y="1051140"/>
            <a:ext cx="6876023" cy="5586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8A2975-1BA6-4AB8-B1EF-125475F11D66}"/>
              </a:ext>
            </a:extLst>
          </p:cNvPr>
          <p:cNvSpPr txBox="1"/>
          <p:nvPr/>
        </p:nvSpPr>
        <p:spPr>
          <a:xfrm>
            <a:off x="1264923" y="1051140"/>
            <a:ext cx="122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Austin joined Advance in 2012</a:t>
            </a:r>
          </a:p>
        </p:txBody>
      </p:sp>
    </p:spTree>
    <p:extLst>
      <p:ext uri="{BB962C8B-B14F-4D97-AF65-F5344CB8AC3E}">
        <p14:creationId xmlns:p14="http://schemas.microsoft.com/office/powerpoint/2010/main" val="26007025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E1496-C500-4108-929A-6996B47B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1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Programs and initiatives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8E347B2A-17B4-4D73-8D8A-547FA49E6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608" y="1110053"/>
            <a:ext cx="6240583" cy="42904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71ADB-4075-4230-BF37-373AD7FE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 sz="2800" smtClean="0"/>
              <a:pPr>
                <a:spcAft>
                  <a:spcPts val="600"/>
                </a:spcAft>
              </a:pPr>
              <a:t>12</a:t>
            </a:fld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29B5D-0063-4EE4-A1B8-065D099ECB68}"/>
              </a:ext>
            </a:extLst>
          </p:cNvPr>
          <p:cNvSpPr txBox="1"/>
          <p:nvPr/>
        </p:nvSpPr>
        <p:spPr>
          <a:xfrm>
            <a:off x="814141" y="6036653"/>
            <a:ext cx="815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plans submitted to EPA are on website at www.epa.gov/Advance</a:t>
            </a:r>
          </a:p>
        </p:txBody>
      </p:sp>
    </p:spTree>
    <p:extLst>
      <p:ext uri="{BB962C8B-B14F-4D97-AF65-F5344CB8AC3E}">
        <p14:creationId xmlns:p14="http://schemas.microsoft.com/office/powerpoint/2010/main" val="10067585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1A14-3ED0-4137-8CC8-306E2573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93" y="151975"/>
            <a:ext cx="11141475" cy="980184"/>
          </a:xfrm>
        </p:spPr>
        <p:txBody>
          <a:bodyPr>
            <a:normAutofit/>
          </a:bodyPr>
          <a:lstStyle/>
          <a:p>
            <a:r>
              <a:rPr lang="en-US" sz="4400" dirty="0"/>
              <a:t>TECHNICAL ASSISTANCE WE CAN PROVIDE OR FACILITATE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6DD52-8B26-4FBC-B8B7-1BC31C6B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832" y="1101337"/>
            <a:ext cx="5289828" cy="544772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700" b="1" i="1" u="sng" dirty="0"/>
              <a:t>Mobile/Transportation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Electric vehicles and charging infrastructure</a:t>
            </a:r>
          </a:p>
          <a:p>
            <a:pPr lvl="0">
              <a:spcBef>
                <a:spcPts val="600"/>
              </a:spcBef>
            </a:pPr>
            <a:r>
              <a:rPr lang="en-US" sz="1700" dirty="0" err="1"/>
              <a:t>Smartway</a:t>
            </a:r>
            <a:r>
              <a:rPr lang="en-US" sz="1700" dirty="0"/>
              <a:t> / fleets / goods movement</a:t>
            </a:r>
          </a:p>
          <a:p>
            <a:pPr lvl="0">
              <a:spcBef>
                <a:spcPts val="600"/>
              </a:spcBef>
            </a:pPr>
            <a:r>
              <a:rPr lang="en-US" sz="1800" b="1" dirty="0"/>
              <a:t>Ports Initiative – community programs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Innovative transportation programs 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Bike/pedestrian/Complete Streets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700" b="1" i="1" u="sng" dirty="0"/>
              <a:t>Energy Efficiency/Renewable Energy/Climate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Coordination with climate and sustainability programs</a:t>
            </a:r>
            <a:endParaRPr lang="en-US" sz="1700" b="1" dirty="0"/>
          </a:p>
          <a:p>
            <a:pPr lvl="0">
              <a:spcBef>
                <a:spcPts val="600"/>
              </a:spcBef>
            </a:pPr>
            <a:r>
              <a:rPr lang="en-US" sz="1800" b="1" dirty="0"/>
              <a:t>Tools for estimating cost savings, emission reductions, and health benefits from renewable energy/energy efficiency</a:t>
            </a:r>
          </a:p>
          <a:p>
            <a:pPr lvl="0">
              <a:spcBef>
                <a:spcPts val="600"/>
              </a:spcBef>
            </a:pPr>
            <a:r>
              <a:rPr lang="en-US" sz="1700" dirty="0"/>
              <a:t>Green power partnership communities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Building energy management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Energy Star industrial partnerships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Clean energy and clean power purchasing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Energy efficient building codes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EA36E9-5DBD-4C0D-A091-2675E650C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958" y="1101337"/>
            <a:ext cx="5522976" cy="49482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700" b="1" i="1" u="sng" dirty="0"/>
              <a:t>Overall Planning/Green Infrastructure/Heat Island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Expanding Ozone Advance to include PM programs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Community revitalization / smart growth / urban planning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Urban forestry. Cool Roof rebates</a:t>
            </a:r>
            <a:endParaRPr lang="en-US" sz="1700" b="1" i="1" u="sng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1700" b="1" i="1" u="sng" dirty="0"/>
              <a:t>Education/Outreach/Grants/Program Mgmt.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Air quality Action Day programs</a:t>
            </a:r>
          </a:p>
          <a:p>
            <a:pPr lvl="0">
              <a:spcBef>
                <a:spcPts val="600"/>
              </a:spcBef>
            </a:pPr>
            <a:r>
              <a:rPr lang="en-US" sz="1700" dirty="0"/>
              <a:t>Environmental education curricula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Social media and outreach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Air quality FLAG program</a:t>
            </a:r>
          </a:p>
          <a:p>
            <a:pPr lvl="0">
              <a:spcBef>
                <a:spcPts val="600"/>
              </a:spcBef>
            </a:pPr>
            <a:r>
              <a:rPr lang="en-US" sz="1700" dirty="0"/>
              <a:t>Grant opportunities / innovative program financing 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Metrics for tracking progress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700" b="1" i="1" u="sng" dirty="0"/>
              <a:t>Stationary and Area Sources</a:t>
            </a:r>
          </a:p>
          <a:p>
            <a:pPr>
              <a:spcBef>
                <a:spcPts val="600"/>
              </a:spcBef>
            </a:pPr>
            <a:r>
              <a:rPr lang="en-US" sz="1800" b="1" dirty="0" err="1"/>
              <a:t>Burnwise</a:t>
            </a:r>
            <a:r>
              <a:rPr lang="en-US" sz="1800" b="1" dirty="0"/>
              <a:t> wood smoke reduction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Multi-pollutant/toxics reduction in disadvantaged communities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Voluntary reductions on high pollution days</a:t>
            </a:r>
          </a:p>
          <a:p>
            <a:pPr>
              <a:spcBef>
                <a:spcPts val="600"/>
              </a:spcBef>
            </a:pPr>
            <a:r>
              <a:rPr lang="en-US" sz="1700" dirty="0"/>
              <a:t>Air monitoring / low-cost sensor projects</a:t>
            </a:r>
          </a:p>
          <a:p>
            <a:pPr lvl="0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38ABF-F13D-456D-9AC3-1E9D9764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D9FE-93E1-4FE8-8F1E-7FB04582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2232"/>
            <a:ext cx="10687050" cy="848868"/>
          </a:xfrm>
        </p:spPr>
        <p:txBody>
          <a:bodyPr>
            <a:normAutofit/>
          </a:bodyPr>
          <a:lstStyle/>
          <a:p>
            <a:r>
              <a:rPr lang="en-US" dirty="0"/>
              <a:t>Since 2019…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4B023-FB80-4646-B4F5-0F71F080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76349"/>
            <a:ext cx="10684002" cy="5448301"/>
          </a:xfrm>
        </p:spPr>
        <p:txBody>
          <a:bodyPr>
            <a:normAutofit/>
          </a:bodyPr>
          <a:lstStyle/>
          <a:p>
            <a:r>
              <a:rPr lang="en-US" sz="2800" dirty="0"/>
              <a:t>Number of participants has grown by 20%</a:t>
            </a:r>
          </a:p>
          <a:p>
            <a:r>
              <a:rPr lang="en-US" sz="2800" dirty="0"/>
              <a:t>Held series of program evaluation calls with Advance areas</a:t>
            </a:r>
          </a:p>
          <a:p>
            <a:r>
              <a:rPr lang="en-US" sz="2800" dirty="0"/>
              <a:t>Program changes in response to what we heard:</a:t>
            </a:r>
          </a:p>
          <a:p>
            <a:pPr lvl="1"/>
            <a:r>
              <a:rPr lang="en-US" sz="2400" dirty="0"/>
              <a:t>Started monthly webinars / opportunities for greater collaboration among areas</a:t>
            </a:r>
          </a:p>
          <a:p>
            <a:pPr lvl="1"/>
            <a:r>
              <a:rPr lang="en-US" sz="2400" dirty="0"/>
              <a:t>Streamlined monthly newsletter</a:t>
            </a:r>
          </a:p>
          <a:p>
            <a:pPr lvl="1"/>
            <a:r>
              <a:rPr lang="en-US" sz="2400" dirty="0"/>
              <a:t>Developed index to control strategies and programs included in past Advance area plans </a:t>
            </a:r>
          </a:p>
          <a:p>
            <a:pPr lvl="1"/>
            <a:r>
              <a:rPr lang="en-US" sz="2400" dirty="0"/>
              <a:t>Updating website: Qlik tool for air quality and emissions; easier access to Advance area plans</a:t>
            </a:r>
          </a:p>
          <a:p>
            <a:pPr lvl="1"/>
            <a:r>
              <a:rPr lang="en-US" sz="2400" dirty="0"/>
              <a:t>Providing more area-specific assistance (e.g., PM technical assistance for Austin plan)</a:t>
            </a:r>
          </a:p>
          <a:p>
            <a:pPr lvl="1"/>
            <a:r>
              <a:rPr lang="en-US" sz="2400" dirty="0"/>
              <a:t>Expanding network of collaborators</a:t>
            </a:r>
          </a:p>
          <a:p>
            <a:pPr lvl="1"/>
            <a:endParaRPr lang="en-US" sz="2400" dirty="0"/>
          </a:p>
          <a:p>
            <a:pPr lvl="1"/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B727D-A14E-4A16-A522-6489675A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6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0807-A888-4E58-A69D-F4F9405A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107457"/>
            <a:ext cx="10058400" cy="1058418"/>
          </a:xfrm>
        </p:spPr>
        <p:txBody>
          <a:bodyPr>
            <a:normAutofit/>
          </a:bodyPr>
          <a:lstStyle/>
          <a:p>
            <a:r>
              <a:rPr lang="en-US" sz="4400"/>
              <a:t>Expanding our network of 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C250-A9FB-4557-B018-E0F61B399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0979" y="1056034"/>
            <a:ext cx="4754880" cy="397764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100" dirty="0"/>
              <a:t>Regional office air planning and voluntary program staff</a:t>
            </a:r>
          </a:p>
          <a:p>
            <a:pPr lvl="1"/>
            <a:r>
              <a:rPr lang="en-US" sz="3100" dirty="0"/>
              <a:t>OAQPS Multipollutant Team</a:t>
            </a:r>
          </a:p>
          <a:p>
            <a:pPr lvl="1"/>
            <a:r>
              <a:rPr lang="en-US" sz="3100" dirty="0"/>
              <a:t>OAQPS Burn Wise Team</a:t>
            </a:r>
          </a:p>
          <a:p>
            <a:pPr lvl="1"/>
            <a:r>
              <a:rPr lang="en-US" sz="3100" dirty="0"/>
              <a:t>State/Local Residential Wood Smoke group</a:t>
            </a:r>
          </a:p>
          <a:p>
            <a:pPr lvl="1"/>
            <a:r>
              <a:rPr lang="en-US" sz="3100" dirty="0"/>
              <a:t>OAQPS Environmental Justice Team</a:t>
            </a:r>
          </a:p>
          <a:p>
            <a:pPr lvl="1"/>
            <a:r>
              <a:rPr lang="en-US" sz="3100" dirty="0"/>
              <a:t>OAP State and Local Energy and Environment Program</a:t>
            </a:r>
          </a:p>
          <a:p>
            <a:pPr lvl="1"/>
            <a:r>
              <a:rPr lang="en-US" sz="3100" dirty="0"/>
              <a:t>OAP Green Power Partnership</a:t>
            </a:r>
          </a:p>
          <a:p>
            <a:pPr lvl="1"/>
            <a:r>
              <a:rPr lang="en-US" sz="3100" dirty="0"/>
              <a:t>Energy Star Industrial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43B4E-6244-4E78-860E-3B53B7FB0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995" y="1038406"/>
            <a:ext cx="5141976" cy="397764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100" dirty="0"/>
              <a:t>OTAQ Ports Initiative</a:t>
            </a:r>
          </a:p>
          <a:p>
            <a:pPr lvl="1"/>
            <a:r>
              <a:rPr lang="en-US" sz="3100" dirty="0"/>
              <a:t>OP Office of Community Revitalization</a:t>
            </a:r>
          </a:p>
          <a:p>
            <a:pPr lvl="1"/>
            <a:r>
              <a:rPr lang="en-US" sz="3100" dirty="0"/>
              <a:t>OP Community Driven Solutions</a:t>
            </a:r>
          </a:p>
          <a:p>
            <a:pPr lvl="1"/>
            <a:r>
              <a:rPr lang="en-US" sz="3100" dirty="0"/>
              <a:t>R4 / R5 EJ Academy</a:t>
            </a:r>
          </a:p>
          <a:p>
            <a:pPr lvl="1"/>
            <a:r>
              <a:rPr lang="en-US" sz="3100" dirty="0"/>
              <a:t>R3 Renewable Energy / Energy Efficiency </a:t>
            </a:r>
            <a:r>
              <a:rPr lang="en-US" sz="3100" dirty="0" err="1"/>
              <a:t>sublead</a:t>
            </a:r>
            <a:endParaRPr lang="en-US" sz="3100" dirty="0"/>
          </a:p>
          <a:p>
            <a:pPr lvl="1"/>
            <a:r>
              <a:rPr lang="en-US" sz="3100" dirty="0"/>
              <a:t>OECA Clean Renewable Energy Opportunities group</a:t>
            </a:r>
          </a:p>
          <a:p>
            <a:pPr lvl="1"/>
            <a:r>
              <a:rPr lang="en-US" sz="3100" dirty="0"/>
              <a:t>U.S. Dept of Energy and other agencies</a:t>
            </a:r>
          </a:p>
          <a:p>
            <a:pPr marL="274320" lvl="1" indent="0">
              <a:buNone/>
            </a:pPr>
            <a:endParaRPr lang="en-US" sz="31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8E599-CCA2-4B4D-A1C2-448D78A8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D3F87-F307-4D32-9B35-55ACC3FE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" y="5223032"/>
            <a:ext cx="2175253" cy="135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074A4-DAE7-4081-AE7A-D02D55E6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5902798"/>
            <a:ext cx="2651563" cy="797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C9F44-A40D-4797-8113-926484F2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638" y="5686425"/>
            <a:ext cx="2265174" cy="1017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1E512-E028-44EC-999E-257FF92C9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812" y="5600522"/>
            <a:ext cx="3353091" cy="1188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6A8E4-58EB-41C9-A478-F21EB5404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448" y="4431569"/>
            <a:ext cx="2651760" cy="1204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81566F-C57B-4C93-A212-8DA45DAB8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224" y="4240989"/>
            <a:ext cx="2561383" cy="1359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D9D1C-CE4A-4F71-8413-FF1FEE4AC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31" y="4532308"/>
            <a:ext cx="2127688" cy="1103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6FAD7-613B-487A-BCF7-E8A88126F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639" y="4627777"/>
            <a:ext cx="1747662" cy="9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3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64E0-AF43-41A0-B491-6236BB9D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83" y="782582"/>
            <a:ext cx="11229974" cy="1001268"/>
          </a:xfrm>
        </p:spPr>
        <p:txBody>
          <a:bodyPr>
            <a:normAutofit/>
          </a:bodyPr>
          <a:lstStyle/>
          <a:p>
            <a:r>
              <a:rPr lang="en-US" dirty="0"/>
              <a:t>Future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EBA0-7B06-4C87-98B2-985EEF74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34" y="1745614"/>
            <a:ext cx="11229974" cy="471106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Recruit new State/Local/Tribal Areas</a:t>
            </a:r>
          </a:p>
          <a:p>
            <a:pPr lvl="1"/>
            <a:r>
              <a:rPr lang="en-US" sz="2600" dirty="0"/>
              <a:t>Coordinate with Regional Office team</a:t>
            </a:r>
          </a:p>
          <a:p>
            <a:pPr lvl="1"/>
            <a:r>
              <a:rPr lang="en-US" sz="2600" dirty="0"/>
              <a:t>Focus on:</a:t>
            </a:r>
          </a:p>
          <a:p>
            <a:pPr lvl="2"/>
            <a:r>
              <a:rPr lang="en-US" sz="2400" dirty="0"/>
              <a:t>Areas where most recent air quality data </a:t>
            </a:r>
            <a:r>
              <a:rPr lang="en-US" sz="2600" dirty="0"/>
              <a:t>is exceeding or close to NAAQS</a:t>
            </a:r>
            <a:endParaRPr lang="en-US" sz="2400" dirty="0"/>
          </a:p>
          <a:p>
            <a:pPr lvl="2"/>
            <a:r>
              <a:rPr lang="en-US" sz="2400" dirty="0"/>
              <a:t>Forward-thinking areas interested in realizing the benefits of the program </a:t>
            </a:r>
          </a:p>
          <a:p>
            <a:pPr lvl="2"/>
            <a:r>
              <a:rPr lang="en-US" sz="2400" dirty="0"/>
              <a:t>Additional candidate areas in light of PM NAAQS review</a:t>
            </a:r>
          </a:p>
          <a:p>
            <a:r>
              <a:rPr lang="en-US" sz="2800" dirty="0"/>
              <a:t>Voluntary Advance program complements regulatory work</a:t>
            </a:r>
          </a:p>
          <a:p>
            <a:pPr lvl="1"/>
            <a:r>
              <a:rPr lang="en-US" sz="2600" dirty="0"/>
              <a:t>PM NAAQS review will increase interest in program</a:t>
            </a:r>
            <a:endParaRPr lang="en-US" sz="2800" dirty="0"/>
          </a:p>
          <a:p>
            <a:r>
              <a:rPr lang="en-US" sz="2800" dirty="0"/>
              <a:t>Continue collaboration across agency (OAP, OTAQ, ORD, etc.)</a:t>
            </a:r>
          </a:p>
          <a:p>
            <a:r>
              <a:rPr lang="en-US" sz="2800" dirty="0"/>
              <a:t>Develop new partnerships on Air Toxics / Multipollutant projects, OP Office of Community Revitalization, other agencies</a:t>
            </a:r>
          </a:p>
          <a:p>
            <a:r>
              <a:rPr lang="en-US" sz="2800" dirty="0"/>
              <a:t>Identify additional opportunities for integrating agency priorities related to:</a:t>
            </a:r>
          </a:p>
          <a:p>
            <a:pPr lvl="1"/>
            <a:r>
              <a:rPr lang="en-US" sz="2800" dirty="0"/>
              <a:t>Climate planning</a:t>
            </a:r>
          </a:p>
          <a:p>
            <a:pPr lvl="1"/>
            <a:r>
              <a:rPr lang="en-US" sz="2800" dirty="0"/>
              <a:t>Environmental justice communities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D1E85-7902-4431-94E9-0D2B1B7D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B9FFD-0307-4535-B0F6-F183FE5C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3740691" cy="1609344"/>
          </a:xfrm>
        </p:spPr>
        <p:txBody>
          <a:bodyPr>
            <a:normAutofit/>
          </a:bodyPr>
          <a:lstStyle/>
          <a:p>
            <a:r>
              <a:rPr lang="en-US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F9E3B-4E15-4C70-9FE1-ED9076E9D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" r="-4" b="-4"/>
          <a:stretch/>
        </p:blipFill>
        <p:spPr>
          <a:xfrm>
            <a:off x="1007196" y="2265037"/>
            <a:ext cx="4230120" cy="3247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961B4-0938-47CA-8250-FC9865FA0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636" y="2320412"/>
            <a:ext cx="6798364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Questions?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Rich Damberg, </a:t>
            </a:r>
            <a:r>
              <a:rPr lang="en-US">
                <a:hlinkClick r:id="rId5"/>
              </a:rPr>
              <a:t>damberg.rich@epa.gov</a:t>
            </a:r>
            <a:r>
              <a:rPr lang="en-US"/>
              <a:t>, 919-541-5592</a:t>
            </a:r>
          </a:p>
          <a:p>
            <a:r>
              <a:rPr lang="en-US"/>
              <a:t>Mia South, </a:t>
            </a:r>
            <a:r>
              <a:rPr lang="en-US">
                <a:hlinkClick r:id="rId6"/>
              </a:rPr>
              <a:t>south.mia@epa.gov</a:t>
            </a:r>
            <a:r>
              <a:rPr lang="en-US"/>
              <a:t>, 919-541-5550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2" name="Oval 3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D9CE8-2C10-40A6-B8EF-8CDEAF18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9CD1-FC8D-481A-9FBC-22A9196F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027BB-7136-4F80-9CE9-5D8597E8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66A13-C77C-4A25-92C8-F9982D01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4E28-F5E7-4E3B-9734-7CEFA465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79" y="220091"/>
            <a:ext cx="10058400" cy="708064"/>
          </a:xfrm>
        </p:spPr>
        <p:txBody>
          <a:bodyPr>
            <a:normAutofit fontScale="90000"/>
          </a:bodyPr>
          <a:lstStyle/>
          <a:p>
            <a:r>
              <a:rPr lang="en-US"/>
              <a:t>Current advance partner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ABC8B-8F0C-4F2E-8919-E4488D10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94CE5-742E-4EC4-B261-12A33E0B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89" y="1118014"/>
            <a:ext cx="2578832" cy="10364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F2E52A-C14F-4B53-AA8B-7407EC598BE1}"/>
              </a:ext>
            </a:extLst>
          </p:cNvPr>
          <p:cNvSpPr/>
          <p:nvPr/>
        </p:nvSpPr>
        <p:spPr>
          <a:xfrm>
            <a:off x="1415079" y="928155"/>
            <a:ext cx="922747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en-US" sz="1400" b="1">
              <a:solidFill>
                <a:prstClr val="black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CO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Colorado Springs	Pikes Peak Area Council of Governments</a:t>
            </a:r>
          </a:p>
          <a:p>
            <a:pPr>
              <a:buFont typeface="Arial" pitchFamily="34" charset="0"/>
              <a:buNone/>
              <a:defRPr/>
            </a:pPr>
            <a:endParaRPr lang="en-US" sz="1400" b="1">
              <a:solidFill>
                <a:prstClr val="black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DE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Entire State 		Delaware Dept. of Natural Resources and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			Environmental Control</a:t>
            </a:r>
          </a:p>
          <a:p>
            <a:pPr>
              <a:buFont typeface="Arial" pitchFamily="34" charset="0"/>
              <a:buNone/>
              <a:defRPr/>
            </a:pPr>
            <a:endParaRPr lang="en-US" sz="1000" b="1">
              <a:solidFill>
                <a:srgbClr val="FF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GA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Augusta		Augusta Regional Transportation Study Metropolitan Planning </a:t>
            </a:r>
            <a:endParaRPr lang="en-US" sz="1400" b="1">
              <a:solidFill>
                <a:prstClr val="black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GA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Macon 		Middle Georgia Clean Air Coalition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	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ID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Salmon		Idaho Dept. of Environmental Quality			</a:t>
            </a: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ID</a:t>
            </a: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	St. </a:t>
            </a:r>
            <a:r>
              <a:rPr lang="en-US" sz="1400" b="1" err="1">
                <a:solidFill>
                  <a:srgbClr val="FF0000"/>
                </a:solidFill>
                <a:latin typeface="Calibri" panose="020F0502020204030204"/>
              </a:rPr>
              <a:t>Maries</a:t>
            </a: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		Idaho Dept. of Environmental Quality</a:t>
            </a:r>
          </a:p>
          <a:p>
            <a:pPr>
              <a:buFont typeface="Arial" pitchFamily="34" charset="0"/>
              <a:buNone/>
              <a:defRPr/>
            </a:pPr>
            <a:endParaRPr lang="en-US" sz="1000" b="1">
              <a:solidFill>
                <a:srgbClr val="624D38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IA/IL/WI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Dubuque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	</a:t>
            </a: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Dubuque Metro. Area Transportation Study; City of Dubuque;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alibri" panose="020F0502020204030204"/>
              </a:rPr>
              <a:t>	 		Greater Dubuque Development Corp.</a:t>
            </a:r>
          </a:p>
          <a:p>
            <a:pPr>
              <a:defRPr/>
            </a:pPr>
            <a:endParaRPr lang="en-US" sz="1000" b="1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KY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Jefferson County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Louisville Metro Air Pollution Control District</a:t>
            </a:r>
          </a:p>
          <a:p>
            <a:pPr>
              <a:buFont typeface="Arial" pitchFamily="34" charset="0"/>
              <a:buNone/>
              <a:defRPr/>
            </a:pPr>
            <a:endParaRPr lang="en-US" sz="1000" b="1">
              <a:solidFill>
                <a:srgbClr val="624D38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LA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 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Baton Rouge 	Capital Region Planning Comm.; Baton Rouge Clean Air Coalition; LA Clean Fuels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	Houma-Thibodaux	South Central Planning &amp; Development Commission; Houma-Thibodaux 				Metropolitan Planning Organizations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	Lake Charles 	Imperial Calcasieu Regional Planning &amp; Development Commission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New Orleans 	New Orleans Regional Planning Commission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Shreveport 		Cities of Shreveport and Bossier City; Caddo Parish Commission; 				Bossier and DeSoto Parish Police Juries</a:t>
            </a:r>
          </a:p>
          <a:p>
            <a:pPr>
              <a:defRPr/>
            </a:pPr>
            <a:endParaRPr lang="en-US" sz="1000" b="1">
              <a:solidFill>
                <a:srgbClr val="624D38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endParaRPr lang="en-US" sz="1400" b="1">
              <a:solidFill>
                <a:srgbClr val="00B050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endParaRPr lang="en-US" sz="1400" b="1">
              <a:solidFill>
                <a:srgbClr val="00B050"/>
              </a:solidFill>
              <a:latin typeface="Calibri" panose="020F0502020204030204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</a:t>
            </a:r>
            <a:endParaRPr lang="en-US" sz="1400" b="1">
              <a:solidFill>
                <a:srgbClr val="000F1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51602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9ACD-1433-4F33-9BE1-2E02CE13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4" y="227457"/>
            <a:ext cx="10058400" cy="953643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8613-4B5F-4BDD-A05F-B1BE12FB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181100"/>
            <a:ext cx="11049001" cy="5581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400" dirty="0"/>
              <a:t>The Advance Program is a voluntary, collaborative initiative between EPA, state and local governments, and tribes​</a:t>
            </a:r>
          </a:p>
          <a:p>
            <a:pPr fontAlgn="base"/>
            <a:r>
              <a:rPr lang="en-US" sz="2400" dirty="0"/>
              <a:t>Areas designated as </a:t>
            </a:r>
            <a:r>
              <a:rPr lang="en-US" sz="2400" b="1" u="sng" dirty="0"/>
              <a:t>attainment</a:t>
            </a:r>
            <a:r>
              <a:rPr lang="en-US" sz="2400" dirty="0"/>
              <a:t> for the Ozone and/or PM2.5 NAAQS develop plans and take actions in their communities to proactively reduce emissions, improve air quality, and remain in attainment</a:t>
            </a:r>
            <a:endParaRPr lang="en-US" sz="2200" dirty="0"/>
          </a:p>
          <a:p>
            <a:pPr lvl="1">
              <a:buClr>
                <a:srgbClr val="9E3611"/>
              </a:buClr>
            </a:pPr>
            <a:r>
              <a:rPr lang="en-US" sz="2200" dirty="0"/>
              <a:t>Currently: 45 areas with combined population of 54 million</a:t>
            </a:r>
          </a:p>
          <a:p>
            <a:pPr fontAlgn="base"/>
            <a:r>
              <a:rPr lang="en-US" sz="2400" dirty="0"/>
              <a:t>The Advance Program was established by OAQPS in 2012​</a:t>
            </a:r>
          </a:p>
          <a:p>
            <a:pPr lvl="1" fontAlgn="base"/>
            <a:r>
              <a:rPr lang="en-US" sz="2200" dirty="0"/>
              <a:t>To date, Advance has been managed by about 1 FTE, with no contract assistance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Focus has been on partnerships and collaboration with other OAR offices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Past experience: interest in Advance will increase with PM NAAQS review</a:t>
            </a:r>
          </a:p>
          <a:p>
            <a:pPr>
              <a:buClr>
                <a:srgbClr val="9E3611"/>
              </a:buClr>
            </a:pPr>
            <a:r>
              <a:rPr lang="en-US" sz="2400" dirty="0"/>
              <a:t>Program offers opportunities to address climate, toxics, and environmental justice concerns consistent with Administration priorities</a:t>
            </a:r>
          </a:p>
          <a:p>
            <a:pPr lvl="1">
              <a:buClr>
                <a:srgbClr val="9E3611"/>
              </a:buClr>
            </a:pPr>
            <a:endParaRPr lang="en-US" sz="2200" dirty="0"/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B45A-4D5B-4665-B93D-E60000D2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4E28-F5E7-4E3B-9734-7CEFA465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06336"/>
            <a:ext cx="10058400" cy="708063"/>
          </a:xfrm>
        </p:spPr>
        <p:txBody>
          <a:bodyPr>
            <a:normAutofit fontScale="90000"/>
          </a:bodyPr>
          <a:lstStyle/>
          <a:p>
            <a:r>
              <a:rPr lang="en-US"/>
              <a:t>Current advance partner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ABC8B-8F0C-4F2E-8919-E4488D10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4C50F-8613-47D5-B306-C4774B0C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296" y="3731523"/>
            <a:ext cx="2578832" cy="1036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5E8642-54FE-4A0C-B41D-AF3A46AE160A}"/>
              </a:ext>
            </a:extLst>
          </p:cNvPr>
          <p:cNvSpPr txBox="1"/>
          <p:nvPr/>
        </p:nvSpPr>
        <p:spPr>
          <a:xfrm>
            <a:off x="1066799" y="1099361"/>
            <a:ext cx="906780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MI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Grand Rapids </a:t>
            </a: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Grand Valley Metropolitan Council; The Lower Grand River Organization of 			Watersheds (LGROW); The West Michigan Clean Air Coalition (WMCAC)		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MN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Entire State		Minnesota Pollution Control Agency</a:t>
            </a:r>
          </a:p>
          <a:p>
            <a:pPr>
              <a:defRPr/>
            </a:pPr>
            <a:endParaRPr lang="en-US" sz="1400" b="1">
              <a:solidFill>
                <a:srgbClr val="00B05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MO/KS/OK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Joplin		City of Joplin; Four States Clean Air Alliance; Joplin Area Transportation 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		Study Organization; Inter-Tribal Council of North Eastern OK; Board of 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		Commissioners for Cherokee County, KS</a:t>
            </a:r>
          </a:p>
          <a:p>
            <a:pPr>
              <a:defRPr/>
            </a:pPr>
            <a:endParaRPr lang="en-US" sz="1000" b="1">
              <a:solidFill>
                <a:srgbClr val="624D38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MO/KS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Kansas City		Mid-America Regional Council Air Quality Forum</a:t>
            </a:r>
          </a:p>
          <a:p>
            <a:pPr>
              <a:defRPr/>
            </a:pPr>
            <a:endParaRPr lang="en-US" sz="1000" b="1">
              <a:solidFill>
                <a:srgbClr val="624D38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MO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 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Southeast MO	Southeast Missouri Regional Planning &amp; Economic Development Commission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B050"/>
                </a:solidFill>
                <a:latin typeface="Calibri" panose="020F0502020204030204"/>
              </a:rPr>
              <a:t>Southwest MO	Ozarks Clean Air Alliance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NV</a:t>
            </a:r>
            <a:r>
              <a:rPr lang="en-US" sz="1400" b="1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Clark County	Clark County Dept. of Air Quality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Washoe County	Washoe County Health District, Air Quality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		Management Division</a:t>
            </a:r>
          </a:p>
          <a:p>
            <a:pPr>
              <a:defRPr/>
            </a:pPr>
            <a:endParaRPr lang="en-US" sz="1000" b="1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NM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Albuquerque / Bernalillo County	City of Albuquerque / Bernalillo County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Doña Ana County (partial) 	New Mexico Environment Dept.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Eddy County		New Mexico Environment Dept.</a:t>
            </a:r>
          </a:p>
          <a:p>
            <a:pPr>
              <a:defRPr/>
            </a:pPr>
            <a:r>
              <a:rPr lang="en-US" sz="1000" b="1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Lea County			New Mexico Environment Dept.</a:t>
            </a:r>
          </a:p>
          <a:p>
            <a:pPr>
              <a:defRPr/>
            </a:pPr>
            <a:r>
              <a:rPr lang="en-US" sz="1400" b="1">
                <a:solidFill>
                  <a:srgbClr val="0070C0"/>
                </a:solidFill>
                <a:latin typeface="Calibri" panose="020F0502020204030204"/>
              </a:rPr>
              <a:t>	San Juan County		New Mexico Environment Dept.</a:t>
            </a:r>
          </a:p>
          <a:p>
            <a:pPr>
              <a:defRPr/>
            </a:pPr>
            <a:endParaRPr lang="en-US" sz="1400" b="1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065837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4E28-F5E7-4E3B-9734-7CEFA465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2354"/>
            <a:ext cx="10058400" cy="721316"/>
          </a:xfrm>
        </p:spPr>
        <p:txBody>
          <a:bodyPr>
            <a:normAutofit fontScale="90000"/>
          </a:bodyPr>
          <a:lstStyle/>
          <a:p>
            <a:r>
              <a:rPr lang="en-US"/>
              <a:t>Current advance partner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ABC8B-8F0C-4F2E-8919-E4488D10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3A63F-CF2C-4C23-9A46-B1808055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515" y="1969891"/>
            <a:ext cx="2578832" cy="1036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C2A9B6-2655-403F-8E70-DB8BAA7EDBF0}"/>
              </a:ext>
            </a:extLst>
          </p:cNvPr>
          <p:cNvSpPr/>
          <p:nvPr/>
        </p:nvSpPr>
        <p:spPr>
          <a:xfrm>
            <a:off x="1066800" y="1190264"/>
            <a:ext cx="89453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NC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Cumberland County 	Cumberland County Board of Commissioners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Entire State	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North Carolina Dept. of Environmental Quality Division of Air Quality</a:t>
            </a: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Mecklenburg County	Mecklenburg County Air Quality</a:t>
            </a:r>
          </a:p>
          <a:p>
            <a:pPr>
              <a:defRPr/>
            </a:pPr>
            <a:endParaRPr lang="en-US" sz="1400" b="1" dirty="0">
              <a:solidFill>
                <a:srgbClr val="0070C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OH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Columbus		Mid-Ohio Regional Planning Commission</a:t>
            </a:r>
          </a:p>
          <a:p>
            <a:pPr>
              <a:defRPr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	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OK 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Oklahoma City 	Oklahoma Dept. of Environmental Quality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Tulsa 		Oklahoma Dept. of Environmental Quality</a:t>
            </a:r>
          </a:p>
          <a:p>
            <a:pPr>
              <a:defRPr/>
            </a:pPr>
            <a:endParaRPr lang="en-US" sz="1000" b="1" dirty="0">
              <a:solidFill>
                <a:srgbClr val="624D38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OR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Lakeview 		Oregon Dept. of Environmental Quality; Lake County; Town of Lakeview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	Prineville		Oregon Dept. of Environmental Quality</a:t>
            </a:r>
          </a:p>
          <a:p>
            <a:pPr>
              <a:defRPr/>
            </a:pPr>
            <a:endParaRPr lang="en-US" sz="1000" b="1" dirty="0">
              <a:solidFill>
                <a:srgbClr val="624D38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SC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Catawba Reservation	Catawba Indian Nation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Entire State		South Carolina Dept. of Health and Environmental Control</a:t>
            </a:r>
          </a:p>
          <a:p>
            <a:pPr>
              <a:defRPr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	</a:t>
            </a:r>
            <a:endParaRPr lang="en-US" sz="1400" b="1" dirty="0">
              <a:solidFill>
                <a:srgbClr val="624D38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TX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 	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/>
              </a:rPr>
              <a:t>Austin		Central Texas Clean Air Coalition</a:t>
            </a:r>
          </a:p>
          <a:p>
            <a:pPr>
              <a:defRPr/>
            </a:pP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Corpus Christi 	Corpus Christi Air Quality Group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Hood County	Hood County Clean Air Coalition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Houston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	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Houston-Galveston Area Council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San Antonio 	Alamo Area Council of Governments, Air Improvement Resources Committee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Waco		Heart of Texas Council of Governments (HOTCOG)</a:t>
            </a:r>
          </a:p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             		</a:t>
            </a: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UT</a:t>
            </a:r>
            <a:r>
              <a:rPr lang="en-US" sz="1400" b="1" dirty="0">
                <a:solidFill>
                  <a:srgbClr val="624D38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Uinta Basin		State of Utah</a:t>
            </a:r>
          </a:p>
          <a:p>
            <a:pPr>
              <a:defRPr/>
            </a:pPr>
            <a:endParaRPr lang="en-US" sz="1000" b="1" dirty="0">
              <a:solidFill>
                <a:srgbClr val="624D38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VT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/>
              </a:rPr>
              <a:t>	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/>
              </a:rPr>
              <a:t>Rutland		Vermont Dept. of Environmental Conservation, Air Quality and Climate Division</a:t>
            </a:r>
          </a:p>
        </p:txBody>
      </p:sp>
    </p:spTree>
    <p:extLst>
      <p:ext uri="{BB962C8B-B14F-4D97-AF65-F5344CB8AC3E}">
        <p14:creationId xmlns:p14="http://schemas.microsoft.com/office/powerpoint/2010/main" val="379222393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A453-642C-4774-B818-DD502E0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107"/>
            <a:ext cx="10058400" cy="705993"/>
          </a:xfrm>
        </p:spPr>
        <p:txBody>
          <a:bodyPr>
            <a:normAutofit fontScale="90000"/>
          </a:bodyPr>
          <a:lstStyle/>
          <a:p>
            <a:r>
              <a:rPr lang="en-US"/>
              <a:t>Ozone air quality data (2017-19)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306B6-01A2-4188-9A45-50BD15F9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D7208-342E-4173-9229-D4CAE8A1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" y="766952"/>
            <a:ext cx="8809484" cy="5870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1DCAC-BEE1-4224-A577-38C4BE06DF45}"/>
              </a:ext>
            </a:extLst>
          </p:cNvPr>
          <p:cNvSpPr txBox="1"/>
          <p:nvPr/>
        </p:nvSpPr>
        <p:spPr>
          <a:xfrm>
            <a:off x="9362429" y="447103"/>
            <a:ext cx="30697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/>
          </a:p>
          <a:p>
            <a:r>
              <a:rPr lang="en-US" sz="1700" u="sng" dirty="0"/>
              <a:t>CANDIDATE AREAS</a:t>
            </a:r>
          </a:p>
          <a:p>
            <a:r>
              <a:rPr lang="en-US" sz="1700" u="sng" dirty="0"/>
              <a:t>65-70 PPB INCLUDE:</a:t>
            </a:r>
            <a:endParaRPr lang="en-US" sz="1700" dirty="0"/>
          </a:p>
          <a:p>
            <a:r>
              <a:rPr lang="en-US" sz="1700" dirty="0"/>
              <a:t>Amarillo, TX</a:t>
            </a:r>
          </a:p>
          <a:p>
            <a:r>
              <a:rPr lang="en-US" sz="1700" dirty="0"/>
              <a:t>Bloomington, IL</a:t>
            </a:r>
          </a:p>
          <a:p>
            <a:r>
              <a:rPr lang="en-US" sz="1700" dirty="0"/>
              <a:t>Brookings, SD</a:t>
            </a:r>
          </a:p>
          <a:p>
            <a:r>
              <a:rPr lang="en-US" sz="1700" dirty="0"/>
              <a:t>Laramie, WY</a:t>
            </a:r>
          </a:p>
          <a:p>
            <a:r>
              <a:rPr lang="en-US" sz="1700" dirty="0"/>
              <a:t>Nashville, TN</a:t>
            </a:r>
          </a:p>
          <a:p>
            <a:r>
              <a:rPr lang="en-US" sz="1700" dirty="0"/>
              <a:t>Orlando, FL</a:t>
            </a:r>
          </a:p>
          <a:p>
            <a:r>
              <a:rPr lang="en-US" sz="1700" dirty="0"/>
              <a:t>Portland, OR</a:t>
            </a:r>
          </a:p>
          <a:p>
            <a:r>
              <a:rPr lang="en-US" sz="1700" dirty="0"/>
              <a:t>Tucson, AZ</a:t>
            </a:r>
          </a:p>
          <a:p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53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D771-7A9C-4D3F-9726-B33EF2F8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9357"/>
            <a:ext cx="10058400" cy="658368"/>
          </a:xfrm>
        </p:spPr>
        <p:txBody>
          <a:bodyPr>
            <a:normAutofit fontScale="90000"/>
          </a:bodyPr>
          <a:lstStyle/>
          <a:p>
            <a:r>
              <a:rPr lang="en-US"/>
              <a:t>Annual PM2.5 air quality data (2017-19)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6CCD5-4AE9-4997-93D7-7E524608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53436-9BA9-45D5-A826-CF44AE044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7" y="1022633"/>
            <a:ext cx="7663336" cy="55295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2C15B8-73C9-47C3-90A9-F746F6EC1215}"/>
              </a:ext>
            </a:extLst>
          </p:cNvPr>
          <p:cNvSpPr/>
          <p:nvPr/>
        </p:nvSpPr>
        <p:spPr>
          <a:xfrm>
            <a:off x="8124825" y="847725"/>
            <a:ext cx="3755468" cy="64633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 dirty="0"/>
              <a:t>CANDIDATE AREAS 12+</a:t>
            </a:r>
            <a:endParaRPr lang="en-US" dirty="0"/>
          </a:p>
          <a:p>
            <a:r>
              <a:rPr lang="en-US" dirty="0"/>
              <a:t>Medford, OR</a:t>
            </a:r>
          </a:p>
          <a:p>
            <a:endParaRPr lang="en-US" dirty="0"/>
          </a:p>
          <a:p>
            <a:r>
              <a:rPr lang="en-US" u="sng" dirty="0"/>
              <a:t>CANDIDATE AREAS 11-12</a:t>
            </a:r>
            <a:endParaRPr lang="en-US" dirty="0"/>
          </a:p>
          <a:p>
            <a:r>
              <a:rPr lang="en-US" dirty="0"/>
              <a:t>San Jose, CA</a:t>
            </a:r>
          </a:p>
          <a:p>
            <a:r>
              <a:rPr lang="en-US" dirty="0"/>
              <a:t>Several areas in CA, OR, WA?</a:t>
            </a:r>
          </a:p>
          <a:p>
            <a:endParaRPr lang="en-US" dirty="0"/>
          </a:p>
          <a:p>
            <a:r>
              <a:rPr lang="en-US" u="sng" dirty="0"/>
              <a:t>CANDIDATE AREAS 9-11</a:t>
            </a:r>
          </a:p>
          <a:p>
            <a:r>
              <a:rPr lang="en-US" dirty="0"/>
              <a:t>Little Rock, AR</a:t>
            </a:r>
          </a:p>
          <a:p>
            <a:r>
              <a:rPr lang="en-US" dirty="0"/>
              <a:t>Denver, CO</a:t>
            </a:r>
          </a:p>
          <a:p>
            <a:r>
              <a:rPr lang="en-US" dirty="0"/>
              <a:t>Las Vegas, NV</a:t>
            </a:r>
          </a:p>
          <a:p>
            <a:r>
              <a:rPr lang="en-US" dirty="0"/>
              <a:t>Oklahoma City, OK</a:t>
            </a:r>
          </a:p>
          <a:p>
            <a:r>
              <a:rPr lang="en-US" dirty="0"/>
              <a:t>San Diego, CA</a:t>
            </a:r>
          </a:p>
          <a:p>
            <a:r>
              <a:rPr lang="en-US" dirty="0"/>
              <a:t>Topeka, KS</a:t>
            </a:r>
          </a:p>
          <a:p>
            <a:r>
              <a:rPr lang="en-US" dirty="0"/>
              <a:t>Jackson, MS</a:t>
            </a:r>
          </a:p>
          <a:p>
            <a:r>
              <a:rPr lang="en-US" dirty="0"/>
              <a:t>Greeley, CO</a:t>
            </a:r>
          </a:p>
          <a:p>
            <a:r>
              <a:rPr lang="en-US" dirty="0"/>
              <a:t>Portland, OR</a:t>
            </a:r>
          </a:p>
          <a:p>
            <a:r>
              <a:rPr lang="en-US" dirty="0"/>
              <a:t>Spokane, WA</a:t>
            </a:r>
          </a:p>
          <a:p>
            <a:r>
              <a:rPr lang="en-US" dirty="0"/>
              <a:t>Tucson, AZ</a:t>
            </a:r>
          </a:p>
          <a:p>
            <a:r>
              <a:rPr lang="en-US" dirty="0"/>
              <a:t>* Could include Maintenance areas as well.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598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FA535-5E88-4F68-830F-01C47B93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7492F-AF5B-49AD-89AF-F38BD307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71" y="57620"/>
            <a:ext cx="6200169" cy="674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7DBE6-03D4-4361-AA2A-C8CC63E80559}"/>
              </a:ext>
            </a:extLst>
          </p:cNvPr>
          <p:cNvSpPr txBox="1"/>
          <p:nvPr/>
        </p:nvSpPr>
        <p:spPr>
          <a:xfrm>
            <a:off x="7191910" y="996593"/>
            <a:ext cx="4417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ADVANCE AREAS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AIR QUALITY IMPROVEMENT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FROM “YEAR JOINED” </a:t>
            </a:r>
          </a:p>
          <a:p>
            <a:pPr algn="ctr"/>
            <a:r>
              <a:rPr lang="en-US" sz="2800" dirty="0"/>
              <a:t>TO 2017-2019</a:t>
            </a:r>
          </a:p>
        </p:txBody>
      </p:sp>
    </p:spTree>
    <p:extLst>
      <p:ext uri="{BB962C8B-B14F-4D97-AF65-F5344CB8AC3E}">
        <p14:creationId xmlns:p14="http://schemas.microsoft.com/office/powerpoint/2010/main" val="32761836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DCF62-A2DE-4FD2-B7FF-C069B944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52FCDE3-8764-4E94-9DF8-00A6FEA0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94" y="0"/>
            <a:ext cx="88862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DBF8D-AEDC-4A27-A1F9-447EDB0F1106}"/>
              </a:ext>
            </a:extLst>
          </p:cNvPr>
          <p:cNvSpPr txBox="1"/>
          <p:nvPr/>
        </p:nvSpPr>
        <p:spPr>
          <a:xfrm>
            <a:off x="10539106" y="1085850"/>
            <a:ext cx="141210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</a:p>
          <a:p>
            <a:pPr algn="ctr"/>
            <a:r>
              <a:rPr lang="en-US" dirty="0"/>
              <a:t>Area</a:t>
            </a:r>
          </a:p>
          <a:p>
            <a:pPr algn="ctr"/>
            <a:r>
              <a:rPr lang="en-US" dirty="0"/>
              <a:t>List </a:t>
            </a:r>
          </a:p>
          <a:p>
            <a:pPr algn="ctr"/>
            <a:r>
              <a:rPr lang="en-US" dirty="0"/>
              <a:t>In</a:t>
            </a:r>
          </a:p>
          <a:p>
            <a:pPr algn="ctr"/>
            <a:r>
              <a:rPr lang="en-US" dirty="0"/>
              <a:t>Appendix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45 Areas</a:t>
            </a:r>
          </a:p>
          <a:p>
            <a:pPr algn="ctr"/>
            <a:r>
              <a:rPr lang="en-US" dirty="0"/>
              <a:t>(23 Ozone, 8 PM2.5, </a:t>
            </a:r>
          </a:p>
          <a:p>
            <a:pPr algn="ctr"/>
            <a:r>
              <a:rPr lang="en-US" dirty="0"/>
              <a:t>14 Both)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54 million population</a:t>
            </a:r>
          </a:p>
        </p:txBody>
      </p:sp>
    </p:spTree>
    <p:extLst>
      <p:ext uri="{BB962C8B-B14F-4D97-AF65-F5344CB8AC3E}">
        <p14:creationId xmlns:p14="http://schemas.microsoft.com/office/powerpoint/2010/main" val="42622186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E5B4-21E0-4759-BBAA-E8FF97D4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2316"/>
            <a:ext cx="10058400" cy="848868"/>
          </a:xfrm>
        </p:spPr>
        <p:txBody>
          <a:bodyPr/>
          <a:lstStyle/>
          <a:p>
            <a:r>
              <a:rPr lang="en-US"/>
              <a:t>Goals for advance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D7AA-4A32-4272-A449-CAB67C9F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23975"/>
            <a:ext cx="10812870" cy="4848225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Limit the number of new PM2.5 and ozone nonattainment areas</a:t>
            </a:r>
          </a:p>
          <a:p>
            <a:pPr lvl="1"/>
            <a:r>
              <a:rPr lang="en-US" sz="3000" dirty="0"/>
              <a:t>Improves public health </a:t>
            </a:r>
          </a:p>
          <a:p>
            <a:pPr lvl="1"/>
            <a:r>
              <a:rPr lang="en-US" sz="3000" dirty="0"/>
              <a:t>Saves resources at state/local/tribal and EPA levels</a:t>
            </a:r>
          </a:p>
          <a:p>
            <a:pPr lvl="1"/>
            <a:endParaRPr lang="en-US" sz="3000" dirty="0"/>
          </a:p>
          <a:p>
            <a:r>
              <a:rPr lang="en-US" sz="3000" dirty="0"/>
              <a:t>Increase number of state/local/tribal Advance areas</a:t>
            </a:r>
            <a:endParaRPr lang="en-US" sz="3200" dirty="0"/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Expand our network of collaborating organizations (within EPA and externally) and broaden the technical assistance we can provide</a:t>
            </a:r>
          </a:p>
          <a:p>
            <a:endParaRPr lang="en-US" sz="3000" dirty="0"/>
          </a:p>
          <a:p>
            <a:r>
              <a:rPr lang="en-US" sz="2800" dirty="0"/>
              <a:t>Pursue significant opportunities to integrate Advance program with other agency priorities: </a:t>
            </a:r>
          </a:p>
          <a:p>
            <a:pPr lvl="1"/>
            <a:r>
              <a:rPr lang="en-US" sz="2800" dirty="0"/>
              <a:t>Climate planning</a:t>
            </a:r>
          </a:p>
          <a:p>
            <a:pPr lvl="1"/>
            <a:r>
              <a:rPr lang="en-US" sz="2800" dirty="0"/>
              <a:t>Air toxics</a:t>
            </a:r>
          </a:p>
          <a:p>
            <a:pPr lvl="1"/>
            <a:r>
              <a:rPr lang="en-US" sz="2800" dirty="0"/>
              <a:t>Environmental justice communities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10C2-8993-4BDF-9B97-71D56BF6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9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25D0-6DE8-48A1-BBC5-B1D64DB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010"/>
            <a:ext cx="10058400" cy="1609344"/>
          </a:xfrm>
        </p:spPr>
        <p:txBody>
          <a:bodyPr/>
          <a:lstStyle/>
          <a:p>
            <a:r>
              <a:rPr lang="en-US"/>
              <a:t>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8DD9-684C-43A5-B715-4C16ECD8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5319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31520" lvl="1" indent="-457200">
              <a:buAutoNum type="arabicPeriod"/>
            </a:pPr>
            <a:r>
              <a:rPr lang="en-US" sz="2400" dirty="0"/>
              <a:t>Joining the Advance Program.</a:t>
            </a:r>
          </a:p>
          <a:p>
            <a:pPr marL="274320" lvl="1" indent="0">
              <a:buNone/>
            </a:pPr>
            <a:endParaRPr lang="en-US" sz="2000" dirty="0"/>
          </a:p>
          <a:p>
            <a:pPr lvl="2">
              <a:buClr>
                <a:srgbClr val="9E3611"/>
              </a:buClr>
            </a:pPr>
            <a:r>
              <a:rPr lang="en-US" sz="2000" dirty="0"/>
              <a:t>Identify your lead governmental organization(s).</a:t>
            </a:r>
          </a:p>
          <a:p>
            <a:pPr marL="617220" lvl="2" indent="0">
              <a:buNone/>
            </a:pPr>
            <a:endParaRPr lang="en-US" sz="2000" dirty="0"/>
          </a:p>
          <a:p>
            <a:pPr lvl="2"/>
            <a:r>
              <a:rPr lang="en-US" sz="2000" dirty="0">
                <a:ea typeface="+mn-lt"/>
                <a:cs typeface="+mn-lt"/>
              </a:rPr>
              <a:t>Identify geographic area and jurisdictions covered by your program.</a:t>
            </a:r>
          </a:p>
          <a:p>
            <a:pPr lvl="2">
              <a:buClr>
                <a:srgbClr val="9E3611"/>
              </a:buClr>
            </a:pPr>
            <a:endParaRPr lang="en-US" sz="2000" dirty="0"/>
          </a:p>
          <a:p>
            <a:pPr lvl="2">
              <a:buClr>
                <a:srgbClr val="9E3611"/>
              </a:buClr>
            </a:pPr>
            <a:r>
              <a:rPr lang="en-US" sz="2000" dirty="0"/>
              <a:t>Indicate if joining Ozone Advance, PM Advance, or both.</a:t>
            </a:r>
          </a:p>
          <a:p>
            <a:pPr marL="617220" lvl="2" indent="0">
              <a:buNone/>
            </a:pPr>
            <a:endParaRPr lang="en-US" sz="2000" dirty="0"/>
          </a:p>
          <a:p>
            <a:pPr lvl="2"/>
            <a:r>
              <a:rPr lang="en-US" sz="2000" dirty="0"/>
              <a:t>Identify the federal air quality monitor(s) for ozone and/or PM2.5 in the area.</a:t>
            </a:r>
          </a:p>
          <a:p>
            <a:pPr lvl="2">
              <a:buClr>
                <a:srgbClr val="9E3611"/>
              </a:buClr>
            </a:pPr>
            <a:endParaRPr lang="en-US" sz="2000" dirty="0"/>
          </a:p>
          <a:p>
            <a:pPr lvl="2">
              <a:buClr>
                <a:srgbClr val="9E3611"/>
              </a:buClr>
            </a:pPr>
            <a:r>
              <a:rPr lang="en-US" sz="2000" dirty="0">
                <a:ea typeface="+mn-lt"/>
                <a:cs typeface="+mn-lt"/>
              </a:rPr>
              <a:t>Certify that your state has provided a submission to the most recent update of the National Emission Inventory</a:t>
            </a:r>
          </a:p>
          <a:p>
            <a:pPr marL="274320" lvl="1" indent="0">
              <a:buClr>
                <a:srgbClr val="9E3611"/>
              </a:buClr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15B5B-5489-4851-9870-3FED5654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C9E-DEB0-4B15-BBB0-EBEF46F5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024B-6F84-4D47-8879-A12C4EDDF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/>
              <a:t>Conduct stakeholder meetings and identify priority emission reduction actions to include in your plan.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Within one year, submit the initial “Path Forward” plan for the area, in consultation with EPA. 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Provide an annual Advance plan revision.</a:t>
            </a:r>
          </a:p>
          <a:p>
            <a:pPr lvl="2"/>
            <a:r>
              <a:rPr lang="en-US" sz="2000" dirty="0"/>
              <a:t>Review progress made under most recent plan.</a:t>
            </a:r>
          </a:p>
          <a:p>
            <a:pPr lvl="2"/>
            <a:r>
              <a:rPr lang="en-US" sz="2000" dirty="0"/>
              <a:t>Provide updated plan and proposed new actions for the next year.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7FA2E-C1EF-4FF2-94A6-63A816B2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BA8B-EB76-4AC2-80A6-8AAF544E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33" y="220091"/>
            <a:ext cx="10586533" cy="919596"/>
          </a:xfrm>
        </p:spPr>
        <p:txBody>
          <a:bodyPr>
            <a:normAutofit/>
          </a:bodyPr>
          <a:lstStyle/>
          <a:p>
            <a:r>
              <a:rPr lang="en-US" dirty="0"/>
              <a:t>BENEFITS for advance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A107-98C8-4BFB-82CE-059EEF0C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3" y="1228724"/>
            <a:ext cx="11122152" cy="562927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fontAlgn="t"/>
            <a:r>
              <a:rPr lang="en-US" sz="2600" dirty="0"/>
              <a:t>Cost of remaining in attainment is less than cost of meeting nonattainment/maintenance area requirements</a:t>
            </a:r>
          </a:p>
          <a:p>
            <a:pPr fontAlgn="t"/>
            <a:endParaRPr lang="en-US" sz="2600" dirty="0"/>
          </a:p>
          <a:p>
            <a:pPr fontAlgn="t"/>
            <a:r>
              <a:rPr lang="en-US" sz="2600" dirty="0"/>
              <a:t>Reduce emissions, improve air quality, improve public health, achieve climate co-benefits</a:t>
            </a:r>
          </a:p>
          <a:p>
            <a:pPr fontAlgn="t"/>
            <a:endParaRPr lang="en-US" sz="2600" b="1" dirty="0"/>
          </a:p>
          <a:p>
            <a:pPr fontAlgn="t"/>
            <a:r>
              <a:rPr lang="en-US" sz="2600" dirty="0"/>
              <a:t>Provides forum for community and stakeholder collaboration on clean air and related issues</a:t>
            </a:r>
          </a:p>
          <a:p>
            <a:pPr fontAlgn="t"/>
            <a:endParaRPr lang="en-US" sz="2600" dirty="0"/>
          </a:p>
          <a:p>
            <a:pPr fontAlgn="t"/>
            <a:r>
              <a:rPr lang="en-US" sz="2600" dirty="0"/>
              <a:t>Participation with EPA provides credibility and demonstrates the area’s clean air commitment</a:t>
            </a:r>
          </a:p>
          <a:p>
            <a:pPr fontAlgn="t"/>
            <a:endParaRPr lang="en-US" sz="2600" dirty="0"/>
          </a:p>
          <a:p>
            <a:r>
              <a:rPr lang="en-US" sz="2600" dirty="0"/>
              <a:t>Access to EPA expertise and technical assistance opportunities</a:t>
            </a:r>
          </a:p>
          <a:p>
            <a:endParaRPr lang="en-US" sz="2600" dirty="0"/>
          </a:p>
          <a:p>
            <a:r>
              <a:rPr lang="en-US" sz="2600" dirty="0"/>
              <a:t>Monthly webinars and collaboration with other Advance areas</a:t>
            </a:r>
          </a:p>
          <a:p>
            <a:endParaRPr lang="en-US" sz="2600" dirty="0"/>
          </a:p>
          <a:p>
            <a:r>
              <a:rPr lang="en-US" sz="2600" dirty="0"/>
              <a:t>EPA monthly newsletter for Advance community provides info on grants, trainings, and webinars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2B6F-9E12-4AE9-92EE-7C847EB2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BA8B-EB76-4AC2-80A6-8AAF544E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34" y="220091"/>
            <a:ext cx="10586533" cy="1056259"/>
          </a:xfrm>
        </p:spPr>
        <p:txBody>
          <a:bodyPr/>
          <a:lstStyle/>
          <a:p>
            <a:r>
              <a:rPr lang="en-US"/>
              <a:t>BENEFITS of advance program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A107-98C8-4BFB-82CE-059EEF0C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33" y="1390650"/>
            <a:ext cx="10319418" cy="50778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t"/>
            <a:r>
              <a:rPr lang="en-US" sz="2400" dirty="0"/>
              <a:t>Educates public and community about air quality and health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Promotes positive actions by industry, government, public stakeholders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Commitment to update Advance annual plan serves as a driver for action and stakeholder input</a:t>
            </a:r>
          </a:p>
          <a:p>
            <a:pPr fontAlgn="t"/>
            <a:endParaRPr lang="en-US" sz="2400" dirty="0"/>
          </a:p>
          <a:p>
            <a:pPr fontAlgn="t"/>
            <a:r>
              <a:rPr lang="en-US" sz="2400" dirty="0">
                <a:ea typeface="+mn-lt"/>
                <a:cs typeface="+mn-lt"/>
              </a:rPr>
              <a:t>Advance areas have flexibility to include broad array of programs and initiatives</a:t>
            </a:r>
          </a:p>
          <a:p>
            <a:pPr lvl="1" fontAlgn="t"/>
            <a:r>
              <a:rPr lang="en-US" sz="2200" dirty="0">
                <a:ea typeface="+mn-lt"/>
                <a:cs typeface="+mn-lt"/>
              </a:rPr>
              <a:t>Air quality, sustainable economic development, energy efficiency and climate, environmental justice, cleaner transportation, etc.</a:t>
            </a:r>
          </a:p>
          <a:p>
            <a:pPr lvl="1" fontAlgn="t"/>
            <a:endParaRPr lang="en-US" sz="2200" dirty="0">
              <a:ea typeface="+mn-lt"/>
              <a:cs typeface="+mn-lt"/>
            </a:endParaRPr>
          </a:p>
          <a:p>
            <a:pPr fontAlgn="t"/>
            <a:r>
              <a:rPr lang="en-US" sz="2400" dirty="0"/>
              <a:t>Learn best practices from other Advance areas through collaboration and EPA index of programs and initiatives in previously submitted Advance plans</a:t>
            </a:r>
          </a:p>
          <a:p>
            <a:pPr fontAlgn="t"/>
            <a:endParaRPr lang="en-US" dirty="0"/>
          </a:p>
          <a:p>
            <a:pPr fontAlgn="t"/>
            <a:endParaRPr lang="en-US" sz="2200" dirty="0"/>
          </a:p>
          <a:p>
            <a:pPr fontAlgn="t"/>
            <a:endParaRPr lang="en-US" sz="2400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2B6F-9E12-4AE9-92EE-7C847EB2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1190D-E54D-446D-8C0A-30547E0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E4ACD15-4DB4-4553-BA74-74AFFE307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3169"/>
              </p:ext>
            </p:extLst>
          </p:nvPr>
        </p:nvGraphicFramePr>
        <p:xfrm>
          <a:off x="2198670" y="735462"/>
          <a:ext cx="7451127" cy="3690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9348">
                  <a:extLst>
                    <a:ext uri="{9D8B030D-6E8A-4147-A177-3AD203B41FA5}">
                      <a16:colId xmlns:a16="http://schemas.microsoft.com/office/drawing/2014/main" val="533375118"/>
                    </a:ext>
                  </a:extLst>
                </a:gridCol>
                <a:gridCol w="1190484">
                  <a:extLst>
                    <a:ext uri="{9D8B030D-6E8A-4147-A177-3AD203B41FA5}">
                      <a16:colId xmlns:a16="http://schemas.microsoft.com/office/drawing/2014/main" val="343527553"/>
                    </a:ext>
                  </a:extLst>
                </a:gridCol>
                <a:gridCol w="1838040">
                  <a:extLst>
                    <a:ext uri="{9D8B030D-6E8A-4147-A177-3AD203B41FA5}">
                      <a16:colId xmlns:a16="http://schemas.microsoft.com/office/drawing/2014/main" val="1320240217"/>
                    </a:ext>
                  </a:extLst>
                </a:gridCol>
                <a:gridCol w="2573255">
                  <a:extLst>
                    <a:ext uri="{9D8B030D-6E8A-4147-A177-3AD203B41FA5}">
                      <a16:colId xmlns:a16="http://schemas.microsoft.com/office/drawing/2014/main" val="1304869966"/>
                    </a:ext>
                  </a:extLst>
                </a:gridCol>
              </a:tblGrid>
              <a:tr h="10493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ADVANCE AREAS: </a:t>
                      </a:r>
                    </a:p>
                    <a:p>
                      <a:pPr algn="ctr"/>
                      <a:r>
                        <a:rPr lang="en-US" sz="2400" dirty="0"/>
                        <a:t>AIR QUALITY IMPROVEMENT </a:t>
                      </a:r>
                    </a:p>
                    <a:p>
                      <a:pPr algn="ctr"/>
                      <a:r>
                        <a:rPr lang="en-US" sz="2400" dirty="0"/>
                        <a:t>FROM YEAR JOINED TO 2017-19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52514"/>
                  </a:ext>
                </a:extLst>
              </a:tr>
              <a:tr h="7191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NAAQS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NO. OF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AVERAGE </a:t>
                      </a:r>
                    </a:p>
                    <a:p>
                      <a:pPr algn="ctr"/>
                      <a:r>
                        <a:rPr lang="en-US" dirty="0"/>
                        <a:t>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THAT IMPROVED OR STAYED 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87656"/>
                  </a:ext>
                </a:extLst>
              </a:tr>
              <a:tr h="5276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PM2.5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-1.6 ug/m3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OF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111334"/>
                  </a:ext>
                </a:extLst>
              </a:tr>
              <a:tr h="523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24HR PM2.5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 ug/m3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OF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90627"/>
                  </a:ext>
                </a:extLst>
              </a:tr>
              <a:tr h="536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-5.4 ppb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 OF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195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D25D99-27F0-47DD-8711-F223325B8A0F}"/>
              </a:ext>
            </a:extLst>
          </p:cNvPr>
          <p:cNvSpPr txBox="1"/>
          <p:nvPr/>
        </p:nvSpPr>
        <p:spPr>
          <a:xfrm>
            <a:off x="3269788" y="4681230"/>
            <a:ext cx="530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than 80% of Advance areas have seen air </a:t>
            </a:r>
          </a:p>
          <a:p>
            <a:r>
              <a:rPr lang="en-US" dirty="0"/>
              <a:t>quality improve since joining the program. </a:t>
            </a:r>
          </a:p>
        </p:txBody>
      </p:sp>
    </p:spTree>
    <p:extLst>
      <p:ext uri="{BB962C8B-B14F-4D97-AF65-F5344CB8AC3E}">
        <p14:creationId xmlns:p14="http://schemas.microsoft.com/office/powerpoint/2010/main" val="3542535251"/>
      </p:ext>
    </p:extLst>
  </p:cSld>
  <p:clrMapOvr>
    <a:masterClrMapping/>
  </p:clrMapOvr>
  <p:transition>
    <p:fade/>
  </p:transition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v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vance" id="{479C7A40-FB3F-4022-AC86-DA31B0C0B4DC}" vid="{9A8C6764-E1F7-41F2-93A4-D5A31624853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dv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vance" id="{479C7A40-FB3F-4022-AC86-DA31B0C0B4DC}" vid="{9A8C6764-E1F7-41F2-93A4-D5A31624853B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D089B285CFD44A2691AF966D1BCFD" ma:contentTypeVersion="36" ma:contentTypeDescription="Create a new document." ma:contentTypeScope="" ma:versionID="33d1e169fd0ec075ccf908a4a3d7e5b0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60a36824-f4d8-425a-ab7d-0af21455f042" xmlns:ns6="http://schemas.microsoft.com/sharepoint/v3/fields" xmlns:ns7="81012efd-d1f0-4fdc-a904-6e95dfcfe3da" targetNamespace="http://schemas.microsoft.com/office/2006/metadata/properties" ma:root="true" ma:fieldsID="6a86d3ca6dbc9cc66f1c4871e9fa78fa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60a36824-f4d8-425a-ab7d-0af21455f042"/>
    <xsd:import namespace="http://schemas.microsoft.com/sharepoint/v3/fields"/>
    <xsd:import namespace="81012efd-d1f0-4fdc-a904-6e95dfcfe3da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5:Document_x0020_Type" minOccurs="0"/>
                <xsd:element ref="ns3:EPA_x0020_Contributor" minOccurs="0"/>
                <xsd:element ref="ns3:External_x0020_Contributor" minOccurs="0"/>
                <xsd:element ref="ns6:_Coverage" minOccurs="0"/>
                <xsd:element ref="ns3:EPA_x0020_Related_x0020_Documents" minOccurs="0"/>
                <xsd:element ref="ns6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7:SharedWithUsers" minOccurs="0"/>
                <xsd:element ref="ns7:SharingHintHash" minOccurs="0"/>
                <xsd:element ref="ns7:SharedWithDetails" minOccurs="0"/>
                <xsd:element ref="ns5:MediaServiceMetadata" minOccurs="0"/>
                <xsd:element ref="ns5:MediaServiceFastMetadata" minOccurs="0"/>
                <xsd:element ref="ns7:Records_x0020_Status" minOccurs="0"/>
                <xsd:element ref="ns7:Records_x0020_Date" minOccurs="0"/>
                <xsd:element ref="ns5:MediaServiceEventHashCode" minOccurs="0"/>
                <xsd:element ref="ns5:MediaServiceGenerationTime" minOccurs="0"/>
                <xsd:element ref="ns5:MediaServiceAutoKeyPoints" minOccurs="0"/>
                <xsd:element ref="ns5:MediaServiceKeyPoints" minOccurs="0"/>
                <xsd:element ref="ns1:_ip_UnifiedCompliancePolicyProperties" minOccurs="0"/>
                <xsd:element ref="ns1:_ip_UnifiedCompliancePolicyUIAction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0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74a98039-2ac8-4ced-8912-eea56ecb7bea}" ma:internalName="TaxCatchAllLabel" ma:readOnly="true" ma:showField="CatchAllDataLabel" ma:web="81012efd-d1f0-4fdc-a904-6e95dfcfe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74a98039-2ac8-4ced-8912-eea56ecb7bea}" ma:internalName="TaxCatchAll" ma:showField="CatchAllData" ma:web="81012efd-d1f0-4fdc-a904-6e95dfcfe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36824-f4d8-425a-ab7d-0af21455f042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Guidance" ma:description="This will help library users find needed documents." ma:format="Dropdown" ma:internalName="Document_x0020_Type">
      <xsd:simpleType>
        <xsd:restriction base="dms:Choice">
          <xsd:enumeration value="Guidance"/>
          <xsd:enumeration value="Training materials"/>
          <xsd:enumeration value="Cases"/>
          <xsd:enumeration value="Briefs"/>
          <xsd:enumeration value="Templates"/>
          <xsd:enumeration value="Notices"/>
        </xsd:restriction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12efd-d1f0-4fdc-a904-6e95dfcfe3da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30" nillable="true" ma:displayName="Sharing Hint Hash" ma:internalName="SharingHintHash" ma:readOnly="true">
      <xsd:simpleType>
        <xsd:restriction base="dms:Text"/>
      </xsd:simple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2021-02-21T18:41:48+00:00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81012efd-d1f0-4fdc-a904-6e95dfcfe3da" xsi:nil="true"/>
    <_ip_UnifiedCompliancePolicyUIAction xmlns="http://schemas.microsoft.com/sharepoint/v3" xsi:nil="true"/>
    <Document_x0020_Type xmlns="60a36824-f4d8-425a-ab7d-0af21455f042">Guidance</Document_x0020_Type>
    <_ip_UnifiedCompliancePolicyProperties xmlns="http://schemas.microsoft.com/sharepoint/v3" xsi:nil="true"/>
    <Records_x0020_Status xmlns="81012efd-d1f0-4fdc-a904-6e95dfcfe3da">Pending</Records_x0020_Status>
  </documentManagement>
</p:properties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4C22C42-1CB0-4865-A30C-DFEE862FBF0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F62AD85-3C9A-4EEA-874A-5BECB14A6A3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1B8CFF5-2F17-4D7B-978A-1CCF873947D1}">
  <ds:schemaRefs>
    <ds:schemaRef ds:uri="4ffa91fb-a0ff-4ac5-b2db-65c790d184a4"/>
    <ds:schemaRef ds:uri="60a36824-f4d8-425a-ab7d-0af21455f042"/>
    <ds:schemaRef ds:uri="81012efd-d1f0-4fdc-a904-6e95dfcfe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CF28F3D-891C-4D5F-A769-C2D93CCC722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7BC8BD6-A091-401B-94FE-68BCD797400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D31D19C-84BF-4813-B19F-32F1B5EB29DF}">
  <ds:schemaRefs>
    <ds:schemaRef ds:uri="4ffa91fb-a0ff-4ac5-b2db-65c790d184a4"/>
    <ds:schemaRef ds:uri="60a36824-f4d8-425a-ab7d-0af21455f042"/>
    <ds:schemaRef ds:uri="81012efd-d1f0-4fdc-a904-6e95dfcfe3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72B2E806-E9C0-46E9-9774-C0DECF1F72E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1988</Words>
  <Application>Microsoft Office PowerPoint</Application>
  <PresentationFormat>Widescreen</PresentationFormat>
  <Paragraphs>349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Rockwell</vt:lpstr>
      <vt:lpstr>Rockwell Condensed</vt:lpstr>
      <vt:lpstr>Rockwell Extra Bold</vt:lpstr>
      <vt:lpstr>Wingdings</vt:lpstr>
      <vt:lpstr>Advance</vt:lpstr>
      <vt:lpstr>1_Custom Design</vt:lpstr>
      <vt:lpstr>1_Office Theme</vt:lpstr>
      <vt:lpstr>1_Advance</vt:lpstr>
      <vt:lpstr>2_Custom Design</vt:lpstr>
      <vt:lpstr>2_Office Theme</vt:lpstr>
      <vt:lpstr>Wood Type</vt:lpstr>
      <vt:lpstr>US EPA  Advance Program</vt:lpstr>
      <vt:lpstr>background</vt:lpstr>
      <vt:lpstr>PowerPoint Presentation</vt:lpstr>
      <vt:lpstr>Goals for advance program</vt:lpstr>
      <vt:lpstr>Program requirements</vt:lpstr>
      <vt:lpstr>Program Requirements</vt:lpstr>
      <vt:lpstr>BENEFITS for advance partners</vt:lpstr>
      <vt:lpstr>BENEFITS of advance program (cont.)</vt:lpstr>
      <vt:lpstr>PowerPoint Presentation</vt:lpstr>
      <vt:lpstr>QLIK TOOL WITH AIR QUALITY AND EMISSIONS DATA FUTURE ADDITION TO ADVANCE WEBSITE</vt:lpstr>
      <vt:lpstr>emissions trends austin, tx NOx example</vt:lpstr>
      <vt:lpstr>Programs and initiatives</vt:lpstr>
      <vt:lpstr>TECHNICAL ASSISTANCE WE CAN PROVIDE OR FACILITATE</vt:lpstr>
      <vt:lpstr>Since 2019…</vt:lpstr>
      <vt:lpstr>Expanding our network of collaborators</vt:lpstr>
      <vt:lpstr>Future Direction</vt:lpstr>
      <vt:lpstr>Thank you</vt:lpstr>
      <vt:lpstr>APPENDIX</vt:lpstr>
      <vt:lpstr>Current advance partner areas</vt:lpstr>
      <vt:lpstr>Current advance partner areas</vt:lpstr>
      <vt:lpstr>Current advance partner areas</vt:lpstr>
      <vt:lpstr>Ozone air quality data (2017-19)</vt:lpstr>
      <vt:lpstr>Annual PM2.5 air quality data (2017-19)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EPA Advance Program Overview</dc:title>
  <dc:creator>South, Mia</dc:creator>
  <cp:lastModifiedBy>Mataway-Novak, Dylan</cp:lastModifiedBy>
  <cp:revision>35</cp:revision>
  <dcterms:created xsi:type="dcterms:W3CDTF">2021-04-27T21:49:52Z</dcterms:created>
  <dcterms:modified xsi:type="dcterms:W3CDTF">2021-06-17T21:00:45Z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0x010100728D089B285CFD44A2691AF966D1BCFD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EPA Subject">
    <vt:lpwstr/>
  </property>
</Properties>
</file>