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9"/>
    <p:sldMasterId id="2147483808" r:id="rId30"/>
    <p:sldMasterId id="2147483840" r:id="rId31"/>
  </p:sldMasterIdLst>
  <p:notesMasterIdLst>
    <p:notesMasterId r:id="rId68"/>
  </p:notesMasterIdLst>
  <p:handoutMasterIdLst>
    <p:handoutMasterId r:id="rId69"/>
  </p:handoutMasterIdLst>
  <p:sldIdLst>
    <p:sldId id="1089" r:id="rId32"/>
    <p:sldId id="1188" r:id="rId33"/>
    <p:sldId id="1189" r:id="rId34"/>
    <p:sldId id="1237" r:id="rId35"/>
    <p:sldId id="1248" r:id="rId36"/>
    <p:sldId id="1149" r:id="rId37"/>
    <p:sldId id="1156" r:id="rId38"/>
    <p:sldId id="1175" r:id="rId39"/>
    <p:sldId id="1151" r:id="rId40"/>
    <p:sldId id="1224" r:id="rId41"/>
    <p:sldId id="1225" r:id="rId42"/>
    <p:sldId id="1241" r:id="rId43"/>
    <p:sldId id="1214" r:id="rId44"/>
    <p:sldId id="1158" r:id="rId45"/>
    <p:sldId id="1159" r:id="rId46"/>
    <p:sldId id="1177" r:id="rId47"/>
    <p:sldId id="1161" r:id="rId48"/>
    <p:sldId id="1178" r:id="rId49"/>
    <p:sldId id="1179" r:id="rId50"/>
    <p:sldId id="1180" r:id="rId51"/>
    <p:sldId id="1183" r:id="rId52"/>
    <p:sldId id="1182" r:id="rId53"/>
    <p:sldId id="1184" r:id="rId54"/>
    <p:sldId id="1215" r:id="rId55"/>
    <p:sldId id="1185" r:id="rId56"/>
    <p:sldId id="1187" r:id="rId57"/>
    <p:sldId id="1192" r:id="rId58"/>
    <p:sldId id="1186" r:id="rId59"/>
    <p:sldId id="1193" r:id="rId60"/>
    <p:sldId id="1216" r:id="rId61"/>
    <p:sldId id="1174" r:id="rId62"/>
    <p:sldId id="1211" r:id="rId63"/>
    <p:sldId id="1212" r:id="rId64"/>
    <p:sldId id="1213" r:id="rId65"/>
    <p:sldId id="1191" r:id="rId66"/>
    <p:sldId id="1220" r:id="rId67"/>
  </p:sldIdLst>
  <p:sldSz cx="9144000" cy="6858000" type="screen4x3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3B700"/>
    <a:srgbClr val="AB8100"/>
    <a:srgbClr val="A87E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7" autoAdjust="0"/>
    <p:restoredTop sz="92503" autoAdjust="0"/>
  </p:normalViewPr>
  <p:slideViewPr>
    <p:cSldViewPr snapToGrid="0">
      <p:cViewPr varScale="1">
        <p:scale>
          <a:sx n="105" d="100"/>
          <a:sy n="105" d="100"/>
        </p:scale>
        <p:origin x="146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8.xml"/><Relationship Id="rId21" Type="http://schemas.openxmlformats.org/officeDocument/2006/relationships/customXml" Target="../customXml/item21.xml"/><Relationship Id="rId34" Type="http://schemas.openxmlformats.org/officeDocument/2006/relationships/slide" Target="slides/slide3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63" Type="http://schemas.openxmlformats.org/officeDocument/2006/relationships/slide" Target="slides/slide32.xml"/><Relationship Id="rId68" Type="http://schemas.openxmlformats.org/officeDocument/2006/relationships/notesMaster" Target="notesMasters/notesMaster1.xml"/><Relationship Id="rId7" Type="http://schemas.openxmlformats.org/officeDocument/2006/relationships/customXml" Target="../customXml/item7.xml"/><Relationship Id="rId71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Master" Target="slideMasters/slideMaster1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66" Type="http://schemas.openxmlformats.org/officeDocument/2006/relationships/slide" Target="slides/slide35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61" Type="http://schemas.openxmlformats.org/officeDocument/2006/relationships/slide" Target="slides/slide30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Master" Target="slideMasters/slideMaster3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73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Master" Target="slideMasters/slideMaster2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slide" Target="slides/slide33.xml"/><Relationship Id="rId69" Type="http://schemas.openxmlformats.org/officeDocument/2006/relationships/handoutMaster" Target="handoutMasters/handoutMaster1.xml"/><Relationship Id="rId8" Type="http://schemas.openxmlformats.org/officeDocument/2006/relationships/customXml" Target="../customXml/item8.xml"/><Relationship Id="rId51" Type="http://schemas.openxmlformats.org/officeDocument/2006/relationships/slide" Target="slides/slide20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slide" Target="slides/slide36.xml"/><Relationship Id="rId20" Type="http://schemas.openxmlformats.org/officeDocument/2006/relationships/customXml" Target="../customXml/item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E338A-35BB-47FE-BF89-6F8F99A84EFF}" type="datetimeFigureOut">
              <a:rPr lang="en-US" smtClean="0"/>
              <a:pPr/>
              <a:t>2021-01-13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BDEC-75DD-451E-9F37-132C2A836F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34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258C87-23C0-4C8E-9188-368E61CDF4F1}" type="datetimeFigureOut">
              <a:rPr lang="zh-CN" altLang="en-US" smtClean="0"/>
              <a:pPr/>
              <a:t>2021/1/13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A5E68-CF20-49C0-9291-AF15925695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80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AD92F-F22A-4727-B555-C340A4DD3687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647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7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80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735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24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17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78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53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6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71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267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169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353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48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95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4796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0600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878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109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0966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7979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1. Thank</a:t>
            </a:r>
            <a:r>
              <a:rPr lang="en-US" baseline="0" dirty="0"/>
              <a:t> </a:t>
            </a:r>
            <a:r>
              <a:rPr lang="en-US" baseline="0" dirty="0" err="1"/>
              <a:t>Cen</a:t>
            </a:r>
            <a:r>
              <a:rPr lang="en-US" baseline="0" dirty="0"/>
              <a:t>/</a:t>
            </a:r>
            <a:r>
              <a:rPr lang="en-US" baseline="0" dirty="0" err="1"/>
              <a:t>Gao</a:t>
            </a:r>
            <a:r>
              <a:rPr lang="en-US" baseline="0" dirty="0"/>
              <a:t>/Luo/Chen; 2. HZ more visits; 3. AP on HZ</a:t>
            </a:r>
            <a:endParaRPr 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93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513466-170C-4D5D-91A5-22F36A9D16A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493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940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470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641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975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881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080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75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9144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3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49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71438"/>
            <a:ext cx="20574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71438"/>
            <a:ext cx="60198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23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71438"/>
            <a:ext cx="82296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803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59071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9144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4582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1441"/>
            <a:ext cx="82296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5534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94534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98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596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287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1439"/>
            <a:ext cx="82296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081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623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37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9710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5968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71440"/>
            <a:ext cx="20574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71440"/>
            <a:ext cx="60198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565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71440"/>
            <a:ext cx="82296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9333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1660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8929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7694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777681" y="6453338"/>
            <a:ext cx="94644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85792" y="645333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8121" y="6453338"/>
            <a:ext cx="370384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glow rad="685800">
                    <a:srgbClr val="FFFF99">
                      <a:alpha val="40000"/>
                    </a:srgbClr>
                  </a:glow>
                </a:effectLst>
              </a:defRPr>
            </a:lvl1pPr>
          </a:lstStyle>
          <a:p>
            <a:fld id="{03A847EA-A0F8-42E4-AF47-D5B896815B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484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2942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8189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07439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66C6-EB13-4722-AE34-82A1BCAD4E7D}" type="datetimeFigureOut">
              <a:rPr lang="en-US" smtClean="0"/>
              <a:t>2021-01-13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F4B3-DC48-4EC8-A540-EF6ED697E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64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66C6-EB13-4722-AE34-82A1BCAD4E7D}" type="datetimeFigureOut">
              <a:rPr lang="en-US" smtClean="0"/>
              <a:t>2021-01-13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F4B3-DC48-4EC8-A540-EF6ED697E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618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66C6-EB13-4722-AE34-82A1BCAD4E7D}" type="datetimeFigureOut">
              <a:rPr lang="en-US" smtClean="0"/>
              <a:t>2021-01-13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F4B3-DC48-4EC8-A540-EF6ED697E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054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66C6-EB13-4722-AE34-82A1BCAD4E7D}" type="datetimeFigureOut">
              <a:rPr lang="en-US" smtClean="0"/>
              <a:t>2021-01-13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F4B3-DC48-4EC8-A540-EF6ED697E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66C6-EB13-4722-AE34-82A1BCAD4E7D}" type="datetimeFigureOut">
              <a:rPr lang="en-US" smtClean="0"/>
              <a:t>2021-01-13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F4B3-DC48-4EC8-A540-EF6ED697E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911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66C6-EB13-4722-AE34-82A1BCAD4E7D}" type="datetimeFigureOut">
              <a:rPr lang="en-US" smtClean="0"/>
              <a:t>2021-01-13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F4B3-DC48-4EC8-A540-EF6ED697E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724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66C6-EB13-4722-AE34-82A1BCAD4E7D}" type="datetimeFigureOut">
              <a:rPr lang="en-US" smtClean="0"/>
              <a:t>2021-01-13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F4B3-DC48-4EC8-A540-EF6ED697E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693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66C6-EB13-4722-AE34-82A1BCAD4E7D}" type="datetimeFigureOut">
              <a:rPr lang="en-US" smtClean="0"/>
              <a:t>2021-01-13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F4B3-DC48-4EC8-A540-EF6ED697E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10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2072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66C6-EB13-4722-AE34-82A1BCAD4E7D}" type="datetimeFigureOut">
              <a:rPr lang="en-US" smtClean="0"/>
              <a:t>2021-01-13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F4B3-DC48-4EC8-A540-EF6ED697E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591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66C6-EB13-4722-AE34-82A1BCAD4E7D}" type="datetimeFigureOut">
              <a:rPr lang="en-US" smtClean="0"/>
              <a:t>2021-01-13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F4B3-DC48-4EC8-A540-EF6ED697E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259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266C6-EB13-4722-AE34-82A1BCAD4E7D}" type="datetimeFigureOut">
              <a:rPr lang="en-US" smtClean="0"/>
              <a:t>2021-01-13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7F4B3-DC48-4EC8-A540-EF6ED697E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43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577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248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375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00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71438"/>
            <a:ext cx="82296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340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807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69C458A-EF38-4471-81F0-59810A9BD5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71440"/>
            <a:ext cx="8229600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08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266C6-EB13-4722-AE34-82A1BCAD4E7D}" type="datetimeFigureOut">
              <a:rPr lang="en-US" smtClean="0"/>
              <a:t>2021-01-13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7F4B3-DC48-4EC8-A540-EF6ED697E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1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air-trends/air-quality-design-value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g.epa.gov/data/public/OAR/OAQPS/Class1/Class1Areas.zip" TargetMode="External"/><Relationship Id="rId5" Type="http://schemas.openxmlformats.org/officeDocument/2006/relationships/hyperlink" Target="https://www.epa.gov/national-air-toxics-assessment/2014-nata-assessment-results#emissions" TargetMode="External"/><Relationship Id="rId4" Type="http://schemas.openxmlformats.org/officeDocument/2006/relationships/hyperlink" Target="https://poverty.umich.edu/projects/understanding-communities-of-deep-disadvantag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E2B698-0BE7-4873-91D4-3CBAF01FF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4" y="2462657"/>
            <a:ext cx="3069570" cy="2098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" y="1"/>
            <a:ext cx="9144000" cy="13350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“</a:t>
            </a:r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NEXUS”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Multi-Pollutant Analysis Tool </a:t>
            </a:r>
            <a:b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Development: Status and Progress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FB981-3039-4691-96D6-66427C32B7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60208" y="6492874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E8BBE097-8DCA-4BC6-83FB-778FA394B9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E0DDC-6B53-4833-AAC6-95682E48F51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3554" y="5799136"/>
            <a:ext cx="9144000" cy="17526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CN" sz="2400" i="1" dirty="0">
                <a:latin typeface="Calibri" panose="020F0502020204030204" pitchFamily="34" charset="0"/>
                <a:cs typeface="Calibri" panose="020F0502020204030204" pitchFamily="34" charset="0"/>
              </a:rPr>
              <a:t>Carey Jang, AQAD/Air Quality Modeling Group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400" i="1" dirty="0">
                <a:latin typeface="Calibri" panose="020F0502020204030204" pitchFamily="34" charset="0"/>
                <a:cs typeface="Calibri" panose="020F0502020204030204" pitchFamily="34" charset="0"/>
              </a:rPr>
              <a:t>AQ Model Apps Team meeting, Jan. 13, 2021</a:t>
            </a:r>
            <a:endParaRPr lang="zh-CN" alt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AFFCA-E948-49BD-BC86-189A3A0496D5}"/>
              </a:ext>
            </a:extLst>
          </p:cNvPr>
          <p:cNvSpPr txBox="1"/>
          <p:nvPr/>
        </p:nvSpPr>
        <p:spPr>
          <a:xfrm>
            <a:off x="201535" y="1927594"/>
            <a:ext cx="282141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Viewer Module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F4318-AF6C-4755-9019-8B0723ECCA1F}"/>
              </a:ext>
            </a:extLst>
          </p:cNvPr>
          <p:cNvSpPr txBox="1"/>
          <p:nvPr/>
        </p:nvSpPr>
        <p:spPr>
          <a:xfrm>
            <a:off x="3270746" y="1907747"/>
            <a:ext cx="260250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Input Module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542D98-6667-45ED-BC1D-D1BD6AC7DC74}"/>
              </a:ext>
            </a:extLst>
          </p:cNvPr>
          <p:cNvSpPr txBox="1"/>
          <p:nvPr/>
        </p:nvSpPr>
        <p:spPr>
          <a:xfrm>
            <a:off x="6300409" y="1916891"/>
            <a:ext cx="270644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Query Module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D150921-0BB7-4FC2-B610-E15BFC9B0149}"/>
              </a:ext>
            </a:extLst>
          </p:cNvPr>
          <p:cNvSpPr/>
          <p:nvPr/>
        </p:nvSpPr>
        <p:spPr>
          <a:xfrm>
            <a:off x="512064" y="2761488"/>
            <a:ext cx="338328" cy="5760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BBFDB7-CA98-430A-BECF-07FA96CCCB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37"/>
          <a:stretch/>
        </p:blipFill>
        <p:spPr>
          <a:xfrm>
            <a:off x="3162004" y="2456251"/>
            <a:ext cx="2839968" cy="21052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1D042D-284D-4A10-9A7D-03255EC2BA7C}"/>
              </a:ext>
            </a:extLst>
          </p:cNvPr>
          <p:cNvSpPr/>
          <p:nvPr/>
        </p:nvSpPr>
        <p:spPr>
          <a:xfrm>
            <a:off x="366127" y="4697046"/>
            <a:ext cx="90578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</a:rPr>
              <a:t>“NEXUS 1.5”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available on OAQPS’s Shared Drive at:  </a:t>
            </a:r>
            <a:r>
              <a:rPr lang="en-US" b="1" dirty="0">
                <a:solidFill>
                  <a:srgbClr val="0000FF"/>
                </a:solidFill>
                <a:latin typeface="Calibri"/>
              </a:rPr>
              <a:t>“</a:t>
            </a:r>
            <a:r>
              <a:rPr lang="en-US" b="1" i="1" dirty="0">
                <a:solidFill>
                  <a:srgbClr val="0000FF"/>
                </a:solidFill>
                <a:latin typeface="Calibri"/>
              </a:rPr>
              <a:t>G:\SHARE\NEXUS\NEXUS 1.5\”</a:t>
            </a:r>
          </a:p>
          <a:p>
            <a:pPr fontAlgn="base"/>
            <a:r>
              <a:rPr lang="en-US" sz="2000" dirty="0">
                <a:solidFill>
                  <a:prstClr val="black"/>
                </a:solidFill>
                <a:latin typeface="Calibri"/>
              </a:rPr>
              <a:t>   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at EPA’s new FTP site:</a:t>
            </a:r>
            <a:r>
              <a:rPr lang="en-US" sz="2400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i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ftp://newftp.epa.gov/aqmg/cjang/NEXUS/NEXUS 1.5/</a:t>
            </a:r>
            <a:endParaRPr lang="en-US" sz="2000" i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F4EF2-74E0-4A32-B5D3-BB0C08D99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476" y="2478993"/>
            <a:ext cx="2990250" cy="20783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8764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26B9B68-6C28-4538-B6C1-A33DD28C542D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1A49E4-8EA1-4934-8A01-E9A49E6BA965}"/>
              </a:ext>
            </a:extLst>
          </p:cNvPr>
          <p:cNvSpPr/>
          <p:nvPr/>
        </p:nvSpPr>
        <p:spPr>
          <a:xfrm>
            <a:off x="137160" y="812165"/>
            <a:ext cx="9006840" cy="580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Short-term:</a:t>
            </a:r>
          </a:p>
          <a:p>
            <a:pPr marL="517525" lvl="2" indent="-3444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Upgrade/improve NEXUS tool to reflect latest data &amp; information and MP team’s feedbacks</a:t>
            </a:r>
          </a:p>
          <a:p>
            <a:pPr marL="517525" lvl="2" indent="-3444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expect FY21 funding to support NEXUS -- perhaps $50k from AQAD</a:t>
            </a:r>
          </a:p>
          <a:p>
            <a:pPr marL="974725" lvl="3" indent="-344488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Update NEXUS data to 2017</a:t>
            </a:r>
          </a:p>
          <a:p>
            <a:pPr marL="1431925" lvl="4" indent="-34448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data for O3, PM2.5 &amp; Air Toxics risk/ambient/emissions</a:t>
            </a:r>
          </a:p>
          <a:p>
            <a:pPr marL="1431925" lvl="4" indent="-34448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Tribal boundaries &amp; socioeconomic/demographic data for EJ</a:t>
            </a:r>
          </a:p>
          <a:p>
            <a:pPr marL="974725" lvl="3" indent="-344488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 O3, PM2.5, and Air Toxics monitoring data</a:t>
            </a:r>
          </a:p>
          <a:p>
            <a:pPr marL="974725" lvl="3" indent="-344488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Update metrics/indicators (e.g., risk metrics, EJ indicators)</a:t>
            </a:r>
          </a:p>
          <a:p>
            <a:pPr marL="515937" lvl="2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 across Office to determine how this tool may best inform or be used for OAQPS’s Air Toxic Strategy programs</a:t>
            </a:r>
          </a:p>
          <a:p>
            <a:pPr marL="973137" lvl="3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Consider addition of screening-level analysis &amp; assessment capabilities (e.g., proximity analysis w/ EJ)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8AB470-D246-40DD-9BE9-662EFF0C9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71438"/>
            <a:ext cx="8842248" cy="668337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and Next Steps (1) </a:t>
            </a:r>
            <a:endParaRPr lang="zh-CN" alt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798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26B9B68-6C28-4538-B6C1-A33DD28C542D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1A49E4-8EA1-4934-8A01-E9A49E6BA965}"/>
              </a:ext>
            </a:extLst>
          </p:cNvPr>
          <p:cNvSpPr/>
          <p:nvPr/>
        </p:nvSpPr>
        <p:spPr>
          <a:xfrm>
            <a:off x="137160" y="812165"/>
            <a:ext cx="884224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325" lvl="2">
              <a:lnSpc>
                <a:spcPct val="15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Long-term:</a:t>
            </a:r>
          </a:p>
          <a:p>
            <a:pPr marL="517525" lvl="2" indent="-3444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and prepare NEXUS for Beta test with EPA Regions followed by public release &amp; training</a:t>
            </a:r>
          </a:p>
          <a:p>
            <a:pPr marL="517525" lvl="2" indent="-3444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Office wide engagements, exercise updated NEXUS tool with 2017 data to inform Multi-pollutant, Air Toxics, and EJ efforts as appropriate</a:t>
            </a:r>
          </a:p>
          <a:p>
            <a:pPr marL="517525" lvl="2" indent="-3444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plan for routine updates and maintenance of the NEXUS tool to best support OAR/OAQPS programs and determine appropriate extensions as need and resources provide.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8AB470-D246-40DD-9BE9-662EFF0C9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71438"/>
            <a:ext cx="8842248" cy="668337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and Next Steps (2) </a:t>
            </a:r>
            <a:endParaRPr lang="zh-CN" alt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339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7592" y="2132711"/>
            <a:ext cx="6428232" cy="1470025"/>
          </a:xfrm>
        </p:spPr>
        <p:txBody>
          <a:bodyPr/>
          <a:lstStyle/>
          <a:p>
            <a:pPr algn="ctr"/>
            <a:r>
              <a:rPr lang="en-US" sz="4800" dirty="0"/>
              <a:t>“</a:t>
            </a:r>
            <a:r>
              <a:rPr lang="en-US" sz="4800" i="1" dirty="0"/>
              <a:t>NEXUS 1.5”:  </a:t>
            </a:r>
            <a:br>
              <a:rPr lang="en-US" sz="4800" i="1" dirty="0"/>
            </a:br>
            <a:r>
              <a:rPr lang="en-US" sz="4800" dirty="0">
                <a:solidFill>
                  <a:srgbClr val="FFFF00"/>
                </a:solidFill>
              </a:rPr>
              <a:t>Quick Tutorial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451A672-BB0B-4B94-AF26-F3E32EA15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" y="3886200"/>
            <a:ext cx="8915400" cy="1752600"/>
          </a:xfrm>
        </p:spPr>
        <p:txBody>
          <a:bodyPr/>
          <a:lstStyle/>
          <a:p>
            <a:pPr algn="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Carey Jang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04977-8A2D-433A-BFBB-9A84B4907651}"/>
              </a:ext>
            </a:extLst>
          </p:cNvPr>
          <p:cNvSpPr/>
          <p:nvPr/>
        </p:nvSpPr>
        <p:spPr>
          <a:xfrm>
            <a:off x="266672" y="4456811"/>
            <a:ext cx="887732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Download “NEXUS” tool: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The “NEXUS 1.5” package (“NEXUS v1.5 setup.exe” &amp; “NEXUS 1.5 Data.exe”: run both to install) is available at OAQPS’s Shared Drive at:                	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G:\SHARE\NEXUS\NEXUS 1.5\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or at EPA’s new FTP site: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       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 </a:t>
            </a:r>
            <a:r>
              <a:rPr kumimoji="0" lang="en-US" sz="20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ftp://newftp.epa.gov/aqmg/cjang/NEXUS/NEXUS 1.5/</a:t>
            </a:r>
            <a:endParaRPr kumimoji="0" lang="en-US" sz="24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685800" marR="0" lvl="0" indent="-6302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85800" lvl="0" indent="-630238" fontAlgn="base"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</a:t>
            </a:r>
            <a:r>
              <a:rPr kumimoji="0" lang="en-US" altLang="zh-CN" sz="1800" b="0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to install “NEXUS tool” at EPA’s</a:t>
            </a:r>
            <a:r>
              <a:rPr lang="en-US" altLang="zh-CN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PC)</a:t>
            </a:r>
            <a:endParaRPr kumimoji="0" lang="en-US" altLang="zh-CN" sz="18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6EEA9EF-6EEA-445E-A001-D00D53EC9D66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515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31B67F-4FC2-4662-9385-52E195322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" y="777240"/>
            <a:ext cx="9144000" cy="60807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NEXUS Tool: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User’s Manual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7010400" y="630148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BDBF704-8267-4E43-B157-7D288F622CBE}"/>
              </a:ext>
            </a:extLst>
          </p:cNvPr>
          <p:cNvSpPr/>
          <p:nvPr/>
        </p:nvSpPr>
        <p:spPr>
          <a:xfrm>
            <a:off x="9144" y="1269796"/>
            <a:ext cx="996696" cy="2834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FC854DB-1B4F-451F-B039-483645D09349}"/>
              </a:ext>
            </a:extLst>
          </p:cNvPr>
          <p:cNvSpPr/>
          <p:nvPr/>
        </p:nvSpPr>
        <p:spPr>
          <a:xfrm>
            <a:off x="1188720" y="2249424"/>
            <a:ext cx="4084320" cy="1248935"/>
          </a:xfrm>
          <a:prstGeom prst="wedgeRoundRectCallout">
            <a:avLst>
              <a:gd name="adj1" fmla="val -55066"/>
              <a:gd name="adj2" fmla="val -1039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Hot link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to User’s manual’s “Data Viewer” chapter (same for “Data Input” &amp; “Data Query”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D6912-39F5-4561-95CE-E5EAAE69E2F4}"/>
              </a:ext>
            </a:extLst>
          </p:cNvPr>
          <p:cNvSpPr/>
          <p:nvPr/>
        </p:nvSpPr>
        <p:spPr>
          <a:xfrm>
            <a:off x="8421624" y="1233220"/>
            <a:ext cx="333756" cy="365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66C408B-5EED-4C6C-9DDB-A14F2156EDA8}"/>
              </a:ext>
            </a:extLst>
          </p:cNvPr>
          <p:cNvSpPr/>
          <p:nvPr/>
        </p:nvSpPr>
        <p:spPr>
          <a:xfrm>
            <a:off x="5840369" y="1811773"/>
            <a:ext cx="2581255" cy="875301"/>
          </a:xfrm>
          <a:prstGeom prst="wedgeRoundRectCallout">
            <a:avLst>
              <a:gd name="adj1" fmla="val 49537"/>
              <a:gd name="adj2" fmla="val -851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Click “book” icon to launch “User’s manual”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2523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7791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5088B85-3A83-4677-A828-ED7350862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0943"/>
            <a:ext cx="9144000" cy="597267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6F87359-7B27-4CB8-B9F0-C649BE27C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2" y="4310272"/>
            <a:ext cx="1820642" cy="47336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0" y="1574293"/>
            <a:ext cx="1893694" cy="33575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2193678" y="3711631"/>
            <a:ext cx="1956816" cy="866703"/>
          </a:xfrm>
          <a:prstGeom prst="wedgeRoundRectCallout">
            <a:avLst>
              <a:gd name="adj1" fmla="val -62733"/>
              <a:gd name="adj2" fmla="val -926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&amp; “Risk” levels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2FA46CF-DA75-4099-9C4F-0DD0544D9B26}"/>
              </a:ext>
            </a:extLst>
          </p:cNvPr>
          <p:cNvSpPr/>
          <p:nvPr/>
        </p:nvSpPr>
        <p:spPr>
          <a:xfrm>
            <a:off x="0" y="4931861"/>
            <a:ext cx="1893694" cy="148663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5CFE4DE-ED4D-4E89-B70F-407E57393FFA}"/>
              </a:ext>
            </a:extLst>
          </p:cNvPr>
          <p:cNvSpPr/>
          <p:nvPr/>
        </p:nvSpPr>
        <p:spPr>
          <a:xfrm>
            <a:off x="2193678" y="5140381"/>
            <a:ext cx="1581913" cy="1426462"/>
          </a:xfrm>
          <a:prstGeom prst="wedgeRoundRectCallout">
            <a:avLst>
              <a:gd name="adj1" fmla="val -66569"/>
              <a:gd name="adj2" fmla="val -3923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“Advanced Option”: provide HAPs &amp; species selections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7010400" y="630148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2736845-F3D9-40EF-83AC-9E1B0C048C3E}"/>
              </a:ext>
            </a:extLst>
          </p:cNvPr>
          <p:cNvSpPr/>
          <p:nvPr/>
        </p:nvSpPr>
        <p:spPr>
          <a:xfrm>
            <a:off x="281006" y="915493"/>
            <a:ext cx="1822836" cy="1967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69691FD-F1DB-4675-8F9C-806FED96430F}"/>
              </a:ext>
            </a:extLst>
          </p:cNvPr>
          <p:cNvSpPr/>
          <p:nvPr/>
        </p:nvSpPr>
        <p:spPr>
          <a:xfrm>
            <a:off x="1893694" y="1106365"/>
            <a:ext cx="776354" cy="1930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56F03204-8413-420D-8B61-6EB2839DAF49}"/>
              </a:ext>
            </a:extLst>
          </p:cNvPr>
          <p:cNvSpPr/>
          <p:nvPr/>
        </p:nvSpPr>
        <p:spPr>
          <a:xfrm>
            <a:off x="3886200" y="863143"/>
            <a:ext cx="4628626" cy="564502"/>
          </a:xfrm>
          <a:prstGeom prst="wedgeRoundRectCallout">
            <a:avLst>
              <a:gd name="adj1" fmla="val -86683"/>
              <a:gd name="adj2" fmla="val -3041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“File” to open or save a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Switch between 3 key modules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465E96F1-239D-4223-B34A-2216F41143B3}"/>
              </a:ext>
            </a:extLst>
          </p:cNvPr>
          <p:cNvSpPr/>
          <p:nvPr/>
        </p:nvSpPr>
        <p:spPr>
          <a:xfrm>
            <a:off x="2123575" y="1896685"/>
            <a:ext cx="3304032" cy="382982"/>
          </a:xfrm>
          <a:prstGeom prst="wedgeRoundRectCallout">
            <a:avLst>
              <a:gd name="adj1" fmla="val -56899"/>
              <a:gd name="adj2" fmla="val -206561"/>
              <a:gd name="adj3" fmla="val 16667"/>
            </a:avLst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Loaded NEXUS project file name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44CD938E-713A-495A-B272-07AC940E1AE1}"/>
              </a:ext>
            </a:extLst>
          </p:cNvPr>
          <p:cNvSpPr/>
          <p:nvPr/>
        </p:nvSpPr>
        <p:spPr>
          <a:xfrm>
            <a:off x="0" y="1260486"/>
            <a:ext cx="1893694" cy="28611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38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197296-B4F7-4ABE-AF8B-1455DA086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9" y="792613"/>
            <a:ext cx="9144000" cy="597267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Selections &amp; Map Display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1930784" y="1517611"/>
            <a:ext cx="1077888" cy="19722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611878" y="2276856"/>
            <a:ext cx="3739898" cy="713233"/>
          </a:xfrm>
          <a:prstGeom prst="wedgeRoundRectCallout">
            <a:avLst>
              <a:gd name="adj1" fmla="val -64835"/>
              <a:gd name="adj2" fmla="val -7814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&amp; “Risk” threshold levels for color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960120" y="6425290"/>
            <a:ext cx="426228" cy="16753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1751075" y="4965146"/>
            <a:ext cx="1741933" cy="1100241"/>
          </a:xfrm>
          <a:prstGeom prst="wedgeRoundRectCallout">
            <a:avLst>
              <a:gd name="adj1" fmla="val -74137"/>
              <a:gd name="adj2" fmla="val 8436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 to “Radio button” panel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64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C0BD2574-A6D9-4C7B-B7B0-11A6E4B32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0975"/>
            <a:ext cx="9144000" cy="609593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“Apply”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1959689" y="2447669"/>
            <a:ext cx="1144038" cy="359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712464" y="2039875"/>
            <a:ext cx="3977640" cy="713233"/>
          </a:xfrm>
          <a:prstGeom prst="wedgeRoundRectCallout">
            <a:avLst>
              <a:gd name="adj1" fmla="val -64171"/>
              <a:gd name="adj2" fmla="val 1398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selections will appear on-the-fly in “radio button” panel and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877528" y="6529722"/>
            <a:ext cx="566928" cy="16753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1906525" y="5892642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5FE679-554A-4199-82DF-0DECDF82E0CE}"/>
              </a:ext>
            </a:extLst>
          </p:cNvPr>
          <p:cNvSpPr/>
          <p:nvPr/>
        </p:nvSpPr>
        <p:spPr>
          <a:xfrm>
            <a:off x="12535" y="2159207"/>
            <a:ext cx="1892809" cy="53908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659A881-5735-4F6F-B0A7-6C112CEA83A6}"/>
              </a:ext>
            </a:extLst>
          </p:cNvPr>
          <p:cNvSpPr/>
          <p:nvPr/>
        </p:nvSpPr>
        <p:spPr>
          <a:xfrm>
            <a:off x="18286" y="3233364"/>
            <a:ext cx="1892809" cy="54202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9EF366D-24F2-4C39-9EAB-0521E67C51BF}"/>
              </a:ext>
            </a:extLst>
          </p:cNvPr>
          <p:cNvSpPr/>
          <p:nvPr/>
        </p:nvSpPr>
        <p:spPr>
          <a:xfrm>
            <a:off x="0" y="4825416"/>
            <a:ext cx="1892809" cy="86265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E7C9740-DBE6-4B2F-8DF1-8A53AF97D2F7}"/>
              </a:ext>
            </a:extLst>
          </p:cNvPr>
          <p:cNvSpPr/>
          <p:nvPr/>
        </p:nvSpPr>
        <p:spPr>
          <a:xfrm>
            <a:off x="1953125" y="4022886"/>
            <a:ext cx="1144038" cy="7398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1400E9-8224-4BE1-925D-48BCC163136E}"/>
              </a:ext>
            </a:extLst>
          </p:cNvPr>
          <p:cNvSpPr/>
          <p:nvPr/>
        </p:nvSpPr>
        <p:spPr>
          <a:xfrm>
            <a:off x="1953125" y="3233364"/>
            <a:ext cx="1144038" cy="3223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E8FAF07C-2914-462D-B263-6CB12B749D84}"/>
              </a:ext>
            </a:extLst>
          </p:cNvPr>
          <p:cNvSpPr/>
          <p:nvPr/>
        </p:nvSpPr>
        <p:spPr>
          <a:xfrm>
            <a:off x="1160992" y="1191969"/>
            <a:ext cx="1504188" cy="527164"/>
          </a:xfrm>
          <a:prstGeom prst="wedgeRoundRectCallout">
            <a:avLst>
              <a:gd name="adj1" fmla="val -49688"/>
              <a:gd name="adj2" fmla="val 12784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Check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new selections</a:t>
            </a:r>
          </a:p>
        </p:txBody>
      </p:sp>
    </p:spTree>
    <p:extLst>
      <p:ext uri="{BB962C8B-B14F-4D97-AF65-F5344CB8AC3E}">
        <p14:creationId xmlns:p14="http://schemas.microsoft.com/office/powerpoint/2010/main" val="53125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BD9AAB-E33E-455A-929D-B9E380C49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8" r="41300" b="5839"/>
          <a:stretch/>
        </p:blipFill>
        <p:spPr>
          <a:xfrm>
            <a:off x="0" y="1013714"/>
            <a:ext cx="9144000" cy="571694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934CF11-B54D-43F2-B3F8-C06578D026E3}"/>
              </a:ext>
            </a:extLst>
          </p:cNvPr>
          <p:cNvGrpSpPr/>
          <p:nvPr/>
        </p:nvGrpSpPr>
        <p:grpSpPr>
          <a:xfrm>
            <a:off x="-5899" y="795683"/>
            <a:ext cx="9144000" cy="6031019"/>
            <a:chOff x="-5899" y="795683"/>
            <a:chExt cx="9144000" cy="603101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4A5EB7C-35CB-407A-AFB8-527653B88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899" y="795683"/>
              <a:ext cx="9144000" cy="603101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FEB18CB-FF82-4630-9FE3-59319EAC3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3414" y="1544888"/>
              <a:ext cx="1157794" cy="190408"/>
            </a:xfrm>
            <a:prstGeom prst="rect">
              <a:avLst/>
            </a:prstGeom>
          </p:spPr>
        </p:pic>
      </p:grp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C8093BC-1430-4974-A6BC-832A0F154582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247B90-0631-4608-8946-DBA67CC9DA4C}"/>
              </a:ext>
            </a:extLst>
          </p:cNvPr>
          <p:cNvSpPr/>
          <p:nvPr/>
        </p:nvSpPr>
        <p:spPr>
          <a:xfrm>
            <a:off x="1378974" y="1576603"/>
            <a:ext cx="484632" cy="1645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3079009" y="5687686"/>
            <a:ext cx="1897163" cy="851226"/>
          </a:xfrm>
          <a:prstGeom prst="wedgeRoundRectCallout">
            <a:avLst>
              <a:gd name="adj1" fmla="val -85085"/>
              <a:gd name="adj2" fmla="val -540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to change color &amp; transparency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C30250-AFC6-4222-AA13-0D85DB609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858" y="4350463"/>
            <a:ext cx="1751846" cy="2428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3335997" y="942696"/>
            <a:ext cx="3118657" cy="673211"/>
          </a:xfrm>
          <a:prstGeom prst="wedgeRoundRectCallout">
            <a:avLst>
              <a:gd name="adj1" fmla="val -72356"/>
              <a:gd name="adj2" fmla="val 1141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“Base Map”: Change boundary lines and background map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757B91-2F2E-43E9-882C-398D969D6C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895" t="49507" r="20799" b="45378"/>
          <a:stretch/>
        </p:blipFill>
        <p:spPr>
          <a:xfrm>
            <a:off x="4307586" y="2955605"/>
            <a:ext cx="2147068" cy="464251"/>
          </a:xfrm>
          <a:prstGeom prst="rect">
            <a:avLst/>
          </a:prstGeom>
        </p:spPr>
      </p:pic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A5D723-FF5F-4A4B-B4D2-27AF6106445A}"/>
              </a:ext>
            </a:extLst>
          </p:cNvPr>
          <p:cNvSpPr/>
          <p:nvPr/>
        </p:nvSpPr>
        <p:spPr>
          <a:xfrm>
            <a:off x="6847796" y="2652420"/>
            <a:ext cx="1897163" cy="546547"/>
          </a:xfrm>
          <a:prstGeom prst="wedgeRoundRectCallout">
            <a:avLst>
              <a:gd name="adj1" fmla="val -75446"/>
              <a:gd name="adj2" fmla="val 6749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“Right-click” map to save image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38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EAC35-3992-4914-9A5A-C871F6B8C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3816"/>
            <a:ext cx="9144000" cy="60441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BE8186A-0C9B-4BC7-9968-70E802D1E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3816"/>
            <a:ext cx="9144000" cy="59594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“Region Selection”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3596247" y="1510474"/>
            <a:ext cx="1817001" cy="1510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596247" y="2066597"/>
            <a:ext cx="4855464" cy="427541"/>
          </a:xfrm>
          <a:prstGeom prst="wedgeRoundRectCallout">
            <a:avLst>
              <a:gd name="adj1" fmla="val -34652"/>
              <a:gd name="adj2" fmla="val -1350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select “EPA regions”, “States”, or “CBSA”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20" name="图片 15">
            <a:extLst>
              <a:ext uri="{FF2B5EF4-FFF2-40B4-BE49-F238E27FC236}">
                <a16:creationId xmlns:a16="http://schemas.microsoft.com/office/drawing/2014/main" id="{BD88C4BC-78B0-49CE-9007-E668ADC66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45" y="3237250"/>
            <a:ext cx="3191854" cy="130767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16">
            <a:extLst>
              <a:ext uri="{FF2B5EF4-FFF2-40B4-BE49-F238E27FC236}">
                <a16:creationId xmlns:a16="http://schemas.microsoft.com/office/drawing/2014/main" id="{2E2D2B02-DD4E-4998-9F7B-178607C27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00" y="3237250"/>
            <a:ext cx="3274748" cy="134163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17">
            <a:extLst>
              <a:ext uri="{FF2B5EF4-FFF2-40B4-BE49-F238E27FC236}">
                <a16:creationId xmlns:a16="http://schemas.microsoft.com/office/drawing/2014/main" id="{D60DCE91-4047-4884-88FC-D186D8257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4841178"/>
            <a:ext cx="5276850" cy="146253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79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EPA Region/State/CBSA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8F405-F3C2-4D84-AD3A-F7A8D04F8827}"/>
              </a:ext>
            </a:extLst>
          </p:cNvPr>
          <p:cNvSpPr/>
          <p:nvPr/>
        </p:nvSpPr>
        <p:spPr>
          <a:xfrm>
            <a:off x="298910" y="4069017"/>
            <a:ext cx="2470548" cy="1884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u="sng" dirty="0">
                <a:solidFill>
                  <a:srgbClr val="0000FF"/>
                </a:solidFill>
              </a:rPr>
              <a:t>Examples</a:t>
            </a:r>
            <a:r>
              <a:rPr lang="en-US" sz="2000" dirty="0">
                <a:solidFill>
                  <a:srgbClr val="0000FF"/>
                </a:solidFill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EPA Region 4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Louisville CBSA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3972998-DE1A-46E8-8AA1-25581F86A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9" y="878977"/>
            <a:ext cx="4354464" cy="2971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92A9671-72FC-45AA-9E73-05A66A190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992" y="878977"/>
            <a:ext cx="4572000" cy="29841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D3E8685-A3B6-4152-B38B-2DCFD4B0E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568" y="3832342"/>
            <a:ext cx="4208175" cy="30073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28390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</a:rPr>
              <a:t>NEXUS Tool Development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98" y="973588"/>
            <a:ext cx="8610502" cy="581297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800" u="sng" kern="12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Motivation</a:t>
            </a:r>
            <a:r>
              <a:rPr lang="en-US" altLang="zh-CN" sz="2400" kern="12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: </a:t>
            </a:r>
            <a:r>
              <a:rPr lang="en-US" altLang="zh-CN" sz="2400" b="0" kern="12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Develop a new multi-pollutant analysis tool to identify and assess areas with high ambient levels and/or health risks associated with PM2.5, O3, and air toxics</a:t>
            </a:r>
            <a:endParaRPr lang="en-US" altLang="zh-CN" sz="2400" b="0" kern="12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800" u="sng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Phase-1</a:t>
            </a:r>
            <a:r>
              <a:rPr lang="en-US" altLang="zh-CN" sz="280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: </a:t>
            </a:r>
            <a:r>
              <a:rPr lang="en-US" altLang="zh-CN" sz="2400" b="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Develop a GIS-based NEXUS prototype with a user-friendly graphical interface to provide analysis and visualization functions of potential multi-pollutant AQ issues at 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national </a:t>
            </a:r>
            <a:r>
              <a:rPr lang="en-US" altLang="zh-CN" sz="2400" b="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level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lang="en-US" altLang="zh-CN" sz="2400" b="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(continental US)</a:t>
            </a:r>
            <a:endParaRPr lang="en-US" altLang="zh-CN" sz="2400" b="0" dirty="0">
              <a:solidFill>
                <a:srgbClr val="0000FF"/>
              </a:solidFill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800" u="sng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Phase-2</a:t>
            </a:r>
            <a:r>
              <a:rPr lang="en-US" altLang="zh-CN" sz="28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: 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Expand the NEXUS tool to allow users to dial into an 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EPA region, State,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or metropolitan area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and provide data query and V/A functions for “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AQ and emissions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” information over the selected region of interest</a:t>
            </a:r>
          </a:p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endParaRPr lang="en-US" altLang="zh-CN" sz="1300" b="0" dirty="0"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A7E563-761E-4B0C-9407-C05AB0ACFE95}"/>
              </a:ext>
            </a:extLst>
          </p:cNvPr>
          <p:cNvSpPr txBox="1">
            <a:spLocks/>
          </p:cNvSpPr>
          <p:nvPr/>
        </p:nvSpPr>
        <p:spPr>
          <a:xfrm>
            <a:off x="7760208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BBE097-8DCA-4BC6-83FB-778FA394B9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D56EE0-B25B-48DA-B5F8-2FF4F173A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755" r="41700" b="5808"/>
          <a:stretch/>
        </p:blipFill>
        <p:spPr>
          <a:xfrm>
            <a:off x="10288" y="832717"/>
            <a:ext cx="9133712" cy="58887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18FD039-9F94-4B66-A11F-2C79FC04B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44" y="810766"/>
            <a:ext cx="9144000" cy="60472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34D1019C-E04C-4C37-AD9E-F3D1BA6C701D}"/>
              </a:ext>
            </a:extLst>
          </p:cNvPr>
          <p:cNvSpPr/>
          <p:nvPr/>
        </p:nvSpPr>
        <p:spPr>
          <a:xfrm>
            <a:off x="5599372" y="1752108"/>
            <a:ext cx="1273375" cy="1315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E97C69FF-8089-4F2B-AD37-5A84A7B2C062}"/>
              </a:ext>
            </a:extLst>
          </p:cNvPr>
          <p:cNvSpPr/>
          <p:nvPr/>
        </p:nvSpPr>
        <p:spPr>
          <a:xfrm>
            <a:off x="2825791" y="810765"/>
            <a:ext cx="4800601" cy="639549"/>
          </a:xfrm>
          <a:prstGeom prst="wedgeRoundRectCallout">
            <a:avLst>
              <a:gd name="adj1" fmla="val 25995"/>
              <a:gd name="adj2" fmla="val 926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“Emission Sources” tab to display emission sources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(green dots)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and launch new window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3689604" y="4545453"/>
            <a:ext cx="929591" cy="347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4634627" y="4137234"/>
            <a:ext cx="349537" cy="40821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4809743" y="5388770"/>
            <a:ext cx="3773947" cy="896749"/>
          </a:xfrm>
          <a:prstGeom prst="wedgeRoundRectCallout">
            <a:avLst>
              <a:gd name="adj1" fmla="val -53760"/>
              <a:gd name="adj2" fmla="val -11767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“facility” to link &amp; display source location and emission information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608D9EB1-FF64-4D9E-8B9D-75AA7C6BFF6A}"/>
              </a:ext>
            </a:extLst>
          </p:cNvPr>
          <p:cNvSpPr/>
          <p:nvPr/>
        </p:nvSpPr>
        <p:spPr>
          <a:xfrm>
            <a:off x="2035425" y="1886271"/>
            <a:ext cx="1092708" cy="13598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94072A-7541-479B-A32B-CC4038F79D3B}"/>
              </a:ext>
            </a:extLst>
          </p:cNvPr>
          <p:cNvCxnSpPr>
            <a:cxnSpLocks/>
          </p:cNvCxnSpPr>
          <p:nvPr/>
        </p:nvCxnSpPr>
        <p:spPr bwMode="auto">
          <a:xfrm>
            <a:off x="2825791" y="3321337"/>
            <a:ext cx="863813" cy="112321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8893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BF1555-2E4B-4E88-928E-5314086AA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500" b="6350"/>
          <a:stretch/>
        </p:blipFill>
        <p:spPr>
          <a:xfrm>
            <a:off x="0" y="1006971"/>
            <a:ext cx="9144000" cy="57345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1668780" y="3776472"/>
            <a:ext cx="873252" cy="338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536192" y="4353042"/>
            <a:ext cx="4672584" cy="2829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3279648" y="1839759"/>
            <a:ext cx="3813048" cy="729294"/>
          </a:xfrm>
          <a:prstGeom prst="wedgeRoundRectCallout">
            <a:avLst>
              <a:gd name="adj1" fmla="val -71469"/>
              <a:gd name="adj2" fmla="val 21176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Allow to scroll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down to county-level (e.g., Wake County, NC)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39ECFC1-AE6D-4F71-82AB-3F24EA2BB770}"/>
              </a:ext>
            </a:extLst>
          </p:cNvPr>
          <p:cNvSpPr/>
          <p:nvPr/>
        </p:nvSpPr>
        <p:spPr>
          <a:xfrm>
            <a:off x="118872" y="4353041"/>
            <a:ext cx="1335024" cy="346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42DC1-D2EE-455F-B5EF-39685E7CFAEB}"/>
              </a:ext>
            </a:extLst>
          </p:cNvPr>
          <p:cNvSpPr txBox="1"/>
          <p:nvPr/>
        </p:nvSpPr>
        <p:spPr>
          <a:xfrm>
            <a:off x="6748272" y="3334089"/>
            <a:ext cx="14173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/>
              <a:t>Wake county, NC</a:t>
            </a:r>
          </a:p>
        </p:txBody>
      </p:sp>
    </p:spTree>
    <p:extLst>
      <p:ext uri="{BB962C8B-B14F-4D97-AF65-F5344CB8AC3E}">
        <p14:creationId xmlns:p14="http://schemas.microsoft.com/office/powerpoint/2010/main" val="2468245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FCEB2B-5773-4FCC-90FC-072E04F342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700" b="5584"/>
          <a:stretch/>
        </p:blipFill>
        <p:spPr>
          <a:xfrm>
            <a:off x="0" y="988683"/>
            <a:ext cx="9144000" cy="58012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“x”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CBEC8D0-E7E4-4226-A2AB-8A55BCC82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4" y="3182677"/>
            <a:ext cx="5066665" cy="358276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576072" y="4498848"/>
            <a:ext cx="1106424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234440" y="4187952"/>
            <a:ext cx="5943600" cy="12070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576072" y="3978102"/>
            <a:ext cx="1106424" cy="201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1F4D95-8E6B-4DDD-82CB-D09EDB0780C0}"/>
              </a:ext>
            </a:extLst>
          </p:cNvPr>
          <p:cNvSpPr txBox="1"/>
          <p:nvPr/>
        </p:nvSpPr>
        <p:spPr>
          <a:xfrm>
            <a:off x="6577584" y="2669833"/>
            <a:ext cx="1569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Durham county, NC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4878324" y="1001962"/>
            <a:ext cx="3813048" cy="729294"/>
          </a:xfrm>
          <a:prstGeom prst="wedgeRoundRectCallout">
            <a:avLst>
              <a:gd name="adj1" fmla="val -63555"/>
              <a:gd name="adj2" fmla="val 9766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Provide selection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CAPs precursors &amp;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HAPs species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F103CA97-DDB2-48A4-AB87-85FC224C45E4}"/>
              </a:ext>
            </a:extLst>
          </p:cNvPr>
          <p:cNvSpPr/>
          <p:nvPr/>
        </p:nvSpPr>
        <p:spPr>
          <a:xfrm>
            <a:off x="128016" y="5180161"/>
            <a:ext cx="1106424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406268-7787-4868-8015-ED02472AC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4" y="853792"/>
            <a:ext cx="4416552" cy="2219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B3EA5985-0148-4B49-9B97-6526EDFFDEB3}"/>
              </a:ext>
            </a:extLst>
          </p:cNvPr>
          <p:cNvSpPr/>
          <p:nvPr/>
        </p:nvSpPr>
        <p:spPr>
          <a:xfrm>
            <a:off x="719570" y="1261872"/>
            <a:ext cx="990358" cy="201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0268034-07CE-45E3-A95A-19A776D7FB56}"/>
              </a:ext>
            </a:extLst>
          </p:cNvPr>
          <p:cNvSpPr/>
          <p:nvPr/>
        </p:nvSpPr>
        <p:spPr>
          <a:xfrm>
            <a:off x="2865362" y="1267968"/>
            <a:ext cx="990358" cy="201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458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B8A30-EA89-4320-9955-BEA065D51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624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Table Generator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5422392" y="1738433"/>
            <a:ext cx="1481328" cy="1909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118872" y="3740780"/>
            <a:ext cx="3246120" cy="1471300"/>
          </a:xfrm>
          <a:prstGeom prst="wedgeRoundRectCallout">
            <a:avLst>
              <a:gd name="adj1" fmla="val 117599"/>
              <a:gd name="adj2" fmla="val -17007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“EPA Region Table Generator”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is </a:t>
            </a: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still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under development, but a preview of example “EPA Region 4” tables can be provided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97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2828CFF-9D4F-4070-980B-34E23D4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Search &amp; Filter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6DFCC-9882-4512-B9D3-6F2248E53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" y="977001"/>
            <a:ext cx="9144000" cy="5776452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A3EFBB79-9DC9-492A-AD11-C0A54AC2C1A6}"/>
              </a:ext>
            </a:extLst>
          </p:cNvPr>
          <p:cNvSpPr/>
          <p:nvPr/>
        </p:nvSpPr>
        <p:spPr>
          <a:xfrm>
            <a:off x="8842248" y="2275328"/>
            <a:ext cx="228599" cy="458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EF121333-D16B-4DC9-997C-450EEBA02D0F}"/>
              </a:ext>
            </a:extLst>
          </p:cNvPr>
          <p:cNvSpPr/>
          <p:nvPr/>
        </p:nvSpPr>
        <p:spPr>
          <a:xfrm>
            <a:off x="5264427" y="909134"/>
            <a:ext cx="3227459" cy="601827"/>
          </a:xfrm>
          <a:prstGeom prst="wedgeRoundRectCallout">
            <a:avLst>
              <a:gd name="adj1" fmla="val 64063"/>
              <a:gd name="adj2" fmla="val 1817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“+” to add filters; Click “x” to remove current filter; 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EB4FF7F-0613-4EA4-8A6C-42C17A9E9CF1}"/>
              </a:ext>
            </a:extLst>
          </p:cNvPr>
          <p:cNvSpPr/>
          <p:nvPr/>
        </p:nvSpPr>
        <p:spPr>
          <a:xfrm>
            <a:off x="5494789" y="5349255"/>
            <a:ext cx="3576058" cy="531744"/>
          </a:xfrm>
          <a:prstGeom prst="wedgeRoundRectCallout">
            <a:avLst>
              <a:gd name="adj1" fmla="val 36174"/>
              <a:gd name="adj2" fmla="val 12025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“Output data…” to output current page records or all records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D96B83B-0424-43A3-85FD-35553D2D6014}"/>
              </a:ext>
            </a:extLst>
          </p:cNvPr>
          <p:cNvSpPr/>
          <p:nvPr/>
        </p:nvSpPr>
        <p:spPr>
          <a:xfrm>
            <a:off x="2718033" y="5407978"/>
            <a:ext cx="2680743" cy="531744"/>
          </a:xfrm>
          <a:prstGeom prst="wedgeRoundRectCallout">
            <a:avLst>
              <a:gd name="adj1" fmla="val 61209"/>
              <a:gd name="adj2" fmla="val 11709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2A9077F-FB4C-4342-BE6A-CDD59D1378E2}"/>
              </a:ext>
            </a:extLst>
          </p:cNvPr>
          <p:cNvSpPr/>
          <p:nvPr/>
        </p:nvSpPr>
        <p:spPr>
          <a:xfrm flipH="1">
            <a:off x="4626863" y="1679319"/>
            <a:ext cx="922789" cy="3323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74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D6FD34-0370-44A4-BA7A-019977F17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18" y="1213951"/>
            <a:ext cx="9144000" cy="54451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Page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9544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10654" y="1821221"/>
            <a:ext cx="1198118" cy="8480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923544" y="1172409"/>
            <a:ext cx="2007108" cy="476689"/>
          </a:xfrm>
          <a:prstGeom prst="wedgeRoundRectCallout">
            <a:avLst>
              <a:gd name="adj1" fmla="val -52168"/>
              <a:gd name="adj2" fmla="val 989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Region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E67B2E30-5947-45BA-9C2C-1C09D2CAD4A7}"/>
              </a:ext>
            </a:extLst>
          </p:cNvPr>
          <p:cNvSpPr/>
          <p:nvPr/>
        </p:nvSpPr>
        <p:spPr>
          <a:xfrm>
            <a:off x="1225549" y="1821222"/>
            <a:ext cx="7676405" cy="82979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4A2766B1-C3F9-48DF-AC20-1B40AB567B20}"/>
              </a:ext>
            </a:extLst>
          </p:cNvPr>
          <p:cNvSpPr/>
          <p:nvPr/>
        </p:nvSpPr>
        <p:spPr>
          <a:xfrm>
            <a:off x="3991356" y="1210922"/>
            <a:ext cx="2007108" cy="570229"/>
          </a:xfrm>
          <a:prstGeom prst="wedgeRoundRectCallout">
            <a:avLst>
              <a:gd name="adj1" fmla="val -95364"/>
              <a:gd name="adj2" fmla="val 5591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 qualifier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27432" y="3072571"/>
            <a:ext cx="1329420" cy="20278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1307592" y="4086497"/>
            <a:ext cx="1714500" cy="542524"/>
          </a:xfrm>
          <a:prstGeom prst="wedgeRoundRectCallout">
            <a:avLst>
              <a:gd name="adj1" fmla="val -55813"/>
              <a:gd name="adj2" fmla="val -1078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Map Overlaying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79B3B062-4B0E-422E-9E1C-60DB37D38515}"/>
              </a:ext>
            </a:extLst>
          </p:cNvPr>
          <p:cNvSpPr/>
          <p:nvPr/>
        </p:nvSpPr>
        <p:spPr>
          <a:xfrm>
            <a:off x="7031245" y="4086497"/>
            <a:ext cx="1862328" cy="613633"/>
          </a:xfrm>
          <a:prstGeom prst="wedgeRoundRectCallout">
            <a:avLst>
              <a:gd name="adj1" fmla="val 45271"/>
              <a:gd name="adj2" fmla="val 1296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Detachable “Attribute Table”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52C7E73-C1B5-467B-935D-1372EBC357F6}"/>
              </a:ext>
            </a:extLst>
          </p:cNvPr>
          <p:cNvSpPr/>
          <p:nvPr/>
        </p:nvSpPr>
        <p:spPr>
          <a:xfrm>
            <a:off x="10654" y="5201807"/>
            <a:ext cx="9052560" cy="128930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11111111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D4554883-F5D7-4308-A0EB-4D0240CAC6E8}"/>
              </a:ext>
            </a:extLst>
          </p:cNvPr>
          <p:cNvSpPr/>
          <p:nvPr/>
        </p:nvSpPr>
        <p:spPr>
          <a:xfrm>
            <a:off x="7887733" y="1626684"/>
            <a:ext cx="1005840" cy="1960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6F1524E9-FEE8-4383-90DA-A6DE7A6F5A00}"/>
              </a:ext>
            </a:extLst>
          </p:cNvPr>
          <p:cNvSpPr/>
          <p:nvPr/>
        </p:nvSpPr>
        <p:spPr>
          <a:xfrm>
            <a:off x="7019544" y="2410653"/>
            <a:ext cx="1947672" cy="731970"/>
          </a:xfrm>
          <a:prstGeom prst="wedgeRoundRectCallout">
            <a:avLst>
              <a:gd name="adj1" fmla="val 27863"/>
              <a:gd name="adj2" fmla="val -11844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86568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 animBg="1"/>
      <p:bldP spid="7" grpId="0" animBg="1"/>
      <p:bldP spid="8" grpId="0" animBg="1"/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737F82-4F1D-4ADC-AC25-D830E26CC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" y="810040"/>
            <a:ext cx="9121139" cy="6172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DABD07-487C-4930-898A-FD0B32D0C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0041"/>
            <a:ext cx="9144000" cy="617220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01256" y="626491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13716" y="1074275"/>
            <a:ext cx="1481328" cy="232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377440" y="810040"/>
            <a:ext cx="3666744" cy="538425"/>
          </a:xfrm>
          <a:prstGeom prst="wedgeRoundRectCallout">
            <a:avLst>
              <a:gd name="adj1" fmla="val -72611"/>
              <a:gd name="adj2" fmla="val 3155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Filter” allows to select “qualifiers” for query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 Data Query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C29C0976-E8F4-400C-9082-379FCC9A1A8D}"/>
              </a:ext>
            </a:extLst>
          </p:cNvPr>
          <p:cNvSpPr/>
          <p:nvPr/>
        </p:nvSpPr>
        <p:spPr>
          <a:xfrm>
            <a:off x="13716" y="4168679"/>
            <a:ext cx="1732788" cy="232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9168FB93-947A-4E55-ABEC-C1165AFE3549}"/>
              </a:ext>
            </a:extLst>
          </p:cNvPr>
          <p:cNvSpPr/>
          <p:nvPr/>
        </p:nvSpPr>
        <p:spPr>
          <a:xfrm>
            <a:off x="4082796" y="5437096"/>
            <a:ext cx="3909060" cy="827814"/>
          </a:xfrm>
          <a:prstGeom prst="wedgeRoundRectCallout">
            <a:avLst>
              <a:gd name="adj1" fmla="val -108343"/>
              <a:gd name="adj2" fmla="val -18533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Preview” displays the selected “qualifiers”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765063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250691-8B7E-45CF-8851-38CD01DF8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9492"/>
            <a:ext cx="9144000" cy="5989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5A1C45-A5C9-4CD9-B4EE-D5B8A39B9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" y="879492"/>
            <a:ext cx="9144000" cy="5989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43D16-0B77-4B9F-AF1E-BA7D32138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44" y="879492"/>
            <a:ext cx="9144000" cy="59785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9544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DE377D9-48E7-4A7E-88F8-D254C4237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44" y="772182"/>
            <a:ext cx="9144000" cy="6125714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118872" y="3140915"/>
            <a:ext cx="1298448" cy="2926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1408176" y="3658658"/>
            <a:ext cx="1714500" cy="542524"/>
          </a:xfrm>
          <a:prstGeom prst="wedgeRoundRectCallout">
            <a:avLst>
              <a:gd name="adj1" fmla="val -55813"/>
              <a:gd name="adj2" fmla="val -1078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Overlaying Map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61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9A244A-0B8B-48AD-AAB5-83E53416B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876835"/>
            <a:ext cx="9102852" cy="62655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56CC0F-3F61-4461-9C8C-49B444112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76" y="1231804"/>
            <a:ext cx="6748272" cy="509217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3087BF91-BFB7-4431-BDB1-31655300EBF6}"/>
              </a:ext>
            </a:extLst>
          </p:cNvPr>
          <p:cNvSpPr/>
          <p:nvPr/>
        </p:nvSpPr>
        <p:spPr>
          <a:xfrm>
            <a:off x="7027164" y="4590288"/>
            <a:ext cx="1965960" cy="614783"/>
          </a:xfrm>
          <a:prstGeom prst="wedgeRoundRectCallout">
            <a:avLst>
              <a:gd name="adj1" fmla="val 36557"/>
              <a:gd name="adj2" fmla="val 12923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Detachable “Attribute Table”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9E72EA2-04AA-47F5-807B-E14AB2D938A5}"/>
              </a:ext>
            </a:extLst>
          </p:cNvPr>
          <p:cNvSpPr/>
          <p:nvPr/>
        </p:nvSpPr>
        <p:spPr>
          <a:xfrm>
            <a:off x="8709660" y="5733565"/>
            <a:ext cx="283464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3963924" y="960422"/>
            <a:ext cx="2944368" cy="629645"/>
          </a:xfrm>
          <a:prstGeom prst="wedgeRoundRectCallout">
            <a:avLst>
              <a:gd name="adj1" fmla="val -73778"/>
              <a:gd name="adj2" fmla="val 5251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Filter/link/export functions (to be completed)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160020" y="1408176"/>
            <a:ext cx="3090672" cy="420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80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055A89-FE12-45BE-BA7D-096B73B44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863475"/>
            <a:ext cx="9144000" cy="5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54A814C-427D-4751-B485-CC001CE86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" y="772718"/>
            <a:ext cx="9144000" cy="6085282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2761488" y="4295158"/>
            <a:ext cx="2235708" cy="843520"/>
          </a:xfrm>
          <a:prstGeom prst="wedgeRoundRectCallout">
            <a:avLst>
              <a:gd name="adj1" fmla="val 22002"/>
              <a:gd name="adj2" fmla="val -1205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a “record” to link and display its location &amp; info.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22860" y="3429000"/>
            <a:ext cx="5134356" cy="1283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030695-BF42-483B-BE8B-22D85CA05750}"/>
              </a:ext>
            </a:extLst>
          </p:cNvPr>
          <p:cNvCxnSpPr>
            <a:cxnSpLocks/>
          </p:cNvCxnSpPr>
          <p:nvPr/>
        </p:nvCxnSpPr>
        <p:spPr bwMode="auto">
          <a:xfrm>
            <a:off x="5161788" y="3619054"/>
            <a:ext cx="1103327" cy="119482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56FC9AA-11D3-4146-AA6D-BE9DACDC5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431" y="2012067"/>
            <a:ext cx="1875417" cy="3909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992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D84B3-FC7B-4C20-A8F0-65D89D62E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Expected Use of NEXUS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A2CC8-F501-4BCD-8C40-3B0CF8509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80" y="880143"/>
            <a:ext cx="8549640" cy="5860697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NEXUS tool will allow users to do the following:</a:t>
            </a:r>
          </a:p>
          <a:p>
            <a:pPr lvl="1"/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screening for areas with MP issues: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Phase 1 development will provide ability to quickly screen areas across nation that have combination of high air quality and/or risk levels for O3, PM2.5 and air toxics.</a:t>
            </a:r>
          </a:p>
          <a:p>
            <a:pPr lvl="1"/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screening to understand nature of MP problem: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Phase 2 development will provide ability to ‘dial-into’ specific areas to determine extent to which common emissions sources are causing the MP issues.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OAQPS expects to use this tool to engage with Regions and identify areas that would potentially benefit most from MP approaches to reduce emissions (including current NAs and Advance areas).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NEXUS tool will essentially provide a ‘conceptual model’ of MP issues to facilitate engagement with state/local/tribal agencies and community stakeholder groups.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849EF-E96F-4B13-AA12-28B537A25EB4}"/>
              </a:ext>
            </a:extLst>
          </p:cNvPr>
          <p:cNvSpPr txBox="1">
            <a:spLocks/>
          </p:cNvSpPr>
          <p:nvPr/>
        </p:nvSpPr>
        <p:spPr>
          <a:xfrm>
            <a:off x="6836664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83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EF72D5-1046-4B1A-A423-B340E49C4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1548"/>
            <a:ext cx="9144000" cy="57764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EBF8DE-3AE9-4040-BFB2-D333C411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Input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Preview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750A6244-B1D2-4914-BB62-45DE46356C44}"/>
              </a:ext>
            </a:extLst>
          </p:cNvPr>
          <p:cNvSpPr/>
          <p:nvPr/>
        </p:nvSpPr>
        <p:spPr>
          <a:xfrm>
            <a:off x="118872" y="991411"/>
            <a:ext cx="1965960" cy="614783"/>
          </a:xfrm>
          <a:prstGeom prst="wedgeRoundRectCallout">
            <a:avLst>
              <a:gd name="adj1" fmla="val 43811"/>
              <a:gd name="adj2" fmla="val 17290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change input data file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5D23DB8-1760-49CA-A9F0-3BDDDDDCAF03}"/>
              </a:ext>
            </a:extLst>
          </p:cNvPr>
          <p:cNvSpPr/>
          <p:nvPr/>
        </p:nvSpPr>
        <p:spPr>
          <a:xfrm>
            <a:off x="2006856" y="2419914"/>
            <a:ext cx="283464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2CBEDAC2-CD23-42CC-AB39-CA99AD9FCC7E}"/>
              </a:ext>
            </a:extLst>
          </p:cNvPr>
          <p:cNvSpPr/>
          <p:nvPr/>
        </p:nvSpPr>
        <p:spPr>
          <a:xfrm>
            <a:off x="2331216" y="863236"/>
            <a:ext cx="1965960" cy="614783"/>
          </a:xfrm>
          <a:prstGeom prst="wedgeRoundRectCallout">
            <a:avLst>
              <a:gd name="adj1" fmla="val -45798"/>
              <a:gd name="adj2" fmla="val 1974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view data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ACFB376-DB24-43F0-9BD3-728D0723E38E}"/>
              </a:ext>
            </a:extLst>
          </p:cNvPr>
          <p:cNvSpPr/>
          <p:nvPr/>
        </p:nvSpPr>
        <p:spPr>
          <a:xfrm>
            <a:off x="2331216" y="2419914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62B94A99-5F6C-4851-B7F4-1737535EE86E}"/>
              </a:ext>
            </a:extLst>
          </p:cNvPr>
          <p:cNvSpPr/>
          <p:nvPr/>
        </p:nvSpPr>
        <p:spPr>
          <a:xfrm>
            <a:off x="726906" y="5469060"/>
            <a:ext cx="1965960" cy="614783"/>
          </a:xfrm>
          <a:prstGeom prst="wedgeRoundRectCallout">
            <a:avLst>
              <a:gd name="adj1" fmla="val 10528"/>
              <a:gd name="adj2" fmla="val 964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</a:t>
            </a:r>
            <a:r>
              <a:rPr lang="en-US" altLang="zh-CN" dirty="0">
                <a:solidFill>
                  <a:srgbClr val="0000FF"/>
                </a:solidFill>
                <a:latin typeface="Calibri"/>
              </a:rPr>
              <a:t>run &amp; save project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7016476C-45B8-42E0-9D4D-569077F15CA4}"/>
              </a:ext>
            </a:extLst>
          </p:cNvPr>
          <p:cNvSpPr/>
          <p:nvPr/>
        </p:nvSpPr>
        <p:spPr>
          <a:xfrm>
            <a:off x="6928383" y="-3435197"/>
            <a:ext cx="1965960" cy="614783"/>
          </a:xfrm>
          <a:prstGeom prst="wedgeRoundRectCallout">
            <a:avLst>
              <a:gd name="adj1" fmla="val -45798"/>
              <a:gd name="adj2" fmla="val 1974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to view data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7DAE286E-F97C-4283-AC80-B1F8A2AF7C36}"/>
              </a:ext>
            </a:extLst>
          </p:cNvPr>
          <p:cNvSpPr/>
          <p:nvPr/>
        </p:nvSpPr>
        <p:spPr>
          <a:xfrm>
            <a:off x="5324072" y="1081549"/>
            <a:ext cx="3570271" cy="703862"/>
          </a:xfrm>
          <a:prstGeom prst="wedgeRoundRectCallout">
            <a:avLst>
              <a:gd name="adj1" fmla="val -69529"/>
              <a:gd name="adj2" fmla="val 693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</a:t>
            </a:r>
            <a:r>
              <a:rPr kumimoji="0" lang="en-US" sz="1800" b="0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a table to view if there are multiple tables in the selected data source file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1057586-D41B-490F-9056-E435656EA554}"/>
              </a:ext>
            </a:extLst>
          </p:cNvPr>
          <p:cNvSpPr/>
          <p:nvPr/>
        </p:nvSpPr>
        <p:spPr>
          <a:xfrm>
            <a:off x="3809042" y="2655233"/>
            <a:ext cx="3570271" cy="499028"/>
          </a:xfrm>
          <a:prstGeom prst="wedgeRoundRectCallout">
            <a:avLst>
              <a:gd name="adj1" fmla="val -64268"/>
              <a:gd name="adj2" fmla="val -1186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</a:t>
            </a:r>
            <a:r>
              <a:rPr kumimoji="0" lang="en-US" sz="1800" b="0" i="0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to use filter to query data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78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3227834" y="2578610"/>
            <a:ext cx="21178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End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F488139-905C-4B53-B56B-82B7BCCB24FE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58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/>
          <a:lstStyle/>
          <a:p>
            <a:r>
              <a:rPr lang="en-US" altLang="zh-CN" sz="3600" dirty="0">
                <a:solidFill>
                  <a:srgbClr val="FFFF00"/>
                </a:solidFill>
              </a:rPr>
              <a:t>RoadMap for NEXUS Tool Demo (1)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44" y="804671"/>
            <a:ext cx="8897112" cy="59087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US" altLang="zh-CN" sz="3500" u="sng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National Screening (2014 Data)</a:t>
            </a:r>
            <a:r>
              <a:rPr lang="en-US" altLang="zh-CN" sz="350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Replicate 2008 NEXUS map with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O3/PM2.5 concentrations above NAAQS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NATA risk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estimates above selected percentile of top 10%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happens to areas at lower O3/PM2.5 NAAQS levels?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happens to areas current over O3/PM2.5 NAAQS if change HAP risk percentile?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map on risk basis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  O3/PM2.5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BenMAP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mortality risk based on fused surfaces and NATA risk estimates above selected percentile of top 10% for all pollutants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happens to MP areas as one changes percentile to top 20% or others?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is relationship between Heavy Metal HAPs risk (top 10%) and PM2.5 risk to identify potential co-pollutant issues?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is relationship between Gas/VOC HAPs risk (top 10%) and O3 risk to identify potential co-pollutant issues?</a:t>
            </a:r>
          </a:p>
          <a:p>
            <a:pPr>
              <a:lnSpc>
                <a:spcPct val="120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endParaRPr lang="en-US" altLang="zh-CN" sz="1050" b="0" dirty="0"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A7E563-761E-4B0C-9407-C05AB0ACFE95}"/>
              </a:ext>
            </a:extLst>
          </p:cNvPr>
          <p:cNvSpPr txBox="1">
            <a:spLocks/>
          </p:cNvSpPr>
          <p:nvPr/>
        </p:nvSpPr>
        <p:spPr>
          <a:xfrm>
            <a:off x="7795260" y="6382988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BE097-8DCA-4BC6-83FB-778FA394B912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671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/>
          <a:lstStyle/>
          <a:p>
            <a:r>
              <a:rPr lang="en-US" altLang="zh-CN" sz="3600" dirty="0">
                <a:solidFill>
                  <a:srgbClr val="FFFF00"/>
                </a:solidFill>
              </a:rPr>
              <a:t>RoadMap for NEXUS Tool Demo (2)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" y="932688"/>
            <a:ext cx="8979408" cy="5853873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Regional/State/CBSA/County Screening</a:t>
            </a:r>
            <a:endParaRPr lang="en-US" altLang="zh-CN" sz="2400" u="sng" kern="12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 marL="630238" indent="-282575">
              <a:lnSpc>
                <a:spcPct val="125000"/>
              </a:lnSpc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4 Example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Areas with MP risk in top 10% across O3, PM2.5 and HAPs 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Louisville CBSA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   General view and then dial into “Jefferson County” with transparent map color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are the top 10 emissions sources in county by pollutant?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specific sources are common across pollutants that may indicate co-control potential?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view these sources on the map with summary data available.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A7E563-761E-4B0C-9407-C05AB0ACFE95}"/>
              </a:ext>
            </a:extLst>
          </p:cNvPr>
          <p:cNvSpPr txBox="1">
            <a:spLocks/>
          </p:cNvSpPr>
          <p:nvPr/>
        </p:nvSpPr>
        <p:spPr>
          <a:xfrm>
            <a:off x="7749540" y="6412707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BE097-8DCA-4BC6-83FB-778FA394B912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803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/>
          <a:lstStyle/>
          <a:p>
            <a:r>
              <a:rPr lang="en-US" altLang="zh-CN" sz="3600" dirty="0">
                <a:solidFill>
                  <a:srgbClr val="FFFF00"/>
                </a:solidFill>
              </a:rPr>
              <a:t>RoadMap for NEXUS Tool Demo (3)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2" y="932688"/>
            <a:ext cx="8805672" cy="5724144"/>
          </a:xfrm>
        </p:spPr>
        <p:txBody>
          <a:bodyPr>
            <a:normAutofit lnSpcReduction="10000"/>
          </a:bodyPr>
          <a:lstStyle/>
          <a:p>
            <a:pPr>
              <a:lnSpc>
                <a:spcPct val="125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Query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State/CBSA/County Views</a:t>
            </a:r>
            <a:endParaRPr lang="en-US" altLang="zh-CN" sz="2400" kern="12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 marL="576263" indent="-292100">
              <a:lnSpc>
                <a:spcPct val="125000"/>
              </a:lnSpc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Areas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Initial view of national level information using the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Advance Area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definition to show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overlay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with MP areas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5 =&gt; Minneapolis Example: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General view and then dial into “Dakota County” with transparent map color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are the top 10 emissions sources in county by pollutant?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specific sources are common across pollutants that may indicate co-control potential?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view these sources on the map with summary data available.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A7E563-761E-4B0C-9407-C05AB0ACFE95}"/>
              </a:ext>
            </a:extLst>
          </p:cNvPr>
          <p:cNvSpPr txBox="1">
            <a:spLocks/>
          </p:cNvSpPr>
          <p:nvPr/>
        </p:nvSpPr>
        <p:spPr>
          <a:xfrm>
            <a:off x="7543800" y="6382988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BE097-8DCA-4BC6-83FB-778FA394B912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151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/>
          <a:lstStyle/>
          <a:p>
            <a:r>
              <a:rPr lang="en-US" altLang="zh-CN" sz="3600" dirty="0">
                <a:solidFill>
                  <a:srgbClr val="FFFF00"/>
                </a:solidFill>
              </a:rPr>
              <a:t>RoadMap for NEXUS Tool Demo (4)</a:t>
            </a:r>
            <a:endParaRPr lang="zh-CN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0392"/>
            <a:ext cx="9015984" cy="5936169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225"/>
              </a:spcBef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Query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State/CBSA/County Views</a:t>
            </a:r>
            <a:endParaRPr lang="en-US" altLang="zh-CN" sz="2400" kern="12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 indent="342900">
              <a:lnSpc>
                <a:spcPct val="125000"/>
              </a:lnSpc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Socio-Economic/Demographic (EJ) Areas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Initial view of national level information using the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Poverty/Disadvantaged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indicator to show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overlay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with MP areas</a:t>
            </a:r>
          </a:p>
          <a:p>
            <a:pPr lvl="1">
              <a:lnSpc>
                <a:spcPct val="125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5 =&gt; Detroit Example: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General view and then dial into “Wayne County” with transparent map color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are the top 10 emissions sources in county by pollutant?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specific sources are common across pollutants that may indicate co-control potential?</a:t>
            </a:r>
          </a:p>
          <a:p>
            <a:pPr lvl="2">
              <a:lnSpc>
                <a:spcPct val="125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view these sources on the map with summary data available.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A7E563-761E-4B0C-9407-C05AB0ACFE95}"/>
              </a:ext>
            </a:extLst>
          </p:cNvPr>
          <p:cNvSpPr txBox="1">
            <a:spLocks/>
          </p:cNvSpPr>
          <p:nvPr/>
        </p:nvSpPr>
        <p:spPr>
          <a:xfrm>
            <a:off x="7914132" y="6440139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BE097-8DCA-4BC6-83FB-778FA394B912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28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" y="6337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NEXUS Demo: Example Cases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 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43C103-20D2-4822-BD3F-675C69B36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38472" y="648147"/>
            <a:ext cx="4477512" cy="614584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400050" lvl="2" indent="-339725">
              <a:lnSpc>
                <a:spcPct val="130000"/>
              </a:lnSpc>
              <a:spcBef>
                <a:spcPts val="0"/>
              </a:spcBef>
              <a:buNone/>
              <a:defRPr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Input module: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1-&gt;10 inputs data files; Plan to update to 2017 (CDC &amp; NATA)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2" indent="-339725">
              <a:lnSpc>
                <a:spcPct val="130000"/>
              </a:lnSpc>
              <a:spcBef>
                <a:spcPts val="0"/>
              </a:spcBef>
              <a:buNone/>
              <a:defRPr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Query Module: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fields/flexibility: Exploratory users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DQ” window: Select Advance Area, EJ, 2017 DVs =&gt; Apply map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</a:t>
            </a:r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Map 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Detachable </a:t>
            </a:r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summary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“EPA Region 5” =&gt; </a:t>
            </a: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“Advance + EJ”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color transparency &amp; Google Map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CBSA: 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Minneapolis-&gt; </a:t>
            </a:r>
            <a:r>
              <a:rPr lang="en-US" sz="1400" dirty="0">
                <a:solidFill>
                  <a:srgbClr val="0000FF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en-US" sz="1400" dirty="0" err="1">
                <a:solidFill>
                  <a:srgbClr val="0000FF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emis</a:t>
            </a:r>
            <a:r>
              <a:rPr lang="en-US" sz="1400" dirty="0">
                <a:solidFill>
                  <a:srgbClr val="0000FF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 sources 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(Xcel Energy - Black Dog) 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Dakota Co. </a:t>
            </a: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</a:p>
          <a:p>
            <a:pPr marL="919163" lvl="3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“PM2.5 + H.M.HAPs” (Xcel Energy)</a:t>
            </a:r>
          </a:p>
          <a:p>
            <a:pPr marL="919163" lvl="3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“VOC + NOx + G&amp;V HAPs” (Flint Hills)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to “EPA Region 5” -&gt; </a:t>
            </a: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EJ: Select “</a:t>
            </a:r>
            <a:r>
              <a:rPr lang="en-US" sz="1400" b="1" dirty="0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Disadvantage &amp; under</a:t>
            </a: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CBSA: Detroit -&gt; Wayne Co. -&gt; </a:t>
            </a:r>
          </a:p>
          <a:p>
            <a:pPr marL="919163" lvl="3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“NOx +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SOx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” (DTE Elec.)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9163" lvl="3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“PM2.5 + H.M.HAPs” (AK Steel, US Steel)</a:t>
            </a:r>
            <a:endParaRPr lang="en-US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lvl="2" indent="-3492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CBSA: </a:t>
            </a: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Cincinnati -&gt; Butler Co. (AK Steel)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(Cincinnati News article)</a:t>
            </a: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endParaRPr lang="en-US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12361C0-3891-4EC5-81A5-907A76387ED0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2094650-B887-4300-8794-6429D0BF14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016" y="648148"/>
            <a:ext cx="4331208" cy="614584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400050" lvl="2" indent="-339725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GUI: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Mimic 2008 MP report; County-based map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Color/legend setup; Exceed “Ambient or risk” threshold defined in “Center panel”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“county” to show “Data Content”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panel &amp; Left panel 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User’s Manual &amp; PPT Tutorial</a:t>
            </a:r>
          </a:p>
          <a:p>
            <a:pPr marL="400050" lvl="2" indent="-339725">
              <a:spcBef>
                <a:spcPts val="0"/>
              </a:spcBef>
              <a:buNone/>
            </a:pP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2" indent="-339725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 View :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“Ambient”: PM2.5: 12 -&gt; 10 ug/m3; O3: 70 -&gt; 65 ppb; “Risk”: Air Toxic 10% -&gt;0%-&gt; 20%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All Risk only: O3:10%, PM:10%, AT: 10%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Advanced: Heavy-metal HAPs, G&amp;V:10%</a:t>
            </a:r>
          </a:p>
          <a:p>
            <a:pPr marL="857250" lvl="3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Co-PM risk: PM: 10%, H.M. HAPs: 10%</a:t>
            </a:r>
          </a:p>
          <a:p>
            <a:pPr marL="857250" lvl="3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 PM/NA: 12 ug/m3, H.M HAPs:10%</a:t>
            </a:r>
          </a:p>
          <a:p>
            <a:pPr marL="857250" lvl="3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Co-O3 risk: O3: 10%, G&amp;V HAPs: 10%</a:t>
            </a:r>
          </a:p>
          <a:p>
            <a:pPr marL="857250" lvl="3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 O3/NA: 70 ppb, G&amp;V HAPs:10%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Advanced: H-M: Chromium &amp; G-V: HCHO </a:t>
            </a:r>
          </a:p>
          <a:p>
            <a:pPr marL="400050" lvl="2" indent="-339725">
              <a:spcBef>
                <a:spcPts val="0"/>
              </a:spcBef>
              <a:buFont typeface="+mj-lt"/>
              <a:buAutoNum type="arabicPeriod"/>
            </a:pP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lvl="2" indent="-349250">
              <a:spcBef>
                <a:spcPts val="0"/>
              </a:spcBef>
              <a:buNone/>
              <a:defRPr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Region/State/CBSA View:</a:t>
            </a: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“dial-in” for regional (all risk: 10%) </a:t>
            </a: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Regions: R4/R5/R9 -&gt; States: NC/CA -&gt; CBSA: RDU</a:t>
            </a: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“right-click” -&gt; </a:t>
            </a:r>
            <a:r>
              <a:rPr lang="en-US" sz="1400" b="1" dirty="0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en-US" sz="1400" b="1" dirty="0" err="1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Emis</a:t>
            </a:r>
            <a:r>
              <a:rPr lang="en-US" sz="1400" b="1" dirty="0">
                <a:solidFill>
                  <a:srgbClr val="7030A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 Sources</a:t>
            </a: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color transparency/Google Map</a:t>
            </a:r>
            <a:endParaRPr lang="en-US" sz="1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lvl="2" indent="-349250">
              <a:spcBef>
                <a:spcPts val="0"/>
              </a:spcBef>
              <a:buNone/>
              <a:defRPr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Sources:</a:t>
            </a:r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CBSA: Louisville -&gt; Jefferson Co. -&gt; Facility (Louisville G&amp;E)</a:t>
            </a: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SO2/NOx/HAPs, Facility, Data Content; </a:t>
            </a:r>
          </a:p>
          <a:p>
            <a:pPr marL="461963" lvl="2" indent="-3492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X Emission Sources: CAPs &amp; HAPs</a:t>
            </a:r>
          </a:p>
        </p:txBody>
      </p:sp>
    </p:spTree>
    <p:extLst>
      <p:ext uri="{BB962C8B-B14F-4D97-AF65-F5344CB8AC3E}">
        <p14:creationId xmlns:p14="http://schemas.microsoft.com/office/powerpoint/2010/main" val="1493418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3A722-4813-495C-BC4B-F44FFD087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>
            <a:noAutofit/>
          </a:bodyPr>
          <a:lstStyle/>
          <a:p>
            <a:r>
              <a:rPr lang="en-US" altLang="zh-CN" sz="4000" dirty="0">
                <a:latin typeface="Calibri" panose="020F0502020204030204" pitchFamily="34" charset="0"/>
                <a:cs typeface="Calibri" panose="020F0502020204030204" pitchFamily="34" charset="0"/>
              </a:rPr>
              <a:t>NEXUS Tool : </a:t>
            </a:r>
            <a:r>
              <a:rPr lang="en-US" altLang="zh-CN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 &amp; Installation</a:t>
            </a:r>
            <a:endParaRPr lang="zh-CN" altLang="en-US" sz="40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9922E7A-2251-442A-B72A-02D756FFAB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268732"/>
              </p:ext>
            </p:extLst>
          </p:nvPr>
        </p:nvGraphicFramePr>
        <p:xfrm>
          <a:off x="265176" y="874551"/>
          <a:ext cx="8604504" cy="4378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908661135"/>
                    </a:ext>
                  </a:extLst>
                </a:gridCol>
                <a:gridCol w="2660904">
                  <a:extLst>
                    <a:ext uri="{9D8B030D-6E8A-4147-A177-3AD203B41FA5}">
                      <a16:colId xmlns:a16="http://schemas.microsoft.com/office/drawing/2014/main" val="2803233360"/>
                    </a:ext>
                  </a:extLst>
                </a:gridCol>
              </a:tblGrid>
              <a:tr h="67749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 Plan</a:t>
                      </a:r>
                      <a:endParaRPr lang="zh-CN" alt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926106"/>
                  </a:ext>
                </a:extLst>
              </a:tr>
              <a:tr h="8663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Developed a NEXUS prototype to provide MP analysis at national level (Phase 1)</a:t>
                      </a:r>
                      <a:endParaRPr lang="zh-CN" altLang="zh-CN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April 2020</a:t>
                      </a:r>
                      <a:endParaRPr lang="zh-CN" altLang="en-US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063066"/>
                  </a:ext>
                </a:extLst>
              </a:tr>
              <a:tr h="888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Developed a working NEXUS version with a  new three-module design and regional level analysis (Phase-2)</a:t>
                      </a:r>
                      <a:endParaRPr lang="zh-CN" altLang="zh-CN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August 2020</a:t>
                      </a:r>
                      <a:endParaRPr lang="zh-CN" altLang="en-US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3308316"/>
                  </a:ext>
                </a:extLst>
              </a:tr>
              <a:tr h="7953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Developed a </a:t>
                      </a: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fully functional NEXUS</a:t>
                      </a: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tool and on-line User’s Manual</a:t>
                      </a:r>
                      <a:endParaRPr lang="zh-CN" altLang="zh-CN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Dec. 2020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8704947"/>
                  </a:ext>
                </a:extLst>
              </a:tr>
              <a:tr h="7953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Upgrading </a:t>
                      </a:r>
                      <a:r>
                        <a:rPr lang="en-US" altLang="zh-CN" sz="24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NEXUS</a:t>
                      </a:r>
                      <a:r>
                        <a:rPr lang="en-US" altLang="zh-CN" sz="2400" b="0" kern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tool for Beta test &amp; preparing for public release </a:t>
                      </a:r>
                      <a:endParaRPr lang="zh-CN" altLang="zh-CN" sz="2400" b="0" kern="1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Jan. ~ July 2021</a:t>
                      </a:r>
                      <a:endParaRPr lang="zh-CN" altLang="en-US" sz="24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154191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2A3ABF0-2C58-4B79-B7D8-48A2ACF9DEEC}"/>
              </a:ext>
            </a:extLst>
          </p:cNvPr>
          <p:cNvSpPr/>
          <p:nvPr/>
        </p:nvSpPr>
        <p:spPr>
          <a:xfrm>
            <a:off x="128764" y="5253063"/>
            <a:ext cx="88773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69963" indent="-969963" fontAlgn="base">
              <a:defRPr/>
            </a:pPr>
            <a:r>
              <a:rPr lang="en-US" b="1" dirty="0">
                <a:solidFill>
                  <a:srgbClr val="FF0000"/>
                </a:solidFill>
                <a:latin typeface="Calibri"/>
              </a:rPr>
              <a:t>Download “NEXUS” tool: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The “NEXUS 1.5” package (“NEXUS v1.5 setup.exe” &amp; “NEXUS 1.5 Data.exe”: run both to install) is available at OAQPS’s Shared Drive at 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</a:rPr>
              <a:t>G:\SHARE\NEXUS\NEXUS 1.5\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or at EPA’s new FTP site </a:t>
            </a:r>
            <a:r>
              <a:rPr lang="en-US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ftp://newftp.epa.gov/aqmg/cjang/NEXUS/NEXUS 1.5/</a:t>
            </a:r>
            <a:endParaRPr lang="en-US" sz="2000" i="1" u="sng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30238" fontAlgn="base">
              <a:defRPr/>
            </a:pPr>
            <a:endParaRPr lang="en-US" altLang="zh-CN" sz="800" i="1" dirty="0">
              <a:solidFill>
                <a:srgbClr val="7030A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85800" indent="-630238" fontAlgn="base">
              <a:defRPr/>
            </a:pPr>
            <a:r>
              <a:rPr lang="en-US" altLang="zh-CN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</a:t>
            </a:r>
            <a:r>
              <a:rPr lang="en-US" altLang="zh-CN" i="1" u="sng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lang="en-US" altLang="zh-CN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to install “NEXUS tool” at EPA’s PCs)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CAC6425-B410-4F5B-876A-49E0770F99CD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658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8F6CC-AF5D-4366-81B1-323CE2719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NEXUS Tool : </a:t>
            </a:r>
            <a:r>
              <a:rPr lang="en-US" altLang="zh-CN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Briefing Schedule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685EAB3-AA2F-4218-8245-E55AEA881A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981074"/>
          <a:ext cx="8229600" cy="5465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9680">
                  <a:extLst>
                    <a:ext uri="{9D8B030D-6E8A-4147-A177-3AD203B41FA5}">
                      <a16:colId xmlns:a16="http://schemas.microsoft.com/office/drawing/2014/main" val="676030082"/>
                    </a:ext>
                  </a:extLst>
                </a:gridCol>
                <a:gridCol w="3169920">
                  <a:extLst>
                    <a:ext uri="{9D8B030D-6E8A-4147-A177-3AD203B41FA5}">
                      <a16:colId xmlns:a16="http://schemas.microsoft.com/office/drawing/2014/main" val="1994550048"/>
                    </a:ext>
                  </a:extLst>
                </a:gridCol>
              </a:tblGrid>
              <a:tr h="7807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Audience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7829753"/>
                  </a:ext>
                </a:extLst>
              </a:tr>
              <a:tr h="7807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AQAD &amp; HEID – DD &amp; Management 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Sept. 25, 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2069917"/>
                  </a:ext>
                </a:extLst>
              </a:tr>
              <a:tr h="7807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Air Toxics 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Nov. 3, 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3000882"/>
                  </a:ext>
                </a:extLst>
              </a:tr>
              <a:tr h="7807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AQPD – DD &amp; Management 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Dec. 10, 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0808776"/>
                  </a:ext>
                </a:extLst>
              </a:tr>
              <a:tr h="78077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OID – DD &amp; Management 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Jan. 25,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5647542"/>
                  </a:ext>
                </a:extLst>
              </a:tr>
              <a:tr h="78077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SPPD – DD &amp; Management 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Jan 27,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9699671"/>
                  </a:ext>
                </a:extLst>
              </a:tr>
              <a:tr h="78077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OAQPS – Office Director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Feb 1,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9357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2402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Three Key Modules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5FE96F-18E6-4D39-8235-0B9C0B5372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53538" y="6470127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273E9-0DE4-46B7-BE6E-BECDFDE6F3F9}"/>
              </a:ext>
            </a:extLst>
          </p:cNvPr>
          <p:cNvSpPr txBox="1"/>
          <p:nvPr/>
        </p:nvSpPr>
        <p:spPr>
          <a:xfrm>
            <a:off x="187517" y="778415"/>
            <a:ext cx="2802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Data Viewer module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3A12A-C9A8-44C2-A5DF-2F55F5C6ECB1}"/>
              </a:ext>
            </a:extLst>
          </p:cNvPr>
          <p:cNvSpPr txBox="1"/>
          <p:nvPr/>
        </p:nvSpPr>
        <p:spPr>
          <a:xfrm>
            <a:off x="3305698" y="778415"/>
            <a:ext cx="258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Data Input module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F34D15-C85C-4CBE-BF5B-5C027BBCB801}"/>
              </a:ext>
            </a:extLst>
          </p:cNvPr>
          <p:cNvSpPr txBox="1"/>
          <p:nvPr/>
        </p:nvSpPr>
        <p:spPr>
          <a:xfrm>
            <a:off x="6281655" y="778414"/>
            <a:ext cx="2687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Data Query module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20D288-D0A6-4DE0-837F-95DE3C1DCB67}"/>
              </a:ext>
            </a:extLst>
          </p:cNvPr>
          <p:cNvSpPr txBox="1"/>
          <p:nvPr/>
        </p:nvSpPr>
        <p:spPr>
          <a:xfrm>
            <a:off x="107109" y="3669360"/>
            <a:ext cx="2941016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and create interactive Map/Data/Chart/Table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flexible selections &amp; mapping of “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Ambient”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and/or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“Risk”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levels of PM2.5, O3 and air toxics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regional analysis for “EPA region”, “States”. CBSA”, and “County”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Link and display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locations &amp; emitted pollutants info.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1E1ACC-62FE-492B-AA11-DE396A501CFE}"/>
              </a:ext>
            </a:extLst>
          </p:cNvPr>
          <p:cNvSpPr txBox="1"/>
          <p:nvPr/>
        </p:nvSpPr>
        <p:spPr>
          <a:xfrm>
            <a:off x="3189210" y="3669360"/>
            <a:ext cx="2790757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to update &amp; change input data files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data preview and filter functions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 to use 10 input data files now (publicly available, ~4 GB)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Quick turnaround to run &amp; save to a new “project” using new input data files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B8F362-BFB9-437F-BB34-C317AFB9C67C}"/>
              </a:ext>
            </a:extLst>
          </p:cNvPr>
          <p:cNvSpPr txBox="1"/>
          <p:nvPr/>
        </p:nvSpPr>
        <p:spPr>
          <a:xfrm>
            <a:off x="6121052" y="3669360"/>
            <a:ext cx="2910981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data field selections and flexibility for exploratory/advanced users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overlaying map and summary table for data query results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data query based on selected data fields: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“Ambient/Risk, Advance area, Socio-demographic (EJ) area, NA Area, Class I area”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694348-868B-4157-977B-E124F40A1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8" y="1328801"/>
            <a:ext cx="3042137" cy="2098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2">
            <a:extLst>
              <a:ext uri="{FF2B5EF4-FFF2-40B4-BE49-F238E27FC236}">
                <a16:creationId xmlns:a16="http://schemas.microsoft.com/office/drawing/2014/main" id="{94EE4D15-F0F9-4652-8B1F-93B7CE828648}"/>
              </a:ext>
            </a:extLst>
          </p:cNvPr>
          <p:cNvSpPr/>
          <p:nvPr/>
        </p:nvSpPr>
        <p:spPr>
          <a:xfrm>
            <a:off x="512064" y="1627632"/>
            <a:ext cx="338328" cy="5760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1E02C0-0D07-434C-A02A-D45D3F238C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37"/>
          <a:stretch/>
        </p:blipFill>
        <p:spPr>
          <a:xfrm>
            <a:off x="3162004" y="1331539"/>
            <a:ext cx="2839968" cy="20988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14A3A7-D43F-44AD-8A35-7E931CA8E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620" y="1349242"/>
            <a:ext cx="2990250" cy="20783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2391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2C4B45-3DFB-40C5-8BB1-72C76FE78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" y="762460"/>
            <a:ext cx="9144000" cy="60955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Input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41C3B68-BE72-4E5C-AAAB-4C6E21A5940E}"/>
              </a:ext>
            </a:extLst>
          </p:cNvPr>
          <p:cNvSpPr/>
          <p:nvPr/>
        </p:nvSpPr>
        <p:spPr>
          <a:xfrm>
            <a:off x="0" y="1975103"/>
            <a:ext cx="2587752" cy="42180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C32D7002-3ED3-4BB5-BAA2-D3E689103A4F}"/>
              </a:ext>
            </a:extLst>
          </p:cNvPr>
          <p:cNvSpPr/>
          <p:nvPr/>
        </p:nvSpPr>
        <p:spPr>
          <a:xfrm>
            <a:off x="3202160" y="4469720"/>
            <a:ext cx="2693117" cy="890050"/>
          </a:xfrm>
          <a:prstGeom prst="wedgeRoundRectCallout">
            <a:avLst>
              <a:gd name="adj1" fmla="val -72412"/>
              <a:gd name="adj2" fmla="val -9756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Currently, there are 10 input data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files used (publicly available)</a:t>
            </a: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27B5980D-ACE9-47EE-9EA3-D68F6BE98EDC}"/>
              </a:ext>
            </a:extLst>
          </p:cNvPr>
          <p:cNvSpPr/>
          <p:nvPr/>
        </p:nvSpPr>
        <p:spPr>
          <a:xfrm>
            <a:off x="2967017" y="2687364"/>
            <a:ext cx="2464520" cy="890049"/>
          </a:xfrm>
          <a:prstGeom prst="wedgeRoundRectCallout">
            <a:avLst>
              <a:gd name="adj1" fmla="val -65799"/>
              <a:gd name="adj2" fmla="val -7565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users to update/preview/filter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Input data files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71B23B-EADA-4401-BC93-497CED07652A}"/>
              </a:ext>
            </a:extLst>
          </p:cNvPr>
          <p:cNvSpPr/>
          <p:nvPr/>
        </p:nvSpPr>
        <p:spPr bwMode="auto">
          <a:xfrm>
            <a:off x="2066544" y="2212848"/>
            <a:ext cx="457200" cy="246888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5192E0-7618-4F6B-8592-1DD9A0EBFE90}"/>
              </a:ext>
            </a:extLst>
          </p:cNvPr>
          <p:cNvSpPr/>
          <p:nvPr/>
        </p:nvSpPr>
        <p:spPr bwMode="auto">
          <a:xfrm>
            <a:off x="1399032" y="6385675"/>
            <a:ext cx="1207008" cy="243191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28AF1FF7-DF01-43C4-A0FD-0547BD64B8B1}"/>
              </a:ext>
            </a:extLst>
          </p:cNvPr>
          <p:cNvSpPr/>
          <p:nvPr/>
        </p:nvSpPr>
        <p:spPr>
          <a:xfrm>
            <a:off x="3611672" y="5934739"/>
            <a:ext cx="3011190" cy="821831"/>
          </a:xfrm>
          <a:prstGeom prst="wedgeRoundRectCallout">
            <a:avLst>
              <a:gd name="adj1" fmla="val -80031"/>
              <a:gd name="adj2" fmla="val 28326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Run and Save to a new project after loading new input data files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8C4AB7CA-59C5-4FCC-8982-C9C376F38217}"/>
              </a:ext>
            </a:extLst>
          </p:cNvPr>
          <p:cNvSpPr txBox="1">
            <a:spLocks/>
          </p:cNvSpPr>
          <p:nvPr/>
        </p:nvSpPr>
        <p:spPr>
          <a:xfrm>
            <a:off x="7726680" y="646459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BBA3BE68-A809-4212-8AA3-02658FD8F984}"/>
              </a:ext>
            </a:extLst>
          </p:cNvPr>
          <p:cNvSpPr/>
          <p:nvPr/>
        </p:nvSpPr>
        <p:spPr>
          <a:xfrm>
            <a:off x="2102909" y="1058950"/>
            <a:ext cx="740664" cy="1740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CA5B42-D537-467B-A8DD-121D257D0A0A}"/>
              </a:ext>
            </a:extLst>
          </p:cNvPr>
          <p:cNvSpPr/>
          <p:nvPr/>
        </p:nvSpPr>
        <p:spPr>
          <a:xfrm>
            <a:off x="823636" y="5260583"/>
            <a:ext cx="1864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/>
              </a:rPr>
              <a:t>Total files size ~4 GB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5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 animBg="1"/>
      <p:bldP spid="10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74" y="-28575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微软雅黑"/>
                <a:cs typeface="+mn-cs"/>
              </a:rPr>
              <a:t>Data Input Module: Input Files &amp; Attributes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微软雅黑"/>
                <a:cs typeface="+mn-cs"/>
              </a:rPr>
              <a:t>	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 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FD6AFC8-B8D2-4E55-8898-36E8238FA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993436"/>
              </p:ext>
            </p:extLst>
          </p:nvPr>
        </p:nvGraphicFramePr>
        <p:xfrm>
          <a:off x="0" y="-110395"/>
          <a:ext cx="9144001" cy="69683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74520">
                  <a:extLst>
                    <a:ext uri="{9D8B030D-6E8A-4147-A177-3AD203B41FA5}">
                      <a16:colId xmlns:a16="http://schemas.microsoft.com/office/drawing/2014/main" val="2008470103"/>
                    </a:ext>
                  </a:extLst>
                </a:gridCol>
                <a:gridCol w="946556">
                  <a:extLst>
                    <a:ext uri="{9D8B030D-6E8A-4147-A177-3AD203B41FA5}">
                      <a16:colId xmlns:a16="http://schemas.microsoft.com/office/drawing/2014/main" val="2468054943"/>
                    </a:ext>
                  </a:extLst>
                </a:gridCol>
                <a:gridCol w="2509875">
                  <a:extLst>
                    <a:ext uri="{9D8B030D-6E8A-4147-A177-3AD203B41FA5}">
                      <a16:colId xmlns:a16="http://schemas.microsoft.com/office/drawing/2014/main" val="4000740675"/>
                    </a:ext>
                  </a:extLst>
                </a:gridCol>
                <a:gridCol w="2974849">
                  <a:extLst>
                    <a:ext uri="{9D8B030D-6E8A-4147-A177-3AD203B41FA5}">
                      <a16:colId xmlns:a16="http://schemas.microsoft.com/office/drawing/2014/main" val="487913559"/>
                    </a:ext>
                  </a:extLst>
                </a:gridCol>
                <a:gridCol w="838201">
                  <a:extLst>
                    <a:ext uri="{9D8B030D-6E8A-4147-A177-3AD203B41FA5}">
                      <a16:colId xmlns:a16="http://schemas.microsoft.com/office/drawing/2014/main" val="3168272893"/>
                    </a:ext>
                  </a:extLst>
                </a:gridCol>
              </a:tblGrid>
              <a:tr h="677921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r>
                        <a:rPr lang="en-US" sz="19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Input </a:t>
                      </a:r>
                    </a:p>
                    <a:p>
                      <a:pPr algn="ctr"/>
                      <a:r>
                        <a:rPr lang="en-US" sz="19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File Names</a:t>
                      </a:r>
                      <a:endParaRPr lang="en-US" sz="19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r>
                        <a:rPr lang="en-US" sz="19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</a:t>
                      </a:r>
                      <a:endParaRPr lang="en-US" sz="19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3211565500"/>
                  </a:ext>
                </a:extLst>
              </a:tr>
              <a:tr h="52292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“2014 O3 &amp; PM2.5 fused Ambient &amp; Risk”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O3/PM2.5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 &amp; risk data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ounty/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census tract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OAQPS MP team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2020013330"/>
                  </a:ext>
                </a:extLst>
              </a:tr>
              <a:tr h="4609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“2014 NATA Risk”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toxics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 &amp; risk data 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ounty/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census tract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OAQPS MP team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621602255"/>
                  </a:ext>
                </a:extLst>
              </a:tr>
              <a:tr h="61592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“O3_DV_2009_2018”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O3 design values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</a:t>
                      </a:r>
                    </a:p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EPA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public website: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https://www.epa.gov/air-trends/air-quality-design-values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 to 2018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4249309967"/>
                  </a:ext>
                </a:extLst>
              </a:tr>
              <a:tr h="61592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“PM_DV_2009_2018”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PM2.5 design values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</a:t>
                      </a:r>
                    </a:p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EPA public website: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https://www.epa.gov/air-trends/air-quality-design-values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 to 2018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992454991"/>
                  </a:ext>
                </a:extLst>
              </a:tr>
              <a:tr h="522923"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“Advance</a:t>
                      </a:r>
                      <a:r>
                        <a:rPr lang="en-US" sz="1300" b="0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areas  O3_PM”</a:t>
                      </a:r>
                      <a:endParaRPr lang="en-US" sz="1300" b="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  <a:endParaRPr lang="en-US" sz="105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O3 &amp; PM2.5 Advance</a:t>
                      </a:r>
                      <a:r>
                        <a:rPr lang="en-US" sz="12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Areas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OAQPS MP team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2416"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“Index</a:t>
                      </a:r>
                      <a:r>
                        <a:rPr lang="en-US" sz="1300" b="0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Poverty_</a:t>
                      </a:r>
                    </a:p>
                    <a:p>
                      <a:pPr algn="ctr"/>
                      <a:r>
                        <a:rPr lang="en-US" sz="1300" b="0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Disadvantage”</a:t>
                      </a:r>
                      <a:endParaRPr lang="en-US" sz="1300" b="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</a:t>
                      </a:r>
                      <a:endParaRPr lang="en-US" sz="12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 of poverty/disadvantage 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Univ. of Michigan 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ebsite: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https://poverty.umich.edu/projects/understanding-communities-of-deep-disadvantage/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77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</a:t>
                      </a:r>
                      <a:r>
                        <a:rPr lang="en-US" sz="12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NEI_County_CAPs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</a:t>
                      </a:r>
                    </a:p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</a:t>
                      </a:r>
                      <a:r>
                        <a:rPr lang="en-US" sz="12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NEI_Facility_HAPs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 CAPs”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  <a:endParaRPr lang="en-US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 emission sources and facility info. of CAPs &amp; HAPs 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OAQPS public website: </a:t>
                      </a:r>
                      <a:r>
                        <a:rPr kumimoji="0" lang="en-US" sz="1050" b="0" i="0" u="sng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ftp://newftp.epa.gov/EPADataCommons/OAR/OAQPS/NEI/NEI_Facility_HAPs_CAPs.zip </a:t>
                      </a:r>
                      <a:r>
                        <a:rPr kumimoji="0" lang="en-US" sz="1100" b="0" i="0" u="sng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ftp://newftp.epa.gov/EPADataCommons/OAR/OAQPS/NEI/NEI_County_CAP.zip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2008, 2011, 2014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97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“2014 NEI_NATA Emissions”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Access Database</a:t>
                      </a:r>
                    </a:p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(*.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accdb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NATA emissions data from 2014 NEI database, including various source groups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From </a:t>
                      </a:r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EPA public website:</a:t>
                      </a:r>
                      <a:r>
                        <a:rPr lang="zh-CN" altLang="en-US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https://www.epa.gov/national-air-toxics-assessment/2014-nata-assessment-results#emissions</a:t>
                      </a:r>
                      <a:endParaRPr lang="en-US" sz="120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4249155262"/>
                  </a:ext>
                </a:extLst>
              </a:tr>
              <a:tr h="8019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“Class1_FederalAreas”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Geodataset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Mandatory Class 1 Federal Areas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From Mandatory Class 1 Federal Areas Web Service: 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https://edg.epa.gov/data/public/OAR/OAQPS/Class1/Class1Areas.zip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493455773"/>
                  </a:ext>
                </a:extLst>
              </a:tr>
            </a:tbl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C0A06F9-BDE5-4ECE-B4DC-1A9B625358EE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47152DB-1CD4-487A-ADC4-9EA4DFEA224F}"/>
              </a:ext>
            </a:extLst>
          </p:cNvPr>
          <p:cNvSpPr/>
          <p:nvPr/>
        </p:nvSpPr>
        <p:spPr>
          <a:xfrm>
            <a:off x="9144" y="566928"/>
            <a:ext cx="1883664" cy="62910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5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CA9658-5A2C-4848-BF90-CBE2ED764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8952"/>
            <a:ext cx="9144000" cy="61625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 Demo: </a:t>
            </a:r>
            <a:r>
              <a:rPr lang="en-US" altLang="zh-CN" dirty="0">
                <a:solidFill>
                  <a:srgbClr val="FFFF00"/>
                </a:solidFill>
              </a:rPr>
              <a:t>2014 NEXUS Case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AEFDAE8A-CE98-443E-9055-19AC6208D34A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C1CBDBE-69AF-4006-9123-8FA16A38FE9C}"/>
              </a:ext>
            </a:extLst>
          </p:cNvPr>
          <p:cNvSpPr/>
          <p:nvPr/>
        </p:nvSpPr>
        <p:spPr>
          <a:xfrm>
            <a:off x="3637579" y="828710"/>
            <a:ext cx="3833069" cy="632632"/>
          </a:xfrm>
          <a:prstGeom prst="wedgeRoundRectCallout">
            <a:avLst>
              <a:gd name="adj1" fmla="val -15371"/>
              <a:gd name="adj2" fmla="val -4619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Launching Page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ECA99EE-5B1B-4ED6-94B4-24333447622A}"/>
              </a:ext>
            </a:extLst>
          </p:cNvPr>
          <p:cNvSpPr/>
          <p:nvPr/>
        </p:nvSpPr>
        <p:spPr>
          <a:xfrm>
            <a:off x="3776472" y="1970369"/>
            <a:ext cx="5175504" cy="4705068"/>
          </a:xfrm>
          <a:prstGeom prst="wedgeRoundRectCallout">
            <a:avLst>
              <a:gd name="adj1" fmla="val -15371"/>
              <a:gd name="adj2" fmla="val -4619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Roadmap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for Demo: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(</a:t>
            </a:r>
            <a:r>
              <a:rPr lang="en-US" altLang="zh-CN" sz="2400" b="1" dirty="0">
                <a:solidFill>
                  <a:srgbClr val="7030A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Use example cases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View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“NEXUS” across pollutants to provide an initial “SCREEN” at the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level by providing an indicator where there may be a common set of sources contributing to Multi-pollutant issues.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View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 into a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or area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interest to understand the pollutant/source connections, and potential for more effective and efficient multi-pollutant solution.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9850F-E682-40C5-AB03-11E85F21E8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00" t="12088" r="31000" b="11046"/>
          <a:stretch/>
        </p:blipFill>
        <p:spPr>
          <a:xfrm>
            <a:off x="150876" y="2291852"/>
            <a:ext cx="3474720" cy="38071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20C6C7-286C-4AB3-B990-1F5B5B43E634}"/>
              </a:ext>
            </a:extLst>
          </p:cNvPr>
          <p:cNvSpPr/>
          <p:nvPr/>
        </p:nvSpPr>
        <p:spPr>
          <a:xfrm>
            <a:off x="2861173" y="2310140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2008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87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/>
    </p:bldLst>
  </p:timing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MPA课题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2020-02-04T20:55:02+00:00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Records_x0020_Status xmlns="5c1deef3-b27c-4e9a-b0d4-9d092d100f42">Pending</Records_x0020_Status>
    <Records_x0020_Date xmlns="5c1deef3-b27c-4e9a-b0d4-9d092d100f42" xsi:nil="true"/>
  </documentManagement>
</p:properties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33DF587F59774D9C67ADFC24F1D322" ma:contentTypeVersion="33" ma:contentTypeDescription="Create a new document." ma:contentTypeScope="" ma:versionID="fbf46d7541001571ac6bd3bb41dfdc87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5c1deef3-b27c-4e9a-b0d4-9d092d100f42" xmlns:ns7="6290be6a-0c37-488c-89d7-fa04eb7489f1" targetNamespace="http://schemas.microsoft.com/office/2006/metadata/properties" ma:root="true" ma:fieldsID="fe9ff65563307d44a935b2ab0c1a934c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5c1deef3-b27c-4e9a-b0d4-9d092d100f42"/>
    <xsd:import namespace="6290be6a-0c37-488c-89d7-fa04eb7489f1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7:MediaServiceMetadata" minOccurs="0"/>
                <xsd:element ref="ns7:MediaServiceFastMetadata" minOccurs="0"/>
                <xsd:element ref="ns6:Records_x0020_Status" minOccurs="0"/>
                <xsd:element ref="ns6:Records_x0020_Date" minOccurs="0"/>
                <xsd:element ref="ns7:MediaServiceAutoTags" minOccurs="0"/>
                <xsd:element ref="ns7:MediaServiceOCR" minOccurs="0"/>
                <xsd:element ref="ns7:MediaServiceDateTaken" minOccurs="0"/>
                <xsd:element ref="ns7:MediaServiceEventHashCode" minOccurs="0"/>
                <xsd:element ref="ns7:MediaServiceGenerationTime" minOccurs="0"/>
                <xsd:element ref="ns7:MediaServiceAutoKeyPoints" minOccurs="0"/>
                <xsd:element ref="ns7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c736e54-6a72-46ad-9c00-592f3cec1e75}" ma:internalName="TaxCatchAllLabel" ma:readOnly="true" ma:showField="CatchAllDataLabel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c736e54-6a72-46ad-9c00-592f3cec1e75}" ma:internalName="TaxCatchAll" ma:showField="CatchAllData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deef3-b27c-4e9a-b0d4-9d092d100f4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internalName="SharingHintHash" ma:readOnly="true">
      <xsd:simpleType>
        <xsd:restriction base="dms:Text"/>
      </xsd:simpleType>
    </xsd:element>
    <xsd:element name="Records_x0020_Status" ma:index="33" nillable="true" ma:displayName="Records Status" ma:default="Pending" ma:internalName="Records_x0020_Status">
      <xsd:simpleType>
        <xsd:restriction base="dms:Text"/>
      </xsd:simpleType>
    </xsd:element>
    <xsd:element name="Records_x0020_Date" ma:index="34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0be6a-0c37-488c-89d7-fa04eb748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35" nillable="true" ma:displayName="MediaServiceAutoTags" ma:internalName="MediaServiceAutoTags" ma:readOnly="true">
      <xsd:simpleType>
        <xsd:restriction base="dms:Text"/>
      </xsd:simpleType>
    </xsd:element>
    <xsd:element name="MediaServiceOCR" ma:index="3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.xml><?xml version="1.0" encoding="utf-8"?>
<?mso-contentType ?>
<SharedContentType xmlns="Microsoft.SharePoint.Taxonomy.ContentTypeSync" SourceId="29f62856-1543-49d4-a736-4569d363f533" ContentTypeId="0x0101" PreviousValue="false"/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3D5F0350-8B9A-4E69-A14A-C1E48E4AD082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A136C410-5D59-45D6-9D03-3CE2CAB4D836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61A6E0D0-DF25-41E1-849F-4E7E9FBDD1A9}">
  <ds:schemaRefs>
    <ds:schemaRef ds:uri="http://schemas.openxmlformats.org/package/2006/metadata/core-properties"/>
    <ds:schemaRef ds:uri="http://purl.org/dc/terms/"/>
    <ds:schemaRef ds:uri="5c1deef3-b27c-4e9a-b0d4-9d092d100f42"/>
    <ds:schemaRef ds:uri="http://schemas.microsoft.com/office/2006/documentManagement/types"/>
    <ds:schemaRef ds:uri="4ffa91fb-a0ff-4ac5-b2db-65c790d184a4"/>
    <ds:schemaRef ds:uri="http://schemas.microsoft.com/sharepoint.v3"/>
    <ds:schemaRef ds:uri="http://purl.org/dc/elements/1.1/"/>
    <ds:schemaRef ds:uri="http://schemas.microsoft.com/office/2006/metadata/properties"/>
    <ds:schemaRef ds:uri="http://schemas.microsoft.com/office/infopath/2007/PartnerControls"/>
    <ds:schemaRef ds:uri="6290be6a-0c37-488c-89d7-fa04eb7489f1"/>
    <ds:schemaRef ds:uri="http://schemas.microsoft.com/sharepoint/v3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12.xml><?xml version="1.0" encoding="utf-8"?>
<ds:datastoreItem xmlns:ds="http://schemas.openxmlformats.org/officeDocument/2006/customXml" ds:itemID="{05EEFC2A-E018-4F40-8EA9-6DAD8B10694F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EA2C2A64-B21A-46FE-825D-E9915562D0D7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82D67E67-560B-4CC4-8072-725899C6A2C8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3BDDB063-64F9-436E-8E08-D6099D632DFA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72F1E77C-751E-4170-BEA2-09A8AC38D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5c1deef3-b27c-4e9a-b0d4-9d092d100f42"/>
    <ds:schemaRef ds:uri="6290be6a-0c37-488c-89d7-fa04eb748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17.xml><?xml version="1.0" encoding="utf-8"?>
<ds:datastoreItem xmlns:ds="http://schemas.openxmlformats.org/officeDocument/2006/customXml" ds:itemID="{46870A26-E9C1-4A0E-94DB-0E579E95E976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21145378-1CB6-468B-A52F-C7B70C0D9746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72A06C5E-7096-4965-971D-5F1E1C66263F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519F028B-7508-4C9A-98E6-5BF50E578476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E06F695E-7DAD-40CD-97ED-896167376D94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977BB35C-B0B0-43F8-B8E9-01272EF377FC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B45B020A-ED9C-4C9D-97A3-5A44AD5A699F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51E06045-3771-42B6-8E2F-19C3A7489842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76D3AC16-981A-46DB-8831-4A58C7D60C91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5225635A-0470-4E63-B79B-6145D32D8170}">
  <ds:schemaRefs>
    <ds:schemaRef ds:uri="http://schemas.microsoft.com/sharepoint/v3/contenttype/forms"/>
  </ds:schemaRefs>
</ds:datastoreItem>
</file>

<file path=customXml/itemProps26.xml><?xml version="1.0" encoding="utf-8"?>
<ds:datastoreItem xmlns:ds="http://schemas.openxmlformats.org/officeDocument/2006/customXml" ds:itemID="{A662AB01-355C-4085-A9B6-5B211CAF778B}">
  <ds:schemaRefs>
    <ds:schemaRef ds:uri="Microsoft.SharePoint.Taxonomy.ContentTypeSync"/>
  </ds:schemaRefs>
</ds:datastoreItem>
</file>

<file path=customXml/itemProps27.xml><?xml version="1.0" encoding="utf-8"?>
<ds:datastoreItem xmlns:ds="http://schemas.openxmlformats.org/officeDocument/2006/customXml" ds:itemID="{71C17364-84F1-4A4D-8D25-10A704D51633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3CEC331A-B5C3-4C3E-BA9F-FCED4B097622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D2B4DD59-EC09-4CE6-ADD5-1B8014EE84FD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3C82BDDC-4EF6-4B41-A9A0-4A18F0779151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9A2D0A3F-69D1-465C-A763-965A3B8049B5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6656AB6D-41EA-4FF7-A50A-C43EC880E1D6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27F44FBE-2015-4FDA-8400-B9BE1887AB0D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630A2CFA-184F-4606-9B52-57D8DA7BA2C1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8D245109-56E6-4F15-A32D-39887DB53FC2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68117</TotalTime>
  <Words>3094</Words>
  <Application>Microsoft Office PowerPoint</Application>
  <PresentationFormat>On-screen Show (4:3)</PresentationFormat>
  <Paragraphs>369</Paragraphs>
  <Slides>36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微软雅黑</vt:lpstr>
      <vt:lpstr>黑体</vt:lpstr>
      <vt:lpstr>Arial</vt:lpstr>
      <vt:lpstr>Calibri</vt:lpstr>
      <vt:lpstr>Calibri Light</vt:lpstr>
      <vt:lpstr>Times New Roman</vt:lpstr>
      <vt:lpstr>Wingdings</vt:lpstr>
      <vt:lpstr>2_EMPA课题组模板</vt:lpstr>
      <vt:lpstr>3_EMPA课题组模板</vt:lpstr>
      <vt:lpstr>Office Theme</vt:lpstr>
      <vt:lpstr>“NEXUS” Multi-Pollutant Analysis Tool  Development: Status and Progress</vt:lpstr>
      <vt:lpstr>NEXUS Tool Development</vt:lpstr>
      <vt:lpstr>Expected Use of NEXUS Tool</vt:lpstr>
      <vt:lpstr>NEXUS Tool : Schedule &amp; Installation</vt:lpstr>
      <vt:lpstr>NEXUS Tool : Briefing Schedule</vt:lpstr>
      <vt:lpstr>NEXUS Tool: Three Key Modules</vt:lpstr>
      <vt:lpstr>NEXUS Tool: Data Input Module</vt:lpstr>
      <vt:lpstr>PowerPoint Presentation</vt:lpstr>
      <vt:lpstr>NEXUS Tool Demo: 2014 NEXUS Case</vt:lpstr>
      <vt:lpstr>Discussion and Next Steps (1) </vt:lpstr>
      <vt:lpstr>Discussion and Next Steps (2) </vt:lpstr>
      <vt:lpstr>“NEXUS 1.5”:   Quick Tutorial</vt:lpstr>
      <vt:lpstr>NEXUS Tool: On-line User’s Manual</vt:lpstr>
      <vt:lpstr>NEXUS Tool: Data Viewer Module</vt:lpstr>
      <vt:lpstr>Data Viewer Module: Selections &amp; Map Display</vt:lpstr>
      <vt:lpstr>Data Viewer: “Apply” New Selections</vt:lpstr>
      <vt:lpstr>Data Viewer Module: Base Map &amp; Color</vt:lpstr>
      <vt:lpstr>Data Viewer: “Region Selection”</vt:lpstr>
      <vt:lpstr>Data Viewer: Select EPA Region/State/CBSA</vt:lpstr>
      <vt:lpstr>Data Viewer: Major Emission Sources</vt:lpstr>
      <vt:lpstr>Data Viewer: Major Emission Sources</vt:lpstr>
      <vt:lpstr>Data Viewer: Top “x” Emission Sources</vt:lpstr>
      <vt:lpstr>Data Viewer: EPA Region Table Generator</vt:lpstr>
      <vt:lpstr>Data Viewer: Data Search &amp; Filter</vt:lpstr>
      <vt:lpstr>Data Query Module: Main Page  </vt:lpstr>
      <vt:lpstr>Data Query Module: Configure Data Query </vt:lpstr>
      <vt:lpstr>Data Query Module: Overlaying Map  </vt:lpstr>
      <vt:lpstr>Data Query Module: Attribute Table </vt:lpstr>
      <vt:lpstr>Data Query Module: Attribute Table </vt:lpstr>
      <vt:lpstr>Data Input Module: Data Preview</vt:lpstr>
      <vt:lpstr>PowerPoint Presentation</vt:lpstr>
      <vt:lpstr>RoadMap for NEXUS Tool Demo (1)</vt:lpstr>
      <vt:lpstr>RoadMap for NEXUS Tool Demo (2)</vt:lpstr>
      <vt:lpstr>RoadMap for NEXUS Tool Demo (3)</vt:lpstr>
      <vt:lpstr>RoadMap for NEXUS Tool Demo (4)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</dc:creator>
  <cp:lastModifiedBy>Carey Jang</cp:lastModifiedBy>
  <cp:revision>1234</cp:revision>
  <cp:lastPrinted>2020-02-19T17:26:50Z</cp:lastPrinted>
  <dcterms:created xsi:type="dcterms:W3CDTF">2016-05-30T08:23:37Z</dcterms:created>
  <dcterms:modified xsi:type="dcterms:W3CDTF">2021-01-13T23:53:58Z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0x0101008B33DF587F59774D9C67ADFC24F1D322</vt:lpwstr>
  </property>
</Properties>
</file>