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7"/>
  </p:sldMasterIdLst>
  <p:notesMasterIdLst>
    <p:notesMasterId r:id="rId52"/>
  </p:notesMasterIdLst>
  <p:sldIdLst>
    <p:sldId id="260" r:id="rId18"/>
    <p:sldId id="263" r:id="rId19"/>
    <p:sldId id="284" r:id="rId20"/>
    <p:sldId id="301" r:id="rId21"/>
    <p:sldId id="271" r:id="rId22"/>
    <p:sldId id="283" r:id="rId23"/>
    <p:sldId id="258" r:id="rId24"/>
    <p:sldId id="302" r:id="rId25"/>
    <p:sldId id="303" r:id="rId26"/>
    <p:sldId id="304" r:id="rId27"/>
    <p:sldId id="268" r:id="rId28"/>
    <p:sldId id="269" r:id="rId29"/>
    <p:sldId id="267" r:id="rId30"/>
    <p:sldId id="259" r:id="rId31"/>
    <p:sldId id="265" r:id="rId32"/>
    <p:sldId id="270" r:id="rId33"/>
    <p:sldId id="287" r:id="rId34"/>
    <p:sldId id="285" r:id="rId35"/>
    <p:sldId id="310" r:id="rId36"/>
    <p:sldId id="289" r:id="rId37"/>
    <p:sldId id="262" r:id="rId38"/>
    <p:sldId id="272" r:id="rId39"/>
    <p:sldId id="305" r:id="rId40"/>
    <p:sldId id="306" r:id="rId41"/>
    <p:sldId id="291" r:id="rId42"/>
    <p:sldId id="307" r:id="rId43"/>
    <p:sldId id="274" r:id="rId44"/>
    <p:sldId id="298" r:id="rId45"/>
    <p:sldId id="275" r:id="rId46"/>
    <p:sldId id="308" r:id="rId47"/>
    <p:sldId id="294" r:id="rId48"/>
    <p:sldId id="295" r:id="rId49"/>
    <p:sldId id="297" r:id="rId50"/>
    <p:sldId id="296" r:id="rId5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95975" autoAdjust="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theme" Target="theme/theme1.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Master" Target="slideMasters/slideMaster1.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10" Type="http://schemas.openxmlformats.org/officeDocument/2006/relationships/customXml" Target="../customXml/item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slide" Target="slides/slide3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AAB1218-E3F6-4E7A-93B4-A496A8CABDE4}" type="datetimeFigureOut">
              <a:rPr lang="en-US" smtClean="0"/>
              <a:t>2020-10-29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814EE85-567A-4B21-82F9-07A691E49F00}" type="slidenum">
              <a:rPr lang="en-US" smtClean="0"/>
              <a:t>‹#›</a:t>
            </a:fld>
            <a:endParaRPr lang="en-US"/>
          </a:p>
        </p:txBody>
      </p:sp>
    </p:spTree>
    <p:extLst>
      <p:ext uri="{BB962C8B-B14F-4D97-AF65-F5344CB8AC3E}">
        <p14:creationId xmlns:p14="http://schemas.microsoft.com/office/powerpoint/2010/main" val="596198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4EE85-567A-4B21-82F9-07A691E49F00}" type="slidenum">
              <a:rPr lang="en-US" smtClean="0"/>
              <a:t>1</a:t>
            </a:fld>
            <a:endParaRPr lang="en-US"/>
          </a:p>
        </p:txBody>
      </p:sp>
    </p:spTree>
    <p:extLst>
      <p:ext uri="{BB962C8B-B14F-4D97-AF65-F5344CB8AC3E}">
        <p14:creationId xmlns:p14="http://schemas.microsoft.com/office/powerpoint/2010/main" val="55227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4EE85-567A-4B21-82F9-07A691E49F00}" type="slidenum">
              <a:rPr lang="en-US" smtClean="0"/>
              <a:t>10</a:t>
            </a:fld>
            <a:endParaRPr lang="en-US"/>
          </a:p>
        </p:txBody>
      </p:sp>
    </p:spTree>
    <p:extLst>
      <p:ext uri="{BB962C8B-B14F-4D97-AF65-F5344CB8AC3E}">
        <p14:creationId xmlns:p14="http://schemas.microsoft.com/office/powerpoint/2010/main" val="1215351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4EE85-567A-4B21-82F9-07A691E49F00}" type="slidenum">
              <a:rPr lang="en-US" smtClean="0"/>
              <a:t>11</a:t>
            </a:fld>
            <a:endParaRPr lang="en-US"/>
          </a:p>
        </p:txBody>
      </p:sp>
    </p:spTree>
    <p:extLst>
      <p:ext uri="{BB962C8B-B14F-4D97-AF65-F5344CB8AC3E}">
        <p14:creationId xmlns:p14="http://schemas.microsoft.com/office/powerpoint/2010/main" val="1702880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4EE85-567A-4B21-82F9-07A691E49F00}" type="slidenum">
              <a:rPr lang="en-US" smtClean="0"/>
              <a:t>12</a:t>
            </a:fld>
            <a:endParaRPr lang="en-US"/>
          </a:p>
        </p:txBody>
      </p:sp>
    </p:spTree>
    <p:extLst>
      <p:ext uri="{BB962C8B-B14F-4D97-AF65-F5344CB8AC3E}">
        <p14:creationId xmlns:p14="http://schemas.microsoft.com/office/powerpoint/2010/main" val="4154002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4EE85-567A-4B21-82F9-07A691E49F00}" type="slidenum">
              <a:rPr lang="en-US" smtClean="0"/>
              <a:t>13</a:t>
            </a:fld>
            <a:endParaRPr lang="en-US"/>
          </a:p>
        </p:txBody>
      </p:sp>
    </p:spTree>
    <p:extLst>
      <p:ext uri="{BB962C8B-B14F-4D97-AF65-F5344CB8AC3E}">
        <p14:creationId xmlns:p14="http://schemas.microsoft.com/office/powerpoint/2010/main" val="2002207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4EE85-567A-4B21-82F9-07A691E49F00}" type="slidenum">
              <a:rPr lang="en-US" smtClean="0"/>
              <a:t>14</a:t>
            </a:fld>
            <a:endParaRPr lang="en-US"/>
          </a:p>
        </p:txBody>
      </p:sp>
    </p:spTree>
    <p:extLst>
      <p:ext uri="{BB962C8B-B14F-4D97-AF65-F5344CB8AC3E}">
        <p14:creationId xmlns:p14="http://schemas.microsoft.com/office/powerpoint/2010/main" val="1401155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4EE85-567A-4B21-82F9-07A691E49F00}" type="slidenum">
              <a:rPr lang="en-US" smtClean="0"/>
              <a:t>15</a:t>
            </a:fld>
            <a:endParaRPr lang="en-US"/>
          </a:p>
        </p:txBody>
      </p:sp>
    </p:spTree>
    <p:extLst>
      <p:ext uri="{BB962C8B-B14F-4D97-AF65-F5344CB8AC3E}">
        <p14:creationId xmlns:p14="http://schemas.microsoft.com/office/powerpoint/2010/main" val="886978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4EE85-567A-4B21-82F9-07A691E49F00}" type="slidenum">
              <a:rPr lang="en-US" smtClean="0"/>
              <a:t>16</a:t>
            </a:fld>
            <a:endParaRPr lang="en-US"/>
          </a:p>
        </p:txBody>
      </p:sp>
    </p:spTree>
    <p:extLst>
      <p:ext uri="{BB962C8B-B14F-4D97-AF65-F5344CB8AC3E}">
        <p14:creationId xmlns:p14="http://schemas.microsoft.com/office/powerpoint/2010/main" val="279601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4EE85-567A-4B21-82F9-07A691E49F00}" type="slidenum">
              <a:rPr lang="en-US" smtClean="0"/>
              <a:t>17</a:t>
            </a:fld>
            <a:endParaRPr lang="en-US"/>
          </a:p>
        </p:txBody>
      </p:sp>
    </p:spTree>
    <p:extLst>
      <p:ext uri="{BB962C8B-B14F-4D97-AF65-F5344CB8AC3E}">
        <p14:creationId xmlns:p14="http://schemas.microsoft.com/office/powerpoint/2010/main" val="3979894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4EE85-567A-4B21-82F9-07A691E49F00}" type="slidenum">
              <a:rPr lang="en-US" smtClean="0"/>
              <a:t>18</a:t>
            </a:fld>
            <a:endParaRPr lang="en-US"/>
          </a:p>
        </p:txBody>
      </p:sp>
    </p:spTree>
    <p:extLst>
      <p:ext uri="{BB962C8B-B14F-4D97-AF65-F5344CB8AC3E}">
        <p14:creationId xmlns:p14="http://schemas.microsoft.com/office/powerpoint/2010/main" val="2191511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4EE85-567A-4B21-82F9-07A691E49F00}" type="slidenum">
              <a:rPr lang="en-US" smtClean="0"/>
              <a:t>19</a:t>
            </a:fld>
            <a:endParaRPr lang="en-US"/>
          </a:p>
        </p:txBody>
      </p:sp>
    </p:spTree>
    <p:extLst>
      <p:ext uri="{BB962C8B-B14F-4D97-AF65-F5344CB8AC3E}">
        <p14:creationId xmlns:p14="http://schemas.microsoft.com/office/powerpoint/2010/main" val="1019506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814EE85-567A-4B21-82F9-07A691E49F00}" type="slidenum">
              <a:rPr lang="en-US" smtClean="0"/>
              <a:t>2</a:t>
            </a:fld>
            <a:endParaRPr lang="en-US"/>
          </a:p>
        </p:txBody>
      </p:sp>
    </p:spTree>
    <p:extLst>
      <p:ext uri="{BB962C8B-B14F-4D97-AF65-F5344CB8AC3E}">
        <p14:creationId xmlns:p14="http://schemas.microsoft.com/office/powerpoint/2010/main" val="4095255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4EE85-567A-4B21-82F9-07A691E49F00}" type="slidenum">
              <a:rPr lang="en-US" smtClean="0"/>
              <a:t>20</a:t>
            </a:fld>
            <a:endParaRPr lang="en-US"/>
          </a:p>
        </p:txBody>
      </p:sp>
    </p:spTree>
    <p:extLst>
      <p:ext uri="{BB962C8B-B14F-4D97-AF65-F5344CB8AC3E}">
        <p14:creationId xmlns:p14="http://schemas.microsoft.com/office/powerpoint/2010/main" val="1909569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4EE85-567A-4B21-82F9-07A691E49F00}" type="slidenum">
              <a:rPr lang="en-US" smtClean="0"/>
              <a:t>22</a:t>
            </a:fld>
            <a:endParaRPr lang="en-US"/>
          </a:p>
        </p:txBody>
      </p:sp>
    </p:spTree>
    <p:extLst>
      <p:ext uri="{BB962C8B-B14F-4D97-AF65-F5344CB8AC3E}">
        <p14:creationId xmlns:p14="http://schemas.microsoft.com/office/powerpoint/2010/main" val="3550492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4EE85-567A-4B21-82F9-07A691E49F00}" type="slidenum">
              <a:rPr lang="en-US" smtClean="0"/>
              <a:t>25</a:t>
            </a:fld>
            <a:endParaRPr lang="en-US"/>
          </a:p>
        </p:txBody>
      </p:sp>
    </p:spTree>
    <p:extLst>
      <p:ext uri="{BB962C8B-B14F-4D97-AF65-F5344CB8AC3E}">
        <p14:creationId xmlns:p14="http://schemas.microsoft.com/office/powerpoint/2010/main" val="862771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4EE85-567A-4B21-82F9-07A691E49F00}" type="slidenum">
              <a:rPr lang="en-US" smtClean="0"/>
              <a:t>28</a:t>
            </a:fld>
            <a:endParaRPr lang="en-US"/>
          </a:p>
        </p:txBody>
      </p:sp>
    </p:spTree>
    <p:extLst>
      <p:ext uri="{BB962C8B-B14F-4D97-AF65-F5344CB8AC3E}">
        <p14:creationId xmlns:p14="http://schemas.microsoft.com/office/powerpoint/2010/main" val="40796836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4EE85-567A-4B21-82F9-07A691E49F00}" type="slidenum">
              <a:rPr lang="en-US" smtClean="0"/>
              <a:t>29</a:t>
            </a:fld>
            <a:endParaRPr lang="en-US"/>
          </a:p>
        </p:txBody>
      </p:sp>
    </p:spTree>
    <p:extLst>
      <p:ext uri="{BB962C8B-B14F-4D97-AF65-F5344CB8AC3E}">
        <p14:creationId xmlns:p14="http://schemas.microsoft.com/office/powerpoint/2010/main" val="4159538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4EE85-567A-4B21-82F9-07A691E49F00}" type="slidenum">
              <a:rPr lang="en-US" smtClean="0"/>
              <a:t>30</a:t>
            </a:fld>
            <a:endParaRPr lang="en-US"/>
          </a:p>
        </p:txBody>
      </p:sp>
    </p:spTree>
    <p:extLst>
      <p:ext uri="{BB962C8B-B14F-4D97-AF65-F5344CB8AC3E}">
        <p14:creationId xmlns:p14="http://schemas.microsoft.com/office/powerpoint/2010/main" val="22109503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4EE85-567A-4B21-82F9-07A691E49F00}" type="slidenum">
              <a:rPr lang="en-US" smtClean="0"/>
              <a:t>31</a:t>
            </a:fld>
            <a:endParaRPr lang="en-US"/>
          </a:p>
        </p:txBody>
      </p:sp>
    </p:spTree>
    <p:extLst>
      <p:ext uri="{BB962C8B-B14F-4D97-AF65-F5344CB8AC3E}">
        <p14:creationId xmlns:p14="http://schemas.microsoft.com/office/powerpoint/2010/main" val="2765343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4EE85-567A-4B21-82F9-07A691E49F00}" type="slidenum">
              <a:rPr lang="en-US" smtClean="0"/>
              <a:t>32</a:t>
            </a:fld>
            <a:endParaRPr lang="en-US"/>
          </a:p>
        </p:txBody>
      </p:sp>
    </p:spTree>
    <p:extLst>
      <p:ext uri="{BB962C8B-B14F-4D97-AF65-F5344CB8AC3E}">
        <p14:creationId xmlns:p14="http://schemas.microsoft.com/office/powerpoint/2010/main" val="1249052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4EE85-567A-4B21-82F9-07A691E49F00}" type="slidenum">
              <a:rPr lang="en-US" smtClean="0"/>
              <a:t>33</a:t>
            </a:fld>
            <a:endParaRPr lang="en-US"/>
          </a:p>
        </p:txBody>
      </p:sp>
    </p:spTree>
    <p:extLst>
      <p:ext uri="{BB962C8B-B14F-4D97-AF65-F5344CB8AC3E}">
        <p14:creationId xmlns:p14="http://schemas.microsoft.com/office/powerpoint/2010/main" val="2025258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4EE85-567A-4B21-82F9-07A691E49F00}" type="slidenum">
              <a:rPr lang="en-US" smtClean="0"/>
              <a:t>34</a:t>
            </a:fld>
            <a:endParaRPr lang="en-US"/>
          </a:p>
        </p:txBody>
      </p:sp>
    </p:spTree>
    <p:extLst>
      <p:ext uri="{BB962C8B-B14F-4D97-AF65-F5344CB8AC3E}">
        <p14:creationId xmlns:p14="http://schemas.microsoft.com/office/powerpoint/2010/main" val="3396100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814EE85-567A-4B21-82F9-07A691E49F00}" type="slidenum">
              <a:rPr lang="en-US" smtClean="0"/>
              <a:t>3</a:t>
            </a:fld>
            <a:endParaRPr lang="en-US"/>
          </a:p>
        </p:txBody>
      </p:sp>
    </p:spTree>
    <p:extLst>
      <p:ext uri="{BB962C8B-B14F-4D97-AF65-F5344CB8AC3E}">
        <p14:creationId xmlns:p14="http://schemas.microsoft.com/office/powerpoint/2010/main" val="2831631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1814EE85-567A-4B21-82F9-07A691E49F00}" type="slidenum">
              <a:rPr lang="en-US" smtClean="0"/>
              <a:t>4</a:t>
            </a:fld>
            <a:endParaRPr lang="en-US"/>
          </a:p>
        </p:txBody>
      </p:sp>
    </p:spTree>
    <p:extLst>
      <p:ext uri="{BB962C8B-B14F-4D97-AF65-F5344CB8AC3E}">
        <p14:creationId xmlns:p14="http://schemas.microsoft.com/office/powerpoint/2010/main" val="441012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what, where and how much?</a:t>
            </a:r>
          </a:p>
          <a:p>
            <a:pPr marL="228600" indent="-228600">
              <a:buAutoNum type="arabicPeriod"/>
            </a:pPr>
            <a:endParaRPr lang="en-US" dirty="0"/>
          </a:p>
          <a:p>
            <a:pPr marL="228600" indent="-228600">
              <a:buAutoNum type="arabicPeriod"/>
            </a:pPr>
            <a:r>
              <a:rPr lang="en-US" dirty="0"/>
              <a:t>– meaning less regulatory scrutiny</a:t>
            </a:r>
          </a:p>
          <a:p>
            <a:endParaRPr lang="en-US" dirty="0"/>
          </a:p>
          <a:p>
            <a:r>
              <a:rPr lang="en-US" dirty="0"/>
              <a:t>3.</a:t>
            </a:r>
            <a:r>
              <a:rPr lang="en-US" baseline="0" dirty="0"/>
              <a:t> Are they </a:t>
            </a:r>
            <a:r>
              <a:rPr lang="en-US" dirty="0"/>
              <a:t>hotspots for modeled cancer risk, </a:t>
            </a:r>
            <a:r>
              <a:rPr lang="en-US" dirty="0" err="1"/>
              <a:t>etc</a:t>
            </a:r>
            <a:r>
              <a:rPr lang="en-US" dirty="0"/>
              <a:t>?</a:t>
            </a:r>
          </a:p>
          <a:p>
            <a:endParaRPr lang="en-US" dirty="0"/>
          </a:p>
          <a:p>
            <a:r>
              <a:rPr lang="en-US" dirty="0"/>
              <a:t>4. Based on wind data and modeled risk data</a:t>
            </a:r>
            <a:r>
              <a:rPr lang="en-US" baseline="0" dirty="0"/>
              <a:t> and emissions data.</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814EE85-567A-4B21-82F9-07A691E49F00}" type="slidenum">
              <a:rPr lang="en-US" smtClean="0"/>
              <a:t>5</a:t>
            </a:fld>
            <a:endParaRPr lang="en-US"/>
          </a:p>
        </p:txBody>
      </p:sp>
    </p:spTree>
    <p:extLst>
      <p:ext uri="{BB962C8B-B14F-4D97-AF65-F5344CB8AC3E}">
        <p14:creationId xmlns:p14="http://schemas.microsoft.com/office/powerpoint/2010/main" val="2385381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4EE85-567A-4B21-82F9-07A691E49F00}" type="slidenum">
              <a:rPr lang="en-US" smtClean="0"/>
              <a:t>6</a:t>
            </a:fld>
            <a:endParaRPr lang="en-US"/>
          </a:p>
        </p:txBody>
      </p:sp>
    </p:spTree>
    <p:extLst>
      <p:ext uri="{BB962C8B-B14F-4D97-AF65-F5344CB8AC3E}">
        <p14:creationId xmlns:p14="http://schemas.microsoft.com/office/powerpoint/2010/main" val="2579260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4EE85-567A-4B21-82F9-07A691E49F00}" type="slidenum">
              <a:rPr lang="en-US" smtClean="0"/>
              <a:t>7</a:t>
            </a:fld>
            <a:endParaRPr lang="en-US"/>
          </a:p>
        </p:txBody>
      </p:sp>
    </p:spTree>
    <p:extLst>
      <p:ext uri="{BB962C8B-B14F-4D97-AF65-F5344CB8AC3E}">
        <p14:creationId xmlns:p14="http://schemas.microsoft.com/office/powerpoint/2010/main" val="1745986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4EE85-567A-4B21-82F9-07A691E49F00}" type="slidenum">
              <a:rPr lang="en-US" smtClean="0"/>
              <a:t>8</a:t>
            </a:fld>
            <a:endParaRPr lang="en-US"/>
          </a:p>
        </p:txBody>
      </p:sp>
    </p:spTree>
    <p:extLst>
      <p:ext uri="{BB962C8B-B14F-4D97-AF65-F5344CB8AC3E}">
        <p14:creationId xmlns:p14="http://schemas.microsoft.com/office/powerpoint/2010/main" val="3000015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4EE85-567A-4B21-82F9-07A691E49F00}" type="slidenum">
              <a:rPr lang="en-US" smtClean="0"/>
              <a:t>9</a:t>
            </a:fld>
            <a:endParaRPr lang="en-US"/>
          </a:p>
        </p:txBody>
      </p:sp>
    </p:spTree>
    <p:extLst>
      <p:ext uri="{BB962C8B-B14F-4D97-AF65-F5344CB8AC3E}">
        <p14:creationId xmlns:p14="http://schemas.microsoft.com/office/powerpoint/2010/main" val="15002810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7B07-6F75-4AC3-BA90-46EA78BFFD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F74FC7-4568-4AF1-8EF9-CB64783E2F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A2DC0B-F8AC-4995-ACF4-7292D8AA9096}"/>
              </a:ext>
            </a:extLst>
          </p:cNvPr>
          <p:cNvSpPr>
            <a:spLocks noGrp="1"/>
          </p:cNvSpPr>
          <p:nvPr>
            <p:ph type="dt" sz="half" idx="10"/>
          </p:nvPr>
        </p:nvSpPr>
        <p:spPr/>
        <p:txBody>
          <a:bodyPr/>
          <a:lstStyle/>
          <a:p>
            <a:pPr>
              <a:defRPr/>
            </a:pPr>
            <a:fld id="{D9388606-54F2-46D0-8306-F169340C85DA}" type="datetime1">
              <a:rPr lang="en-US" smtClean="0">
                <a:solidFill>
                  <a:srgbClr val="000000"/>
                </a:solidFill>
              </a:rPr>
              <a:pPr>
                <a:defRPr/>
              </a:pPr>
              <a:t>2020-10-29</a:t>
            </a:fld>
            <a:endParaRPr lang="en-US" dirty="0">
              <a:solidFill>
                <a:srgbClr val="000000"/>
              </a:solidFill>
            </a:endParaRPr>
          </a:p>
        </p:txBody>
      </p:sp>
      <p:sp>
        <p:nvSpPr>
          <p:cNvPr id="5" name="Footer Placeholder 4">
            <a:extLst>
              <a:ext uri="{FF2B5EF4-FFF2-40B4-BE49-F238E27FC236}">
                <a16:creationId xmlns:a16="http://schemas.microsoft.com/office/drawing/2014/main" id="{E2610919-33D6-4501-A496-36B8A33481F5}"/>
              </a:ext>
            </a:extLst>
          </p:cNvPr>
          <p:cNvSpPr>
            <a:spLocks noGrp="1"/>
          </p:cNvSpPr>
          <p:nvPr>
            <p:ph type="ftr" sz="quarter" idx="11"/>
          </p:nvPr>
        </p:nvSpPr>
        <p:spPr/>
        <p:txBody>
          <a:bodyPr/>
          <a:lstStyle/>
          <a:p>
            <a:pPr>
              <a:defRPr/>
            </a:pPr>
            <a:r>
              <a:rPr lang="en-US">
                <a:solidFill>
                  <a:srgbClr val="000000"/>
                </a:solidFill>
              </a:rPr>
              <a:t>U.S. Environmental Protection Agency</a:t>
            </a:r>
          </a:p>
        </p:txBody>
      </p:sp>
      <p:sp>
        <p:nvSpPr>
          <p:cNvPr id="6" name="Slide Number Placeholder 5">
            <a:extLst>
              <a:ext uri="{FF2B5EF4-FFF2-40B4-BE49-F238E27FC236}">
                <a16:creationId xmlns:a16="http://schemas.microsoft.com/office/drawing/2014/main" id="{9DAD24CD-A5A8-4E7B-A3D4-236781D5DEEE}"/>
              </a:ext>
            </a:extLst>
          </p:cNvPr>
          <p:cNvSpPr>
            <a:spLocks noGrp="1"/>
          </p:cNvSpPr>
          <p:nvPr>
            <p:ph type="sldNum" sz="quarter" idx="12"/>
          </p:nvPr>
        </p:nvSpPr>
        <p:spPr/>
        <p:txBody>
          <a:bodyPr/>
          <a:lstStyle/>
          <a:p>
            <a:pPr>
              <a:defRPr/>
            </a:pPr>
            <a:fld id="{7FB70526-E20E-437F-ACCE-41F73731B1CF}" type="slidenum">
              <a:rPr lang="en-US" smtClean="0">
                <a:solidFill>
                  <a:srgbClr val="000000"/>
                </a:solidFill>
              </a:rPr>
              <a:pPr>
                <a:defRPr/>
              </a:pPr>
              <a:t>‹#›</a:t>
            </a:fld>
            <a:endParaRPr lang="en-US">
              <a:solidFill>
                <a:srgbClr val="000000"/>
              </a:solidFill>
            </a:endParaRPr>
          </a:p>
        </p:txBody>
      </p:sp>
      <p:pic>
        <p:nvPicPr>
          <p:cNvPr id="7" name="Picture 17">
            <a:extLst>
              <a:ext uri="{FF2B5EF4-FFF2-40B4-BE49-F238E27FC236}">
                <a16:creationId xmlns:a16="http://schemas.microsoft.com/office/drawing/2014/main" id="{372BD5C5-5A52-4128-AB9D-849487738E9A}"/>
              </a:ext>
            </a:extLst>
          </p:cNvPr>
          <p:cNvPicPr>
            <a:picLocks noChangeAspect="1" noChangeArrowheads="1"/>
          </p:cNvPicPr>
          <p:nvPr userDrawn="1"/>
        </p:nvPicPr>
        <p:blipFill>
          <a:blip r:embed="rId2" cstate="print"/>
          <a:srcRect t="4126" b="3030"/>
          <a:stretch>
            <a:fillRect/>
          </a:stretch>
        </p:blipFill>
        <p:spPr bwMode="auto">
          <a:xfrm>
            <a:off x="0" y="0"/>
            <a:ext cx="12192000" cy="6858000"/>
          </a:xfrm>
          <a:prstGeom prst="rect">
            <a:avLst/>
          </a:prstGeom>
          <a:noFill/>
          <a:ln w="9525">
            <a:noFill/>
            <a:miter lim="800000"/>
            <a:headEnd/>
            <a:tailEnd/>
          </a:ln>
        </p:spPr>
      </p:pic>
      <p:pic>
        <p:nvPicPr>
          <p:cNvPr id="8" name="Picture 18">
            <a:extLst>
              <a:ext uri="{FF2B5EF4-FFF2-40B4-BE49-F238E27FC236}">
                <a16:creationId xmlns:a16="http://schemas.microsoft.com/office/drawing/2014/main" id="{6B892F4D-EB7D-42A1-B9A9-FA461D5F5CED}"/>
              </a:ext>
            </a:extLst>
          </p:cNvPr>
          <p:cNvPicPr>
            <a:picLocks noChangeAspect="1" noChangeArrowheads="1"/>
          </p:cNvPicPr>
          <p:nvPr userDrawn="1"/>
        </p:nvPicPr>
        <p:blipFill>
          <a:blip r:embed="rId3" cstate="print"/>
          <a:srcRect/>
          <a:stretch>
            <a:fillRect/>
          </a:stretch>
        </p:blipFill>
        <p:spPr bwMode="auto">
          <a:xfrm>
            <a:off x="2844800" y="1676400"/>
            <a:ext cx="6502400" cy="4481513"/>
          </a:xfrm>
          <a:prstGeom prst="rect">
            <a:avLst/>
          </a:prstGeom>
          <a:noFill/>
          <a:ln w="9525">
            <a:noFill/>
            <a:miter lim="800000"/>
            <a:headEnd/>
            <a:tailEnd/>
          </a:ln>
        </p:spPr>
      </p:pic>
    </p:spTree>
    <p:extLst>
      <p:ext uri="{BB962C8B-B14F-4D97-AF65-F5344CB8AC3E}">
        <p14:creationId xmlns:p14="http://schemas.microsoft.com/office/powerpoint/2010/main" val="386407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F27DB-6A5A-4C55-8500-7717E2C6F8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FFB028-8CC6-474B-A4DD-237D84C424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77711F-6B47-470F-80C5-E1F5BA63561A}"/>
              </a:ext>
            </a:extLst>
          </p:cNvPr>
          <p:cNvSpPr>
            <a:spLocks noGrp="1"/>
          </p:cNvSpPr>
          <p:nvPr>
            <p:ph type="dt" sz="half" idx="10"/>
          </p:nvPr>
        </p:nvSpPr>
        <p:spPr/>
        <p:txBody>
          <a:bodyPr/>
          <a:lstStyle/>
          <a:p>
            <a:pPr fontAlgn="base">
              <a:spcBef>
                <a:spcPct val="0"/>
              </a:spcBef>
              <a:spcAft>
                <a:spcPct val="0"/>
              </a:spcAft>
              <a:defRPr/>
            </a:pPr>
            <a:fld id="{8DE09851-B357-4DD1-8BC9-D2D7103AF007}" type="datetime1">
              <a:rPr lang="en-US" smtClean="0">
                <a:solidFill>
                  <a:srgbClr val="000000"/>
                </a:solidFill>
              </a:rPr>
              <a:pPr fontAlgn="base">
                <a:spcBef>
                  <a:spcPct val="0"/>
                </a:spcBef>
                <a:spcAft>
                  <a:spcPct val="0"/>
                </a:spcAft>
                <a:defRPr/>
              </a:pPr>
              <a:t>2020-10-29</a:t>
            </a:fld>
            <a:endParaRPr lang="en-US">
              <a:solidFill>
                <a:srgbClr val="000000"/>
              </a:solidFill>
            </a:endParaRPr>
          </a:p>
        </p:txBody>
      </p:sp>
      <p:sp>
        <p:nvSpPr>
          <p:cNvPr id="5" name="Footer Placeholder 4">
            <a:extLst>
              <a:ext uri="{FF2B5EF4-FFF2-40B4-BE49-F238E27FC236}">
                <a16:creationId xmlns:a16="http://schemas.microsoft.com/office/drawing/2014/main" id="{0BBA64B7-4C5A-4476-A801-E9AC3E459186}"/>
              </a:ext>
            </a:extLst>
          </p:cNvPr>
          <p:cNvSpPr>
            <a:spLocks noGrp="1"/>
          </p:cNvSpPr>
          <p:nvPr>
            <p:ph type="ftr" sz="quarter" idx="11"/>
          </p:nvPr>
        </p:nvSpPr>
        <p:spPr/>
        <p:txBody>
          <a:bodyPr/>
          <a:lstStyle/>
          <a:p>
            <a:pPr fontAlgn="base">
              <a:spcBef>
                <a:spcPct val="0"/>
              </a:spcBef>
              <a:spcAft>
                <a:spcPct val="0"/>
              </a:spcAft>
              <a:defRPr/>
            </a:pPr>
            <a:r>
              <a:rPr lang="en-US">
                <a:solidFill>
                  <a:srgbClr val="000000"/>
                </a:solidFill>
              </a:rPr>
              <a:t>U.S. Environmental Protection Agency</a:t>
            </a:r>
          </a:p>
        </p:txBody>
      </p:sp>
      <p:sp>
        <p:nvSpPr>
          <p:cNvPr id="6" name="Slide Number Placeholder 5">
            <a:extLst>
              <a:ext uri="{FF2B5EF4-FFF2-40B4-BE49-F238E27FC236}">
                <a16:creationId xmlns:a16="http://schemas.microsoft.com/office/drawing/2014/main" id="{88AF03EC-CD93-4D83-B33D-811C75C812C2}"/>
              </a:ext>
            </a:extLst>
          </p:cNvPr>
          <p:cNvSpPr>
            <a:spLocks noGrp="1"/>
          </p:cNvSpPr>
          <p:nvPr>
            <p:ph type="sldNum" sz="quarter" idx="12"/>
          </p:nvPr>
        </p:nvSpPr>
        <p:spPr/>
        <p:txBody>
          <a:bodyPr/>
          <a:lstStyle/>
          <a:p>
            <a:pPr fontAlgn="base">
              <a:spcBef>
                <a:spcPct val="0"/>
              </a:spcBef>
              <a:spcAft>
                <a:spcPct val="0"/>
              </a:spcAft>
              <a:defRPr/>
            </a:pPr>
            <a:fld id="{DE0B57BA-5AB9-4137-84CC-F9A52E1E8819}"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210609069"/>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8821A4-2C29-4D2C-B0D7-FB93A99E07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A2BC2E-3ACC-474F-A041-7D25F0E8285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090014-DA2B-4A92-ABD3-22C435CE346B}"/>
              </a:ext>
            </a:extLst>
          </p:cNvPr>
          <p:cNvSpPr>
            <a:spLocks noGrp="1"/>
          </p:cNvSpPr>
          <p:nvPr>
            <p:ph type="dt" sz="half" idx="10"/>
          </p:nvPr>
        </p:nvSpPr>
        <p:spPr/>
        <p:txBody>
          <a:bodyPr/>
          <a:lstStyle/>
          <a:p>
            <a:pPr fontAlgn="base">
              <a:spcBef>
                <a:spcPct val="0"/>
              </a:spcBef>
              <a:spcAft>
                <a:spcPct val="0"/>
              </a:spcAft>
              <a:defRPr/>
            </a:pPr>
            <a:fld id="{8DE09851-B357-4DD1-8BC9-D2D7103AF007}" type="datetime1">
              <a:rPr lang="en-US" smtClean="0">
                <a:solidFill>
                  <a:srgbClr val="000000"/>
                </a:solidFill>
              </a:rPr>
              <a:pPr fontAlgn="base">
                <a:spcBef>
                  <a:spcPct val="0"/>
                </a:spcBef>
                <a:spcAft>
                  <a:spcPct val="0"/>
                </a:spcAft>
                <a:defRPr/>
              </a:pPr>
              <a:t>2020-10-29</a:t>
            </a:fld>
            <a:endParaRPr lang="en-US">
              <a:solidFill>
                <a:srgbClr val="000000"/>
              </a:solidFill>
            </a:endParaRPr>
          </a:p>
        </p:txBody>
      </p:sp>
      <p:sp>
        <p:nvSpPr>
          <p:cNvPr id="5" name="Footer Placeholder 4">
            <a:extLst>
              <a:ext uri="{FF2B5EF4-FFF2-40B4-BE49-F238E27FC236}">
                <a16:creationId xmlns:a16="http://schemas.microsoft.com/office/drawing/2014/main" id="{D050F9A3-A2BA-450C-AE1B-926AF0593AD4}"/>
              </a:ext>
            </a:extLst>
          </p:cNvPr>
          <p:cNvSpPr>
            <a:spLocks noGrp="1"/>
          </p:cNvSpPr>
          <p:nvPr>
            <p:ph type="ftr" sz="quarter" idx="11"/>
          </p:nvPr>
        </p:nvSpPr>
        <p:spPr/>
        <p:txBody>
          <a:bodyPr/>
          <a:lstStyle/>
          <a:p>
            <a:pPr fontAlgn="base">
              <a:spcBef>
                <a:spcPct val="0"/>
              </a:spcBef>
              <a:spcAft>
                <a:spcPct val="0"/>
              </a:spcAft>
              <a:defRPr/>
            </a:pPr>
            <a:r>
              <a:rPr lang="en-US">
                <a:solidFill>
                  <a:srgbClr val="000000"/>
                </a:solidFill>
              </a:rPr>
              <a:t>U.S. Environmental Protection Agency</a:t>
            </a:r>
          </a:p>
        </p:txBody>
      </p:sp>
      <p:sp>
        <p:nvSpPr>
          <p:cNvPr id="6" name="Slide Number Placeholder 5">
            <a:extLst>
              <a:ext uri="{FF2B5EF4-FFF2-40B4-BE49-F238E27FC236}">
                <a16:creationId xmlns:a16="http://schemas.microsoft.com/office/drawing/2014/main" id="{CA3A44CB-42A3-4494-BA11-C457A48B9436}"/>
              </a:ext>
            </a:extLst>
          </p:cNvPr>
          <p:cNvSpPr>
            <a:spLocks noGrp="1"/>
          </p:cNvSpPr>
          <p:nvPr>
            <p:ph type="sldNum" sz="quarter" idx="12"/>
          </p:nvPr>
        </p:nvSpPr>
        <p:spPr/>
        <p:txBody>
          <a:bodyPr/>
          <a:lstStyle/>
          <a:p>
            <a:pPr fontAlgn="base">
              <a:spcBef>
                <a:spcPct val="0"/>
              </a:spcBef>
              <a:spcAft>
                <a:spcPct val="0"/>
              </a:spcAft>
              <a:defRPr/>
            </a:pPr>
            <a:fld id="{DE0B57BA-5AB9-4137-84CC-F9A52E1E8819}"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932816831"/>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pic>
        <p:nvPicPr>
          <p:cNvPr id="5" name="Picture 7" descr="echo-logo.jpg"/>
          <p:cNvPicPr>
            <a:picLocks noChangeAspect="1"/>
          </p:cNvPicPr>
          <p:nvPr userDrawn="1"/>
        </p:nvPicPr>
        <p:blipFill>
          <a:blip r:embed="rId3" cstate="print"/>
          <a:srcRect/>
          <a:stretch>
            <a:fillRect/>
          </a:stretch>
        </p:blipFill>
        <p:spPr bwMode="auto">
          <a:xfrm>
            <a:off x="10547352" y="304800"/>
            <a:ext cx="1644649" cy="706438"/>
          </a:xfrm>
          <a:prstGeom prst="rect">
            <a:avLst/>
          </a:prstGeom>
          <a:noFill/>
          <a:ln w="9525">
            <a:noFill/>
            <a:miter lim="800000"/>
            <a:headEnd/>
            <a:tailEnd/>
          </a:ln>
        </p:spPr>
      </p:pic>
      <p:sp>
        <p:nvSpPr>
          <p:cNvPr id="3" name="Content Placeholder 2"/>
          <p:cNvSpPr>
            <a:spLocks noGrp="1"/>
          </p:cNvSpPr>
          <p:nvPr>
            <p:ph idx="1"/>
          </p:nvPr>
        </p:nvSpPr>
        <p:spPr>
          <a:xfrm>
            <a:off x="914400" y="4495800"/>
            <a:ext cx="10363200" cy="1600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a:xfrm>
            <a:off x="914400" y="6324600"/>
            <a:ext cx="2540000" cy="381000"/>
          </a:xfrm>
        </p:spPr>
        <p:txBody>
          <a:bodyPr/>
          <a:lstStyle>
            <a:lvl1pPr>
              <a:defRPr sz="1000" baseline="0"/>
            </a:lvl1pPr>
          </a:lstStyle>
          <a:p>
            <a:pPr>
              <a:defRPr/>
            </a:pPr>
            <a:fld id="{07C1CEBC-587B-4E14-93B0-6CEE8178DE88}" type="datetime1">
              <a:rPr lang="en-US">
                <a:solidFill>
                  <a:srgbClr val="000000"/>
                </a:solidFill>
              </a:rPr>
              <a:pPr>
                <a:defRPr/>
              </a:pPr>
              <a:t>2020-10-29</a:t>
            </a:fld>
            <a:endParaRPr lang="en-US" dirty="0">
              <a:solidFill>
                <a:srgbClr val="000000"/>
              </a:solidFill>
            </a:endParaRPr>
          </a:p>
        </p:txBody>
      </p:sp>
      <p:sp>
        <p:nvSpPr>
          <p:cNvPr id="7" name="Footer Placeholder 4"/>
          <p:cNvSpPr>
            <a:spLocks noGrp="1"/>
          </p:cNvSpPr>
          <p:nvPr>
            <p:ph type="ftr" sz="quarter" idx="11"/>
          </p:nvPr>
        </p:nvSpPr>
        <p:spPr>
          <a:xfrm>
            <a:off x="2540000" y="6324600"/>
            <a:ext cx="7315200" cy="381000"/>
          </a:xfrm>
        </p:spPr>
        <p:txBody>
          <a:bodyPr/>
          <a:lstStyle>
            <a:lvl1pPr>
              <a:defRPr sz="1000"/>
            </a:lvl1pPr>
          </a:lstStyle>
          <a:p>
            <a:pPr>
              <a:defRPr/>
            </a:pPr>
            <a:r>
              <a:rPr lang="en-US">
                <a:solidFill>
                  <a:srgbClr val="000000"/>
                </a:solidFill>
              </a:rPr>
              <a:t>U.S. Environmental Protection Agency</a:t>
            </a:r>
          </a:p>
        </p:txBody>
      </p:sp>
      <p:sp>
        <p:nvSpPr>
          <p:cNvPr id="8" name="Slide Number Placeholder 5"/>
          <p:cNvSpPr>
            <a:spLocks noGrp="1"/>
          </p:cNvSpPr>
          <p:nvPr>
            <p:ph type="sldNum" sz="quarter" idx="12"/>
          </p:nvPr>
        </p:nvSpPr>
        <p:spPr>
          <a:xfrm>
            <a:off x="8737600" y="6324600"/>
            <a:ext cx="2540000" cy="381000"/>
          </a:xfrm>
        </p:spPr>
        <p:txBody>
          <a:bodyPr/>
          <a:lstStyle>
            <a:lvl1pPr>
              <a:defRPr sz="1000"/>
            </a:lvl1pPr>
          </a:lstStyle>
          <a:p>
            <a:pPr>
              <a:defRPr/>
            </a:pPr>
            <a:fld id="{5477423A-8789-44CD-8A2E-2FA43D2365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54394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A2D36-F614-47B7-AE06-32FC50E8FD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6DCBEC-6DEF-4E54-B134-EC0C3AF58D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F89B69-F020-4650-8032-D7E013642B88}"/>
              </a:ext>
            </a:extLst>
          </p:cNvPr>
          <p:cNvSpPr>
            <a:spLocks noGrp="1"/>
          </p:cNvSpPr>
          <p:nvPr>
            <p:ph type="dt" sz="half" idx="10"/>
          </p:nvPr>
        </p:nvSpPr>
        <p:spPr/>
        <p:txBody>
          <a:bodyPr/>
          <a:lstStyle/>
          <a:p>
            <a:pPr fontAlgn="base">
              <a:spcBef>
                <a:spcPct val="0"/>
              </a:spcBef>
              <a:spcAft>
                <a:spcPct val="0"/>
              </a:spcAft>
              <a:defRPr/>
            </a:pPr>
            <a:fld id="{8DE09851-B357-4DD1-8BC9-D2D7103AF007}" type="datetime1">
              <a:rPr lang="en-US" smtClean="0">
                <a:solidFill>
                  <a:srgbClr val="000000"/>
                </a:solidFill>
              </a:rPr>
              <a:pPr fontAlgn="base">
                <a:spcBef>
                  <a:spcPct val="0"/>
                </a:spcBef>
                <a:spcAft>
                  <a:spcPct val="0"/>
                </a:spcAft>
                <a:defRPr/>
              </a:pPr>
              <a:t>2020-10-29</a:t>
            </a:fld>
            <a:endParaRPr lang="en-US">
              <a:solidFill>
                <a:srgbClr val="000000"/>
              </a:solidFill>
            </a:endParaRPr>
          </a:p>
        </p:txBody>
      </p:sp>
      <p:sp>
        <p:nvSpPr>
          <p:cNvPr id="5" name="Footer Placeholder 4">
            <a:extLst>
              <a:ext uri="{FF2B5EF4-FFF2-40B4-BE49-F238E27FC236}">
                <a16:creationId xmlns:a16="http://schemas.microsoft.com/office/drawing/2014/main" id="{78E98339-BCC8-4CAE-AFBF-10F50F446F03}"/>
              </a:ext>
            </a:extLst>
          </p:cNvPr>
          <p:cNvSpPr>
            <a:spLocks noGrp="1"/>
          </p:cNvSpPr>
          <p:nvPr>
            <p:ph type="ftr" sz="quarter" idx="11"/>
          </p:nvPr>
        </p:nvSpPr>
        <p:spPr/>
        <p:txBody>
          <a:bodyPr/>
          <a:lstStyle/>
          <a:p>
            <a:pPr fontAlgn="base">
              <a:spcBef>
                <a:spcPct val="0"/>
              </a:spcBef>
              <a:spcAft>
                <a:spcPct val="0"/>
              </a:spcAft>
              <a:defRPr/>
            </a:pPr>
            <a:r>
              <a:rPr lang="en-US">
                <a:solidFill>
                  <a:srgbClr val="000000"/>
                </a:solidFill>
              </a:rPr>
              <a:t>U.S. Environmental Protection Agency</a:t>
            </a:r>
          </a:p>
        </p:txBody>
      </p:sp>
      <p:sp>
        <p:nvSpPr>
          <p:cNvPr id="6" name="Slide Number Placeholder 5">
            <a:extLst>
              <a:ext uri="{FF2B5EF4-FFF2-40B4-BE49-F238E27FC236}">
                <a16:creationId xmlns:a16="http://schemas.microsoft.com/office/drawing/2014/main" id="{DAC593D7-FD4D-4BAB-9ACA-6E6207D26B22}"/>
              </a:ext>
            </a:extLst>
          </p:cNvPr>
          <p:cNvSpPr>
            <a:spLocks noGrp="1"/>
          </p:cNvSpPr>
          <p:nvPr>
            <p:ph type="sldNum" sz="quarter" idx="12"/>
          </p:nvPr>
        </p:nvSpPr>
        <p:spPr/>
        <p:txBody>
          <a:bodyPr/>
          <a:lstStyle/>
          <a:p>
            <a:pPr fontAlgn="base">
              <a:spcBef>
                <a:spcPct val="0"/>
              </a:spcBef>
              <a:spcAft>
                <a:spcPct val="0"/>
              </a:spcAft>
              <a:defRPr/>
            </a:pPr>
            <a:fld id="{DE0B57BA-5AB9-4137-84CC-F9A52E1E8819}"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67189410"/>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3DEFC-182E-470D-9C79-7EFAB16559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00D661-67FE-4CC1-B03D-D04E0B11FD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E029E42-6CCF-4104-AE30-346F7140FDAB}"/>
              </a:ext>
            </a:extLst>
          </p:cNvPr>
          <p:cNvSpPr>
            <a:spLocks noGrp="1"/>
          </p:cNvSpPr>
          <p:nvPr>
            <p:ph type="dt" sz="half" idx="10"/>
          </p:nvPr>
        </p:nvSpPr>
        <p:spPr/>
        <p:txBody>
          <a:bodyPr/>
          <a:lstStyle/>
          <a:p>
            <a:pPr fontAlgn="base">
              <a:spcBef>
                <a:spcPct val="0"/>
              </a:spcBef>
              <a:spcAft>
                <a:spcPct val="0"/>
              </a:spcAft>
              <a:defRPr/>
            </a:pPr>
            <a:fld id="{8DE09851-B357-4DD1-8BC9-D2D7103AF007}" type="datetime1">
              <a:rPr lang="en-US" smtClean="0">
                <a:solidFill>
                  <a:srgbClr val="000000"/>
                </a:solidFill>
              </a:rPr>
              <a:pPr fontAlgn="base">
                <a:spcBef>
                  <a:spcPct val="0"/>
                </a:spcBef>
                <a:spcAft>
                  <a:spcPct val="0"/>
                </a:spcAft>
                <a:defRPr/>
              </a:pPr>
              <a:t>2020-10-29</a:t>
            </a:fld>
            <a:endParaRPr lang="en-US">
              <a:solidFill>
                <a:srgbClr val="000000"/>
              </a:solidFill>
            </a:endParaRPr>
          </a:p>
        </p:txBody>
      </p:sp>
      <p:sp>
        <p:nvSpPr>
          <p:cNvPr id="5" name="Footer Placeholder 4">
            <a:extLst>
              <a:ext uri="{FF2B5EF4-FFF2-40B4-BE49-F238E27FC236}">
                <a16:creationId xmlns:a16="http://schemas.microsoft.com/office/drawing/2014/main" id="{1124E826-D1C7-4B35-BA80-BB93A4DDC195}"/>
              </a:ext>
            </a:extLst>
          </p:cNvPr>
          <p:cNvSpPr>
            <a:spLocks noGrp="1"/>
          </p:cNvSpPr>
          <p:nvPr>
            <p:ph type="ftr" sz="quarter" idx="11"/>
          </p:nvPr>
        </p:nvSpPr>
        <p:spPr/>
        <p:txBody>
          <a:bodyPr/>
          <a:lstStyle/>
          <a:p>
            <a:pPr fontAlgn="base">
              <a:spcBef>
                <a:spcPct val="0"/>
              </a:spcBef>
              <a:spcAft>
                <a:spcPct val="0"/>
              </a:spcAft>
              <a:defRPr/>
            </a:pPr>
            <a:r>
              <a:rPr lang="en-US">
                <a:solidFill>
                  <a:srgbClr val="000000"/>
                </a:solidFill>
              </a:rPr>
              <a:t>U.S. Environmental Protection Agency</a:t>
            </a:r>
          </a:p>
        </p:txBody>
      </p:sp>
      <p:sp>
        <p:nvSpPr>
          <p:cNvPr id="6" name="Slide Number Placeholder 5">
            <a:extLst>
              <a:ext uri="{FF2B5EF4-FFF2-40B4-BE49-F238E27FC236}">
                <a16:creationId xmlns:a16="http://schemas.microsoft.com/office/drawing/2014/main" id="{43DC1CA0-51DA-4DB7-9EAE-7A34A7CF8C7C}"/>
              </a:ext>
            </a:extLst>
          </p:cNvPr>
          <p:cNvSpPr>
            <a:spLocks noGrp="1"/>
          </p:cNvSpPr>
          <p:nvPr>
            <p:ph type="sldNum" sz="quarter" idx="12"/>
          </p:nvPr>
        </p:nvSpPr>
        <p:spPr/>
        <p:txBody>
          <a:bodyPr/>
          <a:lstStyle/>
          <a:p>
            <a:pPr fontAlgn="base">
              <a:spcBef>
                <a:spcPct val="0"/>
              </a:spcBef>
              <a:spcAft>
                <a:spcPct val="0"/>
              </a:spcAft>
              <a:defRPr/>
            </a:pPr>
            <a:fld id="{DE0B57BA-5AB9-4137-84CC-F9A52E1E8819}"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385373333"/>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419D5-F870-4A09-96A0-C428A7E2AC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BD183A-14F0-4722-825F-8E2F7308550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1AB997-E7CA-4043-B580-88FB0635489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CB6BFC-0A0F-47B8-ABEE-EDFD3052586C}"/>
              </a:ext>
            </a:extLst>
          </p:cNvPr>
          <p:cNvSpPr>
            <a:spLocks noGrp="1"/>
          </p:cNvSpPr>
          <p:nvPr>
            <p:ph type="dt" sz="half" idx="10"/>
          </p:nvPr>
        </p:nvSpPr>
        <p:spPr/>
        <p:txBody>
          <a:bodyPr/>
          <a:lstStyle/>
          <a:p>
            <a:pPr fontAlgn="base">
              <a:spcBef>
                <a:spcPct val="0"/>
              </a:spcBef>
              <a:spcAft>
                <a:spcPct val="0"/>
              </a:spcAft>
              <a:defRPr/>
            </a:pPr>
            <a:fld id="{8DE09851-B357-4DD1-8BC9-D2D7103AF007}" type="datetime1">
              <a:rPr lang="en-US" smtClean="0">
                <a:solidFill>
                  <a:srgbClr val="000000"/>
                </a:solidFill>
              </a:rPr>
              <a:pPr fontAlgn="base">
                <a:spcBef>
                  <a:spcPct val="0"/>
                </a:spcBef>
                <a:spcAft>
                  <a:spcPct val="0"/>
                </a:spcAft>
                <a:defRPr/>
              </a:pPr>
              <a:t>2020-10-29</a:t>
            </a:fld>
            <a:endParaRPr lang="en-US">
              <a:solidFill>
                <a:srgbClr val="000000"/>
              </a:solidFill>
            </a:endParaRPr>
          </a:p>
        </p:txBody>
      </p:sp>
      <p:sp>
        <p:nvSpPr>
          <p:cNvPr id="6" name="Footer Placeholder 5">
            <a:extLst>
              <a:ext uri="{FF2B5EF4-FFF2-40B4-BE49-F238E27FC236}">
                <a16:creationId xmlns:a16="http://schemas.microsoft.com/office/drawing/2014/main" id="{0FB28496-FAFD-493E-A3F6-B0BB56E9F821}"/>
              </a:ext>
            </a:extLst>
          </p:cNvPr>
          <p:cNvSpPr>
            <a:spLocks noGrp="1"/>
          </p:cNvSpPr>
          <p:nvPr>
            <p:ph type="ftr" sz="quarter" idx="11"/>
          </p:nvPr>
        </p:nvSpPr>
        <p:spPr/>
        <p:txBody>
          <a:bodyPr/>
          <a:lstStyle/>
          <a:p>
            <a:pPr fontAlgn="base">
              <a:spcBef>
                <a:spcPct val="0"/>
              </a:spcBef>
              <a:spcAft>
                <a:spcPct val="0"/>
              </a:spcAft>
              <a:defRPr/>
            </a:pPr>
            <a:r>
              <a:rPr lang="en-US">
                <a:solidFill>
                  <a:srgbClr val="000000"/>
                </a:solidFill>
              </a:rPr>
              <a:t>U.S. Environmental Protection Agency</a:t>
            </a:r>
          </a:p>
        </p:txBody>
      </p:sp>
      <p:sp>
        <p:nvSpPr>
          <p:cNvPr id="7" name="Slide Number Placeholder 6">
            <a:extLst>
              <a:ext uri="{FF2B5EF4-FFF2-40B4-BE49-F238E27FC236}">
                <a16:creationId xmlns:a16="http://schemas.microsoft.com/office/drawing/2014/main" id="{3BEE598B-0A9A-41BE-BDA5-011A378F355E}"/>
              </a:ext>
            </a:extLst>
          </p:cNvPr>
          <p:cNvSpPr>
            <a:spLocks noGrp="1"/>
          </p:cNvSpPr>
          <p:nvPr>
            <p:ph type="sldNum" sz="quarter" idx="12"/>
          </p:nvPr>
        </p:nvSpPr>
        <p:spPr/>
        <p:txBody>
          <a:bodyPr/>
          <a:lstStyle/>
          <a:p>
            <a:pPr fontAlgn="base">
              <a:spcBef>
                <a:spcPct val="0"/>
              </a:spcBef>
              <a:spcAft>
                <a:spcPct val="0"/>
              </a:spcAft>
              <a:defRPr/>
            </a:pPr>
            <a:fld id="{DE0B57BA-5AB9-4137-84CC-F9A52E1E8819}"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877024581"/>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F644C-6363-4BE2-88E7-E275658CEA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BA9BD7-1E93-462C-AE62-E3797B394A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3A33046-2A5D-4206-964D-0F0004EE498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1AD3F6-309E-4234-8525-6D9C3D6A3B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3F10715-7C84-430A-A08F-E1CC98F8CA9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AC18A9-1FFA-476E-AA46-B90C6DEC067D}"/>
              </a:ext>
            </a:extLst>
          </p:cNvPr>
          <p:cNvSpPr>
            <a:spLocks noGrp="1"/>
          </p:cNvSpPr>
          <p:nvPr>
            <p:ph type="dt" sz="half" idx="10"/>
          </p:nvPr>
        </p:nvSpPr>
        <p:spPr/>
        <p:txBody>
          <a:bodyPr/>
          <a:lstStyle/>
          <a:p>
            <a:pPr fontAlgn="base">
              <a:spcBef>
                <a:spcPct val="0"/>
              </a:spcBef>
              <a:spcAft>
                <a:spcPct val="0"/>
              </a:spcAft>
              <a:defRPr/>
            </a:pPr>
            <a:fld id="{8DE09851-B357-4DD1-8BC9-D2D7103AF007}" type="datetime1">
              <a:rPr lang="en-US" smtClean="0">
                <a:solidFill>
                  <a:srgbClr val="000000"/>
                </a:solidFill>
              </a:rPr>
              <a:pPr fontAlgn="base">
                <a:spcBef>
                  <a:spcPct val="0"/>
                </a:spcBef>
                <a:spcAft>
                  <a:spcPct val="0"/>
                </a:spcAft>
                <a:defRPr/>
              </a:pPr>
              <a:t>2020-10-29</a:t>
            </a:fld>
            <a:endParaRPr lang="en-US">
              <a:solidFill>
                <a:srgbClr val="000000"/>
              </a:solidFill>
            </a:endParaRPr>
          </a:p>
        </p:txBody>
      </p:sp>
      <p:sp>
        <p:nvSpPr>
          <p:cNvPr id="8" name="Footer Placeholder 7">
            <a:extLst>
              <a:ext uri="{FF2B5EF4-FFF2-40B4-BE49-F238E27FC236}">
                <a16:creationId xmlns:a16="http://schemas.microsoft.com/office/drawing/2014/main" id="{3D7BC885-EC89-4DA9-83FC-29B684912A24}"/>
              </a:ext>
            </a:extLst>
          </p:cNvPr>
          <p:cNvSpPr>
            <a:spLocks noGrp="1"/>
          </p:cNvSpPr>
          <p:nvPr>
            <p:ph type="ftr" sz="quarter" idx="11"/>
          </p:nvPr>
        </p:nvSpPr>
        <p:spPr/>
        <p:txBody>
          <a:bodyPr/>
          <a:lstStyle/>
          <a:p>
            <a:pPr fontAlgn="base">
              <a:spcBef>
                <a:spcPct val="0"/>
              </a:spcBef>
              <a:spcAft>
                <a:spcPct val="0"/>
              </a:spcAft>
              <a:defRPr/>
            </a:pPr>
            <a:r>
              <a:rPr lang="en-US">
                <a:solidFill>
                  <a:srgbClr val="000000"/>
                </a:solidFill>
              </a:rPr>
              <a:t>U.S. Environmental Protection Agency</a:t>
            </a:r>
          </a:p>
        </p:txBody>
      </p:sp>
      <p:sp>
        <p:nvSpPr>
          <p:cNvPr id="9" name="Slide Number Placeholder 8">
            <a:extLst>
              <a:ext uri="{FF2B5EF4-FFF2-40B4-BE49-F238E27FC236}">
                <a16:creationId xmlns:a16="http://schemas.microsoft.com/office/drawing/2014/main" id="{3D531861-D9F3-438E-8AB9-57C43981E0D2}"/>
              </a:ext>
            </a:extLst>
          </p:cNvPr>
          <p:cNvSpPr>
            <a:spLocks noGrp="1"/>
          </p:cNvSpPr>
          <p:nvPr>
            <p:ph type="sldNum" sz="quarter" idx="12"/>
          </p:nvPr>
        </p:nvSpPr>
        <p:spPr/>
        <p:txBody>
          <a:bodyPr/>
          <a:lstStyle/>
          <a:p>
            <a:pPr fontAlgn="base">
              <a:spcBef>
                <a:spcPct val="0"/>
              </a:spcBef>
              <a:spcAft>
                <a:spcPct val="0"/>
              </a:spcAft>
              <a:defRPr/>
            </a:pPr>
            <a:fld id="{DE0B57BA-5AB9-4137-84CC-F9A52E1E8819}"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921544865"/>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643F9-7F11-4623-BB54-DCC1D7BF85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F5FC6D-FE70-41D7-981D-F6562339FE21}"/>
              </a:ext>
            </a:extLst>
          </p:cNvPr>
          <p:cNvSpPr>
            <a:spLocks noGrp="1"/>
          </p:cNvSpPr>
          <p:nvPr>
            <p:ph type="dt" sz="half" idx="10"/>
          </p:nvPr>
        </p:nvSpPr>
        <p:spPr/>
        <p:txBody>
          <a:bodyPr/>
          <a:lstStyle/>
          <a:p>
            <a:pPr fontAlgn="base">
              <a:spcBef>
                <a:spcPct val="0"/>
              </a:spcBef>
              <a:spcAft>
                <a:spcPct val="0"/>
              </a:spcAft>
              <a:defRPr/>
            </a:pPr>
            <a:fld id="{8DE09851-B357-4DD1-8BC9-D2D7103AF007}" type="datetime1">
              <a:rPr lang="en-US" smtClean="0">
                <a:solidFill>
                  <a:srgbClr val="000000"/>
                </a:solidFill>
              </a:rPr>
              <a:pPr fontAlgn="base">
                <a:spcBef>
                  <a:spcPct val="0"/>
                </a:spcBef>
                <a:spcAft>
                  <a:spcPct val="0"/>
                </a:spcAft>
                <a:defRPr/>
              </a:pPr>
              <a:t>2020-10-29</a:t>
            </a:fld>
            <a:endParaRPr lang="en-US">
              <a:solidFill>
                <a:srgbClr val="000000"/>
              </a:solidFill>
            </a:endParaRPr>
          </a:p>
        </p:txBody>
      </p:sp>
      <p:sp>
        <p:nvSpPr>
          <p:cNvPr id="4" name="Footer Placeholder 3">
            <a:extLst>
              <a:ext uri="{FF2B5EF4-FFF2-40B4-BE49-F238E27FC236}">
                <a16:creationId xmlns:a16="http://schemas.microsoft.com/office/drawing/2014/main" id="{289C0BC7-9636-4F22-8E82-B00673503029}"/>
              </a:ext>
            </a:extLst>
          </p:cNvPr>
          <p:cNvSpPr>
            <a:spLocks noGrp="1"/>
          </p:cNvSpPr>
          <p:nvPr>
            <p:ph type="ftr" sz="quarter" idx="11"/>
          </p:nvPr>
        </p:nvSpPr>
        <p:spPr/>
        <p:txBody>
          <a:bodyPr/>
          <a:lstStyle/>
          <a:p>
            <a:pPr fontAlgn="base">
              <a:spcBef>
                <a:spcPct val="0"/>
              </a:spcBef>
              <a:spcAft>
                <a:spcPct val="0"/>
              </a:spcAft>
              <a:defRPr/>
            </a:pPr>
            <a:r>
              <a:rPr lang="en-US">
                <a:solidFill>
                  <a:srgbClr val="000000"/>
                </a:solidFill>
              </a:rPr>
              <a:t>U.S. Environmental Protection Agency</a:t>
            </a:r>
          </a:p>
        </p:txBody>
      </p:sp>
      <p:sp>
        <p:nvSpPr>
          <p:cNvPr id="5" name="Slide Number Placeholder 4">
            <a:extLst>
              <a:ext uri="{FF2B5EF4-FFF2-40B4-BE49-F238E27FC236}">
                <a16:creationId xmlns:a16="http://schemas.microsoft.com/office/drawing/2014/main" id="{68B475FE-79C3-47AF-8094-363AE3FBFD60}"/>
              </a:ext>
            </a:extLst>
          </p:cNvPr>
          <p:cNvSpPr>
            <a:spLocks noGrp="1"/>
          </p:cNvSpPr>
          <p:nvPr>
            <p:ph type="sldNum" sz="quarter" idx="12"/>
          </p:nvPr>
        </p:nvSpPr>
        <p:spPr/>
        <p:txBody>
          <a:bodyPr/>
          <a:lstStyle/>
          <a:p>
            <a:pPr fontAlgn="base">
              <a:spcBef>
                <a:spcPct val="0"/>
              </a:spcBef>
              <a:spcAft>
                <a:spcPct val="0"/>
              </a:spcAft>
              <a:defRPr/>
            </a:pPr>
            <a:fld id="{DE0B57BA-5AB9-4137-84CC-F9A52E1E8819}"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3259867"/>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3D8D21-D530-4798-90B9-44D7853F8952}"/>
              </a:ext>
            </a:extLst>
          </p:cNvPr>
          <p:cNvSpPr>
            <a:spLocks noGrp="1"/>
          </p:cNvSpPr>
          <p:nvPr>
            <p:ph type="dt" sz="half" idx="10"/>
          </p:nvPr>
        </p:nvSpPr>
        <p:spPr/>
        <p:txBody>
          <a:bodyPr/>
          <a:lstStyle/>
          <a:p>
            <a:pPr fontAlgn="base">
              <a:spcBef>
                <a:spcPct val="0"/>
              </a:spcBef>
              <a:spcAft>
                <a:spcPct val="0"/>
              </a:spcAft>
              <a:defRPr/>
            </a:pPr>
            <a:fld id="{8DE09851-B357-4DD1-8BC9-D2D7103AF007}" type="datetime1">
              <a:rPr lang="en-US" smtClean="0">
                <a:solidFill>
                  <a:srgbClr val="000000"/>
                </a:solidFill>
              </a:rPr>
              <a:pPr fontAlgn="base">
                <a:spcBef>
                  <a:spcPct val="0"/>
                </a:spcBef>
                <a:spcAft>
                  <a:spcPct val="0"/>
                </a:spcAft>
                <a:defRPr/>
              </a:pPr>
              <a:t>2020-10-29</a:t>
            </a:fld>
            <a:endParaRPr lang="en-US">
              <a:solidFill>
                <a:srgbClr val="000000"/>
              </a:solidFill>
            </a:endParaRPr>
          </a:p>
        </p:txBody>
      </p:sp>
      <p:sp>
        <p:nvSpPr>
          <p:cNvPr id="3" name="Footer Placeholder 2">
            <a:extLst>
              <a:ext uri="{FF2B5EF4-FFF2-40B4-BE49-F238E27FC236}">
                <a16:creationId xmlns:a16="http://schemas.microsoft.com/office/drawing/2014/main" id="{2509B827-B9D7-4CB8-9446-93B830C1A29A}"/>
              </a:ext>
            </a:extLst>
          </p:cNvPr>
          <p:cNvSpPr>
            <a:spLocks noGrp="1"/>
          </p:cNvSpPr>
          <p:nvPr>
            <p:ph type="ftr" sz="quarter" idx="11"/>
          </p:nvPr>
        </p:nvSpPr>
        <p:spPr/>
        <p:txBody>
          <a:bodyPr/>
          <a:lstStyle/>
          <a:p>
            <a:pPr fontAlgn="base">
              <a:spcBef>
                <a:spcPct val="0"/>
              </a:spcBef>
              <a:spcAft>
                <a:spcPct val="0"/>
              </a:spcAft>
              <a:defRPr/>
            </a:pPr>
            <a:r>
              <a:rPr lang="en-US">
                <a:solidFill>
                  <a:srgbClr val="000000"/>
                </a:solidFill>
              </a:rPr>
              <a:t>U.S. Environmental Protection Agency</a:t>
            </a:r>
          </a:p>
        </p:txBody>
      </p:sp>
      <p:sp>
        <p:nvSpPr>
          <p:cNvPr id="4" name="Slide Number Placeholder 3">
            <a:extLst>
              <a:ext uri="{FF2B5EF4-FFF2-40B4-BE49-F238E27FC236}">
                <a16:creationId xmlns:a16="http://schemas.microsoft.com/office/drawing/2014/main" id="{3E85FCB9-9433-4996-A8E8-0CC46260CC63}"/>
              </a:ext>
            </a:extLst>
          </p:cNvPr>
          <p:cNvSpPr>
            <a:spLocks noGrp="1"/>
          </p:cNvSpPr>
          <p:nvPr>
            <p:ph type="sldNum" sz="quarter" idx="12"/>
          </p:nvPr>
        </p:nvSpPr>
        <p:spPr/>
        <p:txBody>
          <a:bodyPr/>
          <a:lstStyle/>
          <a:p>
            <a:pPr fontAlgn="base">
              <a:spcBef>
                <a:spcPct val="0"/>
              </a:spcBef>
              <a:spcAft>
                <a:spcPct val="0"/>
              </a:spcAft>
              <a:defRPr/>
            </a:pPr>
            <a:fld id="{DE0B57BA-5AB9-4137-84CC-F9A52E1E8819}"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446492361"/>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F3EA1-285B-4611-8F81-9AE119EBA3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C1E6E9-9FC9-40BA-8E86-C11CBDE1D9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EA2B79-4607-4698-8815-5C52A6F841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1B2736-C720-4A53-A46A-26790F7E40F7}"/>
              </a:ext>
            </a:extLst>
          </p:cNvPr>
          <p:cNvSpPr>
            <a:spLocks noGrp="1"/>
          </p:cNvSpPr>
          <p:nvPr>
            <p:ph type="dt" sz="half" idx="10"/>
          </p:nvPr>
        </p:nvSpPr>
        <p:spPr/>
        <p:txBody>
          <a:bodyPr/>
          <a:lstStyle/>
          <a:p>
            <a:pPr fontAlgn="base">
              <a:spcBef>
                <a:spcPct val="0"/>
              </a:spcBef>
              <a:spcAft>
                <a:spcPct val="0"/>
              </a:spcAft>
              <a:defRPr/>
            </a:pPr>
            <a:fld id="{8DE09851-B357-4DD1-8BC9-D2D7103AF007}" type="datetime1">
              <a:rPr lang="en-US" smtClean="0">
                <a:solidFill>
                  <a:srgbClr val="000000"/>
                </a:solidFill>
              </a:rPr>
              <a:pPr fontAlgn="base">
                <a:spcBef>
                  <a:spcPct val="0"/>
                </a:spcBef>
                <a:spcAft>
                  <a:spcPct val="0"/>
                </a:spcAft>
                <a:defRPr/>
              </a:pPr>
              <a:t>2020-10-29</a:t>
            </a:fld>
            <a:endParaRPr lang="en-US">
              <a:solidFill>
                <a:srgbClr val="000000"/>
              </a:solidFill>
            </a:endParaRPr>
          </a:p>
        </p:txBody>
      </p:sp>
      <p:sp>
        <p:nvSpPr>
          <p:cNvPr id="6" name="Footer Placeholder 5">
            <a:extLst>
              <a:ext uri="{FF2B5EF4-FFF2-40B4-BE49-F238E27FC236}">
                <a16:creationId xmlns:a16="http://schemas.microsoft.com/office/drawing/2014/main" id="{5BD75367-F13F-4F1C-8E50-C744CB5C0128}"/>
              </a:ext>
            </a:extLst>
          </p:cNvPr>
          <p:cNvSpPr>
            <a:spLocks noGrp="1"/>
          </p:cNvSpPr>
          <p:nvPr>
            <p:ph type="ftr" sz="quarter" idx="11"/>
          </p:nvPr>
        </p:nvSpPr>
        <p:spPr/>
        <p:txBody>
          <a:bodyPr/>
          <a:lstStyle/>
          <a:p>
            <a:pPr fontAlgn="base">
              <a:spcBef>
                <a:spcPct val="0"/>
              </a:spcBef>
              <a:spcAft>
                <a:spcPct val="0"/>
              </a:spcAft>
              <a:defRPr/>
            </a:pPr>
            <a:r>
              <a:rPr lang="en-US">
                <a:solidFill>
                  <a:srgbClr val="000000"/>
                </a:solidFill>
              </a:rPr>
              <a:t>U.S. Environmental Protection Agency</a:t>
            </a:r>
          </a:p>
        </p:txBody>
      </p:sp>
      <p:sp>
        <p:nvSpPr>
          <p:cNvPr id="7" name="Slide Number Placeholder 6">
            <a:extLst>
              <a:ext uri="{FF2B5EF4-FFF2-40B4-BE49-F238E27FC236}">
                <a16:creationId xmlns:a16="http://schemas.microsoft.com/office/drawing/2014/main" id="{0BDA64C5-DF46-49C3-A7E1-261CB0AD65BE}"/>
              </a:ext>
            </a:extLst>
          </p:cNvPr>
          <p:cNvSpPr>
            <a:spLocks noGrp="1"/>
          </p:cNvSpPr>
          <p:nvPr>
            <p:ph type="sldNum" sz="quarter" idx="12"/>
          </p:nvPr>
        </p:nvSpPr>
        <p:spPr/>
        <p:txBody>
          <a:bodyPr/>
          <a:lstStyle/>
          <a:p>
            <a:pPr fontAlgn="base">
              <a:spcBef>
                <a:spcPct val="0"/>
              </a:spcBef>
              <a:spcAft>
                <a:spcPct val="0"/>
              </a:spcAft>
              <a:defRPr/>
            </a:pPr>
            <a:fld id="{DE0B57BA-5AB9-4137-84CC-F9A52E1E8819}"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110755162"/>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6A7E6-74C8-4E1A-A64B-B4540D87D1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AEC0BF-83F4-457F-BE5C-731CE545C0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850935-77AB-4467-AF0B-34E2738F39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8A9A94-ABD7-45FF-AACD-2DCAE10F96F0}"/>
              </a:ext>
            </a:extLst>
          </p:cNvPr>
          <p:cNvSpPr>
            <a:spLocks noGrp="1"/>
          </p:cNvSpPr>
          <p:nvPr>
            <p:ph type="dt" sz="half" idx="10"/>
          </p:nvPr>
        </p:nvSpPr>
        <p:spPr/>
        <p:txBody>
          <a:bodyPr/>
          <a:lstStyle/>
          <a:p>
            <a:pPr fontAlgn="base">
              <a:spcBef>
                <a:spcPct val="0"/>
              </a:spcBef>
              <a:spcAft>
                <a:spcPct val="0"/>
              </a:spcAft>
              <a:defRPr/>
            </a:pPr>
            <a:fld id="{8DE09851-B357-4DD1-8BC9-D2D7103AF007}" type="datetime1">
              <a:rPr lang="en-US" smtClean="0">
                <a:solidFill>
                  <a:srgbClr val="000000"/>
                </a:solidFill>
              </a:rPr>
              <a:pPr fontAlgn="base">
                <a:spcBef>
                  <a:spcPct val="0"/>
                </a:spcBef>
                <a:spcAft>
                  <a:spcPct val="0"/>
                </a:spcAft>
                <a:defRPr/>
              </a:pPr>
              <a:t>2020-10-29</a:t>
            </a:fld>
            <a:endParaRPr lang="en-US">
              <a:solidFill>
                <a:srgbClr val="000000"/>
              </a:solidFill>
            </a:endParaRPr>
          </a:p>
        </p:txBody>
      </p:sp>
      <p:sp>
        <p:nvSpPr>
          <p:cNvPr id="6" name="Footer Placeholder 5">
            <a:extLst>
              <a:ext uri="{FF2B5EF4-FFF2-40B4-BE49-F238E27FC236}">
                <a16:creationId xmlns:a16="http://schemas.microsoft.com/office/drawing/2014/main" id="{870ED9CD-F5CA-4658-AB4B-049EBA113067}"/>
              </a:ext>
            </a:extLst>
          </p:cNvPr>
          <p:cNvSpPr>
            <a:spLocks noGrp="1"/>
          </p:cNvSpPr>
          <p:nvPr>
            <p:ph type="ftr" sz="quarter" idx="11"/>
          </p:nvPr>
        </p:nvSpPr>
        <p:spPr/>
        <p:txBody>
          <a:bodyPr/>
          <a:lstStyle/>
          <a:p>
            <a:pPr fontAlgn="base">
              <a:spcBef>
                <a:spcPct val="0"/>
              </a:spcBef>
              <a:spcAft>
                <a:spcPct val="0"/>
              </a:spcAft>
              <a:defRPr/>
            </a:pPr>
            <a:r>
              <a:rPr lang="en-US">
                <a:solidFill>
                  <a:srgbClr val="000000"/>
                </a:solidFill>
              </a:rPr>
              <a:t>U.S. Environmental Protection Agency</a:t>
            </a:r>
          </a:p>
        </p:txBody>
      </p:sp>
      <p:sp>
        <p:nvSpPr>
          <p:cNvPr id="7" name="Slide Number Placeholder 6">
            <a:extLst>
              <a:ext uri="{FF2B5EF4-FFF2-40B4-BE49-F238E27FC236}">
                <a16:creationId xmlns:a16="http://schemas.microsoft.com/office/drawing/2014/main" id="{3CE28D98-FB0C-4923-91F4-97D4145E9481}"/>
              </a:ext>
            </a:extLst>
          </p:cNvPr>
          <p:cNvSpPr>
            <a:spLocks noGrp="1"/>
          </p:cNvSpPr>
          <p:nvPr>
            <p:ph type="sldNum" sz="quarter" idx="12"/>
          </p:nvPr>
        </p:nvSpPr>
        <p:spPr/>
        <p:txBody>
          <a:bodyPr/>
          <a:lstStyle/>
          <a:p>
            <a:pPr fontAlgn="base">
              <a:spcBef>
                <a:spcPct val="0"/>
              </a:spcBef>
              <a:spcAft>
                <a:spcPct val="0"/>
              </a:spcAft>
              <a:defRPr/>
            </a:pPr>
            <a:fld id="{DE0B57BA-5AB9-4137-84CC-F9A52E1E8819}"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232170870"/>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8D4A8A-3EF1-4125-9AA4-7865CDCE0A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7F66A1-47FA-4AE0-95F6-3180C1C85E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2F49B2-8848-4D3D-A151-812CDD5FFF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8DE09851-B357-4DD1-8BC9-D2D7103AF007}" type="datetime1">
              <a:rPr lang="en-US" smtClean="0">
                <a:solidFill>
                  <a:srgbClr val="000000"/>
                </a:solidFill>
              </a:rPr>
              <a:pPr fontAlgn="base">
                <a:spcBef>
                  <a:spcPct val="0"/>
                </a:spcBef>
                <a:spcAft>
                  <a:spcPct val="0"/>
                </a:spcAft>
                <a:defRPr/>
              </a:pPr>
              <a:t>2020-10-29</a:t>
            </a:fld>
            <a:endParaRPr lang="en-US">
              <a:solidFill>
                <a:srgbClr val="000000"/>
              </a:solidFill>
            </a:endParaRPr>
          </a:p>
        </p:txBody>
      </p:sp>
      <p:sp>
        <p:nvSpPr>
          <p:cNvPr id="5" name="Footer Placeholder 4">
            <a:extLst>
              <a:ext uri="{FF2B5EF4-FFF2-40B4-BE49-F238E27FC236}">
                <a16:creationId xmlns:a16="http://schemas.microsoft.com/office/drawing/2014/main" id="{04B4FD9B-D56F-4C45-8D67-1796F1DD14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r>
              <a:rPr lang="en-US">
                <a:solidFill>
                  <a:srgbClr val="000000"/>
                </a:solidFill>
              </a:rPr>
              <a:t>U.S. Environmental Protection Agency</a:t>
            </a:r>
          </a:p>
        </p:txBody>
      </p:sp>
      <p:sp>
        <p:nvSpPr>
          <p:cNvPr id="6" name="Slide Number Placeholder 5">
            <a:extLst>
              <a:ext uri="{FF2B5EF4-FFF2-40B4-BE49-F238E27FC236}">
                <a16:creationId xmlns:a16="http://schemas.microsoft.com/office/drawing/2014/main" id="{4AAD172F-CE0C-4A3D-9AF2-B162784689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DE0B57BA-5AB9-4137-84CC-F9A52E1E8819}" type="slidenum">
              <a:rPr lang="en-US" smtClean="0">
                <a:solidFill>
                  <a:srgbClr val="000000"/>
                </a:solidFill>
              </a:rPr>
              <a:pPr fontAlgn="base">
                <a:spcBef>
                  <a:spcPct val="0"/>
                </a:spcBef>
                <a:spcAft>
                  <a:spcPct val="0"/>
                </a:spcAft>
                <a:defRPr/>
              </a:pPr>
              <a:t>‹#›</a:t>
            </a:fld>
            <a:endParaRPr lang="en-US">
              <a:solidFill>
                <a:srgbClr val="000000"/>
              </a:solidFill>
            </a:endParaRPr>
          </a:p>
        </p:txBody>
      </p:sp>
      <p:pic>
        <p:nvPicPr>
          <p:cNvPr id="7" name="Picture 17">
            <a:extLst>
              <a:ext uri="{FF2B5EF4-FFF2-40B4-BE49-F238E27FC236}">
                <a16:creationId xmlns:a16="http://schemas.microsoft.com/office/drawing/2014/main" id="{C8F603D8-753B-4AC3-8405-A92A69C0E79D}"/>
              </a:ext>
            </a:extLst>
          </p:cNvPr>
          <p:cNvPicPr>
            <a:picLocks noChangeAspect="1" noChangeArrowheads="1"/>
          </p:cNvPicPr>
          <p:nvPr userDrawn="1"/>
        </p:nvPicPr>
        <p:blipFill>
          <a:blip r:embed="rId14" cstate="print"/>
          <a:srcRect t="4126" b="3030"/>
          <a:stretch>
            <a:fillRect/>
          </a:stretch>
        </p:blipFill>
        <p:spPr bwMode="auto">
          <a:xfrm>
            <a:off x="0" y="0"/>
            <a:ext cx="12192000" cy="6858000"/>
          </a:xfrm>
          <a:prstGeom prst="rect">
            <a:avLst/>
          </a:prstGeom>
          <a:noFill/>
          <a:ln w="9525">
            <a:noFill/>
            <a:miter lim="800000"/>
            <a:headEnd/>
            <a:tailEnd/>
          </a:ln>
        </p:spPr>
      </p:pic>
    </p:spTree>
    <p:extLst>
      <p:ext uri="{BB962C8B-B14F-4D97-AF65-F5344CB8AC3E}">
        <p14:creationId xmlns:p14="http://schemas.microsoft.com/office/powerpoint/2010/main" val="335874790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662"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Yourish.jesse@epa.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cho.epa.gov/" TargetMode="External"/><Relationship Id="rId7"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echo.epa.gov/trends/emission-screener" TargetMode="External"/><Relationship Id="rId4" Type="http://schemas.openxmlformats.org/officeDocument/2006/relationships/hyperlink" Target="https://echo.epa.gov/user/help"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ECHO Clean Air Tracking Tool (ECATT)</a:t>
            </a:r>
          </a:p>
        </p:txBody>
      </p:sp>
      <p:sp>
        <p:nvSpPr>
          <p:cNvPr id="3" name="Subtitle 2"/>
          <p:cNvSpPr>
            <a:spLocks noGrp="1"/>
          </p:cNvSpPr>
          <p:nvPr>
            <p:ph type="subTitle" idx="1"/>
          </p:nvPr>
        </p:nvSpPr>
        <p:spPr/>
        <p:txBody>
          <a:bodyPr>
            <a:normAutofit/>
          </a:bodyPr>
          <a:lstStyle/>
          <a:p>
            <a:r>
              <a:rPr lang="en-US" sz="3200" dirty="0"/>
              <a:t>Version 2</a:t>
            </a:r>
          </a:p>
          <a:p>
            <a:r>
              <a:rPr lang="en-US" sz="3200" dirty="0"/>
              <a:t>Fall 2020</a:t>
            </a:r>
          </a:p>
        </p:txBody>
      </p:sp>
      <p:sp>
        <p:nvSpPr>
          <p:cNvPr id="4" name="Date Placeholder 3"/>
          <p:cNvSpPr>
            <a:spLocks noGrp="1"/>
          </p:cNvSpPr>
          <p:nvPr>
            <p:ph type="dt" sz="half" idx="10"/>
          </p:nvPr>
        </p:nvSpPr>
        <p:spPr/>
        <p:txBody>
          <a:bodyPr/>
          <a:lstStyle/>
          <a:p>
            <a:pPr>
              <a:defRPr/>
            </a:pPr>
            <a:fld id="{D9388606-54F2-46D0-8306-F169340C85DA}" type="datetime1">
              <a:rPr lang="en-US" smtClean="0">
                <a:solidFill>
                  <a:srgbClr val="000000"/>
                </a:solidFill>
              </a:rPr>
              <a:pPr>
                <a:defRPr/>
              </a:pPr>
              <a:t>2020-10-29</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U.S. Environmental Protection Agency</a:t>
            </a:r>
          </a:p>
        </p:txBody>
      </p:sp>
      <p:sp>
        <p:nvSpPr>
          <p:cNvPr id="6" name="Slide Number Placeholder 5"/>
          <p:cNvSpPr>
            <a:spLocks noGrp="1"/>
          </p:cNvSpPr>
          <p:nvPr>
            <p:ph type="sldNum" sz="quarter" idx="12"/>
          </p:nvPr>
        </p:nvSpPr>
        <p:spPr/>
        <p:txBody>
          <a:bodyPr/>
          <a:lstStyle/>
          <a:p>
            <a:pPr>
              <a:defRPr/>
            </a:pPr>
            <a:fld id="{7FB70526-E20E-437F-ACCE-41F73731B1CF}"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3569060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902" y="1666240"/>
            <a:ext cx="11172195" cy="4872672"/>
          </a:xfrm>
        </p:spPr>
        <p:txBody>
          <a:bodyPr/>
          <a:lstStyle/>
          <a:p>
            <a:pPr marL="0" indent="0">
              <a:buNone/>
            </a:pPr>
            <a:r>
              <a:rPr lang="en-US" sz="3600" dirty="0"/>
              <a:t>3. Non-Identifier Finder</a:t>
            </a:r>
          </a:p>
          <a:p>
            <a:pPr lvl="1"/>
            <a:r>
              <a:rPr lang="en-US" sz="2600" dirty="0"/>
              <a:t>Compares emission data with permit data to find facilities with potentially incorrect permit type.</a:t>
            </a:r>
          </a:p>
          <a:p>
            <a:pPr lvl="1"/>
            <a:r>
              <a:rPr lang="en-US" sz="2600" dirty="0"/>
              <a:t>5 types of search, each with default settings to guide users. </a:t>
            </a:r>
          </a:p>
          <a:p>
            <a:pPr lvl="2"/>
            <a:r>
              <a:rPr lang="en-US" sz="2600" dirty="0"/>
              <a:t>For example, when using the Potential Major HAP Sources search, tool prepopulates emission threshold of 10 tons per year.</a:t>
            </a:r>
          </a:p>
          <a:p>
            <a:pPr lvl="1"/>
            <a:r>
              <a:rPr lang="en-US" sz="2600" dirty="0"/>
              <a:t>Use Cases –</a:t>
            </a:r>
          </a:p>
          <a:p>
            <a:pPr lvl="2"/>
            <a:r>
              <a:rPr lang="en-US" sz="2600" dirty="0"/>
              <a:t>Finding facilities which should have major permits but do not.</a:t>
            </a:r>
          </a:p>
          <a:p>
            <a:pPr lvl="2"/>
            <a:r>
              <a:rPr lang="en-US" sz="2600" dirty="0"/>
              <a:t>Identifying data quality issues in NEI, TRI, and ICIS – Air.</a:t>
            </a:r>
          </a:p>
          <a:p>
            <a:pPr marL="914400" lvl="2" indent="0">
              <a:buNone/>
            </a:pPr>
            <a:endParaRPr lang="en-US" sz="1800" dirty="0"/>
          </a:p>
        </p:txBody>
      </p:sp>
      <p:sp>
        <p:nvSpPr>
          <p:cNvPr id="4" name="Date Placeholder 3"/>
          <p:cNvSpPr>
            <a:spLocks noGrp="1"/>
          </p:cNvSpPr>
          <p:nvPr>
            <p:ph type="dt" sz="half" idx="10"/>
          </p:nvPr>
        </p:nvSpPr>
        <p:spPr/>
        <p:txBody>
          <a:bodyPr/>
          <a:lstStyle/>
          <a:p>
            <a:pPr>
              <a:defRPr/>
            </a:pPr>
            <a:fld id="{BD785366-82B6-4756-A2E3-E790D36FA527}" type="datetime1">
              <a:rPr lang="en-US" smtClean="0">
                <a:solidFill>
                  <a:srgbClr val="000000"/>
                </a:solidFill>
              </a:rPr>
              <a:pPr>
                <a:defRPr/>
              </a:pPr>
              <a:t>2020-10-29</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U.S. Environmental Protection Agency</a:t>
            </a:r>
          </a:p>
        </p:txBody>
      </p:sp>
      <p:sp>
        <p:nvSpPr>
          <p:cNvPr id="6" name="Slide Number Placeholder 5"/>
          <p:cNvSpPr>
            <a:spLocks noGrp="1"/>
          </p:cNvSpPr>
          <p:nvPr>
            <p:ph type="sldNum" sz="quarter" idx="12"/>
          </p:nvPr>
        </p:nvSpPr>
        <p:spPr/>
        <p:txBody>
          <a:bodyPr/>
          <a:lstStyle/>
          <a:p>
            <a:pPr>
              <a:defRPr/>
            </a:pPr>
            <a:fld id="{528ADECE-CA6F-4395-B9C2-3925B492D486}"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390472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30381" y="-134206"/>
            <a:ext cx="10515600" cy="1325563"/>
          </a:xfrm>
        </p:spPr>
        <p:txBody>
          <a:bodyPr>
            <a:normAutofit/>
          </a:bodyPr>
          <a:lstStyle/>
          <a:p>
            <a:r>
              <a:rPr lang="en-US" sz="3600" dirty="0"/>
              <a:t>Key Reports Available Within ECATT</a:t>
            </a:r>
          </a:p>
        </p:txBody>
      </p:sp>
      <p:sp>
        <p:nvSpPr>
          <p:cNvPr id="3" name="Content Placeholder 2"/>
          <p:cNvSpPr>
            <a:spLocks noGrp="1"/>
          </p:cNvSpPr>
          <p:nvPr>
            <p:ph idx="1"/>
          </p:nvPr>
        </p:nvSpPr>
        <p:spPr>
          <a:xfrm>
            <a:off x="630381" y="955925"/>
            <a:ext cx="11386457" cy="4571605"/>
          </a:xfrm>
        </p:spPr>
        <p:txBody>
          <a:bodyPr>
            <a:noAutofit/>
          </a:bodyPr>
          <a:lstStyle/>
          <a:p>
            <a:r>
              <a:rPr lang="en-US" sz="2400" dirty="0"/>
              <a:t>Air Pollutant Report</a:t>
            </a:r>
          </a:p>
          <a:p>
            <a:pPr lvl="1"/>
            <a:r>
              <a:rPr lang="en-US" dirty="0"/>
              <a:t>Only place which combines stationary source permit info and an integrated view of all releases (individual and aggregated) over the last 10 years with trend charts and other information.</a:t>
            </a:r>
          </a:p>
          <a:p>
            <a:pPr lvl="2"/>
            <a:r>
              <a:rPr lang="en-US" sz="2400" dirty="0"/>
              <a:t>Facility-level view</a:t>
            </a:r>
          </a:p>
          <a:p>
            <a:pPr lvl="2"/>
            <a:r>
              <a:rPr lang="en-US" sz="2400" dirty="0"/>
              <a:t>Allows trend view of Greenhouse Gas Data, Acid Rain Data, National Emissions Inventory and Toxics Release Inventory – air releases.</a:t>
            </a:r>
          </a:p>
          <a:p>
            <a:pPr lvl="2"/>
            <a:r>
              <a:rPr lang="en-US" sz="2400" dirty="0"/>
              <a:t>Public and available from ECHO Facility Search.</a:t>
            </a:r>
          </a:p>
          <a:p>
            <a:r>
              <a:rPr lang="en-US" sz="2400" dirty="0"/>
              <a:t>Air Monitoring Station Report</a:t>
            </a:r>
          </a:p>
          <a:p>
            <a:pPr lvl="1"/>
            <a:r>
              <a:rPr lang="en-US" dirty="0"/>
              <a:t>Lists all pollutants recorded at a monitor with readings, trends, meteorological data, and information about nearby facilities.</a:t>
            </a:r>
          </a:p>
          <a:p>
            <a:pPr lvl="2"/>
            <a:r>
              <a:rPr lang="en-US" sz="2400" dirty="0"/>
              <a:t>Interactive report at monitoring station level.</a:t>
            </a:r>
          </a:p>
          <a:p>
            <a:pPr lvl="2"/>
            <a:r>
              <a:rPr lang="en-US" sz="2400" dirty="0"/>
              <a:t>Ranks and maps all stationary sources within 5 km, then allows users to choose pollutant of interest and analyze likely nearby sources based on monitored data, reported emissions and wind readings.</a:t>
            </a:r>
          </a:p>
        </p:txBody>
      </p:sp>
    </p:spTree>
    <p:extLst>
      <p:ext uri="{BB962C8B-B14F-4D97-AF65-F5344CB8AC3E}">
        <p14:creationId xmlns:p14="http://schemas.microsoft.com/office/powerpoint/2010/main" val="1284212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3291" y="-157124"/>
            <a:ext cx="10160000" cy="990600"/>
          </a:xfrm>
        </p:spPr>
        <p:txBody>
          <a:bodyPr>
            <a:normAutofit/>
          </a:bodyPr>
          <a:lstStyle/>
          <a:p>
            <a:r>
              <a:rPr lang="en-US" sz="3200" dirty="0"/>
              <a:t>Air Pollutant Report</a:t>
            </a:r>
          </a:p>
        </p:txBody>
      </p:sp>
      <p:sp>
        <p:nvSpPr>
          <p:cNvPr id="4" name="Date Placeholder 3"/>
          <p:cNvSpPr>
            <a:spLocks noGrp="1"/>
          </p:cNvSpPr>
          <p:nvPr>
            <p:ph type="dt" sz="half" idx="10"/>
          </p:nvPr>
        </p:nvSpPr>
        <p:spPr/>
        <p:txBody>
          <a:bodyPr/>
          <a:lstStyle/>
          <a:p>
            <a:pPr>
              <a:defRPr/>
            </a:pPr>
            <a:fld id="{BD785366-82B6-4756-A2E3-E790D36FA527}" type="datetime1">
              <a:rPr lang="en-US" smtClean="0">
                <a:solidFill>
                  <a:srgbClr val="000000"/>
                </a:solidFill>
              </a:rPr>
              <a:pPr>
                <a:defRPr/>
              </a:pPr>
              <a:t>2020-10-29</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U.S. Environmental Protection Agency</a:t>
            </a:r>
          </a:p>
        </p:txBody>
      </p:sp>
      <p:sp>
        <p:nvSpPr>
          <p:cNvPr id="6" name="Slide Number Placeholder 5"/>
          <p:cNvSpPr>
            <a:spLocks noGrp="1"/>
          </p:cNvSpPr>
          <p:nvPr>
            <p:ph type="sldNum" sz="quarter" idx="12"/>
          </p:nvPr>
        </p:nvSpPr>
        <p:spPr/>
        <p:txBody>
          <a:bodyPr/>
          <a:lstStyle/>
          <a:p>
            <a:pPr>
              <a:defRPr/>
            </a:pPr>
            <a:fld id="{528ADECE-CA6F-4395-B9C2-3925B492D486}" type="slidenum">
              <a:rPr lang="en-US" smtClean="0">
                <a:solidFill>
                  <a:srgbClr val="000000"/>
                </a:solidFill>
              </a:rPr>
              <a:pPr>
                <a:defRPr/>
              </a:pPr>
              <a:t>12</a:t>
            </a:fld>
            <a:endParaRPr lang="en-US" dirty="0">
              <a:solidFill>
                <a:srgbClr val="000000"/>
              </a:solidFill>
            </a:endParaRPr>
          </a:p>
        </p:txBody>
      </p:sp>
      <p:pic>
        <p:nvPicPr>
          <p:cNvPr id="11" name="Picture 10">
            <a:extLst>
              <a:ext uri="{FF2B5EF4-FFF2-40B4-BE49-F238E27FC236}">
                <a16:creationId xmlns:a16="http://schemas.microsoft.com/office/drawing/2014/main" id="{8CBCF775-EBA6-434C-81E8-9082A6FE45AE}"/>
              </a:ext>
            </a:extLst>
          </p:cNvPr>
          <p:cNvPicPr>
            <a:picLocks noChangeAspect="1"/>
          </p:cNvPicPr>
          <p:nvPr/>
        </p:nvPicPr>
        <p:blipFill>
          <a:blip r:embed="rId3"/>
          <a:stretch>
            <a:fillRect/>
          </a:stretch>
        </p:blipFill>
        <p:spPr>
          <a:xfrm>
            <a:off x="0" y="707572"/>
            <a:ext cx="12253388" cy="5387522"/>
          </a:xfrm>
          <a:prstGeom prst="rect">
            <a:avLst/>
          </a:prstGeom>
        </p:spPr>
      </p:pic>
    </p:spTree>
    <p:extLst>
      <p:ext uri="{BB962C8B-B14F-4D97-AF65-F5344CB8AC3E}">
        <p14:creationId xmlns:p14="http://schemas.microsoft.com/office/powerpoint/2010/main" val="965018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5134" y="-63445"/>
            <a:ext cx="10160000" cy="990600"/>
          </a:xfrm>
        </p:spPr>
        <p:txBody>
          <a:bodyPr>
            <a:normAutofit/>
          </a:bodyPr>
          <a:lstStyle/>
          <a:p>
            <a:r>
              <a:rPr lang="en-US" sz="3200" dirty="0"/>
              <a:t>Air Monitoring Station Report</a:t>
            </a:r>
          </a:p>
        </p:txBody>
      </p:sp>
      <p:sp>
        <p:nvSpPr>
          <p:cNvPr id="6" name="Slide Number Placeholder 5"/>
          <p:cNvSpPr>
            <a:spLocks noGrp="1"/>
          </p:cNvSpPr>
          <p:nvPr>
            <p:ph type="sldNum" sz="quarter" idx="12"/>
          </p:nvPr>
        </p:nvSpPr>
        <p:spPr/>
        <p:txBody>
          <a:bodyPr/>
          <a:lstStyle/>
          <a:p>
            <a:pPr>
              <a:defRPr/>
            </a:pPr>
            <a:fld id="{528ADECE-CA6F-4395-B9C2-3925B492D486}" type="slidenum">
              <a:rPr lang="en-US" smtClean="0">
                <a:solidFill>
                  <a:srgbClr val="000000"/>
                </a:solidFill>
              </a:rPr>
              <a:pPr>
                <a:defRPr/>
              </a:pPr>
              <a:t>13</a:t>
            </a:fld>
            <a:endParaRPr lang="en-US" dirty="0">
              <a:solidFill>
                <a:srgbClr val="000000"/>
              </a:solidFill>
            </a:endParaRPr>
          </a:p>
        </p:txBody>
      </p:sp>
      <p:grpSp>
        <p:nvGrpSpPr>
          <p:cNvPr id="3" name="Group 2">
            <a:extLst>
              <a:ext uri="{FF2B5EF4-FFF2-40B4-BE49-F238E27FC236}">
                <a16:creationId xmlns:a16="http://schemas.microsoft.com/office/drawing/2014/main" id="{09A6D13F-1FB8-4A6E-98FE-20FEE6ABE469}"/>
              </a:ext>
            </a:extLst>
          </p:cNvPr>
          <p:cNvGrpSpPr/>
          <p:nvPr/>
        </p:nvGrpSpPr>
        <p:grpSpPr>
          <a:xfrm>
            <a:off x="-1" y="659469"/>
            <a:ext cx="7695371" cy="6198531"/>
            <a:chOff x="-1" y="659469"/>
            <a:chExt cx="7695371" cy="6198531"/>
          </a:xfrm>
        </p:grpSpPr>
        <p:pic>
          <p:nvPicPr>
            <p:cNvPr id="8" name="Picture 7">
              <a:extLst>
                <a:ext uri="{FF2B5EF4-FFF2-40B4-BE49-F238E27FC236}">
                  <a16:creationId xmlns:a16="http://schemas.microsoft.com/office/drawing/2014/main" id="{99B4EB25-37F3-4058-9036-DE8A130A86C7}"/>
                </a:ext>
              </a:extLst>
            </p:cNvPr>
            <p:cNvPicPr>
              <a:picLocks noChangeAspect="1"/>
            </p:cNvPicPr>
            <p:nvPr/>
          </p:nvPicPr>
          <p:blipFill>
            <a:blip r:embed="rId3"/>
            <a:stretch>
              <a:fillRect/>
            </a:stretch>
          </p:blipFill>
          <p:spPr>
            <a:xfrm>
              <a:off x="-1" y="659469"/>
              <a:ext cx="7695371" cy="6198531"/>
            </a:xfrm>
            <a:prstGeom prst="rect">
              <a:avLst/>
            </a:prstGeom>
          </p:spPr>
        </p:pic>
        <p:cxnSp>
          <p:nvCxnSpPr>
            <p:cNvPr id="12" name="Straight Arrow Connector 11"/>
            <p:cNvCxnSpPr>
              <a:cxnSpLocks/>
            </p:cNvCxnSpPr>
            <p:nvPr/>
          </p:nvCxnSpPr>
          <p:spPr bwMode="auto">
            <a:xfrm flipV="1">
              <a:off x="1286462" y="2383971"/>
              <a:ext cx="139567" cy="852234"/>
            </a:xfrm>
            <a:prstGeom prst="straightConnector1">
              <a:avLst/>
            </a:prstGeom>
            <a:ln w="38100">
              <a:solidFill>
                <a:srgbClr val="FF0000"/>
              </a:solidFill>
              <a:headEnd type="none" w="med" len="med"/>
              <a:tailEnd type="triangle"/>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76708" y="3236205"/>
              <a:ext cx="2527451" cy="584775"/>
            </a:xfrm>
            <a:prstGeom prst="rect">
              <a:avLst/>
            </a:prstGeom>
            <a:noFill/>
            <a:ln>
              <a:solidFill>
                <a:schemeClr val="tx1"/>
              </a:solidFill>
            </a:ln>
          </p:spPr>
          <p:txBody>
            <a:bodyPr wrap="square" rtlCol="0">
              <a:spAutoFit/>
            </a:bodyPr>
            <a:lstStyle/>
            <a:p>
              <a:pPr algn="ctr"/>
              <a:r>
                <a:rPr lang="en-US" sz="1600" dirty="0">
                  <a:solidFill>
                    <a:srgbClr val="FF0000"/>
                  </a:solidFill>
                </a:rPr>
                <a:t>Monitoring Station with &gt; 100 in a million cancer risk</a:t>
              </a:r>
            </a:p>
          </p:txBody>
        </p:sp>
      </p:grpSp>
      <p:pic>
        <p:nvPicPr>
          <p:cNvPr id="15" name="Picture 14">
            <a:extLst>
              <a:ext uri="{FF2B5EF4-FFF2-40B4-BE49-F238E27FC236}">
                <a16:creationId xmlns:a16="http://schemas.microsoft.com/office/drawing/2014/main" id="{D31B0C45-AD23-4265-A399-B5EE4D41A620}"/>
              </a:ext>
            </a:extLst>
          </p:cNvPr>
          <p:cNvPicPr>
            <a:picLocks noChangeAspect="1"/>
          </p:cNvPicPr>
          <p:nvPr/>
        </p:nvPicPr>
        <p:blipFill>
          <a:blip r:embed="rId4"/>
          <a:stretch>
            <a:fillRect/>
          </a:stretch>
        </p:blipFill>
        <p:spPr>
          <a:xfrm>
            <a:off x="3890622" y="2777663"/>
            <a:ext cx="8301378" cy="4080338"/>
          </a:xfrm>
          <a:prstGeom prst="rect">
            <a:avLst/>
          </a:prstGeom>
        </p:spPr>
      </p:pic>
    </p:spTree>
    <p:extLst>
      <p:ext uri="{BB962C8B-B14F-4D97-AF65-F5344CB8AC3E}">
        <p14:creationId xmlns:p14="http://schemas.microsoft.com/office/powerpoint/2010/main" val="1763074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914" y="857016"/>
            <a:ext cx="10160000" cy="990600"/>
          </a:xfrm>
        </p:spPr>
        <p:txBody>
          <a:bodyPr>
            <a:normAutofit/>
          </a:bodyPr>
          <a:lstStyle/>
          <a:p>
            <a:r>
              <a:rPr lang="en-US" sz="3200" dirty="0"/>
              <a:t>Caveats/Known Issues</a:t>
            </a:r>
          </a:p>
        </p:txBody>
      </p:sp>
      <p:sp>
        <p:nvSpPr>
          <p:cNvPr id="3" name="Content Placeholder 2"/>
          <p:cNvSpPr>
            <a:spLocks noGrp="1"/>
          </p:cNvSpPr>
          <p:nvPr>
            <p:ph idx="1"/>
          </p:nvPr>
        </p:nvSpPr>
        <p:spPr>
          <a:xfrm>
            <a:off x="537914" y="1696720"/>
            <a:ext cx="11479915" cy="5059680"/>
          </a:xfrm>
        </p:spPr>
        <p:txBody>
          <a:bodyPr>
            <a:normAutofit fontScale="92500" lnSpcReduction="10000"/>
          </a:bodyPr>
          <a:lstStyle/>
          <a:p>
            <a:r>
              <a:rPr lang="en-US" sz="2400" dirty="0"/>
              <a:t>Age of data</a:t>
            </a:r>
          </a:p>
          <a:p>
            <a:pPr lvl="1"/>
            <a:r>
              <a:rPr lang="en-US" dirty="0"/>
              <a:t>ECATT includes the most recent data inventories available.</a:t>
            </a:r>
          </a:p>
          <a:p>
            <a:pPr lvl="1"/>
            <a:r>
              <a:rPr lang="en-US" dirty="0"/>
              <a:t>TRI – Currently 2018. Updated when TRI preliminary dataset is released to the public.</a:t>
            </a:r>
          </a:p>
          <a:p>
            <a:pPr lvl="1"/>
            <a:r>
              <a:rPr lang="en-US" dirty="0"/>
              <a:t>NEI – Currently 2017. </a:t>
            </a:r>
          </a:p>
          <a:p>
            <a:pPr lvl="1"/>
            <a:r>
              <a:rPr lang="en-US" dirty="0"/>
              <a:t>AMA – Currently 2017. We are looking into the possibility of incorporating more real-time data. </a:t>
            </a:r>
          </a:p>
          <a:p>
            <a:r>
              <a:rPr lang="en-US" sz="2400" dirty="0"/>
              <a:t>Data Linkages</a:t>
            </a:r>
          </a:p>
          <a:p>
            <a:pPr lvl="1"/>
            <a:r>
              <a:rPr lang="en-US" dirty="0"/>
              <a:t>ECATT relies on EPA’s Facility Registry Service (FRS) to properly link all data systems together at the facility level.  If linkages are missing, then a facility may appear to have very high releases of a pollutant in one program (e.g., TRI), but no releases in another program (</a:t>
            </a:r>
            <a:r>
              <a:rPr lang="en-US" dirty="0" err="1"/>
              <a:t>e.g</a:t>
            </a:r>
            <a:r>
              <a:rPr lang="en-US" dirty="0"/>
              <a:t>,. NEI). ECATT makes it easy to spot those problems, and users can submit error reports.</a:t>
            </a:r>
          </a:p>
          <a:p>
            <a:r>
              <a:rPr lang="en-US" sz="2400" dirty="0"/>
              <a:t>ICIS-Air</a:t>
            </a:r>
          </a:p>
          <a:p>
            <a:pPr lvl="1"/>
            <a:r>
              <a:rPr lang="en-US" dirty="0"/>
              <a:t>ECATT assumes ICIS-Air is the definitive source of facility permit status information, so any data quality problems will confound results.</a:t>
            </a:r>
          </a:p>
          <a:p>
            <a:pPr lvl="1"/>
            <a:r>
              <a:rPr lang="en-US" dirty="0"/>
              <a:t>ICIS-Air does not have complete violation data.</a:t>
            </a:r>
          </a:p>
          <a:p>
            <a:pPr lvl="1"/>
            <a:endParaRPr lang="en-US" dirty="0"/>
          </a:p>
        </p:txBody>
      </p:sp>
    </p:spTree>
    <p:extLst>
      <p:ext uri="{BB962C8B-B14F-4D97-AF65-F5344CB8AC3E}">
        <p14:creationId xmlns:p14="http://schemas.microsoft.com/office/powerpoint/2010/main" val="3920095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57" y="990306"/>
            <a:ext cx="10160000" cy="990600"/>
          </a:xfrm>
        </p:spPr>
        <p:txBody>
          <a:bodyPr>
            <a:normAutofit/>
          </a:bodyPr>
          <a:lstStyle/>
          <a:p>
            <a:r>
              <a:rPr lang="en-US" sz="3600" dirty="0"/>
              <a:t>Development Cycle - ECATT</a:t>
            </a:r>
          </a:p>
        </p:txBody>
      </p:sp>
      <p:sp>
        <p:nvSpPr>
          <p:cNvPr id="3" name="Content Placeholder 2"/>
          <p:cNvSpPr>
            <a:spLocks noGrp="1"/>
          </p:cNvSpPr>
          <p:nvPr>
            <p:ph idx="1"/>
          </p:nvPr>
        </p:nvSpPr>
        <p:spPr>
          <a:xfrm>
            <a:off x="431357" y="1980906"/>
            <a:ext cx="11329286" cy="4815840"/>
          </a:xfrm>
        </p:spPr>
        <p:txBody>
          <a:bodyPr>
            <a:noAutofit/>
          </a:bodyPr>
          <a:lstStyle/>
          <a:p>
            <a:r>
              <a:rPr lang="en-US" sz="2400" dirty="0"/>
              <a:t>Version 1 was released in June 2017.</a:t>
            </a:r>
          </a:p>
          <a:p>
            <a:r>
              <a:rPr lang="en-US" sz="2400" dirty="0"/>
              <a:t>Version 2, based on user feedback, is now on ECHO Gov for review.</a:t>
            </a:r>
          </a:p>
          <a:p>
            <a:pPr lvl="1"/>
            <a:r>
              <a:rPr lang="en-US" dirty="0"/>
              <a:t>Improved mapping component and data methodology (see next slides for details).</a:t>
            </a:r>
          </a:p>
          <a:p>
            <a:pPr lvl="1"/>
            <a:r>
              <a:rPr lang="en-US" dirty="0"/>
              <a:t>Version 2.1 was finished in February to better support the NCI.</a:t>
            </a:r>
          </a:p>
          <a:p>
            <a:pPr lvl="1"/>
            <a:r>
              <a:rPr lang="en-US" dirty="0"/>
              <a:t>Criteria Air Pollutant monitoring data was added October 2020</a:t>
            </a:r>
          </a:p>
          <a:p>
            <a:r>
              <a:rPr lang="en-US" sz="2400" dirty="0"/>
              <a:t>Outreach</a:t>
            </a:r>
          </a:p>
          <a:p>
            <a:pPr lvl="1"/>
            <a:r>
              <a:rPr lang="en-US" dirty="0"/>
              <a:t>Improve integration with CAA targeting strategies and policies.</a:t>
            </a:r>
          </a:p>
          <a:p>
            <a:pPr lvl="2"/>
            <a:r>
              <a:rPr lang="en-US" sz="2400" dirty="0"/>
              <a:t>Expected “shake-out” period for data quality and linkage issues as use increases.</a:t>
            </a:r>
          </a:p>
          <a:p>
            <a:pPr lvl="1"/>
            <a:r>
              <a:rPr lang="en-US" dirty="0"/>
              <a:t>Please contact Jesse Yourish (</a:t>
            </a:r>
            <a:r>
              <a:rPr lang="en-US" dirty="0">
                <a:hlinkClick r:id="rId3"/>
              </a:rPr>
              <a:t>Yourish.jesse@epa.gov</a:t>
            </a:r>
            <a:r>
              <a:rPr lang="en-US" dirty="0"/>
              <a:t>) with any questions or comments.</a:t>
            </a:r>
          </a:p>
          <a:p>
            <a:pPr marL="0" indent="0">
              <a:buNone/>
            </a:pPr>
            <a:endParaRPr lang="en-US" dirty="0"/>
          </a:p>
        </p:txBody>
      </p:sp>
    </p:spTree>
    <p:extLst>
      <p:ext uri="{BB962C8B-B14F-4D97-AF65-F5344CB8AC3E}">
        <p14:creationId xmlns:p14="http://schemas.microsoft.com/office/powerpoint/2010/main" val="1430048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D6243B-6B97-4E13-BB18-4B31359FB566}"/>
              </a:ext>
            </a:extLst>
          </p:cNvPr>
          <p:cNvPicPr>
            <a:picLocks noChangeAspect="1"/>
          </p:cNvPicPr>
          <p:nvPr/>
        </p:nvPicPr>
        <p:blipFill>
          <a:blip r:embed="rId3"/>
          <a:stretch>
            <a:fillRect/>
          </a:stretch>
        </p:blipFill>
        <p:spPr>
          <a:xfrm>
            <a:off x="0" y="1436519"/>
            <a:ext cx="8138855" cy="4822371"/>
          </a:xfrm>
          <a:prstGeom prst="rect">
            <a:avLst/>
          </a:prstGeom>
        </p:spPr>
      </p:pic>
      <p:sp>
        <p:nvSpPr>
          <p:cNvPr id="2" name="Title 1"/>
          <p:cNvSpPr>
            <a:spLocks noGrp="1"/>
          </p:cNvSpPr>
          <p:nvPr>
            <p:ph type="title"/>
          </p:nvPr>
        </p:nvSpPr>
        <p:spPr>
          <a:xfrm>
            <a:off x="1016000" y="332468"/>
            <a:ext cx="10160000" cy="990600"/>
          </a:xfrm>
        </p:spPr>
        <p:txBody>
          <a:bodyPr>
            <a:normAutofit/>
          </a:bodyPr>
          <a:lstStyle/>
          <a:p>
            <a:r>
              <a:rPr lang="en-US" sz="4000" dirty="0"/>
              <a:t>Version 2 – New Features</a:t>
            </a:r>
          </a:p>
        </p:txBody>
      </p:sp>
      <p:sp>
        <p:nvSpPr>
          <p:cNvPr id="3" name="Content Placeholder 2"/>
          <p:cNvSpPr>
            <a:spLocks noGrp="1"/>
          </p:cNvSpPr>
          <p:nvPr>
            <p:ph idx="1"/>
          </p:nvPr>
        </p:nvSpPr>
        <p:spPr>
          <a:xfrm>
            <a:off x="7650481" y="1334749"/>
            <a:ext cx="4541520" cy="5204163"/>
          </a:xfrm>
        </p:spPr>
        <p:txBody>
          <a:bodyPr>
            <a:normAutofit/>
          </a:bodyPr>
          <a:lstStyle/>
          <a:p>
            <a:pPr marL="457200" lvl="1" indent="0">
              <a:buNone/>
            </a:pPr>
            <a:r>
              <a:rPr lang="en-US" dirty="0"/>
              <a:t>Map symbology improvements - users can rank Cancer Risk, Hazard Index, and pollutant readings using color-coded system for station pins.</a:t>
            </a:r>
          </a:p>
          <a:p>
            <a:pPr lvl="2">
              <a:buFont typeface="Arial" panose="020B0604020202020204" pitchFamily="34" charset="0"/>
              <a:buChar char="•"/>
            </a:pPr>
            <a:r>
              <a:rPr lang="en-US" sz="2400" dirty="0"/>
              <a:t>Map symbology dynamically updated based on metrics in the “current search” panel.</a:t>
            </a:r>
          </a:p>
          <a:p>
            <a:pPr lvl="2">
              <a:buFont typeface="Arial" panose="020B0604020202020204" pitchFamily="34" charset="0"/>
              <a:buChar char="•"/>
            </a:pPr>
            <a:r>
              <a:rPr lang="en-US" sz="2400" dirty="0"/>
              <a:t>Makes it much easier to find different kinds of pollutant hotspots.</a:t>
            </a:r>
          </a:p>
          <a:p>
            <a:pPr marL="457200" lvl="1" indent="0">
              <a:buNone/>
            </a:pPr>
            <a:endParaRPr lang="en-US" dirty="0"/>
          </a:p>
          <a:p>
            <a:pPr lvl="1">
              <a:buFont typeface="Arial" panose="020B0604020202020204" pitchFamily="34" charset="0"/>
              <a:buChar char="•"/>
            </a:pPr>
            <a:endParaRPr lang="en-US" dirty="0"/>
          </a:p>
          <a:p>
            <a:pPr lvl="2">
              <a:buFont typeface="Arial" panose="020B0604020202020204" pitchFamily="34" charset="0"/>
              <a:buChar char="•"/>
            </a:pPr>
            <a:endParaRPr lang="en-US" dirty="0"/>
          </a:p>
          <a:p>
            <a:pPr lvl="1">
              <a:buFont typeface="Arial" panose="020B0604020202020204" pitchFamily="34" charset="0"/>
              <a:buChar char="•"/>
            </a:pPr>
            <a:endParaRPr lang="en-US" dirty="0"/>
          </a:p>
        </p:txBody>
      </p:sp>
      <p:sp>
        <p:nvSpPr>
          <p:cNvPr id="6" name="Slide Number Placeholder 5"/>
          <p:cNvSpPr>
            <a:spLocks noGrp="1"/>
          </p:cNvSpPr>
          <p:nvPr>
            <p:ph type="sldNum" sz="quarter" idx="12"/>
          </p:nvPr>
        </p:nvSpPr>
        <p:spPr/>
        <p:txBody>
          <a:bodyPr/>
          <a:lstStyle/>
          <a:p>
            <a:pPr>
              <a:defRPr/>
            </a:pPr>
            <a:fld id="{528ADECE-CA6F-4395-B9C2-3925B492D486}" type="slidenum">
              <a:rPr lang="en-US" smtClean="0">
                <a:solidFill>
                  <a:srgbClr val="000000"/>
                </a:solidFill>
              </a:rPr>
              <a:pPr>
                <a:defRPr/>
              </a:pPr>
              <a:t>16</a:t>
            </a:fld>
            <a:endParaRPr lang="en-US" dirty="0">
              <a:solidFill>
                <a:srgbClr val="000000"/>
              </a:solidFill>
            </a:endParaRPr>
          </a:p>
        </p:txBody>
      </p:sp>
      <p:pic>
        <p:nvPicPr>
          <p:cNvPr id="4" name="Picture 3">
            <a:extLst>
              <a:ext uri="{FF2B5EF4-FFF2-40B4-BE49-F238E27FC236}">
                <a16:creationId xmlns:a16="http://schemas.microsoft.com/office/drawing/2014/main" id="{B5FE0F94-B9A5-4ADB-8003-B69AD59E7FA6}"/>
              </a:ext>
            </a:extLst>
          </p:cNvPr>
          <p:cNvPicPr>
            <a:picLocks noChangeAspect="1"/>
          </p:cNvPicPr>
          <p:nvPr/>
        </p:nvPicPr>
        <p:blipFill>
          <a:blip r:embed="rId4"/>
          <a:stretch>
            <a:fillRect/>
          </a:stretch>
        </p:blipFill>
        <p:spPr>
          <a:xfrm>
            <a:off x="0" y="1828800"/>
            <a:ext cx="1568372" cy="984476"/>
          </a:xfrm>
          <a:prstGeom prst="rect">
            <a:avLst/>
          </a:prstGeom>
        </p:spPr>
      </p:pic>
    </p:spTree>
    <p:extLst>
      <p:ext uri="{BB962C8B-B14F-4D97-AF65-F5344CB8AC3E}">
        <p14:creationId xmlns:p14="http://schemas.microsoft.com/office/powerpoint/2010/main" val="2275420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424FC3A-DF60-4D50-8A56-46D7F6676E72}"/>
              </a:ext>
            </a:extLst>
          </p:cNvPr>
          <p:cNvSpPr>
            <a:spLocks noGrp="1"/>
          </p:cNvSpPr>
          <p:nvPr>
            <p:ph type="dt" sz="half" idx="10"/>
          </p:nvPr>
        </p:nvSpPr>
        <p:spPr/>
        <p:txBody>
          <a:bodyPr/>
          <a:lstStyle/>
          <a:p>
            <a:pPr>
              <a:defRPr/>
            </a:pPr>
            <a:fld id="{BD785366-82B6-4756-A2E3-E790D36FA527}" type="datetime1">
              <a:rPr lang="en-US" smtClean="0">
                <a:solidFill>
                  <a:srgbClr val="000000"/>
                </a:solidFill>
              </a:rPr>
              <a:pPr>
                <a:defRPr/>
              </a:pPr>
              <a:t>2020-10-29</a:t>
            </a:fld>
            <a:endParaRPr lang="en-US" dirty="0">
              <a:solidFill>
                <a:srgbClr val="000000"/>
              </a:solidFill>
            </a:endParaRPr>
          </a:p>
        </p:txBody>
      </p:sp>
      <p:sp>
        <p:nvSpPr>
          <p:cNvPr id="6" name="Slide Number Placeholder 5">
            <a:extLst>
              <a:ext uri="{FF2B5EF4-FFF2-40B4-BE49-F238E27FC236}">
                <a16:creationId xmlns:a16="http://schemas.microsoft.com/office/drawing/2014/main" id="{0D5A5379-402F-4CD1-96DC-64F3D7B88A78}"/>
              </a:ext>
            </a:extLst>
          </p:cNvPr>
          <p:cNvSpPr>
            <a:spLocks noGrp="1"/>
          </p:cNvSpPr>
          <p:nvPr>
            <p:ph type="sldNum" sz="quarter" idx="12"/>
          </p:nvPr>
        </p:nvSpPr>
        <p:spPr/>
        <p:txBody>
          <a:bodyPr/>
          <a:lstStyle/>
          <a:p>
            <a:pPr>
              <a:defRPr/>
            </a:pPr>
            <a:fld id="{528ADECE-CA6F-4395-B9C2-3925B492D486}" type="slidenum">
              <a:rPr lang="en-US" smtClean="0">
                <a:solidFill>
                  <a:srgbClr val="000000"/>
                </a:solidFill>
              </a:rPr>
              <a:pPr>
                <a:defRPr/>
              </a:pPr>
              <a:t>17</a:t>
            </a:fld>
            <a:endParaRPr lang="en-US" dirty="0">
              <a:solidFill>
                <a:srgbClr val="000000"/>
              </a:solidFill>
            </a:endParaRPr>
          </a:p>
        </p:txBody>
      </p:sp>
      <p:pic>
        <p:nvPicPr>
          <p:cNvPr id="2" name="Picture 1">
            <a:extLst>
              <a:ext uri="{FF2B5EF4-FFF2-40B4-BE49-F238E27FC236}">
                <a16:creationId xmlns:a16="http://schemas.microsoft.com/office/drawing/2014/main" id="{3E5F05C9-A4FF-49A0-8F3C-0EA044B7C2F1}"/>
              </a:ext>
            </a:extLst>
          </p:cNvPr>
          <p:cNvPicPr>
            <a:picLocks noChangeAspect="1"/>
          </p:cNvPicPr>
          <p:nvPr/>
        </p:nvPicPr>
        <p:blipFill>
          <a:blip r:embed="rId3"/>
          <a:stretch>
            <a:fillRect/>
          </a:stretch>
        </p:blipFill>
        <p:spPr>
          <a:xfrm>
            <a:off x="6008914" y="0"/>
            <a:ext cx="2810198" cy="6858000"/>
          </a:xfrm>
          <a:prstGeom prst="rect">
            <a:avLst/>
          </a:prstGeom>
        </p:spPr>
      </p:pic>
      <p:pic>
        <p:nvPicPr>
          <p:cNvPr id="3" name="Picture 2">
            <a:extLst>
              <a:ext uri="{FF2B5EF4-FFF2-40B4-BE49-F238E27FC236}">
                <a16:creationId xmlns:a16="http://schemas.microsoft.com/office/drawing/2014/main" id="{2FE78799-2554-48BC-BCFB-75D94C2719D7}"/>
              </a:ext>
            </a:extLst>
          </p:cNvPr>
          <p:cNvPicPr>
            <a:picLocks noChangeAspect="1"/>
          </p:cNvPicPr>
          <p:nvPr/>
        </p:nvPicPr>
        <p:blipFill>
          <a:blip r:embed="rId4"/>
          <a:stretch>
            <a:fillRect/>
          </a:stretch>
        </p:blipFill>
        <p:spPr>
          <a:xfrm>
            <a:off x="8819112" y="0"/>
            <a:ext cx="2895600" cy="5419725"/>
          </a:xfrm>
          <a:prstGeom prst="rect">
            <a:avLst/>
          </a:prstGeom>
        </p:spPr>
      </p:pic>
      <p:sp>
        <p:nvSpPr>
          <p:cNvPr id="8" name="Rectangle 7">
            <a:extLst>
              <a:ext uri="{FF2B5EF4-FFF2-40B4-BE49-F238E27FC236}">
                <a16:creationId xmlns:a16="http://schemas.microsoft.com/office/drawing/2014/main" id="{3601F6A0-C1B5-4947-B6BA-04307AE258A1}"/>
              </a:ext>
            </a:extLst>
          </p:cNvPr>
          <p:cNvSpPr/>
          <p:nvPr/>
        </p:nvSpPr>
        <p:spPr>
          <a:xfrm>
            <a:off x="-119743" y="1322925"/>
            <a:ext cx="6096000" cy="3785652"/>
          </a:xfrm>
          <a:prstGeom prst="rect">
            <a:avLst/>
          </a:prstGeom>
        </p:spPr>
        <p:txBody>
          <a:bodyPr>
            <a:spAutoFit/>
          </a:bodyPr>
          <a:lstStyle/>
          <a:p>
            <a:pPr lvl="1">
              <a:buFont typeface="Arial" panose="020B0604020202020204" pitchFamily="34" charset="0"/>
              <a:buChar char="•"/>
            </a:pPr>
            <a:r>
              <a:rPr lang="en-US" sz="2400" dirty="0"/>
              <a:t>Ability to modify the search directly on the search results page. </a:t>
            </a:r>
          </a:p>
          <a:p>
            <a:pPr lvl="2">
              <a:buFont typeface="Arial" panose="020B0604020202020204" pitchFamily="34" charset="0"/>
              <a:buChar char="•"/>
            </a:pPr>
            <a:r>
              <a:rPr lang="en-US" sz="2400" dirty="0"/>
              <a:t>Users can filter results using criteria related to:</a:t>
            </a:r>
          </a:p>
          <a:p>
            <a:pPr lvl="3">
              <a:buFont typeface="Arial" panose="020B0604020202020204" pitchFamily="34" charset="0"/>
              <a:buChar char="•"/>
            </a:pPr>
            <a:r>
              <a:rPr lang="en-US" sz="2400" dirty="0"/>
              <a:t> Geographic Characteristics</a:t>
            </a:r>
          </a:p>
          <a:p>
            <a:pPr lvl="3">
              <a:buFont typeface="Arial" panose="020B0604020202020204" pitchFamily="34" charset="0"/>
              <a:buChar char="•"/>
            </a:pPr>
            <a:r>
              <a:rPr lang="en-US" sz="2400" dirty="0"/>
              <a:t> Ambient Air Quality Characteristics</a:t>
            </a:r>
          </a:p>
          <a:p>
            <a:pPr lvl="3">
              <a:buFont typeface="Arial" panose="020B0604020202020204" pitchFamily="34" charset="0"/>
              <a:buChar char="•"/>
            </a:pPr>
            <a:r>
              <a:rPr lang="en-US" sz="2400" dirty="0"/>
              <a:t> Modeled Risk Screening</a:t>
            </a:r>
          </a:p>
          <a:p>
            <a:pPr lvl="3"/>
            <a:endParaRPr lang="en-US" sz="2400" dirty="0"/>
          </a:p>
          <a:p>
            <a:pPr lvl="1">
              <a:buFont typeface="Arial" panose="020B0604020202020204" pitchFamily="34" charset="0"/>
              <a:buChar char="•"/>
            </a:pPr>
            <a:r>
              <a:rPr lang="en-US" sz="2400" dirty="0"/>
              <a:t>Ability to overlay map layers, including Air Maps, EJSCREEN, places, and boundaries.</a:t>
            </a:r>
          </a:p>
        </p:txBody>
      </p:sp>
      <p:sp>
        <p:nvSpPr>
          <p:cNvPr id="9" name="Title 1">
            <a:extLst>
              <a:ext uri="{FF2B5EF4-FFF2-40B4-BE49-F238E27FC236}">
                <a16:creationId xmlns:a16="http://schemas.microsoft.com/office/drawing/2014/main" id="{6720CA7B-6E94-4773-877F-3B5422F8AE6C}"/>
              </a:ext>
            </a:extLst>
          </p:cNvPr>
          <p:cNvSpPr>
            <a:spLocks noGrp="1"/>
          </p:cNvSpPr>
          <p:nvPr>
            <p:ph type="title"/>
          </p:nvPr>
        </p:nvSpPr>
        <p:spPr>
          <a:xfrm>
            <a:off x="106912" y="332325"/>
            <a:ext cx="10160000" cy="990600"/>
          </a:xfrm>
        </p:spPr>
        <p:txBody>
          <a:bodyPr>
            <a:normAutofit/>
          </a:bodyPr>
          <a:lstStyle/>
          <a:p>
            <a:r>
              <a:rPr lang="en-US" sz="4000" dirty="0"/>
              <a:t>Version 2 – New Features</a:t>
            </a:r>
          </a:p>
        </p:txBody>
      </p:sp>
    </p:spTree>
    <p:extLst>
      <p:ext uri="{BB962C8B-B14F-4D97-AF65-F5344CB8AC3E}">
        <p14:creationId xmlns:p14="http://schemas.microsoft.com/office/powerpoint/2010/main" val="657853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978C5-FA82-4E42-9751-E2EC337312EF}"/>
              </a:ext>
            </a:extLst>
          </p:cNvPr>
          <p:cNvSpPr>
            <a:spLocks noGrp="1"/>
          </p:cNvSpPr>
          <p:nvPr>
            <p:ph type="title"/>
          </p:nvPr>
        </p:nvSpPr>
        <p:spPr>
          <a:xfrm>
            <a:off x="838200" y="862011"/>
            <a:ext cx="10515600" cy="1325563"/>
          </a:xfrm>
        </p:spPr>
        <p:txBody>
          <a:bodyPr>
            <a:normAutofit/>
          </a:bodyPr>
          <a:lstStyle/>
          <a:p>
            <a:r>
              <a:rPr lang="en-US" sz="4000" dirty="0"/>
              <a:t>Additional Version 2 Updates</a:t>
            </a:r>
          </a:p>
        </p:txBody>
      </p:sp>
      <p:sp>
        <p:nvSpPr>
          <p:cNvPr id="3" name="Content Placeholder 2">
            <a:extLst>
              <a:ext uri="{FF2B5EF4-FFF2-40B4-BE49-F238E27FC236}">
                <a16:creationId xmlns:a16="http://schemas.microsoft.com/office/drawing/2014/main" id="{190B6BDC-FBC6-4131-A407-5036A5A3474A}"/>
              </a:ext>
            </a:extLst>
          </p:cNvPr>
          <p:cNvSpPr>
            <a:spLocks noGrp="1"/>
          </p:cNvSpPr>
          <p:nvPr>
            <p:ph idx="1"/>
          </p:nvPr>
        </p:nvSpPr>
        <p:spPr>
          <a:xfrm>
            <a:off x="838200" y="2187574"/>
            <a:ext cx="10515600" cy="4351338"/>
          </a:xfrm>
        </p:spPr>
        <p:txBody>
          <a:bodyPr/>
          <a:lstStyle/>
          <a:p>
            <a:r>
              <a:rPr lang="en-US" sz="2400" dirty="0"/>
              <a:t>Annual Completeness Methodology for Ambient Air Quality Monitoring - cancer and hazard risks are calculated based on the assumption of continued, long-term exposure. A completeness criterion of 70% of expected days per quarter, for at least 3 quarters in a year, is available using the “Best Rolling 12-months of Data” option.</a:t>
            </a:r>
          </a:p>
          <a:p>
            <a:r>
              <a:rPr lang="en-US" sz="2400" dirty="0"/>
              <a:t>Third non-detect option added - Regression on Order Statistics (ROS). </a:t>
            </a:r>
          </a:p>
          <a:p>
            <a:r>
              <a:rPr lang="en-US" sz="2400" dirty="0"/>
              <a:t>Added ability to search for monitors by ID. Multiple IDs are accepted.</a:t>
            </a:r>
          </a:p>
          <a:p>
            <a:r>
              <a:rPr lang="en-US" sz="2400" dirty="0"/>
              <a:t>Quick Map Access Icon - A button is available near the top of the AMS search page to take users directly to the results page with no filters selected.</a:t>
            </a:r>
          </a:p>
          <a:p>
            <a:endParaRPr lang="en-US" dirty="0"/>
          </a:p>
        </p:txBody>
      </p:sp>
      <p:sp>
        <p:nvSpPr>
          <p:cNvPr id="4" name="Date Placeholder 3">
            <a:extLst>
              <a:ext uri="{FF2B5EF4-FFF2-40B4-BE49-F238E27FC236}">
                <a16:creationId xmlns:a16="http://schemas.microsoft.com/office/drawing/2014/main" id="{BC609F92-7D43-4EC7-B8B0-E26B0C8CB0F8}"/>
              </a:ext>
            </a:extLst>
          </p:cNvPr>
          <p:cNvSpPr>
            <a:spLocks noGrp="1"/>
          </p:cNvSpPr>
          <p:nvPr>
            <p:ph type="dt" sz="half" idx="10"/>
          </p:nvPr>
        </p:nvSpPr>
        <p:spPr/>
        <p:txBody>
          <a:bodyPr/>
          <a:lstStyle/>
          <a:p>
            <a:pPr>
              <a:defRPr/>
            </a:pPr>
            <a:fld id="{BD785366-82B6-4756-A2E3-E790D36FA527}" type="datetime1">
              <a:rPr lang="en-US" smtClean="0">
                <a:solidFill>
                  <a:srgbClr val="000000"/>
                </a:solidFill>
              </a:rPr>
              <a:pPr>
                <a:defRPr/>
              </a:pPr>
              <a:t>2020-10-29</a:t>
            </a:fld>
            <a:endParaRPr lang="en-US" dirty="0">
              <a:solidFill>
                <a:srgbClr val="000000"/>
              </a:solidFill>
            </a:endParaRPr>
          </a:p>
        </p:txBody>
      </p:sp>
      <p:sp>
        <p:nvSpPr>
          <p:cNvPr id="5" name="Footer Placeholder 4">
            <a:extLst>
              <a:ext uri="{FF2B5EF4-FFF2-40B4-BE49-F238E27FC236}">
                <a16:creationId xmlns:a16="http://schemas.microsoft.com/office/drawing/2014/main" id="{4A7845BF-C805-4AAF-8698-AB0F8CD6E0FD}"/>
              </a:ext>
            </a:extLst>
          </p:cNvPr>
          <p:cNvSpPr>
            <a:spLocks noGrp="1"/>
          </p:cNvSpPr>
          <p:nvPr>
            <p:ph type="ftr" sz="quarter" idx="11"/>
          </p:nvPr>
        </p:nvSpPr>
        <p:spPr/>
        <p:txBody>
          <a:bodyPr/>
          <a:lstStyle/>
          <a:p>
            <a:pPr>
              <a:defRPr/>
            </a:pPr>
            <a:r>
              <a:rPr lang="en-US">
                <a:solidFill>
                  <a:srgbClr val="000000"/>
                </a:solidFill>
              </a:rPr>
              <a:t>U.S. Environmental Protection Agency</a:t>
            </a:r>
          </a:p>
        </p:txBody>
      </p:sp>
      <p:sp>
        <p:nvSpPr>
          <p:cNvPr id="6" name="Slide Number Placeholder 5">
            <a:extLst>
              <a:ext uri="{FF2B5EF4-FFF2-40B4-BE49-F238E27FC236}">
                <a16:creationId xmlns:a16="http://schemas.microsoft.com/office/drawing/2014/main" id="{E53E7D4A-0506-4967-8125-4D37DA3D9537}"/>
              </a:ext>
            </a:extLst>
          </p:cNvPr>
          <p:cNvSpPr>
            <a:spLocks noGrp="1"/>
          </p:cNvSpPr>
          <p:nvPr>
            <p:ph type="sldNum" sz="quarter" idx="12"/>
          </p:nvPr>
        </p:nvSpPr>
        <p:spPr/>
        <p:txBody>
          <a:bodyPr/>
          <a:lstStyle/>
          <a:p>
            <a:pPr>
              <a:defRPr/>
            </a:pPr>
            <a:fld id="{528ADECE-CA6F-4395-B9C2-3925B492D486}" type="slidenum">
              <a:rPr lang="en-US" smtClean="0">
                <a:solidFill>
                  <a:srgbClr val="000000"/>
                </a:solidFill>
              </a:rPr>
              <a:pPr>
                <a:defRPr/>
              </a:pPr>
              <a:t>18</a:t>
            </a:fld>
            <a:endParaRPr lang="en-US" dirty="0">
              <a:solidFill>
                <a:srgbClr val="000000"/>
              </a:solidFill>
            </a:endParaRPr>
          </a:p>
        </p:txBody>
      </p:sp>
    </p:spTree>
    <p:extLst>
      <p:ext uri="{BB962C8B-B14F-4D97-AF65-F5344CB8AC3E}">
        <p14:creationId xmlns:p14="http://schemas.microsoft.com/office/powerpoint/2010/main" val="1431095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978C5-FA82-4E42-9751-E2EC337312EF}"/>
              </a:ext>
            </a:extLst>
          </p:cNvPr>
          <p:cNvSpPr>
            <a:spLocks noGrp="1"/>
          </p:cNvSpPr>
          <p:nvPr>
            <p:ph type="title"/>
          </p:nvPr>
        </p:nvSpPr>
        <p:spPr>
          <a:xfrm>
            <a:off x="838200" y="862011"/>
            <a:ext cx="10515600" cy="1325563"/>
          </a:xfrm>
        </p:spPr>
        <p:txBody>
          <a:bodyPr>
            <a:normAutofit/>
          </a:bodyPr>
          <a:lstStyle/>
          <a:p>
            <a:r>
              <a:rPr lang="en-US" sz="4000" dirty="0"/>
              <a:t>NCI Support Changes</a:t>
            </a:r>
          </a:p>
        </p:txBody>
      </p:sp>
      <p:sp>
        <p:nvSpPr>
          <p:cNvPr id="3" name="Content Placeholder 2">
            <a:extLst>
              <a:ext uri="{FF2B5EF4-FFF2-40B4-BE49-F238E27FC236}">
                <a16:creationId xmlns:a16="http://schemas.microsoft.com/office/drawing/2014/main" id="{190B6BDC-FBC6-4131-A407-5036A5A3474A}"/>
              </a:ext>
            </a:extLst>
          </p:cNvPr>
          <p:cNvSpPr>
            <a:spLocks noGrp="1"/>
          </p:cNvSpPr>
          <p:nvPr>
            <p:ph idx="1"/>
          </p:nvPr>
        </p:nvSpPr>
        <p:spPr>
          <a:xfrm>
            <a:off x="838200" y="2187574"/>
            <a:ext cx="10515600" cy="4351338"/>
          </a:xfrm>
        </p:spPr>
        <p:txBody>
          <a:bodyPr/>
          <a:lstStyle/>
          <a:p>
            <a:r>
              <a:rPr lang="en-US" sz="2400" dirty="0"/>
              <a:t>Emission Screener tab has been updated to allow users to generate list of facilities which fall into “Geographic Areas of Concern” as defined by CCAC NCI.</a:t>
            </a:r>
          </a:p>
          <a:p>
            <a:pPr lvl="1"/>
            <a:r>
              <a:rPr lang="en-US" sz="2000" dirty="0"/>
              <a:t>Criteria 1 – In ozone nonattainment or an ozone transport region</a:t>
            </a:r>
            <a:endParaRPr lang="en-US" dirty="0"/>
          </a:p>
          <a:p>
            <a:pPr lvl="1"/>
            <a:r>
              <a:rPr lang="en-US" sz="2000" dirty="0"/>
              <a:t>Criteria 2 – Located within elevated risk area</a:t>
            </a:r>
          </a:p>
          <a:p>
            <a:pPr lvl="1"/>
            <a:r>
              <a:rPr lang="en-US" sz="2000" dirty="0"/>
              <a:t>Criteria 3 – Located in (or near) census tract above 80</a:t>
            </a:r>
            <a:r>
              <a:rPr lang="en-US" sz="2000" baseline="30000" dirty="0"/>
              <a:t>th</a:t>
            </a:r>
            <a:r>
              <a:rPr lang="en-US" sz="2000" dirty="0"/>
              <a:t> percentile for any air EJ Screen</a:t>
            </a:r>
          </a:p>
          <a:p>
            <a:r>
              <a:rPr lang="en-US" sz="2400" dirty="0"/>
              <a:t>Results feature optional column flagging which facilities are part of the “Area of Concern” for any of the 3 criteria.</a:t>
            </a:r>
          </a:p>
        </p:txBody>
      </p:sp>
      <p:sp>
        <p:nvSpPr>
          <p:cNvPr id="4" name="Date Placeholder 3">
            <a:extLst>
              <a:ext uri="{FF2B5EF4-FFF2-40B4-BE49-F238E27FC236}">
                <a16:creationId xmlns:a16="http://schemas.microsoft.com/office/drawing/2014/main" id="{BC609F92-7D43-4EC7-B8B0-E26B0C8CB0F8}"/>
              </a:ext>
            </a:extLst>
          </p:cNvPr>
          <p:cNvSpPr>
            <a:spLocks noGrp="1"/>
          </p:cNvSpPr>
          <p:nvPr>
            <p:ph type="dt" sz="half" idx="10"/>
          </p:nvPr>
        </p:nvSpPr>
        <p:spPr/>
        <p:txBody>
          <a:bodyPr/>
          <a:lstStyle/>
          <a:p>
            <a:pPr>
              <a:defRPr/>
            </a:pPr>
            <a:fld id="{BD785366-82B6-4756-A2E3-E790D36FA527}" type="datetime1">
              <a:rPr lang="en-US" smtClean="0">
                <a:solidFill>
                  <a:srgbClr val="000000"/>
                </a:solidFill>
              </a:rPr>
              <a:pPr>
                <a:defRPr/>
              </a:pPr>
              <a:t>2020-10-29</a:t>
            </a:fld>
            <a:endParaRPr lang="en-US" dirty="0">
              <a:solidFill>
                <a:srgbClr val="000000"/>
              </a:solidFill>
            </a:endParaRPr>
          </a:p>
        </p:txBody>
      </p:sp>
      <p:sp>
        <p:nvSpPr>
          <p:cNvPr id="5" name="Footer Placeholder 4">
            <a:extLst>
              <a:ext uri="{FF2B5EF4-FFF2-40B4-BE49-F238E27FC236}">
                <a16:creationId xmlns:a16="http://schemas.microsoft.com/office/drawing/2014/main" id="{4A7845BF-C805-4AAF-8698-AB0F8CD6E0FD}"/>
              </a:ext>
            </a:extLst>
          </p:cNvPr>
          <p:cNvSpPr>
            <a:spLocks noGrp="1"/>
          </p:cNvSpPr>
          <p:nvPr>
            <p:ph type="ftr" sz="quarter" idx="11"/>
          </p:nvPr>
        </p:nvSpPr>
        <p:spPr/>
        <p:txBody>
          <a:bodyPr/>
          <a:lstStyle/>
          <a:p>
            <a:pPr>
              <a:defRPr/>
            </a:pPr>
            <a:r>
              <a:rPr lang="en-US">
                <a:solidFill>
                  <a:srgbClr val="000000"/>
                </a:solidFill>
              </a:rPr>
              <a:t>U.S. Environmental Protection Agency</a:t>
            </a:r>
          </a:p>
        </p:txBody>
      </p:sp>
      <p:sp>
        <p:nvSpPr>
          <p:cNvPr id="6" name="Slide Number Placeholder 5">
            <a:extLst>
              <a:ext uri="{FF2B5EF4-FFF2-40B4-BE49-F238E27FC236}">
                <a16:creationId xmlns:a16="http://schemas.microsoft.com/office/drawing/2014/main" id="{E53E7D4A-0506-4967-8125-4D37DA3D9537}"/>
              </a:ext>
            </a:extLst>
          </p:cNvPr>
          <p:cNvSpPr>
            <a:spLocks noGrp="1"/>
          </p:cNvSpPr>
          <p:nvPr>
            <p:ph type="sldNum" sz="quarter" idx="12"/>
          </p:nvPr>
        </p:nvSpPr>
        <p:spPr/>
        <p:txBody>
          <a:bodyPr/>
          <a:lstStyle/>
          <a:p>
            <a:pPr>
              <a:defRPr/>
            </a:pPr>
            <a:fld id="{528ADECE-CA6F-4395-B9C2-3925B492D486}" type="slidenum">
              <a:rPr lang="en-US" smtClean="0">
                <a:solidFill>
                  <a:srgbClr val="000000"/>
                </a:solidFill>
              </a:rPr>
              <a:pPr>
                <a:defRPr/>
              </a:pPr>
              <a:t>19</a:t>
            </a:fld>
            <a:endParaRPr lang="en-US" dirty="0">
              <a:solidFill>
                <a:srgbClr val="000000"/>
              </a:solidFill>
            </a:endParaRPr>
          </a:p>
        </p:txBody>
      </p:sp>
    </p:spTree>
    <p:extLst>
      <p:ext uri="{BB962C8B-B14F-4D97-AF65-F5344CB8AC3E}">
        <p14:creationId xmlns:p14="http://schemas.microsoft.com/office/powerpoint/2010/main" val="3581172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399" y="1023226"/>
            <a:ext cx="10160000" cy="990600"/>
          </a:xfrm>
        </p:spPr>
        <p:txBody>
          <a:bodyPr>
            <a:normAutofit/>
          </a:bodyPr>
          <a:lstStyle/>
          <a:p>
            <a:r>
              <a:rPr lang="en-US" sz="4000" dirty="0"/>
              <a:t>Why ECATT?</a:t>
            </a:r>
          </a:p>
        </p:txBody>
      </p:sp>
      <p:sp>
        <p:nvSpPr>
          <p:cNvPr id="7" name="Content Placeholder 6"/>
          <p:cNvSpPr>
            <a:spLocks noGrp="1"/>
          </p:cNvSpPr>
          <p:nvPr>
            <p:ph idx="1"/>
          </p:nvPr>
        </p:nvSpPr>
        <p:spPr>
          <a:xfrm>
            <a:off x="539530" y="1967032"/>
            <a:ext cx="10909737" cy="4253464"/>
          </a:xfrm>
        </p:spPr>
        <p:txBody>
          <a:bodyPr>
            <a:noAutofit/>
          </a:bodyPr>
          <a:lstStyle/>
          <a:p>
            <a:r>
              <a:rPr lang="en-US" dirty="0"/>
              <a:t>ECATT fills a need to integrate info about regulated facilities, including their permitting status, reported emissions data, and evaluation and compliance data, with monitored ambient air quality data, risk calculations, and modeled air quality data.</a:t>
            </a:r>
          </a:p>
          <a:p>
            <a:r>
              <a:rPr lang="en-US" dirty="0" err="1"/>
              <a:t>ECATT</a:t>
            </a:r>
            <a:r>
              <a:rPr lang="en-US" dirty="0"/>
              <a:t> leverages EPA’s extensive and well-used ECHO integration platform to make it easy to find pollutant and cancer-risk hotspots and then map back to possible nearby contributors to monitored risk.  </a:t>
            </a:r>
          </a:p>
          <a:p>
            <a:r>
              <a:rPr lang="en-US" dirty="0"/>
              <a:t>EPA previously used the same analytical method to target under a prior National Enforcement Initiative. ECATT automates the methods developed within that initiative.</a:t>
            </a:r>
          </a:p>
        </p:txBody>
      </p:sp>
      <p:sp>
        <p:nvSpPr>
          <p:cNvPr id="3" name="Date Placeholder 2"/>
          <p:cNvSpPr>
            <a:spLocks noGrp="1"/>
          </p:cNvSpPr>
          <p:nvPr>
            <p:ph type="dt" sz="half" idx="10"/>
          </p:nvPr>
        </p:nvSpPr>
        <p:spPr/>
        <p:txBody>
          <a:bodyPr/>
          <a:lstStyle/>
          <a:p>
            <a:pPr>
              <a:defRPr/>
            </a:pPr>
            <a:fld id="{07C1CEBC-587B-4E14-93B0-6CEE8178DE88}" type="datetime1">
              <a:rPr lang="en-US" smtClean="0">
                <a:solidFill>
                  <a:srgbClr val="000000"/>
                </a:solidFill>
              </a:rPr>
              <a:pPr>
                <a:defRPr/>
              </a:pPr>
              <a:t>2020-10-29</a:t>
            </a:fld>
            <a:endParaRPr lang="en-US" dirty="0">
              <a:solidFill>
                <a:srgbClr val="000000"/>
              </a:solidFill>
            </a:endParaRPr>
          </a:p>
        </p:txBody>
      </p:sp>
      <p:sp>
        <p:nvSpPr>
          <p:cNvPr id="4" name="Footer Placeholder 3"/>
          <p:cNvSpPr>
            <a:spLocks noGrp="1"/>
          </p:cNvSpPr>
          <p:nvPr>
            <p:ph type="ftr" sz="quarter" idx="11"/>
          </p:nvPr>
        </p:nvSpPr>
        <p:spPr/>
        <p:txBody>
          <a:bodyPr/>
          <a:lstStyle/>
          <a:p>
            <a:pPr>
              <a:defRPr/>
            </a:pPr>
            <a:r>
              <a:rPr lang="en-US">
                <a:solidFill>
                  <a:srgbClr val="000000"/>
                </a:solidFill>
              </a:rPr>
              <a:t>U.S. Environmental Protection Agency</a:t>
            </a:r>
          </a:p>
        </p:txBody>
      </p:sp>
      <p:sp>
        <p:nvSpPr>
          <p:cNvPr id="5" name="Slide Number Placeholder 4"/>
          <p:cNvSpPr>
            <a:spLocks noGrp="1"/>
          </p:cNvSpPr>
          <p:nvPr>
            <p:ph type="sldNum" sz="quarter" idx="12"/>
          </p:nvPr>
        </p:nvSpPr>
        <p:spPr/>
        <p:txBody>
          <a:bodyPr/>
          <a:lstStyle/>
          <a:p>
            <a:pPr>
              <a:defRPr/>
            </a:pPr>
            <a:fld id="{5477423A-8789-44CD-8A2E-2FA43D23655D}"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3240411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1599"/>
            <a:ext cx="10515600" cy="1325563"/>
          </a:xfrm>
        </p:spPr>
        <p:txBody>
          <a:bodyPr>
            <a:normAutofit/>
          </a:bodyPr>
          <a:lstStyle/>
          <a:p>
            <a:r>
              <a:rPr lang="en-US" sz="4000" dirty="0"/>
              <a:t>How to Access ECATT</a:t>
            </a:r>
          </a:p>
        </p:txBody>
      </p:sp>
      <p:sp>
        <p:nvSpPr>
          <p:cNvPr id="3" name="Content Placeholder 2"/>
          <p:cNvSpPr>
            <a:spLocks noGrp="1"/>
          </p:cNvSpPr>
          <p:nvPr>
            <p:ph idx="1"/>
          </p:nvPr>
        </p:nvSpPr>
        <p:spPr>
          <a:xfrm>
            <a:off x="228600" y="2209800"/>
            <a:ext cx="6008391" cy="3632200"/>
          </a:xfrm>
        </p:spPr>
        <p:txBody>
          <a:bodyPr>
            <a:noAutofit/>
          </a:bodyPr>
          <a:lstStyle/>
          <a:p>
            <a:r>
              <a:rPr lang="en-US" sz="2400" dirty="0"/>
              <a:t>Go to </a:t>
            </a:r>
            <a:r>
              <a:rPr lang="en-US" sz="2400" dirty="0">
                <a:hlinkClick r:id="rId3"/>
              </a:rPr>
              <a:t>https://echo.epa.gov</a:t>
            </a:r>
            <a:r>
              <a:rPr lang="en-US" sz="2400" dirty="0"/>
              <a:t>. </a:t>
            </a:r>
          </a:p>
          <a:p>
            <a:pPr lvl="1"/>
            <a:r>
              <a:rPr lang="en-US" dirty="0"/>
              <a:t>Must login to ECHO </a:t>
            </a:r>
            <a:r>
              <a:rPr lang="en-US" dirty="0" err="1"/>
              <a:t>Gov</a:t>
            </a:r>
            <a:r>
              <a:rPr lang="en-US" dirty="0"/>
              <a:t> account.</a:t>
            </a:r>
          </a:p>
          <a:p>
            <a:pPr lvl="1"/>
            <a:r>
              <a:rPr lang="en-US" dirty="0"/>
              <a:t>EPA LAN users can access using single sign-on credentials, state users must register </a:t>
            </a:r>
            <a:r>
              <a:rPr lang="en-US" sz="2200" dirty="0"/>
              <a:t>(</a:t>
            </a:r>
            <a:r>
              <a:rPr lang="en-US" sz="2200" dirty="0">
                <a:hlinkClick r:id="rId4"/>
              </a:rPr>
              <a:t>https://echo.epa.gov/user/help</a:t>
            </a:r>
            <a:r>
              <a:rPr lang="en-US" sz="2200" dirty="0"/>
              <a:t>).</a:t>
            </a:r>
          </a:p>
          <a:p>
            <a:pPr lvl="1"/>
            <a:r>
              <a:rPr lang="en-US" dirty="0">
                <a:hlinkClick r:id="rId5"/>
              </a:rPr>
              <a:t>https://echo.epa.gov/trends/emission-screener</a:t>
            </a:r>
            <a:endParaRPr lang="en-US" dirty="0"/>
          </a:p>
          <a:p>
            <a:pPr marL="457200" lvl="1" indent="0">
              <a:buNone/>
            </a:pPr>
            <a:r>
              <a:rPr lang="en-US" dirty="0"/>
              <a:t>		</a:t>
            </a:r>
          </a:p>
          <a:p>
            <a:r>
              <a:rPr lang="en-US" sz="2400" dirty="0"/>
              <a:t>Send comments to: </a:t>
            </a:r>
          </a:p>
          <a:p>
            <a:pPr lvl="1"/>
            <a:r>
              <a:rPr lang="en-US" dirty="0"/>
              <a:t>yourish.jesse@epa.gov</a:t>
            </a:r>
          </a:p>
        </p:txBody>
      </p:sp>
      <p:sp>
        <p:nvSpPr>
          <p:cNvPr id="4" name="Date Placeholder 3"/>
          <p:cNvSpPr>
            <a:spLocks noGrp="1"/>
          </p:cNvSpPr>
          <p:nvPr>
            <p:ph type="dt" sz="half" idx="10"/>
          </p:nvPr>
        </p:nvSpPr>
        <p:spPr/>
        <p:txBody>
          <a:bodyPr/>
          <a:lstStyle/>
          <a:p>
            <a:pPr>
              <a:defRPr/>
            </a:pPr>
            <a:fld id="{BD785366-82B6-4756-A2E3-E790D36FA527}" type="datetime1">
              <a:rPr lang="en-US" smtClean="0">
                <a:solidFill>
                  <a:srgbClr val="000000"/>
                </a:solidFill>
              </a:rPr>
              <a:pPr>
                <a:defRPr/>
              </a:pPr>
              <a:t>2020-10-29</a:t>
            </a:fld>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528ADECE-CA6F-4395-B9C2-3925B492D486}" type="slidenum">
              <a:rPr lang="en-US" smtClean="0">
                <a:solidFill>
                  <a:srgbClr val="000000"/>
                </a:solidFill>
              </a:rPr>
              <a:pPr>
                <a:defRPr/>
              </a:pPr>
              <a:t>20</a:t>
            </a:fld>
            <a:endParaRPr lang="en-US" dirty="0">
              <a:solidFill>
                <a:srgbClr val="000000"/>
              </a:solidFill>
            </a:endParaRPr>
          </a:p>
        </p:txBody>
      </p:sp>
      <p:pic>
        <p:nvPicPr>
          <p:cNvPr id="9" name="Picture 8">
            <a:extLst>
              <a:ext uri="{FF2B5EF4-FFF2-40B4-BE49-F238E27FC236}">
                <a16:creationId xmlns:a16="http://schemas.microsoft.com/office/drawing/2014/main" id="{39C9EDA0-EF3C-4EA9-9FB6-8A8DEF7D99C3}"/>
              </a:ext>
            </a:extLst>
          </p:cNvPr>
          <p:cNvPicPr>
            <a:picLocks noChangeAspect="1"/>
          </p:cNvPicPr>
          <p:nvPr/>
        </p:nvPicPr>
        <p:blipFill>
          <a:blip r:embed="rId6"/>
          <a:stretch>
            <a:fillRect/>
          </a:stretch>
        </p:blipFill>
        <p:spPr>
          <a:xfrm>
            <a:off x="6236991" y="2564524"/>
            <a:ext cx="5955009" cy="4141076"/>
          </a:xfrm>
          <a:prstGeom prst="rect">
            <a:avLst/>
          </a:prstGeom>
        </p:spPr>
      </p:pic>
      <p:pic>
        <p:nvPicPr>
          <p:cNvPr id="5" name="Picture 4">
            <a:extLst>
              <a:ext uri="{FF2B5EF4-FFF2-40B4-BE49-F238E27FC236}">
                <a16:creationId xmlns:a16="http://schemas.microsoft.com/office/drawing/2014/main" id="{CE3FC26B-A7CC-44D9-9640-976FC3D6FF6B}"/>
              </a:ext>
            </a:extLst>
          </p:cNvPr>
          <p:cNvPicPr>
            <a:picLocks noChangeAspect="1"/>
          </p:cNvPicPr>
          <p:nvPr/>
        </p:nvPicPr>
        <p:blipFill>
          <a:blip r:embed="rId7"/>
          <a:stretch>
            <a:fillRect/>
          </a:stretch>
        </p:blipFill>
        <p:spPr>
          <a:xfrm>
            <a:off x="10983346" y="2680447"/>
            <a:ext cx="740908" cy="174331"/>
          </a:xfrm>
          <a:prstGeom prst="rect">
            <a:avLst/>
          </a:prstGeom>
        </p:spPr>
      </p:pic>
      <p:sp>
        <p:nvSpPr>
          <p:cNvPr id="7" name="Rectangle 6">
            <a:extLst>
              <a:ext uri="{FF2B5EF4-FFF2-40B4-BE49-F238E27FC236}">
                <a16:creationId xmlns:a16="http://schemas.microsoft.com/office/drawing/2014/main" id="{A804BB43-32E4-452C-BFA1-F60D0AFF31A2}"/>
              </a:ext>
            </a:extLst>
          </p:cNvPr>
          <p:cNvSpPr/>
          <p:nvPr/>
        </p:nvSpPr>
        <p:spPr>
          <a:xfrm>
            <a:off x="10983346" y="2680447"/>
            <a:ext cx="740908" cy="1743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2412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3166533"/>
            <a:ext cx="10160000" cy="990600"/>
          </a:xfrm>
        </p:spPr>
        <p:txBody>
          <a:bodyPr/>
          <a:lstStyle/>
          <a:p>
            <a:r>
              <a:rPr lang="en-US" b="1" dirty="0"/>
              <a:t>Demo/Screen Shots</a:t>
            </a:r>
          </a:p>
        </p:txBody>
      </p:sp>
      <p:sp>
        <p:nvSpPr>
          <p:cNvPr id="4" name="Date Placeholder 3"/>
          <p:cNvSpPr>
            <a:spLocks noGrp="1"/>
          </p:cNvSpPr>
          <p:nvPr>
            <p:ph type="dt" sz="half" idx="10"/>
          </p:nvPr>
        </p:nvSpPr>
        <p:spPr/>
        <p:txBody>
          <a:bodyPr/>
          <a:lstStyle/>
          <a:p>
            <a:pPr>
              <a:defRPr/>
            </a:pPr>
            <a:fld id="{BD785366-82B6-4756-A2E3-E790D36FA527}" type="datetime1">
              <a:rPr lang="en-US" smtClean="0">
                <a:solidFill>
                  <a:srgbClr val="000000"/>
                </a:solidFill>
              </a:rPr>
              <a:pPr>
                <a:defRPr/>
              </a:pPr>
              <a:t>2020-10-29</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U.S. Environmental Protection Agency</a:t>
            </a:r>
          </a:p>
        </p:txBody>
      </p:sp>
      <p:sp>
        <p:nvSpPr>
          <p:cNvPr id="6" name="Slide Number Placeholder 5"/>
          <p:cNvSpPr>
            <a:spLocks noGrp="1"/>
          </p:cNvSpPr>
          <p:nvPr>
            <p:ph type="sldNum" sz="quarter" idx="12"/>
          </p:nvPr>
        </p:nvSpPr>
        <p:spPr/>
        <p:txBody>
          <a:bodyPr/>
          <a:lstStyle/>
          <a:p>
            <a:pPr>
              <a:defRPr/>
            </a:pPr>
            <a:fld id="{528ADECE-CA6F-4395-B9C2-3925B492D486}" type="slidenum">
              <a:rPr lang="en-US" smtClean="0">
                <a:solidFill>
                  <a:srgbClr val="000000"/>
                </a:solidFill>
              </a:rPr>
              <a:pPr>
                <a:defRPr/>
              </a:pPr>
              <a:t>21</a:t>
            </a:fld>
            <a:endParaRPr lang="en-US" dirty="0">
              <a:solidFill>
                <a:srgbClr val="000000"/>
              </a:solidFill>
            </a:endParaRPr>
          </a:p>
        </p:txBody>
      </p:sp>
    </p:spTree>
    <p:extLst>
      <p:ext uri="{BB962C8B-B14F-4D97-AF65-F5344CB8AC3E}">
        <p14:creationId xmlns:p14="http://schemas.microsoft.com/office/powerpoint/2010/main" val="3039848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D785366-82B6-4756-A2E3-E790D36FA527}" type="datetime1">
              <a:rPr lang="en-US" smtClean="0">
                <a:solidFill>
                  <a:srgbClr val="000000"/>
                </a:solidFill>
              </a:rPr>
              <a:pPr>
                <a:defRPr/>
              </a:pPr>
              <a:t>2020-10-29</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U.S. Environmental Protection Agency</a:t>
            </a:r>
          </a:p>
        </p:txBody>
      </p:sp>
      <p:sp>
        <p:nvSpPr>
          <p:cNvPr id="6" name="Slide Number Placeholder 5"/>
          <p:cNvSpPr>
            <a:spLocks noGrp="1"/>
          </p:cNvSpPr>
          <p:nvPr>
            <p:ph type="sldNum" sz="quarter" idx="12"/>
          </p:nvPr>
        </p:nvSpPr>
        <p:spPr/>
        <p:txBody>
          <a:bodyPr/>
          <a:lstStyle/>
          <a:p>
            <a:pPr>
              <a:defRPr/>
            </a:pPr>
            <a:fld id="{528ADECE-CA6F-4395-B9C2-3925B492D486}" type="slidenum">
              <a:rPr lang="en-US" smtClean="0">
                <a:solidFill>
                  <a:srgbClr val="000000"/>
                </a:solidFill>
              </a:rPr>
              <a:pPr>
                <a:defRPr/>
              </a:pPr>
              <a:t>22</a:t>
            </a:fld>
            <a:endParaRPr lang="en-US" dirty="0">
              <a:solidFill>
                <a:srgbClr val="000000"/>
              </a:solidFill>
            </a:endParaRPr>
          </a:p>
        </p:txBody>
      </p:sp>
      <p:sp>
        <p:nvSpPr>
          <p:cNvPr id="3" name="TextBox 2">
            <a:extLst>
              <a:ext uri="{FF2B5EF4-FFF2-40B4-BE49-F238E27FC236}">
                <a16:creationId xmlns:a16="http://schemas.microsoft.com/office/drawing/2014/main" id="{0E0E943D-4875-4553-83E5-4501AFF31106}"/>
              </a:ext>
            </a:extLst>
          </p:cNvPr>
          <p:cNvSpPr txBox="1"/>
          <p:nvPr/>
        </p:nvSpPr>
        <p:spPr>
          <a:xfrm>
            <a:off x="162560" y="1328245"/>
            <a:ext cx="4358640" cy="2215991"/>
          </a:xfrm>
          <a:prstGeom prst="rect">
            <a:avLst/>
          </a:prstGeom>
          <a:noFill/>
        </p:spPr>
        <p:txBody>
          <a:bodyPr wrap="square" rtlCol="0">
            <a:spAutoFit/>
          </a:bodyPr>
          <a:lstStyle/>
          <a:p>
            <a:r>
              <a:rPr lang="en-US" sz="2400" dirty="0"/>
              <a:t>A basic, national search to rank all facilities that:</a:t>
            </a:r>
          </a:p>
          <a:p>
            <a:pPr marL="285750" indent="-285750">
              <a:buFont typeface="Arial" panose="020B0604020202020204" pitchFamily="34" charset="0"/>
              <a:buChar char="•"/>
            </a:pPr>
            <a:r>
              <a:rPr lang="en-US" sz="2400" dirty="0"/>
              <a:t>Report Lead emissions. </a:t>
            </a:r>
          </a:p>
          <a:p>
            <a:pPr marL="285750" indent="-285750">
              <a:buFont typeface="Arial" panose="020B0604020202020204" pitchFamily="34" charset="0"/>
              <a:buChar char="•"/>
            </a:pPr>
            <a:r>
              <a:rPr lang="en-US" sz="2400" dirty="0"/>
              <a:t>Are in Lead nonattainment areas.</a:t>
            </a:r>
          </a:p>
          <a:p>
            <a:endParaRPr lang="en-US" dirty="0"/>
          </a:p>
        </p:txBody>
      </p:sp>
      <p:sp>
        <p:nvSpPr>
          <p:cNvPr id="2" name="Title 1"/>
          <p:cNvSpPr>
            <a:spLocks noGrp="1"/>
          </p:cNvSpPr>
          <p:nvPr>
            <p:ph type="title"/>
          </p:nvPr>
        </p:nvSpPr>
        <p:spPr>
          <a:xfrm>
            <a:off x="162560" y="363960"/>
            <a:ext cx="3562849" cy="877684"/>
          </a:xfrm>
        </p:spPr>
        <p:txBody>
          <a:bodyPr>
            <a:noAutofit/>
          </a:bodyPr>
          <a:lstStyle/>
          <a:p>
            <a:r>
              <a:rPr lang="en-US" sz="3600" dirty="0"/>
              <a:t>Emission Screener Search Example</a:t>
            </a:r>
          </a:p>
        </p:txBody>
      </p:sp>
      <p:pic>
        <p:nvPicPr>
          <p:cNvPr id="10" name="Picture 9">
            <a:extLst>
              <a:ext uri="{FF2B5EF4-FFF2-40B4-BE49-F238E27FC236}">
                <a16:creationId xmlns:a16="http://schemas.microsoft.com/office/drawing/2014/main" id="{4D031882-B19D-4485-9AD9-DE3979A1BAEC}"/>
              </a:ext>
            </a:extLst>
          </p:cNvPr>
          <p:cNvPicPr>
            <a:picLocks noChangeAspect="1"/>
          </p:cNvPicPr>
          <p:nvPr/>
        </p:nvPicPr>
        <p:blipFill>
          <a:blip r:embed="rId3"/>
          <a:stretch>
            <a:fillRect/>
          </a:stretch>
        </p:blipFill>
        <p:spPr>
          <a:xfrm>
            <a:off x="3932963" y="0"/>
            <a:ext cx="4326073" cy="6858000"/>
          </a:xfrm>
          <a:prstGeom prst="rect">
            <a:avLst/>
          </a:prstGeom>
        </p:spPr>
      </p:pic>
      <p:pic>
        <p:nvPicPr>
          <p:cNvPr id="11" name="Picture 10">
            <a:extLst>
              <a:ext uri="{FF2B5EF4-FFF2-40B4-BE49-F238E27FC236}">
                <a16:creationId xmlns:a16="http://schemas.microsoft.com/office/drawing/2014/main" id="{9BD9733F-6450-474B-937E-23C897876E3F}"/>
              </a:ext>
            </a:extLst>
          </p:cNvPr>
          <p:cNvPicPr>
            <a:picLocks noChangeAspect="1"/>
          </p:cNvPicPr>
          <p:nvPr/>
        </p:nvPicPr>
        <p:blipFill>
          <a:blip r:embed="rId4"/>
          <a:stretch>
            <a:fillRect/>
          </a:stretch>
        </p:blipFill>
        <p:spPr>
          <a:xfrm>
            <a:off x="2153920" y="3086543"/>
            <a:ext cx="2057400" cy="3571875"/>
          </a:xfrm>
          <a:prstGeom prst="rect">
            <a:avLst/>
          </a:prstGeom>
        </p:spPr>
      </p:pic>
      <p:pic>
        <p:nvPicPr>
          <p:cNvPr id="12" name="Picture 11">
            <a:extLst>
              <a:ext uri="{FF2B5EF4-FFF2-40B4-BE49-F238E27FC236}">
                <a16:creationId xmlns:a16="http://schemas.microsoft.com/office/drawing/2014/main" id="{107FF3D5-9DA5-4BFC-99E2-29AEC33DA1C1}"/>
              </a:ext>
            </a:extLst>
          </p:cNvPr>
          <p:cNvPicPr>
            <a:picLocks noChangeAspect="1"/>
          </p:cNvPicPr>
          <p:nvPr/>
        </p:nvPicPr>
        <p:blipFill>
          <a:blip r:embed="rId5"/>
          <a:stretch>
            <a:fillRect/>
          </a:stretch>
        </p:blipFill>
        <p:spPr>
          <a:xfrm>
            <a:off x="8259036" y="0"/>
            <a:ext cx="3582658" cy="6858000"/>
          </a:xfrm>
          <a:prstGeom prst="rect">
            <a:avLst/>
          </a:prstGeom>
        </p:spPr>
      </p:pic>
    </p:spTree>
    <p:extLst>
      <p:ext uri="{BB962C8B-B14F-4D97-AF65-F5344CB8AC3E}">
        <p14:creationId xmlns:p14="http://schemas.microsoft.com/office/powerpoint/2010/main" val="1628442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fld id="{BD785366-82B6-4756-A2E3-E790D36FA527}" type="datetime1">
              <a:rPr lang="en-US" smtClean="0">
                <a:solidFill>
                  <a:srgbClr val="000000"/>
                </a:solidFill>
              </a:rPr>
              <a:pPr>
                <a:defRPr/>
              </a:pPr>
              <a:t>2020-10-29</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U.S. Environmental Protection Agency</a:t>
            </a:r>
          </a:p>
        </p:txBody>
      </p:sp>
      <p:sp>
        <p:nvSpPr>
          <p:cNvPr id="6" name="Slide Number Placeholder 5"/>
          <p:cNvSpPr>
            <a:spLocks noGrp="1"/>
          </p:cNvSpPr>
          <p:nvPr>
            <p:ph type="sldNum" sz="quarter" idx="12"/>
          </p:nvPr>
        </p:nvSpPr>
        <p:spPr/>
        <p:txBody>
          <a:bodyPr/>
          <a:lstStyle/>
          <a:p>
            <a:pPr>
              <a:defRPr/>
            </a:pPr>
            <a:fld id="{528ADECE-CA6F-4395-B9C2-3925B492D486}" type="slidenum">
              <a:rPr lang="en-US" smtClean="0">
                <a:solidFill>
                  <a:srgbClr val="000000"/>
                </a:solidFill>
              </a:rPr>
              <a:pPr>
                <a:defRPr/>
              </a:pPr>
              <a:t>23</a:t>
            </a:fld>
            <a:endParaRPr lang="en-US" dirty="0">
              <a:solidFill>
                <a:srgbClr val="000000"/>
              </a:solidFill>
            </a:endParaRPr>
          </a:p>
        </p:txBody>
      </p:sp>
      <p:sp>
        <p:nvSpPr>
          <p:cNvPr id="7" name="TextBox 6">
            <a:extLst>
              <a:ext uri="{FF2B5EF4-FFF2-40B4-BE49-F238E27FC236}">
                <a16:creationId xmlns:a16="http://schemas.microsoft.com/office/drawing/2014/main" id="{60776E76-D6CF-4774-8A7E-7B2BBF6876F7}"/>
              </a:ext>
            </a:extLst>
          </p:cNvPr>
          <p:cNvSpPr txBox="1"/>
          <p:nvPr/>
        </p:nvSpPr>
        <p:spPr>
          <a:xfrm>
            <a:off x="0" y="92257"/>
            <a:ext cx="5222240" cy="461665"/>
          </a:xfrm>
          <a:prstGeom prst="rect">
            <a:avLst/>
          </a:prstGeom>
          <a:noFill/>
        </p:spPr>
        <p:txBody>
          <a:bodyPr wrap="square" rtlCol="0">
            <a:spAutoFit/>
          </a:bodyPr>
          <a:lstStyle/>
          <a:p>
            <a:r>
              <a:rPr lang="en-US" sz="2400" dirty="0"/>
              <a:t>The results of the previous Lead search.</a:t>
            </a:r>
          </a:p>
        </p:txBody>
      </p:sp>
      <p:pic>
        <p:nvPicPr>
          <p:cNvPr id="3" name="Picture 2">
            <a:extLst>
              <a:ext uri="{FF2B5EF4-FFF2-40B4-BE49-F238E27FC236}">
                <a16:creationId xmlns:a16="http://schemas.microsoft.com/office/drawing/2014/main" id="{F18DA537-4B23-465E-8744-FD7C07973D33}"/>
              </a:ext>
            </a:extLst>
          </p:cNvPr>
          <p:cNvPicPr>
            <a:picLocks noChangeAspect="1"/>
          </p:cNvPicPr>
          <p:nvPr/>
        </p:nvPicPr>
        <p:blipFill>
          <a:blip r:embed="rId2"/>
          <a:stretch>
            <a:fillRect/>
          </a:stretch>
        </p:blipFill>
        <p:spPr>
          <a:xfrm>
            <a:off x="13950" y="968244"/>
            <a:ext cx="12164099" cy="5032406"/>
          </a:xfrm>
          <a:prstGeom prst="rect">
            <a:avLst/>
          </a:prstGeom>
        </p:spPr>
      </p:pic>
    </p:spTree>
    <p:extLst>
      <p:ext uri="{BB962C8B-B14F-4D97-AF65-F5344CB8AC3E}">
        <p14:creationId xmlns:p14="http://schemas.microsoft.com/office/powerpoint/2010/main" val="2848005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fld id="{BD785366-82B6-4756-A2E3-E790D36FA527}" type="datetime1">
              <a:rPr lang="en-US" smtClean="0">
                <a:solidFill>
                  <a:srgbClr val="000000"/>
                </a:solidFill>
              </a:rPr>
              <a:pPr>
                <a:defRPr/>
              </a:pPr>
              <a:t>2020-10-29</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U.S. Environmental Protection Agency</a:t>
            </a:r>
          </a:p>
        </p:txBody>
      </p:sp>
      <p:sp>
        <p:nvSpPr>
          <p:cNvPr id="6" name="Slide Number Placeholder 5"/>
          <p:cNvSpPr>
            <a:spLocks noGrp="1"/>
          </p:cNvSpPr>
          <p:nvPr>
            <p:ph type="sldNum" sz="quarter" idx="12"/>
          </p:nvPr>
        </p:nvSpPr>
        <p:spPr/>
        <p:txBody>
          <a:bodyPr/>
          <a:lstStyle/>
          <a:p>
            <a:pPr>
              <a:defRPr/>
            </a:pPr>
            <a:fld id="{528ADECE-CA6F-4395-B9C2-3925B492D486}" type="slidenum">
              <a:rPr lang="en-US" smtClean="0">
                <a:solidFill>
                  <a:srgbClr val="000000"/>
                </a:solidFill>
              </a:rPr>
              <a:pPr>
                <a:defRPr/>
              </a:pPr>
              <a:t>24</a:t>
            </a:fld>
            <a:endParaRPr lang="en-US" dirty="0">
              <a:solidFill>
                <a:srgbClr val="000000"/>
              </a:solidFill>
            </a:endParaRPr>
          </a:p>
        </p:txBody>
      </p:sp>
      <p:pic>
        <p:nvPicPr>
          <p:cNvPr id="3" name="Picture 2">
            <a:extLst>
              <a:ext uri="{FF2B5EF4-FFF2-40B4-BE49-F238E27FC236}">
                <a16:creationId xmlns:a16="http://schemas.microsoft.com/office/drawing/2014/main" id="{F18DA537-4B23-465E-8744-FD7C07973D33}"/>
              </a:ext>
            </a:extLst>
          </p:cNvPr>
          <p:cNvPicPr>
            <a:picLocks noChangeAspect="1"/>
          </p:cNvPicPr>
          <p:nvPr/>
        </p:nvPicPr>
        <p:blipFill>
          <a:blip r:embed="rId2"/>
          <a:stretch>
            <a:fillRect/>
          </a:stretch>
        </p:blipFill>
        <p:spPr>
          <a:xfrm>
            <a:off x="27901" y="1169765"/>
            <a:ext cx="12164099" cy="5032406"/>
          </a:xfrm>
          <a:prstGeom prst="rect">
            <a:avLst/>
          </a:prstGeom>
        </p:spPr>
      </p:pic>
      <p:sp>
        <p:nvSpPr>
          <p:cNvPr id="8" name="TextBox 7">
            <a:extLst>
              <a:ext uri="{FF2B5EF4-FFF2-40B4-BE49-F238E27FC236}">
                <a16:creationId xmlns:a16="http://schemas.microsoft.com/office/drawing/2014/main" id="{BE00EED0-FE38-4EBC-9047-DDDE9C3D25C3}"/>
              </a:ext>
            </a:extLst>
          </p:cNvPr>
          <p:cNvSpPr txBox="1"/>
          <p:nvPr/>
        </p:nvSpPr>
        <p:spPr>
          <a:xfrm>
            <a:off x="0" y="92257"/>
            <a:ext cx="7701280" cy="830997"/>
          </a:xfrm>
          <a:prstGeom prst="rect">
            <a:avLst/>
          </a:prstGeom>
          <a:noFill/>
        </p:spPr>
        <p:txBody>
          <a:bodyPr wrap="square" rtlCol="0">
            <a:spAutoFit/>
          </a:bodyPr>
          <a:lstStyle/>
          <a:p>
            <a:r>
              <a:rPr lang="en-US" sz="2400" dirty="0"/>
              <a:t>If the information you are looking for isn’t visible, check the “Customize Columns” button to see what else is available.</a:t>
            </a:r>
          </a:p>
        </p:txBody>
      </p:sp>
      <p:sp>
        <p:nvSpPr>
          <p:cNvPr id="9" name="Rectangle 8">
            <a:extLst>
              <a:ext uri="{FF2B5EF4-FFF2-40B4-BE49-F238E27FC236}">
                <a16:creationId xmlns:a16="http://schemas.microsoft.com/office/drawing/2014/main" id="{C6F30E6E-F13B-42E4-A1C9-32D3BC18D9C1}"/>
              </a:ext>
            </a:extLst>
          </p:cNvPr>
          <p:cNvSpPr/>
          <p:nvPr/>
        </p:nvSpPr>
        <p:spPr>
          <a:xfrm>
            <a:off x="89263" y="2839588"/>
            <a:ext cx="566057" cy="3701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5795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fld id="{BD785366-82B6-4756-A2E3-E790D36FA527}" type="datetime1">
              <a:rPr lang="en-US" smtClean="0">
                <a:solidFill>
                  <a:srgbClr val="000000"/>
                </a:solidFill>
              </a:rPr>
              <a:pPr>
                <a:defRPr/>
              </a:pPr>
              <a:t>2020-10-29</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U.S. Environmental Protection Agency</a:t>
            </a:r>
          </a:p>
        </p:txBody>
      </p:sp>
      <p:sp>
        <p:nvSpPr>
          <p:cNvPr id="6" name="Slide Number Placeholder 5"/>
          <p:cNvSpPr>
            <a:spLocks noGrp="1"/>
          </p:cNvSpPr>
          <p:nvPr>
            <p:ph type="sldNum" sz="quarter" idx="12"/>
          </p:nvPr>
        </p:nvSpPr>
        <p:spPr/>
        <p:txBody>
          <a:bodyPr/>
          <a:lstStyle/>
          <a:p>
            <a:pPr>
              <a:defRPr/>
            </a:pPr>
            <a:fld id="{528ADECE-CA6F-4395-B9C2-3925B492D486}" type="slidenum">
              <a:rPr lang="en-US" smtClean="0">
                <a:solidFill>
                  <a:srgbClr val="000000"/>
                </a:solidFill>
              </a:rPr>
              <a:pPr>
                <a:defRPr/>
              </a:pPr>
              <a:t>25</a:t>
            </a:fld>
            <a:endParaRPr lang="en-US" dirty="0">
              <a:solidFill>
                <a:srgbClr val="000000"/>
              </a:solidFill>
            </a:endParaRPr>
          </a:p>
        </p:txBody>
      </p:sp>
      <p:pic>
        <p:nvPicPr>
          <p:cNvPr id="2" name="Picture 1">
            <a:extLst>
              <a:ext uri="{FF2B5EF4-FFF2-40B4-BE49-F238E27FC236}">
                <a16:creationId xmlns:a16="http://schemas.microsoft.com/office/drawing/2014/main" id="{630AE36F-D56D-4FC7-ACF2-690F14834BBB}"/>
              </a:ext>
            </a:extLst>
          </p:cNvPr>
          <p:cNvPicPr>
            <a:picLocks noChangeAspect="1"/>
          </p:cNvPicPr>
          <p:nvPr/>
        </p:nvPicPr>
        <p:blipFill>
          <a:blip r:embed="rId3"/>
          <a:stretch>
            <a:fillRect/>
          </a:stretch>
        </p:blipFill>
        <p:spPr>
          <a:xfrm>
            <a:off x="118883" y="889462"/>
            <a:ext cx="11983496" cy="4987463"/>
          </a:xfrm>
          <a:prstGeom prst="rect">
            <a:avLst/>
          </a:prstGeom>
        </p:spPr>
      </p:pic>
    </p:spTree>
    <p:extLst>
      <p:ext uri="{BB962C8B-B14F-4D97-AF65-F5344CB8AC3E}">
        <p14:creationId xmlns:p14="http://schemas.microsoft.com/office/powerpoint/2010/main" val="1313231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fld id="{BD785366-82B6-4756-A2E3-E790D36FA527}" type="datetime1">
              <a:rPr lang="en-US" smtClean="0">
                <a:solidFill>
                  <a:srgbClr val="000000"/>
                </a:solidFill>
              </a:rPr>
              <a:pPr>
                <a:defRPr/>
              </a:pPr>
              <a:t>2020-10-29</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U.S. Environmental Protection Agency</a:t>
            </a:r>
          </a:p>
        </p:txBody>
      </p:sp>
      <p:sp>
        <p:nvSpPr>
          <p:cNvPr id="6" name="Slide Number Placeholder 5"/>
          <p:cNvSpPr>
            <a:spLocks noGrp="1"/>
          </p:cNvSpPr>
          <p:nvPr>
            <p:ph type="sldNum" sz="quarter" idx="12"/>
          </p:nvPr>
        </p:nvSpPr>
        <p:spPr/>
        <p:txBody>
          <a:bodyPr/>
          <a:lstStyle/>
          <a:p>
            <a:pPr>
              <a:defRPr/>
            </a:pPr>
            <a:fld id="{528ADECE-CA6F-4395-B9C2-3925B492D486}" type="slidenum">
              <a:rPr lang="en-US" smtClean="0">
                <a:solidFill>
                  <a:srgbClr val="000000"/>
                </a:solidFill>
              </a:rPr>
              <a:pPr>
                <a:defRPr/>
              </a:pPr>
              <a:t>26</a:t>
            </a:fld>
            <a:endParaRPr lang="en-US" dirty="0">
              <a:solidFill>
                <a:srgbClr val="000000"/>
              </a:solidFill>
            </a:endParaRPr>
          </a:p>
        </p:txBody>
      </p:sp>
      <p:pic>
        <p:nvPicPr>
          <p:cNvPr id="3" name="Picture 2">
            <a:extLst>
              <a:ext uri="{FF2B5EF4-FFF2-40B4-BE49-F238E27FC236}">
                <a16:creationId xmlns:a16="http://schemas.microsoft.com/office/drawing/2014/main" id="{F18DA537-4B23-465E-8744-FD7C07973D33}"/>
              </a:ext>
            </a:extLst>
          </p:cNvPr>
          <p:cNvPicPr>
            <a:picLocks noChangeAspect="1"/>
          </p:cNvPicPr>
          <p:nvPr/>
        </p:nvPicPr>
        <p:blipFill>
          <a:blip r:embed="rId2"/>
          <a:stretch>
            <a:fillRect/>
          </a:stretch>
        </p:blipFill>
        <p:spPr>
          <a:xfrm>
            <a:off x="27901" y="1169765"/>
            <a:ext cx="12164099" cy="5032406"/>
          </a:xfrm>
          <a:prstGeom prst="rect">
            <a:avLst/>
          </a:prstGeom>
        </p:spPr>
      </p:pic>
      <p:sp>
        <p:nvSpPr>
          <p:cNvPr id="10" name="TextBox 9">
            <a:extLst>
              <a:ext uri="{FF2B5EF4-FFF2-40B4-BE49-F238E27FC236}">
                <a16:creationId xmlns:a16="http://schemas.microsoft.com/office/drawing/2014/main" id="{693F4D51-D953-4D6A-80BF-02B06548D13B}"/>
              </a:ext>
            </a:extLst>
          </p:cNvPr>
          <p:cNvSpPr txBox="1"/>
          <p:nvPr/>
        </p:nvSpPr>
        <p:spPr>
          <a:xfrm>
            <a:off x="0" y="92257"/>
            <a:ext cx="6563360" cy="830997"/>
          </a:xfrm>
          <a:prstGeom prst="rect">
            <a:avLst/>
          </a:prstGeom>
          <a:noFill/>
        </p:spPr>
        <p:txBody>
          <a:bodyPr wrap="square" rtlCol="0">
            <a:spAutoFit/>
          </a:bodyPr>
          <a:lstStyle/>
          <a:p>
            <a:r>
              <a:rPr lang="en-US" sz="2400" dirty="0"/>
              <a:t>To view the Air Pollutant Report, select the hyperlink for any facility.</a:t>
            </a:r>
          </a:p>
        </p:txBody>
      </p:sp>
      <p:sp>
        <p:nvSpPr>
          <p:cNvPr id="12" name="Rectangle 11">
            <a:extLst>
              <a:ext uri="{FF2B5EF4-FFF2-40B4-BE49-F238E27FC236}">
                <a16:creationId xmlns:a16="http://schemas.microsoft.com/office/drawing/2014/main" id="{45A88A8C-307E-4A1F-B0ED-54D3759A0603}"/>
              </a:ext>
            </a:extLst>
          </p:cNvPr>
          <p:cNvSpPr/>
          <p:nvPr/>
        </p:nvSpPr>
        <p:spPr>
          <a:xfrm flipV="1">
            <a:off x="27900" y="3614989"/>
            <a:ext cx="1568143" cy="2836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8571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D785366-82B6-4756-A2E3-E790D36FA527}" type="datetime1">
              <a:rPr lang="en-US" smtClean="0">
                <a:solidFill>
                  <a:srgbClr val="000000"/>
                </a:solidFill>
              </a:rPr>
              <a:pPr>
                <a:defRPr/>
              </a:pPr>
              <a:t>2020-10-29</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U.S. Environmental Protection Agency</a:t>
            </a:r>
          </a:p>
        </p:txBody>
      </p:sp>
      <p:sp>
        <p:nvSpPr>
          <p:cNvPr id="6" name="Slide Number Placeholder 5"/>
          <p:cNvSpPr>
            <a:spLocks noGrp="1"/>
          </p:cNvSpPr>
          <p:nvPr>
            <p:ph type="sldNum" sz="quarter" idx="12"/>
          </p:nvPr>
        </p:nvSpPr>
        <p:spPr/>
        <p:txBody>
          <a:bodyPr/>
          <a:lstStyle/>
          <a:p>
            <a:pPr>
              <a:defRPr/>
            </a:pPr>
            <a:fld id="{528ADECE-CA6F-4395-B9C2-3925B492D486}" type="slidenum">
              <a:rPr lang="en-US" smtClean="0">
                <a:solidFill>
                  <a:srgbClr val="000000"/>
                </a:solidFill>
              </a:rPr>
              <a:pPr>
                <a:defRPr/>
              </a:pPr>
              <a:t>27</a:t>
            </a:fld>
            <a:endParaRPr lang="en-US" dirty="0">
              <a:solidFill>
                <a:srgbClr val="000000"/>
              </a:solidFill>
            </a:endParaRPr>
          </a:p>
        </p:txBody>
      </p:sp>
      <p:pic>
        <p:nvPicPr>
          <p:cNvPr id="9" name="Picture 8">
            <a:extLst>
              <a:ext uri="{FF2B5EF4-FFF2-40B4-BE49-F238E27FC236}">
                <a16:creationId xmlns:a16="http://schemas.microsoft.com/office/drawing/2014/main" id="{9CC05653-DBA8-4126-AA44-AC592DD3A4BB}"/>
              </a:ext>
            </a:extLst>
          </p:cNvPr>
          <p:cNvPicPr>
            <a:picLocks noChangeAspect="1"/>
          </p:cNvPicPr>
          <p:nvPr/>
        </p:nvPicPr>
        <p:blipFill>
          <a:blip r:embed="rId2"/>
          <a:stretch>
            <a:fillRect/>
          </a:stretch>
        </p:blipFill>
        <p:spPr>
          <a:xfrm>
            <a:off x="157942" y="0"/>
            <a:ext cx="3019425" cy="371475"/>
          </a:xfrm>
          <a:prstGeom prst="rect">
            <a:avLst/>
          </a:prstGeom>
        </p:spPr>
      </p:pic>
      <p:sp>
        <p:nvSpPr>
          <p:cNvPr id="7" name="TextBox 6">
            <a:extLst>
              <a:ext uri="{FF2B5EF4-FFF2-40B4-BE49-F238E27FC236}">
                <a16:creationId xmlns:a16="http://schemas.microsoft.com/office/drawing/2014/main" id="{AB993327-0B69-4543-B1E5-CD1004315778}"/>
              </a:ext>
            </a:extLst>
          </p:cNvPr>
          <p:cNvSpPr txBox="1"/>
          <p:nvPr/>
        </p:nvSpPr>
        <p:spPr>
          <a:xfrm>
            <a:off x="9768116" y="821006"/>
            <a:ext cx="2423884" cy="1569660"/>
          </a:xfrm>
          <a:prstGeom prst="rect">
            <a:avLst/>
          </a:prstGeom>
          <a:noFill/>
        </p:spPr>
        <p:txBody>
          <a:bodyPr wrap="square" rtlCol="0">
            <a:spAutoFit/>
          </a:bodyPr>
          <a:lstStyle/>
          <a:p>
            <a:r>
              <a:rPr lang="en-US" sz="2400" dirty="0"/>
              <a:t>This report shows basic facility info and pollutant release trends.</a:t>
            </a:r>
          </a:p>
        </p:txBody>
      </p:sp>
      <p:pic>
        <p:nvPicPr>
          <p:cNvPr id="2" name="Picture 1">
            <a:extLst>
              <a:ext uri="{FF2B5EF4-FFF2-40B4-BE49-F238E27FC236}">
                <a16:creationId xmlns:a16="http://schemas.microsoft.com/office/drawing/2014/main" id="{29558087-4749-4A2F-8C89-4EAFAB6F81AD}"/>
              </a:ext>
            </a:extLst>
          </p:cNvPr>
          <p:cNvPicPr>
            <a:picLocks noChangeAspect="1"/>
          </p:cNvPicPr>
          <p:nvPr/>
        </p:nvPicPr>
        <p:blipFill>
          <a:blip r:embed="rId3"/>
          <a:stretch>
            <a:fillRect/>
          </a:stretch>
        </p:blipFill>
        <p:spPr>
          <a:xfrm>
            <a:off x="157942" y="371475"/>
            <a:ext cx="9610175" cy="6417192"/>
          </a:xfrm>
          <a:prstGeom prst="rect">
            <a:avLst/>
          </a:prstGeom>
        </p:spPr>
      </p:pic>
    </p:spTree>
    <p:extLst>
      <p:ext uri="{BB962C8B-B14F-4D97-AF65-F5344CB8AC3E}">
        <p14:creationId xmlns:p14="http://schemas.microsoft.com/office/powerpoint/2010/main" val="3150415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D785366-82B6-4756-A2E3-E790D36FA527}" type="datetime1">
              <a:rPr lang="en-US" smtClean="0">
                <a:solidFill>
                  <a:srgbClr val="000000"/>
                </a:solidFill>
              </a:rPr>
              <a:pPr>
                <a:defRPr/>
              </a:pPr>
              <a:t>2020-10-29</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U.S. Environmental Protection Agency</a:t>
            </a:r>
          </a:p>
        </p:txBody>
      </p:sp>
      <p:sp>
        <p:nvSpPr>
          <p:cNvPr id="6" name="Slide Number Placeholder 5"/>
          <p:cNvSpPr>
            <a:spLocks noGrp="1"/>
          </p:cNvSpPr>
          <p:nvPr>
            <p:ph type="sldNum" sz="quarter" idx="12"/>
          </p:nvPr>
        </p:nvSpPr>
        <p:spPr/>
        <p:txBody>
          <a:bodyPr/>
          <a:lstStyle/>
          <a:p>
            <a:pPr>
              <a:defRPr/>
            </a:pPr>
            <a:fld id="{528ADECE-CA6F-4395-B9C2-3925B492D486}" type="slidenum">
              <a:rPr lang="en-US" smtClean="0">
                <a:solidFill>
                  <a:srgbClr val="000000"/>
                </a:solidFill>
              </a:rPr>
              <a:pPr>
                <a:defRPr/>
              </a:pPr>
              <a:t>28</a:t>
            </a:fld>
            <a:endParaRPr lang="en-US" dirty="0">
              <a:solidFill>
                <a:srgbClr val="000000"/>
              </a:solidFill>
            </a:endParaRPr>
          </a:p>
        </p:txBody>
      </p:sp>
      <p:sp>
        <p:nvSpPr>
          <p:cNvPr id="10" name="Title 1">
            <a:extLst>
              <a:ext uri="{FF2B5EF4-FFF2-40B4-BE49-F238E27FC236}">
                <a16:creationId xmlns:a16="http://schemas.microsoft.com/office/drawing/2014/main" id="{E5280225-0F4B-40F9-8484-C93BEE575A2B}"/>
              </a:ext>
            </a:extLst>
          </p:cNvPr>
          <p:cNvSpPr>
            <a:spLocks noGrp="1"/>
          </p:cNvSpPr>
          <p:nvPr>
            <p:ph type="title"/>
          </p:nvPr>
        </p:nvSpPr>
        <p:spPr>
          <a:xfrm>
            <a:off x="372806" y="-159381"/>
            <a:ext cx="10515600" cy="1325563"/>
          </a:xfrm>
        </p:spPr>
        <p:txBody>
          <a:bodyPr>
            <a:normAutofit/>
          </a:bodyPr>
          <a:lstStyle/>
          <a:p>
            <a:r>
              <a:rPr lang="en-US" sz="4000" dirty="0"/>
              <a:t>Air Monitoring Station Search Options</a:t>
            </a:r>
          </a:p>
        </p:txBody>
      </p:sp>
      <p:sp>
        <p:nvSpPr>
          <p:cNvPr id="2" name="TextBox 1">
            <a:extLst>
              <a:ext uri="{FF2B5EF4-FFF2-40B4-BE49-F238E27FC236}">
                <a16:creationId xmlns:a16="http://schemas.microsoft.com/office/drawing/2014/main" id="{7EFCE904-FF3D-4C5F-B705-3DFFBA4AEE7B}"/>
              </a:ext>
            </a:extLst>
          </p:cNvPr>
          <p:cNvSpPr txBox="1"/>
          <p:nvPr/>
        </p:nvSpPr>
        <p:spPr>
          <a:xfrm>
            <a:off x="372806" y="1339739"/>
            <a:ext cx="3793083" cy="1815882"/>
          </a:xfrm>
          <a:prstGeom prst="rect">
            <a:avLst/>
          </a:prstGeom>
          <a:noFill/>
        </p:spPr>
        <p:txBody>
          <a:bodyPr wrap="square" rtlCol="0">
            <a:spAutoFit/>
          </a:bodyPr>
          <a:lstStyle/>
          <a:p>
            <a:pPr marL="342900" indent="-342900">
              <a:buAutoNum type="arabicPeriod"/>
            </a:pPr>
            <a:r>
              <a:rPr lang="en-US" sz="2800" dirty="0"/>
              <a:t>Search from search form.</a:t>
            </a:r>
          </a:p>
          <a:p>
            <a:pPr marL="342900" indent="-342900">
              <a:buAutoNum type="arabicPeriod"/>
            </a:pPr>
            <a:r>
              <a:rPr lang="en-US" sz="2800" dirty="0"/>
              <a:t>Search from interactive map.</a:t>
            </a:r>
          </a:p>
        </p:txBody>
      </p:sp>
      <p:pic>
        <p:nvPicPr>
          <p:cNvPr id="11" name="Picture 10">
            <a:extLst>
              <a:ext uri="{FF2B5EF4-FFF2-40B4-BE49-F238E27FC236}">
                <a16:creationId xmlns:a16="http://schemas.microsoft.com/office/drawing/2014/main" id="{419931AB-519A-4C7D-8754-E367B37BAC8D}"/>
              </a:ext>
            </a:extLst>
          </p:cNvPr>
          <p:cNvPicPr>
            <a:picLocks noChangeAspect="1"/>
          </p:cNvPicPr>
          <p:nvPr/>
        </p:nvPicPr>
        <p:blipFill>
          <a:blip r:embed="rId3"/>
          <a:stretch>
            <a:fillRect/>
          </a:stretch>
        </p:blipFill>
        <p:spPr>
          <a:xfrm>
            <a:off x="4038600" y="886060"/>
            <a:ext cx="7187738" cy="5971940"/>
          </a:xfrm>
          <a:prstGeom prst="rect">
            <a:avLst/>
          </a:prstGeom>
        </p:spPr>
      </p:pic>
      <p:sp>
        <p:nvSpPr>
          <p:cNvPr id="12" name="Rectangle 11">
            <a:extLst>
              <a:ext uri="{FF2B5EF4-FFF2-40B4-BE49-F238E27FC236}">
                <a16:creationId xmlns:a16="http://schemas.microsoft.com/office/drawing/2014/main" id="{A7171DF9-46CE-4C92-B9D5-1B6FE5398680}"/>
              </a:ext>
            </a:extLst>
          </p:cNvPr>
          <p:cNvSpPr/>
          <p:nvPr/>
        </p:nvSpPr>
        <p:spPr>
          <a:xfrm flipV="1">
            <a:off x="4676997" y="3928853"/>
            <a:ext cx="2229494" cy="2524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1D71A9-82EB-468E-BE42-2753F2356B4B}"/>
              </a:ext>
            </a:extLst>
          </p:cNvPr>
          <p:cNvSpPr/>
          <p:nvPr/>
        </p:nvSpPr>
        <p:spPr>
          <a:xfrm flipV="1">
            <a:off x="4096789" y="3581739"/>
            <a:ext cx="1356359" cy="3471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09C3C17-A181-4D16-9BE4-B750B7D77405}"/>
              </a:ext>
            </a:extLst>
          </p:cNvPr>
          <p:cNvSpPr txBox="1"/>
          <p:nvPr/>
        </p:nvSpPr>
        <p:spPr>
          <a:xfrm>
            <a:off x="3864203" y="3374584"/>
            <a:ext cx="301686" cy="369332"/>
          </a:xfrm>
          <a:prstGeom prst="rect">
            <a:avLst/>
          </a:prstGeom>
          <a:noFill/>
        </p:spPr>
        <p:txBody>
          <a:bodyPr wrap="none" rtlCol="0">
            <a:spAutoFit/>
          </a:bodyPr>
          <a:lstStyle/>
          <a:p>
            <a:r>
              <a:rPr lang="en-US" dirty="0">
                <a:solidFill>
                  <a:srgbClr val="FF0000"/>
                </a:solidFill>
              </a:rPr>
              <a:t>1</a:t>
            </a:r>
          </a:p>
        </p:txBody>
      </p:sp>
      <p:sp>
        <p:nvSpPr>
          <p:cNvPr id="16" name="TextBox 15">
            <a:extLst>
              <a:ext uri="{FF2B5EF4-FFF2-40B4-BE49-F238E27FC236}">
                <a16:creationId xmlns:a16="http://schemas.microsoft.com/office/drawing/2014/main" id="{853E8E0D-2B52-488D-B864-6824336285EB}"/>
              </a:ext>
            </a:extLst>
          </p:cNvPr>
          <p:cNvSpPr txBox="1"/>
          <p:nvPr/>
        </p:nvSpPr>
        <p:spPr>
          <a:xfrm>
            <a:off x="4375311" y="3860266"/>
            <a:ext cx="301686" cy="369332"/>
          </a:xfrm>
          <a:prstGeom prst="rect">
            <a:avLst/>
          </a:prstGeom>
          <a:noFill/>
        </p:spPr>
        <p:txBody>
          <a:bodyPr wrap="none" rtlCol="0">
            <a:spAutoFit/>
          </a:bodyPr>
          <a:lstStyle/>
          <a:p>
            <a:r>
              <a:rPr lang="en-US" dirty="0">
                <a:solidFill>
                  <a:srgbClr val="FF0000"/>
                </a:solidFill>
              </a:rPr>
              <a:t>2</a:t>
            </a:r>
          </a:p>
        </p:txBody>
      </p:sp>
    </p:spTree>
    <p:extLst>
      <p:ext uri="{BB962C8B-B14F-4D97-AF65-F5344CB8AC3E}">
        <p14:creationId xmlns:p14="http://schemas.microsoft.com/office/powerpoint/2010/main" val="4277863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0840" y="-154393"/>
            <a:ext cx="10515600" cy="1325563"/>
          </a:xfrm>
        </p:spPr>
        <p:txBody>
          <a:bodyPr>
            <a:normAutofit/>
          </a:bodyPr>
          <a:lstStyle/>
          <a:p>
            <a:r>
              <a:rPr lang="en-US" sz="4000" dirty="0"/>
              <a:t>Air Monitoring Station Search Example</a:t>
            </a:r>
          </a:p>
        </p:txBody>
      </p:sp>
      <p:sp>
        <p:nvSpPr>
          <p:cNvPr id="10" name="TextBox 9">
            <a:extLst>
              <a:ext uri="{FF2B5EF4-FFF2-40B4-BE49-F238E27FC236}">
                <a16:creationId xmlns:a16="http://schemas.microsoft.com/office/drawing/2014/main" id="{FBF4A955-6E69-4FDB-80EB-A40F1B529DAB}"/>
              </a:ext>
            </a:extLst>
          </p:cNvPr>
          <p:cNvSpPr txBox="1"/>
          <p:nvPr/>
        </p:nvSpPr>
        <p:spPr>
          <a:xfrm>
            <a:off x="180153" y="6215035"/>
            <a:ext cx="7988662" cy="307777"/>
          </a:xfrm>
          <a:prstGeom prst="rect">
            <a:avLst/>
          </a:prstGeom>
          <a:noFill/>
        </p:spPr>
        <p:txBody>
          <a:bodyPr wrap="none" rtlCol="0">
            <a:spAutoFit/>
          </a:bodyPr>
          <a:lstStyle/>
          <a:p>
            <a:r>
              <a:rPr lang="en-US" sz="1400" dirty="0"/>
              <a:t>*Note - using 2010 example to show proof of concept but avoid highlighting any potentially ongoing issues.</a:t>
            </a:r>
          </a:p>
        </p:txBody>
      </p:sp>
      <p:pic>
        <p:nvPicPr>
          <p:cNvPr id="13" name="Picture 12">
            <a:extLst>
              <a:ext uri="{FF2B5EF4-FFF2-40B4-BE49-F238E27FC236}">
                <a16:creationId xmlns:a16="http://schemas.microsoft.com/office/drawing/2014/main" id="{860A1FB7-D8CE-4708-AE55-DDDBB241D588}"/>
              </a:ext>
            </a:extLst>
          </p:cNvPr>
          <p:cNvPicPr>
            <a:picLocks noChangeAspect="1"/>
          </p:cNvPicPr>
          <p:nvPr/>
        </p:nvPicPr>
        <p:blipFill>
          <a:blip r:embed="rId3"/>
          <a:stretch>
            <a:fillRect/>
          </a:stretch>
        </p:blipFill>
        <p:spPr>
          <a:xfrm>
            <a:off x="180153" y="927089"/>
            <a:ext cx="6530405" cy="5281110"/>
          </a:xfrm>
          <a:prstGeom prst="rect">
            <a:avLst/>
          </a:prstGeom>
        </p:spPr>
      </p:pic>
      <p:pic>
        <p:nvPicPr>
          <p:cNvPr id="14" name="Picture 13">
            <a:extLst>
              <a:ext uri="{FF2B5EF4-FFF2-40B4-BE49-F238E27FC236}">
                <a16:creationId xmlns:a16="http://schemas.microsoft.com/office/drawing/2014/main" id="{1E76BCB4-42E4-45DE-80B5-43D3F07A02DF}"/>
              </a:ext>
            </a:extLst>
          </p:cNvPr>
          <p:cNvPicPr>
            <a:picLocks noChangeAspect="1"/>
          </p:cNvPicPr>
          <p:nvPr/>
        </p:nvPicPr>
        <p:blipFill>
          <a:blip r:embed="rId4"/>
          <a:stretch>
            <a:fillRect/>
          </a:stretch>
        </p:blipFill>
        <p:spPr>
          <a:xfrm>
            <a:off x="6710558" y="927089"/>
            <a:ext cx="2168338" cy="5287946"/>
          </a:xfrm>
          <a:prstGeom prst="rect">
            <a:avLst/>
          </a:prstGeom>
        </p:spPr>
      </p:pic>
      <p:sp>
        <p:nvSpPr>
          <p:cNvPr id="15" name="TextBox 14">
            <a:extLst>
              <a:ext uri="{FF2B5EF4-FFF2-40B4-BE49-F238E27FC236}">
                <a16:creationId xmlns:a16="http://schemas.microsoft.com/office/drawing/2014/main" id="{052A7CFE-50F6-4F2A-A1C5-2BBAC1D1BAE3}"/>
              </a:ext>
            </a:extLst>
          </p:cNvPr>
          <p:cNvSpPr txBox="1"/>
          <p:nvPr/>
        </p:nvSpPr>
        <p:spPr>
          <a:xfrm>
            <a:off x="8878896" y="566822"/>
            <a:ext cx="3313104" cy="6001643"/>
          </a:xfrm>
          <a:prstGeom prst="rect">
            <a:avLst/>
          </a:prstGeom>
          <a:noFill/>
        </p:spPr>
        <p:txBody>
          <a:bodyPr wrap="square" rtlCol="0">
            <a:spAutoFit/>
          </a:bodyPr>
          <a:lstStyle/>
          <a:p>
            <a:r>
              <a:rPr lang="en-US" sz="2400" dirty="0"/>
              <a:t>This is an example of searching from the interactive map using the Go Directly to Ambient Monitoring Stations Map option.</a:t>
            </a:r>
          </a:p>
          <a:p>
            <a:endParaRPr lang="en-US" sz="2400" dirty="0"/>
          </a:p>
          <a:p>
            <a:r>
              <a:rPr lang="en-US" sz="2400" dirty="0"/>
              <a:t>Search Criteria:</a:t>
            </a:r>
          </a:p>
          <a:p>
            <a:pPr marL="285750" indent="-285750">
              <a:buFont typeface="Arial" panose="020B0604020202020204" pitchFamily="34" charset="0"/>
              <a:buChar char="•"/>
            </a:pPr>
            <a:r>
              <a:rPr lang="en-US" sz="2400" dirty="0"/>
              <a:t>Year = 2010</a:t>
            </a:r>
          </a:p>
          <a:p>
            <a:pPr marL="285750" indent="-285750">
              <a:buFont typeface="Arial" panose="020B0604020202020204" pitchFamily="34" charset="0"/>
              <a:buChar char="•"/>
            </a:pPr>
            <a:r>
              <a:rPr lang="en-US" sz="2400" dirty="0"/>
              <a:t>Non-Detects = ROS</a:t>
            </a:r>
          </a:p>
          <a:p>
            <a:pPr marL="285750" indent="-285750">
              <a:buFont typeface="Arial" panose="020B0604020202020204" pitchFamily="34" charset="0"/>
              <a:buChar char="•"/>
            </a:pPr>
            <a:r>
              <a:rPr lang="en-US" sz="2400" dirty="0"/>
              <a:t>Developmental Hazard Index &gt; 1</a:t>
            </a:r>
          </a:p>
          <a:p>
            <a:pPr marL="285750" indent="-285750">
              <a:buFont typeface="Arial" panose="020B0604020202020204" pitchFamily="34" charset="0"/>
              <a:buChar char="•"/>
            </a:pPr>
            <a:r>
              <a:rPr lang="en-US" sz="2400" dirty="0"/>
              <a:t>Metropolitan area</a:t>
            </a:r>
          </a:p>
          <a:p>
            <a:pPr marL="285750" indent="-285750">
              <a:buFont typeface="Arial" panose="020B0604020202020204" pitchFamily="34" charset="0"/>
              <a:buChar char="•"/>
            </a:pPr>
            <a:r>
              <a:rPr lang="en-US" sz="2400" dirty="0"/>
              <a:t>Measured readings &gt;2x NATA modeled readings </a:t>
            </a:r>
          </a:p>
        </p:txBody>
      </p:sp>
      <p:pic>
        <p:nvPicPr>
          <p:cNvPr id="3" name="Picture 2">
            <a:extLst>
              <a:ext uri="{FF2B5EF4-FFF2-40B4-BE49-F238E27FC236}">
                <a16:creationId xmlns:a16="http://schemas.microsoft.com/office/drawing/2014/main" id="{788B80E1-F189-4266-A78B-5C4A91C2F1FC}"/>
              </a:ext>
            </a:extLst>
          </p:cNvPr>
          <p:cNvPicPr>
            <a:picLocks noChangeAspect="1"/>
          </p:cNvPicPr>
          <p:nvPr/>
        </p:nvPicPr>
        <p:blipFill>
          <a:blip r:embed="rId5"/>
          <a:stretch>
            <a:fillRect/>
          </a:stretch>
        </p:blipFill>
        <p:spPr>
          <a:xfrm>
            <a:off x="180153" y="1351304"/>
            <a:ext cx="1332763" cy="901348"/>
          </a:xfrm>
          <a:prstGeom prst="rect">
            <a:avLst/>
          </a:prstGeom>
        </p:spPr>
      </p:pic>
    </p:spTree>
    <p:extLst>
      <p:ext uri="{BB962C8B-B14F-4D97-AF65-F5344CB8AC3E}">
        <p14:creationId xmlns:p14="http://schemas.microsoft.com/office/powerpoint/2010/main" val="1891237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399" y="1079938"/>
            <a:ext cx="10160000" cy="990600"/>
          </a:xfrm>
        </p:spPr>
        <p:txBody>
          <a:bodyPr>
            <a:normAutofit/>
          </a:bodyPr>
          <a:lstStyle/>
          <a:p>
            <a:r>
              <a:rPr lang="en-US" sz="4000" dirty="0"/>
              <a:t>What is ECATT?</a:t>
            </a:r>
          </a:p>
        </p:txBody>
      </p:sp>
      <p:sp>
        <p:nvSpPr>
          <p:cNvPr id="7" name="Content Placeholder 6"/>
          <p:cNvSpPr>
            <a:spLocks noGrp="1"/>
          </p:cNvSpPr>
          <p:nvPr>
            <p:ph idx="1"/>
          </p:nvPr>
        </p:nvSpPr>
        <p:spPr>
          <a:xfrm>
            <a:off x="539530" y="2070538"/>
            <a:ext cx="10909737" cy="4098961"/>
          </a:xfrm>
        </p:spPr>
        <p:txBody>
          <a:bodyPr>
            <a:noAutofit/>
          </a:bodyPr>
          <a:lstStyle/>
          <a:p>
            <a:r>
              <a:rPr lang="en-US" sz="2600" dirty="0"/>
              <a:t>Government-only tool makes it easy to find pollutant and cancer-risk hotspots and identify potential contributors. </a:t>
            </a:r>
          </a:p>
          <a:p>
            <a:r>
              <a:rPr lang="en-US" sz="2600" dirty="0"/>
              <a:t>Includes emissions data from Toxics Release Inventory (TRI), Greenhouse Gas Reporting Program (GHGRP), Emissions Inventory System (EIS), and Clean Air Markets Division (CAMD) programs, as well as enforcement and compliance data, facility classifications, air monitoring station data, and toxic risk data. </a:t>
            </a:r>
          </a:p>
          <a:p>
            <a:r>
              <a:rPr lang="en-US" sz="2600" dirty="0"/>
              <a:t>Can help identify facilities that may be under-permitted (e.g. minor instead of major) based on reported emissions. </a:t>
            </a:r>
          </a:p>
        </p:txBody>
      </p:sp>
      <p:sp>
        <p:nvSpPr>
          <p:cNvPr id="3" name="Date Placeholder 2"/>
          <p:cNvSpPr>
            <a:spLocks noGrp="1"/>
          </p:cNvSpPr>
          <p:nvPr>
            <p:ph type="dt" sz="half" idx="10"/>
          </p:nvPr>
        </p:nvSpPr>
        <p:spPr/>
        <p:txBody>
          <a:bodyPr/>
          <a:lstStyle/>
          <a:p>
            <a:pPr>
              <a:defRPr/>
            </a:pPr>
            <a:fld id="{07C1CEBC-587B-4E14-93B0-6CEE8178DE88}" type="datetime1">
              <a:rPr lang="en-US" smtClean="0">
                <a:solidFill>
                  <a:srgbClr val="000000"/>
                </a:solidFill>
              </a:rPr>
              <a:pPr>
                <a:defRPr/>
              </a:pPr>
              <a:t>2020-10-29</a:t>
            </a:fld>
            <a:endParaRPr lang="en-US" dirty="0">
              <a:solidFill>
                <a:srgbClr val="000000"/>
              </a:solidFill>
            </a:endParaRPr>
          </a:p>
        </p:txBody>
      </p:sp>
      <p:sp>
        <p:nvSpPr>
          <p:cNvPr id="4" name="Footer Placeholder 3"/>
          <p:cNvSpPr>
            <a:spLocks noGrp="1"/>
          </p:cNvSpPr>
          <p:nvPr>
            <p:ph type="ftr" sz="quarter" idx="11"/>
          </p:nvPr>
        </p:nvSpPr>
        <p:spPr/>
        <p:txBody>
          <a:bodyPr/>
          <a:lstStyle/>
          <a:p>
            <a:pPr>
              <a:defRPr/>
            </a:pPr>
            <a:r>
              <a:rPr lang="en-US">
                <a:solidFill>
                  <a:srgbClr val="000000"/>
                </a:solidFill>
              </a:rPr>
              <a:t>U.S. Environmental Protection Agency</a:t>
            </a:r>
          </a:p>
        </p:txBody>
      </p:sp>
      <p:sp>
        <p:nvSpPr>
          <p:cNvPr id="5" name="Slide Number Placeholder 4"/>
          <p:cNvSpPr>
            <a:spLocks noGrp="1"/>
          </p:cNvSpPr>
          <p:nvPr>
            <p:ph type="sldNum" sz="quarter" idx="12"/>
          </p:nvPr>
        </p:nvSpPr>
        <p:spPr/>
        <p:txBody>
          <a:bodyPr/>
          <a:lstStyle/>
          <a:p>
            <a:pPr>
              <a:defRPr/>
            </a:pPr>
            <a:fld id="{5477423A-8789-44CD-8A2E-2FA43D23655D}"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2897293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0840" y="-154393"/>
            <a:ext cx="10515600" cy="1325563"/>
          </a:xfrm>
        </p:spPr>
        <p:txBody>
          <a:bodyPr>
            <a:normAutofit/>
          </a:bodyPr>
          <a:lstStyle/>
          <a:p>
            <a:r>
              <a:rPr lang="en-US" sz="4000" dirty="0"/>
              <a:t>Air Monitoring Station Search Example</a:t>
            </a:r>
          </a:p>
        </p:txBody>
      </p:sp>
      <p:sp>
        <p:nvSpPr>
          <p:cNvPr id="10" name="TextBox 9">
            <a:extLst>
              <a:ext uri="{FF2B5EF4-FFF2-40B4-BE49-F238E27FC236}">
                <a16:creationId xmlns:a16="http://schemas.microsoft.com/office/drawing/2014/main" id="{FBF4A955-6E69-4FDB-80EB-A40F1B529DAB}"/>
              </a:ext>
            </a:extLst>
          </p:cNvPr>
          <p:cNvSpPr txBox="1"/>
          <p:nvPr/>
        </p:nvSpPr>
        <p:spPr>
          <a:xfrm>
            <a:off x="180153" y="6215035"/>
            <a:ext cx="7988662" cy="307777"/>
          </a:xfrm>
          <a:prstGeom prst="rect">
            <a:avLst/>
          </a:prstGeom>
          <a:noFill/>
        </p:spPr>
        <p:txBody>
          <a:bodyPr wrap="none" rtlCol="0">
            <a:spAutoFit/>
          </a:bodyPr>
          <a:lstStyle/>
          <a:p>
            <a:r>
              <a:rPr lang="en-US" sz="1400" dirty="0"/>
              <a:t>*Note - using 2010 example to show proof of concept but avoid highlighting any potentially ongoing issues.</a:t>
            </a:r>
          </a:p>
        </p:txBody>
      </p:sp>
      <p:pic>
        <p:nvPicPr>
          <p:cNvPr id="13" name="Picture 12">
            <a:extLst>
              <a:ext uri="{FF2B5EF4-FFF2-40B4-BE49-F238E27FC236}">
                <a16:creationId xmlns:a16="http://schemas.microsoft.com/office/drawing/2014/main" id="{860A1FB7-D8CE-4708-AE55-DDDBB241D588}"/>
              </a:ext>
            </a:extLst>
          </p:cNvPr>
          <p:cNvPicPr>
            <a:picLocks noChangeAspect="1"/>
          </p:cNvPicPr>
          <p:nvPr/>
        </p:nvPicPr>
        <p:blipFill>
          <a:blip r:embed="rId3"/>
          <a:stretch>
            <a:fillRect/>
          </a:stretch>
        </p:blipFill>
        <p:spPr>
          <a:xfrm>
            <a:off x="180153" y="927089"/>
            <a:ext cx="6530405" cy="5281110"/>
          </a:xfrm>
          <a:prstGeom prst="rect">
            <a:avLst/>
          </a:prstGeom>
        </p:spPr>
      </p:pic>
      <p:sp>
        <p:nvSpPr>
          <p:cNvPr id="15" name="TextBox 14">
            <a:extLst>
              <a:ext uri="{FF2B5EF4-FFF2-40B4-BE49-F238E27FC236}">
                <a16:creationId xmlns:a16="http://schemas.microsoft.com/office/drawing/2014/main" id="{052A7CFE-50F6-4F2A-A1C5-2BBAC1D1BAE3}"/>
              </a:ext>
            </a:extLst>
          </p:cNvPr>
          <p:cNvSpPr txBox="1"/>
          <p:nvPr/>
        </p:nvSpPr>
        <p:spPr>
          <a:xfrm>
            <a:off x="8878896" y="566822"/>
            <a:ext cx="3313104" cy="6001643"/>
          </a:xfrm>
          <a:prstGeom prst="rect">
            <a:avLst/>
          </a:prstGeom>
          <a:noFill/>
        </p:spPr>
        <p:txBody>
          <a:bodyPr wrap="square" rtlCol="0">
            <a:spAutoFit/>
          </a:bodyPr>
          <a:lstStyle/>
          <a:p>
            <a:r>
              <a:rPr lang="en-US" sz="2400" dirty="0"/>
              <a:t>This is an example of searching from the interactive map using the Go Directly to Ambient Monitoring Stations Map option.</a:t>
            </a:r>
          </a:p>
          <a:p>
            <a:endParaRPr lang="en-US" sz="2400" dirty="0"/>
          </a:p>
          <a:p>
            <a:r>
              <a:rPr lang="en-US" sz="2400" dirty="0"/>
              <a:t>Search Criteria:</a:t>
            </a:r>
          </a:p>
          <a:p>
            <a:pPr marL="285750" indent="-285750">
              <a:buFont typeface="Arial" panose="020B0604020202020204" pitchFamily="34" charset="0"/>
              <a:buChar char="•"/>
            </a:pPr>
            <a:r>
              <a:rPr lang="en-US" sz="2400" dirty="0"/>
              <a:t>Year = 2010</a:t>
            </a:r>
          </a:p>
          <a:p>
            <a:pPr marL="285750" indent="-285750">
              <a:buFont typeface="Arial" panose="020B0604020202020204" pitchFamily="34" charset="0"/>
              <a:buChar char="•"/>
            </a:pPr>
            <a:r>
              <a:rPr lang="en-US" sz="2400" dirty="0"/>
              <a:t>Non-Detects = ROS</a:t>
            </a:r>
          </a:p>
          <a:p>
            <a:pPr marL="285750" indent="-285750">
              <a:buFont typeface="Arial" panose="020B0604020202020204" pitchFamily="34" charset="0"/>
              <a:buChar char="•"/>
            </a:pPr>
            <a:r>
              <a:rPr lang="en-US" sz="2400" dirty="0"/>
              <a:t>Developmental Hazard Index &gt; 1</a:t>
            </a:r>
          </a:p>
          <a:p>
            <a:pPr marL="285750" indent="-285750">
              <a:buFont typeface="Arial" panose="020B0604020202020204" pitchFamily="34" charset="0"/>
              <a:buChar char="•"/>
            </a:pPr>
            <a:r>
              <a:rPr lang="en-US" sz="2400" dirty="0"/>
              <a:t>Metropolitan area</a:t>
            </a:r>
          </a:p>
          <a:p>
            <a:pPr marL="285750" indent="-285750">
              <a:buFont typeface="Arial" panose="020B0604020202020204" pitchFamily="34" charset="0"/>
              <a:buChar char="•"/>
            </a:pPr>
            <a:r>
              <a:rPr lang="en-US" sz="2400" dirty="0"/>
              <a:t>Measured readings &gt;2x NATA modeled readings </a:t>
            </a:r>
          </a:p>
        </p:txBody>
      </p:sp>
      <p:pic>
        <p:nvPicPr>
          <p:cNvPr id="3" name="Picture 2">
            <a:extLst>
              <a:ext uri="{FF2B5EF4-FFF2-40B4-BE49-F238E27FC236}">
                <a16:creationId xmlns:a16="http://schemas.microsoft.com/office/drawing/2014/main" id="{788B80E1-F189-4266-A78B-5C4A91C2F1FC}"/>
              </a:ext>
            </a:extLst>
          </p:cNvPr>
          <p:cNvPicPr>
            <a:picLocks noChangeAspect="1"/>
          </p:cNvPicPr>
          <p:nvPr/>
        </p:nvPicPr>
        <p:blipFill>
          <a:blip r:embed="rId4"/>
          <a:stretch>
            <a:fillRect/>
          </a:stretch>
        </p:blipFill>
        <p:spPr>
          <a:xfrm>
            <a:off x="180153" y="1351304"/>
            <a:ext cx="1332763" cy="901348"/>
          </a:xfrm>
          <a:prstGeom prst="rect">
            <a:avLst/>
          </a:prstGeom>
        </p:spPr>
      </p:pic>
      <p:pic>
        <p:nvPicPr>
          <p:cNvPr id="8" name="Picture 7">
            <a:extLst>
              <a:ext uri="{FF2B5EF4-FFF2-40B4-BE49-F238E27FC236}">
                <a16:creationId xmlns:a16="http://schemas.microsoft.com/office/drawing/2014/main" id="{C091701C-A219-485B-9A92-B1FE25184F3B}"/>
              </a:ext>
            </a:extLst>
          </p:cNvPr>
          <p:cNvPicPr>
            <a:picLocks noChangeAspect="1"/>
          </p:cNvPicPr>
          <p:nvPr/>
        </p:nvPicPr>
        <p:blipFill>
          <a:blip r:embed="rId5"/>
          <a:stretch>
            <a:fillRect/>
          </a:stretch>
        </p:blipFill>
        <p:spPr>
          <a:xfrm>
            <a:off x="6754108" y="932731"/>
            <a:ext cx="1846867" cy="5248027"/>
          </a:xfrm>
          <a:prstGeom prst="rect">
            <a:avLst/>
          </a:prstGeom>
        </p:spPr>
      </p:pic>
    </p:spTree>
    <p:extLst>
      <p:ext uri="{BB962C8B-B14F-4D97-AF65-F5344CB8AC3E}">
        <p14:creationId xmlns:p14="http://schemas.microsoft.com/office/powerpoint/2010/main" val="2202188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4569"/>
            <a:ext cx="10515600" cy="1325563"/>
          </a:xfrm>
        </p:spPr>
        <p:txBody>
          <a:bodyPr>
            <a:normAutofit/>
          </a:bodyPr>
          <a:lstStyle/>
          <a:p>
            <a:r>
              <a:rPr lang="en-US" sz="4000" dirty="0"/>
              <a:t>Air Monitoring Station Search Example</a:t>
            </a:r>
          </a:p>
        </p:txBody>
      </p:sp>
      <p:sp>
        <p:nvSpPr>
          <p:cNvPr id="6" name="Slide Number Placeholder 5"/>
          <p:cNvSpPr>
            <a:spLocks noGrp="1"/>
          </p:cNvSpPr>
          <p:nvPr>
            <p:ph type="sldNum" sz="quarter" idx="12"/>
          </p:nvPr>
        </p:nvSpPr>
        <p:spPr/>
        <p:txBody>
          <a:bodyPr/>
          <a:lstStyle/>
          <a:p>
            <a:pPr>
              <a:defRPr/>
            </a:pPr>
            <a:fld id="{528ADECE-CA6F-4395-B9C2-3925B492D486}" type="slidenum">
              <a:rPr lang="en-US" smtClean="0">
                <a:solidFill>
                  <a:srgbClr val="000000"/>
                </a:solidFill>
              </a:rPr>
              <a:pPr>
                <a:defRPr/>
              </a:pPr>
              <a:t>31</a:t>
            </a:fld>
            <a:endParaRPr lang="en-US" dirty="0">
              <a:solidFill>
                <a:srgbClr val="000000"/>
              </a:solidFill>
            </a:endParaRPr>
          </a:p>
        </p:txBody>
      </p:sp>
      <p:sp>
        <p:nvSpPr>
          <p:cNvPr id="10" name="TextBox 9">
            <a:extLst>
              <a:ext uri="{FF2B5EF4-FFF2-40B4-BE49-F238E27FC236}">
                <a16:creationId xmlns:a16="http://schemas.microsoft.com/office/drawing/2014/main" id="{FBF4A955-6E69-4FDB-80EB-A40F1B529DAB}"/>
              </a:ext>
            </a:extLst>
          </p:cNvPr>
          <p:cNvSpPr txBox="1"/>
          <p:nvPr/>
        </p:nvSpPr>
        <p:spPr>
          <a:xfrm>
            <a:off x="0" y="5227138"/>
            <a:ext cx="12288520" cy="1569660"/>
          </a:xfrm>
          <a:prstGeom prst="rect">
            <a:avLst/>
          </a:prstGeom>
          <a:noFill/>
        </p:spPr>
        <p:txBody>
          <a:bodyPr wrap="square" rtlCol="0">
            <a:spAutoFit/>
          </a:bodyPr>
          <a:lstStyle/>
          <a:p>
            <a:r>
              <a:rPr lang="en-US" sz="2400" dirty="0"/>
              <a:t>Once you select an area and zoom in, you can add different layers for more analysis. In this case, the monitor with high Measured Developmental Hazard Index is also in a census tract with a large percentage of its population under 5. You can select either the monitor itself or the link in the data table to view the Air Monitoring Station Report.</a:t>
            </a:r>
          </a:p>
        </p:txBody>
      </p:sp>
      <p:pic>
        <p:nvPicPr>
          <p:cNvPr id="7" name="Picture 6">
            <a:extLst>
              <a:ext uri="{FF2B5EF4-FFF2-40B4-BE49-F238E27FC236}">
                <a16:creationId xmlns:a16="http://schemas.microsoft.com/office/drawing/2014/main" id="{8248C626-3BC3-4B93-AAE6-E37340F6D17C}"/>
              </a:ext>
            </a:extLst>
          </p:cNvPr>
          <p:cNvPicPr>
            <a:picLocks noChangeAspect="1"/>
          </p:cNvPicPr>
          <p:nvPr/>
        </p:nvPicPr>
        <p:blipFill>
          <a:blip r:embed="rId3"/>
          <a:stretch>
            <a:fillRect/>
          </a:stretch>
        </p:blipFill>
        <p:spPr>
          <a:xfrm>
            <a:off x="838200" y="686094"/>
            <a:ext cx="10239498" cy="4465721"/>
          </a:xfrm>
          <a:prstGeom prst="rect">
            <a:avLst/>
          </a:prstGeom>
        </p:spPr>
      </p:pic>
      <p:sp>
        <p:nvSpPr>
          <p:cNvPr id="8" name="Rectangle 7">
            <a:extLst>
              <a:ext uri="{FF2B5EF4-FFF2-40B4-BE49-F238E27FC236}">
                <a16:creationId xmlns:a16="http://schemas.microsoft.com/office/drawing/2014/main" id="{4252148F-4D45-40C4-9F80-77AE003D4761}"/>
              </a:ext>
            </a:extLst>
          </p:cNvPr>
          <p:cNvSpPr/>
          <p:nvPr/>
        </p:nvSpPr>
        <p:spPr>
          <a:xfrm>
            <a:off x="5499963" y="2997157"/>
            <a:ext cx="240632" cy="1925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073B146-15E7-4A31-8B52-1E8DAC2E08C2}"/>
              </a:ext>
            </a:extLst>
          </p:cNvPr>
          <p:cNvSpPr/>
          <p:nvPr/>
        </p:nvSpPr>
        <p:spPr>
          <a:xfrm>
            <a:off x="930295" y="4924633"/>
            <a:ext cx="530993" cy="2563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8A08DDC-8BD3-4BB6-A8D0-556843D25C83}"/>
              </a:ext>
            </a:extLst>
          </p:cNvPr>
          <p:cNvPicPr>
            <a:picLocks noChangeAspect="1"/>
          </p:cNvPicPr>
          <p:nvPr/>
        </p:nvPicPr>
        <p:blipFill>
          <a:blip r:embed="rId4"/>
          <a:stretch>
            <a:fillRect/>
          </a:stretch>
        </p:blipFill>
        <p:spPr>
          <a:xfrm>
            <a:off x="10492740" y="2585258"/>
            <a:ext cx="1416627" cy="1912446"/>
          </a:xfrm>
          <a:prstGeom prst="rect">
            <a:avLst/>
          </a:prstGeom>
        </p:spPr>
      </p:pic>
    </p:spTree>
    <p:extLst>
      <p:ext uri="{BB962C8B-B14F-4D97-AF65-F5344CB8AC3E}">
        <p14:creationId xmlns:p14="http://schemas.microsoft.com/office/powerpoint/2010/main" val="2084171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5400" y="-146503"/>
            <a:ext cx="10515600" cy="1325563"/>
          </a:xfrm>
        </p:spPr>
        <p:txBody>
          <a:bodyPr>
            <a:normAutofit/>
          </a:bodyPr>
          <a:lstStyle/>
          <a:p>
            <a:r>
              <a:rPr lang="en-US" sz="4000" dirty="0"/>
              <a:t>Air Monitoring Station Report Example</a:t>
            </a:r>
          </a:p>
        </p:txBody>
      </p:sp>
      <p:sp>
        <p:nvSpPr>
          <p:cNvPr id="4" name="Date Placeholder 3"/>
          <p:cNvSpPr>
            <a:spLocks noGrp="1"/>
          </p:cNvSpPr>
          <p:nvPr>
            <p:ph type="dt" sz="half" idx="10"/>
          </p:nvPr>
        </p:nvSpPr>
        <p:spPr/>
        <p:txBody>
          <a:bodyPr/>
          <a:lstStyle/>
          <a:p>
            <a:pPr>
              <a:defRPr/>
            </a:pPr>
            <a:fld id="{BD785366-82B6-4756-A2E3-E790D36FA527}" type="datetime1">
              <a:rPr lang="en-US" smtClean="0">
                <a:solidFill>
                  <a:srgbClr val="000000"/>
                </a:solidFill>
              </a:rPr>
              <a:pPr>
                <a:defRPr/>
              </a:pPr>
              <a:t>2020-10-29</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U.S. Environmental Protection Agency</a:t>
            </a:r>
          </a:p>
        </p:txBody>
      </p:sp>
      <p:pic>
        <p:nvPicPr>
          <p:cNvPr id="3" name="Picture 2">
            <a:extLst>
              <a:ext uri="{FF2B5EF4-FFF2-40B4-BE49-F238E27FC236}">
                <a16:creationId xmlns:a16="http://schemas.microsoft.com/office/drawing/2014/main" id="{00D35326-4EC1-4915-B8A7-01925153D775}"/>
              </a:ext>
            </a:extLst>
          </p:cNvPr>
          <p:cNvPicPr>
            <a:picLocks noChangeAspect="1"/>
          </p:cNvPicPr>
          <p:nvPr/>
        </p:nvPicPr>
        <p:blipFill>
          <a:blip r:embed="rId3"/>
          <a:stretch>
            <a:fillRect/>
          </a:stretch>
        </p:blipFill>
        <p:spPr>
          <a:xfrm>
            <a:off x="84987" y="906546"/>
            <a:ext cx="8525613" cy="5951454"/>
          </a:xfrm>
          <a:prstGeom prst="rect">
            <a:avLst/>
          </a:prstGeom>
        </p:spPr>
      </p:pic>
      <p:sp>
        <p:nvSpPr>
          <p:cNvPr id="9" name="TextBox 8">
            <a:extLst>
              <a:ext uri="{FF2B5EF4-FFF2-40B4-BE49-F238E27FC236}">
                <a16:creationId xmlns:a16="http://schemas.microsoft.com/office/drawing/2014/main" id="{1AF74425-3221-4BBF-9D64-2D278D236343}"/>
              </a:ext>
            </a:extLst>
          </p:cNvPr>
          <p:cNvSpPr txBox="1"/>
          <p:nvPr/>
        </p:nvSpPr>
        <p:spPr>
          <a:xfrm>
            <a:off x="8610600" y="813050"/>
            <a:ext cx="3581400" cy="5909310"/>
          </a:xfrm>
          <a:prstGeom prst="rect">
            <a:avLst/>
          </a:prstGeom>
          <a:noFill/>
        </p:spPr>
        <p:txBody>
          <a:bodyPr wrap="square" rtlCol="0">
            <a:spAutoFit/>
          </a:bodyPr>
          <a:lstStyle/>
          <a:p>
            <a:r>
              <a:rPr lang="en-US" dirty="0"/>
              <a:t>The Monitor Summary shows the location of the monitor and nearby facilities as well as information about the monitor. The monitor is represented by the blue tear drop icon. All other icons are facilities.</a:t>
            </a:r>
          </a:p>
          <a:p>
            <a:endParaRPr lang="en-US" dirty="0"/>
          </a:p>
          <a:p>
            <a:r>
              <a:rPr lang="en-US" dirty="0"/>
              <a:t>The Pollutants Monitored table gives trend lines and cancer risks for all monitored pollutants. Select any pollutant to see m</a:t>
            </a:r>
            <a:r>
              <a:rPr lang="en-US" u="sng" dirty="0"/>
              <a:t>o</a:t>
            </a:r>
            <a:r>
              <a:rPr lang="en-US" dirty="0"/>
              <a:t>re details.</a:t>
            </a:r>
          </a:p>
          <a:p>
            <a:endParaRPr lang="en-US" dirty="0"/>
          </a:p>
          <a:p>
            <a:r>
              <a:rPr lang="en-US" dirty="0"/>
              <a:t>The Ambient Conditions section has a pollution rose and a wind rose. On the pollution rose, each point represents one monitored reading. Its direction in relation to the center represents the cardinal direction of the wind that day, and its distance from the center represents the magnitude of the reading.</a:t>
            </a:r>
          </a:p>
        </p:txBody>
      </p:sp>
    </p:spTree>
    <p:extLst>
      <p:ext uri="{BB962C8B-B14F-4D97-AF65-F5344CB8AC3E}">
        <p14:creationId xmlns:p14="http://schemas.microsoft.com/office/powerpoint/2010/main" val="1351674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503"/>
            <a:ext cx="10515600" cy="1325563"/>
          </a:xfrm>
        </p:spPr>
        <p:txBody>
          <a:bodyPr>
            <a:normAutofit/>
          </a:bodyPr>
          <a:lstStyle/>
          <a:p>
            <a:r>
              <a:rPr lang="en-US" sz="4000" dirty="0"/>
              <a:t>Air Monitoring Station Report Example</a:t>
            </a:r>
          </a:p>
        </p:txBody>
      </p:sp>
      <p:sp>
        <p:nvSpPr>
          <p:cNvPr id="4" name="Date Placeholder 3"/>
          <p:cNvSpPr>
            <a:spLocks noGrp="1"/>
          </p:cNvSpPr>
          <p:nvPr>
            <p:ph type="dt" sz="half" idx="10"/>
          </p:nvPr>
        </p:nvSpPr>
        <p:spPr/>
        <p:txBody>
          <a:bodyPr/>
          <a:lstStyle/>
          <a:p>
            <a:pPr>
              <a:defRPr/>
            </a:pPr>
            <a:fld id="{BD785366-82B6-4756-A2E3-E790D36FA527}" type="datetime1">
              <a:rPr lang="en-US" smtClean="0">
                <a:solidFill>
                  <a:srgbClr val="000000"/>
                </a:solidFill>
              </a:rPr>
              <a:pPr>
                <a:defRPr/>
              </a:pPr>
              <a:t>2020-10-29</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U.S. Environmental Protection Agency</a:t>
            </a:r>
          </a:p>
        </p:txBody>
      </p:sp>
      <p:sp>
        <p:nvSpPr>
          <p:cNvPr id="6" name="Slide Number Placeholder 5"/>
          <p:cNvSpPr>
            <a:spLocks noGrp="1"/>
          </p:cNvSpPr>
          <p:nvPr>
            <p:ph type="sldNum" sz="quarter" idx="12"/>
          </p:nvPr>
        </p:nvSpPr>
        <p:spPr/>
        <p:txBody>
          <a:bodyPr/>
          <a:lstStyle/>
          <a:p>
            <a:pPr>
              <a:defRPr/>
            </a:pPr>
            <a:fld id="{528ADECE-CA6F-4395-B9C2-3925B492D486}" type="slidenum">
              <a:rPr lang="en-US" smtClean="0">
                <a:solidFill>
                  <a:srgbClr val="000000"/>
                </a:solidFill>
              </a:rPr>
              <a:pPr>
                <a:defRPr/>
              </a:pPr>
              <a:t>33</a:t>
            </a:fld>
            <a:endParaRPr lang="en-US" dirty="0">
              <a:solidFill>
                <a:srgbClr val="000000"/>
              </a:solidFill>
            </a:endParaRPr>
          </a:p>
        </p:txBody>
      </p:sp>
      <p:pic>
        <p:nvPicPr>
          <p:cNvPr id="3" name="Picture 2">
            <a:extLst>
              <a:ext uri="{FF2B5EF4-FFF2-40B4-BE49-F238E27FC236}">
                <a16:creationId xmlns:a16="http://schemas.microsoft.com/office/drawing/2014/main" id="{00D35326-4EC1-4915-B8A7-01925153D775}"/>
              </a:ext>
            </a:extLst>
          </p:cNvPr>
          <p:cNvPicPr>
            <a:picLocks noChangeAspect="1"/>
          </p:cNvPicPr>
          <p:nvPr/>
        </p:nvPicPr>
        <p:blipFill>
          <a:blip r:embed="rId3"/>
          <a:stretch>
            <a:fillRect/>
          </a:stretch>
        </p:blipFill>
        <p:spPr>
          <a:xfrm>
            <a:off x="687787" y="906546"/>
            <a:ext cx="8525613" cy="5951454"/>
          </a:xfrm>
          <a:prstGeom prst="rect">
            <a:avLst/>
          </a:prstGeom>
        </p:spPr>
      </p:pic>
      <p:sp>
        <p:nvSpPr>
          <p:cNvPr id="9" name="TextBox 8">
            <a:extLst>
              <a:ext uri="{FF2B5EF4-FFF2-40B4-BE49-F238E27FC236}">
                <a16:creationId xmlns:a16="http://schemas.microsoft.com/office/drawing/2014/main" id="{1AF74425-3221-4BBF-9D64-2D278D236343}"/>
              </a:ext>
            </a:extLst>
          </p:cNvPr>
          <p:cNvSpPr txBox="1"/>
          <p:nvPr/>
        </p:nvSpPr>
        <p:spPr>
          <a:xfrm>
            <a:off x="9432757" y="1386037"/>
            <a:ext cx="2667803" cy="3785652"/>
          </a:xfrm>
          <a:prstGeom prst="rect">
            <a:avLst/>
          </a:prstGeom>
          <a:noFill/>
        </p:spPr>
        <p:txBody>
          <a:bodyPr wrap="square" rtlCol="0">
            <a:spAutoFit/>
          </a:bodyPr>
          <a:lstStyle/>
          <a:p>
            <a:r>
              <a:rPr lang="en-US" sz="2400" dirty="0"/>
              <a:t>The pollution rose shows that all of the worst readings come on days when the wind is blowing from the NW. </a:t>
            </a:r>
          </a:p>
          <a:p>
            <a:r>
              <a:rPr lang="en-US" sz="2400" dirty="0"/>
              <a:t>Note that there is one facility directly to the NW of the monitor.</a:t>
            </a:r>
          </a:p>
        </p:txBody>
      </p:sp>
      <p:sp>
        <p:nvSpPr>
          <p:cNvPr id="11" name="Rectangle 10">
            <a:extLst>
              <a:ext uri="{FF2B5EF4-FFF2-40B4-BE49-F238E27FC236}">
                <a16:creationId xmlns:a16="http://schemas.microsoft.com/office/drawing/2014/main" id="{3B6B1692-239B-4F89-A8FD-0CC95B96A687}"/>
              </a:ext>
            </a:extLst>
          </p:cNvPr>
          <p:cNvSpPr/>
          <p:nvPr/>
        </p:nvSpPr>
        <p:spPr>
          <a:xfrm>
            <a:off x="1809549" y="2477540"/>
            <a:ext cx="360073" cy="3571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FD37162-F915-47D6-B9C7-CFA71F64BE7E}"/>
              </a:ext>
            </a:extLst>
          </p:cNvPr>
          <p:cNvSpPr/>
          <p:nvPr/>
        </p:nvSpPr>
        <p:spPr>
          <a:xfrm>
            <a:off x="964276" y="4700770"/>
            <a:ext cx="2114205" cy="1129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20166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503"/>
            <a:ext cx="10515600" cy="1325563"/>
          </a:xfrm>
        </p:spPr>
        <p:txBody>
          <a:bodyPr>
            <a:normAutofit/>
          </a:bodyPr>
          <a:lstStyle/>
          <a:p>
            <a:r>
              <a:rPr lang="en-US" sz="3200" dirty="0">
                <a:solidFill>
                  <a:schemeClr val="bg1"/>
                </a:solidFill>
              </a:rPr>
              <a:t>Air Monitoring Station Report Example</a:t>
            </a:r>
          </a:p>
        </p:txBody>
      </p:sp>
      <p:sp>
        <p:nvSpPr>
          <p:cNvPr id="4" name="Date Placeholder 3"/>
          <p:cNvSpPr>
            <a:spLocks noGrp="1"/>
          </p:cNvSpPr>
          <p:nvPr>
            <p:ph type="dt" sz="half" idx="10"/>
          </p:nvPr>
        </p:nvSpPr>
        <p:spPr/>
        <p:txBody>
          <a:bodyPr/>
          <a:lstStyle/>
          <a:p>
            <a:pPr>
              <a:defRPr/>
            </a:pPr>
            <a:fld id="{BD785366-82B6-4756-A2E3-E790D36FA527}" type="datetime1">
              <a:rPr lang="en-US" smtClean="0">
                <a:solidFill>
                  <a:srgbClr val="000000"/>
                </a:solidFill>
              </a:rPr>
              <a:pPr>
                <a:defRPr/>
              </a:pPr>
              <a:t>2020-10-29</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U.S. Environmental Protection Agency</a:t>
            </a:r>
          </a:p>
        </p:txBody>
      </p:sp>
      <p:sp>
        <p:nvSpPr>
          <p:cNvPr id="6" name="Slide Number Placeholder 5"/>
          <p:cNvSpPr>
            <a:spLocks noGrp="1"/>
          </p:cNvSpPr>
          <p:nvPr>
            <p:ph type="sldNum" sz="quarter" idx="12"/>
          </p:nvPr>
        </p:nvSpPr>
        <p:spPr/>
        <p:txBody>
          <a:bodyPr/>
          <a:lstStyle/>
          <a:p>
            <a:pPr>
              <a:defRPr/>
            </a:pPr>
            <a:fld id="{528ADECE-CA6F-4395-B9C2-3925B492D486}" type="slidenum">
              <a:rPr lang="en-US" smtClean="0">
                <a:solidFill>
                  <a:srgbClr val="000000"/>
                </a:solidFill>
              </a:rPr>
              <a:pPr>
                <a:defRPr/>
              </a:pPr>
              <a:t>34</a:t>
            </a:fld>
            <a:endParaRPr lang="en-US" dirty="0">
              <a:solidFill>
                <a:srgbClr val="000000"/>
              </a:solidFill>
            </a:endParaRPr>
          </a:p>
        </p:txBody>
      </p:sp>
      <p:pic>
        <p:nvPicPr>
          <p:cNvPr id="7" name="Picture 6">
            <a:extLst>
              <a:ext uri="{FF2B5EF4-FFF2-40B4-BE49-F238E27FC236}">
                <a16:creationId xmlns:a16="http://schemas.microsoft.com/office/drawing/2014/main" id="{A2A7EAE9-58E2-4E4C-B7C3-739FF614B3FA}"/>
              </a:ext>
            </a:extLst>
          </p:cNvPr>
          <p:cNvPicPr>
            <a:picLocks noChangeAspect="1"/>
          </p:cNvPicPr>
          <p:nvPr/>
        </p:nvPicPr>
        <p:blipFill>
          <a:blip r:embed="rId3"/>
          <a:stretch>
            <a:fillRect/>
          </a:stretch>
        </p:blipFill>
        <p:spPr>
          <a:xfrm>
            <a:off x="0" y="682363"/>
            <a:ext cx="9020205" cy="6008632"/>
          </a:xfrm>
          <a:prstGeom prst="rect">
            <a:avLst/>
          </a:prstGeom>
        </p:spPr>
      </p:pic>
      <p:sp>
        <p:nvSpPr>
          <p:cNvPr id="8" name="TextBox 7">
            <a:extLst>
              <a:ext uri="{FF2B5EF4-FFF2-40B4-BE49-F238E27FC236}">
                <a16:creationId xmlns:a16="http://schemas.microsoft.com/office/drawing/2014/main" id="{91940786-3F93-4A2A-BF2B-CC99C4BD70DE}"/>
              </a:ext>
            </a:extLst>
          </p:cNvPr>
          <p:cNvSpPr txBox="1"/>
          <p:nvPr/>
        </p:nvSpPr>
        <p:spPr>
          <a:xfrm>
            <a:off x="9020205" y="1395722"/>
            <a:ext cx="3171795" cy="3416320"/>
          </a:xfrm>
          <a:prstGeom prst="rect">
            <a:avLst/>
          </a:prstGeom>
          <a:noFill/>
        </p:spPr>
        <p:txBody>
          <a:bodyPr wrap="square" rtlCol="0">
            <a:spAutoFit/>
          </a:bodyPr>
          <a:lstStyle/>
          <a:p>
            <a:r>
              <a:rPr lang="en-US" sz="2400" dirty="0"/>
              <a:t>Note that 100 percent of daily lead measurements are over the NATA Modeled Concentration and that the highest lead emitter within 5km is the same facility highlighted in the previous slide.</a:t>
            </a:r>
          </a:p>
        </p:txBody>
      </p:sp>
      <p:sp>
        <p:nvSpPr>
          <p:cNvPr id="9" name="Title 1">
            <a:extLst>
              <a:ext uri="{FF2B5EF4-FFF2-40B4-BE49-F238E27FC236}">
                <a16:creationId xmlns:a16="http://schemas.microsoft.com/office/drawing/2014/main" id="{6234B620-C174-4B1C-9613-4AF725EE98A9}"/>
              </a:ext>
            </a:extLst>
          </p:cNvPr>
          <p:cNvSpPr txBox="1">
            <a:spLocks/>
          </p:cNvSpPr>
          <p:nvPr/>
        </p:nvSpPr>
        <p:spPr>
          <a:xfrm>
            <a:off x="0" y="-30721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Air Monitoring Station Report Continued</a:t>
            </a:r>
          </a:p>
        </p:txBody>
      </p:sp>
      <p:sp>
        <p:nvSpPr>
          <p:cNvPr id="10" name="Rectangle 9">
            <a:extLst>
              <a:ext uri="{FF2B5EF4-FFF2-40B4-BE49-F238E27FC236}">
                <a16:creationId xmlns:a16="http://schemas.microsoft.com/office/drawing/2014/main" id="{E5CCDC3D-0F5D-4384-82F1-8430C4131EC2}"/>
              </a:ext>
            </a:extLst>
          </p:cNvPr>
          <p:cNvSpPr/>
          <p:nvPr/>
        </p:nvSpPr>
        <p:spPr>
          <a:xfrm>
            <a:off x="6769622" y="1208115"/>
            <a:ext cx="1571105" cy="27087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00B09F-F882-47A4-8384-4D7B6CBAC9B3}"/>
              </a:ext>
            </a:extLst>
          </p:cNvPr>
          <p:cNvSpPr/>
          <p:nvPr/>
        </p:nvSpPr>
        <p:spPr>
          <a:xfrm>
            <a:off x="102816" y="4574770"/>
            <a:ext cx="8917390" cy="2585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9838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229A48-7772-43B1-B430-B3D9D2391930}"/>
              </a:ext>
            </a:extLst>
          </p:cNvPr>
          <p:cNvPicPr>
            <a:picLocks noChangeAspect="1"/>
          </p:cNvPicPr>
          <p:nvPr/>
        </p:nvPicPr>
        <p:blipFill rotWithShape="1">
          <a:blip r:embed="rId3">
            <a:extLst>
              <a:ext uri="{28A0092B-C50C-407E-A947-70E740481C1C}">
                <a14:useLocalDpi xmlns:a14="http://schemas.microsoft.com/office/drawing/2010/main" val="0"/>
              </a:ext>
            </a:extLst>
          </a:blip>
          <a:srcRect r="59925" b="31759"/>
          <a:stretch/>
        </p:blipFill>
        <p:spPr>
          <a:xfrm>
            <a:off x="520230" y="1474301"/>
            <a:ext cx="4340967" cy="4157931"/>
          </a:xfrm>
          <a:prstGeom prst="rect">
            <a:avLst/>
          </a:prstGeom>
        </p:spPr>
      </p:pic>
      <p:pic>
        <p:nvPicPr>
          <p:cNvPr id="9" name="Picture 8">
            <a:extLst>
              <a:ext uri="{FF2B5EF4-FFF2-40B4-BE49-F238E27FC236}">
                <a16:creationId xmlns:a16="http://schemas.microsoft.com/office/drawing/2014/main" id="{A3B24CAF-4823-4632-8DBF-B91BFEF6DB15}"/>
              </a:ext>
            </a:extLst>
          </p:cNvPr>
          <p:cNvPicPr/>
          <p:nvPr/>
        </p:nvPicPr>
        <p:blipFill>
          <a:blip r:embed="rId4">
            <a:extLst>
              <a:ext uri="{28A0092B-C50C-407E-A947-70E740481C1C}">
                <a14:useLocalDpi xmlns:a14="http://schemas.microsoft.com/office/drawing/2010/main" val="0"/>
              </a:ext>
            </a:extLst>
          </a:blip>
          <a:stretch>
            <a:fillRect/>
          </a:stretch>
        </p:blipFill>
        <p:spPr>
          <a:xfrm>
            <a:off x="526034" y="1474301"/>
            <a:ext cx="4330461" cy="4157931"/>
          </a:xfrm>
          <a:prstGeom prst="rect">
            <a:avLst/>
          </a:prstGeom>
        </p:spPr>
      </p:pic>
      <p:sp>
        <p:nvSpPr>
          <p:cNvPr id="6" name="Title 5"/>
          <p:cNvSpPr>
            <a:spLocks noGrp="1"/>
          </p:cNvSpPr>
          <p:nvPr>
            <p:ph type="title"/>
          </p:nvPr>
        </p:nvSpPr>
        <p:spPr>
          <a:xfrm>
            <a:off x="272573" y="168460"/>
            <a:ext cx="10160000" cy="990600"/>
          </a:xfrm>
        </p:spPr>
        <p:txBody>
          <a:bodyPr>
            <a:normAutofit/>
          </a:bodyPr>
          <a:lstStyle/>
          <a:p>
            <a:r>
              <a:rPr lang="en-US" sz="4000"/>
              <a:t>Data Flowing Into ECATT</a:t>
            </a:r>
            <a:endParaRPr lang="en-US" sz="4000" dirty="0"/>
          </a:p>
        </p:txBody>
      </p:sp>
      <p:sp>
        <p:nvSpPr>
          <p:cNvPr id="3" name="Date Placeholder 2"/>
          <p:cNvSpPr>
            <a:spLocks noGrp="1"/>
          </p:cNvSpPr>
          <p:nvPr>
            <p:ph type="dt" sz="half" idx="10"/>
          </p:nvPr>
        </p:nvSpPr>
        <p:spPr/>
        <p:txBody>
          <a:bodyPr/>
          <a:lstStyle/>
          <a:p>
            <a:pPr>
              <a:defRPr/>
            </a:pPr>
            <a:fld id="{07C1CEBC-587B-4E14-93B0-6CEE8178DE88}" type="datetime1">
              <a:rPr lang="en-US" smtClean="0">
                <a:solidFill>
                  <a:srgbClr val="000000"/>
                </a:solidFill>
              </a:rPr>
              <a:pPr>
                <a:defRPr/>
              </a:pPr>
              <a:t>2020-10-29</a:t>
            </a:fld>
            <a:endParaRPr lang="en-US" dirty="0">
              <a:solidFill>
                <a:srgbClr val="000000"/>
              </a:solidFill>
            </a:endParaRPr>
          </a:p>
        </p:txBody>
      </p:sp>
      <p:sp>
        <p:nvSpPr>
          <p:cNvPr id="10" name="TextBox 9">
            <a:extLst>
              <a:ext uri="{FF2B5EF4-FFF2-40B4-BE49-F238E27FC236}">
                <a16:creationId xmlns:a16="http://schemas.microsoft.com/office/drawing/2014/main" id="{272EFB2C-8C06-4A4D-9A1A-D0BFD037CB18}"/>
              </a:ext>
            </a:extLst>
          </p:cNvPr>
          <p:cNvSpPr txBox="1"/>
          <p:nvPr/>
        </p:nvSpPr>
        <p:spPr>
          <a:xfrm>
            <a:off x="5622402" y="121163"/>
            <a:ext cx="6392387" cy="7017306"/>
          </a:xfrm>
          <a:prstGeom prst="rect">
            <a:avLst/>
          </a:prstGeom>
          <a:noFill/>
        </p:spPr>
        <p:txBody>
          <a:bodyPr wrap="square" rtlCol="0">
            <a:spAutoFit/>
          </a:bodyPr>
          <a:lstStyle/>
          <a:p>
            <a:r>
              <a:rPr lang="en-US" sz="2400"/>
              <a:t>Many stove-piped data sources with useful information are integrated in this tool.</a:t>
            </a:r>
          </a:p>
          <a:p>
            <a:endParaRPr lang="en-US" sz="2400"/>
          </a:p>
          <a:p>
            <a:r>
              <a:rPr lang="en-US" sz="2400" b="1"/>
              <a:t>Emissions Inventories</a:t>
            </a:r>
          </a:p>
          <a:p>
            <a:r>
              <a:rPr lang="en-US" sz="2400"/>
              <a:t>TRI – Toxics Release Inventory</a:t>
            </a:r>
          </a:p>
          <a:p>
            <a:r>
              <a:rPr lang="en-US" sz="2400"/>
              <a:t>NEI – National Emissions Inventory</a:t>
            </a:r>
          </a:p>
          <a:p>
            <a:r>
              <a:rPr lang="en-US" sz="2400"/>
              <a:t>CAMD – Clean Air Markets Division</a:t>
            </a:r>
          </a:p>
          <a:p>
            <a:r>
              <a:rPr lang="en-US" sz="2400"/>
              <a:t>GHG – Greenhouse Gas Reporting Program</a:t>
            </a:r>
          </a:p>
          <a:p>
            <a:r>
              <a:rPr lang="en-US" sz="2400" b="1"/>
              <a:t>Compliance Data</a:t>
            </a:r>
          </a:p>
          <a:p>
            <a:r>
              <a:rPr lang="en-US" sz="2400"/>
              <a:t>ICIS-Air – Integrated Compliance Information System</a:t>
            </a:r>
          </a:p>
          <a:p>
            <a:r>
              <a:rPr lang="en-US" sz="2400" b="1"/>
              <a:t>Ambient Conditions </a:t>
            </a:r>
          </a:p>
          <a:p>
            <a:r>
              <a:rPr lang="en-US" sz="2400"/>
              <a:t>NWS – National Weather Service</a:t>
            </a:r>
          </a:p>
          <a:p>
            <a:r>
              <a:rPr lang="en-US" sz="2400"/>
              <a:t>AMA – Ambient Monitoring Archive</a:t>
            </a:r>
          </a:p>
          <a:p>
            <a:r>
              <a:rPr lang="en-US" sz="2400"/>
              <a:t>AQS – Air Quality System</a:t>
            </a:r>
          </a:p>
          <a:p>
            <a:r>
              <a:rPr lang="en-US" sz="2400" b="1"/>
              <a:t>Other Sources</a:t>
            </a:r>
            <a:endParaRPr lang="en-US" sz="2400"/>
          </a:p>
          <a:p>
            <a:r>
              <a:rPr lang="en-US" sz="2400"/>
              <a:t>NATA – National Air Toxics Assessment</a:t>
            </a:r>
          </a:p>
          <a:p>
            <a:r>
              <a:rPr lang="en-US" sz="2400"/>
              <a:t>EJSCREEN – Environmental Justice Data</a:t>
            </a:r>
          </a:p>
          <a:p>
            <a:endParaRPr lang="en-US" dirty="0"/>
          </a:p>
        </p:txBody>
      </p:sp>
    </p:spTree>
    <p:extLst>
      <p:ext uri="{BB962C8B-B14F-4D97-AF65-F5344CB8AC3E}">
        <p14:creationId xmlns:p14="http://schemas.microsoft.com/office/powerpoint/2010/main" val="202581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659" y="1016275"/>
            <a:ext cx="11410682" cy="1325563"/>
          </a:xfrm>
        </p:spPr>
        <p:txBody>
          <a:bodyPr>
            <a:normAutofit/>
          </a:bodyPr>
          <a:lstStyle/>
          <a:p>
            <a:r>
              <a:rPr lang="en-US" sz="3300" dirty="0"/>
              <a:t>How CAA Compliance and Enforcement Programs are Using ECATT</a:t>
            </a:r>
          </a:p>
        </p:txBody>
      </p:sp>
      <p:sp>
        <p:nvSpPr>
          <p:cNvPr id="3" name="Content Placeholder 2"/>
          <p:cNvSpPr>
            <a:spLocks noGrp="1"/>
          </p:cNvSpPr>
          <p:nvPr>
            <p:ph idx="1"/>
          </p:nvPr>
        </p:nvSpPr>
        <p:spPr>
          <a:xfrm>
            <a:off x="665356" y="2241550"/>
            <a:ext cx="10861288" cy="4114800"/>
          </a:xfrm>
        </p:spPr>
        <p:txBody>
          <a:bodyPr>
            <a:normAutofit fontScale="92500" lnSpcReduction="10000"/>
          </a:bodyPr>
          <a:lstStyle/>
          <a:p>
            <a:r>
              <a:rPr lang="en-US" sz="2600" dirty="0"/>
              <a:t>Working backwards from Air Toxics or CAP hotspots to find potential contributors.</a:t>
            </a:r>
          </a:p>
          <a:p>
            <a:r>
              <a:rPr lang="en-US" sz="2600" dirty="0"/>
              <a:t>Comparing how well monitored pollutant readings align with reported emissions from nearby facilities.</a:t>
            </a:r>
          </a:p>
          <a:p>
            <a:r>
              <a:rPr lang="en-US" sz="2600" dirty="0"/>
              <a:t>Finding which facilities fit the profile of high pollutant releases, but do not have major permit status.</a:t>
            </a:r>
          </a:p>
          <a:p>
            <a:r>
              <a:rPr lang="en-US" sz="2600" dirty="0"/>
              <a:t>To see which industries or pollutants are contributing to overall pollutant loadings and/or risk.</a:t>
            </a:r>
          </a:p>
          <a:p>
            <a:r>
              <a:rPr lang="en-US" sz="2600" dirty="0"/>
              <a:t>Seeing which pollutants are being released and where.</a:t>
            </a:r>
          </a:p>
          <a:p>
            <a:r>
              <a:rPr lang="en-US" sz="2600" dirty="0"/>
              <a:t>Finding Air Toxics or CAP monitoring stations and their readings based on pollutants of interest. </a:t>
            </a:r>
          </a:p>
          <a:p>
            <a:r>
              <a:rPr lang="en-US" sz="2600" dirty="0"/>
              <a:t>To support the CCAC NCI</a:t>
            </a:r>
          </a:p>
          <a:p>
            <a:endParaRPr lang="en-US" sz="2600" dirty="0"/>
          </a:p>
          <a:p>
            <a:endParaRPr lang="en-US" sz="2600" dirty="0"/>
          </a:p>
          <a:p>
            <a:endParaRPr lang="en-US" dirty="0"/>
          </a:p>
        </p:txBody>
      </p:sp>
      <p:sp>
        <p:nvSpPr>
          <p:cNvPr id="4" name="Date Placeholder 3"/>
          <p:cNvSpPr>
            <a:spLocks noGrp="1"/>
          </p:cNvSpPr>
          <p:nvPr>
            <p:ph type="dt" sz="half" idx="10"/>
          </p:nvPr>
        </p:nvSpPr>
        <p:spPr/>
        <p:txBody>
          <a:bodyPr/>
          <a:lstStyle/>
          <a:p>
            <a:pPr>
              <a:defRPr/>
            </a:pPr>
            <a:fld id="{BD785366-82B6-4756-A2E3-E790D36FA527}" type="datetime1">
              <a:rPr lang="en-US" smtClean="0">
                <a:solidFill>
                  <a:srgbClr val="000000"/>
                </a:solidFill>
              </a:rPr>
              <a:pPr>
                <a:defRPr/>
              </a:pPr>
              <a:t>2020-10-29</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U.S. Environmental Protection Agency</a:t>
            </a:r>
          </a:p>
        </p:txBody>
      </p:sp>
      <p:sp>
        <p:nvSpPr>
          <p:cNvPr id="6" name="Slide Number Placeholder 5"/>
          <p:cNvSpPr>
            <a:spLocks noGrp="1"/>
          </p:cNvSpPr>
          <p:nvPr>
            <p:ph type="sldNum" sz="quarter" idx="12"/>
          </p:nvPr>
        </p:nvSpPr>
        <p:spPr/>
        <p:txBody>
          <a:bodyPr/>
          <a:lstStyle/>
          <a:p>
            <a:pPr>
              <a:defRPr/>
            </a:pPr>
            <a:fld id="{528ADECE-CA6F-4395-B9C2-3925B492D486}"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3963129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990600"/>
            <a:ext cx="10160000" cy="990600"/>
          </a:xfrm>
        </p:spPr>
        <p:txBody>
          <a:bodyPr>
            <a:normAutofit/>
          </a:bodyPr>
          <a:lstStyle/>
          <a:p>
            <a:r>
              <a:rPr lang="en-US" sz="3600" dirty="0"/>
              <a:t>TRI and NEI</a:t>
            </a:r>
          </a:p>
        </p:txBody>
      </p:sp>
      <p:sp>
        <p:nvSpPr>
          <p:cNvPr id="3" name="Content Placeholder 2"/>
          <p:cNvSpPr>
            <a:spLocks noGrp="1"/>
          </p:cNvSpPr>
          <p:nvPr>
            <p:ph idx="1"/>
          </p:nvPr>
        </p:nvSpPr>
        <p:spPr>
          <a:xfrm>
            <a:off x="1152395" y="1970762"/>
            <a:ext cx="10363200" cy="3733800"/>
          </a:xfrm>
        </p:spPr>
        <p:txBody>
          <a:bodyPr>
            <a:normAutofit lnSpcReduction="10000"/>
          </a:bodyPr>
          <a:lstStyle/>
          <a:p>
            <a:r>
              <a:rPr lang="en-US" sz="2400" dirty="0"/>
              <a:t>TRI – Toxic Release Inventory</a:t>
            </a:r>
          </a:p>
          <a:p>
            <a:pPr lvl="1"/>
            <a:r>
              <a:rPr lang="en-US" sz="2000" dirty="0"/>
              <a:t>Tracks the management of certain toxic chemicals that may pose a threat to human health and the environment</a:t>
            </a:r>
          </a:p>
          <a:p>
            <a:pPr lvl="1"/>
            <a:r>
              <a:rPr lang="en-US" sz="2000" dirty="0"/>
              <a:t>Self reported by facilities in certain industrial sectors such as manufacturing, metal mining, electric power generation, chemical manufacturing and hazardous waste treatment. </a:t>
            </a:r>
          </a:p>
          <a:p>
            <a:r>
              <a:rPr lang="en-US" sz="2400" dirty="0"/>
              <a:t>NEI – National Emissions Inventory</a:t>
            </a:r>
          </a:p>
          <a:p>
            <a:pPr lvl="1"/>
            <a:r>
              <a:rPr lang="en-US" sz="2000" dirty="0"/>
              <a:t>A comprehensive and detailed estimate of air emissions of criteria pollutants, criteria precursors, and hazardous air pollutants from air emissions sources. </a:t>
            </a:r>
          </a:p>
          <a:p>
            <a:pPr lvl="1"/>
            <a:r>
              <a:rPr lang="en-US" sz="2000" dirty="0"/>
              <a:t>Released every three years based primarily upon data provided by State, Local, and Tribal air agencies for sources in their jurisdictions and supplemented by data developed by the US EPA. </a:t>
            </a:r>
          </a:p>
          <a:p>
            <a:pPr lvl="1"/>
            <a:r>
              <a:rPr lang="en-US" sz="2000" dirty="0"/>
              <a:t>Built using the Emissions Inventory System (EIS)</a:t>
            </a:r>
          </a:p>
        </p:txBody>
      </p:sp>
      <p:sp>
        <p:nvSpPr>
          <p:cNvPr id="4" name="Date Placeholder 3"/>
          <p:cNvSpPr>
            <a:spLocks noGrp="1"/>
          </p:cNvSpPr>
          <p:nvPr>
            <p:ph type="dt" sz="half" idx="10"/>
          </p:nvPr>
        </p:nvSpPr>
        <p:spPr/>
        <p:txBody>
          <a:bodyPr/>
          <a:lstStyle/>
          <a:p>
            <a:pPr>
              <a:defRPr/>
            </a:pPr>
            <a:fld id="{BD785366-82B6-4756-A2E3-E790D36FA527}" type="datetime1">
              <a:rPr lang="en-US" smtClean="0">
                <a:solidFill>
                  <a:srgbClr val="000000"/>
                </a:solidFill>
              </a:rPr>
              <a:pPr>
                <a:defRPr/>
              </a:pPr>
              <a:t>2020-10-29</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U.S. Environmental Protection Agency</a:t>
            </a:r>
          </a:p>
        </p:txBody>
      </p:sp>
      <p:sp>
        <p:nvSpPr>
          <p:cNvPr id="6" name="Slide Number Placeholder 5"/>
          <p:cNvSpPr>
            <a:spLocks noGrp="1"/>
          </p:cNvSpPr>
          <p:nvPr>
            <p:ph type="sldNum" sz="quarter" idx="12"/>
          </p:nvPr>
        </p:nvSpPr>
        <p:spPr/>
        <p:txBody>
          <a:bodyPr/>
          <a:lstStyle/>
          <a:p>
            <a:pPr>
              <a:defRPr/>
            </a:pPr>
            <a:fld id="{528ADECE-CA6F-4395-B9C2-3925B492D486}"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3249952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0200" y="414863"/>
            <a:ext cx="2503714" cy="1325563"/>
          </a:xfrm>
        </p:spPr>
        <p:txBody>
          <a:bodyPr>
            <a:noAutofit/>
          </a:bodyPr>
          <a:lstStyle/>
          <a:p>
            <a:r>
              <a:rPr lang="en-US" sz="3600" dirty="0"/>
              <a:t>Three Search Tools in ECATT</a:t>
            </a:r>
          </a:p>
        </p:txBody>
      </p:sp>
      <p:sp>
        <p:nvSpPr>
          <p:cNvPr id="4" name="Date Placeholder 3"/>
          <p:cNvSpPr>
            <a:spLocks noGrp="1"/>
          </p:cNvSpPr>
          <p:nvPr>
            <p:ph type="dt" sz="half" idx="10"/>
          </p:nvPr>
        </p:nvSpPr>
        <p:spPr/>
        <p:txBody>
          <a:bodyPr/>
          <a:lstStyle/>
          <a:p>
            <a:pPr>
              <a:defRPr/>
            </a:pPr>
            <a:fld id="{BD785366-82B6-4756-A2E3-E790D36FA527}" type="datetime1">
              <a:rPr lang="en-US" smtClean="0">
                <a:solidFill>
                  <a:srgbClr val="000000"/>
                </a:solidFill>
              </a:rPr>
              <a:pPr>
                <a:defRPr/>
              </a:pPr>
              <a:t>2020-10-29</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U.S. Environmental Protection Agency</a:t>
            </a:r>
          </a:p>
        </p:txBody>
      </p:sp>
      <p:sp>
        <p:nvSpPr>
          <p:cNvPr id="6" name="Slide Number Placeholder 5"/>
          <p:cNvSpPr>
            <a:spLocks noGrp="1"/>
          </p:cNvSpPr>
          <p:nvPr>
            <p:ph type="sldNum" sz="quarter" idx="12"/>
          </p:nvPr>
        </p:nvSpPr>
        <p:spPr/>
        <p:txBody>
          <a:bodyPr/>
          <a:lstStyle/>
          <a:p>
            <a:pPr>
              <a:defRPr/>
            </a:pPr>
            <a:fld id="{528ADECE-CA6F-4395-B9C2-3925B492D486}" type="slidenum">
              <a:rPr lang="en-US" smtClean="0">
                <a:solidFill>
                  <a:srgbClr val="000000"/>
                </a:solidFill>
              </a:rPr>
              <a:pPr>
                <a:defRPr/>
              </a:pPr>
              <a:t>7</a:t>
            </a:fld>
            <a:endParaRPr lang="en-US" dirty="0">
              <a:solidFill>
                <a:srgbClr val="000000"/>
              </a:solidFill>
            </a:endParaRPr>
          </a:p>
        </p:txBody>
      </p:sp>
      <p:pic>
        <p:nvPicPr>
          <p:cNvPr id="14" name="Picture 13">
            <a:extLst>
              <a:ext uri="{FF2B5EF4-FFF2-40B4-BE49-F238E27FC236}">
                <a16:creationId xmlns:a16="http://schemas.microsoft.com/office/drawing/2014/main" id="{3B4B899D-8181-408A-AE78-DB5FAE2A4D96}"/>
              </a:ext>
            </a:extLst>
          </p:cNvPr>
          <p:cNvPicPr>
            <a:picLocks noChangeAspect="1"/>
          </p:cNvPicPr>
          <p:nvPr/>
        </p:nvPicPr>
        <p:blipFill rotWithShape="1">
          <a:blip r:embed="rId3">
            <a:extLst>
              <a:ext uri="{28A0092B-C50C-407E-A947-70E740481C1C}">
                <a14:useLocalDpi xmlns:a14="http://schemas.microsoft.com/office/drawing/2010/main" val="0"/>
              </a:ext>
            </a:extLst>
          </a:blip>
          <a:srcRect b="5956"/>
          <a:stretch/>
        </p:blipFill>
        <p:spPr>
          <a:xfrm>
            <a:off x="2585720" y="91697"/>
            <a:ext cx="9618979" cy="6674605"/>
          </a:xfrm>
          <a:prstGeom prst="rect">
            <a:avLst/>
          </a:prstGeom>
        </p:spPr>
      </p:pic>
      <p:sp>
        <p:nvSpPr>
          <p:cNvPr id="15" name="Rectangle 14">
            <a:extLst>
              <a:ext uri="{FF2B5EF4-FFF2-40B4-BE49-F238E27FC236}">
                <a16:creationId xmlns:a16="http://schemas.microsoft.com/office/drawing/2014/main" id="{9E80D5C1-C483-4D86-A62A-0C8CBFD4A9F1}"/>
              </a:ext>
            </a:extLst>
          </p:cNvPr>
          <p:cNvSpPr/>
          <p:nvPr/>
        </p:nvSpPr>
        <p:spPr>
          <a:xfrm>
            <a:off x="2585720" y="3335168"/>
            <a:ext cx="5759790" cy="9688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5806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217" y="1270000"/>
            <a:ext cx="11803566" cy="5451475"/>
          </a:xfrm>
        </p:spPr>
        <p:txBody>
          <a:bodyPr>
            <a:normAutofit lnSpcReduction="10000"/>
          </a:bodyPr>
          <a:lstStyle/>
          <a:p>
            <a:pPr marL="0" indent="0">
              <a:buNone/>
            </a:pPr>
            <a:r>
              <a:rPr lang="en-US" sz="3600" dirty="0"/>
              <a:t>1. Air Monitoring Stations search</a:t>
            </a:r>
          </a:p>
          <a:p>
            <a:pPr lvl="1"/>
            <a:r>
              <a:rPr lang="en-US" sz="2600" dirty="0"/>
              <a:t>Data from air monitoring stations.</a:t>
            </a:r>
          </a:p>
          <a:p>
            <a:pPr lvl="2"/>
            <a:r>
              <a:rPr lang="en-US" sz="2600" dirty="0"/>
              <a:t>HAPs ranked by cancer risk, hazard risk, or individual pollutant readings.</a:t>
            </a:r>
          </a:p>
          <a:p>
            <a:pPr lvl="2"/>
            <a:r>
              <a:rPr lang="en-US" sz="2600" dirty="0"/>
              <a:t>CAPs ranked by average reading, max reading, or exceedances.  </a:t>
            </a:r>
          </a:p>
          <a:p>
            <a:pPr lvl="2"/>
            <a:r>
              <a:rPr lang="en-US" sz="2600" dirty="0"/>
              <a:t>Other map layers (such as non-attainment areas and EJ screen) are available to provide more context.</a:t>
            </a:r>
          </a:p>
          <a:p>
            <a:pPr lvl="1"/>
            <a:r>
              <a:rPr lang="en-US" sz="2600" dirty="0"/>
              <a:t>Search options incorporate NATA data so user can compare modeled results to monitored results.</a:t>
            </a:r>
          </a:p>
          <a:p>
            <a:pPr lvl="1"/>
            <a:r>
              <a:rPr lang="en-US" sz="2600" dirty="0"/>
              <a:t>Use cases -</a:t>
            </a:r>
          </a:p>
          <a:p>
            <a:pPr lvl="2"/>
            <a:r>
              <a:rPr lang="en-US" sz="2600" dirty="0"/>
              <a:t>Identifying pollution hotspots and potential nearby contributors.</a:t>
            </a:r>
          </a:p>
          <a:p>
            <a:pPr lvl="2"/>
            <a:r>
              <a:rPr lang="en-US" sz="2600" dirty="0"/>
              <a:t>Comparing monitored readings with reported emissions from nearby facilities to identify discrepancies.</a:t>
            </a:r>
          </a:p>
          <a:p>
            <a:pPr lvl="2"/>
            <a:r>
              <a:rPr lang="en-US" sz="2600" dirty="0"/>
              <a:t>Ranking cancer risk, hazard risk, or pollutant readings between different monitors.</a:t>
            </a:r>
          </a:p>
          <a:p>
            <a:pPr lvl="2"/>
            <a:endParaRPr lang="en-US" sz="2200" dirty="0"/>
          </a:p>
        </p:txBody>
      </p:sp>
      <p:sp>
        <p:nvSpPr>
          <p:cNvPr id="5" name="Footer Placeholder 4"/>
          <p:cNvSpPr>
            <a:spLocks noGrp="1"/>
          </p:cNvSpPr>
          <p:nvPr>
            <p:ph type="ftr" sz="quarter" idx="11"/>
          </p:nvPr>
        </p:nvSpPr>
        <p:spPr/>
        <p:txBody>
          <a:bodyPr/>
          <a:lstStyle/>
          <a:p>
            <a:pPr>
              <a:defRPr/>
            </a:pPr>
            <a:r>
              <a:rPr lang="en-US" dirty="0">
                <a:solidFill>
                  <a:srgbClr val="000000"/>
                </a:solidFill>
              </a:rPr>
              <a:t>U.S. Environmental Protection Agency</a:t>
            </a:r>
          </a:p>
        </p:txBody>
      </p:sp>
      <p:sp>
        <p:nvSpPr>
          <p:cNvPr id="6" name="Slide Number Placeholder 5"/>
          <p:cNvSpPr>
            <a:spLocks noGrp="1"/>
          </p:cNvSpPr>
          <p:nvPr>
            <p:ph type="sldNum" sz="quarter" idx="12"/>
          </p:nvPr>
        </p:nvSpPr>
        <p:spPr/>
        <p:txBody>
          <a:bodyPr/>
          <a:lstStyle/>
          <a:p>
            <a:pPr>
              <a:defRPr/>
            </a:pPr>
            <a:fld id="{528ADECE-CA6F-4395-B9C2-3925B492D486}"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2323104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705" y="1625600"/>
            <a:ext cx="11628589" cy="5232400"/>
          </a:xfrm>
        </p:spPr>
        <p:txBody>
          <a:bodyPr>
            <a:normAutofit/>
          </a:bodyPr>
          <a:lstStyle/>
          <a:p>
            <a:pPr marL="0" indent="0">
              <a:buNone/>
            </a:pPr>
            <a:r>
              <a:rPr lang="en-US" sz="3600" dirty="0"/>
              <a:t>2. Emission Screener Search</a:t>
            </a:r>
          </a:p>
          <a:p>
            <a:pPr lvl="1"/>
            <a:r>
              <a:rPr lang="en-US" sz="2600" dirty="0"/>
              <a:t>Single query tool for emissions data sorted by facility, industry, and pollutant. Allows for definition of parameters such as location, data year, pollutant category, facility characteristics, compliance history, and more. </a:t>
            </a:r>
          </a:p>
          <a:p>
            <a:pPr lvl="1"/>
            <a:r>
              <a:rPr lang="en-US" sz="2600" dirty="0"/>
              <a:t>Use Cases –</a:t>
            </a:r>
          </a:p>
          <a:p>
            <a:pPr lvl="2"/>
            <a:r>
              <a:rPr lang="en-US" sz="2600" dirty="0"/>
              <a:t>Finding major contributors of hotspot-creating pollutants which are not located near monitors.</a:t>
            </a:r>
          </a:p>
          <a:p>
            <a:pPr lvl="2"/>
            <a:r>
              <a:rPr lang="en-US" sz="2600" dirty="0"/>
              <a:t>Identifying discrepancies between NEI and TRI.</a:t>
            </a:r>
          </a:p>
          <a:p>
            <a:pPr lvl="2"/>
            <a:r>
              <a:rPr lang="en-US" sz="2600" dirty="0"/>
              <a:t>Determining which industries or pollutants are contributing to overall pollutant loadings and/or risk.</a:t>
            </a:r>
          </a:p>
          <a:p>
            <a:pPr lvl="2"/>
            <a:r>
              <a:rPr lang="en-US" sz="2600" dirty="0"/>
              <a:t>Finding facilities included in NCI.</a:t>
            </a:r>
          </a:p>
          <a:p>
            <a:pPr marL="0" indent="0">
              <a:buNone/>
            </a:pPr>
            <a:endParaRPr lang="en-US" sz="1400" dirty="0"/>
          </a:p>
          <a:p>
            <a:pPr lvl="2"/>
            <a:endParaRPr lang="en-US" sz="1400" dirty="0"/>
          </a:p>
          <a:p>
            <a:pPr marL="0" indent="0">
              <a:buNone/>
            </a:pPr>
            <a:endParaRPr lang="en-US" sz="1800" dirty="0"/>
          </a:p>
        </p:txBody>
      </p:sp>
      <p:sp>
        <p:nvSpPr>
          <p:cNvPr id="4" name="Date Placeholder 3"/>
          <p:cNvSpPr>
            <a:spLocks noGrp="1"/>
          </p:cNvSpPr>
          <p:nvPr>
            <p:ph type="dt" sz="half" idx="10"/>
          </p:nvPr>
        </p:nvSpPr>
        <p:spPr/>
        <p:txBody>
          <a:bodyPr/>
          <a:lstStyle/>
          <a:p>
            <a:pPr>
              <a:defRPr/>
            </a:pPr>
            <a:fld id="{BD785366-82B6-4756-A2E3-E790D36FA527}" type="datetime1">
              <a:rPr lang="en-US" smtClean="0">
                <a:solidFill>
                  <a:srgbClr val="000000"/>
                </a:solidFill>
              </a:rPr>
              <a:pPr>
                <a:defRPr/>
              </a:pPr>
              <a:t>2020-10-29</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U.S. Environmental Protection Agency</a:t>
            </a:r>
          </a:p>
        </p:txBody>
      </p:sp>
      <p:sp>
        <p:nvSpPr>
          <p:cNvPr id="6" name="Slide Number Placeholder 5"/>
          <p:cNvSpPr>
            <a:spLocks noGrp="1"/>
          </p:cNvSpPr>
          <p:nvPr>
            <p:ph type="sldNum" sz="quarter" idx="12"/>
          </p:nvPr>
        </p:nvSpPr>
        <p:spPr/>
        <p:txBody>
          <a:bodyPr/>
          <a:lstStyle/>
          <a:p>
            <a:pPr>
              <a:defRPr/>
            </a:pPr>
            <a:fld id="{528ADECE-CA6F-4395-B9C2-3925B492D486}"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2668910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F92FB9DB-2E18-41A8-BC3D-6707BF8D8ED2}">
  <ds:schemaRefs>
    <ds:schemaRef ds:uri="ESRI.ArcGIS.Mapping.OfficeIntegration.PowerPointInfo"/>
  </ds:schemaRefs>
</ds:datastoreItem>
</file>

<file path=customXml/itemProps10.xml><?xml version="1.0" encoding="utf-8"?>
<ds:datastoreItem xmlns:ds="http://schemas.openxmlformats.org/officeDocument/2006/customXml" ds:itemID="{B4E6E7A4-CC9A-41D9-B68C-B23A0F628537}">
  <ds:schemaRefs>
    <ds:schemaRef ds:uri="ESRI.ArcGIS.Mapping.OfficeIntegration.PowerPointInfo"/>
  </ds:schemaRefs>
</ds:datastoreItem>
</file>

<file path=customXml/itemProps11.xml><?xml version="1.0" encoding="utf-8"?>
<ds:datastoreItem xmlns:ds="http://schemas.openxmlformats.org/officeDocument/2006/customXml" ds:itemID="{CBF856DF-F9B0-49A4-A311-88085B816296}">
  <ds:schemaRefs>
    <ds:schemaRef ds:uri="ESRI.ArcGIS.Mapping.OfficeIntegration.PowerPointInfo"/>
  </ds:schemaRefs>
</ds:datastoreItem>
</file>

<file path=customXml/itemProps12.xml><?xml version="1.0" encoding="utf-8"?>
<ds:datastoreItem xmlns:ds="http://schemas.openxmlformats.org/officeDocument/2006/customXml" ds:itemID="{0E16A1EF-483D-4508-AB98-83C6F37A95F7}">
  <ds:schemaRefs>
    <ds:schemaRef ds:uri="ESRI.ArcGIS.Mapping.OfficeIntegration.PowerPointInfo"/>
  </ds:schemaRefs>
</ds:datastoreItem>
</file>

<file path=customXml/itemProps13.xml><?xml version="1.0" encoding="utf-8"?>
<ds:datastoreItem xmlns:ds="http://schemas.openxmlformats.org/officeDocument/2006/customXml" ds:itemID="{FBC0EEE4-1C6A-488A-B2F2-FE595DC84E64}">
  <ds:schemaRefs>
    <ds:schemaRef ds:uri="ESRI.ArcGIS.Mapping.OfficeIntegration.PowerPointInfo"/>
  </ds:schemaRefs>
</ds:datastoreItem>
</file>

<file path=customXml/itemProps14.xml><?xml version="1.0" encoding="utf-8"?>
<ds:datastoreItem xmlns:ds="http://schemas.openxmlformats.org/officeDocument/2006/customXml" ds:itemID="{AAA48B7D-CAB1-4B7A-92C8-E659CC83E01A}">
  <ds:schemaRefs>
    <ds:schemaRef ds:uri="ESRI.ArcGIS.Mapping.OfficeIntegration.PowerPointInfo"/>
  </ds:schemaRefs>
</ds:datastoreItem>
</file>

<file path=customXml/itemProps15.xml><?xml version="1.0" encoding="utf-8"?>
<ds:datastoreItem xmlns:ds="http://schemas.openxmlformats.org/officeDocument/2006/customXml" ds:itemID="{D95101CD-A8BB-4B2A-8115-617E09A32863}">
  <ds:schemaRefs>
    <ds:schemaRef ds:uri="ESRI.ArcGIS.Mapping.OfficeIntegration.PowerPointInfo"/>
  </ds:schemaRefs>
</ds:datastoreItem>
</file>

<file path=customXml/itemProps16.xml><?xml version="1.0" encoding="utf-8"?>
<ds:datastoreItem xmlns:ds="http://schemas.openxmlformats.org/officeDocument/2006/customXml" ds:itemID="{532C82BA-1CFF-4C63-8A78-9D5904935CF6}">
  <ds:schemaRefs>
    <ds:schemaRef ds:uri="ESRI.ArcGIS.Mapping.OfficeIntegration.PowerPointInfo"/>
  </ds:schemaRefs>
</ds:datastoreItem>
</file>

<file path=customXml/itemProps2.xml><?xml version="1.0" encoding="utf-8"?>
<ds:datastoreItem xmlns:ds="http://schemas.openxmlformats.org/officeDocument/2006/customXml" ds:itemID="{9B6CE76D-9ECA-4033-AFE7-E2B6C6764F53}">
  <ds:schemaRefs>
    <ds:schemaRef ds:uri="ESRI.ArcGIS.Mapping.OfficeIntegration.PowerPointInfo"/>
  </ds:schemaRefs>
</ds:datastoreItem>
</file>

<file path=customXml/itemProps3.xml><?xml version="1.0" encoding="utf-8"?>
<ds:datastoreItem xmlns:ds="http://schemas.openxmlformats.org/officeDocument/2006/customXml" ds:itemID="{06AF79D8-D97D-477E-9439-834A93A9821D}">
  <ds:schemaRefs>
    <ds:schemaRef ds:uri="ESRI.ArcGIS.Mapping.OfficeIntegration.PowerPointInfo"/>
  </ds:schemaRefs>
</ds:datastoreItem>
</file>

<file path=customXml/itemProps4.xml><?xml version="1.0" encoding="utf-8"?>
<ds:datastoreItem xmlns:ds="http://schemas.openxmlformats.org/officeDocument/2006/customXml" ds:itemID="{424BB246-E6E1-4AC0-BBE5-49BF2A917175}">
  <ds:schemaRefs>
    <ds:schemaRef ds:uri="ESRI.ArcGIS.Mapping.OfficeIntegration.PowerPointInfo"/>
  </ds:schemaRefs>
</ds:datastoreItem>
</file>

<file path=customXml/itemProps5.xml><?xml version="1.0" encoding="utf-8"?>
<ds:datastoreItem xmlns:ds="http://schemas.openxmlformats.org/officeDocument/2006/customXml" ds:itemID="{65151D18-B746-4F5A-943F-0FD26137ABB3}">
  <ds:schemaRefs>
    <ds:schemaRef ds:uri="ESRI.ArcGIS.Mapping.OfficeIntegration.PowerPointInfo"/>
  </ds:schemaRefs>
</ds:datastoreItem>
</file>

<file path=customXml/itemProps6.xml><?xml version="1.0" encoding="utf-8"?>
<ds:datastoreItem xmlns:ds="http://schemas.openxmlformats.org/officeDocument/2006/customXml" ds:itemID="{12422A25-F563-475F-BE6A-FA3DF6D3D867}">
  <ds:schemaRefs>
    <ds:schemaRef ds:uri="ESRI.ArcGIS.Mapping.OfficeIntegration.PowerPointInfo"/>
  </ds:schemaRefs>
</ds:datastoreItem>
</file>

<file path=customXml/itemProps7.xml><?xml version="1.0" encoding="utf-8"?>
<ds:datastoreItem xmlns:ds="http://schemas.openxmlformats.org/officeDocument/2006/customXml" ds:itemID="{EB93002D-C385-4D61-A676-AD69F135191E}">
  <ds:schemaRefs>
    <ds:schemaRef ds:uri="ESRI.ArcGIS.Mapping.OfficeIntegration.PowerPointInfo"/>
  </ds:schemaRefs>
</ds:datastoreItem>
</file>

<file path=customXml/itemProps8.xml><?xml version="1.0" encoding="utf-8"?>
<ds:datastoreItem xmlns:ds="http://schemas.openxmlformats.org/officeDocument/2006/customXml" ds:itemID="{F53A8658-0EA4-428E-B692-C48109597A8E}">
  <ds:schemaRefs>
    <ds:schemaRef ds:uri="ESRI.ArcGIS.Mapping.OfficeIntegration.PowerPointInfo"/>
  </ds:schemaRefs>
</ds:datastoreItem>
</file>

<file path=customXml/itemProps9.xml><?xml version="1.0" encoding="utf-8"?>
<ds:datastoreItem xmlns:ds="http://schemas.openxmlformats.org/officeDocument/2006/customXml" ds:itemID="{08E0E319-04FB-42F0-BF39-C9C140D745D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3483</TotalTime>
  <Words>2417</Words>
  <Application>Microsoft Office PowerPoint</Application>
  <PresentationFormat>Widescreen</PresentationFormat>
  <Paragraphs>297</Paragraphs>
  <Slides>34</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ECHO Clean Air Tracking Tool (ECATT)</vt:lpstr>
      <vt:lpstr>Why ECATT?</vt:lpstr>
      <vt:lpstr>What is ECATT?</vt:lpstr>
      <vt:lpstr>Data Flowing Into ECATT</vt:lpstr>
      <vt:lpstr>How CAA Compliance and Enforcement Programs are Using ECATT</vt:lpstr>
      <vt:lpstr>TRI and NEI</vt:lpstr>
      <vt:lpstr>Three Search Tools in ECATT</vt:lpstr>
      <vt:lpstr>PowerPoint Presentation</vt:lpstr>
      <vt:lpstr>PowerPoint Presentation</vt:lpstr>
      <vt:lpstr>PowerPoint Presentation</vt:lpstr>
      <vt:lpstr>Key Reports Available Within ECATT</vt:lpstr>
      <vt:lpstr>Air Pollutant Report</vt:lpstr>
      <vt:lpstr>Air Monitoring Station Report</vt:lpstr>
      <vt:lpstr>Caveats/Known Issues</vt:lpstr>
      <vt:lpstr>Development Cycle - ECATT</vt:lpstr>
      <vt:lpstr>Version 2 – New Features</vt:lpstr>
      <vt:lpstr>Version 2 – New Features</vt:lpstr>
      <vt:lpstr>Additional Version 2 Updates</vt:lpstr>
      <vt:lpstr>NCI Support Changes</vt:lpstr>
      <vt:lpstr>How to Access ECATT</vt:lpstr>
      <vt:lpstr>Demo/Screen Shots</vt:lpstr>
      <vt:lpstr>Emission Screener Search Example</vt:lpstr>
      <vt:lpstr>PowerPoint Presentation</vt:lpstr>
      <vt:lpstr>PowerPoint Presentation</vt:lpstr>
      <vt:lpstr>PowerPoint Presentation</vt:lpstr>
      <vt:lpstr>PowerPoint Presentation</vt:lpstr>
      <vt:lpstr>PowerPoint Presentation</vt:lpstr>
      <vt:lpstr>Air Monitoring Station Search Options</vt:lpstr>
      <vt:lpstr>Air Monitoring Station Search Example</vt:lpstr>
      <vt:lpstr>Air Monitoring Station Search Example</vt:lpstr>
      <vt:lpstr>Air Monitoring Station Search Example</vt:lpstr>
      <vt:lpstr>Air Monitoring Station Report Example</vt:lpstr>
      <vt:lpstr>Air Monitoring Station Report Example</vt:lpstr>
      <vt:lpstr>Air Monitoring Station Report 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ECHO Clean Air Targeting Tool (ECATT)</dc:title>
  <dc:creator>Yourish, Jesse</dc:creator>
  <cp:lastModifiedBy>Carey Jang</cp:lastModifiedBy>
  <cp:revision>149</cp:revision>
  <cp:lastPrinted>2016-09-20T16:26:17Z</cp:lastPrinted>
  <dcterms:created xsi:type="dcterms:W3CDTF">2016-08-11T18:07:14Z</dcterms:created>
  <dcterms:modified xsi:type="dcterms:W3CDTF">2020-10-29T23:07:40Z</dcterms:modified>
</cp:coreProperties>
</file>