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s/comment3.xml" ContentType="application/vnd.openxmlformats-officedocument.presentationml.comment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3"/>
  </p:sldMasterIdLst>
  <p:notesMasterIdLst>
    <p:notesMasterId r:id="rId20"/>
  </p:notesMasterIdLst>
  <p:sldIdLst>
    <p:sldId id="263" r:id="rId4"/>
    <p:sldId id="273" r:id="rId5"/>
    <p:sldId id="274" r:id="rId6"/>
    <p:sldId id="257" r:id="rId7"/>
    <p:sldId id="258" r:id="rId8"/>
    <p:sldId id="265" r:id="rId9"/>
    <p:sldId id="268" r:id="rId10"/>
    <p:sldId id="266" r:id="rId11"/>
    <p:sldId id="270" r:id="rId12"/>
    <p:sldId id="271" r:id="rId13"/>
    <p:sldId id="269" r:id="rId14"/>
    <p:sldId id="267" r:id="rId15"/>
    <p:sldId id="264" r:id="rId16"/>
    <p:sldId id="260" r:id="rId17"/>
    <p:sldId id="262" r:id="rId18"/>
    <p:sldId id="261" r:id="rId1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bin" initials="RL" lastIdx="1" clrIdx="0">
    <p:extLst>
      <p:ext uri="{19B8F6BF-5375-455C-9EA6-DF929625EA0E}">
        <p15:presenceInfo xmlns:p15="http://schemas.microsoft.com/office/powerpoint/2012/main" xmlns="" userId="Robin" providerId="None"/>
      </p:ext>
    </p:extLst>
  </p:cmAuthor>
  <p:cmAuthor id="2" name="Landis, Elizabeth" initials="LE" lastIdx="1" clrIdx="1">
    <p:extLst>
      <p:ext uri="{19B8F6BF-5375-455C-9EA6-DF929625EA0E}">
        <p15:presenceInfo xmlns:p15="http://schemas.microsoft.com/office/powerpoint/2012/main" xmlns="" userId="S::Landis.Elizabeth@epa.gov::ab5a0f48-4954-4e8f-b852-9bcaf16ccf62" providerId="AD"/>
      </p:ext>
    </p:extLst>
  </p:cmAuthor>
  <p:cmAuthor id="3" name="Fox, Tyler" initials="FT" lastIdx="6" clrIdx="2">
    <p:extLst>
      <p:ext uri="{19B8F6BF-5375-455C-9EA6-DF929625EA0E}">
        <p15:presenceInfo xmlns:p15="http://schemas.microsoft.com/office/powerpoint/2012/main" xmlns="" userId="S::Fox.Tyler@epa.gov::d3ca8bf6-d2c8-45ae-bf9b-8f74647f810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356" autoAdjust="0"/>
    <p:restoredTop sz="77235" autoAdjust="0"/>
  </p:normalViewPr>
  <p:slideViewPr>
    <p:cSldViewPr snapToGrid="0">
      <p:cViewPr varScale="1">
        <p:scale>
          <a:sx n="82" d="100"/>
          <a:sy n="82" d="100"/>
        </p:scale>
        <p:origin x="-233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1.xml"/><Relationship Id="rId21" Type="http://schemas.openxmlformats.org/officeDocument/2006/relationships/commentAuthors" Target="commentAuthor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20-04-29T16:30:01.291" idx="1">
    <p:pos x="10" y="10"/>
    <p:text>Please add O3 Formulation study here too</p:text>
    <p:extLst>
      <p:ext uri="{C676402C-5697-4E1C-873F-D02D1690AC5C}">
        <p15:threadingInfo xmlns:p15="http://schemas.microsoft.com/office/powerpoint/2012/main" xmlns="" timeZoneBias="240"/>
      </p:ext>
    </p:extLst>
  </p:cm>
  <p:cm authorId="3" dt="2020-04-29T16:37:27.957" idx="6">
    <p:pos x="10" y="106"/>
    <p:text>May even want to consider a separate slide on that study--what it was, and its findings.</p:text>
    <p:extLst>
      <p:ext uri="{C676402C-5697-4E1C-873F-D02D1690AC5C}">
        <p15:threadingInfo xmlns:p15="http://schemas.microsoft.com/office/powerpoint/2012/main" xmlns="" timeZoneBias="240">
          <p15:parentCm authorId="3" idx="1"/>
        </p15:threadingInfo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4-29T12:00:27.229" idx="1">
    <p:pos x="2969" y="942"/>
    <p:text>I'm guessing you will say this, but we should be able to describe the difference between the retrospective approach and the rollback approach.</p:text>
    <p:extLst>
      <p:ext uri="{C676402C-5697-4E1C-873F-D02D1690AC5C}">
        <p15:threadingInfo xmlns:p15="http://schemas.microsoft.com/office/powerpoint/2012/main" xmlns="" timeZoneBias="240"/>
      </p:ext>
    </p:extLst>
  </p:cm>
  <p:cm authorId="2" dt="2020-04-29T12:20:01.266" idx="1">
    <p:pos x="2969" y="1038"/>
    <p:text>Yes will do</p:text>
    <p:extLst>
      <p:ext uri="{C676402C-5697-4E1C-873F-D02D1690AC5C}">
        <p15:threadingInfo xmlns:p15="http://schemas.microsoft.com/office/powerpoint/2012/main" xmlns="" timeZoneBias="240">
          <p15:parentCm authorId="1" idx="1"/>
        </p15:threadingInfo>
      </p:ext>
    </p:extLst>
  </p:cm>
  <p:cm authorId="3" dt="2020-04-29T16:36:13.061" idx="5">
    <p:pos x="2969" y="1134"/>
    <p:text>Good to reference the appendix slides that have all the details</p:text>
    <p:extLst>
      <p:ext uri="{C676402C-5697-4E1C-873F-D02D1690AC5C}">
        <p15:threadingInfo xmlns:p15="http://schemas.microsoft.com/office/powerpoint/2012/main" xmlns="" timeZoneBias="240">
          <p15:parentCm authorId="1" idx="1"/>
        </p15:threadingInfo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20-04-29T16:33:53.564" idx="3">
    <p:pos x="10" y="10"/>
    <p:text>I prefer one of the intro slides that Gobeail developed in context of Louisville that is more broad and related to OAQPS</p:text>
    <p:extLst>
      <p:ext uri="{C676402C-5697-4E1C-873F-D02D1690AC5C}">
        <p15:threadingInfo xmlns:p15="http://schemas.microsoft.com/office/powerpoint/2012/main" xmlns="" timeZoneBias="240"/>
      </p:ext>
    </p:extLst>
  </p:cm>
  <p:cm authorId="3" dt="2020-04-29T16:34:25.325" idx="4">
    <p:pos x="106" y="106"/>
    <p:text>This current slide has steps for a Cost-Benefit assessment and does not relate specifically to MP work.</p:text>
    <p:extLst>
      <p:ext uri="{C676402C-5697-4E1C-873F-D02D1690AC5C}">
        <p15:threadingInfo xmlns:p15="http://schemas.microsoft.com/office/powerpoint/2012/main" xmlns="" timeZoneBias="24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059F00-7C98-4D1C-A0E7-8748052395E8}" type="datetimeFigureOut">
              <a:rPr lang="en-US" smtClean="0"/>
              <a:pPr/>
              <a:t>2020-04-29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05422-1729-4581-9CB8-8AF770D43E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63536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605422-1729-4581-9CB8-8AF770D43E0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33430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605422-1729-4581-9CB8-8AF770D43E0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276816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Slides 10-12 have more detailed results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605422-1729-4581-9CB8-8AF770D43E0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973214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The broader goal for NEXUS is to create a user-friendly screening tool such that regions, states, local agencies, and other institutions can conduct their own multi-pollutant, risk-based screening analyses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The screening tool should have different data presentations for understanding and communicating an area’s potential multi-pollutant risk, including (</a:t>
            </a:r>
            <a:r>
              <a:rPr lang="en-US" dirty="0" err="1"/>
              <a:t>i</a:t>
            </a:r>
            <a:r>
              <a:rPr lang="en-US" dirty="0"/>
              <a:t>) characterizing the air quality issues in terms of pollutant concentrations and risks and (ii) identifying source(s) that may contribute to the air quality issues and related risks. 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/>
              <a:t>2014 Version NEXUS Created in HEID  - 2020 Version NEXUS Created in AQAD (Carey Jang) </a:t>
            </a:r>
            <a:endParaRPr lang="en-US" sz="1200" dirty="0" smtClean="0"/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1" dirty="0" smtClean="0">
                <a:solidFill>
                  <a:srgbClr val="FF0000"/>
                </a:solidFill>
              </a:rPr>
              <a:t>New Nexus tool – Phase 1 prototype developed;</a:t>
            </a:r>
            <a:r>
              <a:rPr lang="en-US" sz="1200" b="1" baseline="0" dirty="0" smtClean="0">
                <a:solidFill>
                  <a:srgbClr val="FF0000"/>
                </a:solidFill>
              </a:rPr>
              <a:t> Currently work on improving Phase 1 </a:t>
            </a:r>
            <a:r>
              <a:rPr lang="en-US" sz="1200" b="1" baseline="0" smtClean="0">
                <a:solidFill>
                  <a:srgbClr val="FF0000"/>
                </a:solidFill>
              </a:rPr>
              <a:t>prototype based </a:t>
            </a:r>
            <a:r>
              <a:rPr lang="en-US" sz="1200" b="1" baseline="0" dirty="0" smtClean="0">
                <a:solidFill>
                  <a:srgbClr val="FF0000"/>
                </a:solidFill>
              </a:rPr>
              <a:t>on MP team’s feedback and developing Phase 2 functions</a:t>
            </a:r>
            <a:r>
              <a:rPr lang="en-US" sz="1200" b="1" dirty="0" smtClean="0">
                <a:solidFill>
                  <a:srgbClr val="FF0000"/>
                </a:solidFill>
              </a:rPr>
              <a:t> for regional analysis and data query; Anticipate</a:t>
            </a:r>
            <a:r>
              <a:rPr lang="en-US" sz="1200" b="1" baseline="0" dirty="0" smtClean="0">
                <a:solidFill>
                  <a:srgbClr val="FF0000"/>
                </a:solidFill>
              </a:rPr>
              <a:t> to have a functional tool for demo in July.</a:t>
            </a:r>
            <a:endParaRPr lang="en-US" sz="1200" b="1" dirty="0">
              <a:solidFill>
                <a:srgbClr val="FF0000"/>
              </a:solidFill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605422-1729-4581-9CB8-8AF770D43E0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21760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/>
          <p:cNvPicPr>
            <a:picLocks noChangeAspect="1" noChangeArrowheads="1"/>
          </p:cNvPicPr>
          <p:nvPr/>
        </p:nvPicPr>
        <p:blipFill>
          <a:blip r:embed="rId2" cstate="print"/>
          <a:srcRect t="4126" b="303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1676400"/>
            <a:ext cx="4876800" cy="448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 sz="3600" b="1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569902A6-75A9-4365-96C9-BE849B6240DA}" type="datetime1">
              <a:rPr lang="en-US" smtClean="0"/>
              <a:pPr/>
              <a:t>2020-04-29</a:t>
            </a:fld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667000" y="6248400"/>
            <a:ext cx="3810000" cy="457200"/>
          </a:xfrm>
        </p:spPr>
        <p:txBody>
          <a:bodyPr/>
          <a:lstStyle>
            <a:lvl1pPr>
              <a:defRPr sz="1400" dirty="0" smtClean="0"/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9371E7C-9DE9-4551-9371-56E9C7644D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01085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olorchange_epa_seal pantone tri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76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F996D1BE-5B5A-4A64-A47C-E3F607741242}" type="datetime1">
              <a:rPr lang="en-US" smtClean="0"/>
              <a:pPr/>
              <a:t>2020-04-29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 dirty="0" smtClean="0"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9371E7C-9DE9-4551-9371-56E9C7644D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11278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olorchange_epa_seal pantone tri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76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600200"/>
            <a:ext cx="1943100" cy="4495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600200"/>
            <a:ext cx="5676900" cy="4495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6397DDB6-CF6E-4551-A423-7EABDDB64DA5}" type="datetime1">
              <a:rPr lang="en-US" smtClean="0"/>
              <a:pPr/>
              <a:t>2020-04-29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 dirty="0" smtClean="0"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9371E7C-9DE9-4551-9371-56E9C7644D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499080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lorchange_epa_seal pantone tri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76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600200"/>
            <a:ext cx="7620000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2667000"/>
            <a:ext cx="3810000" cy="3429000"/>
          </a:xfrm>
        </p:spPr>
        <p:txBody>
          <a:bodyPr/>
          <a:lstStyle/>
          <a:p>
            <a:pPr lvl="0"/>
            <a:r>
              <a:rPr lang="en-US" noProof="0"/>
              <a:t>Click icon to add online image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2667000"/>
            <a:ext cx="3810000" cy="3429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A3B0EDB0-C010-442D-90EB-FFF248F442B3}" type="datetime1">
              <a:rPr lang="en-US" smtClean="0"/>
              <a:pPr/>
              <a:t>2020-04-29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9371E7C-9DE9-4551-9371-56E9C7644D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321608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olorchange_epa_seal pantone tri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76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600200"/>
            <a:ext cx="7620000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85800" y="2667000"/>
            <a:ext cx="7772400" cy="3429000"/>
          </a:xfrm>
        </p:spPr>
        <p:txBody>
          <a:bodyPr/>
          <a:lstStyle/>
          <a:p>
            <a:pPr lvl="0"/>
            <a:r>
              <a:rPr lang="en-US" noProof="0"/>
              <a:t>Click icon to add SmartArt graphic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2EC11881-6FDC-4BB0-8C55-567665BF5DB6}" type="datetime1">
              <a:rPr lang="en-US" smtClean="0"/>
              <a:pPr/>
              <a:t>2020-04-29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9371E7C-9DE9-4551-9371-56E9C7644D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798224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lorchange_epa_seal pantone tri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76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600200"/>
            <a:ext cx="7620000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667000"/>
            <a:ext cx="3810000" cy="3429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667000"/>
            <a:ext cx="3810000" cy="3429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4BBD352A-6052-4838-9239-77747836F305}" type="datetime1">
              <a:rPr lang="en-US" smtClean="0"/>
              <a:pPr/>
              <a:t>2020-04-29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9371E7C-9DE9-4551-9371-56E9C7644D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220569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olorchange_epa_seal pantone tri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76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1600200"/>
            <a:ext cx="7772400" cy="4495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BBD264AF-05DE-44C1-AE18-5C4E5F6793B5}" type="datetime1">
              <a:rPr lang="en-US" smtClean="0"/>
              <a:pPr/>
              <a:t>2020-04-29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9371E7C-9DE9-4551-9371-56E9C7644D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82126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olorchange_epa_seal pantone tri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76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82676A72-B18B-4FEC-8034-8DF2FFE38919}" type="datetime1">
              <a:rPr lang="en-US" smtClean="0"/>
              <a:pPr/>
              <a:t>2020-04-29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9371E7C-9DE9-4551-9371-56E9C7644D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1480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olorchange_epa_seal pantone tri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76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EAA8C7C5-BDE8-4D88-AA01-7ECEAD5FD680}" type="datetime1">
              <a:rPr lang="en-US" smtClean="0"/>
              <a:pPr/>
              <a:t>2020-04-29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9371E7C-9DE9-4551-9371-56E9C7644D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71676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lorchange_epa_seal pantone tri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76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667000"/>
            <a:ext cx="3810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667000"/>
            <a:ext cx="3810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11C97617-10F5-4133-886D-2A0BD918EC55}" type="datetime1">
              <a:rPr lang="en-US" smtClean="0"/>
              <a:pPr/>
              <a:t>2020-04-29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 dirty="0" smtClean="0"/>
            </a:lvl1pPr>
          </a:lstStyle>
          <a:p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9371E7C-9DE9-4551-9371-56E9C7644D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61686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olorchange_epa_seal pantone tri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76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35685298-6822-4C49-BFFC-B53CBC7215D2}" type="datetime1">
              <a:rPr lang="en-US" smtClean="0"/>
              <a:pPr/>
              <a:t>2020-04-29</a:t>
            </a:fld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9371E7C-9DE9-4551-9371-56E9C7644D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63600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olorchange_epa_seal pantone tri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76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E14D87F6-45A6-4821-8285-6A59B4BA359D}" type="datetime1">
              <a:rPr lang="en-US" smtClean="0"/>
              <a:pPr/>
              <a:t>2020-04-29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 dirty="0" smtClean="0"/>
            </a:lvl1pPr>
          </a:lstStyle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9371E7C-9DE9-4551-9371-56E9C7644D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83041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olorchange_epa_seal pantone tri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76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81EC184B-850C-45C6-9318-35628D0CC866}" type="datetime1">
              <a:rPr lang="en-US" smtClean="0"/>
              <a:pPr/>
              <a:t>2020-04-29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 dirty="0" smtClean="0"/>
            </a:lvl1pPr>
          </a:lstStyle>
          <a:p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9371E7C-9DE9-4551-9371-56E9C7644D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97794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lorchange_epa_seal pantone tri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76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AA2DF4C2-7757-4520-BBA6-31319D53B30E}" type="datetime1">
              <a:rPr lang="en-US" smtClean="0"/>
              <a:pPr/>
              <a:t>2020-04-29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 dirty="0" smtClean="0"/>
            </a:lvl1pPr>
          </a:lstStyle>
          <a:p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9371E7C-9DE9-4551-9371-56E9C7644D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9318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lorchange_epa_seal pantone tri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76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1F1F8A2A-41DA-4A1A-9ACA-BF312A5FEAF4}" type="datetime1">
              <a:rPr lang="en-US" smtClean="0"/>
              <a:pPr/>
              <a:t>2020-04-29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 dirty="0" smtClean="0"/>
            </a:lvl1pPr>
          </a:lstStyle>
          <a:p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9371E7C-9DE9-4551-9371-56E9C7644D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93308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7"/>
          <p:cNvPicPr>
            <a:picLocks noChangeAspect="1" noChangeArrowheads="1"/>
          </p:cNvPicPr>
          <p:nvPr/>
        </p:nvPicPr>
        <p:blipFill>
          <a:blip r:embed="rId17" cstate="print"/>
          <a:srcRect t="4126" b="303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1600200"/>
            <a:ext cx="7620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667000"/>
            <a:ext cx="7772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fld id="{E0296885-9337-4A1C-9C06-497981B63DDD}" type="datetime1">
              <a:rPr lang="en-US" smtClean="0"/>
              <a:pPr/>
              <a:t>2020-04-29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05000" y="6248400"/>
            <a:ext cx="548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dirty="0" smtClean="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fld id="{39371E7C-9DE9-4551-9371-56E9C7644D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42095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84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84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84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84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84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84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84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84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pa.gov/sites/production/files/2016-05/documents/usepa-south_carolina_final_report_may_26_16_2.pdf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comments" Target="../comments/commen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pa.gov/innovation/multi-component-voc-sensor-system-fugitive-emissions-and-odor-identification" TargetMode="External"/><Relationship Id="rId5" Type="http://schemas.openxmlformats.org/officeDocument/2006/relationships/hyperlink" Target="https://louisvilleky.gov/sites/default/files/air_pollution_control_district/documents/allother/2018/community-leader-meeting-8-20-18-epa-citizen-science-project-odor-app.pdf" TargetMode="External"/><Relationship Id="rId4" Type="http://schemas.openxmlformats.org/officeDocument/2006/relationships/hyperlink" Target="https://louisvilleky.gov/sites/default/files/air_pollution_control_district/documents/allother/2017/rubbertown_ngem_external_science_in_action_final_draft_090517.pdf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76E6E1CE-9D03-4831-8AF6-A9FB068A69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Multi-Pollutant Update</a:t>
            </a:r>
            <a:br>
              <a:rPr lang="en-US" dirty="0"/>
            </a:br>
            <a:r>
              <a:rPr lang="en-US" dirty="0"/>
              <a:t>3</a:t>
            </a:r>
            <a:r>
              <a:rPr lang="en-US" dirty="0">
                <a:solidFill>
                  <a:schemeClr val="tx1"/>
                </a:solidFill>
              </a:rPr>
              <a:t>-</a:t>
            </a:r>
            <a:r>
              <a:rPr lang="en-US" dirty="0"/>
              <a:t>Division Meeting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xmlns="" id="{10CD18D1-242D-4BFD-81C6-EEE1E0908AE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Beth Landis</a:t>
            </a:r>
          </a:p>
          <a:p>
            <a:r>
              <a:rPr lang="en-US" dirty="0"/>
              <a:t>May 4, 2020</a:t>
            </a:r>
          </a:p>
        </p:txBody>
      </p:sp>
    </p:spTree>
    <p:extLst>
      <p:ext uri="{BB962C8B-B14F-4D97-AF65-F5344CB8AC3E}">
        <p14:creationId xmlns:p14="http://schemas.microsoft.com/office/powerpoint/2010/main" xmlns="" val="3385996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42467D3-1D6C-4CCF-B5A5-EFB04C4AA77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3894" y="1211473"/>
            <a:ext cx="7976212" cy="513291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9E98F051-9709-4B79-9000-7FDB8D314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4788"/>
            <a:ext cx="5398265" cy="99060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Initial </a:t>
            </a:r>
            <a:r>
              <a:rPr lang="en-US" dirty="0">
                <a:solidFill>
                  <a:schemeClr val="bg1"/>
                </a:solidFill>
              </a:rPr>
              <a:t>MP Info for Region 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866F908-24FB-4100-8A99-294965E62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71E7C-9DE9-4551-9371-56E9C7644D2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93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E859945-A337-4EBF-B949-D3DAF6A2F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Multi-Pollutant Team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61F6714-10F7-43E6-8887-7A8EAB3CE6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444132"/>
            <a:ext cx="3810000" cy="381366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HEID</a:t>
            </a:r>
          </a:p>
          <a:p>
            <a:pPr lvl="1"/>
            <a:r>
              <a:rPr lang="en-US" dirty="0"/>
              <a:t>Beth Landis / Kimber Scavo</a:t>
            </a:r>
          </a:p>
          <a:p>
            <a:pPr lvl="1"/>
            <a:r>
              <a:rPr lang="en-US" dirty="0"/>
              <a:t>Robin Langdon / Darryl Weatherhead</a:t>
            </a:r>
          </a:p>
          <a:p>
            <a:pPr lvl="1"/>
            <a:r>
              <a:rPr lang="en-US" dirty="0"/>
              <a:t>Ben Gibson (Binational MP projects)</a:t>
            </a:r>
          </a:p>
          <a:p>
            <a:pPr lvl="1"/>
            <a:r>
              <a:rPr lang="en-US" dirty="0"/>
              <a:t>Rob Pinder</a:t>
            </a:r>
          </a:p>
          <a:p>
            <a:pPr lvl="1"/>
            <a:r>
              <a:rPr lang="en-US" dirty="0"/>
              <a:t>Chris Davis (BenMAP)</a:t>
            </a:r>
          </a:p>
          <a:p>
            <a:pPr lvl="1"/>
            <a:r>
              <a:rPr lang="en-US" dirty="0"/>
              <a:t>Carrie Wheeler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09341D47-D963-4A1E-A4E4-4BC70D4892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444132"/>
            <a:ext cx="3810000" cy="381366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AQPD</a:t>
            </a:r>
          </a:p>
          <a:p>
            <a:pPr lvl="1"/>
            <a:r>
              <a:rPr lang="en-US" dirty="0"/>
              <a:t>Rich Damberg / Megan Brachtl (Advance)</a:t>
            </a:r>
          </a:p>
          <a:p>
            <a:r>
              <a:rPr lang="en-US" dirty="0"/>
              <a:t>AQAD</a:t>
            </a:r>
          </a:p>
          <a:p>
            <a:pPr lvl="1"/>
            <a:r>
              <a:rPr lang="en-US" dirty="0"/>
              <a:t>Carey Jang / Tyler Fox (NEXUS)</a:t>
            </a:r>
          </a:p>
          <a:p>
            <a:r>
              <a:rPr lang="en-US" dirty="0"/>
              <a:t>Region 4</a:t>
            </a:r>
          </a:p>
          <a:p>
            <a:pPr lvl="1"/>
            <a:r>
              <a:rPr lang="en-US" dirty="0"/>
              <a:t>Jane Spann / Lynorae Benjamin</a:t>
            </a:r>
          </a:p>
          <a:p>
            <a:pPr lvl="1"/>
            <a:r>
              <a:rPr lang="en-US" dirty="0"/>
              <a:t>Scott Davis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61B13AD-DF78-4C9E-A820-81DDE1637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71E7C-9DE9-4551-9371-56E9C7644D28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7C8D3A2-28F0-4D8A-992C-4914072E399B}"/>
              </a:ext>
            </a:extLst>
          </p:cNvPr>
          <p:cNvSpPr/>
          <p:nvPr/>
        </p:nvSpPr>
        <p:spPr>
          <a:xfrm>
            <a:off x="93642" y="5677396"/>
            <a:ext cx="85417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1600" i="1" dirty="0"/>
              <a:t>Gobeail McKinley, Ali Kamal &amp; Laura Bunte also provided substantial contributions to the MP Team but are no longer members due to duty changes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C6ABBE8D-EC56-44C3-AA13-E6AC55A10043}"/>
              </a:ext>
            </a:extLst>
          </p:cNvPr>
          <p:cNvSpPr txBox="1">
            <a:spLocks/>
          </p:cNvSpPr>
          <p:nvPr/>
        </p:nvSpPr>
        <p:spPr bwMode="auto">
          <a:xfrm>
            <a:off x="0" y="24788"/>
            <a:ext cx="539826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r>
              <a:rPr lang="en-US" kern="0" dirty="0">
                <a:solidFill>
                  <a:schemeClr val="bg1"/>
                </a:solidFill>
              </a:rPr>
              <a:t>MP Team Members</a:t>
            </a:r>
          </a:p>
        </p:txBody>
      </p:sp>
    </p:spTree>
    <p:extLst>
      <p:ext uri="{BB962C8B-B14F-4D97-AF65-F5344CB8AC3E}">
        <p14:creationId xmlns:p14="http://schemas.microsoft.com/office/powerpoint/2010/main" xmlns="" val="20747259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7555058-FA5A-49A6-9B0E-23D107756610}"/>
              </a:ext>
            </a:extLst>
          </p:cNvPr>
          <p:cNvSpPr txBox="1"/>
          <p:nvPr/>
        </p:nvSpPr>
        <p:spPr>
          <a:xfrm>
            <a:off x="1233888" y="2473287"/>
            <a:ext cx="63897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Additional Slides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3BAED2F6-AE2F-44BC-B1B4-F0DFCA728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71E7C-9DE9-4551-9371-56E9C7644D2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55808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EA8A378-9CE9-4E7D-9392-1A32DEB4E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5889072" cy="939567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MP Assessment Process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7D5E1FAE-232B-41B2-8E47-7B1ABDA78E9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5450" y="1165677"/>
            <a:ext cx="5753100" cy="5449008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6D43AEE9-9DDB-45AB-9892-02DD67D9E319}"/>
              </a:ext>
            </a:extLst>
          </p:cNvPr>
          <p:cNvSpPr/>
          <p:nvPr/>
        </p:nvSpPr>
        <p:spPr>
          <a:xfrm>
            <a:off x="120649" y="6568947"/>
            <a:ext cx="888073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Adapted from the SC Report (pages 23-24) - </a:t>
            </a:r>
            <a:r>
              <a:rPr lang="en-US" sz="1000" i="1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https://www.epa.gov/sites/production/files/2016-05/documents/usepa-south_carolina_final_report_may_26_16_2.pdf</a:t>
            </a:r>
            <a:endParaRPr lang="en-US" sz="1000" dirty="0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xmlns="" id="{B1AF2872-09D1-4F0E-B5B8-8986A63E3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71E7C-9DE9-4551-9371-56E9C7644D2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42088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EF9F430-1C04-4276-B0DA-30CE2094D44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63128"/>
            <a:ext cx="9144000" cy="531387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D197FF44-E5AD-4C5E-8D2A-E24642F0A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71E7C-9DE9-4551-9371-56E9C7644D2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47444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8C8F09B-5B4C-4F1A-99CC-0B70223B549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97394"/>
            <a:ext cx="9144000" cy="5198209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C15C298D-8F56-49A9-941A-772D1915A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71E7C-9DE9-4551-9371-56E9C7644D2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621144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758C3A3-443D-4BBB-BDB2-EAD517BDEBA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6778" y="1391957"/>
            <a:ext cx="9144000" cy="5198209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443AFA54-9DE2-41C4-A250-D26C48D5A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71E7C-9DE9-4551-9371-56E9C7644D28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16439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4425696-8C18-428E-9E93-EE8EE0815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PLEASE INSERT A GENERAL INTRO SLIDE THAT PROVIDES SOME STRUCTURE TO WHAT IS PROVIDED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A0F0363-48AB-4F5E-BA7F-3A1CC15FE3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2E0E937-0BAC-4DB3-88B4-8982E4370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71E7C-9DE9-4551-9371-56E9C7644D2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82670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4425696-8C18-428E-9E93-EE8EE0815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PLEASE INSERT AN INTRO SLIDE THAT PROVIDES SOME STRUCTURE SPECIFIC TO LOUISVILLE EFFORT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A0F0363-48AB-4F5E-BA7F-3A1CC15FE3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2E0E937-0BAC-4DB3-88B4-8982E4370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71E7C-9DE9-4551-9371-56E9C7644D2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97503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A63897-D885-4A97-83E5-13AC53AE5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4572000" cy="9906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Louisville - Pollutant Concerns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0B6C45A-D418-4672-890B-99D7EA1861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8590" y="1358242"/>
            <a:ext cx="3915410" cy="509894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Ozone</a:t>
            </a:r>
          </a:p>
          <a:p>
            <a:pPr lvl="1"/>
            <a:r>
              <a:rPr lang="en-US" dirty="0"/>
              <a:t>Clean for 1997 NAAQS</a:t>
            </a:r>
          </a:p>
          <a:p>
            <a:pPr lvl="1"/>
            <a:r>
              <a:rPr lang="en-US" dirty="0"/>
              <a:t>Advance for 2008 NAAQS</a:t>
            </a:r>
          </a:p>
          <a:p>
            <a:pPr lvl="1"/>
            <a:r>
              <a:rPr lang="en-US" dirty="0"/>
              <a:t>Marginal nonattainment for 2015 NAAQS </a:t>
            </a:r>
          </a:p>
          <a:p>
            <a:pPr lvl="2"/>
            <a:r>
              <a:rPr lang="en-US" dirty="0"/>
              <a:t>Attainment deadline August 3, 2021</a:t>
            </a:r>
          </a:p>
          <a:p>
            <a:r>
              <a:rPr lang="en-US" dirty="0"/>
              <a:t>Odors from VOCs</a:t>
            </a:r>
          </a:p>
          <a:p>
            <a:pPr lvl="1"/>
            <a:r>
              <a:rPr lang="en-US" dirty="0"/>
              <a:t>Community complaints about odors in </a:t>
            </a:r>
            <a:r>
              <a:rPr lang="en-US" dirty="0" err="1"/>
              <a:t>Rubbertown</a:t>
            </a:r>
            <a:r>
              <a:rPr lang="en-US" dirty="0"/>
              <a:t> (industrial chemical area)</a:t>
            </a:r>
          </a:p>
          <a:p>
            <a:pPr lvl="2"/>
            <a:r>
              <a:rPr lang="en-US" dirty="0"/>
              <a:t>EJ concerns as well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95C644A-1298-4948-B2CE-BB0B29235215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367925"/>
            <a:ext cx="5228590" cy="2831465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3A8FDDF9-A4EB-4B10-A2ED-919F9515C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71E7C-9DE9-4551-9371-56E9C7644D2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2264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120AB5A-EDC0-47C0-B554-9B4CC9806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5420299" cy="990600"/>
          </a:xfrm>
        </p:spPr>
        <p:txBody>
          <a:bodyPr/>
          <a:lstStyle/>
          <a:p>
            <a:r>
              <a:rPr lang="en-US" sz="2800" dirty="0">
                <a:solidFill>
                  <a:schemeClr val="bg1"/>
                </a:solidFill>
              </a:rPr>
              <a:t>O</a:t>
            </a:r>
            <a:r>
              <a:rPr lang="en-US" sz="2800" baseline="-25000" dirty="0">
                <a:solidFill>
                  <a:schemeClr val="bg1"/>
                </a:solidFill>
              </a:rPr>
              <a:t>3</a:t>
            </a:r>
            <a:r>
              <a:rPr lang="en-US" sz="2800" dirty="0">
                <a:solidFill>
                  <a:schemeClr val="bg1"/>
                </a:solidFill>
              </a:rPr>
              <a:t> Ambient Air Characterization*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D398E16-2A48-4876-906E-F6E86C1B6B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835" y="1456841"/>
            <a:ext cx="3863233" cy="5284922"/>
          </a:xfrm>
        </p:spPr>
        <p:txBody>
          <a:bodyPr>
            <a:normAutofit fontScale="92500"/>
          </a:bodyPr>
          <a:lstStyle/>
          <a:p>
            <a:r>
              <a:rPr lang="en-US" dirty="0"/>
              <a:t>Multistate marginal O</a:t>
            </a:r>
            <a:r>
              <a:rPr lang="en-US" baseline="-25000" dirty="0"/>
              <a:t>3</a:t>
            </a:r>
            <a:r>
              <a:rPr lang="en-US" dirty="0"/>
              <a:t> NAA - KY/IN</a:t>
            </a:r>
          </a:p>
          <a:p>
            <a:r>
              <a:rPr lang="en-US" dirty="0"/>
              <a:t>12 county CBSA -- 5 counties marginal NAA for 2015 NAAQS</a:t>
            </a:r>
          </a:p>
          <a:p>
            <a:r>
              <a:rPr lang="en-US" dirty="0"/>
              <a:t>2015-2017 DVs:</a:t>
            </a:r>
          </a:p>
          <a:p>
            <a:pPr lvl="1"/>
            <a:r>
              <a:rPr lang="en-US" dirty="0"/>
              <a:t>Jefferson, KY – 74 ppb</a:t>
            </a:r>
          </a:p>
          <a:p>
            <a:pPr lvl="1"/>
            <a:r>
              <a:rPr lang="en-US" dirty="0"/>
              <a:t>Clark, IN – 71 ppb </a:t>
            </a:r>
          </a:p>
          <a:p>
            <a:pPr lvl="1"/>
            <a:r>
              <a:rPr lang="en-US" dirty="0"/>
              <a:t>Floyd, IN – 71 ppb</a:t>
            </a:r>
          </a:p>
          <a:p>
            <a:r>
              <a:rPr lang="en-US" dirty="0"/>
              <a:t>2018 Preliminary DV of 75 ppb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7C3AB5E-F511-4954-BE8D-56A712F0997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83888" y="1649399"/>
            <a:ext cx="5171277" cy="423995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807D82F-37CC-4828-91DC-3A14700E06D9}"/>
              </a:ext>
            </a:extLst>
          </p:cNvPr>
          <p:cNvSpPr txBox="1"/>
          <p:nvPr/>
        </p:nvSpPr>
        <p:spPr>
          <a:xfrm>
            <a:off x="3883888" y="5947991"/>
            <a:ext cx="505115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Dark Blue – violating monitor</a:t>
            </a:r>
          </a:p>
          <a:p>
            <a:pPr algn="ctr"/>
            <a:r>
              <a:rPr lang="en-US" sz="1100" dirty="0"/>
              <a:t>Light Blue – below NAAQS</a:t>
            </a:r>
          </a:p>
          <a:p>
            <a:pPr algn="ctr"/>
            <a:r>
              <a:rPr lang="en-US" sz="1100" dirty="0"/>
              <a:t>White – no value</a:t>
            </a:r>
          </a:p>
          <a:p>
            <a:pPr algn="ctr"/>
            <a:endParaRPr lang="en-US" sz="1100" dirty="0"/>
          </a:p>
          <a:p>
            <a:pPr algn="ctr"/>
            <a:endParaRPr lang="en-US" sz="1100" i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07B2897-9DC8-48C4-94FA-061D5294389A}"/>
              </a:ext>
            </a:extLst>
          </p:cNvPr>
          <p:cNvSpPr/>
          <p:nvPr/>
        </p:nvSpPr>
        <p:spPr>
          <a:xfrm>
            <a:off x="4123466" y="1318341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i="1" dirty="0"/>
              <a:t>Graphic Created Using EPA NAAQS Dashboard</a:t>
            </a:r>
            <a:endParaRPr lang="en-US" sz="12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F03F145-4A2B-45DC-BEAF-EE5BB2DB7FEC}"/>
              </a:ext>
            </a:extLst>
          </p:cNvPr>
          <p:cNvSpPr/>
          <p:nvPr/>
        </p:nvSpPr>
        <p:spPr>
          <a:xfrm>
            <a:off x="88835" y="6464764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*Adapted from Conceptual Model created by Gobeail McKinley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FF8FD366-A937-4B97-88E7-D2350AA61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71E7C-9DE9-4551-9371-56E9C7644D2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57960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F6B80AF-E95E-4EB5-95F4-70E47B1DCE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42906"/>
            <a:ext cx="5001936" cy="4653094"/>
          </a:xfrm>
        </p:spPr>
        <p:txBody>
          <a:bodyPr>
            <a:normAutofit fontScale="70000" lnSpcReduction="20000"/>
          </a:bodyPr>
          <a:lstStyle/>
          <a:p>
            <a:r>
              <a:rPr lang="en-US" dirty="0" err="1"/>
              <a:t>Rubbertown</a:t>
            </a:r>
            <a:r>
              <a:rPr lang="en-US" dirty="0"/>
              <a:t> Next Generation Emission Measurement (NGEM) Demonstration Project</a:t>
            </a:r>
            <a:r>
              <a:rPr lang="en-US" baseline="30000" dirty="0"/>
              <a:t>1</a:t>
            </a:r>
          </a:p>
          <a:p>
            <a:pPr lvl="1"/>
            <a:r>
              <a:rPr lang="en-US" dirty="0"/>
              <a:t>R4 RARE Project </a:t>
            </a:r>
          </a:p>
          <a:p>
            <a:pPr lvl="1"/>
            <a:r>
              <a:rPr lang="en-US" dirty="0" err="1"/>
              <a:t>SPod</a:t>
            </a:r>
            <a:r>
              <a:rPr lang="en-US" dirty="0"/>
              <a:t> </a:t>
            </a:r>
            <a:r>
              <a:rPr lang="en-US" dirty="0" err="1"/>
              <a:t>fenceline</a:t>
            </a:r>
            <a:r>
              <a:rPr lang="en-US" dirty="0"/>
              <a:t> sensors evaluation</a:t>
            </a:r>
          </a:p>
          <a:p>
            <a:pPr lvl="1"/>
            <a:endParaRPr lang="en-US" dirty="0"/>
          </a:p>
          <a:p>
            <a:r>
              <a:rPr lang="en-US" dirty="0"/>
              <a:t>Citizen Science Regional Sustainability and Environmental Sciences (RECES) Project</a:t>
            </a:r>
            <a:r>
              <a:rPr lang="en-US" baseline="30000" dirty="0"/>
              <a:t>2</a:t>
            </a:r>
            <a:endParaRPr lang="en-US" dirty="0"/>
          </a:p>
          <a:p>
            <a:pPr lvl="1"/>
            <a:r>
              <a:rPr lang="en-US" dirty="0"/>
              <a:t>Phone app for citizens to report odors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Regional State Innovation Projects</a:t>
            </a:r>
            <a:r>
              <a:rPr lang="en-US" baseline="30000" dirty="0"/>
              <a:t>3</a:t>
            </a:r>
            <a:endParaRPr lang="en-US" dirty="0"/>
          </a:p>
          <a:p>
            <a:pPr lvl="1"/>
            <a:r>
              <a:rPr lang="en-US" dirty="0"/>
              <a:t>Odor VOC Emissions Tracker (</a:t>
            </a:r>
            <a:r>
              <a:rPr lang="en-US" dirty="0" err="1"/>
              <a:t>oVET</a:t>
            </a:r>
            <a:r>
              <a:rPr lang="en-US" dirty="0"/>
              <a:t>) combines </a:t>
            </a:r>
            <a:r>
              <a:rPr lang="en-US" dirty="0" err="1"/>
              <a:t>fenceline</a:t>
            </a:r>
            <a:r>
              <a:rPr lang="en-US" dirty="0"/>
              <a:t> VOC sensor, automated GC, &amp; canister sampling to detect &amp; locate fugitive odor causing air toxic VOC emission sources</a:t>
            </a:r>
            <a:endParaRPr lang="en-US" baseline="30000" dirty="0"/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E7827E2B-8743-4480-AAC8-9DEE9DA1E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4572000" cy="9906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ORD Projects in Louisville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1F27A8E-92EF-43E1-A916-F7DC87F500E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1804" y="1959485"/>
            <a:ext cx="2261549" cy="320677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7CFC95C5-9025-43CD-BDBA-8DE856886394}"/>
              </a:ext>
            </a:extLst>
          </p:cNvPr>
          <p:cNvSpPr/>
          <p:nvPr/>
        </p:nvSpPr>
        <p:spPr>
          <a:xfrm>
            <a:off x="99152" y="6175402"/>
            <a:ext cx="82733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baseline="30000" dirty="0"/>
              <a:t>1</a:t>
            </a:r>
            <a:r>
              <a:rPr lang="en-US" sz="800" dirty="0"/>
              <a:t> </a:t>
            </a:r>
            <a:r>
              <a:rPr lang="en-US" sz="800" dirty="0">
                <a:hlinkClick r:id="rId4"/>
              </a:rPr>
              <a:t>https://louisvilleky.gov/sites/default/files/air_pollution_control_district/documents/allother/2017/rubbertown_ngem_external_science_in_action_final_draft_090517.pdf</a:t>
            </a:r>
            <a:endParaRPr lang="en-US" sz="800" dirty="0"/>
          </a:p>
          <a:p>
            <a:r>
              <a:rPr lang="en-US" sz="800" baseline="30000" dirty="0"/>
              <a:t>2</a:t>
            </a:r>
            <a:r>
              <a:rPr lang="en-US" sz="800" dirty="0"/>
              <a:t> </a:t>
            </a:r>
            <a:r>
              <a:rPr lang="en-US" sz="800" dirty="0">
                <a:hlinkClick r:id="rId5"/>
              </a:rPr>
              <a:t>https://louisvilleky.gov/sites/default/files/air_pollution_control_district/documents/allother/2018/community-leader-meeting-8-20-18-epa-citizen-science-project-odor-app.pdf</a:t>
            </a:r>
            <a:endParaRPr lang="en-US" sz="800" dirty="0"/>
          </a:p>
          <a:p>
            <a:r>
              <a:rPr lang="en-US" sz="800" baseline="30000" dirty="0"/>
              <a:t>3</a:t>
            </a:r>
            <a:r>
              <a:rPr lang="en-US" sz="800" dirty="0"/>
              <a:t> </a:t>
            </a:r>
            <a:r>
              <a:rPr lang="en-US" sz="800" dirty="0">
                <a:hlinkClick r:id="rId6"/>
              </a:rPr>
              <a:t>https://www.epa.gov/innovation/multi-component-voc-sensor-system-fugitive-emissions-and-odor-identification</a:t>
            </a:r>
            <a:r>
              <a:rPr lang="en-US" sz="800" dirty="0"/>
              <a:t> 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A0C5108D-5570-4C57-8CFA-47280558A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71E7C-9DE9-4551-9371-56E9C7644D2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139236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EC83B8A-8236-4D62-BF0B-7D56C46BB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5442333" cy="990600"/>
          </a:xfrm>
        </p:spPr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BenMAP</a:t>
            </a:r>
            <a:r>
              <a:rPr lang="en-US" dirty="0">
                <a:solidFill>
                  <a:schemeClr val="bg1"/>
                </a:solidFill>
              </a:rPr>
              <a:t> Results: </a:t>
            </a:r>
            <a:r>
              <a:rPr lang="en-US" dirty="0">
                <a:solidFill>
                  <a:srgbClr val="FF0000"/>
                </a:solidFill>
              </a:rPr>
              <a:t>Jefferson County, KY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2CB18D5-3F90-466D-AEE6-85FEB8098F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54227"/>
            <a:ext cx="7772400" cy="4641773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Retrospective Analysis</a:t>
            </a:r>
          </a:p>
          <a:p>
            <a:pPr lvl="1"/>
            <a:r>
              <a:rPr lang="en-US" dirty="0"/>
              <a:t>Determined health benefits from PM</a:t>
            </a:r>
            <a:r>
              <a:rPr lang="en-US" baseline="-25000" dirty="0"/>
              <a:t>2.5</a:t>
            </a:r>
            <a:r>
              <a:rPr lang="en-US" dirty="0"/>
              <a:t> reductions from 2014 to 2018 </a:t>
            </a:r>
          </a:p>
          <a:p>
            <a:pPr lvl="1"/>
            <a:r>
              <a:rPr lang="en-US" dirty="0"/>
              <a:t>73-165 avoided premature adult deaths/year (value of $635M - $1,440M, 2018$)</a:t>
            </a:r>
            <a:endParaRPr lang="en-US" strike="sngStrike" baseline="30000" dirty="0"/>
          </a:p>
          <a:p>
            <a:pPr lvl="0"/>
            <a:r>
              <a:rPr lang="en-US" dirty="0"/>
              <a:t>Rollback Analysis using Ramboll Results</a:t>
            </a:r>
          </a:p>
          <a:p>
            <a:pPr lvl="1"/>
            <a:r>
              <a:rPr lang="en-US" dirty="0"/>
              <a:t>Total estimated health benefits from across-the-board reductions of VOCs and NOx by 25% (in 2018$)</a:t>
            </a:r>
          </a:p>
          <a:p>
            <a:pPr lvl="2"/>
            <a:r>
              <a:rPr lang="en-US" dirty="0"/>
              <a:t>Sensitivity 1 NOx: $74 – 152 Million</a:t>
            </a:r>
          </a:p>
          <a:p>
            <a:pPr lvl="2"/>
            <a:r>
              <a:rPr lang="en-US" dirty="0"/>
              <a:t>Sensitivity 2 VOC: $16 – 27 Million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DE7B8CC-CB28-4A15-9ABD-2580AC8C61A1}"/>
              </a:ext>
            </a:extLst>
          </p:cNvPr>
          <p:cNvSpPr txBox="1"/>
          <p:nvPr/>
        </p:nvSpPr>
        <p:spPr>
          <a:xfrm>
            <a:off x="407624" y="6096000"/>
            <a:ext cx="71719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Analysis completed by Ali Kamal / Chris Davis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1398FBF-3E32-49EC-A8F7-FED7B99C3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71E7C-9DE9-4551-9371-56E9C7644D2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411746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 l="20522" r="18228"/>
          <a:stretch>
            <a:fillRect/>
          </a:stretch>
        </p:blipFill>
        <p:spPr bwMode="auto">
          <a:xfrm>
            <a:off x="5868365" y="2343567"/>
            <a:ext cx="3275635" cy="3837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5A55085-F60C-46D2-B0F5-E2147EE898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434" y="1136275"/>
            <a:ext cx="8684348" cy="924020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n-US" sz="2700" dirty="0" smtClean="0"/>
              <a:t>A new NEXUS </a:t>
            </a:r>
            <a:r>
              <a:rPr lang="en-US" sz="2700" dirty="0"/>
              <a:t>tool </a:t>
            </a:r>
            <a:r>
              <a:rPr lang="en-US" sz="2700" dirty="0">
                <a:highlight>
                  <a:srgbClr val="FFFF00"/>
                </a:highlight>
              </a:rPr>
              <a:t>is being </a:t>
            </a:r>
            <a:r>
              <a:rPr lang="en-US" sz="2700" dirty="0"/>
              <a:t>developed to identify geographic areas where health risks related to O</a:t>
            </a:r>
            <a:r>
              <a:rPr lang="en-US" sz="2700" baseline="-25000" dirty="0"/>
              <a:t>3</a:t>
            </a:r>
            <a:r>
              <a:rPr lang="en-US" sz="2700" dirty="0"/>
              <a:t>, PM</a:t>
            </a:r>
            <a:r>
              <a:rPr lang="en-US" sz="2700" baseline="-25000" dirty="0"/>
              <a:t>2.5 </a:t>
            </a:r>
            <a:r>
              <a:rPr lang="en-US" sz="2700" dirty="0"/>
              <a:t>and air toxics overlap and will be used to identify additional areas for </a:t>
            </a:r>
            <a:r>
              <a:rPr lang="en-US" sz="2700" dirty="0">
                <a:highlight>
                  <a:srgbClr val="FFFF00"/>
                </a:highlight>
              </a:rPr>
              <a:t>Multi-P </a:t>
            </a:r>
            <a:r>
              <a:rPr lang="en-US" sz="2700" dirty="0"/>
              <a:t>collaboration</a:t>
            </a:r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B9FAE1AF-5FCF-49C2-840C-4881B7A54A07}"/>
              </a:ext>
            </a:extLst>
          </p:cNvPr>
          <p:cNvSpPr txBox="1">
            <a:spLocks/>
          </p:cNvSpPr>
          <p:nvPr/>
        </p:nvSpPr>
        <p:spPr bwMode="auto">
          <a:xfrm>
            <a:off x="193434" y="49588"/>
            <a:ext cx="5480855" cy="94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l"/>
            <a:r>
              <a:rPr lang="en-US" kern="0" dirty="0">
                <a:solidFill>
                  <a:schemeClr val="bg1"/>
                </a:solidFill>
              </a:rPr>
              <a:t>NEXUS </a:t>
            </a:r>
            <a:r>
              <a:rPr lang="en-US" kern="0" dirty="0">
                <a:solidFill>
                  <a:srgbClr val="FF0000"/>
                </a:solidFill>
              </a:rPr>
              <a:t>Tool Development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BDFE410-7186-4364-BF6F-558D85D38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39000" y="6400800"/>
            <a:ext cx="1905000" cy="457200"/>
          </a:xfrm>
        </p:spPr>
        <p:txBody>
          <a:bodyPr/>
          <a:lstStyle/>
          <a:p>
            <a:fld id="{39371E7C-9DE9-4551-9371-56E9C7644D28}" type="slidenum">
              <a:rPr lang="en-US" smtClean="0"/>
              <a:pPr/>
              <a:t>8</a:t>
            </a:fld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0" y="2338086"/>
            <a:ext cx="6180881" cy="3833604"/>
            <a:chOff x="972272" y="2071867"/>
            <a:chExt cx="6840639" cy="4597535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82429" y="2071867"/>
              <a:ext cx="6830482" cy="459050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8" name="Rectangle 7"/>
            <p:cNvSpPr/>
            <p:nvPr/>
          </p:nvSpPr>
          <p:spPr bwMode="auto">
            <a:xfrm>
              <a:off x="972272" y="2395959"/>
              <a:ext cx="3022211" cy="4259484"/>
            </a:xfrm>
            <a:prstGeom prst="rect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84" charset="-128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4006516" y="2394283"/>
              <a:ext cx="3777916" cy="4275119"/>
            </a:xfrm>
            <a:prstGeom prst="rect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84" charset="-128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748702" y="6251396"/>
            <a:ext cx="10583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Data Input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33668" y="6257132"/>
            <a:ext cx="11977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Data Viewer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40798" y="6230177"/>
            <a:ext cx="11400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Data Query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6181211" y="2608858"/>
            <a:ext cx="2951214" cy="3564761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196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F04A622-4006-42D3-BCDE-40382A4B7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4788"/>
            <a:ext cx="5398265" cy="99060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Initial </a:t>
            </a:r>
            <a:r>
              <a:rPr lang="en-US" dirty="0">
                <a:solidFill>
                  <a:schemeClr val="bg1"/>
                </a:solidFill>
              </a:rPr>
              <a:t>MP Info for Region 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9C642A6-6750-4C32-8DC7-B914A68C165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6183" y="1213910"/>
            <a:ext cx="8251634" cy="5509132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E2FB65F-6AD7-4CF2-B8EF-0C473D837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71E7C-9DE9-4551-9371-56E9C7644D2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8993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AQC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DADAC94C-7175-44B1-BD53-C5011CD8DEA3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B960BC66-EE36-429B-8EFB-E9469BA6A01B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NAQC</Template>
  <TotalTime>1292</TotalTime>
  <Words>654</Words>
  <Application>Microsoft Office PowerPoint</Application>
  <PresentationFormat>On-screen Show (4:3)</PresentationFormat>
  <Paragraphs>100</Paragraphs>
  <Slides>16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NAQC</vt:lpstr>
      <vt:lpstr>Multi-Pollutant Update 3-Division Meeting</vt:lpstr>
      <vt:lpstr>PLEASE INSERT A GENERAL INTRO SLIDE THAT PROVIDES SOME STRUCTURE TO WHAT IS PROVIDED HERE</vt:lpstr>
      <vt:lpstr>PLEASE INSERT AN INTRO SLIDE THAT PROVIDES SOME STRUCTURE SPECIFIC TO LOUISVILLE EFFORT</vt:lpstr>
      <vt:lpstr>Louisville - Pollutant Concerns</vt:lpstr>
      <vt:lpstr>O3 Ambient Air Characterization*</vt:lpstr>
      <vt:lpstr>ORD Projects in Louisville</vt:lpstr>
      <vt:lpstr>BenMAP Results: Jefferson County, KY </vt:lpstr>
      <vt:lpstr>Slide 8</vt:lpstr>
      <vt:lpstr>Initial MP Info for Region 4</vt:lpstr>
      <vt:lpstr>Initial MP Info for Region 4</vt:lpstr>
      <vt:lpstr>Multi-Pollutant Team</vt:lpstr>
      <vt:lpstr>Slide 12</vt:lpstr>
      <vt:lpstr>MP Assessment Process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Multi-Pollutant Planning for Louisville, KY</dc:title>
  <dc:creator>Landis, Elizabeth</dc:creator>
  <cp:lastModifiedBy>cjang</cp:lastModifiedBy>
  <cp:revision>46</cp:revision>
  <dcterms:created xsi:type="dcterms:W3CDTF">2019-05-22T18:00:34Z</dcterms:created>
  <dcterms:modified xsi:type="dcterms:W3CDTF">2020-04-30T00:47:19Z</dcterms:modified>
</cp:coreProperties>
</file>