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66"/>
  </p:notesMasterIdLst>
  <p:handoutMasterIdLst>
    <p:handoutMasterId r:id="rId67"/>
  </p:handoutMasterIdLst>
  <p:sldIdLst>
    <p:sldId id="1197" r:id="rId31"/>
    <p:sldId id="1205" r:id="rId32"/>
    <p:sldId id="1211" r:id="rId33"/>
    <p:sldId id="1218" r:id="rId34"/>
    <p:sldId id="1216" r:id="rId35"/>
    <p:sldId id="1214" r:id="rId36"/>
    <p:sldId id="1220" r:id="rId37"/>
    <p:sldId id="1213" r:id="rId38"/>
    <p:sldId id="1219" r:id="rId39"/>
    <p:sldId id="1222" r:id="rId40"/>
    <p:sldId id="1224" r:id="rId41"/>
    <p:sldId id="1223" r:id="rId42"/>
    <p:sldId id="1221" r:id="rId43"/>
    <p:sldId id="1212" r:id="rId44"/>
    <p:sldId id="1210" r:id="rId45"/>
    <p:sldId id="1201" r:id="rId46"/>
    <p:sldId id="1225" r:id="rId47"/>
    <p:sldId id="1226" r:id="rId48"/>
    <p:sldId id="1227" r:id="rId49"/>
    <p:sldId id="1228" r:id="rId50"/>
    <p:sldId id="1229" r:id="rId51"/>
    <p:sldId id="1230" r:id="rId52"/>
    <p:sldId id="1231" r:id="rId53"/>
    <p:sldId id="1232" r:id="rId54"/>
    <p:sldId id="1233" r:id="rId55"/>
    <p:sldId id="1234" r:id="rId56"/>
    <p:sldId id="1235" r:id="rId57"/>
    <p:sldId id="1236" r:id="rId58"/>
    <p:sldId id="1237" r:id="rId59"/>
    <p:sldId id="1238" r:id="rId60"/>
    <p:sldId id="1239" r:id="rId61"/>
    <p:sldId id="1240" r:id="rId62"/>
    <p:sldId id="1241" r:id="rId63"/>
    <p:sldId id="1242" r:id="rId64"/>
    <p:sldId id="1174" r:id="rId65"/>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700"/>
    <a:srgbClr val="0000FF"/>
    <a:srgbClr val="AB8100"/>
    <a:srgbClr val="A87E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2503" autoAdjust="0"/>
  </p:normalViewPr>
  <p:slideViewPr>
    <p:cSldViewPr snapToGrid="0">
      <p:cViewPr varScale="1">
        <p:scale>
          <a:sx n="105" d="100"/>
          <a:sy n="105" d="100"/>
        </p:scale>
        <p:origin x="1752"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61" Type="http://schemas.openxmlformats.org/officeDocument/2006/relationships/slide" Target="slides/slide3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2021-01-14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2021/1/14</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848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946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9896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1624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736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9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273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8693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16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9859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3178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1697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026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4457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188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87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956E-FA5C-4ABD-9633-AD6D85217ED9}"/>
              </a:ext>
            </a:extLst>
          </p:cNvPr>
          <p:cNvSpPr>
            <a:spLocks noGrp="1"/>
          </p:cNvSpPr>
          <p:nvPr>
            <p:ph type="ctrTitle"/>
          </p:nvPr>
        </p:nvSpPr>
        <p:spPr>
          <a:xfrm>
            <a:off x="265176" y="2130425"/>
            <a:ext cx="8750808" cy="1470025"/>
          </a:xfrm>
        </p:spPr>
        <p:txBody>
          <a:bodyPr/>
          <a:lstStyle/>
          <a:p>
            <a:pPr algn="ctr"/>
            <a:r>
              <a:rPr lang="en-US" dirty="0">
                <a:solidFill>
                  <a:srgbClr val="FFFF00"/>
                </a:solidFill>
              </a:rPr>
              <a:t>NEXUS 1.5:</a:t>
            </a:r>
            <a:br>
              <a:rPr lang="en-US" dirty="0">
                <a:solidFill>
                  <a:srgbClr val="FFFF00"/>
                </a:solidFill>
              </a:rPr>
            </a:br>
            <a:r>
              <a:rPr lang="en-US" dirty="0">
                <a:solidFill>
                  <a:srgbClr val="FFFF00"/>
                </a:solidFill>
              </a:rPr>
              <a:t> List of Improvements/Upgrades</a:t>
            </a:r>
          </a:p>
        </p:txBody>
      </p:sp>
      <p:sp>
        <p:nvSpPr>
          <p:cNvPr id="3" name="Subtitle 2">
            <a:extLst>
              <a:ext uri="{FF2B5EF4-FFF2-40B4-BE49-F238E27FC236}">
                <a16:creationId xmlns:a16="http://schemas.microsoft.com/office/drawing/2014/main" id="{DA05144C-5F15-4F62-9D1F-42B449A4FD21}"/>
              </a:ext>
            </a:extLst>
          </p:cNvPr>
          <p:cNvSpPr>
            <a:spLocks noGrp="1"/>
          </p:cNvSpPr>
          <p:nvPr>
            <p:ph type="subTitle" idx="1"/>
          </p:nvPr>
        </p:nvSpPr>
        <p:spPr>
          <a:xfrm>
            <a:off x="237744" y="3794760"/>
            <a:ext cx="8668512" cy="1752600"/>
          </a:xfrm>
        </p:spPr>
        <p:txBody>
          <a:bodyPr/>
          <a:lstStyle/>
          <a:p>
            <a:r>
              <a:rPr lang="en-US" dirty="0">
                <a:latin typeface="Arial" panose="020B0604020202020204" pitchFamily="34" charset="0"/>
                <a:cs typeface="Arial" panose="020B0604020202020204" pitchFamily="34" charset="0"/>
              </a:rPr>
              <a:t>Carey Jang, Jan. 13, 2021</a:t>
            </a:r>
          </a:p>
          <a:p>
            <a:endParaRPr lang="en-US" sz="16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“Part 1” slides is attached.  There may be a “Part 2” for “</a:t>
            </a:r>
            <a:br>
              <a:rPr lang="en-US" sz="2400" dirty="0">
                <a:solidFill>
                  <a:srgbClr val="0000FF"/>
                </a:solidFill>
                <a:latin typeface="Arial" panose="020B0604020202020204" pitchFamily="34" charset="0"/>
                <a:cs typeface="Arial" panose="020B0604020202020204" pitchFamily="34" charset="0"/>
              </a:rPr>
            </a:br>
            <a:r>
              <a:rPr lang="en-US" sz="2400" dirty="0">
                <a:solidFill>
                  <a:srgbClr val="0000FF"/>
                </a:solidFill>
                <a:latin typeface="Arial" panose="020B0604020202020204" pitchFamily="34" charset="0"/>
                <a:cs typeface="Arial" panose="020B0604020202020204" pitchFamily="34" charset="0"/>
              </a:rPr>
              <a:t>Data Query” improvements to be sent later.</a:t>
            </a:r>
          </a:p>
          <a:p>
            <a:pPr marL="457200" indent="-457200" algn="l">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Please send me the new/updated version and updated PPT slides (Tutorial slides can wait until “Part 2” gets done) no later than 2/01/2021 if feasible.  Thanks!</a:t>
            </a:r>
          </a:p>
        </p:txBody>
      </p:sp>
    </p:spTree>
    <p:extLst>
      <p:ext uri="{BB962C8B-B14F-4D97-AF65-F5344CB8AC3E}">
        <p14:creationId xmlns:p14="http://schemas.microsoft.com/office/powerpoint/2010/main" val="204820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9E4BA-1FA7-4FAC-AF99-CC0F4252F391}"/>
              </a:ext>
            </a:extLst>
          </p:cNvPr>
          <p:cNvPicPr>
            <a:picLocks noChangeAspect="1"/>
          </p:cNvPicPr>
          <p:nvPr/>
        </p:nvPicPr>
        <p:blipFill>
          <a:blip r:embed="rId3"/>
          <a:stretch>
            <a:fillRect/>
          </a:stretch>
        </p:blipFill>
        <p:spPr>
          <a:xfrm>
            <a:off x="866775" y="137864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Speech Bubble: Rectangle with Corners Rounded 4">
            <a:extLst>
              <a:ext uri="{FF2B5EF4-FFF2-40B4-BE49-F238E27FC236}">
                <a16:creationId xmlns:a16="http://schemas.microsoft.com/office/drawing/2014/main" id="{9B6F0EB3-4452-4B97-9CBE-30B46B136583}"/>
              </a:ext>
            </a:extLst>
          </p:cNvPr>
          <p:cNvSpPr/>
          <p:nvPr/>
        </p:nvSpPr>
        <p:spPr>
          <a:xfrm>
            <a:off x="3786187" y="4376882"/>
            <a:ext cx="3117533" cy="1372088"/>
          </a:xfrm>
          <a:prstGeom prst="wedgeRoundRectCallout">
            <a:avLst>
              <a:gd name="adj1" fmla="val -94956"/>
              <a:gd name="adj2" fmla="val -989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Same problem here. Countries should be automatically provided (now need to select CBSA again to show county names)</a:t>
            </a:r>
          </a:p>
        </p:txBody>
      </p:sp>
      <p:sp>
        <p:nvSpPr>
          <p:cNvPr id="11" name="Rectangle 10">
            <a:extLst>
              <a:ext uri="{FF2B5EF4-FFF2-40B4-BE49-F238E27FC236}">
                <a16:creationId xmlns:a16="http://schemas.microsoft.com/office/drawing/2014/main" id="{A0ECFE3F-0555-4D01-B0BE-9FB59CDA7730}"/>
              </a:ext>
            </a:extLst>
          </p:cNvPr>
          <p:cNvSpPr/>
          <p:nvPr/>
        </p:nvSpPr>
        <p:spPr>
          <a:xfrm>
            <a:off x="1618488" y="2806959"/>
            <a:ext cx="1572768" cy="9969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BC9CA37-5AD4-4E81-815C-B3B996C64749}"/>
              </a:ext>
            </a:extLst>
          </p:cNvPr>
          <p:cNvSpPr/>
          <p:nvPr/>
        </p:nvSpPr>
        <p:spPr>
          <a:xfrm>
            <a:off x="3786186" y="1987488"/>
            <a:ext cx="4114230" cy="996945"/>
          </a:xfrm>
          <a:prstGeom prst="wedgeRoundRectCallout">
            <a:avLst>
              <a:gd name="adj1" fmla="val -63891"/>
              <a:gd name="adj2" fmla="val 475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When switching from “Major Emission Sources” to “Top X Emission Sources”, default to give the same selected region/CBSA/county</a:t>
            </a:r>
          </a:p>
        </p:txBody>
      </p:sp>
    </p:spTree>
    <p:extLst>
      <p:ext uri="{BB962C8B-B14F-4D97-AF65-F5344CB8AC3E}">
        <p14:creationId xmlns:p14="http://schemas.microsoft.com/office/powerpoint/2010/main" val="12485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508EB-22E0-4219-91C8-B6542473C47C}"/>
              </a:ext>
            </a:extLst>
          </p:cNvPr>
          <p:cNvPicPr>
            <a:picLocks noChangeAspect="1"/>
          </p:cNvPicPr>
          <p:nvPr/>
        </p:nvPicPr>
        <p:blipFill>
          <a:blip r:embed="rId3"/>
          <a:stretch>
            <a:fillRect/>
          </a:stretch>
        </p:blipFill>
        <p:spPr>
          <a:xfrm>
            <a:off x="866775" y="143345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A0ECFE3F-0555-4D01-B0BE-9FB59CDA7730}"/>
              </a:ext>
            </a:extLst>
          </p:cNvPr>
          <p:cNvSpPr/>
          <p:nvPr/>
        </p:nvSpPr>
        <p:spPr>
          <a:xfrm>
            <a:off x="1618488" y="2806959"/>
            <a:ext cx="1572768" cy="1079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BC9CA37-5AD4-4E81-815C-B3B996C64749}"/>
              </a:ext>
            </a:extLst>
          </p:cNvPr>
          <p:cNvSpPr/>
          <p:nvPr/>
        </p:nvSpPr>
        <p:spPr>
          <a:xfrm>
            <a:off x="3923631" y="3724848"/>
            <a:ext cx="4397694" cy="1295208"/>
          </a:xfrm>
          <a:prstGeom prst="wedgeRoundRectCallout">
            <a:avLst>
              <a:gd name="adj1" fmla="val -65970"/>
              <a:gd name="adj2" fmla="val -5409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Shorten these CAPs names (e.g., NH3, CO, POC, PM10, PM2.5, SO2, VOCs)</a:t>
            </a:r>
          </a:p>
          <a:p>
            <a:pPr lvl="0">
              <a:defRPr/>
            </a:pPr>
            <a:r>
              <a:rPr lang="en-US" sz="1600" dirty="0">
                <a:solidFill>
                  <a:srgbClr val="0000FF"/>
                </a:solidFill>
                <a:latin typeface="Calibri" panose="020F0502020204030204" pitchFamily="34" charset="0"/>
                <a:cs typeface="Calibri" panose="020F0502020204030204" pitchFamily="34" charset="0"/>
              </a:rPr>
              <a:t>(Note: Under “HAPs”. also remember to change “Heavy metal HAPs” to “PM &amp; Metal HAPs”)</a:t>
            </a:r>
          </a:p>
        </p:txBody>
      </p:sp>
      <p:sp>
        <p:nvSpPr>
          <p:cNvPr id="13" name="Speech Bubble: Rectangle with Corners Rounded 4">
            <a:extLst>
              <a:ext uri="{FF2B5EF4-FFF2-40B4-BE49-F238E27FC236}">
                <a16:creationId xmlns:a16="http://schemas.microsoft.com/office/drawing/2014/main" id="{35BF0858-C374-454F-B73D-150B068E5BC6}"/>
              </a:ext>
            </a:extLst>
          </p:cNvPr>
          <p:cNvSpPr/>
          <p:nvPr/>
        </p:nvSpPr>
        <p:spPr>
          <a:xfrm>
            <a:off x="3679506" y="839657"/>
            <a:ext cx="4397694" cy="669103"/>
          </a:xfrm>
          <a:prstGeom prst="wedgeRoundRectCallout">
            <a:avLst>
              <a:gd name="adj1" fmla="val -41642"/>
              <a:gd name="adj2" fmla="val 1290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Use “left justified” for title to show at least first part of title (now important part is missing)</a:t>
            </a:r>
          </a:p>
        </p:txBody>
      </p:sp>
    </p:spTree>
    <p:extLst>
      <p:ext uri="{BB962C8B-B14F-4D97-AF65-F5344CB8AC3E}">
        <p14:creationId xmlns:p14="http://schemas.microsoft.com/office/powerpoint/2010/main" val="210982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9E4BA-1FA7-4FAC-AF99-CC0F4252F391}"/>
              </a:ext>
            </a:extLst>
          </p:cNvPr>
          <p:cNvPicPr>
            <a:picLocks noChangeAspect="1"/>
          </p:cNvPicPr>
          <p:nvPr/>
        </p:nvPicPr>
        <p:blipFill>
          <a:blip r:embed="rId3"/>
          <a:stretch>
            <a:fillRect/>
          </a:stretch>
        </p:blipFill>
        <p:spPr>
          <a:xfrm>
            <a:off x="866775" y="137864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Speech Bubble: Rectangle with Corners Rounded 4">
            <a:extLst>
              <a:ext uri="{FF2B5EF4-FFF2-40B4-BE49-F238E27FC236}">
                <a16:creationId xmlns:a16="http://schemas.microsoft.com/office/drawing/2014/main" id="{9B6F0EB3-4452-4B97-9CBE-30B46B136583}"/>
              </a:ext>
            </a:extLst>
          </p:cNvPr>
          <p:cNvSpPr/>
          <p:nvPr/>
        </p:nvSpPr>
        <p:spPr>
          <a:xfrm>
            <a:off x="3892867" y="5116546"/>
            <a:ext cx="3117533" cy="790478"/>
          </a:xfrm>
          <a:prstGeom prst="wedgeRoundRectCallout">
            <a:avLst>
              <a:gd name="adj1" fmla="val -69731"/>
              <a:gd name="adj2" fmla="val -661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Display/rank </a:t>
            </a:r>
            <a:r>
              <a:rPr lang="en-US" sz="1600" dirty="0" err="1">
                <a:solidFill>
                  <a:srgbClr val="0000FF"/>
                </a:solidFill>
                <a:latin typeface="Calibri" panose="020F0502020204030204" pitchFamily="34" charset="0"/>
                <a:cs typeface="Calibri" panose="020F0502020204030204" pitchFamily="34" charset="0"/>
              </a:rPr>
              <a:t>CAPs’</a:t>
            </a:r>
            <a:r>
              <a:rPr lang="en-US" sz="1600" dirty="0">
                <a:solidFill>
                  <a:srgbClr val="0000FF"/>
                </a:solidFill>
                <a:latin typeface="Calibri" panose="020F0502020204030204" pitchFamily="34" charset="0"/>
                <a:cs typeface="Calibri" panose="020F0502020204030204" pitchFamily="34" charset="0"/>
              </a:rPr>
              <a:t> sector emissions</a:t>
            </a:r>
          </a:p>
        </p:txBody>
      </p:sp>
      <p:sp>
        <p:nvSpPr>
          <p:cNvPr id="11" name="Rectangle 10">
            <a:extLst>
              <a:ext uri="{FF2B5EF4-FFF2-40B4-BE49-F238E27FC236}">
                <a16:creationId xmlns:a16="http://schemas.microsoft.com/office/drawing/2014/main" id="{A0ECFE3F-0555-4D01-B0BE-9FB59CDA7730}"/>
              </a:ext>
            </a:extLst>
          </p:cNvPr>
          <p:cNvSpPr/>
          <p:nvPr/>
        </p:nvSpPr>
        <p:spPr>
          <a:xfrm>
            <a:off x="866774" y="4196847"/>
            <a:ext cx="2370201" cy="19296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BC9CA37-5AD4-4E81-815C-B3B996C64749}"/>
              </a:ext>
            </a:extLst>
          </p:cNvPr>
          <p:cNvSpPr/>
          <p:nvPr/>
        </p:nvSpPr>
        <p:spPr>
          <a:xfrm>
            <a:off x="3962970" y="2629783"/>
            <a:ext cx="3974022" cy="1439297"/>
          </a:xfrm>
          <a:prstGeom prst="wedgeRoundRectCallout">
            <a:avLst>
              <a:gd name="adj1" fmla="val -36218"/>
              <a:gd name="adj2" fmla="val -99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a “Major Sector Emissions” to display/rank sector emissions (Point, </a:t>
            </a:r>
            <a:r>
              <a:rPr lang="en-US" sz="1600" dirty="0" err="1">
                <a:solidFill>
                  <a:srgbClr val="0000FF"/>
                </a:solidFill>
                <a:latin typeface="Calibri" panose="020F0502020204030204" pitchFamily="34" charset="0"/>
                <a:cs typeface="Calibri" panose="020F0502020204030204" pitchFamily="34" charset="0"/>
              </a:rPr>
              <a:t>NonPoint</a:t>
            </a:r>
            <a:r>
              <a:rPr lang="en-US" sz="1600" dirty="0">
                <a:solidFill>
                  <a:srgbClr val="0000FF"/>
                </a:solidFill>
                <a:latin typeface="Calibri" panose="020F0502020204030204" pitchFamily="34" charset="0"/>
                <a:cs typeface="Calibri" panose="020F0502020204030204" pitchFamily="34" charset="0"/>
              </a:rPr>
              <a:t>, Road, </a:t>
            </a:r>
            <a:r>
              <a:rPr lang="en-US" sz="1600" dirty="0" err="1">
                <a:solidFill>
                  <a:srgbClr val="0000FF"/>
                </a:solidFill>
                <a:latin typeface="Calibri" panose="020F0502020204030204" pitchFamily="34" charset="0"/>
                <a:cs typeface="Calibri" panose="020F0502020204030204" pitchFamily="34" charset="0"/>
              </a:rPr>
              <a:t>NonRoad</a:t>
            </a:r>
            <a:r>
              <a:rPr lang="en-US" sz="1600" dirty="0">
                <a:solidFill>
                  <a:srgbClr val="0000FF"/>
                </a:solidFill>
                <a:latin typeface="Calibri" panose="020F0502020204030204" pitchFamily="34" charset="0"/>
                <a:cs typeface="Calibri" panose="020F0502020204030204" pitchFamily="34" charset="0"/>
              </a:rPr>
              <a:t>, Total)</a:t>
            </a:r>
          </a:p>
          <a:p>
            <a:pPr lvl="0">
              <a:defRPr/>
            </a:pPr>
            <a:r>
              <a:rPr lang="en-US" sz="1600" dirty="0">
                <a:solidFill>
                  <a:srgbClr val="0000FF"/>
                </a:solidFill>
                <a:latin typeface="Calibri" panose="020F0502020204030204" pitchFamily="34" charset="0"/>
                <a:cs typeface="Calibri" panose="020F0502020204030204" pitchFamily="34" charset="0"/>
              </a:rPr>
              <a:t>(Note: now only has CAPs sector, but expect to include HAPs sector in the future)</a:t>
            </a:r>
          </a:p>
        </p:txBody>
      </p:sp>
      <p:sp>
        <p:nvSpPr>
          <p:cNvPr id="13" name="Rectangle 12">
            <a:extLst>
              <a:ext uri="{FF2B5EF4-FFF2-40B4-BE49-F238E27FC236}">
                <a16:creationId xmlns:a16="http://schemas.microsoft.com/office/drawing/2014/main" id="{EE6840C7-58EA-41B0-9043-7620B35CF863}"/>
              </a:ext>
            </a:extLst>
          </p:cNvPr>
          <p:cNvSpPr/>
          <p:nvPr/>
        </p:nvSpPr>
        <p:spPr>
          <a:xfrm>
            <a:off x="3609403" y="1629921"/>
            <a:ext cx="1675830" cy="2903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 name="Rectangle 2">
            <a:extLst>
              <a:ext uri="{FF2B5EF4-FFF2-40B4-BE49-F238E27FC236}">
                <a16:creationId xmlns:a16="http://schemas.microsoft.com/office/drawing/2014/main" id="{D274EB22-F034-44AE-BE52-3CA3FB96E1B7}"/>
              </a:ext>
            </a:extLst>
          </p:cNvPr>
          <p:cNvSpPr/>
          <p:nvPr/>
        </p:nvSpPr>
        <p:spPr>
          <a:xfrm>
            <a:off x="3609403" y="1602820"/>
            <a:ext cx="1675830" cy="27699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Major Sector Emissions</a:t>
            </a:r>
            <a:endParaRPr lang="en-US" sz="1200" dirty="0"/>
          </a:p>
        </p:txBody>
      </p:sp>
    </p:spTree>
    <p:extLst>
      <p:ext uri="{BB962C8B-B14F-4D97-AF65-F5344CB8AC3E}">
        <p14:creationId xmlns:p14="http://schemas.microsoft.com/office/powerpoint/2010/main" val="75434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150DB-A85D-472A-931B-7347ED424E0B}"/>
              </a:ext>
            </a:extLst>
          </p:cNvPr>
          <p:cNvPicPr>
            <a:picLocks noChangeAspect="1"/>
          </p:cNvPicPr>
          <p:nvPr/>
        </p:nvPicPr>
        <p:blipFill>
          <a:blip r:embed="rId3"/>
          <a:stretch>
            <a:fillRect/>
          </a:stretch>
        </p:blipFill>
        <p:spPr>
          <a:xfrm>
            <a:off x="1149667" y="130606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6D92A756-BEA4-4EC5-98FD-4AC633314587}"/>
              </a:ext>
            </a:extLst>
          </p:cNvPr>
          <p:cNvSpPr/>
          <p:nvPr/>
        </p:nvSpPr>
        <p:spPr>
          <a:xfrm>
            <a:off x="3502151" y="2907794"/>
            <a:ext cx="1179577" cy="1311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Speech Bubble: Rectangle with Corners Rounded 4">
            <a:extLst>
              <a:ext uri="{FF2B5EF4-FFF2-40B4-BE49-F238E27FC236}">
                <a16:creationId xmlns:a16="http://schemas.microsoft.com/office/drawing/2014/main" id="{5396B043-3C8B-4F86-BE1A-0C12F1A0F13B}"/>
              </a:ext>
            </a:extLst>
          </p:cNvPr>
          <p:cNvSpPr/>
          <p:nvPr/>
        </p:nvSpPr>
        <p:spPr>
          <a:xfrm>
            <a:off x="4474464" y="897341"/>
            <a:ext cx="3885628" cy="1504619"/>
          </a:xfrm>
          <a:prstGeom prst="wedgeRoundRectCallout">
            <a:avLst>
              <a:gd name="adj1" fmla="val -47201"/>
              <a:gd name="adj2" fmla="val 8041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There are two duplicated “Jefferson County”.  Need to check FIPs code or add State name.  There is one “Jefferson County” in KY state and another in IN state.  Louisville CBSA is an important example case we will use for demo</a:t>
            </a:r>
          </a:p>
        </p:txBody>
      </p:sp>
      <p:sp>
        <p:nvSpPr>
          <p:cNvPr id="10" name="Rectangle 9">
            <a:extLst>
              <a:ext uri="{FF2B5EF4-FFF2-40B4-BE49-F238E27FC236}">
                <a16:creationId xmlns:a16="http://schemas.microsoft.com/office/drawing/2014/main" id="{FAA5AB1E-A1D6-47A2-B6B1-F4A1CAF7C158}"/>
              </a:ext>
            </a:extLst>
          </p:cNvPr>
          <p:cNvSpPr/>
          <p:nvPr/>
        </p:nvSpPr>
        <p:spPr>
          <a:xfrm>
            <a:off x="3502151" y="4770122"/>
            <a:ext cx="1179577" cy="1311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1D536456-B4EB-48F7-8DAD-D7925FEABB0F}"/>
              </a:ext>
            </a:extLst>
          </p:cNvPr>
          <p:cNvPicPr>
            <a:picLocks noChangeAspect="1"/>
          </p:cNvPicPr>
          <p:nvPr/>
        </p:nvPicPr>
        <p:blipFill>
          <a:blip r:embed="rId4"/>
          <a:stretch>
            <a:fillRect/>
          </a:stretch>
        </p:blipFill>
        <p:spPr>
          <a:xfrm>
            <a:off x="5085302" y="4224892"/>
            <a:ext cx="3666744" cy="2314147"/>
          </a:xfrm>
          <a:prstGeom prst="rect">
            <a:avLst/>
          </a:prstGeom>
        </p:spPr>
      </p:pic>
      <p:sp>
        <p:nvSpPr>
          <p:cNvPr id="4" name="Oval 3">
            <a:extLst>
              <a:ext uri="{FF2B5EF4-FFF2-40B4-BE49-F238E27FC236}">
                <a16:creationId xmlns:a16="http://schemas.microsoft.com/office/drawing/2014/main" id="{F6D390D6-2719-4F8E-A661-CC6720CFA91B}"/>
              </a:ext>
            </a:extLst>
          </p:cNvPr>
          <p:cNvSpPr/>
          <p:nvPr/>
        </p:nvSpPr>
        <p:spPr bwMode="auto">
          <a:xfrm>
            <a:off x="5998464" y="4453128"/>
            <a:ext cx="256032" cy="237744"/>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Speech Bubble: Rectangle with Corners Rounded 4">
            <a:extLst>
              <a:ext uri="{FF2B5EF4-FFF2-40B4-BE49-F238E27FC236}">
                <a16:creationId xmlns:a16="http://schemas.microsoft.com/office/drawing/2014/main" id="{76B68819-5527-4310-8D85-533C0FB0149E}"/>
              </a:ext>
            </a:extLst>
          </p:cNvPr>
          <p:cNvSpPr/>
          <p:nvPr/>
        </p:nvSpPr>
        <p:spPr>
          <a:xfrm>
            <a:off x="5641848" y="2866663"/>
            <a:ext cx="3502151" cy="1230657"/>
          </a:xfrm>
          <a:prstGeom prst="wedgeRoundRectCallout">
            <a:avLst>
              <a:gd name="adj1" fmla="val -34339"/>
              <a:gd name="adj2" fmla="val 7648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This emission source in the (IN) State should not appear when Louisville CBSA (KY) Jefferson county is selected</a:t>
            </a:r>
          </a:p>
          <a:p>
            <a:pPr lvl="0">
              <a:defRPr/>
            </a:pPr>
            <a:r>
              <a:rPr lang="en-US" sz="1600" dirty="0">
                <a:solidFill>
                  <a:srgbClr val="0000FF"/>
                </a:solidFill>
                <a:latin typeface="Calibri" panose="020F0502020204030204" pitchFamily="34" charset="0"/>
                <a:cs typeface="Calibri" panose="020F0502020204030204" pitchFamily="34" charset="0"/>
              </a:rPr>
              <a:t>(there are two “Jefferson county” in this CBSA)</a:t>
            </a:r>
          </a:p>
        </p:txBody>
      </p:sp>
    </p:spTree>
    <p:extLst>
      <p:ext uri="{BB962C8B-B14F-4D97-AF65-F5344CB8AC3E}">
        <p14:creationId xmlns:p14="http://schemas.microsoft.com/office/powerpoint/2010/main" val="42304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681291-5CB6-4993-9D78-72D8CE455E37}"/>
              </a:ext>
            </a:extLst>
          </p:cNvPr>
          <p:cNvPicPr>
            <a:picLocks noChangeAspect="1"/>
          </p:cNvPicPr>
          <p:nvPr/>
        </p:nvPicPr>
        <p:blipFill>
          <a:blip r:embed="rId3"/>
          <a:stretch>
            <a:fillRect/>
          </a:stretch>
        </p:blipFill>
        <p:spPr>
          <a:xfrm>
            <a:off x="0" y="960204"/>
            <a:ext cx="9144000" cy="5778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Input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746248" y="2841155"/>
            <a:ext cx="4264152" cy="1291933"/>
          </a:xfrm>
          <a:prstGeom prst="wedgeRoundRectCallout">
            <a:avLst>
              <a:gd name="adj1" fmla="val -81719"/>
              <a:gd name="adj2" fmla="val 2607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“Advanced areas” input data file:</a:t>
            </a:r>
          </a:p>
          <a:p>
            <a:pPr lvl="0">
              <a:defRPr/>
            </a:pPr>
            <a:r>
              <a:rPr lang="en-US" sz="1600" dirty="0">
                <a:solidFill>
                  <a:srgbClr val="0000FF"/>
                </a:solidFill>
                <a:latin typeface="Calibri" panose="020F0502020204030204" pitchFamily="34" charset="0"/>
                <a:cs typeface="Calibri" panose="020F0502020204030204" pitchFamily="34" charset="0"/>
              </a:rPr>
              <a:t>Use updated “Advance_areas_9_12_18.mpk”</a:t>
            </a:r>
          </a:p>
          <a:p>
            <a:pPr lvl="0">
              <a:defRPr/>
            </a:pPr>
            <a:r>
              <a:rPr lang="en-US" sz="1600" dirty="0">
                <a:solidFill>
                  <a:srgbClr val="0000FF"/>
                </a:solidFill>
                <a:latin typeface="Calibri" panose="020F0502020204030204" pitchFamily="34" charset="0"/>
                <a:cs typeface="Calibri" panose="020F0502020204030204" pitchFamily="34" charset="0"/>
              </a:rPr>
              <a:t>Sent to you previously already, also under EPA’s </a:t>
            </a:r>
            <a:r>
              <a:rPr lang="en-US" sz="1600" dirty="0" err="1">
                <a:solidFill>
                  <a:srgbClr val="0000FF"/>
                </a:solidFill>
                <a:latin typeface="Calibri" panose="020F0502020204030204" pitchFamily="34" charset="0"/>
                <a:cs typeface="Calibri" panose="020F0502020204030204" pitchFamily="34" charset="0"/>
              </a:rPr>
              <a:t>newftp</a:t>
            </a:r>
            <a:r>
              <a:rPr lang="en-US" sz="1600" dirty="0">
                <a:solidFill>
                  <a:srgbClr val="0000FF"/>
                </a:solidFill>
                <a:latin typeface="Calibri" panose="020F0502020204030204" pitchFamily="34" charset="0"/>
                <a:cs typeface="Calibri" panose="020F0502020204030204" pitchFamily="34" charset="0"/>
              </a:rPr>
              <a:t> “/</a:t>
            </a:r>
            <a:r>
              <a:rPr lang="en-US" sz="1600" dirty="0" err="1">
                <a:solidFill>
                  <a:srgbClr val="0000FF"/>
                </a:solidFill>
                <a:latin typeface="Calibri" panose="020F0502020204030204" pitchFamily="34" charset="0"/>
                <a:cs typeface="Calibri" panose="020F0502020204030204" pitchFamily="34" charset="0"/>
              </a:rPr>
              <a:t>aqmg</a:t>
            </a:r>
            <a:r>
              <a:rPr lang="en-US" sz="1600" dirty="0">
                <a:solidFill>
                  <a:srgbClr val="0000FF"/>
                </a:solidFill>
                <a:latin typeface="Calibri" panose="020F0502020204030204" pitchFamily="34" charset="0"/>
                <a:cs typeface="Calibri" panose="020F0502020204030204" pitchFamily="34" charset="0"/>
              </a:rPr>
              <a:t>/</a:t>
            </a:r>
            <a:r>
              <a:rPr lang="en-US" sz="1600" dirty="0" err="1">
                <a:solidFill>
                  <a:srgbClr val="0000FF"/>
                </a:solidFill>
                <a:latin typeface="Calibri" panose="020F0502020204030204" pitchFamily="34" charset="0"/>
                <a:cs typeface="Calibri" panose="020F0502020204030204" pitchFamily="34" charset="0"/>
              </a:rPr>
              <a:t>cjang</a:t>
            </a:r>
            <a:r>
              <a:rPr lang="en-US" sz="1600" dirty="0">
                <a:solidFill>
                  <a:srgbClr val="0000FF"/>
                </a:solidFill>
                <a:latin typeface="Calibri" panose="020F0502020204030204" pitchFamily="34" charset="0"/>
                <a:cs typeface="Calibri" panose="020F0502020204030204" pitchFamily="34" charset="0"/>
              </a:rPr>
              <a:t>/NEXUS/</a:t>
            </a:r>
            <a:r>
              <a:rPr lang="en-US" sz="1600" dirty="0" err="1">
                <a:solidFill>
                  <a:srgbClr val="0000FF"/>
                </a:solidFill>
                <a:latin typeface="Calibri" panose="020F0502020204030204" pitchFamily="34" charset="0"/>
                <a:cs typeface="Calibri" panose="020F0502020204030204" pitchFamily="34" charset="0"/>
              </a:rPr>
              <a:t>Input_Data</a:t>
            </a:r>
            <a:r>
              <a:rPr lang="en-US" sz="1600" dirty="0">
                <a:solidFill>
                  <a:srgbClr val="0000FF"/>
                </a:solidFill>
                <a:latin typeface="Calibri" panose="020F0502020204030204" pitchFamily="34" charset="0"/>
                <a:cs typeface="Calibri" panose="020F0502020204030204" pitchFamily="34" charset="0"/>
              </a:rPr>
              <a:t>” </a:t>
            </a:r>
          </a:p>
        </p:txBody>
      </p:sp>
      <p:sp>
        <p:nvSpPr>
          <p:cNvPr id="13" name="Rectangle 12">
            <a:extLst>
              <a:ext uri="{FF2B5EF4-FFF2-40B4-BE49-F238E27FC236}">
                <a16:creationId xmlns:a16="http://schemas.microsoft.com/office/drawing/2014/main" id="{8E17677E-3C45-430B-BCF0-9FC497F12C48}"/>
              </a:ext>
            </a:extLst>
          </p:cNvPr>
          <p:cNvSpPr/>
          <p:nvPr/>
        </p:nvSpPr>
        <p:spPr>
          <a:xfrm>
            <a:off x="3575303" y="2257821"/>
            <a:ext cx="374905" cy="2384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Rectangle 14">
            <a:extLst>
              <a:ext uri="{FF2B5EF4-FFF2-40B4-BE49-F238E27FC236}">
                <a16:creationId xmlns:a16="http://schemas.microsoft.com/office/drawing/2014/main" id="{47F7C91A-86B3-43BF-A163-CE17AA161011}"/>
              </a:ext>
            </a:extLst>
          </p:cNvPr>
          <p:cNvSpPr/>
          <p:nvPr/>
        </p:nvSpPr>
        <p:spPr>
          <a:xfrm>
            <a:off x="7010400" y="2257821"/>
            <a:ext cx="515111" cy="2384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Speech Bubble: Rectangle with Corners Rounded 4">
            <a:extLst>
              <a:ext uri="{FF2B5EF4-FFF2-40B4-BE49-F238E27FC236}">
                <a16:creationId xmlns:a16="http://schemas.microsoft.com/office/drawing/2014/main" id="{A678CCC5-3615-4600-A3B9-8BB3499B3500}"/>
              </a:ext>
            </a:extLst>
          </p:cNvPr>
          <p:cNvSpPr/>
          <p:nvPr/>
        </p:nvSpPr>
        <p:spPr>
          <a:xfrm>
            <a:off x="2446020" y="4358777"/>
            <a:ext cx="3325368" cy="671589"/>
          </a:xfrm>
          <a:prstGeom prst="wedgeRoundRectCallout">
            <a:avLst>
              <a:gd name="adj1" fmla="val -86394"/>
              <a:gd name="adj2" fmla="val -768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a:t>
            </a:r>
          </a:p>
          <a:p>
            <a:pPr lvl="0">
              <a:defRPr/>
            </a:pPr>
            <a:r>
              <a:rPr lang="en-US" sz="1600" dirty="0">
                <a:solidFill>
                  <a:srgbClr val="0000FF"/>
                </a:solidFill>
                <a:latin typeface="Calibri" panose="020F0502020204030204" pitchFamily="34" charset="0"/>
                <a:cs typeface="Calibri" panose="020F0502020204030204" pitchFamily="34" charset="0"/>
              </a:rPr>
              <a:t>“Socio-economic/Demographic data</a:t>
            </a:r>
          </a:p>
        </p:txBody>
      </p:sp>
      <p:cxnSp>
        <p:nvCxnSpPr>
          <p:cNvPr id="19" name="Straight Arrow Connector 18">
            <a:extLst>
              <a:ext uri="{FF2B5EF4-FFF2-40B4-BE49-F238E27FC236}">
                <a16:creationId xmlns:a16="http://schemas.microsoft.com/office/drawing/2014/main" id="{DAE1EFBA-0BA8-4564-8111-06E740AC00D1}"/>
              </a:ext>
            </a:extLst>
          </p:cNvPr>
          <p:cNvCxnSpPr>
            <a:cxnSpLocks/>
          </p:cNvCxnSpPr>
          <p:nvPr/>
        </p:nvCxnSpPr>
        <p:spPr bwMode="auto">
          <a:xfrm flipV="1">
            <a:off x="3950208" y="1899249"/>
            <a:ext cx="1417320" cy="33846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91BF28BA-BE78-4473-9B06-B413F7257441}"/>
              </a:ext>
            </a:extLst>
          </p:cNvPr>
          <p:cNvCxnSpPr>
            <a:cxnSpLocks/>
          </p:cNvCxnSpPr>
          <p:nvPr/>
        </p:nvCxnSpPr>
        <p:spPr bwMode="auto">
          <a:xfrm flipH="1" flipV="1">
            <a:off x="5760720" y="1910335"/>
            <a:ext cx="1249680" cy="39278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4" name="Speech Bubble: Rectangle with Corners Rounded 4">
            <a:extLst>
              <a:ext uri="{FF2B5EF4-FFF2-40B4-BE49-F238E27FC236}">
                <a16:creationId xmlns:a16="http://schemas.microsoft.com/office/drawing/2014/main" id="{12E804BB-20F3-4941-BD2E-F7E239D10F6E}"/>
              </a:ext>
            </a:extLst>
          </p:cNvPr>
          <p:cNvSpPr/>
          <p:nvPr/>
        </p:nvSpPr>
        <p:spPr>
          <a:xfrm>
            <a:off x="4195572" y="871949"/>
            <a:ext cx="3325368" cy="671589"/>
          </a:xfrm>
          <a:prstGeom prst="wedgeRoundRectCallout">
            <a:avLst>
              <a:gd name="adj1" fmla="val -7201"/>
              <a:gd name="adj2" fmla="val 1014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these two HAPs to “PM &amp; Metal HAPs” list in “Data Viewer”</a:t>
            </a:r>
          </a:p>
        </p:txBody>
      </p:sp>
      <p:sp>
        <p:nvSpPr>
          <p:cNvPr id="14" name="Speech Bubble: Rectangle with Corners Rounded 4">
            <a:extLst>
              <a:ext uri="{FF2B5EF4-FFF2-40B4-BE49-F238E27FC236}">
                <a16:creationId xmlns:a16="http://schemas.microsoft.com/office/drawing/2014/main" id="{6336A667-F62A-42B9-B803-B83C79C48EAF}"/>
              </a:ext>
            </a:extLst>
          </p:cNvPr>
          <p:cNvSpPr/>
          <p:nvPr/>
        </p:nvSpPr>
        <p:spPr>
          <a:xfrm>
            <a:off x="2322576" y="5195582"/>
            <a:ext cx="5294376" cy="1291933"/>
          </a:xfrm>
          <a:prstGeom prst="wedgeRoundRectCallout">
            <a:avLst>
              <a:gd name="adj1" fmla="val -81028"/>
              <a:gd name="adj2" fmla="val 281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“Tribal areas” input data file:</a:t>
            </a:r>
          </a:p>
          <a:p>
            <a:pPr lvl="0">
              <a:defRPr/>
            </a:pPr>
            <a:r>
              <a:rPr lang="en-US" sz="1600" dirty="0">
                <a:solidFill>
                  <a:srgbClr val="0000FF"/>
                </a:solidFill>
                <a:latin typeface="Calibri" panose="020F0502020204030204" pitchFamily="34" charset="0"/>
                <a:cs typeface="Calibri" panose="020F0502020204030204" pitchFamily="34" charset="0"/>
              </a:rPr>
              <a:t>Use ”Tribal_Boundaries_022117.gdb”</a:t>
            </a:r>
          </a:p>
          <a:p>
            <a:pPr lvl="0">
              <a:defRPr/>
            </a:pPr>
            <a:r>
              <a:rPr lang="en-US" sz="1600" dirty="0">
                <a:solidFill>
                  <a:srgbClr val="0000FF"/>
                </a:solidFill>
                <a:latin typeface="Calibri" panose="020F0502020204030204" pitchFamily="34" charset="0"/>
                <a:cs typeface="Calibri" panose="020F0502020204030204" pitchFamily="34" charset="0"/>
              </a:rPr>
              <a:t>under EPA’s </a:t>
            </a:r>
            <a:r>
              <a:rPr lang="en-US" sz="1600" dirty="0" err="1">
                <a:solidFill>
                  <a:srgbClr val="0000FF"/>
                </a:solidFill>
                <a:latin typeface="Calibri" panose="020F0502020204030204" pitchFamily="34" charset="0"/>
                <a:cs typeface="Calibri" panose="020F0502020204030204" pitchFamily="34" charset="0"/>
              </a:rPr>
              <a:t>newftp</a:t>
            </a:r>
            <a:r>
              <a:rPr lang="en-US" sz="1600" dirty="0">
                <a:solidFill>
                  <a:srgbClr val="0000FF"/>
                </a:solidFill>
                <a:latin typeface="Calibri" panose="020F0502020204030204" pitchFamily="34" charset="0"/>
                <a:cs typeface="Calibri" panose="020F0502020204030204" pitchFamily="34" charset="0"/>
              </a:rPr>
              <a:t> at: “/</a:t>
            </a:r>
            <a:r>
              <a:rPr lang="en-US" sz="1600" dirty="0" err="1">
                <a:solidFill>
                  <a:srgbClr val="0000FF"/>
                </a:solidFill>
                <a:latin typeface="Calibri" panose="020F0502020204030204" pitchFamily="34" charset="0"/>
                <a:cs typeface="Calibri" panose="020F0502020204030204" pitchFamily="34" charset="0"/>
              </a:rPr>
              <a:t>aqmg</a:t>
            </a:r>
            <a:r>
              <a:rPr lang="en-US" sz="1600" dirty="0">
                <a:solidFill>
                  <a:srgbClr val="0000FF"/>
                </a:solidFill>
                <a:latin typeface="Calibri" panose="020F0502020204030204" pitchFamily="34" charset="0"/>
                <a:cs typeface="Calibri" panose="020F0502020204030204" pitchFamily="34" charset="0"/>
              </a:rPr>
              <a:t>/</a:t>
            </a:r>
            <a:r>
              <a:rPr lang="en-US" sz="1600" dirty="0" err="1">
                <a:solidFill>
                  <a:srgbClr val="0000FF"/>
                </a:solidFill>
                <a:latin typeface="Calibri" panose="020F0502020204030204" pitchFamily="34" charset="0"/>
                <a:cs typeface="Calibri" panose="020F0502020204030204" pitchFamily="34" charset="0"/>
              </a:rPr>
              <a:t>cjang</a:t>
            </a:r>
            <a:r>
              <a:rPr lang="en-US" sz="1600" dirty="0">
                <a:solidFill>
                  <a:srgbClr val="0000FF"/>
                </a:solidFill>
                <a:latin typeface="Calibri" panose="020F0502020204030204" pitchFamily="34" charset="0"/>
                <a:cs typeface="Calibri" panose="020F0502020204030204" pitchFamily="34" charset="0"/>
              </a:rPr>
              <a:t>/NEXUS/</a:t>
            </a:r>
            <a:r>
              <a:rPr lang="en-US" sz="1600" dirty="0" err="1">
                <a:solidFill>
                  <a:srgbClr val="0000FF"/>
                </a:solidFill>
                <a:latin typeface="Calibri" panose="020F0502020204030204" pitchFamily="34" charset="0"/>
                <a:cs typeface="Calibri" panose="020F0502020204030204" pitchFamily="34" charset="0"/>
              </a:rPr>
              <a:t>Input_Data</a:t>
            </a:r>
            <a:r>
              <a:rPr lang="en-US" sz="1600" dirty="0">
                <a:solidFill>
                  <a:srgbClr val="0000FF"/>
                </a:solidFill>
                <a:latin typeface="Calibri" panose="020F0502020204030204" pitchFamily="34" charset="0"/>
                <a:cs typeface="Calibri" panose="020F0502020204030204" pitchFamily="34" charset="0"/>
              </a:rPr>
              <a:t>”, similar to “Class I areas”, include “Tribal areas” into “Data Query” module as part of “map overlaying” menu selection</a:t>
            </a:r>
          </a:p>
        </p:txBody>
      </p:sp>
    </p:spTree>
    <p:extLst>
      <p:ext uri="{BB962C8B-B14F-4D97-AF65-F5344CB8AC3E}">
        <p14:creationId xmlns:p14="http://schemas.microsoft.com/office/powerpoint/2010/main" val="1184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animBg="1"/>
      <p:bldP spid="24"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882400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16</a:t>
            </a:fld>
            <a:endParaRPr lang="en-US" dirty="0">
              <a:solidFill>
                <a:prstClr val="black">
                  <a:tint val="75000"/>
                </a:prstClr>
              </a:solidFill>
              <a:latin typeface="Arial" pitchFamily="34" charset="0"/>
            </a:endParaRPr>
          </a:p>
        </p:txBody>
      </p:sp>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685800" y="2132711"/>
            <a:ext cx="7772400" cy="1470025"/>
          </a:xfrm>
        </p:spPr>
        <p:txBody>
          <a:bodyPr/>
          <a:lstStyle/>
          <a:p>
            <a:pPr algn="ctr"/>
            <a:r>
              <a:rPr lang="en-US" sz="4800" dirty="0"/>
              <a:t>“</a:t>
            </a:r>
            <a:r>
              <a:rPr lang="en-US" sz="4800" i="1" dirty="0"/>
              <a:t>NEXUS 1.6”:  </a:t>
            </a:r>
            <a:br>
              <a:rPr lang="en-US" sz="4800" i="1" dirty="0"/>
            </a:br>
            <a:r>
              <a:rPr lang="en-US" sz="4800" dirty="0">
                <a:solidFill>
                  <a:srgbClr val="FFFF00"/>
                </a:solidFill>
              </a:rPr>
              <a:t>Quick Tutorial</a:t>
            </a:r>
          </a:p>
        </p:txBody>
      </p:sp>
      <p:sp>
        <p:nvSpPr>
          <p:cNvPr id="5" name="Subtitle 2">
            <a:extLst>
              <a:ext uri="{FF2B5EF4-FFF2-40B4-BE49-F238E27FC236}">
                <a16:creationId xmlns:a16="http://schemas.microsoft.com/office/drawing/2014/main" id="{A1E4D2AF-60EB-4135-A30B-32A50666B847}"/>
              </a:ext>
            </a:extLst>
          </p:cNvPr>
          <p:cNvSpPr>
            <a:spLocks noGrp="1"/>
          </p:cNvSpPr>
          <p:nvPr>
            <p:ph type="subTitle" idx="1"/>
          </p:nvPr>
        </p:nvSpPr>
        <p:spPr>
          <a:xfrm>
            <a:off x="0" y="4224528"/>
            <a:ext cx="8915400" cy="1752600"/>
          </a:xfrm>
        </p:spPr>
        <p:txBody>
          <a:bodyPr/>
          <a:lstStyle/>
          <a:p>
            <a:pPr marL="457200" indent="-457200" algn="l">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Update the following slides (based on “NEXUS 1.5”)  to “NEXUS 1.6” </a:t>
            </a:r>
          </a:p>
          <a:p>
            <a:pPr marL="457200" indent="-457200" algn="l">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Add new slides or functions as relevant (will be great!)</a:t>
            </a:r>
          </a:p>
        </p:txBody>
      </p:sp>
    </p:spTree>
    <p:extLst>
      <p:ext uri="{BB962C8B-B14F-4D97-AF65-F5344CB8AC3E}">
        <p14:creationId xmlns:p14="http://schemas.microsoft.com/office/powerpoint/2010/main" val="401661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1B67F-4FC2-4662-9385-52E1953225C8}"/>
              </a:ext>
            </a:extLst>
          </p:cNvPr>
          <p:cNvPicPr>
            <a:picLocks noChangeAspect="1"/>
          </p:cNvPicPr>
          <p:nvPr/>
        </p:nvPicPr>
        <p:blipFill>
          <a:blip r:embed="rId3"/>
          <a:stretch>
            <a:fillRect/>
          </a:stretch>
        </p:blipFill>
        <p:spPr>
          <a:xfrm>
            <a:off x="9144" y="777240"/>
            <a:ext cx="9144000" cy="6080758"/>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144" y="1269796"/>
            <a:ext cx="996696" cy="283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188720" y="2249424"/>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&amp; “Data Query”</a:t>
            </a:r>
          </a:p>
        </p:txBody>
      </p:sp>
      <p:sp>
        <p:nvSpPr>
          <p:cNvPr id="13" name="Rectangle 12">
            <a:extLst>
              <a:ext uri="{FF2B5EF4-FFF2-40B4-BE49-F238E27FC236}">
                <a16:creationId xmlns:a16="http://schemas.microsoft.com/office/drawing/2014/main" id="{13FD6912-39F5-4561-95CE-E5EAAE69E2F4}"/>
              </a:ext>
            </a:extLst>
          </p:cNvPr>
          <p:cNvSpPr/>
          <p:nvPr/>
        </p:nvSpPr>
        <p:spPr>
          <a:xfrm>
            <a:off x="8421624" y="1233220"/>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5840369" y="1811773"/>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7424765C-B2F9-4727-9A9E-93A29AA8003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088B85-3A83-4677-A828-ED735086256E}"/>
              </a:ext>
            </a:extLst>
          </p:cNvPr>
          <p:cNvPicPr>
            <a:picLocks noChangeAspect="1"/>
          </p:cNvPicPr>
          <p:nvPr/>
        </p:nvPicPr>
        <p:blipFill>
          <a:blip r:embed="rId3"/>
          <a:stretch>
            <a:fillRect/>
          </a:stretch>
        </p:blipFill>
        <p:spPr>
          <a:xfrm>
            <a:off x="0" y="790943"/>
            <a:ext cx="9144000" cy="5972671"/>
          </a:xfrm>
          <a:prstGeom prst="rect">
            <a:avLst/>
          </a:prstGeom>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73052" y="431027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0" y="1574293"/>
            <a:ext cx="1893694" cy="3357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2193678" y="3711631"/>
            <a:ext cx="1956816" cy="866703"/>
          </a:xfrm>
          <a:prstGeom prst="wedgeRoundRectCallout">
            <a:avLst>
              <a:gd name="adj1" fmla="val -62733"/>
              <a:gd name="adj2" fmla="val -926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0" y="4931861"/>
            <a:ext cx="1893694" cy="14866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2193678" y="5140381"/>
            <a:ext cx="1581913" cy="1426462"/>
          </a:xfrm>
          <a:prstGeom prst="wedgeRoundRectCallout">
            <a:avLst>
              <a:gd name="adj1" fmla="val -66569"/>
              <a:gd name="adj2" fmla="val -3923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281006" y="915493"/>
            <a:ext cx="1822836" cy="196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1893694" y="1106365"/>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3886200" y="863143"/>
            <a:ext cx="4628626" cy="564502"/>
          </a:xfrm>
          <a:prstGeom prst="wedgeRoundRectCallout">
            <a:avLst>
              <a:gd name="adj1" fmla="val -86683"/>
              <a:gd name="adj2" fmla="val -3041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Switch between 3 key modules</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2123575" y="1896685"/>
            <a:ext cx="3304032" cy="382982"/>
          </a:xfrm>
          <a:prstGeom prst="wedgeRoundRectCallout">
            <a:avLst>
              <a:gd name="adj1" fmla="val -56899"/>
              <a:gd name="adj2" fmla="val -206561"/>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Loaded NEXUS project file name </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5" name="Rectangle 12">
            <a:extLst>
              <a:ext uri="{FF2B5EF4-FFF2-40B4-BE49-F238E27FC236}">
                <a16:creationId xmlns:a16="http://schemas.microsoft.com/office/drawing/2014/main" id="{44CD938E-713A-495A-B272-07AC940E1AE1}"/>
              </a:ext>
            </a:extLst>
          </p:cNvPr>
          <p:cNvSpPr/>
          <p:nvPr/>
        </p:nvSpPr>
        <p:spPr>
          <a:xfrm>
            <a:off x="0" y="1260486"/>
            <a:ext cx="1893694" cy="28611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1">
            <a:extLst>
              <a:ext uri="{FF2B5EF4-FFF2-40B4-BE49-F238E27FC236}">
                <a16:creationId xmlns:a16="http://schemas.microsoft.com/office/drawing/2014/main" id="{08B5C0A8-E369-4F97-894E-FA1A702F170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0311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197296-B4F7-4ABE-AF8B-1455DA08675E}"/>
              </a:ext>
            </a:extLst>
          </p:cNvPr>
          <p:cNvPicPr>
            <a:picLocks noChangeAspect="1"/>
          </p:cNvPicPr>
          <p:nvPr/>
        </p:nvPicPr>
        <p:blipFill>
          <a:blip r:embed="rId3"/>
          <a:stretch>
            <a:fillRect/>
          </a:stretch>
        </p:blipFill>
        <p:spPr>
          <a:xfrm>
            <a:off x="-5899" y="792613"/>
            <a:ext cx="9144000" cy="597267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dirty="0"/>
              <a:t>Data Viewer Module: </a:t>
            </a:r>
            <a:r>
              <a:rPr lang="en-US" altLang="zh-CN" dirty="0">
                <a:solidFill>
                  <a:srgbClr val="FFFF00"/>
                </a:solidFill>
              </a:rPr>
              <a:t>Selections &amp; Map Display</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30784" y="1517611"/>
            <a:ext cx="1077888" cy="197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11878" y="2276856"/>
            <a:ext cx="3739898" cy="713233"/>
          </a:xfrm>
          <a:prstGeom prst="wedgeRoundRectCallout">
            <a:avLst>
              <a:gd name="adj1" fmla="val -64835"/>
              <a:gd name="adj2" fmla="val -781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threshold levels for color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960120" y="6425290"/>
            <a:ext cx="4262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751075" y="4965146"/>
            <a:ext cx="1741933" cy="1100241"/>
          </a:xfrm>
          <a:prstGeom prst="wedgeRoundRectCallout">
            <a:avLst>
              <a:gd name="adj1" fmla="val -74137"/>
              <a:gd name="adj2" fmla="val 8436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 to “Radio button” panel</a:t>
            </a:r>
          </a:p>
        </p:txBody>
      </p:sp>
      <p:sp>
        <p:nvSpPr>
          <p:cNvPr id="11" name="Slide Number Placeholder 1">
            <a:extLst>
              <a:ext uri="{FF2B5EF4-FFF2-40B4-BE49-F238E27FC236}">
                <a16:creationId xmlns:a16="http://schemas.microsoft.com/office/drawing/2014/main" id="{04DA1372-C87B-46CA-97C8-1A59BE0751A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18702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Rectangle 1">
            <a:extLst>
              <a:ext uri="{FF2B5EF4-FFF2-40B4-BE49-F238E27FC236}">
                <a16:creationId xmlns:a16="http://schemas.microsoft.com/office/drawing/2014/main" id="{8AD43E1D-EAF2-4575-8567-F608E6E377A3}"/>
              </a:ext>
            </a:extLst>
          </p:cNvPr>
          <p:cNvSpPr/>
          <p:nvPr/>
        </p:nvSpPr>
        <p:spPr>
          <a:xfrm>
            <a:off x="228600" y="813816"/>
            <a:ext cx="8458200" cy="5620000"/>
          </a:xfrm>
          <a:prstGeom prst="rect">
            <a:avLst/>
          </a:prstGeom>
        </p:spPr>
        <p:txBody>
          <a:bodyPr wrap="square">
            <a:spAutoFit/>
          </a:bodyPr>
          <a:lstStyle/>
          <a:p>
            <a:pPr marR="0" lvl="0" algn="just">
              <a:lnSpc>
                <a:spcPct val="150000"/>
              </a:lnSpc>
              <a:spcBef>
                <a:spcPts val="0"/>
              </a:spcBef>
              <a:spcAft>
                <a:spcPts val="0"/>
              </a:spcAft>
            </a:pPr>
            <a:r>
              <a:rPr lang="en-US" sz="3200" b="1" kern="2200" dirty="0">
                <a:latin typeface="等线" panose="02010600030101010101" pitchFamily="2" charset="-122"/>
                <a:ea typeface="等线" panose="02010600030101010101" pitchFamily="2" charset="-122"/>
              </a:rPr>
              <a:t>To Do List for Updated “NEXUS 1.6” </a:t>
            </a:r>
          </a:p>
          <a:p>
            <a:pPr marR="0" lvl="0" algn="just">
              <a:lnSpc>
                <a:spcPct val="150000"/>
              </a:lnSpc>
              <a:spcBef>
                <a:spcPts val="0"/>
              </a:spcBef>
              <a:spcAft>
                <a:spcPts val="0"/>
              </a:spcAft>
            </a:pPr>
            <a:r>
              <a:rPr lang="en-US" sz="3200" b="1" kern="2200" dirty="0">
                <a:latin typeface="等线" panose="02010600030101010101" pitchFamily="2" charset="-122"/>
                <a:ea typeface="等线" panose="02010600030101010101" pitchFamily="2" charset="-122"/>
              </a:rPr>
              <a:t>(before Chinese New Year):</a:t>
            </a:r>
          </a:p>
          <a:p>
            <a:pPr marR="0" lvl="0" algn="just">
              <a:lnSpc>
                <a:spcPct val="150000"/>
              </a:lnSpc>
              <a:spcBef>
                <a:spcPts val="0"/>
              </a:spcBef>
              <a:spcAft>
                <a:spcPts val="0"/>
              </a:spcAft>
            </a:pPr>
            <a:endParaRPr lang="en-US" kern="100" dirty="0">
              <a:latin typeface="等线" panose="02010600030101010101" pitchFamily="2" charset="-122"/>
              <a:ea typeface="等线" panose="02010600030101010101" pitchFamily="2" charset="-122"/>
              <a:cs typeface="Times New Roman" panose="02020603050405020304" pitchFamily="18" charset="0"/>
            </a:endParaRPr>
          </a:p>
          <a:p>
            <a:pPr marL="342900" indent="-342900" algn="just">
              <a:lnSpc>
                <a:spcPct val="150000"/>
              </a:lnSpc>
              <a:buFont typeface="+mj-lt"/>
              <a:buAutoNum type="arabicPeriod"/>
            </a:pPr>
            <a:r>
              <a:rPr lang="en-US" sz="24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Complete the </a:t>
            </a:r>
            <a:r>
              <a:rPr lang="en-US" sz="24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Table Generator </a:t>
            </a:r>
            <a:r>
              <a:rPr lang="en-US" sz="24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module</a:t>
            </a:r>
            <a:endParaRPr lang="en-US" kern="100" dirty="0">
              <a:solidFill>
                <a:srgbClr val="FF0000"/>
              </a:solidFill>
              <a:latin typeface="等线" panose="02010600030101010101" pitchFamily="2" charset="-122"/>
              <a:ea typeface="等线" panose="02010600030101010101" pitchFamily="2" charset="-122"/>
              <a:cs typeface="Times New Roman" panose="02020603050405020304" pitchFamily="18" charset="0"/>
            </a:endParaRPr>
          </a:p>
          <a:p>
            <a:pPr marL="342900" indent="-342900" algn="just">
              <a:buFont typeface="+mj-lt"/>
              <a:buAutoNum type="arabicPeriod"/>
            </a:pPr>
            <a:r>
              <a:rPr lang="en-US" sz="2400" kern="100" dirty="0">
                <a:latin typeface="Times New Roman" panose="02020603050405020304" pitchFamily="18" charset="0"/>
                <a:ea typeface="等线" panose="02010600030101010101" pitchFamily="2" charset="-122"/>
                <a:cs typeface="Times New Roman" panose="02020603050405020304" pitchFamily="18" charset="0"/>
              </a:rPr>
              <a:t>Upgrade “Data Query” module &amp; “Data Input” module to make their functions and graphic displays more stable (Note: “Data Query” screen flashing when the module starts and refreshes.  So is “Data Input” module when larger dataset is displayed or refreshed.  Try to make it look more professional; for example, send a “working” pop-up “hint” (if taking some time to display), and then display just one snapshot without flashing)</a:t>
            </a:r>
            <a:endParaRPr lang="en-US" kern="100" dirty="0">
              <a:latin typeface="等线" panose="02010600030101010101" pitchFamily="2" charset="-122"/>
              <a:ea typeface="等线" panose="02010600030101010101" pitchFamily="2" charset="-122"/>
              <a:cs typeface="Times New Roman" panose="02020603050405020304" pitchFamily="18" charset="0"/>
            </a:endParaRPr>
          </a:p>
          <a:p>
            <a:pPr marL="342900" indent="-342900" algn="just">
              <a:lnSpc>
                <a:spcPct val="150000"/>
              </a:lnSpc>
              <a:buFont typeface="+mj-lt"/>
              <a:buAutoNum type="arabicPeriod"/>
            </a:pPr>
            <a:r>
              <a:rPr lang="en-US" sz="2400" kern="100" dirty="0">
                <a:latin typeface="Times New Roman" panose="02020603050405020304" pitchFamily="18" charset="0"/>
                <a:ea typeface="等线" panose="02010600030101010101" pitchFamily="2" charset="-122"/>
                <a:cs typeface="Times New Roman" panose="02020603050405020304" pitchFamily="18" charset="0"/>
              </a:rPr>
              <a:t>Update Online-User’s manual and Quick tutorial PPT slides</a:t>
            </a:r>
            <a:endParaRPr lang="en-US" kern="100" dirty="0">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5997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0BD2574-A6D9-4C7B-B7B0-11A6E4B32753}"/>
              </a:ext>
            </a:extLst>
          </p:cNvPr>
          <p:cNvPicPr>
            <a:picLocks noChangeAspect="1"/>
          </p:cNvPicPr>
          <p:nvPr/>
        </p:nvPicPr>
        <p:blipFill>
          <a:blip r:embed="rId3"/>
          <a:stretch>
            <a:fillRect/>
          </a:stretch>
        </p:blipFill>
        <p:spPr>
          <a:xfrm>
            <a:off x="0" y="770975"/>
            <a:ext cx="9144000" cy="609593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59689" y="2447669"/>
            <a:ext cx="1144038" cy="35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712464" y="2039875"/>
            <a:ext cx="3977640" cy="713233"/>
          </a:xfrm>
          <a:prstGeom prst="wedgeRoundRectCallout">
            <a:avLst>
              <a:gd name="adj1" fmla="val -64171"/>
              <a:gd name="adj2" fmla="val 139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on-the-fly in “radio button”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877528" y="6529722"/>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906525" y="5892642"/>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12535" y="2159207"/>
            <a:ext cx="1892809" cy="53908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8286" y="3233364"/>
            <a:ext cx="1892809"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0" y="4825416"/>
            <a:ext cx="1892809" cy="86265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1953125" y="4022886"/>
            <a:ext cx="1144038" cy="739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1953125" y="3233364"/>
            <a:ext cx="1144038" cy="322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1160992" y="1191969"/>
            <a:ext cx="1504188" cy="527164"/>
          </a:xfrm>
          <a:prstGeom prst="wedgeRoundRectCallout">
            <a:avLst>
              <a:gd name="adj1" fmla="val -49688"/>
              <a:gd name="adj2" fmla="val 12784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Check</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
        <p:nvSpPr>
          <p:cNvPr id="21" name="Slide Number Placeholder 1">
            <a:extLst>
              <a:ext uri="{FF2B5EF4-FFF2-40B4-BE49-F238E27FC236}">
                <a16:creationId xmlns:a16="http://schemas.microsoft.com/office/drawing/2014/main" id="{91E4BA24-1037-44FA-9CE0-E4ADE3651BE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235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D9AAB-E33E-455A-929D-B9E380C49AF0}"/>
              </a:ext>
            </a:extLst>
          </p:cNvPr>
          <p:cNvPicPr>
            <a:picLocks noChangeAspect="1"/>
          </p:cNvPicPr>
          <p:nvPr/>
        </p:nvPicPr>
        <p:blipFill rotWithShape="1">
          <a:blip r:embed="rId3"/>
          <a:srcRect t="478" r="41300" b="5839"/>
          <a:stretch/>
        </p:blipFill>
        <p:spPr>
          <a:xfrm>
            <a:off x="0" y="1013714"/>
            <a:ext cx="9144000" cy="5716949"/>
          </a:xfrm>
          <a:prstGeom prst="rect">
            <a:avLst/>
          </a:prstGeom>
          <a:ln>
            <a:solidFill>
              <a:schemeClr val="tx1"/>
            </a:solidFill>
          </a:ln>
        </p:spPr>
      </p:pic>
      <p:grpSp>
        <p:nvGrpSpPr>
          <p:cNvPr id="7" name="组合 6">
            <a:extLst>
              <a:ext uri="{FF2B5EF4-FFF2-40B4-BE49-F238E27FC236}">
                <a16:creationId xmlns:a16="http://schemas.microsoft.com/office/drawing/2014/main" id="{0934CF11-B54D-43F2-B3F8-C06578D026E3}"/>
              </a:ext>
            </a:extLst>
          </p:cNvPr>
          <p:cNvGrpSpPr/>
          <p:nvPr/>
        </p:nvGrpSpPr>
        <p:grpSpPr>
          <a:xfrm>
            <a:off x="-5899" y="795683"/>
            <a:ext cx="9144000" cy="6031019"/>
            <a:chOff x="-5899" y="795683"/>
            <a:chExt cx="9144000" cy="6031019"/>
          </a:xfrm>
        </p:grpSpPr>
        <p:pic>
          <p:nvPicPr>
            <p:cNvPr id="3" name="图片 2">
              <a:extLst>
                <a:ext uri="{FF2B5EF4-FFF2-40B4-BE49-F238E27FC236}">
                  <a16:creationId xmlns:a16="http://schemas.microsoft.com/office/drawing/2014/main" id="{04A5EB7C-35CB-407A-AFB8-527653B88234}"/>
                </a:ext>
              </a:extLst>
            </p:cNvPr>
            <p:cNvPicPr>
              <a:picLocks noChangeAspect="1"/>
            </p:cNvPicPr>
            <p:nvPr/>
          </p:nvPicPr>
          <p:blipFill>
            <a:blip r:embed="rId4"/>
            <a:stretch>
              <a:fillRect/>
            </a:stretch>
          </p:blipFill>
          <p:spPr>
            <a:xfrm>
              <a:off x="-5899" y="795683"/>
              <a:ext cx="9144000" cy="6031019"/>
            </a:xfrm>
            <a:prstGeom prst="rect">
              <a:avLst/>
            </a:prstGeom>
          </p:spPr>
        </p:pic>
        <p:pic>
          <p:nvPicPr>
            <p:cNvPr id="5" name="图片 4">
              <a:extLst>
                <a:ext uri="{FF2B5EF4-FFF2-40B4-BE49-F238E27FC236}">
                  <a16:creationId xmlns:a16="http://schemas.microsoft.com/office/drawing/2014/main" id="{3FEB18CB-FF82-4630-9FE3-59319EAC38B4}"/>
                </a:ext>
              </a:extLst>
            </p:cNvPr>
            <p:cNvPicPr>
              <a:picLocks noChangeAspect="1"/>
            </p:cNvPicPr>
            <p:nvPr/>
          </p:nvPicPr>
          <p:blipFill>
            <a:blip r:embed="rId5"/>
            <a:stretch>
              <a:fillRect/>
            </a:stretch>
          </p:blipFill>
          <p:spPr>
            <a:xfrm>
              <a:off x="2613414" y="1544888"/>
              <a:ext cx="1157794" cy="190408"/>
            </a:xfrm>
            <a:prstGeom prst="rect">
              <a:avLst/>
            </a:prstGeom>
          </p:spPr>
        </p:pic>
      </p:grpSp>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18872" y="2"/>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1378974" y="1576603"/>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3079009" y="5687686"/>
            <a:ext cx="1897163" cy="851226"/>
          </a:xfrm>
          <a:prstGeom prst="wedgeRoundRectCallout">
            <a:avLst>
              <a:gd name="adj1" fmla="val -85085"/>
              <a:gd name="adj2" fmla="val -54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Click to change color &amp; transparency</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6"/>
          <a:stretch>
            <a:fillRect/>
          </a:stretch>
        </p:blipFill>
        <p:spPr>
          <a:xfrm>
            <a:off x="5023858" y="4350463"/>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3335997" y="942696"/>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“Base Map”: Change boundary lines and background map</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7"/>
          <a:srcRect l="65895" t="49507" r="20799" b="45378"/>
          <a:stretch/>
        </p:blipFill>
        <p:spPr>
          <a:xfrm>
            <a:off x="4307586" y="2955605"/>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6847796" y="2652420"/>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“Right-click” map to save image</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8" name="Slide Number Placeholder 1">
            <a:extLst>
              <a:ext uri="{FF2B5EF4-FFF2-40B4-BE49-F238E27FC236}">
                <a16:creationId xmlns:a16="http://schemas.microsoft.com/office/drawing/2014/main" id="{60BB6081-9A72-40CF-A7BA-9CD66CFCAF0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455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EAC35-3992-4914-9A5A-C871F6B8CF06}"/>
              </a:ext>
            </a:extLst>
          </p:cNvPr>
          <p:cNvPicPr>
            <a:picLocks noChangeAspect="1"/>
          </p:cNvPicPr>
          <p:nvPr/>
        </p:nvPicPr>
        <p:blipFill>
          <a:blip r:embed="rId3"/>
          <a:stretch>
            <a:fillRect/>
          </a:stretch>
        </p:blipFill>
        <p:spPr>
          <a:xfrm>
            <a:off x="0" y="813816"/>
            <a:ext cx="9144000" cy="6044182"/>
          </a:xfrm>
          <a:prstGeom prst="rect">
            <a:avLst/>
          </a:prstGeom>
          <a:ln>
            <a:solidFill>
              <a:schemeClr val="tx1"/>
            </a:solidFill>
          </a:ln>
        </p:spPr>
      </p:pic>
      <p:pic>
        <p:nvPicPr>
          <p:cNvPr id="4" name="图片 3">
            <a:extLst>
              <a:ext uri="{FF2B5EF4-FFF2-40B4-BE49-F238E27FC236}">
                <a16:creationId xmlns:a16="http://schemas.microsoft.com/office/drawing/2014/main" id="{EBE8186A-0C9B-4BC7-9968-70E802D1E4A3}"/>
              </a:ext>
            </a:extLst>
          </p:cNvPr>
          <p:cNvPicPr>
            <a:picLocks noChangeAspect="1"/>
          </p:cNvPicPr>
          <p:nvPr/>
        </p:nvPicPr>
        <p:blipFill>
          <a:blip r:embed="rId4"/>
          <a:stretch>
            <a:fillRect/>
          </a:stretch>
        </p:blipFill>
        <p:spPr>
          <a:xfrm>
            <a:off x="0" y="813816"/>
            <a:ext cx="9144000" cy="59594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596247" y="1510474"/>
            <a:ext cx="1817001" cy="151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596247" y="2066597"/>
            <a:ext cx="4855464" cy="427541"/>
          </a:xfrm>
          <a:prstGeom prst="wedgeRoundRectCallout">
            <a:avLst>
              <a:gd name="adj1" fmla="val -34652"/>
              <a:gd name="adj2" fmla="val -1350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45" y="3237250"/>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500" y="3237250"/>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841178"/>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BED6FA4F-F5D6-4A16-82B6-9C140115BA3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886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298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75169" y="878977"/>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4507992" y="878977"/>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3237568"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D7FA609F-DDF3-448A-A7C0-5308C207095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0989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D56EE0-B25B-48DA-B5F8-2FF4F173A50B}"/>
              </a:ext>
            </a:extLst>
          </p:cNvPr>
          <p:cNvPicPr>
            <a:picLocks noChangeAspect="1"/>
          </p:cNvPicPr>
          <p:nvPr/>
        </p:nvPicPr>
        <p:blipFill rotWithShape="1">
          <a:blip r:embed="rId3"/>
          <a:srcRect t="-1755" r="41700" b="5808"/>
          <a:stretch/>
        </p:blipFill>
        <p:spPr>
          <a:xfrm>
            <a:off x="10288" y="832717"/>
            <a:ext cx="9133712" cy="5888758"/>
          </a:xfrm>
          <a:prstGeom prst="rect">
            <a:avLst/>
          </a:prstGeom>
          <a:ln>
            <a:solidFill>
              <a:schemeClr val="tx1"/>
            </a:solidFill>
          </a:ln>
        </p:spPr>
      </p:pic>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4"/>
          <a:stretch>
            <a:fillRect/>
          </a:stretch>
        </p:blipFill>
        <p:spPr>
          <a:xfrm>
            <a:off x="-5144"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5599372"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2825791" y="810765"/>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3689604"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634627" y="4137234"/>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9743" y="5388770"/>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2035425" y="1886271"/>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2825791"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12188468-6015-4F6F-BD0C-E8F7C37A3A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747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0" y="1006971"/>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668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536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279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Allow to scroll</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18872" y="4353041"/>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6748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
        <p:nvSpPr>
          <p:cNvPr id="10" name="Slide Number Placeholder 1">
            <a:extLst>
              <a:ext uri="{FF2B5EF4-FFF2-40B4-BE49-F238E27FC236}">
                <a16:creationId xmlns:a16="http://schemas.microsoft.com/office/drawing/2014/main" id="{1CF7037D-CC53-45C5-85A2-21A39D1453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70752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0" y="988683"/>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65774"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576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234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576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6577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78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Provide selection of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28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65774" y="853792"/>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719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865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B70660EA-313C-4625-994F-8010BA9E627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372056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5422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18872" y="3740780"/>
            <a:ext cx="3246120" cy="1471300"/>
          </a:xfrm>
          <a:prstGeom prst="wedgeRoundRectCallout">
            <a:avLst>
              <a:gd name="adj1" fmla="val 117599"/>
              <a:gd name="adj2" fmla="val -1700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“EPA Region Table Generator” </a:t>
            </a:r>
            <a:r>
              <a:rPr lang="en-US" dirty="0">
                <a:solidFill>
                  <a:srgbClr val="0000FF"/>
                </a:solidFill>
                <a:latin typeface="Calibri"/>
                <a:ea typeface="微软雅黑"/>
              </a:rPr>
              <a:t>is </a:t>
            </a:r>
            <a:r>
              <a:rPr lang="en-US" altLang="zh-CN" dirty="0">
                <a:solidFill>
                  <a:srgbClr val="0000FF"/>
                </a:solidFill>
                <a:latin typeface="Calibri"/>
                <a:ea typeface="微软雅黑"/>
              </a:rPr>
              <a:t>still </a:t>
            </a:r>
            <a:r>
              <a:rPr lang="en-US" dirty="0">
                <a:solidFill>
                  <a:srgbClr val="0000FF"/>
                </a:solidFill>
                <a:latin typeface="Calibri"/>
                <a:ea typeface="微软雅黑"/>
              </a:rPr>
              <a:t>under development, but a preview of example “EPA Region 4” tables can be provided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Slide Number Placeholder 1">
            <a:extLst>
              <a:ext uri="{FF2B5EF4-FFF2-40B4-BE49-F238E27FC236}">
                <a16:creationId xmlns:a16="http://schemas.microsoft.com/office/drawing/2014/main" id="{4E333CC5-E5DE-4471-9BEC-2B7170FB75D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203502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22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8842248" y="2275328"/>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5264427" y="909134"/>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 to add filters; Click “x” to remove current filter; </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5494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“Output data…” to output current page records or all records</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2718033"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4626863" y="1679319"/>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C80CA68F-B39B-4E7B-ACC6-160B3807D1A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828974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6FD34-0370-44A4-BA7A-019977F172C9}"/>
              </a:ext>
            </a:extLst>
          </p:cNvPr>
          <p:cNvPicPr>
            <a:picLocks noChangeAspect="1"/>
          </p:cNvPicPr>
          <p:nvPr/>
        </p:nvPicPr>
        <p:blipFill>
          <a:blip r:embed="rId3"/>
          <a:stretch>
            <a:fillRect/>
          </a:stretch>
        </p:blipFill>
        <p:spPr>
          <a:xfrm>
            <a:off x="-22818" y="1213951"/>
            <a:ext cx="9144000" cy="544513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Main Page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0654" y="1821221"/>
            <a:ext cx="1198118" cy="848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923544" y="1172409"/>
            <a:ext cx="2007108" cy="476689"/>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Region</a:t>
            </a:r>
            <a:r>
              <a:rPr lang="en-US" dirty="0">
                <a:solidFill>
                  <a:srgbClr val="0000FF"/>
                </a:solidFill>
                <a:latin typeface="Calibri"/>
                <a:ea typeface="微软雅黑"/>
              </a:rPr>
              <a:t>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Rectangle 12">
            <a:extLst>
              <a:ext uri="{FF2B5EF4-FFF2-40B4-BE49-F238E27FC236}">
                <a16:creationId xmlns:a16="http://schemas.microsoft.com/office/drawing/2014/main" id="{E67B2E30-5947-45BA-9C2C-1C09D2CAD4A7}"/>
              </a:ext>
            </a:extLst>
          </p:cNvPr>
          <p:cNvSpPr/>
          <p:nvPr/>
        </p:nvSpPr>
        <p:spPr>
          <a:xfrm>
            <a:off x="1225549" y="1821222"/>
            <a:ext cx="7676405" cy="8297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4A2766B1-C3F9-48DF-AC20-1B40AB567B20}"/>
              </a:ext>
            </a:extLst>
          </p:cNvPr>
          <p:cNvSpPr/>
          <p:nvPr/>
        </p:nvSpPr>
        <p:spPr>
          <a:xfrm>
            <a:off x="3991356" y="1210922"/>
            <a:ext cx="2007108" cy="570229"/>
          </a:xfrm>
          <a:prstGeom prst="wedgeRoundRectCallout">
            <a:avLst>
              <a:gd name="adj1" fmla="val -95364"/>
              <a:gd name="adj2" fmla="val 5591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a:t>
            </a:r>
            <a:r>
              <a:rPr lang="en-US" dirty="0">
                <a:solidFill>
                  <a:srgbClr val="0000FF"/>
                </a:solidFill>
                <a:latin typeface="Calibri"/>
                <a:ea typeface="微软雅黑"/>
              </a:rPr>
              <a:t> qualifier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27432" y="3072571"/>
            <a:ext cx="1329420" cy="2027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307592" y="4086497"/>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Map Overlaying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79B3B062-4B0E-422E-9E1C-60DB37D38515}"/>
              </a:ext>
            </a:extLst>
          </p:cNvPr>
          <p:cNvSpPr/>
          <p:nvPr/>
        </p:nvSpPr>
        <p:spPr>
          <a:xfrm>
            <a:off x="7031245" y="4086497"/>
            <a:ext cx="1862328" cy="613633"/>
          </a:xfrm>
          <a:prstGeom prst="wedgeRoundRectCallout">
            <a:avLst>
              <a:gd name="adj1" fmla="val 45271"/>
              <a:gd name="adj2" fmla="val 1296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Rectangle 12">
            <a:extLst>
              <a:ext uri="{FF2B5EF4-FFF2-40B4-BE49-F238E27FC236}">
                <a16:creationId xmlns:a16="http://schemas.microsoft.com/office/drawing/2014/main" id="{852C7E73-C1B5-467B-935D-1372EBC357F6}"/>
              </a:ext>
            </a:extLst>
          </p:cNvPr>
          <p:cNvSpPr/>
          <p:nvPr/>
        </p:nvSpPr>
        <p:spPr>
          <a:xfrm>
            <a:off x="10654" y="5201807"/>
            <a:ext cx="9052560" cy="128930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微软雅黑"/>
                <a:cs typeface="+mn-cs"/>
              </a:rPr>
              <a:t>11111111</a:t>
            </a:r>
          </a:p>
        </p:txBody>
      </p:sp>
      <p:sp>
        <p:nvSpPr>
          <p:cNvPr id="16" name="Rectangle 12">
            <a:extLst>
              <a:ext uri="{FF2B5EF4-FFF2-40B4-BE49-F238E27FC236}">
                <a16:creationId xmlns:a16="http://schemas.microsoft.com/office/drawing/2014/main" id="{D4554883-F5D7-4308-A0EB-4D0240CAC6E8}"/>
              </a:ext>
            </a:extLst>
          </p:cNvPr>
          <p:cNvSpPr/>
          <p:nvPr/>
        </p:nvSpPr>
        <p:spPr>
          <a:xfrm>
            <a:off x="7887733" y="1626684"/>
            <a:ext cx="1005840" cy="196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6F1524E9-FEE8-4383-90DA-A6DE7A6F5A00}"/>
              </a:ext>
            </a:extLst>
          </p:cNvPr>
          <p:cNvSpPr/>
          <p:nvPr/>
        </p:nvSpPr>
        <p:spPr>
          <a:xfrm>
            <a:off x="7019544" y="2410653"/>
            <a:ext cx="1947672" cy="731970"/>
          </a:xfrm>
          <a:prstGeom prst="wedgeRoundRectCallout">
            <a:avLst>
              <a:gd name="adj1" fmla="val 27863"/>
              <a:gd name="adj2" fmla="val -1184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18" name="Slide Number Placeholder 1">
            <a:extLst>
              <a:ext uri="{FF2B5EF4-FFF2-40B4-BE49-F238E27FC236}">
                <a16:creationId xmlns:a16="http://schemas.microsoft.com/office/drawing/2014/main" id="{C27BC9B7-994F-49C6-8C2A-C5B3A59111C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0996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7" grpId="0" animBg="1"/>
      <p:bldP spid="8" grpId="0" animBg="1"/>
      <p:bldP spid="9" grpId="0" animBg="1"/>
      <p:bldP spid="11"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B21579-05E2-4FAA-9095-4F6D225A173C}"/>
              </a:ext>
            </a:extLst>
          </p:cNvPr>
          <p:cNvPicPr>
            <a:picLocks noChangeAspect="1"/>
          </p:cNvPicPr>
          <p:nvPr/>
        </p:nvPicPr>
        <p:blipFill>
          <a:blip r:embed="rId3"/>
          <a:stretch>
            <a:fillRect/>
          </a:stretch>
        </p:blipFill>
        <p:spPr>
          <a:xfrm>
            <a:off x="0" y="1157986"/>
            <a:ext cx="9144000" cy="51435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977896" y="792861"/>
            <a:ext cx="3188207" cy="1051559"/>
          </a:xfrm>
          <a:prstGeom prst="wedgeRoundRectCallout">
            <a:avLst>
              <a:gd name="adj1" fmla="val -118022"/>
              <a:gd name="adj2" fmla="val 2607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 (similar to FAST-CE)</a:t>
            </a:r>
          </a:p>
          <a:p>
            <a:pPr lvl="0">
              <a:defRPr/>
            </a:pPr>
            <a:r>
              <a:rPr lang="en-US" sz="1600" dirty="0">
                <a:solidFill>
                  <a:srgbClr val="0000FF"/>
                </a:solidFill>
                <a:latin typeface="Calibri" panose="020F0502020204030204" pitchFamily="34" charset="0"/>
                <a:cs typeface="Calibri" panose="020F0502020204030204" pitchFamily="34" charset="0"/>
              </a:rPr>
              <a:t>Open Project (*.</a:t>
            </a:r>
            <a:r>
              <a:rPr lang="en-US" sz="1600" dirty="0" err="1">
                <a:solidFill>
                  <a:srgbClr val="0000FF"/>
                </a:solidFill>
                <a:latin typeface="Calibri" panose="020F0502020204030204" pitchFamily="34" charset="0"/>
                <a:cs typeface="Calibri" panose="020F0502020204030204" pitchFamily="34" charset="0"/>
              </a:rPr>
              <a:t>proj</a:t>
            </a:r>
            <a:r>
              <a:rPr lang="en-US" sz="1600" dirty="0">
                <a:solidFill>
                  <a:srgbClr val="0000FF"/>
                </a:solidFill>
                <a:latin typeface="Calibri" panose="020F0502020204030204" pitchFamily="34" charset="0"/>
                <a:cs typeface="Calibri" panose="020F0502020204030204" pitchFamily="34" charset="0"/>
              </a:rPr>
              <a:t>)</a:t>
            </a:r>
          </a:p>
          <a:p>
            <a:pPr>
              <a:defRPr/>
            </a:pPr>
            <a:r>
              <a:rPr lang="en-US" sz="1600" dirty="0">
                <a:solidFill>
                  <a:srgbClr val="0000FF"/>
                </a:solidFill>
                <a:latin typeface="Calibri" panose="020F0502020204030204" pitchFamily="34" charset="0"/>
                <a:cs typeface="Calibri" panose="020F0502020204030204" pitchFamily="34" charset="0"/>
              </a:rPr>
              <a:t>New Project </a:t>
            </a:r>
          </a:p>
          <a:p>
            <a:pPr>
              <a:defRPr/>
            </a:pPr>
            <a:r>
              <a:rPr lang="en-US" sz="1600" dirty="0">
                <a:solidFill>
                  <a:srgbClr val="0000FF"/>
                </a:solidFill>
                <a:latin typeface="Calibri" panose="020F0502020204030204" pitchFamily="34" charset="0"/>
                <a:cs typeface="Calibri" panose="020F0502020204030204" pitchFamily="34" charset="0"/>
              </a:rPr>
              <a:t>Save Project</a:t>
            </a:r>
          </a:p>
        </p:txBody>
      </p:sp>
      <p:cxnSp>
        <p:nvCxnSpPr>
          <p:cNvPr id="7" name="Straight Arrow Connector 6">
            <a:extLst>
              <a:ext uri="{FF2B5EF4-FFF2-40B4-BE49-F238E27FC236}">
                <a16:creationId xmlns:a16="http://schemas.microsoft.com/office/drawing/2014/main" id="{0C937E93-8115-4E4A-96B1-6FCC569DEA6D}"/>
              </a:ext>
            </a:extLst>
          </p:cNvPr>
          <p:cNvCxnSpPr>
            <a:cxnSpLocks/>
          </p:cNvCxnSpPr>
          <p:nvPr/>
        </p:nvCxnSpPr>
        <p:spPr bwMode="auto">
          <a:xfrm>
            <a:off x="1184326" y="2742716"/>
            <a:ext cx="937261" cy="52578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3" name="Speech Bubble: Rectangle with Corners Rounded 4">
            <a:extLst>
              <a:ext uri="{FF2B5EF4-FFF2-40B4-BE49-F238E27FC236}">
                <a16:creationId xmlns:a16="http://schemas.microsoft.com/office/drawing/2014/main" id="{0749110B-CD60-418D-AC4C-71525579166B}"/>
              </a:ext>
            </a:extLst>
          </p:cNvPr>
          <p:cNvSpPr/>
          <p:nvPr/>
        </p:nvSpPr>
        <p:spPr>
          <a:xfrm>
            <a:off x="789611" y="4137337"/>
            <a:ext cx="5291328" cy="1230033"/>
          </a:xfrm>
          <a:prstGeom prst="wedgeRoundRectCallout">
            <a:avLst>
              <a:gd name="adj1" fmla="val -23384"/>
              <a:gd name="adj2" fmla="val -11485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a:t>
            </a:r>
          </a:p>
          <a:p>
            <a:pPr>
              <a:defRPr/>
            </a:pPr>
            <a:r>
              <a:rPr lang="en-US" sz="1600" dirty="0">
                <a:solidFill>
                  <a:srgbClr val="0000FF"/>
                </a:solidFill>
                <a:latin typeface="Calibri" panose="020F0502020204030204" pitchFamily="34" charset="0"/>
                <a:cs typeface="Calibri" panose="020F0502020204030204" pitchFamily="34" charset="0"/>
              </a:rPr>
              <a:t>O  Based on mortality rate (mean tract-level in the county)</a:t>
            </a:r>
          </a:p>
          <a:p>
            <a:pPr>
              <a:defRPr/>
            </a:pPr>
            <a:r>
              <a:rPr lang="en-US" sz="1600" dirty="0">
                <a:solidFill>
                  <a:srgbClr val="0000FF"/>
                </a:solidFill>
                <a:latin typeface="Calibri" panose="020F0502020204030204" pitchFamily="34" charset="0"/>
                <a:cs typeface="Calibri" panose="020F0502020204030204" pitchFamily="34" charset="0"/>
              </a:rPr>
              <a:t>(note: “Air Toxics” also changed, given next)</a:t>
            </a:r>
          </a:p>
          <a:p>
            <a:pPr lvl="0">
              <a:defRPr/>
            </a:pPr>
            <a:r>
              <a:rPr lang="en-US" sz="1600" dirty="0">
                <a:solidFill>
                  <a:srgbClr val="0000FF"/>
                </a:solidFill>
                <a:latin typeface="Calibri" panose="020F0502020204030204" pitchFamily="34" charset="0"/>
                <a:cs typeface="Calibri" panose="020F0502020204030204" pitchFamily="34" charset="0"/>
              </a:rPr>
              <a:t>Also add a new option for both PM &amp; O3 risk:</a:t>
            </a:r>
          </a:p>
          <a:p>
            <a:pPr lvl="0">
              <a:defRPr/>
            </a:pPr>
            <a:r>
              <a:rPr lang="en-US" sz="1600" dirty="0">
                <a:solidFill>
                  <a:srgbClr val="0000FF"/>
                </a:solidFill>
                <a:latin typeface="Calibri" panose="020F0502020204030204" pitchFamily="34" charset="0"/>
                <a:cs typeface="Calibri" panose="020F0502020204030204" pitchFamily="34" charset="0"/>
              </a:rPr>
              <a:t>O  Based on mortality rate (max tract-level in the county)</a:t>
            </a:r>
          </a:p>
        </p:txBody>
      </p:sp>
      <p:cxnSp>
        <p:nvCxnSpPr>
          <p:cNvPr id="14" name="Straight Arrow Connector 13">
            <a:extLst>
              <a:ext uri="{FF2B5EF4-FFF2-40B4-BE49-F238E27FC236}">
                <a16:creationId xmlns:a16="http://schemas.microsoft.com/office/drawing/2014/main" id="{FEFAAF25-74DC-4C66-A965-5A8CFCA31B4E}"/>
              </a:ext>
            </a:extLst>
          </p:cNvPr>
          <p:cNvCxnSpPr>
            <a:cxnSpLocks/>
          </p:cNvCxnSpPr>
          <p:nvPr/>
        </p:nvCxnSpPr>
        <p:spPr bwMode="auto">
          <a:xfrm flipV="1">
            <a:off x="731699" y="3311556"/>
            <a:ext cx="1389888" cy="27794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54465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37F82-4F1D-4ADC-AC25-D830E26CC4F0}"/>
              </a:ext>
            </a:extLst>
          </p:cNvPr>
          <p:cNvPicPr>
            <a:picLocks noChangeAspect="1"/>
          </p:cNvPicPr>
          <p:nvPr/>
        </p:nvPicPr>
        <p:blipFill>
          <a:blip r:embed="rId3"/>
          <a:stretch>
            <a:fillRect/>
          </a:stretch>
        </p:blipFill>
        <p:spPr>
          <a:xfrm>
            <a:off x="9144" y="810040"/>
            <a:ext cx="9121139" cy="6172200"/>
          </a:xfrm>
          <a:prstGeom prst="rect">
            <a:avLst/>
          </a:prstGeom>
        </p:spPr>
      </p:pic>
      <p:pic>
        <p:nvPicPr>
          <p:cNvPr id="5" name="图片 4">
            <a:extLst>
              <a:ext uri="{FF2B5EF4-FFF2-40B4-BE49-F238E27FC236}">
                <a16:creationId xmlns:a16="http://schemas.microsoft.com/office/drawing/2014/main" id="{ECDABD07-487C-4930-898A-FD0B32D0CDFB}"/>
              </a:ext>
            </a:extLst>
          </p:cNvPr>
          <p:cNvPicPr>
            <a:picLocks noChangeAspect="1"/>
          </p:cNvPicPr>
          <p:nvPr/>
        </p:nvPicPr>
        <p:blipFill>
          <a:blip r:embed="rId4"/>
          <a:stretch>
            <a:fillRect/>
          </a:stretch>
        </p:blipFill>
        <p:spPr>
          <a:xfrm>
            <a:off x="0" y="810041"/>
            <a:ext cx="9144000" cy="617220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01256" y="626491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3716" y="1074275"/>
            <a:ext cx="148132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377440" y="810040"/>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3716" y="4168679"/>
            <a:ext cx="173278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4082796" y="5437096"/>
            <a:ext cx="3909060" cy="827814"/>
          </a:xfrm>
          <a:prstGeom prst="wedgeRoundRectCallout">
            <a:avLst>
              <a:gd name="adj1" fmla="val -108343"/>
              <a:gd name="adj2" fmla="val -1853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Tree>
    <p:extLst>
      <p:ext uri="{BB962C8B-B14F-4D97-AF65-F5344CB8AC3E}">
        <p14:creationId xmlns:p14="http://schemas.microsoft.com/office/powerpoint/2010/main" val="1374361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50691-8B7E-45CF-8851-38CD01DF8595}"/>
              </a:ext>
            </a:extLst>
          </p:cNvPr>
          <p:cNvPicPr>
            <a:picLocks noChangeAspect="1"/>
          </p:cNvPicPr>
          <p:nvPr/>
        </p:nvPicPr>
        <p:blipFill>
          <a:blip r:embed="rId3"/>
          <a:stretch>
            <a:fillRect/>
          </a:stretch>
        </p:blipFill>
        <p:spPr>
          <a:xfrm>
            <a:off x="0" y="879492"/>
            <a:ext cx="9144000" cy="5989318"/>
          </a:xfrm>
          <a:prstGeom prst="rect">
            <a:avLst/>
          </a:prstGeom>
        </p:spPr>
      </p:pic>
      <p:pic>
        <p:nvPicPr>
          <p:cNvPr id="5" name="Picture 4">
            <a:extLst>
              <a:ext uri="{FF2B5EF4-FFF2-40B4-BE49-F238E27FC236}">
                <a16:creationId xmlns:a16="http://schemas.microsoft.com/office/drawing/2014/main" id="{115A1C45-A5C9-4CD9-B4EE-D5B8A39B9241}"/>
              </a:ext>
            </a:extLst>
          </p:cNvPr>
          <p:cNvPicPr>
            <a:picLocks noChangeAspect="1"/>
          </p:cNvPicPr>
          <p:nvPr/>
        </p:nvPicPr>
        <p:blipFill>
          <a:blip r:embed="rId4"/>
          <a:stretch>
            <a:fillRect/>
          </a:stretch>
        </p:blipFill>
        <p:spPr>
          <a:xfrm>
            <a:off x="9144" y="879492"/>
            <a:ext cx="9144000" cy="5989318"/>
          </a:xfrm>
          <a:prstGeom prst="rect">
            <a:avLst/>
          </a:prstGeom>
        </p:spPr>
      </p:pic>
      <p:pic>
        <p:nvPicPr>
          <p:cNvPr id="6" name="Picture 5">
            <a:extLst>
              <a:ext uri="{FF2B5EF4-FFF2-40B4-BE49-F238E27FC236}">
                <a16:creationId xmlns:a16="http://schemas.microsoft.com/office/drawing/2014/main" id="{B1A43D16-0B77-4B9F-AF1E-BA7D32138572}"/>
              </a:ext>
            </a:extLst>
          </p:cNvPr>
          <p:cNvPicPr>
            <a:picLocks noChangeAspect="1"/>
          </p:cNvPicPr>
          <p:nvPr/>
        </p:nvPicPr>
        <p:blipFill>
          <a:blip r:embed="rId5"/>
          <a:stretch>
            <a:fillRect/>
          </a:stretch>
        </p:blipFill>
        <p:spPr>
          <a:xfrm>
            <a:off x="-9144" y="879492"/>
            <a:ext cx="9144000" cy="59785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954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pic>
        <p:nvPicPr>
          <p:cNvPr id="7" name="图片 6">
            <a:extLst>
              <a:ext uri="{FF2B5EF4-FFF2-40B4-BE49-F238E27FC236}">
                <a16:creationId xmlns:a16="http://schemas.microsoft.com/office/drawing/2014/main" id="{6DE377D9-48E7-4A7E-88F8-D254C4237FE0}"/>
              </a:ext>
            </a:extLst>
          </p:cNvPr>
          <p:cNvPicPr>
            <a:picLocks noChangeAspect="1"/>
          </p:cNvPicPr>
          <p:nvPr/>
        </p:nvPicPr>
        <p:blipFill>
          <a:blip r:embed="rId6"/>
          <a:stretch>
            <a:fillRect/>
          </a:stretch>
        </p:blipFill>
        <p:spPr>
          <a:xfrm>
            <a:off x="-9144" y="772182"/>
            <a:ext cx="9144000" cy="6125714"/>
          </a:xfrm>
          <a:prstGeom prst="rect">
            <a:avLst/>
          </a:prstGeom>
        </p:spPr>
      </p:pic>
      <p:sp>
        <p:nvSpPr>
          <p:cNvPr id="9" name="Rectangle 12">
            <a:extLst>
              <a:ext uri="{FF2B5EF4-FFF2-40B4-BE49-F238E27FC236}">
                <a16:creationId xmlns:a16="http://schemas.microsoft.com/office/drawing/2014/main" id="{8893309B-F570-4EDB-9689-3B6DF87F3C01}"/>
              </a:ext>
            </a:extLst>
          </p:cNvPr>
          <p:cNvSpPr/>
          <p:nvPr/>
        </p:nvSpPr>
        <p:spPr>
          <a:xfrm>
            <a:off x="118872" y="3140915"/>
            <a:ext cx="1298448"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408176" y="3658658"/>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Slide Number Placeholder 1">
            <a:extLst>
              <a:ext uri="{FF2B5EF4-FFF2-40B4-BE49-F238E27FC236}">
                <a16:creationId xmlns:a16="http://schemas.microsoft.com/office/drawing/2014/main" id="{AB59B07F-9CD0-49E8-9CE5-476ECBB163F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73043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9A244A-0B8B-48AD-AAB5-83E53416BFB3}"/>
              </a:ext>
            </a:extLst>
          </p:cNvPr>
          <p:cNvPicPr>
            <a:picLocks noChangeAspect="1"/>
          </p:cNvPicPr>
          <p:nvPr/>
        </p:nvPicPr>
        <p:blipFill>
          <a:blip r:embed="rId3"/>
          <a:stretch>
            <a:fillRect/>
          </a:stretch>
        </p:blipFill>
        <p:spPr>
          <a:xfrm>
            <a:off x="22860" y="876835"/>
            <a:ext cx="9102852" cy="6265581"/>
          </a:xfrm>
          <a:prstGeom prst="rect">
            <a:avLst/>
          </a:prstGeom>
        </p:spPr>
      </p:pic>
      <p:pic>
        <p:nvPicPr>
          <p:cNvPr id="2" name="Picture 1">
            <a:extLst>
              <a:ext uri="{FF2B5EF4-FFF2-40B4-BE49-F238E27FC236}">
                <a16:creationId xmlns:a16="http://schemas.microsoft.com/office/drawing/2014/main" id="{AF56CC0F-3F61-4461-9C8C-49B4441127E8}"/>
              </a:ext>
            </a:extLst>
          </p:cNvPr>
          <p:cNvPicPr>
            <a:picLocks noChangeAspect="1"/>
          </p:cNvPicPr>
          <p:nvPr/>
        </p:nvPicPr>
        <p:blipFill>
          <a:blip r:embed="rId4"/>
          <a:stretch>
            <a:fillRect/>
          </a:stretch>
        </p:blipFill>
        <p:spPr>
          <a:xfrm>
            <a:off x="150876" y="1231804"/>
            <a:ext cx="6748272" cy="5092170"/>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7027164" y="4590288"/>
            <a:ext cx="1965960" cy="614783"/>
          </a:xfrm>
          <a:prstGeom prst="wedgeRoundRectCallout">
            <a:avLst>
              <a:gd name="adj1" fmla="val 36557"/>
              <a:gd name="adj2" fmla="val 1292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19E72EA2-04AA-47F5-807B-E14AB2D938A5}"/>
              </a:ext>
            </a:extLst>
          </p:cNvPr>
          <p:cNvSpPr/>
          <p:nvPr/>
        </p:nvSpPr>
        <p:spPr>
          <a:xfrm>
            <a:off x="8709660" y="5733565"/>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963924" y="960422"/>
            <a:ext cx="2944368" cy="629645"/>
          </a:xfrm>
          <a:prstGeom prst="wedgeRoundRectCallout">
            <a:avLst>
              <a:gd name="adj1" fmla="val -73778"/>
              <a:gd name="adj2" fmla="val 5251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Filter/link/export functions (to be completed)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60020" y="1408176"/>
            <a:ext cx="3090672" cy="420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2" name="Slide Number Placeholder 1">
            <a:extLst>
              <a:ext uri="{FF2B5EF4-FFF2-40B4-BE49-F238E27FC236}">
                <a16:creationId xmlns:a16="http://schemas.microsoft.com/office/drawing/2014/main" id="{5130443F-46F5-4FFE-9136-E6CA4802EA6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6543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22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22860" y="772718"/>
            <a:ext cx="9144000" cy="6085282"/>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2761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a “record” to link and display its location &amp; info.</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2860" y="3429000"/>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5161788"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7195431"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0949F257-3517-4EE0-B910-4D298A8DBE6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1702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18872" y="2"/>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18872" y="991411"/>
            <a:ext cx="1965960" cy="614783"/>
          </a:xfrm>
          <a:prstGeom prst="wedgeRoundRectCallout">
            <a:avLst>
              <a:gd name="adj1" fmla="val 43811"/>
              <a:gd name="adj2" fmla="val 1729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change input data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8" name="Rectangle 12">
            <a:extLst>
              <a:ext uri="{FF2B5EF4-FFF2-40B4-BE49-F238E27FC236}">
                <a16:creationId xmlns:a16="http://schemas.microsoft.com/office/drawing/2014/main" id="{F5D23DB8-1760-49CA-A9F0-3BDDDDDCAF03}"/>
              </a:ext>
            </a:extLst>
          </p:cNvPr>
          <p:cNvSpPr/>
          <p:nvPr/>
        </p:nvSpPr>
        <p:spPr>
          <a:xfrm>
            <a:off x="2006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2331216" y="863236"/>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Rectangle 12">
            <a:extLst>
              <a:ext uri="{FF2B5EF4-FFF2-40B4-BE49-F238E27FC236}">
                <a16:creationId xmlns:a16="http://schemas.microsoft.com/office/drawing/2014/main" id="{4ACFB376-DB24-43F0-9BD3-728D0723E38E}"/>
              </a:ext>
            </a:extLst>
          </p:cNvPr>
          <p:cNvSpPr/>
          <p:nvPr/>
        </p:nvSpPr>
        <p:spPr>
          <a:xfrm>
            <a:off x="2331216"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726906" y="5469060"/>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7016476C-45B8-42E0-9D4D-569077F15CA4}"/>
              </a:ext>
            </a:extLst>
          </p:cNvPr>
          <p:cNvSpPr/>
          <p:nvPr/>
        </p:nvSpPr>
        <p:spPr>
          <a:xfrm>
            <a:off x="6928383" y="-3435197"/>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24072" y="1081549"/>
            <a:ext cx="3570271" cy="703862"/>
          </a:xfrm>
          <a:prstGeom prst="wedgeRoundRectCallout">
            <a:avLst>
              <a:gd name="adj1" fmla="val -69529"/>
              <a:gd name="adj2" fmla="val 693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Select</a:t>
            </a:r>
            <a:r>
              <a:rPr kumimoji="0" lang="en-US" sz="1800" b="0" i="0" strike="noStrike" kern="1200" cap="none" spc="0" normalizeH="0" noProof="0" dirty="0">
                <a:ln>
                  <a:noFill/>
                </a:ln>
                <a:solidFill>
                  <a:srgbClr val="0000FF"/>
                </a:solidFill>
                <a:effectLst/>
                <a:uLnTx/>
                <a:uFillTx/>
                <a:latin typeface="Calibri"/>
                <a:ea typeface="微软雅黑"/>
                <a:cs typeface="+mn-cs"/>
              </a:rPr>
              <a:t> a table to view if there are multiple tables in the selected data source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3809042" y="2655233"/>
            <a:ext cx="3570271" cy="499028"/>
          </a:xfrm>
          <a:prstGeom prst="wedgeRoundRectCallout">
            <a:avLst>
              <a:gd name="adj1" fmla="val -64268"/>
              <a:gd name="adj2" fmla="val -118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Check</a:t>
            </a:r>
            <a:r>
              <a:rPr kumimoji="0" lang="en-US" sz="1800" b="0" i="0" strike="noStrike" kern="1200" cap="none" spc="0" normalizeH="0" noProof="0" dirty="0">
                <a:ln>
                  <a:noFill/>
                </a:ln>
                <a:solidFill>
                  <a:srgbClr val="0000FF"/>
                </a:solidFill>
                <a:effectLst/>
                <a:uLnTx/>
                <a:uFillTx/>
                <a:latin typeface="Calibri"/>
                <a:ea typeface="微软雅黑"/>
                <a:cs typeface="+mn-cs"/>
              </a:rPr>
              <a:t> to use filter to query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Slide Number Placeholder 1">
            <a:extLst>
              <a:ext uri="{FF2B5EF4-FFF2-40B4-BE49-F238E27FC236}">
                <a16:creationId xmlns:a16="http://schemas.microsoft.com/office/drawing/2014/main" id="{BD001B4B-5A7D-4EAB-8076-D70F268BE3B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2F7C7A-23A0-446B-92ED-C7D64B61CCCD}"/>
              </a:ext>
            </a:extLst>
          </p:cNvPr>
          <p:cNvPicPr>
            <a:picLocks noChangeAspect="1"/>
          </p:cNvPicPr>
          <p:nvPr/>
        </p:nvPicPr>
        <p:blipFill>
          <a:blip r:embed="rId3"/>
          <a:stretch>
            <a:fillRect/>
          </a:stretch>
        </p:blipFill>
        <p:spPr>
          <a:xfrm>
            <a:off x="0" y="1051644"/>
            <a:ext cx="9144000" cy="5778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Speech Bubble: Rectangle with Corners Rounded 4">
            <a:extLst>
              <a:ext uri="{FF2B5EF4-FFF2-40B4-BE49-F238E27FC236}">
                <a16:creationId xmlns:a16="http://schemas.microsoft.com/office/drawing/2014/main" id="{2F7297EE-AC56-4068-85E9-0474B701619A}"/>
              </a:ext>
            </a:extLst>
          </p:cNvPr>
          <p:cNvSpPr/>
          <p:nvPr/>
        </p:nvSpPr>
        <p:spPr>
          <a:xfrm>
            <a:off x="1883664" y="830738"/>
            <a:ext cx="4059933" cy="987545"/>
          </a:xfrm>
          <a:prstGeom prst="wedgeRoundRectCallout">
            <a:avLst>
              <a:gd name="adj1" fmla="val -52353"/>
              <a:gd name="adj2" fmla="val 66151"/>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a:t>
            </a:r>
          </a:p>
          <a:p>
            <a:pPr lvl="0">
              <a:defRPr/>
            </a:pPr>
            <a:r>
              <a:rPr lang="en-US" sz="1600" b="1" dirty="0">
                <a:solidFill>
                  <a:prstClr val="black"/>
                </a:solidFill>
                <a:latin typeface="Cambria Math" panose="02040503050406030204" pitchFamily="18" charset="0"/>
                <a:ea typeface="Cambria Math" panose="02040503050406030204" pitchFamily="18" charset="0"/>
              </a:rPr>
              <a:t>□</a:t>
            </a:r>
            <a:r>
              <a:rPr lang="en-US" sz="1600" dirty="0">
                <a:solidFill>
                  <a:srgbClr val="0000FF"/>
                </a:solidFill>
                <a:latin typeface="Symbol" panose="05050102010706020507" pitchFamily="18" charset="2"/>
                <a:cs typeface="Calibri" panose="020F0502020204030204" pitchFamily="34" charset="0"/>
              </a:rPr>
              <a:t> </a:t>
            </a:r>
            <a:r>
              <a:rPr lang="en-US" sz="1600" dirty="0">
                <a:solidFill>
                  <a:srgbClr val="0000FF"/>
                </a:solidFill>
                <a:latin typeface="Calibri" panose="020F0502020204030204" pitchFamily="34" charset="0"/>
                <a:cs typeface="Calibri" panose="020F0502020204030204" pitchFamily="34" charset="0"/>
              </a:rPr>
              <a:t>Top risk percentile (higher than x%)</a:t>
            </a:r>
          </a:p>
          <a:p>
            <a:pPr>
              <a:defRPr/>
            </a:pPr>
            <a:r>
              <a:rPr lang="en-US" sz="1600" dirty="0">
                <a:solidFill>
                  <a:srgbClr val="0000FF"/>
                </a:solidFill>
                <a:latin typeface="Calibri" panose="020F0502020204030204" pitchFamily="34" charset="0"/>
                <a:cs typeface="Calibri" panose="020F0502020204030204" pitchFamily="34" charset="0"/>
              </a:rPr>
              <a:t>All default: 90%</a:t>
            </a:r>
          </a:p>
          <a:p>
            <a:pPr>
              <a:defRPr/>
            </a:pPr>
            <a:r>
              <a:rPr lang="en-US" sz="1600" dirty="0">
                <a:solidFill>
                  <a:schemeClr val="tx1"/>
                </a:solidFill>
                <a:latin typeface="Calibri" panose="020F0502020204030204" pitchFamily="34" charset="0"/>
                <a:cs typeface="Calibri" panose="020F0502020204030204" pitchFamily="34" charset="0"/>
              </a:rPr>
              <a:t>[Note: reverse scale  “100-0” now to “0-100”)</a:t>
            </a:r>
          </a:p>
        </p:txBody>
      </p:sp>
      <p:cxnSp>
        <p:nvCxnSpPr>
          <p:cNvPr id="26" name="Straight Arrow Connector 25">
            <a:extLst>
              <a:ext uri="{FF2B5EF4-FFF2-40B4-BE49-F238E27FC236}">
                <a16:creationId xmlns:a16="http://schemas.microsoft.com/office/drawing/2014/main" id="{083B5AE3-23E5-450D-B901-46619E451CEA}"/>
              </a:ext>
            </a:extLst>
          </p:cNvPr>
          <p:cNvCxnSpPr>
            <a:cxnSpLocks/>
          </p:cNvCxnSpPr>
          <p:nvPr/>
        </p:nvCxnSpPr>
        <p:spPr bwMode="auto">
          <a:xfrm flipV="1">
            <a:off x="1110343" y="2094029"/>
            <a:ext cx="544721" cy="805293"/>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8A31749D-D7CD-4F66-B940-6BF568857315}"/>
              </a:ext>
            </a:extLst>
          </p:cNvPr>
          <p:cNvCxnSpPr>
            <a:cxnSpLocks/>
          </p:cNvCxnSpPr>
          <p:nvPr/>
        </p:nvCxnSpPr>
        <p:spPr bwMode="auto">
          <a:xfrm flipV="1">
            <a:off x="1234962" y="2094029"/>
            <a:ext cx="520065" cy="2138541"/>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B14AAD4A-7A92-44C3-9601-C4E970EAD508}"/>
              </a:ext>
            </a:extLst>
          </p:cNvPr>
          <p:cNvCxnSpPr>
            <a:cxnSpLocks/>
          </p:cNvCxnSpPr>
          <p:nvPr/>
        </p:nvCxnSpPr>
        <p:spPr bwMode="auto">
          <a:xfrm>
            <a:off x="3096769" y="2324380"/>
            <a:ext cx="963168" cy="76734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3" name="Speech Bubble: Rectangle with Corners Rounded 4">
            <a:extLst>
              <a:ext uri="{FF2B5EF4-FFF2-40B4-BE49-F238E27FC236}">
                <a16:creationId xmlns:a16="http://schemas.microsoft.com/office/drawing/2014/main" id="{F08B9CC0-7C61-49EA-8A41-9F9FA294869B}"/>
              </a:ext>
            </a:extLst>
          </p:cNvPr>
          <p:cNvSpPr/>
          <p:nvPr/>
        </p:nvSpPr>
        <p:spPr>
          <a:xfrm>
            <a:off x="5184651" y="3985181"/>
            <a:ext cx="3922776" cy="2316305"/>
          </a:xfrm>
          <a:prstGeom prst="wedgeRoundRectCallout">
            <a:avLst>
              <a:gd name="adj1" fmla="val -80156"/>
              <a:gd name="adj2" fmla="val -7856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 (PM, O3 &amp; Air Toxics):</a:t>
            </a:r>
          </a:p>
          <a:p>
            <a:pPr marL="285750" lvl="0" indent="-285750">
              <a:buFont typeface="Arial" panose="020B0604020202020204" pitchFamily="34" charset="0"/>
              <a:buChar char="•"/>
              <a:defRPr/>
            </a:pPr>
            <a:r>
              <a:rPr lang="en-US" sz="1600" dirty="0">
                <a:solidFill>
                  <a:srgbClr val="0000FF"/>
                </a:solidFill>
                <a:latin typeface="Calibri" panose="020F0502020204030204" pitchFamily="34" charset="0"/>
                <a:cs typeface="Calibri" panose="020F0502020204030204" pitchFamily="34" charset="0"/>
              </a:rPr>
              <a:t>Top PM2.5 Risk (%)</a:t>
            </a:r>
          </a:p>
          <a:p>
            <a:pPr marL="285750" lvl="0" indent="-285750">
              <a:buFont typeface="Arial" panose="020B0604020202020204" pitchFamily="34" charset="0"/>
              <a:buChar char="•"/>
              <a:defRPr/>
            </a:pPr>
            <a:r>
              <a:rPr lang="en-US" sz="1600" dirty="0">
                <a:solidFill>
                  <a:srgbClr val="0000FF"/>
                </a:solidFill>
                <a:latin typeface="Calibri" panose="020F0502020204030204" pitchFamily="34" charset="0"/>
                <a:cs typeface="Calibri" panose="020F0502020204030204" pitchFamily="34" charset="0"/>
              </a:rPr>
              <a:t>Top O3 Risk (%)</a:t>
            </a:r>
          </a:p>
          <a:p>
            <a:pPr marL="285750" lvl="0" indent="-285750">
              <a:buFont typeface="Arial" panose="020B0604020202020204" pitchFamily="34" charset="0"/>
              <a:buChar char="•"/>
              <a:defRPr/>
            </a:pPr>
            <a:r>
              <a:rPr lang="en-US" sz="1600" dirty="0">
                <a:solidFill>
                  <a:srgbClr val="0000FF"/>
                </a:solidFill>
                <a:latin typeface="Calibri" panose="020F0502020204030204" pitchFamily="34" charset="0"/>
                <a:cs typeface="Calibri" panose="020F0502020204030204" pitchFamily="34" charset="0"/>
              </a:rPr>
              <a:t>Top Air Toxics Risk (%)</a:t>
            </a:r>
          </a:p>
          <a:p>
            <a:pPr>
              <a:defRPr/>
            </a:pPr>
            <a:r>
              <a:rPr lang="en-US" sz="1600" dirty="0">
                <a:solidFill>
                  <a:schemeClr val="tx1"/>
                </a:solidFill>
                <a:latin typeface="Calibri" panose="020F0502020204030204" pitchFamily="34" charset="0"/>
                <a:cs typeface="Calibri" panose="020F0502020204030204" pitchFamily="34" charset="0"/>
              </a:rPr>
              <a:t>[Note: “Air Toxics (risk value)” should be displayed if “Risk value” is selected, see next slide]</a:t>
            </a:r>
          </a:p>
          <a:p>
            <a:pPr>
              <a:defRPr/>
            </a:pPr>
            <a:r>
              <a:rPr lang="en-US" sz="1600" dirty="0">
                <a:solidFill>
                  <a:srgbClr val="0000FF"/>
                </a:solidFill>
                <a:latin typeface="Calibri" panose="020F0502020204030204" pitchFamily="34" charset="0"/>
                <a:cs typeface="Calibri" panose="020F0502020204030204" pitchFamily="34" charset="0"/>
              </a:rPr>
              <a:t>All default: 90%</a:t>
            </a:r>
          </a:p>
          <a:p>
            <a:pPr>
              <a:defRPr/>
            </a:pPr>
            <a:r>
              <a:rPr lang="en-US" sz="1600" dirty="0">
                <a:solidFill>
                  <a:schemeClr val="tx1"/>
                </a:solidFill>
                <a:latin typeface="Calibri" panose="020F0502020204030204" pitchFamily="34" charset="0"/>
                <a:cs typeface="Calibri" panose="020F0502020204030204" pitchFamily="34" charset="0"/>
              </a:rPr>
              <a:t>[Note: Reverse scale now to “0 - 100”]</a:t>
            </a:r>
          </a:p>
        </p:txBody>
      </p:sp>
      <p:cxnSp>
        <p:nvCxnSpPr>
          <p:cNvPr id="29" name="Straight Arrow Connector 28">
            <a:extLst>
              <a:ext uri="{FF2B5EF4-FFF2-40B4-BE49-F238E27FC236}">
                <a16:creationId xmlns:a16="http://schemas.microsoft.com/office/drawing/2014/main" id="{8E14B4C0-8747-482D-B88F-122CC210D59C}"/>
              </a:ext>
            </a:extLst>
          </p:cNvPr>
          <p:cNvCxnSpPr>
            <a:cxnSpLocks/>
          </p:cNvCxnSpPr>
          <p:nvPr/>
        </p:nvCxnSpPr>
        <p:spPr bwMode="auto">
          <a:xfrm>
            <a:off x="2987041" y="2854803"/>
            <a:ext cx="963168" cy="236923"/>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B1569070-A7C4-4BAB-A3DD-97FD5F063286}"/>
              </a:ext>
            </a:extLst>
          </p:cNvPr>
          <p:cNvCxnSpPr>
            <a:cxnSpLocks/>
          </p:cNvCxnSpPr>
          <p:nvPr/>
        </p:nvCxnSpPr>
        <p:spPr bwMode="auto">
          <a:xfrm flipV="1">
            <a:off x="2944803" y="3208571"/>
            <a:ext cx="1214194" cy="10406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7" name="Rectangle 36">
            <a:extLst>
              <a:ext uri="{FF2B5EF4-FFF2-40B4-BE49-F238E27FC236}">
                <a16:creationId xmlns:a16="http://schemas.microsoft.com/office/drawing/2014/main" id="{855DF68F-133D-4A2F-96AF-3622D84D2432}"/>
              </a:ext>
            </a:extLst>
          </p:cNvPr>
          <p:cNvSpPr/>
          <p:nvPr/>
        </p:nvSpPr>
        <p:spPr bwMode="auto">
          <a:xfrm>
            <a:off x="1950098" y="2899322"/>
            <a:ext cx="290182" cy="1924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38" name="Rectangle 37">
            <a:extLst>
              <a:ext uri="{FF2B5EF4-FFF2-40B4-BE49-F238E27FC236}">
                <a16:creationId xmlns:a16="http://schemas.microsoft.com/office/drawing/2014/main" id="{4483FC65-3074-4D52-9BC0-4F07CBD6D0E5}"/>
              </a:ext>
            </a:extLst>
          </p:cNvPr>
          <p:cNvSpPr/>
          <p:nvPr/>
        </p:nvSpPr>
        <p:spPr bwMode="auto">
          <a:xfrm>
            <a:off x="1950098" y="4136368"/>
            <a:ext cx="290182" cy="1924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6" name="Straight Arrow Connector 15">
            <a:extLst>
              <a:ext uri="{FF2B5EF4-FFF2-40B4-BE49-F238E27FC236}">
                <a16:creationId xmlns:a16="http://schemas.microsoft.com/office/drawing/2014/main" id="{493E81BF-B84E-4C41-A391-653893710E4F}"/>
              </a:ext>
            </a:extLst>
          </p:cNvPr>
          <p:cNvCxnSpPr>
            <a:cxnSpLocks/>
          </p:cNvCxnSpPr>
          <p:nvPr/>
        </p:nvCxnSpPr>
        <p:spPr bwMode="auto">
          <a:xfrm>
            <a:off x="503355" y="4763971"/>
            <a:ext cx="1938093" cy="62415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0DE001D-9AC0-4F8B-A63A-163C917BE0BC}"/>
              </a:ext>
            </a:extLst>
          </p:cNvPr>
          <p:cNvCxnSpPr>
            <a:cxnSpLocks/>
          </p:cNvCxnSpPr>
          <p:nvPr/>
        </p:nvCxnSpPr>
        <p:spPr bwMode="auto">
          <a:xfrm>
            <a:off x="2532888" y="3281861"/>
            <a:ext cx="0" cy="207373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0" name="Speech Bubble: Rectangle with Corners Rounded 4">
            <a:extLst>
              <a:ext uri="{FF2B5EF4-FFF2-40B4-BE49-F238E27FC236}">
                <a16:creationId xmlns:a16="http://schemas.microsoft.com/office/drawing/2014/main" id="{538F5C7A-40AE-442F-92B3-7BB282AD3BE3}"/>
              </a:ext>
            </a:extLst>
          </p:cNvPr>
          <p:cNvSpPr/>
          <p:nvPr/>
        </p:nvSpPr>
        <p:spPr>
          <a:xfrm>
            <a:off x="2944803" y="5248845"/>
            <a:ext cx="2026407" cy="624158"/>
          </a:xfrm>
          <a:prstGeom prst="wedgeRoundRectCallout">
            <a:avLst>
              <a:gd name="adj1" fmla="val -72230"/>
              <a:gd name="adj2" fmla="val -2955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all “Air Toxic” to “Air Toxics”)</a:t>
            </a:r>
          </a:p>
        </p:txBody>
      </p:sp>
      <p:sp>
        <p:nvSpPr>
          <p:cNvPr id="24" name="Speech Bubble: Rectangle with Corners Rounded 4">
            <a:extLst>
              <a:ext uri="{FF2B5EF4-FFF2-40B4-BE49-F238E27FC236}">
                <a16:creationId xmlns:a16="http://schemas.microsoft.com/office/drawing/2014/main" id="{70D4D0D9-7AF6-4E20-B74F-0E5071C5DA93}"/>
              </a:ext>
            </a:extLst>
          </p:cNvPr>
          <p:cNvSpPr/>
          <p:nvPr/>
        </p:nvSpPr>
        <p:spPr>
          <a:xfrm>
            <a:off x="4572000" y="2347281"/>
            <a:ext cx="4535427" cy="1274867"/>
          </a:xfrm>
          <a:prstGeom prst="wedgeRoundRectCallout">
            <a:avLst>
              <a:gd name="adj1" fmla="val 13224"/>
              <a:gd name="adj2" fmla="val -76304"/>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Allow to select top risk %tile based on either “nation” or selected region.  Suggest to add an icon/menu here to provide a toggle option: </a:t>
            </a:r>
          </a:p>
          <a:p>
            <a:pPr lvl="0">
              <a:defRPr/>
            </a:pPr>
            <a:r>
              <a:rPr lang="en-US" sz="1600" dirty="0">
                <a:solidFill>
                  <a:schemeClr val="tx1"/>
                </a:solidFill>
                <a:latin typeface="Calibri" panose="020F0502020204030204" pitchFamily="34" charset="0"/>
                <a:cs typeface="Calibri" panose="020F0502020204030204" pitchFamily="34" charset="0"/>
              </a:rPr>
              <a:t>“Top risk % based on (x) Nation ( ) Selected region”</a:t>
            </a:r>
          </a:p>
          <a:p>
            <a:pPr lvl="0">
              <a:defRPr/>
            </a:pPr>
            <a:r>
              <a:rPr lang="en-US" sz="1600" dirty="0">
                <a:solidFill>
                  <a:srgbClr val="0000FF"/>
                </a:solidFill>
                <a:latin typeface="Calibri" panose="020F0502020204030204" pitchFamily="34" charset="0"/>
                <a:cs typeface="Calibri" panose="020F0502020204030204" pitchFamily="34" charset="0"/>
              </a:rPr>
              <a:t>(default: “Nation”) (also the same in “Data Query”</a:t>
            </a:r>
          </a:p>
        </p:txBody>
      </p:sp>
    </p:spTree>
    <p:extLst>
      <p:ext uri="{BB962C8B-B14F-4D97-AF65-F5344CB8AC3E}">
        <p14:creationId xmlns:p14="http://schemas.microsoft.com/office/powerpoint/2010/main" val="10090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P spid="20"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Air Toxics</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67930" y="429874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9F700348-B40D-4CE5-988E-7D71275B375D}"/>
              </a:ext>
            </a:extLst>
          </p:cNvPr>
          <p:cNvPicPr>
            <a:picLocks noChangeAspect="1"/>
          </p:cNvPicPr>
          <p:nvPr/>
        </p:nvPicPr>
        <p:blipFill>
          <a:blip r:embed="rId3"/>
          <a:stretch>
            <a:fillRect/>
          </a:stretch>
        </p:blipFill>
        <p:spPr>
          <a:xfrm>
            <a:off x="86018" y="1313896"/>
            <a:ext cx="3434789" cy="1704610"/>
          </a:xfrm>
          <a:prstGeom prst="rect">
            <a:avLst/>
          </a:prstGeom>
          <a:ln>
            <a:solidFill>
              <a:schemeClr val="tx1"/>
            </a:solidFill>
          </a:ln>
        </p:spPr>
      </p:pic>
      <p:sp>
        <p:nvSpPr>
          <p:cNvPr id="10" name="TextBox 9">
            <a:extLst>
              <a:ext uri="{FF2B5EF4-FFF2-40B4-BE49-F238E27FC236}">
                <a16:creationId xmlns:a16="http://schemas.microsoft.com/office/drawing/2014/main" id="{5F06773A-E20E-4842-BAF3-19B2C6D6137E}"/>
              </a:ext>
            </a:extLst>
          </p:cNvPr>
          <p:cNvSpPr txBox="1"/>
          <p:nvPr/>
        </p:nvSpPr>
        <p:spPr>
          <a:xfrm>
            <a:off x="3630965" y="1116673"/>
            <a:ext cx="5513036" cy="2462213"/>
          </a:xfrm>
          <a:prstGeom prst="rect">
            <a:avLst/>
          </a:prstGeom>
          <a:noFill/>
          <a:ln>
            <a:solidFill>
              <a:srgbClr val="0000FF"/>
            </a:solidFill>
          </a:ln>
        </p:spPr>
        <p:txBody>
          <a:bodyPr wrap="square" rtlCol="0">
            <a:spAutoFit/>
          </a:bodyPr>
          <a:lstStyle/>
          <a:p>
            <a:pPr defTabSz="685800"/>
            <a:r>
              <a:rPr lang="en-US" sz="1400" b="1" dirty="0">
                <a:solidFill>
                  <a:prstClr val="black"/>
                </a:solidFill>
                <a:latin typeface="Cambria Math" panose="02040503050406030204" pitchFamily="18" charset="0"/>
                <a:ea typeface="Cambria Math" panose="02040503050406030204" pitchFamily="18" charset="0"/>
              </a:rPr>
              <a:t>Risk:</a:t>
            </a:r>
          </a:p>
          <a:p>
            <a:pPr defTabSz="685800"/>
            <a:r>
              <a:rPr lang="en-US" sz="1400" b="1" dirty="0">
                <a:solidFill>
                  <a:prstClr val="black"/>
                </a:solidFill>
                <a:latin typeface="Cambria Math" panose="02040503050406030204" pitchFamily="18" charset="0"/>
                <a:ea typeface="Cambria Math" panose="02040503050406030204" pitchFamily="18" charset="0"/>
              </a:rPr>
              <a:t>□  Cancer Risk (max</a:t>
            </a:r>
            <a:r>
              <a:rPr lang="en-US" sz="1400" b="1" dirty="0">
                <a:solidFill>
                  <a:prstClr val="black"/>
                </a:solidFill>
                <a:latin typeface="Calibri" panose="020F0502020204030204"/>
              </a:rPr>
              <a:t> tract-level risk in the county): </a:t>
            </a:r>
            <a:r>
              <a:rPr lang="en-US" sz="1400" dirty="0">
                <a:solidFill>
                  <a:srgbClr val="0000FF"/>
                </a:solidFill>
                <a:latin typeface="Calibri" panose="020F0502020204030204"/>
              </a:rPr>
              <a:t>(default checked)</a:t>
            </a:r>
          </a:p>
          <a:p>
            <a:pPr defTabSz="685800"/>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o</a:t>
            </a:r>
            <a:r>
              <a:rPr lang="en-US" sz="1400" b="1" dirty="0">
                <a:solidFill>
                  <a:prstClr val="black"/>
                </a:solidFill>
                <a:latin typeface="Calibri" panose="020F0502020204030204"/>
              </a:rPr>
              <a:t> Top risk Percentile (higher than x%)     90    </a:t>
            </a:r>
            <a:r>
              <a:rPr lang="en-US" sz="1400" dirty="0">
                <a:solidFill>
                  <a:srgbClr val="0000FF"/>
                </a:solidFill>
                <a:latin typeface="Calibri" panose="020F0502020204030204"/>
              </a:rPr>
              <a:t>(Note: default checked)</a:t>
            </a:r>
          </a:p>
          <a:p>
            <a:pPr defTabSz="685800"/>
            <a:r>
              <a:rPr lang="en-US" sz="1400" b="1" dirty="0">
                <a:solidFill>
                  <a:prstClr val="black"/>
                </a:solidFill>
                <a:latin typeface="Calibri" panose="020F0502020204030204"/>
              </a:rPr>
              <a:t>     o  Risk value (x-in-1 million)  </a:t>
            </a:r>
            <a:r>
              <a:rPr lang="en-US" sz="1400" b="1" dirty="0">
                <a:solidFill>
                  <a:srgbClr val="0000FF"/>
                </a:solidFill>
                <a:latin typeface="Calibri" panose="020F0502020204030204"/>
              </a:rPr>
              <a:t> ?     </a:t>
            </a:r>
            <a:r>
              <a:rPr lang="en-US" sz="1400" dirty="0">
                <a:solidFill>
                  <a:srgbClr val="0000FF"/>
                </a:solidFill>
                <a:latin typeface="Calibri" panose="020F0502020204030204"/>
              </a:rPr>
              <a:t>(Note: use 90 %tile risk value)</a:t>
            </a:r>
            <a:endParaRPr lang="en-US" sz="1400" b="1" dirty="0">
              <a:solidFill>
                <a:prstClr val="black"/>
              </a:solidFill>
              <a:latin typeface="Calibri" panose="020F0502020204030204"/>
            </a:endParaRPr>
          </a:p>
          <a:p>
            <a:pPr defTabSz="685800"/>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Non-cancer Hazard (</a:t>
            </a:r>
            <a:r>
              <a:rPr lang="en-US" sz="1400" b="1" dirty="0">
                <a:solidFill>
                  <a:prstClr val="black"/>
                </a:solidFill>
                <a:latin typeface="Calibri" panose="020F0502020204030204"/>
              </a:rPr>
              <a:t>max tract-level HI in the county):</a:t>
            </a:r>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o</a:t>
            </a:r>
            <a:r>
              <a:rPr lang="en-US" sz="1400" b="1" dirty="0">
                <a:solidFill>
                  <a:prstClr val="black"/>
                </a:solidFill>
                <a:latin typeface="Calibri" panose="020F0502020204030204"/>
              </a:rPr>
              <a:t> Top risk Percentile (higher than x%)   90   </a:t>
            </a:r>
            <a:r>
              <a:rPr lang="en-US" sz="1200" dirty="0">
                <a:solidFill>
                  <a:srgbClr val="0000FF"/>
                </a:solidFill>
                <a:latin typeface="Calibri" panose="020F0502020204030204"/>
              </a:rPr>
              <a:t>(default if above box checked) </a:t>
            </a:r>
            <a:endParaRPr lang="en-US" sz="1400" b="1" dirty="0">
              <a:solidFill>
                <a:prstClr val="black"/>
              </a:solidFill>
              <a:latin typeface="Calibri" panose="020F0502020204030204"/>
            </a:endParaRPr>
          </a:p>
          <a:p>
            <a:pPr defTabSz="685800"/>
            <a:r>
              <a:rPr lang="en-US" sz="1400" b="1" dirty="0">
                <a:solidFill>
                  <a:prstClr val="black"/>
                </a:solidFill>
                <a:latin typeface="Calibri" panose="020F0502020204030204"/>
              </a:rPr>
              <a:t>    o Hazard Index (HI)       </a:t>
            </a:r>
            <a:r>
              <a:rPr lang="en-US" sz="1400" b="1" dirty="0">
                <a:solidFill>
                  <a:srgbClr val="0000FF"/>
                </a:solidFill>
                <a:latin typeface="Calibri" panose="020F0502020204030204"/>
              </a:rPr>
              <a:t>?</a:t>
            </a:r>
            <a:r>
              <a:rPr lang="en-US" sz="1400" b="1" dirty="0">
                <a:solidFill>
                  <a:prstClr val="black"/>
                </a:solidFill>
                <a:latin typeface="Calibri" panose="020F0502020204030204"/>
              </a:rPr>
              <a:t>       </a:t>
            </a:r>
            <a:r>
              <a:rPr lang="en-US" sz="1200" dirty="0">
                <a:solidFill>
                  <a:srgbClr val="0000FF"/>
                </a:solidFill>
                <a:latin typeface="Calibri" panose="020F0502020204030204"/>
              </a:rPr>
              <a:t>(Note: use 90 %tile value, find a reasonable range)</a:t>
            </a:r>
            <a:endParaRPr lang="en-US" sz="1400" dirty="0">
              <a:solidFill>
                <a:srgbClr val="0000FF"/>
              </a:solidFill>
              <a:latin typeface="Calibri" panose="020F0502020204030204"/>
            </a:endParaRPr>
          </a:p>
          <a:p>
            <a:pPr defTabSz="685800"/>
            <a:r>
              <a:rPr lang="en-US" sz="1400" dirty="0">
                <a:solidFill>
                  <a:srgbClr val="0000FF"/>
                </a:solidFill>
                <a:latin typeface="Calibri" panose="020F0502020204030204"/>
              </a:rPr>
              <a:t>(</a:t>
            </a:r>
            <a:r>
              <a:rPr lang="en-US" sz="1400" b="1" dirty="0">
                <a:solidFill>
                  <a:srgbClr val="0000FF"/>
                </a:solidFill>
                <a:latin typeface="Calibri" panose="020F0502020204030204"/>
              </a:rPr>
              <a:t>Note</a:t>
            </a:r>
            <a:r>
              <a:rPr lang="en-US" sz="1400" dirty="0">
                <a:solidFill>
                  <a:srgbClr val="0000FF"/>
                </a:solidFill>
                <a:latin typeface="Calibri" panose="020F0502020204030204"/>
              </a:rPr>
              <a:t>: Add up all “HI” in “NATA_2014_Tract_HIs_FINAL” file. </a:t>
            </a:r>
          </a:p>
          <a:p>
            <a:pPr defTabSz="685800"/>
            <a:r>
              <a:rPr lang="en-US" sz="1400" dirty="0">
                <a:solidFill>
                  <a:srgbClr val="0000FF"/>
                </a:solidFill>
                <a:latin typeface="Calibri" panose="020F0502020204030204"/>
              </a:rPr>
              <a:t>          “HI” &gt; 1 means likely adverse non-cancer hazard; &lt;1 means unlikely</a:t>
            </a:r>
            <a:endParaRPr lang="en-US" sz="1400" b="1" dirty="0">
              <a:solidFill>
                <a:prstClr val="black"/>
              </a:solidFill>
              <a:latin typeface="Calibri" panose="020F0502020204030204"/>
            </a:endParaRPr>
          </a:p>
        </p:txBody>
      </p:sp>
      <p:sp>
        <p:nvSpPr>
          <p:cNvPr id="11" name="Rectangle 10">
            <a:extLst>
              <a:ext uri="{FF2B5EF4-FFF2-40B4-BE49-F238E27FC236}">
                <a16:creationId xmlns:a16="http://schemas.microsoft.com/office/drawing/2014/main" id="{7D41E4DC-F739-44A2-B80A-7EF29461C076}"/>
              </a:ext>
            </a:extLst>
          </p:cNvPr>
          <p:cNvSpPr/>
          <p:nvPr/>
        </p:nvSpPr>
        <p:spPr>
          <a:xfrm>
            <a:off x="6807296" y="1826688"/>
            <a:ext cx="255985" cy="171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14" name="Rectangle 13">
            <a:extLst>
              <a:ext uri="{FF2B5EF4-FFF2-40B4-BE49-F238E27FC236}">
                <a16:creationId xmlns:a16="http://schemas.microsoft.com/office/drawing/2014/main" id="{9961957D-9066-4ADB-BBF0-A92370CEFCC0}"/>
              </a:ext>
            </a:extLst>
          </p:cNvPr>
          <p:cNvSpPr/>
          <p:nvPr/>
        </p:nvSpPr>
        <p:spPr>
          <a:xfrm>
            <a:off x="6037728" y="1998141"/>
            <a:ext cx="244412" cy="2203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18" name="Rectangle 17">
            <a:extLst>
              <a:ext uri="{FF2B5EF4-FFF2-40B4-BE49-F238E27FC236}">
                <a16:creationId xmlns:a16="http://schemas.microsoft.com/office/drawing/2014/main" id="{6E239082-E09D-451D-B53A-5868B26E96DC}"/>
              </a:ext>
            </a:extLst>
          </p:cNvPr>
          <p:cNvSpPr/>
          <p:nvPr/>
        </p:nvSpPr>
        <p:spPr>
          <a:xfrm>
            <a:off x="6690877" y="2686369"/>
            <a:ext cx="244411" cy="179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0" name="Title 1">
            <a:extLst>
              <a:ext uri="{FF2B5EF4-FFF2-40B4-BE49-F238E27FC236}">
                <a16:creationId xmlns:a16="http://schemas.microsoft.com/office/drawing/2014/main" id="{F075E0F4-CA6F-4397-9232-C3FBE971C098}"/>
              </a:ext>
            </a:extLst>
          </p:cNvPr>
          <p:cNvSpPr txBox="1">
            <a:spLocks/>
          </p:cNvSpPr>
          <p:nvPr/>
        </p:nvSpPr>
        <p:spPr>
          <a:xfrm>
            <a:off x="1085884" y="797492"/>
            <a:ext cx="1000994" cy="319889"/>
          </a:xfrm>
          <a:prstGeom prst="rect">
            <a:avLst/>
          </a:prstGeom>
        </p:spPr>
        <p:txBody>
          <a:bodyPr vert="horz" lIns="68580" tIns="34290" rIns="68580" bIns="3429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400" b="1" dirty="0">
                <a:solidFill>
                  <a:srgbClr val="FF0000"/>
                </a:solidFill>
                <a:latin typeface="Calibri Light" panose="020F0302020204030204"/>
              </a:rPr>
              <a:t>Current</a:t>
            </a:r>
            <a:endParaRPr lang="en-US" sz="1800" b="1" dirty="0">
              <a:solidFill>
                <a:srgbClr val="FF0000"/>
              </a:solidFill>
              <a:latin typeface="Calibri Light" panose="020F0302020204030204"/>
            </a:endParaRPr>
          </a:p>
        </p:txBody>
      </p:sp>
      <p:sp>
        <p:nvSpPr>
          <p:cNvPr id="21" name="Title 1">
            <a:extLst>
              <a:ext uri="{FF2B5EF4-FFF2-40B4-BE49-F238E27FC236}">
                <a16:creationId xmlns:a16="http://schemas.microsoft.com/office/drawing/2014/main" id="{4CE0353F-5B71-45AC-983E-AC2E5F9CA9C7}"/>
              </a:ext>
            </a:extLst>
          </p:cNvPr>
          <p:cNvSpPr txBox="1">
            <a:spLocks/>
          </p:cNvSpPr>
          <p:nvPr/>
        </p:nvSpPr>
        <p:spPr>
          <a:xfrm>
            <a:off x="5530305" y="805994"/>
            <a:ext cx="1426878" cy="31988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400" b="1" dirty="0">
                <a:solidFill>
                  <a:srgbClr val="FF0000"/>
                </a:solidFill>
                <a:latin typeface="Calibri Light" panose="020F0302020204030204"/>
              </a:rPr>
              <a:t>New</a:t>
            </a:r>
          </a:p>
        </p:txBody>
      </p:sp>
      <p:pic>
        <p:nvPicPr>
          <p:cNvPr id="24" name="Picture 23">
            <a:extLst>
              <a:ext uri="{FF2B5EF4-FFF2-40B4-BE49-F238E27FC236}">
                <a16:creationId xmlns:a16="http://schemas.microsoft.com/office/drawing/2014/main" id="{CDEE432A-421E-4C47-90B7-F38840261DCE}"/>
              </a:ext>
            </a:extLst>
          </p:cNvPr>
          <p:cNvPicPr>
            <a:picLocks noChangeAspect="1"/>
          </p:cNvPicPr>
          <p:nvPr/>
        </p:nvPicPr>
        <p:blipFill>
          <a:blip r:embed="rId4"/>
          <a:stretch>
            <a:fillRect/>
          </a:stretch>
        </p:blipFill>
        <p:spPr>
          <a:xfrm>
            <a:off x="86018" y="3848538"/>
            <a:ext cx="3438717" cy="3032569"/>
          </a:xfrm>
          <a:prstGeom prst="rect">
            <a:avLst/>
          </a:prstGeom>
          <a:ln>
            <a:solidFill>
              <a:schemeClr val="tx1"/>
            </a:solidFill>
          </a:ln>
        </p:spPr>
      </p:pic>
      <p:sp>
        <p:nvSpPr>
          <p:cNvPr id="25" name="TextBox 24">
            <a:extLst>
              <a:ext uri="{FF2B5EF4-FFF2-40B4-BE49-F238E27FC236}">
                <a16:creationId xmlns:a16="http://schemas.microsoft.com/office/drawing/2014/main" id="{099C3754-78AE-4ADE-828C-C9E7DC930465}"/>
              </a:ext>
            </a:extLst>
          </p:cNvPr>
          <p:cNvSpPr txBox="1"/>
          <p:nvPr/>
        </p:nvSpPr>
        <p:spPr>
          <a:xfrm>
            <a:off x="3639817" y="3607003"/>
            <a:ext cx="5257954" cy="3284041"/>
          </a:xfrm>
          <a:prstGeom prst="rect">
            <a:avLst/>
          </a:prstGeom>
          <a:noFill/>
          <a:ln>
            <a:solidFill>
              <a:schemeClr val="tx1"/>
            </a:solidFill>
          </a:ln>
        </p:spPr>
        <p:txBody>
          <a:bodyPr wrap="square" rtlCol="0">
            <a:spAutoFit/>
          </a:bodyPr>
          <a:lstStyle/>
          <a:p>
            <a:pPr>
              <a:lnSpc>
                <a:spcPct val="150000"/>
              </a:lnSpc>
            </a:pPr>
            <a:endParaRPr lang="en-US" sz="1400" b="1" dirty="0">
              <a:latin typeface="Arial" panose="020B0604020202020204" pitchFamily="34" charset="0"/>
              <a:ea typeface="Cambria Math" panose="02040503050406030204" pitchFamily="18" charset="0"/>
              <a:cs typeface="Arial" panose="020B0604020202020204" pitchFamily="34" charset="0"/>
            </a:endParaRP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Cancer Risk (</a:t>
            </a:r>
            <a:r>
              <a:rPr lang="en-US" sz="1400" b="1" dirty="0">
                <a:latin typeface="Arial" panose="020B0604020202020204" pitchFamily="34" charset="0"/>
                <a:cs typeface="Arial" panose="020B0604020202020204" pitchFamily="34" charset="0"/>
              </a:rPr>
              <a:t>max tract-level risk in the county):</a:t>
            </a:r>
            <a:endParaRPr lang="en-US" sz="1400" b="1" dirty="0">
              <a:latin typeface="Arial" panose="020B0604020202020204" pitchFamily="34" charset="0"/>
              <a:ea typeface="Cambria Math" panose="02040503050406030204" pitchFamily="18" charset="0"/>
              <a:cs typeface="Arial" panose="020B0604020202020204" pitchFamily="34" charset="0"/>
            </a:endParaRP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PM &amp; M</a:t>
            </a:r>
            <a:r>
              <a:rPr lang="en-US" sz="1400" b="1" dirty="0">
                <a:latin typeface="Arial" panose="020B0604020202020204" pitchFamily="34" charset="0"/>
                <a:cs typeface="Arial" panose="020B0604020202020204" pitchFamily="34" charset="0"/>
              </a:rPr>
              <a:t>etal HAPs</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Pollutant:       </a:t>
            </a:r>
            <a:r>
              <a:rPr lang="en-US" sz="1400" b="1" dirty="0">
                <a:highlight>
                  <a:srgbClr val="0000FF"/>
                </a:highlight>
                <a:latin typeface="Arial" panose="020B0604020202020204" pitchFamily="34" charset="0"/>
                <a:ea typeface="Cambria Math" panose="02040503050406030204" pitchFamily="18" charset="0"/>
                <a:cs typeface="Arial" panose="020B0604020202020204" pitchFamily="34" charset="0"/>
              </a:rPr>
              <a:t>All</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Top risk percentile (higher &gt; %)  90</a:t>
            </a:r>
          </a:p>
          <a:p>
            <a:pPr>
              <a:lnSpc>
                <a:spcPct val="150000"/>
              </a:lnSpc>
            </a:pPr>
            <a:r>
              <a:rPr lang="en-US" sz="1400" b="1" dirty="0">
                <a:solidFill>
                  <a:prstClr val="black"/>
                </a:solidFill>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Risk value (x-in-1 million)             ?</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Gas &amp; VOC HAPs</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Pollutant:       </a:t>
            </a:r>
            <a:r>
              <a:rPr lang="en-US" sz="1400" b="1" dirty="0">
                <a:highlight>
                  <a:srgbClr val="0000FF"/>
                </a:highlight>
                <a:latin typeface="Arial" panose="020B0604020202020204" pitchFamily="34" charset="0"/>
                <a:ea typeface="Cambria Math" panose="02040503050406030204" pitchFamily="18" charset="0"/>
                <a:cs typeface="Arial" panose="020B0604020202020204" pitchFamily="34" charset="0"/>
              </a:rPr>
              <a:t>All</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Top risk Percentile (higher &gt; %)  90</a:t>
            </a:r>
          </a:p>
          <a:p>
            <a:pPr>
              <a:lnSpc>
                <a:spcPct val="150000"/>
              </a:lnSpc>
            </a:pPr>
            <a:r>
              <a:rPr lang="en-US" sz="1400" b="1" dirty="0">
                <a:solidFill>
                  <a:prstClr val="black"/>
                </a:solidFill>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Risk value (x-in-1 million)             ?</a:t>
            </a:r>
          </a:p>
        </p:txBody>
      </p:sp>
      <p:sp>
        <p:nvSpPr>
          <p:cNvPr id="27" name="Rectangle 26">
            <a:extLst>
              <a:ext uri="{FF2B5EF4-FFF2-40B4-BE49-F238E27FC236}">
                <a16:creationId xmlns:a16="http://schemas.microsoft.com/office/drawing/2014/main" id="{9549A9AE-28BA-44BD-8D79-FF07DA96753A}"/>
              </a:ext>
            </a:extLst>
          </p:cNvPr>
          <p:cNvSpPr/>
          <p:nvPr/>
        </p:nvSpPr>
        <p:spPr>
          <a:xfrm>
            <a:off x="5500473" y="2894357"/>
            <a:ext cx="244411" cy="1736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8" name="Rectangle 27">
            <a:extLst>
              <a:ext uri="{FF2B5EF4-FFF2-40B4-BE49-F238E27FC236}">
                <a16:creationId xmlns:a16="http://schemas.microsoft.com/office/drawing/2014/main" id="{C5A8FA5A-EC98-45D1-AA64-B6148829480E}"/>
              </a:ext>
            </a:extLst>
          </p:cNvPr>
          <p:cNvSpPr/>
          <p:nvPr/>
        </p:nvSpPr>
        <p:spPr>
          <a:xfrm>
            <a:off x="6882407" y="5006061"/>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9" name="Rectangle 28">
            <a:extLst>
              <a:ext uri="{FF2B5EF4-FFF2-40B4-BE49-F238E27FC236}">
                <a16:creationId xmlns:a16="http://schemas.microsoft.com/office/drawing/2014/main" id="{ABE0E793-FD36-4735-8596-969DDAFD015F}"/>
              </a:ext>
            </a:extLst>
          </p:cNvPr>
          <p:cNvSpPr/>
          <p:nvPr/>
        </p:nvSpPr>
        <p:spPr>
          <a:xfrm>
            <a:off x="6894847" y="5382399"/>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0" name="Rectangle 29">
            <a:extLst>
              <a:ext uri="{FF2B5EF4-FFF2-40B4-BE49-F238E27FC236}">
                <a16:creationId xmlns:a16="http://schemas.microsoft.com/office/drawing/2014/main" id="{6A7B52B1-AA6A-4E51-A977-37325DEF6415}"/>
              </a:ext>
            </a:extLst>
          </p:cNvPr>
          <p:cNvSpPr/>
          <p:nvPr/>
        </p:nvSpPr>
        <p:spPr>
          <a:xfrm>
            <a:off x="6904176" y="6259479"/>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1" name="Rectangle 30">
            <a:extLst>
              <a:ext uri="{FF2B5EF4-FFF2-40B4-BE49-F238E27FC236}">
                <a16:creationId xmlns:a16="http://schemas.microsoft.com/office/drawing/2014/main" id="{6D99112D-3D2D-4E3F-8C6F-7B5F9AF350ED}"/>
              </a:ext>
            </a:extLst>
          </p:cNvPr>
          <p:cNvSpPr/>
          <p:nvPr/>
        </p:nvSpPr>
        <p:spPr>
          <a:xfrm>
            <a:off x="6916616" y="6626486"/>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2" name="Rectangle 31">
            <a:extLst>
              <a:ext uri="{FF2B5EF4-FFF2-40B4-BE49-F238E27FC236}">
                <a16:creationId xmlns:a16="http://schemas.microsoft.com/office/drawing/2014/main" id="{0F2D3C33-51B9-40F9-96A0-EBE6CFDFE726}"/>
              </a:ext>
            </a:extLst>
          </p:cNvPr>
          <p:cNvSpPr/>
          <p:nvPr/>
        </p:nvSpPr>
        <p:spPr>
          <a:xfrm flipH="1">
            <a:off x="5161628" y="4632390"/>
            <a:ext cx="1593733" cy="25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3" name="Rectangle 32">
            <a:extLst>
              <a:ext uri="{FF2B5EF4-FFF2-40B4-BE49-F238E27FC236}">
                <a16:creationId xmlns:a16="http://schemas.microsoft.com/office/drawing/2014/main" id="{6C8436B8-BB26-42AA-AFBD-5E3C1F7EF14C}"/>
              </a:ext>
            </a:extLst>
          </p:cNvPr>
          <p:cNvSpPr/>
          <p:nvPr/>
        </p:nvSpPr>
        <p:spPr>
          <a:xfrm flipH="1">
            <a:off x="5161627" y="5924430"/>
            <a:ext cx="1593733" cy="25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6" name="Rectangle 5">
            <a:extLst>
              <a:ext uri="{FF2B5EF4-FFF2-40B4-BE49-F238E27FC236}">
                <a16:creationId xmlns:a16="http://schemas.microsoft.com/office/drawing/2014/main" id="{4A7F8244-2F5A-48E8-A1C0-2ED9E41210EC}"/>
              </a:ext>
            </a:extLst>
          </p:cNvPr>
          <p:cNvSpPr/>
          <p:nvPr/>
        </p:nvSpPr>
        <p:spPr>
          <a:xfrm>
            <a:off x="3585135" y="3616556"/>
            <a:ext cx="2034275" cy="307777"/>
          </a:xfrm>
          <a:prstGeom prst="rect">
            <a:avLst/>
          </a:prstGeom>
        </p:spPr>
        <p:txBody>
          <a:bodyPr wrap="none">
            <a:spAutoFit/>
          </a:bodyPr>
          <a:lstStyle/>
          <a:p>
            <a:r>
              <a:rPr lang="en-US" sz="1400" b="1" dirty="0">
                <a:latin typeface="Arial" panose="020B0604020202020204" pitchFamily="34" charset="0"/>
                <a:ea typeface="Cambria Math" panose="02040503050406030204" pitchFamily="18" charset="0"/>
                <a:cs typeface="Arial" panose="020B0604020202020204" pitchFamily="34" charset="0"/>
              </a:rPr>
              <a:t>[ ] Advanced Options:</a:t>
            </a:r>
            <a:endParaRPr lang="en-US" sz="1400" dirty="0"/>
          </a:p>
        </p:txBody>
      </p:sp>
    </p:spTree>
    <p:extLst>
      <p:ext uri="{BB962C8B-B14F-4D97-AF65-F5344CB8AC3E}">
        <p14:creationId xmlns:p14="http://schemas.microsoft.com/office/powerpoint/2010/main" val="114840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8CD606-2608-4DFB-A52D-630F6C80AD5A}"/>
              </a:ext>
            </a:extLst>
          </p:cNvPr>
          <p:cNvPicPr>
            <a:picLocks noChangeAspect="1"/>
          </p:cNvPicPr>
          <p:nvPr/>
        </p:nvPicPr>
        <p:blipFill>
          <a:blip r:embed="rId3"/>
          <a:stretch>
            <a:fillRect/>
          </a:stretch>
        </p:blipFill>
        <p:spPr>
          <a:xfrm>
            <a:off x="9145" y="887771"/>
            <a:ext cx="9144000" cy="5778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1156895" y="3087053"/>
            <a:ext cx="4194048" cy="736092"/>
          </a:xfrm>
          <a:prstGeom prst="wedgeRoundRectCallout">
            <a:avLst>
              <a:gd name="adj1" fmla="val -61187"/>
              <a:gd name="adj2" fmla="val 15040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 “PM &amp; Metal HAPs” </a:t>
            </a:r>
          </a:p>
          <a:p>
            <a:pPr lvl="0">
              <a:defRPr/>
            </a:pPr>
            <a:r>
              <a:rPr lang="en-US" sz="1600" dirty="0">
                <a:solidFill>
                  <a:srgbClr val="0000FF"/>
                </a:solidFill>
                <a:latin typeface="Calibri" panose="020F0502020204030204" pitchFamily="34" charset="0"/>
                <a:cs typeface="Calibri" panose="020F0502020204030204" pitchFamily="34" charset="0"/>
              </a:rPr>
              <a:t>(also change in every elsewhere here &amp; “Major Emissions Source” tables &amp;  “Data Query”)</a:t>
            </a:r>
          </a:p>
        </p:txBody>
      </p:sp>
      <p:sp>
        <p:nvSpPr>
          <p:cNvPr id="13" name="Rectangle 12">
            <a:extLst>
              <a:ext uri="{FF2B5EF4-FFF2-40B4-BE49-F238E27FC236}">
                <a16:creationId xmlns:a16="http://schemas.microsoft.com/office/drawing/2014/main" id="{6D92A756-BEA4-4EC5-98FD-4AC633314587}"/>
              </a:ext>
            </a:extLst>
          </p:cNvPr>
          <p:cNvSpPr/>
          <p:nvPr/>
        </p:nvSpPr>
        <p:spPr>
          <a:xfrm>
            <a:off x="201168" y="4571999"/>
            <a:ext cx="1673352" cy="1737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3EB31E5B-B005-406B-BBB9-2856691B0A00}"/>
              </a:ext>
            </a:extLst>
          </p:cNvPr>
          <p:cNvSpPr/>
          <p:nvPr/>
        </p:nvSpPr>
        <p:spPr>
          <a:xfrm>
            <a:off x="3346702" y="4230789"/>
            <a:ext cx="5166362" cy="941706"/>
          </a:xfrm>
          <a:prstGeom prst="wedgeRoundRectCallout">
            <a:avLst>
              <a:gd name="adj1" fmla="val -100698"/>
              <a:gd name="adj2" fmla="val 2121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“Arsenic” &amp; “Beryllium” to “PM &amp; Metal HAPs”</a:t>
            </a:r>
          </a:p>
          <a:p>
            <a:pPr>
              <a:defRPr/>
            </a:pPr>
            <a:r>
              <a:rPr lang="en-US" sz="1600" dirty="0">
                <a:solidFill>
                  <a:srgbClr val="0000FF"/>
                </a:solidFill>
                <a:latin typeface="Calibri" panose="020F0502020204030204" pitchFamily="34" charset="0"/>
                <a:cs typeface="Calibri" panose="020F0502020204030204" pitchFamily="34" charset="0"/>
              </a:rPr>
              <a:t>(delete “_Compounds” &amp; “_</a:t>
            </a:r>
            <a:r>
              <a:rPr lang="en-US" sz="1600" dirty="0" err="1">
                <a:solidFill>
                  <a:srgbClr val="0000FF"/>
                </a:solidFill>
                <a:latin typeface="Calibri" panose="020F0502020204030204" pitchFamily="34" charset="0"/>
                <a:cs typeface="Calibri" panose="020F0502020204030204" pitchFamily="34" charset="0"/>
              </a:rPr>
              <a:t>Hexvalent</a:t>
            </a:r>
            <a:r>
              <a:rPr lang="en-US" sz="1600" dirty="0">
                <a:solidFill>
                  <a:srgbClr val="0000FF"/>
                </a:solidFill>
                <a:latin typeface="Calibri" panose="020F0502020204030204" pitchFamily="34" charset="0"/>
                <a:cs typeface="Calibri" panose="020F0502020204030204" pitchFamily="34" charset="0"/>
              </a:rPr>
              <a:t>” here)</a:t>
            </a:r>
          </a:p>
          <a:p>
            <a:pPr>
              <a:defRPr/>
            </a:pPr>
            <a:r>
              <a:rPr lang="en-US" sz="1600" dirty="0">
                <a:solidFill>
                  <a:srgbClr val="0000FF"/>
                </a:solidFill>
                <a:latin typeface="Calibri" panose="020F0502020204030204" pitchFamily="34" charset="0"/>
                <a:cs typeface="Calibri" panose="020F0502020204030204" pitchFamily="34" charset="0"/>
              </a:rPr>
              <a:t>Also remove ““Arsenic” &amp; “Beryllium” in “Gas &amp; VOC HAPs”</a:t>
            </a:r>
          </a:p>
        </p:txBody>
      </p:sp>
      <p:sp>
        <p:nvSpPr>
          <p:cNvPr id="14" name="Rectangle 13">
            <a:extLst>
              <a:ext uri="{FF2B5EF4-FFF2-40B4-BE49-F238E27FC236}">
                <a16:creationId xmlns:a16="http://schemas.microsoft.com/office/drawing/2014/main" id="{05013D8D-0825-48C2-8CB9-0604840ECE5A}"/>
              </a:ext>
            </a:extLst>
          </p:cNvPr>
          <p:cNvSpPr/>
          <p:nvPr/>
        </p:nvSpPr>
        <p:spPr>
          <a:xfrm>
            <a:off x="105156" y="4914261"/>
            <a:ext cx="603971" cy="271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30EC18CA-F2FF-4A72-8E89-95CA07C4B822}"/>
              </a:ext>
            </a:extLst>
          </p:cNvPr>
          <p:cNvSpPr/>
          <p:nvPr/>
        </p:nvSpPr>
        <p:spPr>
          <a:xfrm>
            <a:off x="2475373" y="5808362"/>
            <a:ext cx="3383438" cy="649224"/>
          </a:xfrm>
          <a:prstGeom prst="wedgeRoundRectCallout">
            <a:avLst>
              <a:gd name="adj1" fmla="val -57537"/>
              <a:gd name="adj2" fmla="val -8712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srgbClr val="0000FF"/>
                </a:solidFill>
                <a:latin typeface="Calibri" panose="020F0502020204030204" pitchFamily="34" charset="0"/>
                <a:cs typeface="Calibri" panose="020F0502020204030204" pitchFamily="34" charset="0"/>
              </a:rPr>
              <a:t>Remove “Ambient” from Air Toxics (see previous slides)</a:t>
            </a:r>
          </a:p>
        </p:txBody>
      </p:sp>
      <p:graphicFrame>
        <p:nvGraphicFramePr>
          <p:cNvPr id="5" name="Table 4">
            <a:extLst>
              <a:ext uri="{FF2B5EF4-FFF2-40B4-BE49-F238E27FC236}">
                <a16:creationId xmlns:a16="http://schemas.microsoft.com/office/drawing/2014/main" id="{297E593D-56D3-4CE1-972F-BE4B20341F65}"/>
              </a:ext>
            </a:extLst>
          </p:cNvPr>
          <p:cNvGraphicFramePr>
            <a:graphicFrameLocks noGrp="1"/>
          </p:cNvGraphicFramePr>
          <p:nvPr>
            <p:extLst>
              <p:ext uri="{D42A27DB-BD31-4B8C-83A1-F6EECF244321}">
                <p14:modId xmlns:p14="http://schemas.microsoft.com/office/powerpoint/2010/main" val="3077409932"/>
              </p:ext>
            </p:extLst>
          </p:nvPr>
        </p:nvGraphicFramePr>
        <p:xfrm>
          <a:off x="5858810" y="1031755"/>
          <a:ext cx="2786467" cy="2522537"/>
        </p:xfrm>
        <a:graphic>
          <a:graphicData uri="http://schemas.openxmlformats.org/drawingml/2006/table">
            <a:tbl>
              <a:tblPr/>
              <a:tblGrid>
                <a:gridCol w="1186582">
                  <a:extLst>
                    <a:ext uri="{9D8B030D-6E8A-4147-A177-3AD203B41FA5}">
                      <a16:colId xmlns:a16="http://schemas.microsoft.com/office/drawing/2014/main" val="2135164884"/>
                    </a:ext>
                  </a:extLst>
                </a:gridCol>
                <a:gridCol w="1599885">
                  <a:extLst>
                    <a:ext uri="{9D8B030D-6E8A-4147-A177-3AD203B41FA5}">
                      <a16:colId xmlns:a16="http://schemas.microsoft.com/office/drawing/2014/main" val="32549450"/>
                    </a:ext>
                  </a:extLst>
                </a:gridCol>
              </a:tblGrid>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CAS No.</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Metal HAP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568488"/>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7440-36-0</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Antimony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310400"/>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7440-38-2</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Arsenic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20467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7440-41-7</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Beryllium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297093"/>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7440-43-9</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Cadmium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3625790"/>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7440-47-3</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Chromium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555410"/>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7440-48-4</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Cobalt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65786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7439-92-1</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Lead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5465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7439-96-5</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Manganese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84591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7439-97-6</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Mercury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97889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7440-02-0</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Nickel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6014775"/>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7782-49-2</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Selenium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540130"/>
                  </a:ext>
                </a:extLst>
              </a:tr>
              <a:tr h="327977">
                <a:tc>
                  <a:txBody>
                    <a:bodyPr/>
                    <a:lstStyle/>
                    <a:p>
                      <a:pPr marL="0" marR="0">
                        <a:spcBef>
                          <a:spcPts val="0"/>
                        </a:spcBef>
                        <a:spcAft>
                          <a:spcPts val="0"/>
                        </a:spcAft>
                      </a:pPr>
                      <a:r>
                        <a:rPr lang="en-US" sz="1200" b="1">
                          <a:solidFill>
                            <a:srgbClr val="0000FF"/>
                          </a:solidFill>
                          <a:effectLst/>
                          <a:latin typeface="Calibri" panose="020F0502020204030204" pitchFamily="34" charset="0"/>
                        </a:rPr>
                        <a:t>1854-02-99</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solidFill>
                            <a:srgbClr val="0000FF"/>
                          </a:solidFill>
                          <a:effectLst/>
                          <a:latin typeface="Calibri" panose="020F0502020204030204" pitchFamily="34" charset="0"/>
                        </a:rPr>
                        <a:t>Chromium-VI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78610"/>
                  </a:ext>
                </a:extLst>
              </a:tr>
            </a:tbl>
          </a:graphicData>
        </a:graphic>
      </p:graphicFrame>
      <p:sp>
        <p:nvSpPr>
          <p:cNvPr id="6" name="Rectangle 1">
            <a:extLst>
              <a:ext uri="{FF2B5EF4-FFF2-40B4-BE49-F238E27FC236}">
                <a16:creationId xmlns:a16="http://schemas.microsoft.com/office/drawing/2014/main" id="{FC377C3D-1A57-471D-8923-3E5585645799}"/>
              </a:ext>
            </a:extLst>
          </p:cNvPr>
          <p:cNvSpPr>
            <a:spLocks noChangeArrowheads="1"/>
          </p:cNvSpPr>
          <p:nvPr/>
        </p:nvSpPr>
        <p:spPr bwMode="auto">
          <a:xfrm>
            <a:off x="5387150" y="8477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Speech Bubble: Rectangle with Corners Rounded 4">
            <a:extLst>
              <a:ext uri="{FF2B5EF4-FFF2-40B4-BE49-F238E27FC236}">
                <a16:creationId xmlns:a16="http://schemas.microsoft.com/office/drawing/2014/main" id="{9779B6FE-1A72-4CC3-AD1B-C1B1AF493261}"/>
              </a:ext>
            </a:extLst>
          </p:cNvPr>
          <p:cNvSpPr/>
          <p:nvPr/>
        </p:nvSpPr>
        <p:spPr>
          <a:xfrm>
            <a:off x="2957804" y="1147755"/>
            <a:ext cx="2556031" cy="424544"/>
          </a:xfrm>
          <a:prstGeom prst="wedgeRoundRectCallout">
            <a:avLst>
              <a:gd name="adj1" fmla="val 61046"/>
              <a:gd name="adj2" fmla="val 15227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srgbClr val="0000FF"/>
                </a:solidFill>
                <a:latin typeface="Calibri" panose="020F0502020204030204" pitchFamily="34" charset="0"/>
                <a:cs typeface="Calibri" panose="020F0502020204030204" pitchFamily="34" charset="0"/>
              </a:rPr>
              <a:t>List of “PM &amp; Metal HAPs”</a:t>
            </a:r>
          </a:p>
        </p:txBody>
      </p:sp>
      <p:sp>
        <p:nvSpPr>
          <p:cNvPr id="21" name="Rectangle 20">
            <a:extLst>
              <a:ext uri="{FF2B5EF4-FFF2-40B4-BE49-F238E27FC236}">
                <a16:creationId xmlns:a16="http://schemas.microsoft.com/office/drawing/2014/main" id="{9897FD62-CBDB-4D3D-9C2C-7CC3800D60FA}"/>
              </a:ext>
            </a:extLst>
          </p:cNvPr>
          <p:cNvSpPr/>
          <p:nvPr/>
        </p:nvSpPr>
        <p:spPr>
          <a:xfrm>
            <a:off x="9145" y="5315345"/>
            <a:ext cx="2146226" cy="8801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746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62B79-C732-44F1-B31A-9A72390D05FA}"/>
              </a:ext>
            </a:extLst>
          </p:cNvPr>
          <p:cNvPicPr>
            <a:picLocks noChangeAspect="1"/>
          </p:cNvPicPr>
          <p:nvPr/>
        </p:nvPicPr>
        <p:blipFill>
          <a:blip r:embed="rId3"/>
          <a:stretch>
            <a:fillRect/>
          </a:stretch>
        </p:blipFill>
        <p:spPr>
          <a:xfrm>
            <a:off x="683697" y="1561211"/>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437528" y="1060704"/>
            <a:ext cx="4411328" cy="1361389"/>
          </a:xfrm>
          <a:prstGeom prst="wedgeRoundRectCallout">
            <a:avLst>
              <a:gd name="adj1" fmla="val -64168"/>
              <a:gd name="adj2" fmla="val 1066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When a “Facility” is selected/clicked , “highlight” all the same facility displayed in this table (now w/ a light blue background, please make it a little more obvious; for example, a darker background color or an outline) </a:t>
            </a:r>
          </a:p>
        </p:txBody>
      </p:sp>
      <p:sp>
        <p:nvSpPr>
          <p:cNvPr id="4" name="Rectangle 3">
            <a:extLst>
              <a:ext uri="{FF2B5EF4-FFF2-40B4-BE49-F238E27FC236}">
                <a16:creationId xmlns:a16="http://schemas.microsoft.com/office/drawing/2014/main" id="{8B82AE86-756F-44CE-8258-82AC1EED37EF}"/>
              </a:ext>
            </a:extLst>
          </p:cNvPr>
          <p:cNvSpPr/>
          <p:nvPr/>
        </p:nvSpPr>
        <p:spPr bwMode="auto">
          <a:xfrm>
            <a:off x="683697" y="3264408"/>
            <a:ext cx="2041215" cy="448056"/>
          </a:xfrm>
          <a:prstGeom prst="rect">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4A482774-A193-45C2-BCB1-B9305B0CAB4B}"/>
              </a:ext>
            </a:extLst>
          </p:cNvPr>
          <p:cNvSpPr/>
          <p:nvPr/>
        </p:nvSpPr>
        <p:spPr bwMode="auto">
          <a:xfrm>
            <a:off x="2724913" y="3252123"/>
            <a:ext cx="1847088" cy="448056"/>
          </a:xfrm>
          <a:prstGeom prst="rect">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36C89C7F-A29D-4E38-88C0-36A712082A45}"/>
              </a:ext>
            </a:extLst>
          </p:cNvPr>
          <p:cNvSpPr/>
          <p:nvPr/>
        </p:nvSpPr>
        <p:spPr bwMode="auto">
          <a:xfrm>
            <a:off x="4572000" y="3252123"/>
            <a:ext cx="1847088" cy="448056"/>
          </a:xfrm>
          <a:prstGeom prst="rect">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30931386-F9B1-4DE0-8EBD-E1B16F10912B}"/>
              </a:ext>
            </a:extLst>
          </p:cNvPr>
          <p:cNvSpPr/>
          <p:nvPr/>
        </p:nvSpPr>
        <p:spPr bwMode="auto">
          <a:xfrm>
            <a:off x="683697" y="4686866"/>
            <a:ext cx="2041215" cy="448056"/>
          </a:xfrm>
          <a:prstGeom prst="rect">
            <a:avLst/>
          </a:prstGeom>
          <a:noFill/>
          <a:ln w="28575" cap="flat" cmpd="sng" algn="ctr">
            <a:solidFill>
              <a:srgbClr val="F3B7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4ABB83C0-C020-4707-B0A2-6EC59F462C55}"/>
              </a:ext>
            </a:extLst>
          </p:cNvPr>
          <p:cNvSpPr/>
          <p:nvPr/>
        </p:nvSpPr>
        <p:spPr bwMode="auto">
          <a:xfrm>
            <a:off x="2724912" y="5167063"/>
            <a:ext cx="1847088" cy="448056"/>
          </a:xfrm>
          <a:prstGeom prst="rect">
            <a:avLst/>
          </a:prstGeom>
          <a:noFill/>
          <a:ln w="28575" cap="flat" cmpd="sng" algn="ctr">
            <a:solidFill>
              <a:srgbClr val="F3B7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E4F71AAD-8C79-4ED1-B930-554512D3CA17}"/>
              </a:ext>
            </a:extLst>
          </p:cNvPr>
          <p:cNvSpPr/>
          <p:nvPr/>
        </p:nvSpPr>
        <p:spPr bwMode="auto">
          <a:xfrm>
            <a:off x="4572001" y="5178297"/>
            <a:ext cx="1920240" cy="448056"/>
          </a:xfrm>
          <a:prstGeom prst="rect">
            <a:avLst/>
          </a:prstGeom>
          <a:noFill/>
          <a:ln w="28575" cap="flat" cmpd="sng" algn="ctr">
            <a:solidFill>
              <a:srgbClr val="F3B7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324411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9C0B4C-176E-4626-A760-F5CF0070BAE4}"/>
              </a:ext>
            </a:extLst>
          </p:cNvPr>
          <p:cNvPicPr>
            <a:picLocks noChangeAspect="1"/>
          </p:cNvPicPr>
          <p:nvPr/>
        </p:nvPicPr>
        <p:blipFill>
          <a:blip r:embed="rId3"/>
          <a:stretch>
            <a:fillRect/>
          </a:stretch>
        </p:blipFill>
        <p:spPr>
          <a:xfrm>
            <a:off x="866775" y="1611787"/>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19830" y="1005840"/>
            <a:ext cx="3620650" cy="1013917"/>
          </a:xfrm>
          <a:prstGeom prst="wedgeRoundRectCallout">
            <a:avLst>
              <a:gd name="adj1" fmla="val 50693"/>
              <a:gd name="adj2" fmla="val 11775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Countries should be automatically provided (now need to select/click CBSA again in order to show county names)</a:t>
            </a:r>
          </a:p>
        </p:txBody>
      </p:sp>
      <p:sp>
        <p:nvSpPr>
          <p:cNvPr id="10" name="Speech Bubble: Rectangle with Corners Rounded 4">
            <a:extLst>
              <a:ext uri="{FF2B5EF4-FFF2-40B4-BE49-F238E27FC236}">
                <a16:creationId xmlns:a16="http://schemas.microsoft.com/office/drawing/2014/main" id="{61A80096-A319-4C21-AD48-9AD09CC0C843}"/>
              </a:ext>
            </a:extLst>
          </p:cNvPr>
          <p:cNvSpPr/>
          <p:nvPr/>
        </p:nvSpPr>
        <p:spPr>
          <a:xfrm>
            <a:off x="4572000" y="4901184"/>
            <a:ext cx="3191256" cy="727578"/>
          </a:xfrm>
          <a:prstGeom prst="wedgeRoundRectCallout">
            <a:avLst>
              <a:gd name="adj1" fmla="val 59821"/>
              <a:gd name="adj2" fmla="val 1942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Make the table size “re-sizable” (allow to change table size)</a:t>
            </a:r>
          </a:p>
        </p:txBody>
      </p:sp>
    </p:spTree>
    <p:extLst>
      <p:ext uri="{BB962C8B-B14F-4D97-AF65-F5344CB8AC3E}">
        <p14:creationId xmlns:p14="http://schemas.microsoft.com/office/powerpoint/2010/main" val="41010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9D317-E03B-4FF5-BEAB-BDCF8D2DFB6C}"/>
              </a:ext>
            </a:extLst>
          </p:cNvPr>
          <p:cNvPicPr>
            <a:picLocks noChangeAspect="1"/>
          </p:cNvPicPr>
          <p:nvPr/>
        </p:nvPicPr>
        <p:blipFill>
          <a:blip r:embed="rId3"/>
          <a:stretch>
            <a:fillRect/>
          </a:stretch>
        </p:blipFill>
        <p:spPr>
          <a:xfrm>
            <a:off x="591883" y="1633726"/>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4133462" y="987553"/>
            <a:ext cx="3885826" cy="1335024"/>
          </a:xfrm>
          <a:prstGeom prst="wedgeRoundRectCallout">
            <a:avLst>
              <a:gd name="adj1" fmla="val -56062"/>
              <a:gd name="adj2" fmla="val 842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Please check again why “Durham Country” does not have any CAPs facility emissions (but HAPs have emissions).  EPA (my office) is in Durham county is it is important to make this correct!</a:t>
            </a:r>
          </a:p>
        </p:txBody>
      </p:sp>
    </p:spTree>
    <p:extLst>
      <p:ext uri="{BB962C8B-B14F-4D97-AF65-F5344CB8AC3E}">
        <p14:creationId xmlns:p14="http://schemas.microsoft.com/office/powerpoint/2010/main" val="27534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ct:contentTypeSchema xmlns:ct="http://schemas.microsoft.com/office/2006/metadata/contentType" xmlns:ma="http://schemas.microsoft.com/office/2006/metadata/properties/metaAttributes" ct:_="" ma:_="" ma:contentTypeName="Document" ma:contentTypeID="0x0101008B33DF587F59774D9C67ADFC24F1D322" ma:contentTypeVersion="33" ma:contentTypeDescription="Create a new document." ma:contentTypeScope="" ma:versionID="fbf46d7541001571ac6bd3bb41dfdc8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5c1deef3-b27c-4e9a-b0d4-9d092d100f42" xmlns:ns7="6290be6a-0c37-488c-89d7-fa04eb7489f1" targetNamespace="http://schemas.microsoft.com/office/2006/metadata/properties" ma:root="true" ma:fieldsID="fe9ff65563307d44a935b2ab0c1a934c" ns1:_="" ns3:_="" ns4:_="" ns5:_="" ns6:_="" ns7:_="">
    <xsd:import namespace="http://schemas.microsoft.com/sharepoint/v3"/>
    <xsd:import namespace="4ffa91fb-a0ff-4ac5-b2db-65c790d184a4"/>
    <xsd:import namespace="http://schemas.microsoft.com/sharepoint.v3"/>
    <xsd:import namespace="http://schemas.microsoft.com/sharepoint/v3/fields"/>
    <xsd:import namespace="5c1deef3-b27c-4e9a-b0d4-9d092d100f42"/>
    <xsd:import namespace="6290be6a-0c37-488c-89d7-fa04eb7489f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6:Records_x0020_Status" minOccurs="0"/>
                <xsd:element ref="ns6:Records_x0020_Date" minOccurs="0"/>
                <xsd:element ref="ns7:MediaServiceAutoTags" minOccurs="0"/>
                <xsd:element ref="ns7:MediaServiceOCR" minOccurs="0"/>
                <xsd:element ref="ns7:MediaServiceDateTaken"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c736e54-6a72-46ad-9c00-592f3cec1e75}" ma:internalName="TaxCatchAllLabel" ma:readOnly="true" ma:showField="CatchAllDataLabel" ma:web="5c1deef3-b27c-4e9a-b0d4-9d092d100f4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c736e54-6a72-46ad-9c00-592f3cec1e75}" ma:internalName="TaxCatchAll" ma:showField="CatchAllData" ma:web="5c1deef3-b27c-4e9a-b0d4-9d092d100f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deef3-b27c-4e9a-b0d4-9d092d100f42"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290be6a-0c37-488c-89d7-fa04eb7489f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5c1deef3-b27c-4e9a-b0d4-9d092d100f42">Pending</Records_x0020_Status>
    <Records_x0020_Date xmlns="5c1deef3-b27c-4e9a-b0d4-9d092d100f42" xsi:nil="true"/>
  </documentManagement>
</p:properties>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mso-contentType ?>
<FormTemplates xmlns="http://schemas.microsoft.com/sharepoint/v3/contenttype/forms">
  <Display>DocumentLibraryForm</Display>
  <Edit>DocumentLibraryForm</Edit>
  <New>DocumentLibraryForm</New>
</FormTemplates>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mso-contentType ?>
<SharedContentType xmlns="Microsoft.SharePoint.Taxonomy.ContentTypeSync" SourceId="29f62856-1543-49d4-a736-4569d363f533" ContentTypeId="0x0101" PreviousValue="false"/>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10.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11.xml><?xml version="1.0" encoding="utf-8"?>
<ds:datastoreItem xmlns:ds="http://schemas.openxmlformats.org/officeDocument/2006/customXml" ds:itemID="{72F1E77C-751E-4170-BEA2-09A8AC38D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5c1deef3-b27c-4e9a-b0d4-9d092d100f42"/>
    <ds:schemaRef ds:uri="6290be6a-0c37-488c-89d7-fa04eb748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2.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3.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14.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5.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16.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17.xml><?xml version="1.0" encoding="utf-8"?>
<ds:datastoreItem xmlns:ds="http://schemas.openxmlformats.org/officeDocument/2006/customXml" ds:itemID="{61A6E0D0-DF25-41E1-849F-4E7E9FBDD1A9}">
  <ds:schemaRefs>
    <ds:schemaRef ds:uri="http://schemas.openxmlformats.org/package/2006/metadata/core-properties"/>
    <ds:schemaRef ds:uri="http://purl.org/dc/terms/"/>
    <ds:schemaRef ds:uri="5c1deef3-b27c-4e9a-b0d4-9d092d100f42"/>
    <ds:schemaRef ds:uri="http://schemas.microsoft.com/office/2006/documentManagement/types"/>
    <ds:schemaRef ds:uri="4ffa91fb-a0ff-4ac5-b2db-65c790d184a4"/>
    <ds:schemaRef ds:uri="http://schemas.microsoft.com/sharepoint.v3"/>
    <ds:schemaRef ds:uri="http://purl.org/dc/elements/1.1/"/>
    <ds:schemaRef ds:uri="http://schemas.microsoft.com/office/2006/metadata/properties"/>
    <ds:schemaRef ds:uri="http://schemas.microsoft.com/office/infopath/2007/PartnerControls"/>
    <ds:schemaRef ds:uri="6290be6a-0c37-488c-89d7-fa04eb7489f1"/>
    <ds:schemaRef ds:uri="http://schemas.microsoft.com/sharepoint/v3"/>
    <ds:schemaRef ds:uri="http://schemas.microsoft.com/sharepoint/v3/fields"/>
    <ds:schemaRef ds:uri="http://www.w3.org/XML/1998/namespace"/>
    <ds:schemaRef ds:uri="http://purl.org/dc/dcmitype/"/>
  </ds:schemaRefs>
</ds:datastoreItem>
</file>

<file path=customXml/itemProps18.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19.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2.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20.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21.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22.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23.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4.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5.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26.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27.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28.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3.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4.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5.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6.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7.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8.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9.xml><?xml version="1.0" encoding="utf-8"?>
<ds:datastoreItem xmlns:ds="http://schemas.openxmlformats.org/officeDocument/2006/customXml" ds:itemID="{A136C410-5D59-45D6-9D03-3CE2CAB4D83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66418</TotalTime>
  <Words>1981</Words>
  <Application>Microsoft Office PowerPoint</Application>
  <PresentationFormat>On-screen Show (4:3)</PresentationFormat>
  <Paragraphs>266</Paragraphs>
  <Slides>35</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微软雅黑</vt:lpstr>
      <vt:lpstr>等线</vt:lpstr>
      <vt:lpstr>黑体</vt:lpstr>
      <vt:lpstr>Arial</vt:lpstr>
      <vt:lpstr>Calibri</vt:lpstr>
      <vt:lpstr>Calibri Light</vt:lpstr>
      <vt:lpstr>Cambria Math</vt:lpstr>
      <vt:lpstr>Symbol</vt:lpstr>
      <vt:lpstr>Times New Roman</vt:lpstr>
      <vt:lpstr>2_EMPA课题组模板</vt:lpstr>
      <vt:lpstr>3_EMPA课题组模板</vt:lpstr>
      <vt:lpstr>NEXUS 1.5:  List of Improvements/Upgrades</vt:lpstr>
      <vt:lpstr>“NEXUS 1.6”</vt:lpstr>
      <vt:lpstr>NEXUS 1.6 : Data Viewer Module</vt:lpstr>
      <vt:lpstr>NEXUS 1.6 : Data Viewer Module</vt:lpstr>
      <vt:lpstr>NEXUS 1.6 : Air Toxics</vt:lpstr>
      <vt:lpstr>NEXUS 1.6 : Data Viewer Module</vt:lpstr>
      <vt:lpstr>NEXUS 1.6 : Data Viewer Module</vt:lpstr>
      <vt:lpstr>NEXUS 1.6 : Data Viewer Module</vt:lpstr>
      <vt:lpstr>NEXUS 1.6 : Data Viewer Module</vt:lpstr>
      <vt:lpstr>NEXUS 1.6 : Data Viewer Module</vt:lpstr>
      <vt:lpstr>NEXUS 1.6 : Data Viewer Module</vt:lpstr>
      <vt:lpstr>NEXUS 1.6 : Data Viewer Module</vt:lpstr>
      <vt:lpstr>NEXUS 1.6 : Data Viewer Module</vt:lpstr>
      <vt:lpstr>NEXUS 1.6 : Data Input Module</vt:lpstr>
      <vt:lpstr>PowerPoint Presentation</vt:lpstr>
      <vt:lpstr>“NEXUS 1.6”:   Quick Tutorial</vt:lpstr>
      <vt:lpstr>NEXUS Tool: On-line User’s Manual</vt:lpstr>
      <vt:lpstr>NEXUS Tool: Data Viewer Module</vt:lpstr>
      <vt:lpstr>Data Viewer Module: Selections &amp; Map Display</vt:lpstr>
      <vt:lpstr>Data Viewer: “Apply” New Selections</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Data Viewer: EPA Region Table Generator</vt:lpstr>
      <vt:lpstr>Data Viewer: Data Search &amp; Filter</vt:lpstr>
      <vt:lpstr>Data Query Module: Main Page  </vt:lpstr>
      <vt:lpstr>Data Query Module: Configure Data Query </vt:lpstr>
      <vt:lpstr>Data Query Module: Overlaying Map  </vt:lpstr>
      <vt:lpstr>Data Query Module: Attribute Table </vt:lpstr>
      <vt:lpstr>Data Query Module: Attribute Table </vt:lpstr>
      <vt:lpstr>Data Input Module: Data Preview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Carey Jang</cp:lastModifiedBy>
  <cp:revision>1235</cp:revision>
  <cp:lastPrinted>2020-02-19T17:26:50Z</cp:lastPrinted>
  <dcterms:created xsi:type="dcterms:W3CDTF">2016-05-30T08:23:37Z</dcterms:created>
  <dcterms:modified xsi:type="dcterms:W3CDTF">2021-01-15T03:17:00Z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0x0101008B33DF587F59774D9C67ADFC24F1D322</vt:lpwstr>
  </property>
</Properties>
</file>