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35"/>
  </p:sldMasterIdLst>
  <p:notesMasterIdLst>
    <p:notesMasterId r:id="rId73"/>
  </p:notesMasterIdLst>
  <p:handoutMasterIdLst>
    <p:handoutMasterId r:id="rId74"/>
  </p:handoutMasterIdLst>
  <p:sldIdLst>
    <p:sldId id="256" r:id="rId36"/>
    <p:sldId id="578" r:id="rId37"/>
    <p:sldId id="589" r:id="rId38"/>
    <p:sldId id="591" r:id="rId39"/>
    <p:sldId id="592" r:id="rId40"/>
    <p:sldId id="593" r:id="rId41"/>
    <p:sldId id="594" r:id="rId42"/>
    <p:sldId id="595" r:id="rId43"/>
    <p:sldId id="596" r:id="rId44"/>
    <p:sldId id="597" r:id="rId45"/>
    <p:sldId id="598" r:id="rId46"/>
    <p:sldId id="599" r:id="rId47"/>
    <p:sldId id="601" r:id="rId48"/>
    <p:sldId id="602" r:id="rId49"/>
    <p:sldId id="603" r:id="rId50"/>
    <p:sldId id="604" r:id="rId51"/>
    <p:sldId id="605" r:id="rId52"/>
    <p:sldId id="606" r:id="rId53"/>
    <p:sldId id="607" r:id="rId54"/>
    <p:sldId id="548" r:id="rId55"/>
    <p:sldId id="550" r:id="rId56"/>
    <p:sldId id="551" r:id="rId57"/>
    <p:sldId id="561" r:id="rId58"/>
    <p:sldId id="564" r:id="rId59"/>
    <p:sldId id="565" r:id="rId60"/>
    <p:sldId id="566" r:id="rId61"/>
    <p:sldId id="567" r:id="rId62"/>
    <p:sldId id="568" r:id="rId63"/>
    <p:sldId id="569" r:id="rId64"/>
    <p:sldId id="570" r:id="rId65"/>
    <p:sldId id="571" r:id="rId66"/>
    <p:sldId id="572" r:id="rId67"/>
    <p:sldId id="573" r:id="rId68"/>
    <p:sldId id="574" r:id="rId69"/>
    <p:sldId id="575" r:id="rId70"/>
    <p:sldId id="543" r:id="rId71"/>
    <p:sldId id="528" r:id="rId72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>
          <p15:clr>
            <a:srgbClr val="A4A3A4"/>
          </p15:clr>
        </p15:guide>
        <p15:guide id="2" pos="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>
          <p15:clr>
            <a:srgbClr val="A4A3A4"/>
          </p15:clr>
        </p15:guide>
        <p15:guide id="2" pos="22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69"/>
    <a:srgbClr val="0000FF"/>
    <a:srgbClr val="0B446F"/>
    <a:srgbClr val="0A446F"/>
    <a:srgbClr val="D9E2CD"/>
    <a:srgbClr val="EDF1E8"/>
    <a:srgbClr val="EDF1F2"/>
    <a:srgbClr val="CC3300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1" autoAdjust="0"/>
    <p:restoredTop sz="99405" autoAdjust="0"/>
  </p:normalViewPr>
  <p:slideViewPr>
    <p:cSldViewPr showGuides="1">
      <p:cViewPr varScale="1">
        <p:scale>
          <a:sx n="86" d="100"/>
          <a:sy n="86" d="100"/>
        </p:scale>
        <p:origin x="1262" y="72"/>
      </p:cViewPr>
      <p:guideLst>
        <p:guide orient="horz" pos="144"/>
        <p:guide pos="48"/>
      </p:guideLst>
    </p:cSldViewPr>
  </p:slideViewPr>
  <p:outlineViewPr>
    <p:cViewPr>
      <p:scale>
        <a:sx n="33" d="100"/>
        <a:sy n="33" d="100"/>
      </p:scale>
      <p:origin x="258" y="1558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5208"/>
    </p:cViewPr>
  </p:sorterViewPr>
  <p:notesViewPr>
    <p:cSldViewPr showGuides="1">
      <p:cViewPr varScale="1">
        <p:scale>
          <a:sx n="66" d="100"/>
          <a:sy n="66" d="100"/>
        </p:scale>
        <p:origin x="-3222" y="-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4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7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66" Type="http://schemas.openxmlformats.org/officeDocument/2006/relationships/slide" Target="slides/slide31.xml"/><Relationship Id="rId7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61" Type="http://schemas.openxmlformats.org/officeDocument/2006/relationships/slide" Target="slides/slide26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slideMaster" Target="slideMasters/slideMaster1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20" Type="http://schemas.openxmlformats.org/officeDocument/2006/relationships/customXml" Target="../customXml/item20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073" cy="464979"/>
          </a:xfrm>
          <a:prstGeom prst="rect">
            <a:avLst/>
          </a:prstGeom>
        </p:spPr>
        <p:txBody>
          <a:bodyPr vert="horz" lIns="91540" tIns="45769" rIns="91540" bIns="4576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272" y="0"/>
            <a:ext cx="3043073" cy="464979"/>
          </a:xfrm>
          <a:prstGeom prst="rect">
            <a:avLst/>
          </a:prstGeom>
        </p:spPr>
        <p:txBody>
          <a:bodyPr vert="horz" lIns="91540" tIns="45769" rIns="91540" bIns="4576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816A92E-9E79-4368-AAC7-2FF3AFAB0657}" type="datetimeFigureOut">
              <a:rPr lang="en-US"/>
              <a:pPr>
                <a:defRPr/>
              </a:pPr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9359"/>
            <a:ext cx="3043073" cy="464979"/>
          </a:xfrm>
          <a:prstGeom prst="rect">
            <a:avLst/>
          </a:prstGeom>
        </p:spPr>
        <p:txBody>
          <a:bodyPr vert="horz" lIns="91540" tIns="45769" rIns="91540" bIns="4576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272" y="8839359"/>
            <a:ext cx="3043073" cy="464979"/>
          </a:xfrm>
          <a:prstGeom prst="rect">
            <a:avLst/>
          </a:prstGeom>
        </p:spPr>
        <p:txBody>
          <a:bodyPr vert="horz" lIns="91540" tIns="45769" rIns="91540" bIns="4576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BC63B6-A9CD-45EB-9F96-A7D98274C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21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073" cy="464979"/>
          </a:xfrm>
          <a:prstGeom prst="rect">
            <a:avLst/>
          </a:prstGeom>
        </p:spPr>
        <p:txBody>
          <a:bodyPr vert="horz" lIns="93279" tIns="46639" rIns="93279" bIns="4663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272" y="0"/>
            <a:ext cx="3043073" cy="464979"/>
          </a:xfrm>
          <a:prstGeom prst="rect">
            <a:avLst/>
          </a:prstGeom>
        </p:spPr>
        <p:txBody>
          <a:bodyPr vert="horz" lIns="93279" tIns="46639" rIns="93279" bIns="4663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5EB344A-34FA-4664-B3FF-CD68679F2109}" type="datetimeFigureOut">
              <a:rPr lang="en-US"/>
              <a:pPr>
                <a:defRPr/>
              </a:pPr>
              <a:t>7/1/2019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9" tIns="46639" rIns="93279" bIns="4663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099" y="4421267"/>
            <a:ext cx="5613727" cy="4186397"/>
          </a:xfrm>
          <a:prstGeom prst="rect">
            <a:avLst/>
          </a:prstGeom>
        </p:spPr>
        <p:txBody>
          <a:bodyPr vert="horz" lIns="93279" tIns="46639" rIns="93279" bIns="4663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359"/>
            <a:ext cx="3043073" cy="464979"/>
          </a:xfrm>
          <a:prstGeom prst="rect">
            <a:avLst/>
          </a:prstGeom>
        </p:spPr>
        <p:txBody>
          <a:bodyPr vert="horz" lIns="93279" tIns="46639" rIns="93279" bIns="4663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272" y="8839359"/>
            <a:ext cx="3043073" cy="464979"/>
          </a:xfrm>
          <a:prstGeom prst="rect">
            <a:avLst/>
          </a:prstGeom>
        </p:spPr>
        <p:txBody>
          <a:bodyPr vert="horz" lIns="93279" tIns="46639" rIns="93279" bIns="46639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1DFBAC4-71FC-4F5F-A141-ECCAB305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0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76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12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20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0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5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00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47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57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85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30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21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18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74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8662-F750-4E7C-92A1-048C0822C6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02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69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68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24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44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08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54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00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98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67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15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51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120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DFBAC4-71FC-4F5F-A141-ECCAB305A99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0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8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866D14-D1F5-4784-8115-5CA7A9FE4B6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4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0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39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64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582EA-DA63-4B44-B43D-B8559A932F3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5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89547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ChangeArrowheads="1"/>
          </p:cNvSpPr>
          <p:nvPr userDrawn="1"/>
        </p:nvSpPr>
        <p:spPr bwMode="auto">
          <a:xfrm>
            <a:off x="0" y="0"/>
            <a:ext cx="1874838" cy="893763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>
            <a:off x="0" y="920750"/>
            <a:ext cx="1874838" cy="438150"/>
          </a:xfrm>
          <a:prstGeom prst="rect">
            <a:avLst/>
          </a:prstGeom>
          <a:solidFill>
            <a:srgbClr val="BEB7A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ChangeArrowheads="1"/>
          </p:cNvSpPr>
          <p:nvPr userDrawn="1"/>
        </p:nvSpPr>
        <p:spPr bwMode="auto">
          <a:xfrm rot="18900000">
            <a:off x="1781175" y="771525"/>
            <a:ext cx="2762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8" name="Group 28"/>
          <p:cNvGrpSpPr>
            <a:grpSpLocks/>
          </p:cNvGrpSpPr>
          <p:nvPr userDrawn="1"/>
        </p:nvGrpSpPr>
        <p:grpSpPr bwMode="auto">
          <a:xfrm>
            <a:off x="1809750" y="0"/>
            <a:ext cx="7334250" cy="1358900"/>
            <a:chOff x="1140" y="0"/>
            <a:chExt cx="4620" cy="856"/>
          </a:xfrm>
        </p:grpSpPr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1197" y="0"/>
              <a:ext cx="4563" cy="856"/>
            </a:xfrm>
            <a:prstGeom prst="rect">
              <a:avLst/>
            </a:prstGeom>
            <a:solidFill>
              <a:srgbClr val="1CBEE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 rot="-2700000">
              <a:off x="1140" y="501"/>
              <a:ext cx="144" cy="144"/>
            </a:xfrm>
            <a:prstGeom prst="rect">
              <a:avLst/>
            </a:prstGeom>
            <a:solidFill>
              <a:srgbClr val="1CBEE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 rot="-5400000">
              <a:off x="1101" y="528"/>
              <a:ext cx="336" cy="144"/>
            </a:xfrm>
            <a:prstGeom prst="rect">
              <a:avLst/>
            </a:prstGeom>
            <a:solidFill>
              <a:srgbClr val="1CBEE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" name="Text Box 19"/>
          <p:cNvSpPr txBox="1">
            <a:spLocks noChangeArrowheads="1"/>
          </p:cNvSpPr>
          <p:nvPr userDrawn="1"/>
        </p:nvSpPr>
        <p:spPr bwMode="auto">
          <a:xfrm>
            <a:off x="31750" y="998538"/>
            <a:ext cx="18208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3F69"/>
                </a:solidFill>
              </a:rPr>
              <a:t>www.epa.gov/airscience</a:t>
            </a:r>
          </a:p>
        </p:txBody>
      </p:sp>
      <p:sp>
        <p:nvSpPr>
          <p:cNvPr id="13" name="Text Box 20"/>
          <p:cNvSpPr txBox="1">
            <a:spLocks noChangeArrowheads="1"/>
          </p:cNvSpPr>
          <p:nvPr userDrawn="1"/>
        </p:nvSpPr>
        <p:spPr bwMode="auto">
          <a:xfrm>
            <a:off x="2012950" y="704850"/>
            <a:ext cx="49024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AIR &amp; ENERGY RESEARCH PROGRAM</a:t>
            </a:r>
          </a:p>
        </p:txBody>
      </p:sp>
      <p:sp>
        <p:nvSpPr>
          <p:cNvPr id="14" name="Text Box 21"/>
          <p:cNvSpPr txBox="1">
            <a:spLocks noChangeArrowheads="1"/>
          </p:cNvSpPr>
          <p:nvPr userDrawn="1"/>
        </p:nvSpPr>
        <p:spPr bwMode="auto">
          <a:xfrm>
            <a:off x="2012950" y="1060450"/>
            <a:ext cx="62674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en-US" sz="900" b="1">
                <a:solidFill>
                  <a:schemeClr val="bg1"/>
                </a:solidFill>
              </a:rPr>
              <a:t>B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U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L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D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G  A  S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C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E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T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F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C  F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U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D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A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T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  F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R  S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U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D  E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V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R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M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E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T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A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L  D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E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C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S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I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O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N</a:t>
            </a:r>
            <a:r>
              <a:rPr lang="en-US" sz="7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S </a:t>
            </a:r>
          </a:p>
        </p:txBody>
      </p:sp>
      <p:sp>
        <p:nvSpPr>
          <p:cNvPr id="15" name="Rectangle 22"/>
          <p:cNvSpPr>
            <a:spLocks noChangeArrowheads="1"/>
          </p:cNvSpPr>
          <p:nvPr userDrawn="1"/>
        </p:nvSpPr>
        <p:spPr bwMode="auto">
          <a:xfrm>
            <a:off x="0" y="6502400"/>
            <a:ext cx="641350" cy="266700"/>
          </a:xfrm>
          <a:prstGeom prst="rect">
            <a:avLst/>
          </a:prstGeom>
          <a:solidFill>
            <a:srgbClr val="003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Text Box 23"/>
          <p:cNvSpPr txBox="1">
            <a:spLocks noChangeArrowheads="1"/>
          </p:cNvSpPr>
          <p:nvPr userDrawn="1"/>
        </p:nvSpPr>
        <p:spPr bwMode="auto">
          <a:xfrm>
            <a:off x="612775" y="6446838"/>
            <a:ext cx="2273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/>
              <a:t>U.S. Environmental Protection Agency</a:t>
            </a:r>
          </a:p>
        </p:txBody>
      </p:sp>
      <p:sp>
        <p:nvSpPr>
          <p:cNvPr id="17" name="Text Box 24"/>
          <p:cNvSpPr txBox="1">
            <a:spLocks noChangeArrowheads="1"/>
          </p:cNvSpPr>
          <p:nvPr userDrawn="1"/>
        </p:nvSpPr>
        <p:spPr bwMode="auto">
          <a:xfrm>
            <a:off x="612775" y="6578600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/>
              <a:t>Office of Research and Development</a:t>
            </a:r>
          </a:p>
        </p:txBody>
      </p:sp>
      <p:pic>
        <p:nvPicPr>
          <p:cNvPr id="18" name="Picture 32" descr="EPAir copy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17272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9" name="Rectangle 2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 sz="4000" i="1">
                <a:solidFill>
                  <a:srgbClr val="003F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90" name="Rectangle 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>
            <a:lvl1pPr>
              <a:buClr>
                <a:schemeClr val="accent6"/>
              </a:buClr>
              <a:defRPr/>
            </a:lvl1pPr>
            <a:lvl2pPr marL="742950" indent="-285750">
              <a:buClr>
                <a:schemeClr val="accent4"/>
              </a:buClr>
              <a:buFont typeface="Wingdings" pitchFamily="2" charset="2"/>
              <a:buChar char="§"/>
              <a:defRPr sz="2400"/>
            </a:lvl2pPr>
            <a:lvl3pPr>
              <a:buClr>
                <a:schemeClr val="accent4"/>
              </a:buClr>
              <a:defRPr sz="2000"/>
            </a:lvl3pPr>
            <a:lvl4pPr>
              <a:buClr>
                <a:schemeClr val="accent4"/>
              </a:buClr>
              <a:defRPr sz="2000"/>
            </a:lvl4pPr>
            <a:lvl5pPr marL="2057400" indent="-228600">
              <a:buClr>
                <a:schemeClr val="accent4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1BBE63-96FF-4E02-BF97-7510E30C6676}"/>
              </a:ext>
            </a:extLst>
          </p:cNvPr>
          <p:cNvSpPr/>
          <p:nvPr userDrawn="1"/>
        </p:nvSpPr>
        <p:spPr>
          <a:xfrm>
            <a:off x="19050" y="6502400"/>
            <a:ext cx="949325" cy="247650"/>
          </a:xfrm>
          <a:prstGeom prst="rect">
            <a:avLst/>
          </a:prstGeom>
          <a:solidFill>
            <a:srgbClr val="0B4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143000"/>
            <a:ext cx="4038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ACE Logo 2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8575" y="6484938"/>
            <a:ext cx="91297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6"/>
          <p:cNvSpPr>
            <a:spLocks noChangeArrowheads="1"/>
          </p:cNvSpPr>
          <p:nvPr/>
        </p:nvSpPr>
        <p:spPr bwMode="auto">
          <a:xfrm>
            <a:off x="0" y="0"/>
            <a:ext cx="1895475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29"/>
          <p:cNvSpPr>
            <a:spLocks noChangeArrowheads="1"/>
          </p:cNvSpPr>
          <p:nvPr/>
        </p:nvSpPr>
        <p:spPr bwMode="auto">
          <a:xfrm rot="-2700000">
            <a:off x="1771650" y="792163"/>
            <a:ext cx="233363" cy="233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33"/>
          <p:cNvSpPr>
            <a:spLocks noChangeArrowheads="1"/>
          </p:cNvSpPr>
          <p:nvPr/>
        </p:nvSpPr>
        <p:spPr bwMode="auto">
          <a:xfrm>
            <a:off x="8401050" y="6480175"/>
            <a:ext cx="533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1CB75D0-BA6F-496F-808A-6826CF0F293C}" type="slidenum">
              <a:rPr lang="en-US" sz="1400">
                <a:solidFill>
                  <a:srgbClr val="003F69"/>
                </a:solidFill>
              </a:rPr>
              <a:pPr algn="r">
                <a:defRPr/>
              </a:pPr>
              <a:t>‹#›</a:t>
            </a:fld>
            <a:endParaRPr lang="en-US" sz="1400">
              <a:solidFill>
                <a:srgbClr val="003F69"/>
              </a:solidFill>
            </a:endParaRPr>
          </a:p>
        </p:txBody>
      </p:sp>
      <p:sp>
        <p:nvSpPr>
          <p:cNvPr id="1030" name="Rectangle 3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Text Box 47"/>
          <p:cNvSpPr txBox="1">
            <a:spLocks noChangeArrowheads="1"/>
          </p:cNvSpPr>
          <p:nvPr/>
        </p:nvSpPr>
        <p:spPr bwMode="auto">
          <a:xfrm>
            <a:off x="6219825" y="6456363"/>
            <a:ext cx="2273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rgbClr val="003F69"/>
                </a:solidFill>
              </a:rPr>
              <a:t>U.S. Environmental Protection Agency</a:t>
            </a:r>
          </a:p>
        </p:txBody>
      </p:sp>
      <p:sp>
        <p:nvSpPr>
          <p:cNvPr id="1033" name="Text Box 48"/>
          <p:cNvSpPr txBox="1">
            <a:spLocks noChangeArrowheads="1"/>
          </p:cNvSpPr>
          <p:nvPr/>
        </p:nvSpPr>
        <p:spPr bwMode="auto">
          <a:xfrm>
            <a:off x="6435725" y="6588125"/>
            <a:ext cx="2057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>
                <a:solidFill>
                  <a:srgbClr val="003F69"/>
                </a:solidFill>
              </a:rPr>
              <a:t>Office of Research and Development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F6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agler.gayle@epa.gov" TargetMode="External"/><Relationship Id="rId5" Type="http://schemas.openxmlformats.org/officeDocument/2006/relationships/hyperlink" Target="http://www.airnow.gov/villagegreen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pa.gov/retigo" TargetMode="External"/><Relationship Id="rId4" Type="http://schemas.openxmlformats.org/officeDocument/2006/relationships/hyperlink" Target="mailto:hagler.gayle@epa.go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hinyei.co.jp/" TargetMode="Externa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pa.gov/air-research/air-quality-and-energy-choice-stem-activities-educator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7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now.gov/villagegreen" TargetMode="External"/><Relationship Id="rId5" Type="http://schemas.openxmlformats.org/officeDocument/2006/relationships/hyperlink" Target="http://www.epa.gov/villagegreen" TargetMode="Externa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5"/>
          <p:cNvSpPr>
            <a:spLocks noGrp="1"/>
          </p:cNvSpPr>
          <p:nvPr>
            <p:ph type="ctrTitle" sz="quarter"/>
          </p:nvPr>
        </p:nvSpPr>
        <p:spPr>
          <a:xfrm>
            <a:off x="914400" y="3048000"/>
            <a:ext cx="7467600" cy="1143000"/>
          </a:xfrm>
        </p:spPr>
        <p:txBody>
          <a:bodyPr/>
          <a:lstStyle/>
          <a:p>
            <a:pPr eaLnBrk="1" hangingPunct="1">
              <a:spcBef>
                <a:spcPts val="2400"/>
              </a:spcBef>
              <a:spcAft>
                <a:spcPts val="1200"/>
              </a:spcAft>
            </a:pPr>
            <a:r>
              <a:rPr lang="en-US" dirty="0"/>
              <a:t>Bringing Hands-on Exploration of Air Quality Technology to the Classroom</a:t>
            </a:r>
            <a:br>
              <a:rPr lang="en-US" sz="3200" i="0" dirty="0"/>
            </a:br>
            <a:br>
              <a:rPr lang="en-US" sz="1800" i="0" dirty="0"/>
            </a:br>
            <a:br>
              <a:rPr lang="en-US" sz="1400" i="0" dirty="0"/>
            </a:br>
            <a:endParaRPr lang="en-US" sz="1400" i="0" dirty="0"/>
          </a:p>
        </p:txBody>
      </p:sp>
      <p:sp>
        <p:nvSpPr>
          <p:cNvPr id="3075" name="Subtitle 6"/>
          <p:cNvSpPr>
            <a:spLocks noGrp="1"/>
          </p:cNvSpPr>
          <p:nvPr>
            <p:ph type="subTitle" sz="quarter" idx="1"/>
          </p:nvPr>
        </p:nvSpPr>
        <p:spPr>
          <a:xfrm>
            <a:off x="381000" y="4572000"/>
            <a:ext cx="8229600" cy="1371600"/>
          </a:xfrm>
        </p:spPr>
        <p:txBody>
          <a:bodyPr/>
          <a:lstStyle/>
          <a:p>
            <a:pPr eaLnBrk="1" hangingPunct="1"/>
            <a:r>
              <a:rPr lang="en-US" sz="2400" dirty="0"/>
              <a:t>Rachelle Duvall</a:t>
            </a:r>
          </a:p>
          <a:p>
            <a:pPr eaLnBrk="1" hangingPunct="1"/>
            <a:r>
              <a:rPr lang="en-US" sz="2000" dirty="0"/>
              <a:t>U.S. EPA Office of Research and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16764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Air Quality Workshop for Teachers, July 9,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1628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The Village Green Project</a:t>
            </a:r>
          </a:p>
        </p:txBody>
      </p:sp>
      <p:pic>
        <p:nvPicPr>
          <p:cNvPr id="88" name="Picture 87" descr="VillageGreen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"/>
            <a:ext cx="1828800" cy="1314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1456117"/>
            <a:ext cx="6877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Solar-powered, air and meteorology monitoring bench: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562600" y="2286000"/>
            <a:ext cx="152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1955055"/>
            <a:ext cx="3124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Sustainable materials: manufactured from recycled milk jugs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Tamper-proof: Instruments secured in bench or base of play structure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Designed to add value to public environments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Formal agreement with Durham County on collaboration</a:t>
            </a:r>
          </a:p>
        </p:txBody>
      </p:sp>
      <p:pic>
        <p:nvPicPr>
          <p:cNvPr id="11" name="Picture 2" descr="Z:\Research Projects\Sensors\Village Green Project\pictures\forweb\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785" y="2057400"/>
            <a:ext cx="5791015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996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VillageGreen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33" y="80185"/>
            <a:ext cx="1828800" cy="1314214"/>
          </a:xfrm>
          <a:prstGeom prst="rect">
            <a:avLst/>
          </a:prstGeom>
        </p:spPr>
      </p:pic>
      <p:pic>
        <p:nvPicPr>
          <p:cNvPr id="2050" name="Picture 2" descr="Z:\Research Projects\Sensors\Village Green Project\pictures\VGP Ribbon Cutting\IMG_1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613038" y="2232785"/>
            <a:ext cx="4744552" cy="3163035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71628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The Village Green Project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914400"/>
            <a:ext cx="3733801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6171012" y="5349341"/>
            <a:ext cx="422911" cy="583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491226" y="5342810"/>
            <a:ext cx="52575" cy="540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10200" y="5893405"/>
            <a:ext cx="113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Battery and solar power controller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20780" y="5991121"/>
            <a:ext cx="163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Air instruments and communications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624" y="938202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Wind sensor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171012" y="1091635"/>
            <a:ext cx="373382" cy="30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38254" y="1317903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Solar Power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647969" y="1599574"/>
            <a:ext cx="457661" cy="37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79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VillageGreen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"/>
            <a:ext cx="1828800" cy="1314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468458"/>
            <a:ext cx="472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Locations: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Durham, NC (public library)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Philadelphia, PA (Independence Mall)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Washington, DC (National Zoo)</a:t>
            </a:r>
          </a:p>
          <a:p>
            <a:r>
              <a:rPr lang="en-US" sz="2000" dirty="0"/>
              <a:t>Kansas City, KS (public library)</a:t>
            </a:r>
          </a:p>
          <a:p>
            <a:r>
              <a:rPr lang="en-US" sz="2000" dirty="0"/>
              <a:t>Oklahoma City, OK (children’s garden)</a:t>
            </a:r>
          </a:p>
          <a:p>
            <a:r>
              <a:rPr lang="en-US" sz="2000" dirty="0"/>
              <a:t>Hartford, CT (science museum)</a:t>
            </a:r>
          </a:p>
          <a:p>
            <a:r>
              <a:rPr lang="en-US" sz="2000" dirty="0"/>
              <a:t>Chicago, IL (elementary school)</a:t>
            </a:r>
          </a:p>
          <a:p>
            <a:r>
              <a:rPr lang="en-US" sz="2000" dirty="0"/>
              <a:t>Houston, TX (health museum)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7162800" cy="1066800"/>
          </a:xfrm>
        </p:spPr>
        <p:txBody>
          <a:bodyPr>
            <a:normAutofit/>
          </a:bodyPr>
          <a:lstStyle/>
          <a:p>
            <a:r>
              <a:rPr lang="en-US" sz="3600" dirty="0"/>
              <a:t>The Village Green Project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1" t="11134" r="43220" b="29178"/>
          <a:stretch/>
        </p:blipFill>
        <p:spPr>
          <a:xfrm>
            <a:off x="5133975" y="1295400"/>
            <a:ext cx="3626648" cy="3828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7695"/>
            <a:ext cx="3505200" cy="197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5870555"/>
            <a:ext cx="45784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“Ben Franklin” visits the Philadelphia station</a:t>
            </a:r>
          </a:p>
          <a:p>
            <a:r>
              <a:rPr lang="en-US" sz="1400" b="1" i="1" dirty="0"/>
              <a:t>Photo credit: Emma Lee (WHYY)</a:t>
            </a:r>
          </a:p>
        </p:txBody>
      </p:sp>
    </p:spTree>
    <p:extLst>
      <p:ext uri="{BB962C8B-B14F-4D97-AF65-F5344CB8AC3E}">
        <p14:creationId xmlns:p14="http://schemas.microsoft.com/office/powerpoint/2010/main" val="136330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 descr="VillageGreen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6200"/>
            <a:ext cx="1828800" cy="13142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1628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Lesson plans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042" t="18889" r="68333" b="21110"/>
          <a:stretch/>
        </p:blipFill>
        <p:spPr>
          <a:xfrm>
            <a:off x="152400" y="1713297"/>
            <a:ext cx="4470400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34505" y="1636161"/>
            <a:ext cx="4114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by EPA ORD and Region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Consistent with the next-generation science standards (K-5, middle school)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Follows Bloom’s Revised Taxonomy (recall, understand, apply and analyze, extend, and create)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Generally do not require having a Village Green bench nearby, but can use data available on the Village Green Project website: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www.airnow.gov/villagegreen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721" y="5842061"/>
            <a:ext cx="551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for lesson plans: </a:t>
            </a:r>
            <a:r>
              <a:rPr lang="en-US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hagler.gayle@epa.gov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34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8D08CC2A-3DB2-4334-BC86-B360E5EB0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000"/>
            <a:ext cx="4389120" cy="2194560"/>
          </a:xfrm>
          <a:prstGeom prst="rect">
            <a:avLst/>
          </a:prstGeom>
          <a:ln w="22225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0790905-F969-47AB-AFAD-FB59349F1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82" y="4199138"/>
            <a:ext cx="4389120" cy="2194560"/>
          </a:xfrm>
          <a:prstGeom prst="rect">
            <a:avLst/>
          </a:prstGeom>
          <a:ln w="22225">
            <a:solidFill>
              <a:schemeClr val="bg1">
                <a:lumMod val="75000"/>
              </a:schemeClr>
            </a:solidFill>
          </a:ln>
        </p:spPr>
      </p:pic>
      <p:pic>
        <p:nvPicPr>
          <p:cNvPr id="88" name="Picture 87" descr="VillageGreen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200"/>
            <a:ext cx="1828800" cy="13142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05118" y="-121422"/>
            <a:ext cx="7162800" cy="1066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Real-time data to explore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16AB-DE5C-46E8-8521-49C5B2717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03" t="22651" r="26763" b="1"/>
          <a:stretch/>
        </p:blipFill>
        <p:spPr>
          <a:xfrm>
            <a:off x="1991146" y="865869"/>
            <a:ext cx="5222672" cy="3291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F9A20-9107-419A-BA0B-DF2917CD0459}"/>
              </a:ext>
            </a:extLst>
          </p:cNvPr>
          <p:cNvSpPr txBox="1"/>
          <p:nvPr/>
        </p:nvSpPr>
        <p:spPr>
          <a:xfrm>
            <a:off x="2590800" y="4233169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6BA09-D711-46D4-A0D8-1E8C541E326A}"/>
              </a:ext>
            </a:extLst>
          </p:cNvPr>
          <p:cNvSpPr txBox="1"/>
          <p:nvPr/>
        </p:nvSpPr>
        <p:spPr>
          <a:xfrm>
            <a:off x="6553200" y="4233169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PM</a:t>
            </a:r>
            <a:r>
              <a:rPr lang="en-US" sz="1600" b="1" baseline="-25000" dirty="0">
                <a:solidFill>
                  <a:schemeClr val="bg1"/>
                </a:solidFill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35093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40ED07D-DCE2-4898-A709-A4A9DB81C677}"/>
              </a:ext>
            </a:extLst>
          </p:cNvPr>
          <p:cNvSpPr txBox="1"/>
          <p:nvPr/>
        </p:nvSpPr>
        <p:spPr>
          <a:xfrm>
            <a:off x="159784" y="5541889"/>
            <a:ext cx="34068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Measures PM</a:t>
            </a:r>
            <a:r>
              <a:rPr lang="en-US" b="1" baseline="-25000" dirty="0"/>
              <a:t>2.5</a:t>
            </a:r>
            <a:r>
              <a:rPr lang="en-US" b="1" dirty="0"/>
              <a:t>, CO</a:t>
            </a:r>
            <a:r>
              <a:rPr lang="en-US" b="1" baseline="-25000" dirty="0"/>
              <a:t>2</a:t>
            </a:r>
            <a:r>
              <a:rPr lang="en-US" b="1" dirty="0"/>
              <a:t>, noise, temperature, humidity, and location every 10 seconds.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34" y="1009190"/>
            <a:ext cx="3370601" cy="4480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0747"/>
            <a:ext cx="7162800" cy="1066800"/>
          </a:xfrm>
        </p:spPr>
        <p:txBody>
          <a:bodyPr>
            <a:normAutofit/>
          </a:bodyPr>
          <a:lstStyle/>
          <a:p>
            <a:r>
              <a:rPr lang="en-US" dirty="0" err="1"/>
              <a:t>AirMapper</a:t>
            </a:r>
            <a:r>
              <a:rPr lang="en-US" dirty="0"/>
              <a:t> and RETIGO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410" y="838200"/>
            <a:ext cx="35251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err="1"/>
              <a:t>AirMapper</a:t>
            </a:r>
            <a:r>
              <a:rPr lang="en-US" b="1" dirty="0"/>
              <a:t>: custom-designed portable air monitoring device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423"/>
          <a:stretch/>
        </p:blipFill>
        <p:spPr>
          <a:xfrm>
            <a:off x="3295082" y="4112073"/>
            <a:ext cx="2702917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3AE9ED-2339-44BE-B523-CFCAD17F0345}"/>
              </a:ext>
            </a:extLst>
          </p:cNvPr>
          <p:cNvSpPr txBox="1"/>
          <p:nvPr/>
        </p:nvSpPr>
        <p:spPr>
          <a:xfrm>
            <a:off x="5065117" y="917127"/>
            <a:ext cx="337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RETIGO</a:t>
            </a:r>
            <a:r>
              <a:rPr lang="en-US" b="1" dirty="0"/>
              <a:t>: Interactive website for exploring data</a:t>
            </a:r>
          </a:p>
        </p:txBody>
      </p:sp>
      <p:pic>
        <p:nvPicPr>
          <p:cNvPr id="1026" name="Picture 2" descr="retigo screenshot">
            <a:extLst>
              <a:ext uri="{FF2B5EF4-FFF2-40B4-BE49-F238E27FC236}">
                <a16:creationId xmlns:a16="http://schemas.microsoft.com/office/drawing/2014/main" id="{B9230CE7-3368-4DC3-807B-C3EEC7A3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87" y="1563458"/>
            <a:ext cx="4207751" cy="21945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06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604" y="0"/>
            <a:ext cx="71628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/>
              <a:t>AirMapper</a:t>
            </a:r>
            <a:r>
              <a:rPr lang="en-US" sz="3600" dirty="0"/>
              <a:t> and RETIGO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846" y="1114124"/>
            <a:ext cx="5137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Lesson plans available!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562600" y="2286000"/>
            <a:ext cx="152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708" t="12963" r="66667" b="10741"/>
          <a:stretch/>
        </p:blipFill>
        <p:spPr>
          <a:xfrm>
            <a:off x="235943" y="1514234"/>
            <a:ext cx="5568656" cy="466318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19800" y="2819400"/>
            <a:ext cx="2943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Contact for lesson plans: </a:t>
            </a:r>
            <a:r>
              <a:rPr lang="en-US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hagler.gayle@epa.gov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b="1" dirty="0"/>
          </a:p>
          <a:p>
            <a:r>
              <a:rPr lang="en-US" b="1" dirty="0"/>
              <a:t>RETIGO website:</a:t>
            </a:r>
          </a:p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www.epa.gov/retigo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07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Air Quality Sensor Kit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r="10047"/>
          <a:stretch/>
        </p:blipFill>
        <p:spPr>
          <a:xfrm>
            <a:off x="1981200" y="1066800"/>
            <a:ext cx="528179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0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Air sensor kit for outreach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85800"/>
            <a:ext cx="3902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Same general design strategy: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71600" y="1219200"/>
            <a:ext cx="1447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Air Sensor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54655" y="1828800"/>
            <a:ext cx="398145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524250" y="1219200"/>
            <a:ext cx="180975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30679" y="1830229"/>
            <a:ext cx="389096" cy="809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947410" y="1219200"/>
            <a:ext cx="152019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display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3048000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Goals:</a:t>
            </a:r>
          </a:p>
          <a:p>
            <a:r>
              <a:rPr lang="en-US" sz="2000" dirty="0"/>
              <a:t>1. Hands-on learning about multiple STEM topics: air measurement science, electronics, computer programming.</a:t>
            </a:r>
          </a:p>
          <a:p>
            <a:endParaRPr lang="en-US" sz="2000" dirty="0"/>
          </a:p>
          <a:p>
            <a:r>
              <a:rPr lang="en-US" sz="2000" dirty="0"/>
              <a:t>2. Real-time and interactive data collection on an air pollutant of interest.</a:t>
            </a:r>
          </a:p>
          <a:p>
            <a:endParaRPr lang="en-US" sz="2000" dirty="0"/>
          </a:p>
          <a:p>
            <a:r>
              <a:rPr lang="en-US" sz="2000" dirty="0"/>
              <a:t>3. A fun, memorable experience that fits within a classroom hour!</a:t>
            </a:r>
          </a:p>
        </p:txBody>
      </p:sp>
    </p:spTree>
    <p:extLst>
      <p:ext uri="{BB962C8B-B14F-4D97-AF65-F5344CB8AC3E}">
        <p14:creationId xmlns:p14="http://schemas.microsoft.com/office/powerpoint/2010/main" val="2192385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2C8DF1-C122-41E3-A01E-CDC75BF7C45D}"/>
              </a:ext>
            </a:extLst>
          </p:cNvPr>
          <p:cNvSpPr/>
          <p:nvPr/>
        </p:nvSpPr>
        <p:spPr>
          <a:xfrm>
            <a:off x="3257887" y="5391091"/>
            <a:ext cx="2133600" cy="8572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 r="48718"/>
          <a:stretch>
            <a:fillRect/>
          </a:stretch>
        </p:blipFill>
        <p:spPr bwMode="auto">
          <a:xfrm>
            <a:off x="1143000" y="3048000"/>
            <a:ext cx="2140226" cy="169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Air sensor kit for outreach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295400" y="1066800"/>
            <a:ext cx="152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Air sensor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33700" y="19050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429000" y="10668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10200" y="1905000"/>
            <a:ext cx="409575" cy="95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867400" y="10668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 display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81325" y="3819525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10200" y="38100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14999" y="5029200"/>
            <a:ext cx="259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Portable “particle monitor” with LEDs lighting up to indicate concentration</a:t>
            </a:r>
          </a:p>
        </p:txBody>
      </p:sp>
      <p:pic>
        <p:nvPicPr>
          <p:cNvPr id="26" name="Picture 6" descr="http://arduino.cc/en/uploads/Main/arduino_due_in_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1952625" cy="15240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3505200" y="45720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Arduino</a:t>
            </a:r>
            <a:r>
              <a:rPr lang="en-US" sz="2000" dirty="0"/>
              <a:t> board</a:t>
            </a:r>
          </a:p>
        </p:txBody>
      </p:sp>
      <p:pic>
        <p:nvPicPr>
          <p:cNvPr id="33" name="Picture 32" descr="3.jpg"/>
          <p:cNvPicPr>
            <a:picLocks noChangeAspect="1"/>
          </p:cNvPicPr>
          <p:nvPr/>
        </p:nvPicPr>
        <p:blipFill>
          <a:blip r:embed="rId5" cstate="print"/>
          <a:srcRect t="23333"/>
          <a:stretch>
            <a:fillRect/>
          </a:stretch>
        </p:blipFill>
        <p:spPr>
          <a:xfrm>
            <a:off x="5867400" y="2895600"/>
            <a:ext cx="2065683" cy="211158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2400" y="5257800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components:</a:t>
            </a:r>
          </a:p>
          <a:p>
            <a:pPr>
              <a:buFontTx/>
              <a:buChar char="-"/>
            </a:pPr>
            <a:r>
              <a:rPr lang="en-US" dirty="0"/>
              <a:t> Resistors and wires</a:t>
            </a:r>
          </a:p>
          <a:p>
            <a:pPr>
              <a:buFontTx/>
              <a:buChar char="-"/>
            </a:pPr>
            <a:r>
              <a:rPr lang="en-US" dirty="0"/>
              <a:t> Small battery</a:t>
            </a:r>
          </a:p>
          <a:p>
            <a:pPr>
              <a:buFontTx/>
              <a:buChar char="-"/>
            </a:pPr>
            <a:r>
              <a:rPr lang="en-US" dirty="0"/>
              <a:t> 3 LEDs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98962" y="5391091"/>
            <a:ext cx="22514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Total kit cost: ~$65</a:t>
            </a:r>
          </a:p>
          <a:p>
            <a:pPr algn="ctr"/>
            <a:endParaRPr lang="en-US" sz="1200" b="1" dirty="0"/>
          </a:p>
          <a:p>
            <a:pPr algn="ctr"/>
            <a:r>
              <a:rPr lang="en-US" b="1" i="1" dirty="0"/>
              <a:t>Reusable!</a:t>
            </a:r>
          </a:p>
        </p:txBody>
      </p:sp>
    </p:spTree>
    <p:extLst>
      <p:ext uri="{BB962C8B-B14F-4D97-AF65-F5344CB8AC3E}">
        <p14:creationId xmlns:p14="http://schemas.microsoft.com/office/powerpoint/2010/main" val="285901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851" t="36920" r="51445" b="6482"/>
          <a:stretch/>
        </p:blipFill>
        <p:spPr>
          <a:xfrm>
            <a:off x="2207141" y="4028639"/>
            <a:ext cx="2508333" cy="2385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395763"/>
            <a:ext cx="88392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Getting Hands-on!  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0" r="10047"/>
          <a:stretch/>
        </p:blipFill>
        <p:spPr>
          <a:xfrm>
            <a:off x="4857750" y="1588531"/>
            <a:ext cx="4056514" cy="3745468"/>
          </a:xfrm>
        </p:spPr>
      </p:pic>
      <p:sp>
        <p:nvSpPr>
          <p:cNvPr id="3" name="TextBox 2"/>
          <p:cNvSpPr txBox="1"/>
          <p:nvPr/>
        </p:nvSpPr>
        <p:spPr>
          <a:xfrm>
            <a:off x="4876800" y="12192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In-Depth: PM Sensor Kit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12192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Briefly Covering: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562850"/>
            <a:ext cx="4337969" cy="2440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00427" y="1588531"/>
            <a:ext cx="25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Village Green Project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1" y="4048265"/>
            <a:ext cx="1793632" cy="2384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81000" y="606404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AirMapper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11195" y="606321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RETIGO</a:t>
            </a:r>
          </a:p>
        </p:txBody>
      </p:sp>
    </p:spTree>
    <p:extLst>
      <p:ext uri="{BB962C8B-B14F-4D97-AF65-F5344CB8AC3E}">
        <p14:creationId xmlns:p14="http://schemas.microsoft.com/office/powerpoint/2010/main" val="3295721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1. Give the big picture: What is Particulate Matter?</a:t>
            </a:r>
          </a:p>
        </p:txBody>
      </p:sp>
      <p:pic>
        <p:nvPicPr>
          <p:cNvPr id="4" name="Picture 3" descr="http://www.epa.gov/pm/graphics/pm2_5_graphic_l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90600"/>
            <a:ext cx="7797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8817" y="895290"/>
            <a:ext cx="7908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Introduction to the basics of air quality, particulate matter, and health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rcRect l="46250" t="36719" r="22500" b="38281"/>
          <a:stretch>
            <a:fillRect/>
          </a:stretch>
        </p:blipFill>
        <p:spPr bwMode="auto">
          <a:xfrm>
            <a:off x="457200" y="1524000"/>
            <a:ext cx="6096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https://encrypted-tbn0.gstatic.com/images?q=tbn:ANd9GcR-O_O8_Rl5Mos40VTemY38hBMdlBVLbZOQZhoZ-ZG-aRwjepHe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2129297" cy="16002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V="1">
            <a:off x="7239000" y="2667000"/>
            <a:ext cx="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3600" y="50292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Air intake small white heater resistor visible in this opening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77000" y="4572000"/>
            <a:ext cx="9144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8293" y="6044863"/>
            <a:ext cx="2911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Photo Credit: </a:t>
            </a:r>
            <a:r>
              <a:rPr lang="en-US" sz="1400" b="1" i="1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www.shinyei.co.jp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63810" y="1833771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Works best oriented up (“hot air rises”)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52400" y="15240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F6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Primer on measuring particles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86800" cy="914400"/>
          </a:xfrm>
        </p:spPr>
        <p:txBody>
          <a:bodyPr/>
          <a:lstStyle/>
          <a:p>
            <a:pPr algn="l"/>
            <a:r>
              <a:rPr lang="en-US" sz="2800" dirty="0"/>
              <a:t>3. Explanation of the </a:t>
            </a:r>
            <a:r>
              <a:rPr lang="en-US" sz="2800" dirty="0" err="1"/>
              <a:t>Arduino</a:t>
            </a:r>
            <a:r>
              <a:rPr lang="en-US" sz="2800" dirty="0"/>
              <a:t> code 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3864" b="22728"/>
          <a:stretch>
            <a:fillRect/>
          </a:stretch>
        </p:blipFill>
        <p:spPr bwMode="auto">
          <a:xfrm>
            <a:off x="2209800" y="1371600"/>
            <a:ext cx="640677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arduino.cc/en/uploads/Main/arduino_due_in_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124200"/>
            <a:ext cx="2831306" cy="22098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>
            <a:off x="1676400" y="2514600"/>
            <a:ext cx="381000" cy="762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70" y="1677144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“These are the important pins!  One will receive the PM signal, three will control the lights”</a:t>
            </a:r>
          </a:p>
        </p:txBody>
      </p:sp>
      <p:sp>
        <p:nvSpPr>
          <p:cNvPr id="8" name="Left Brace 7"/>
          <p:cNvSpPr/>
          <p:nvPr/>
        </p:nvSpPr>
        <p:spPr>
          <a:xfrm>
            <a:off x="1676400" y="3505200"/>
            <a:ext cx="381000" cy="2286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857" y="3493026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“Check the PM signal every 5 seconds”</a:t>
            </a:r>
          </a:p>
        </p:txBody>
      </p:sp>
      <p:sp>
        <p:nvSpPr>
          <p:cNvPr id="10" name="Left Brace 9"/>
          <p:cNvSpPr/>
          <p:nvPr/>
        </p:nvSpPr>
        <p:spPr>
          <a:xfrm>
            <a:off x="1600200" y="5715000"/>
            <a:ext cx="381000" cy="762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34771" y="5656153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“Turn these lights on if PM level = …”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lay out all the parts.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2" y="1295400"/>
            <a:ext cx="4895255" cy="3263504"/>
          </a:xfrm>
        </p:spPr>
      </p:pic>
      <p:sp>
        <p:nvSpPr>
          <p:cNvPr id="8" name="TextBox 7"/>
          <p:cNvSpPr txBox="1"/>
          <p:nvPr/>
        </p:nvSpPr>
        <p:spPr>
          <a:xfrm>
            <a:off x="990600" y="4876800"/>
            <a:ext cx="6781800" cy="4154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/>
              <a:t>Tip: Store all the bags in the box during the activity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008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468995"/>
            <a:ext cx="9067800" cy="994172"/>
          </a:xfrm>
        </p:spPr>
        <p:txBody>
          <a:bodyPr/>
          <a:lstStyle/>
          <a:p>
            <a:pPr algn="l"/>
            <a:r>
              <a:rPr lang="en-US" dirty="0"/>
              <a:t>Put the 3 red LED lights on the breadboard.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 r="40982"/>
          <a:stretch/>
        </p:blipFill>
        <p:spPr>
          <a:xfrm>
            <a:off x="283779" y="2261941"/>
            <a:ext cx="1418899" cy="326350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3"/>
          <a:stretch/>
        </p:blipFill>
        <p:spPr>
          <a:xfrm>
            <a:off x="1893731" y="1890462"/>
            <a:ext cx="4396709" cy="36349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34684" y="2004643"/>
            <a:ext cx="1775316" cy="18697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Long</a:t>
            </a:r>
            <a:r>
              <a:rPr lang="en-US" sz="1200" dirty="0"/>
              <a:t> LED legs in </a:t>
            </a:r>
            <a:r>
              <a:rPr lang="en-US" sz="2100" b="1" dirty="0"/>
              <a:t>e</a:t>
            </a:r>
            <a:endParaRPr lang="en-US" sz="1200" dirty="0"/>
          </a:p>
          <a:p>
            <a:r>
              <a:rPr lang="en-US" b="1" dirty="0"/>
              <a:t>Short</a:t>
            </a:r>
            <a:r>
              <a:rPr lang="en-US" sz="1200" dirty="0"/>
              <a:t> LED legs in </a:t>
            </a:r>
            <a:r>
              <a:rPr lang="en-US" sz="2100" b="1" dirty="0"/>
              <a:t>f</a:t>
            </a:r>
          </a:p>
          <a:p>
            <a:endParaRPr lang="en-US" sz="1050" b="1" dirty="0"/>
          </a:p>
          <a:p>
            <a:r>
              <a:rPr lang="en-US" sz="2100" b="1" dirty="0"/>
              <a:t>Row 3</a:t>
            </a:r>
          </a:p>
          <a:p>
            <a:r>
              <a:rPr lang="en-US" sz="2100" b="1" dirty="0"/>
              <a:t>Row 15</a:t>
            </a:r>
          </a:p>
          <a:p>
            <a:r>
              <a:rPr lang="en-US" sz="2100" b="1" dirty="0"/>
              <a:t>Row 28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36422"/>
          <a:stretch/>
        </p:blipFill>
        <p:spPr>
          <a:xfrm>
            <a:off x="6467800" y="2261941"/>
            <a:ext cx="2425212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30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915400" cy="914400"/>
          </a:xfrm>
        </p:spPr>
        <p:txBody>
          <a:bodyPr/>
          <a:lstStyle/>
          <a:p>
            <a:pPr algn="l"/>
            <a:r>
              <a:rPr lang="en-US" dirty="0"/>
              <a:t>Put the 3 resistors on next to the LED lights.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/>
          <a:stretch/>
        </p:blipFill>
        <p:spPr>
          <a:xfrm>
            <a:off x="768563" y="2226468"/>
            <a:ext cx="4114800" cy="3263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4" t="7633" b="5484"/>
          <a:stretch/>
        </p:blipFill>
        <p:spPr>
          <a:xfrm>
            <a:off x="4954315" y="2226468"/>
            <a:ext cx="3386630" cy="3263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8100" y="1752600"/>
            <a:ext cx="1676400" cy="20082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One leg in h</a:t>
            </a:r>
          </a:p>
          <a:p>
            <a:r>
              <a:rPr lang="en-US" sz="2000" b="1" dirty="0"/>
              <a:t>the other leg in </a:t>
            </a:r>
            <a:r>
              <a:rPr lang="en-US" sz="2000" b="1" dirty="0">
                <a:solidFill>
                  <a:srgbClr val="0070C0"/>
                </a:solidFill>
              </a:rPr>
              <a:t>blue</a:t>
            </a:r>
          </a:p>
          <a:p>
            <a:endParaRPr lang="en-US" sz="1050" b="1" dirty="0"/>
          </a:p>
          <a:p>
            <a:r>
              <a:rPr lang="en-US" b="1" dirty="0"/>
              <a:t>Row 3</a:t>
            </a:r>
          </a:p>
          <a:p>
            <a:r>
              <a:rPr lang="en-US" b="1" dirty="0"/>
              <a:t>Row 15</a:t>
            </a:r>
          </a:p>
          <a:p>
            <a:r>
              <a:rPr lang="en-US" b="1" dirty="0"/>
              <a:t>Row 28</a:t>
            </a:r>
          </a:p>
        </p:txBody>
      </p:sp>
    </p:spTree>
    <p:extLst>
      <p:ext uri="{BB962C8B-B14F-4D97-AF65-F5344CB8AC3E}">
        <p14:creationId xmlns:p14="http://schemas.microsoft.com/office/powerpoint/2010/main" val="50364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Attach 3 wires to the PM sensor like this: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5" r="17432"/>
          <a:stretch/>
        </p:blipFill>
        <p:spPr>
          <a:xfrm>
            <a:off x="602560" y="2209800"/>
            <a:ext cx="3098150" cy="33533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80" y="2209799"/>
            <a:ext cx="5030000" cy="3353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532876"/>
            <a:ext cx="81534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Use black, red, and yellow if you have them, but </a:t>
            </a:r>
            <a:r>
              <a:rPr lang="en-US" b="1" u="sng" dirty="0"/>
              <a:t>any</a:t>
            </a:r>
            <a:r>
              <a:rPr lang="en-US" b="1" dirty="0"/>
              <a:t> color wire will work.</a:t>
            </a:r>
          </a:p>
        </p:txBody>
      </p:sp>
    </p:spTree>
    <p:extLst>
      <p:ext uri="{BB962C8B-B14F-4D97-AF65-F5344CB8AC3E}">
        <p14:creationId xmlns:p14="http://schemas.microsoft.com/office/powerpoint/2010/main" val="1947442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06" y="677129"/>
            <a:ext cx="8109388" cy="994172"/>
          </a:xfrm>
        </p:spPr>
        <p:txBody>
          <a:bodyPr>
            <a:noAutofit/>
          </a:bodyPr>
          <a:lstStyle/>
          <a:p>
            <a:r>
              <a:rPr lang="en-US" dirty="0"/>
              <a:t>Great job! Next, you will wire the Arduino computer to the breadboard.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6324599" cy="4216400"/>
          </a:xfrm>
        </p:spPr>
      </p:pic>
      <p:sp>
        <p:nvSpPr>
          <p:cNvPr id="5" name="TextBox 4"/>
          <p:cNvSpPr txBox="1"/>
          <p:nvPr/>
        </p:nvSpPr>
        <p:spPr>
          <a:xfrm>
            <a:off x="1223638" y="2135819"/>
            <a:ext cx="388176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Set them on the table like this:</a:t>
            </a:r>
          </a:p>
        </p:txBody>
      </p:sp>
    </p:spTree>
    <p:extLst>
      <p:ext uri="{BB962C8B-B14F-4D97-AF65-F5344CB8AC3E}">
        <p14:creationId xmlns:p14="http://schemas.microsoft.com/office/powerpoint/2010/main" val="4189343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 r="22839" b="7929"/>
          <a:stretch/>
        </p:blipFill>
        <p:spPr>
          <a:xfrm>
            <a:off x="2028821" y="2125267"/>
            <a:ext cx="5030189" cy="3697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15" y="609600"/>
            <a:ext cx="8534400" cy="994172"/>
          </a:xfrm>
        </p:spPr>
        <p:txBody>
          <a:bodyPr>
            <a:noAutofit/>
          </a:bodyPr>
          <a:lstStyle/>
          <a:p>
            <a:r>
              <a:rPr lang="en-US" dirty="0"/>
              <a:t>It doesn’t matter what color wires you use, but look carefully to see where they go.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2958296"/>
            <a:ext cx="2667000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The </a:t>
            </a:r>
            <a:r>
              <a:rPr lang="en-US" sz="2000" b="1" u="sng" dirty="0"/>
              <a:t>longest</a:t>
            </a:r>
            <a:r>
              <a:rPr lang="en-US" sz="2000" b="1" dirty="0"/>
              <a:t> wire connects anywhere in the </a:t>
            </a:r>
            <a:r>
              <a:rPr lang="en-US" sz="2000" b="1" dirty="0">
                <a:solidFill>
                  <a:srgbClr val="0070C0"/>
                </a:solidFill>
              </a:rPr>
              <a:t>Blue </a:t>
            </a:r>
            <a:r>
              <a:rPr lang="en-US" sz="2000" b="1" dirty="0">
                <a:solidFill>
                  <a:schemeClr val="tx1"/>
                </a:solidFill>
              </a:rPr>
              <a:t>column on the breadboard and </a:t>
            </a:r>
            <a:r>
              <a:rPr lang="en-US" sz="2000" b="1" dirty="0"/>
              <a:t>to GND on the Arduino</a:t>
            </a:r>
          </a:p>
        </p:txBody>
      </p:sp>
    </p:spTree>
    <p:extLst>
      <p:ext uri="{BB962C8B-B14F-4D97-AF65-F5344CB8AC3E}">
        <p14:creationId xmlns:p14="http://schemas.microsoft.com/office/powerpoint/2010/main" val="510914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</p:spPr>
        <p:txBody>
          <a:bodyPr/>
          <a:lstStyle/>
          <a:p>
            <a:r>
              <a:rPr lang="en-US" dirty="0"/>
              <a:t>Follow the wiring diagram on the next page to attach all 7 wires.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6861271" cy="4574181"/>
          </a:xfrm>
        </p:spPr>
      </p:pic>
    </p:spTree>
    <p:extLst>
      <p:ext uri="{BB962C8B-B14F-4D97-AF65-F5344CB8AC3E}">
        <p14:creationId xmlns:p14="http://schemas.microsoft.com/office/powerpoint/2010/main" val="412065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The emerging world of low cost sensors and electronics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7520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growing world of electronics supporting creative projects:</a:t>
            </a:r>
          </a:p>
        </p:txBody>
      </p:sp>
      <p:pic>
        <p:nvPicPr>
          <p:cNvPr id="17" name="Picture 6" descr="http://arduino.cc/en/uploads/Main/arduino_due_in_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2733674" cy="21336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200401" y="2286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Arduino</a:t>
            </a:r>
            <a:r>
              <a:rPr lang="en-US" dirty="0"/>
              <a:t> microprocessor – a simple computer </a:t>
            </a:r>
          </a:p>
        </p:txBody>
      </p:sp>
      <p:pic>
        <p:nvPicPr>
          <p:cNvPr id="2050" name="Picture 2" descr="http://web.media.mit.edu/~leah/images/diy_lilypad/lilypad_tutorial%20-%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429000"/>
            <a:ext cx="4133417" cy="2743200"/>
          </a:xfrm>
          <a:prstGeom prst="rect">
            <a:avLst/>
          </a:prstGeom>
          <a:noFill/>
        </p:spPr>
      </p:pic>
      <p:pic>
        <p:nvPicPr>
          <p:cNvPr id="2052" name="Picture 4" descr="http://web.media.mit.edu/~leah/images/diy_lilypad/lilypad_tutorial%20-%2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733800"/>
            <a:ext cx="2458483" cy="1838326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90600" y="4953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Lilypad</a:t>
            </a:r>
            <a:r>
              <a:rPr lang="en-US" dirty="0"/>
              <a:t> Arduino – electronics meets home </a:t>
            </a:r>
            <a:r>
              <a:rPr lang="en-US" dirty="0" err="1"/>
              <a:t>ec</a:t>
            </a:r>
            <a:r>
              <a:rPr lang="en-US" dirty="0"/>
              <a:t>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609600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http://web.media.mit.edu/</a:t>
            </a:r>
          </a:p>
        </p:txBody>
      </p:sp>
    </p:spTree>
    <p:extLst>
      <p:ext uri="{BB962C8B-B14F-4D97-AF65-F5344CB8AC3E}">
        <p14:creationId xmlns:p14="http://schemas.microsoft.com/office/powerpoint/2010/main" val="1542031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137" y="1857775"/>
            <a:ext cx="4400014" cy="329707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96013" y="1535495"/>
            <a:ext cx="3585167" cy="4019098"/>
            <a:chOff x="609600" y="457200"/>
            <a:chExt cx="5867399" cy="6176962"/>
          </a:xfrm>
        </p:grpSpPr>
        <p:pic>
          <p:nvPicPr>
            <p:cNvPr id="7" name="Picture 2" descr="http://yourduino.com/sunshop2/images/products/large_168_breadboard-8cm-1-800.jpg"/>
            <p:cNvPicPr>
              <a:picLocks noChangeAspect="1" noChangeArrowheads="1"/>
            </p:cNvPicPr>
            <p:nvPr/>
          </p:nvPicPr>
          <p:blipFill>
            <a:blip r:embed="rId4" cstate="print"/>
            <a:srcRect l="5000" t="6698" r="4937" b="6548"/>
            <a:stretch>
              <a:fillRect/>
            </a:stretch>
          </p:blipFill>
          <p:spPr bwMode="auto">
            <a:xfrm rot="5400000">
              <a:off x="1369219" y="1526382"/>
              <a:ext cx="6176962" cy="4038598"/>
            </a:xfrm>
            <a:prstGeom prst="rect">
              <a:avLst/>
            </a:prstGeom>
            <a:noFill/>
          </p:spPr>
        </p:pic>
        <p:grpSp>
          <p:nvGrpSpPr>
            <p:cNvPr id="8" name="Group 7"/>
            <p:cNvGrpSpPr/>
            <p:nvPr/>
          </p:nvGrpSpPr>
          <p:grpSpPr>
            <a:xfrm>
              <a:off x="4191000" y="609601"/>
              <a:ext cx="857405" cy="585509"/>
              <a:chOff x="4191000" y="609601"/>
              <a:chExt cx="857405" cy="585509"/>
            </a:xfrm>
          </p:grpSpPr>
          <p:cxnSp>
            <p:nvCxnSpPr>
              <p:cNvPr id="55" name="Straight Connector 54"/>
              <p:cNvCxnSpPr>
                <a:endCxn id="57" idx="1"/>
              </p:cNvCxnSpPr>
              <p:nvPr/>
            </p:nvCxnSpPr>
            <p:spPr>
              <a:xfrm flipV="1">
                <a:off x="4191000" y="990601"/>
                <a:ext cx="657304" cy="15239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endCxn id="57" idx="1"/>
              </p:cNvCxnSpPr>
              <p:nvPr/>
            </p:nvCxnSpPr>
            <p:spPr>
              <a:xfrm flipV="1">
                <a:off x="4800600" y="990601"/>
                <a:ext cx="47704" cy="20450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Flowchart: Delay 56"/>
              <p:cNvSpPr/>
              <p:nvPr/>
            </p:nvSpPr>
            <p:spPr>
              <a:xfrm rot="16200000">
                <a:off x="4657803" y="599998"/>
                <a:ext cx="381000" cy="400205"/>
              </a:xfrm>
              <a:prstGeom prst="flowChartDelay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191000" y="2895600"/>
              <a:ext cx="857405" cy="585509"/>
              <a:chOff x="4191000" y="609601"/>
              <a:chExt cx="857405" cy="585509"/>
            </a:xfrm>
          </p:grpSpPr>
          <p:cxnSp>
            <p:nvCxnSpPr>
              <p:cNvPr id="52" name="Straight Connector 51"/>
              <p:cNvCxnSpPr>
                <a:endCxn id="54" idx="1"/>
              </p:cNvCxnSpPr>
              <p:nvPr/>
            </p:nvCxnSpPr>
            <p:spPr>
              <a:xfrm flipV="1">
                <a:off x="4191000" y="990601"/>
                <a:ext cx="657304" cy="15239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endCxn id="54" idx="1"/>
              </p:cNvCxnSpPr>
              <p:nvPr/>
            </p:nvCxnSpPr>
            <p:spPr>
              <a:xfrm flipV="1">
                <a:off x="4800600" y="990601"/>
                <a:ext cx="47704" cy="20450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4" name="Flowchart: Delay 53"/>
              <p:cNvSpPr/>
              <p:nvPr/>
            </p:nvSpPr>
            <p:spPr>
              <a:xfrm rot="16200000">
                <a:off x="4657803" y="599998"/>
                <a:ext cx="381000" cy="400205"/>
              </a:xfrm>
              <a:prstGeom prst="flowChartDelay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191000" y="5410200"/>
              <a:ext cx="857405" cy="585509"/>
              <a:chOff x="4191000" y="609601"/>
              <a:chExt cx="857405" cy="585509"/>
            </a:xfrm>
          </p:grpSpPr>
          <p:cxnSp>
            <p:nvCxnSpPr>
              <p:cNvPr id="49" name="Straight Connector 48"/>
              <p:cNvCxnSpPr>
                <a:endCxn id="51" idx="1"/>
              </p:cNvCxnSpPr>
              <p:nvPr/>
            </p:nvCxnSpPr>
            <p:spPr>
              <a:xfrm flipV="1">
                <a:off x="4191000" y="990601"/>
                <a:ext cx="657304" cy="15239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endCxn id="51" idx="1"/>
              </p:cNvCxnSpPr>
              <p:nvPr/>
            </p:nvCxnSpPr>
            <p:spPr>
              <a:xfrm flipV="1">
                <a:off x="4800600" y="990601"/>
                <a:ext cx="47704" cy="204509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Flowchart: Delay 50"/>
              <p:cNvSpPr/>
              <p:nvPr/>
            </p:nvSpPr>
            <p:spPr>
              <a:xfrm rot="16200000">
                <a:off x="4657803" y="599998"/>
                <a:ext cx="381000" cy="400205"/>
              </a:xfrm>
              <a:prstGeom prst="flowChartDelay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Flowchart: Connector 10"/>
            <p:cNvSpPr/>
            <p:nvPr/>
          </p:nvSpPr>
          <p:spPr>
            <a:xfrm>
              <a:off x="4114800" y="10668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4114800" y="33528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4724400" y="33528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105400" y="838200"/>
              <a:ext cx="1219200" cy="457200"/>
              <a:chOff x="5105400" y="838200"/>
              <a:chExt cx="1219200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5410200" y="838200"/>
                <a:ext cx="4572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>
                <a:endCxn id="44" idx="1"/>
              </p:cNvCxnSpPr>
              <p:nvPr/>
            </p:nvCxnSpPr>
            <p:spPr>
              <a:xfrm flipV="1">
                <a:off x="5105400" y="914400"/>
                <a:ext cx="304800" cy="2286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4" idx="3"/>
              </p:cNvCxnSpPr>
              <p:nvPr/>
            </p:nvCxnSpPr>
            <p:spPr>
              <a:xfrm>
                <a:off x="5867400" y="914400"/>
                <a:ext cx="381000" cy="3048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Flowchart: Connector 46"/>
              <p:cNvSpPr/>
              <p:nvPr/>
            </p:nvSpPr>
            <p:spPr>
              <a:xfrm>
                <a:off x="6172200" y="11430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5105400" y="10668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lowchart: Connector 14"/>
            <p:cNvSpPr/>
            <p:nvPr/>
          </p:nvSpPr>
          <p:spPr>
            <a:xfrm>
              <a:off x="4724400" y="10668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4724400" y="58674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4114800" y="58674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105400" y="5638800"/>
              <a:ext cx="1219200" cy="457200"/>
              <a:chOff x="5105400" y="838200"/>
              <a:chExt cx="1219200" cy="4572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410200" y="838200"/>
                <a:ext cx="4572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endCxn id="39" idx="1"/>
              </p:cNvCxnSpPr>
              <p:nvPr/>
            </p:nvCxnSpPr>
            <p:spPr>
              <a:xfrm flipV="1">
                <a:off x="5105400" y="914400"/>
                <a:ext cx="304800" cy="2286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9" idx="3"/>
              </p:cNvCxnSpPr>
              <p:nvPr/>
            </p:nvCxnSpPr>
            <p:spPr>
              <a:xfrm>
                <a:off x="5867400" y="914400"/>
                <a:ext cx="381000" cy="3048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Flowchart: Connector 41"/>
              <p:cNvSpPr/>
              <p:nvPr/>
            </p:nvSpPr>
            <p:spPr>
              <a:xfrm>
                <a:off x="6172200" y="11430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lowchart: Connector 42"/>
              <p:cNvSpPr/>
              <p:nvPr/>
            </p:nvSpPr>
            <p:spPr>
              <a:xfrm>
                <a:off x="5105400" y="10668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105400" y="3124200"/>
              <a:ext cx="1219200" cy="457200"/>
              <a:chOff x="5105400" y="838200"/>
              <a:chExt cx="1219200" cy="4572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410200" y="838200"/>
                <a:ext cx="457200" cy="152400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endCxn id="34" idx="1"/>
              </p:cNvCxnSpPr>
              <p:nvPr/>
            </p:nvCxnSpPr>
            <p:spPr>
              <a:xfrm flipV="1">
                <a:off x="5105400" y="914400"/>
                <a:ext cx="304800" cy="2286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34" idx="3"/>
              </p:cNvCxnSpPr>
              <p:nvPr/>
            </p:nvCxnSpPr>
            <p:spPr>
              <a:xfrm>
                <a:off x="5867400" y="914400"/>
                <a:ext cx="381000" cy="30480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7" name="Flowchart: Connector 36"/>
              <p:cNvSpPr/>
              <p:nvPr/>
            </p:nvSpPr>
            <p:spPr>
              <a:xfrm>
                <a:off x="6172200" y="11430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lowchart: Connector 37"/>
              <p:cNvSpPr/>
              <p:nvPr/>
            </p:nvSpPr>
            <p:spPr>
              <a:xfrm>
                <a:off x="5105400" y="10668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2286000" y="5943600"/>
              <a:ext cx="114300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86000" y="3429000"/>
              <a:ext cx="1143000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Flowchart: Connector 21"/>
            <p:cNvSpPr/>
            <p:nvPr/>
          </p:nvSpPr>
          <p:spPr>
            <a:xfrm>
              <a:off x="3352800" y="33528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86000" y="1066800"/>
              <a:ext cx="1219200" cy="152400"/>
              <a:chOff x="2286000" y="1066800"/>
              <a:chExt cx="1219200" cy="1524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2286000" y="1143000"/>
                <a:ext cx="1143000" cy="0"/>
              </a:xfrm>
              <a:prstGeom prst="line">
                <a:avLst/>
              </a:prstGeom>
              <a:ln w="7620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/>
              <p:cNvSpPr/>
              <p:nvPr/>
            </p:nvSpPr>
            <p:spPr>
              <a:xfrm>
                <a:off x="3352800" y="1066800"/>
                <a:ext cx="152400" cy="152400"/>
              </a:xfrm>
              <a:prstGeom prst="flowChartConnector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</p:grpSp>
        <p:sp>
          <p:nvSpPr>
            <p:cNvPr id="24" name="Flowchart: Connector 23"/>
            <p:cNvSpPr/>
            <p:nvPr/>
          </p:nvSpPr>
          <p:spPr>
            <a:xfrm>
              <a:off x="3352800" y="58674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9600" y="838200"/>
              <a:ext cx="1676401" cy="5676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~5 to a3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9600" y="5562600"/>
              <a:ext cx="1905001" cy="5676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~3 to a28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9600" y="3124199"/>
              <a:ext cx="1676401" cy="5676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4 to a15</a:t>
              </a:r>
            </a:p>
          </p:txBody>
        </p:sp>
        <p:sp>
          <p:nvSpPr>
            <p:cNvPr id="31" name="Flowchart: Connector 30"/>
            <p:cNvSpPr/>
            <p:nvPr/>
          </p:nvSpPr>
          <p:spPr>
            <a:xfrm rot="10800000">
              <a:off x="6172201" y="2133600"/>
              <a:ext cx="152400" cy="152400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cxnSp>
        <p:nvCxnSpPr>
          <p:cNvPr id="61" name="Straight Connector 60"/>
          <p:cNvCxnSpPr/>
          <p:nvPr/>
        </p:nvCxnSpPr>
        <p:spPr>
          <a:xfrm flipV="1">
            <a:off x="4492325" y="2001033"/>
            <a:ext cx="903689" cy="203691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590" y="979591"/>
            <a:ext cx="1165961" cy="580694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V="1">
            <a:off x="4492324" y="3517021"/>
            <a:ext cx="903689" cy="66281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492324" y="4369020"/>
            <a:ext cx="903689" cy="68588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555977" y="1442937"/>
            <a:ext cx="1100903" cy="10920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31" idx="2"/>
          </p:cNvCxnSpPr>
          <p:nvPr/>
        </p:nvCxnSpPr>
        <p:spPr>
          <a:xfrm flipH="1" flipV="1">
            <a:off x="6722991" y="1385180"/>
            <a:ext cx="2165069" cy="12906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2" y="4471962"/>
            <a:ext cx="2048671" cy="136578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H="1">
            <a:off x="862634" y="3226812"/>
            <a:ext cx="89418" cy="1425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635136" y="3436497"/>
            <a:ext cx="454996" cy="12754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168632" y="3517021"/>
            <a:ext cx="1863399" cy="114331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230538" y="4795557"/>
            <a:ext cx="1815217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/>
              <a:t>PM Sensor:</a:t>
            </a:r>
          </a:p>
          <a:p>
            <a:r>
              <a:rPr lang="en-US" b="1" dirty="0"/>
              <a:t>red to 5V</a:t>
            </a:r>
          </a:p>
          <a:p>
            <a:r>
              <a:rPr lang="en-US" b="1" dirty="0"/>
              <a:t>black to GND</a:t>
            </a:r>
          </a:p>
          <a:p>
            <a:r>
              <a:rPr lang="en-US" b="1" dirty="0"/>
              <a:t>yellow to 8</a:t>
            </a:r>
          </a:p>
        </p:txBody>
      </p: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2067479" y="-75768"/>
            <a:ext cx="4118351" cy="994172"/>
          </a:xfrm>
        </p:spPr>
        <p:txBody>
          <a:bodyPr/>
          <a:lstStyle/>
          <a:p>
            <a:r>
              <a:rPr lang="en-US" dirty="0"/>
              <a:t>Wiring Diagram</a:t>
            </a:r>
          </a:p>
        </p:txBody>
      </p:sp>
    </p:spTree>
    <p:extLst>
      <p:ext uri="{BB962C8B-B14F-4D97-AF65-F5344CB8AC3E}">
        <p14:creationId xmlns:p14="http://schemas.microsoft.com/office/powerpoint/2010/main" val="829718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8686800" cy="914400"/>
          </a:xfrm>
        </p:spPr>
        <p:txBody>
          <a:bodyPr/>
          <a:lstStyle/>
          <a:p>
            <a:r>
              <a:rPr lang="en-US" dirty="0"/>
              <a:t>Velcro the parts to the box like this: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143000"/>
            <a:ext cx="7543801" cy="5029200"/>
          </a:xfrm>
        </p:spPr>
      </p:pic>
    </p:spTree>
    <p:extLst>
      <p:ext uri="{BB962C8B-B14F-4D97-AF65-F5344CB8AC3E}">
        <p14:creationId xmlns:p14="http://schemas.microsoft.com/office/powerpoint/2010/main" val="2452121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468" y="304800"/>
            <a:ext cx="8839200" cy="1676400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Ask your teacher to help you check the wiring. If everything is correct you will get a battery to plug into the Arduino.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*</a:t>
            </a:r>
            <a:r>
              <a:rPr lang="en-US" sz="2000" dirty="0"/>
              <a:t>Unplug the battery </a:t>
            </a:r>
            <a:r>
              <a:rPr lang="en-US" sz="2000" u="sng" dirty="0"/>
              <a:t>before</a:t>
            </a:r>
            <a:r>
              <a:rPr lang="en-US" sz="2000" dirty="0"/>
              <a:t> changing any wiring to prevent damage*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08" y="3124200"/>
            <a:ext cx="4696584" cy="3131056"/>
          </a:xfrm>
        </p:spPr>
      </p:pic>
    </p:spTree>
    <p:extLst>
      <p:ext uri="{BB962C8B-B14F-4D97-AF65-F5344CB8AC3E}">
        <p14:creationId xmlns:p14="http://schemas.microsoft.com/office/powerpoint/2010/main" val="3470434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67152" cy="1947864"/>
          </a:xfrm>
        </p:spPr>
        <p:txBody>
          <a:bodyPr>
            <a:noAutofit/>
          </a:bodyPr>
          <a:lstStyle/>
          <a:p>
            <a:r>
              <a:rPr lang="en-US" sz="2800" dirty="0"/>
              <a:t>Try out the sensor around your classroom by creating particles in the air. Rip paper, shake fabric, or stomp the carpet to make dust near the sensor.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/>
          <a:stretch/>
        </p:blipFill>
        <p:spPr>
          <a:xfrm>
            <a:off x="3863461" y="2243136"/>
            <a:ext cx="4808491" cy="377666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4407694" cy="2938463"/>
          </a:xfrm>
        </p:spPr>
      </p:pic>
    </p:spTree>
    <p:extLst>
      <p:ext uri="{BB962C8B-B14F-4D97-AF65-F5344CB8AC3E}">
        <p14:creationId xmlns:p14="http://schemas.microsoft.com/office/powerpoint/2010/main" val="3591526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89" y="457200"/>
            <a:ext cx="8686800" cy="914400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When the sensor detects more particulate matter (PM), the computer tells more lights to turn on: 1, 2, 3!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6" y="2125266"/>
            <a:ext cx="2780336" cy="185355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47" y="2787418"/>
            <a:ext cx="2780336" cy="1853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409" y="3615108"/>
            <a:ext cx="2778480" cy="18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658" y="304800"/>
            <a:ext cx="8837141" cy="914400"/>
          </a:xfrm>
        </p:spPr>
        <p:txBody>
          <a:bodyPr/>
          <a:lstStyle/>
          <a:p>
            <a:r>
              <a:rPr lang="en-US" dirty="0"/>
              <a:t>Congratulations, air scientist! Now you have made a working air sensor. Great work!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989" y="1981200"/>
            <a:ext cx="4949411" cy="3299607"/>
          </a:xfrm>
          <a:prstGeom prst="rect">
            <a:avLst/>
          </a:prstGeom>
        </p:spPr>
      </p:pic>
      <p:pic>
        <p:nvPicPr>
          <p:cNvPr id="6" name="Picture 5" descr="P10605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659" y="1447800"/>
            <a:ext cx="3374571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1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609600"/>
          </a:xfrm>
        </p:spPr>
        <p:txBody>
          <a:bodyPr anchor="t"/>
          <a:lstStyle/>
          <a:p>
            <a:pPr eaLnBrk="1" hangingPunct="1"/>
            <a:r>
              <a:rPr lang="en-US" sz="2800" dirty="0"/>
              <a:t>Summary: Air sensor kit for outreach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700" y="2514600"/>
            <a:ext cx="4991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Highlights:</a:t>
            </a:r>
          </a:p>
          <a:p>
            <a:endParaRPr lang="en-US" sz="12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Hands-on exploration of air quality science and electronics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Memorable and fun activity for all ages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Many ways to build into a lesson plan series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/>
              <a:t>Programming the Arduino board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/>
              <a:t>Trying to build other sensor systems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/>
              <a:t>Games to learn about computer programming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dirty="0"/>
              <a:t>Designing new ways to show sensor readings</a:t>
            </a:r>
          </a:p>
        </p:txBody>
      </p:sp>
      <p:pic>
        <p:nvPicPr>
          <p:cNvPr id="5" name="Picture 4" descr="IMG_2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743200"/>
            <a:ext cx="3581400" cy="2686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700" y="91572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Instructions here: </a:t>
            </a:r>
            <a:r>
              <a:rPr lang="en-US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https://www.epa.gov/air-research/air-quality-and-energy-choice-stem-activities-educators</a:t>
            </a:r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/>
          </a:p>
          <a:p>
            <a:r>
              <a:rPr lang="en-US" sz="2000" b="1" dirty="0"/>
              <a:t>Or search for “EPA teacher air sensor kit”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61" name="Rectangle 17"/>
          <p:cNvSpPr>
            <a:spLocks noChangeArrowheads="1"/>
          </p:cNvSpPr>
          <p:nvPr/>
        </p:nvSpPr>
        <p:spPr bwMode="auto">
          <a:xfrm>
            <a:off x="304800" y="3048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en-US" sz="2800" b="1" i="0" dirty="0">
                <a:solidFill>
                  <a:srgbClr val="003F69"/>
                </a:solidFill>
              </a:rPr>
              <a:t>Acknowledgements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295400"/>
            <a:ext cx="38100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/>
              <a:t>Whitney Richardson</a:t>
            </a:r>
          </a:p>
          <a:p>
            <a:r>
              <a:rPr lang="en-US" b="1" i="0" dirty="0"/>
              <a:t>Ann Brown</a:t>
            </a:r>
          </a:p>
          <a:p>
            <a:r>
              <a:rPr lang="en-US" b="1" i="0" dirty="0"/>
              <a:t>Karoline Johnson</a:t>
            </a:r>
          </a:p>
          <a:p>
            <a:r>
              <a:rPr lang="en-US" b="1" dirty="0"/>
              <a:t>Dana Buchbinder</a:t>
            </a:r>
            <a:endParaRPr lang="en-US" b="1" i="0" dirty="0"/>
          </a:p>
          <a:p>
            <a:r>
              <a:rPr lang="en-US" b="1" i="0" dirty="0"/>
              <a:t>EPA-RTP Outreach Program</a:t>
            </a:r>
          </a:p>
          <a:p>
            <a:r>
              <a:rPr lang="en-US" b="1" dirty="0"/>
              <a:t>EPA A-E Program</a:t>
            </a:r>
          </a:p>
          <a:p>
            <a:r>
              <a:rPr lang="en-US" b="1" i="0" dirty="0"/>
              <a:t>Kelly Witter</a:t>
            </a:r>
          </a:p>
          <a:p>
            <a:r>
              <a:rPr lang="en-US" b="1" i="0" dirty="0"/>
              <a:t>Rachel Clark</a:t>
            </a:r>
          </a:p>
          <a:p>
            <a:r>
              <a:rPr lang="en-US" b="1" dirty="0"/>
              <a:t>Carol Lenox</a:t>
            </a:r>
          </a:p>
          <a:p>
            <a:r>
              <a:rPr lang="en-US" b="1" dirty="0"/>
              <a:t>Katie Lubinsky</a:t>
            </a:r>
          </a:p>
          <a:p>
            <a:r>
              <a:rPr lang="en-US" b="1" dirty="0"/>
              <a:t>Lauren Bamford</a:t>
            </a:r>
          </a:p>
          <a:p>
            <a:r>
              <a:rPr lang="en-US" b="1" dirty="0"/>
              <a:t>Rebecca Dodder</a:t>
            </a:r>
          </a:p>
          <a:p>
            <a:r>
              <a:rPr lang="en-US" b="1" dirty="0"/>
              <a:t>Gayle Hagler</a:t>
            </a:r>
          </a:p>
          <a:p>
            <a:endParaRPr lang="en-US" sz="2000" i="0" dirty="0"/>
          </a:p>
          <a:p>
            <a:r>
              <a:rPr lang="en-US" b="1" dirty="0"/>
              <a:t>Citizen Schools apprenticeship program students</a:t>
            </a:r>
            <a:endParaRPr lang="en-US" b="1" i="0" dirty="0"/>
          </a:p>
        </p:txBody>
      </p:sp>
      <p:pic>
        <p:nvPicPr>
          <p:cNvPr id="5" name="Picture 4" descr="IMG_2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609600"/>
            <a:ext cx="41910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The emerging world of low cost sensors and electronics – an opportunity for STEM outreach and air 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4216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Example air sensor components:</a:t>
            </a:r>
          </a:p>
        </p:txBody>
      </p:sp>
      <p:pic>
        <p:nvPicPr>
          <p:cNvPr id="6" name="Picture 2" descr="caircl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2639201" cy="198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1981200"/>
            <a:ext cx="26084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Nitrogen dioxide sensor</a:t>
            </a:r>
          </a:p>
          <a:p>
            <a:r>
              <a:rPr lang="en-US" sz="1100" dirty="0"/>
              <a:t>(Images courtesy of Ron Williams)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4363" t="32171" r="23065" b="36459"/>
          <a:stretch>
            <a:fillRect/>
          </a:stretch>
        </p:blipFill>
        <p:spPr bwMode="auto">
          <a:xfrm>
            <a:off x="3429000" y="2362200"/>
            <a:ext cx="212016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76600" y="19812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dioxide sensor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r="48718"/>
          <a:stretch>
            <a:fillRect/>
          </a:stretch>
        </p:blipFill>
        <p:spPr bwMode="auto">
          <a:xfrm>
            <a:off x="5791201" y="2362200"/>
            <a:ext cx="289138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096000" y="198120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sensor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4583792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are “raw” components that need additional electronics work (an opportunity to build and learn!)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are ready to turn on and collect data (an opportunity to measure!)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are portable, data quality is variable</a:t>
            </a:r>
          </a:p>
        </p:txBody>
      </p:sp>
      <p:pic>
        <p:nvPicPr>
          <p:cNvPr id="15" name="Picture 5" descr="http://www.howmuchsnow.com/arduino/airquality/100_1369.jpg"/>
          <p:cNvPicPr>
            <a:picLocks noChangeAspect="1" noChangeArrowheads="1"/>
          </p:cNvPicPr>
          <p:nvPr/>
        </p:nvPicPr>
        <p:blipFill>
          <a:blip r:embed="rId6" cstate="print"/>
          <a:srcRect l="3008" t="11278" r="6767" b="12030"/>
          <a:stretch>
            <a:fillRect/>
          </a:stretch>
        </p:blipFill>
        <p:spPr bwMode="auto">
          <a:xfrm>
            <a:off x="1524000" y="4572000"/>
            <a:ext cx="1447800" cy="164084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81001" y="4648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sensor</a:t>
            </a:r>
          </a:p>
        </p:txBody>
      </p:sp>
    </p:spTree>
    <p:extLst>
      <p:ext uri="{BB962C8B-B14F-4D97-AF65-F5344CB8AC3E}">
        <p14:creationId xmlns:p14="http://schemas.microsoft.com/office/powerpoint/2010/main" val="365461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The emerging world of low cost sensors and electronics – an opportunity for STEM outreach and air science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Other sensors beyond air: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629" y="2133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Noise</a:t>
            </a:r>
            <a:endParaRPr lang="en-US" sz="1100" dirty="0"/>
          </a:p>
        </p:txBody>
      </p:sp>
      <p:pic>
        <p:nvPicPr>
          <p:cNvPr id="29698" name="Picture 2" descr="http://fasttechcdn.com/products/100/1000700/1000700-6.jpg"/>
          <p:cNvPicPr>
            <a:picLocks noChangeAspect="1" noChangeArrowheads="1"/>
          </p:cNvPicPr>
          <p:nvPr/>
        </p:nvPicPr>
        <p:blipFill>
          <a:blip r:embed="rId3" cstate="print"/>
          <a:srcRect l="25952" t="10417" r="24401" b="18750"/>
          <a:stretch>
            <a:fillRect/>
          </a:stretch>
        </p:blipFill>
        <p:spPr bwMode="auto">
          <a:xfrm>
            <a:off x="457200" y="2438400"/>
            <a:ext cx="1972235" cy="1524000"/>
          </a:xfrm>
          <a:prstGeom prst="rect">
            <a:avLst/>
          </a:prstGeom>
          <a:noFill/>
        </p:spPr>
      </p:pic>
      <p:pic>
        <p:nvPicPr>
          <p:cNvPr id="29700" name="Picture 4" descr="http://www.dfrobot.com/image/cache/data/SEN0059/SEN0059.2-6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200400"/>
            <a:ext cx="1740932" cy="174093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310290" y="281940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Motion (accelerometer)</a:t>
            </a:r>
            <a:endParaRPr lang="en-US" sz="1100" dirty="0"/>
          </a:p>
        </p:txBody>
      </p:sp>
      <p:pic>
        <p:nvPicPr>
          <p:cNvPr id="29702" name="Picture 6" descr="http://static.sparkfun.com/images/products/09569-03-Working.jpg"/>
          <p:cNvPicPr>
            <a:picLocks noChangeAspect="1" noChangeArrowheads="1"/>
          </p:cNvPicPr>
          <p:nvPr/>
        </p:nvPicPr>
        <p:blipFill>
          <a:blip r:embed="rId5" cstate="print"/>
          <a:srcRect l="11552" t="17328" r="11913" b="21661"/>
          <a:stretch>
            <a:fillRect/>
          </a:stretch>
        </p:blipFill>
        <p:spPr bwMode="auto">
          <a:xfrm>
            <a:off x="990600" y="4578469"/>
            <a:ext cx="2286000" cy="182233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143000" y="419746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Humidity</a:t>
            </a:r>
            <a:endParaRPr lang="en-US" sz="1100" dirty="0"/>
          </a:p>
        </p:txBody>
      </p:sp>
      <p:pic>
        <p:nvPicPr>
          <p:cNvPr id="29704" name="Picture 8" descr="http://www.codingcolor.com/wp-content/uploads/2010/05/276-1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2321859"/>
            <a:ext cx="2057400" cy="1411941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086600" y="21452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</a:t>
            </a:r>
            <a:endParaRPr lang="en-US" sz="1100" dirty="0"/>
          </a:p>
        </p:txBody>
      </p:sp>
      <p:pic>
        <p:nvPicPr>
          <p:cNvPr id="29706" name="Picture 10" descr="http://emartee.com/Images/websites/emartee.com/bb_digital_ds18b20_1(1).jpg"/>
          <p:cNvPicPr>
            <a:picLocks noChangeAspect="1" noChangeArrowheads="1"/>
          </p:cNvPicPr>
          <p:nvPr/>
        </p:nvPicPr>
        <p:blipFill>
          <a:blip r:embed="rId7" cstate="print"/>
          <a:srcRect l="6452" r="9677" b="1075"/>
          <a:stretch>
            <a:fillRect/>
          </a:stretch>
        </p:blipFill>
        <p:spPr bwMode="auto">
          <a:xfrm>
            <a:off x="6400800" y="4639408"/>
            <a:ext cx="1905000" cy="168519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749643" y="425840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98702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Design of an air sampler: the basics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1123890"/>
            <a:ext cx="7587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Learning how an air sampler is designed: the basic elements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47800" y="2743200"/>
            <a:ext cx="152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Air sensor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086100" y="3581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581400" y="27432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562600" y="3581400"/>
            <a:ext cx="409575" cy="95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19800" y="27432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 display</a:t>
            </a:r>
          </a:p>
        </p:txBody>
      </p:sp>
    </p:spTree>
    <p:extLst>
      <p:ext uri="{BB962C8B-B14F-4D97-AF65-F5344CB8AC3E}">
        <p14:creationId xmlns:p14="http://schemas.microsoft.com/office/powerpoint/2010/main" val="147812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 l="31536" t="12997" r="9967"/>
          <a:stretch>
            <a:fillRect/>
          </a:stretch>
        </p:blipFill>
        <p:spPr bwMode="auto">
          <a:xfrm>
            <a:off x="6565777" y="2705100"/>
            <a:ext cx="24588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Design of an air sampler: the basics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85800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Many examples emerging</a:t>
            </a:r>
            <a:r>
              <a:rPr lang="en-US" sz="2000" dirty="0"/>
              <a:t>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1219200"/>
            <a:ext cx="152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Air sensor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90700" y="2057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286000" y="12192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7200" y="2057400"/>
            <a:ext cx="409575" cy="95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724400" y="12192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 display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54363" t="32171" r="23065" b="36459"/>
          <a:stretch>
            <a:fillRect/>
          </a:stretch>
        </p:blipFill>
        <p:spPr bwMode="auto">
          <a:xfrm>
            <a:off x="76200" y="3048000"/>
            <a:ext cx="175461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6557" y="4687668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 Dioxide </a:t>
            </a:r>
          </a:p>
          <a:p>
            <a:r>
              <a:rPr lang="en-US" dirty="0"/>
              <a:t>(CO</a:t>
            </a:r>
            <a:r>
              <a:rPr lang="en-US" baseline="-25000" dirty="0"/>
              <a:t>2</a:t>
            </a:r>
            <a:r>
              <a:rPr lang="en-US" dirty="0"/>
              <a:t>) sensor</a:t>
            </a:r>
          </a:p>
        </p:txBody>
      </p:sp>
      <p:pic>
        <p:nvPicPr>
          <p:cNvPr id="12" name="Picture 6" descr="http://arduino.cc/en/uploads/Main/arduino_due_in_h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200400"/>
            <a:ext cx="1952625" cy="15240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>
            <a:off x="1828800" y="3962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67200" y="3962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flower demo on.JPG"/>
          <p:cNvPicPr>
            <a:picLocks noChangeAspect="1"/>
          </p:cNvPicPr>
          <p:nvPr/>
        </p:nvPicPr>
        <p:blipFill>
          <a:blip r:embed="rId6" cstate="print"/>
          <a:srcRect l="10783" r="-642" b="5648"/>
          <a:stretch>
            <a:fillRect/>
          </a:stretch>
        </p:blipFill>
        <p:spPr>
          <a:xfrm>
            <a:off x="4724400" y="2895600"/>
            <a:ext cx="1687286" cy="2362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53200" y="1524000"/>
            <a:ext cx="25146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Carbon dioxide-sensing flower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62200" y="47244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Arduino</a:t>
            </a:r>
            <a:r>
              <a:rPr lang="en-US" sz="2000" dirty="0"/>
              <a:t> board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5799" y="5257800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Light-up flowers displaying color based on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00970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Design of an air sampler: the basics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85800"/>
            <a:ext cx="33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Many examples emerging: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1219200"/>
            <a:ext cx="152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Air sensor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90700" y="2057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286000" y="12192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7200" y="2057400"/>
            <a:ext cx="409575" cy="95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724400" y="12192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 display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38325" y="3971925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67200" y="3962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53200" y="1752600"/>
            <a:ext cx="24383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Wearable particle sensor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89648" y="4857690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Lilypad</a:t>
            </a:r>
            <a:r>
              <a:rPr lang="en-US" sz="2000" dirty="0"/>
              <a:t> board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5799" y="5257800"/>
            <a:ext cx="1905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Wearable sensor with light indicator of concentrations</a:t>
            </a:r>
          </a:p>
        </p:txBody>
      </p:sp>
      <p:pic>
        <p:nvPicPr>
          <p:cNvPr id="31746" name="Picture 2" descr="https://dlnmh9ip6v2uc.cloudfront.net/images/products/9/6/8/9/09689-01.jpg"/>
          <p:cNvPicPr>
            <a:picLocks noChangeAspect="1" noChangeArrowheads="1"/>
          </p:cNvPicPr>
          <p:nvPr/>
        </p:nvPicPr>
        <p:blipFill>
          <a:blip r:embed="rId3" cstate="print"/>
          <a:srcRect l="4808" t="13942" r="6731" b="12981"/>
          <a:stretch>
            <a:fillRect/>
          </a:stretch>
        </p:blipFill>
        <p:spPr bwMode="auto">
          <a:xfrm>
            <a:off x="95250" y="3400425"/>
            <a:ext cx="1752600" cy="1447800"/>
          </a:xfrm>
          <a:prstGeom prst="rect">
            <a:avLst/>
          </a:prstGeom>
          <a:noFill/>
        </p:spPr>
      </p:pic>
      <p:pic>
        <p:nvPicPr>
          <p:cNvPr id="27" name="Picture 4" descr="http://www.dfrobot.com/image/cache/data/SEN0059/SEN0059.2-6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124200"/>
            <a:ext cx="1740932" cy="174093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152400" y="4876800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Particle sensor</a:t>
            </a:r>
          </a:p>
        </p:txBody>
      </p:sp>
      <p:pic>
        <p:nvPicPr>
          <p:cNvPr id="29" name="Picture 28" descr="Conscious clothing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048000"/>
            <a:ext cx="1524000" cy="219506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53200" y="5334000"/>
            <a:ext cx="2438400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Winner of DHHS/EPA’s My Health/My Air contest:</a:t>
            </a:r>
          </a:p>
          <a:p>
            <a:r>
              <a:rPr lang="sv-SE" sz="1400" dirty="0"/>
              <a:t>David Kuller, Gabrielle Dockterman, and Dot Kelly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27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14530"/>
            <a:ext cx="9144000" cy="609600"/>
          </a:xfrm>
        </p:spPr>
        <p:txBody>
          <a:bodyPr anchor="t"/>
          <a:lstStyle/>
          <a:p>
            <a:pPr algn="l" eaLnBrk="1" hangingPunct="1"/>
            <a:r>
              <a:rPr lang="en-US" sz="2800" dirty="0"/>
              <a:t>A slightly more complicated example!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1219200"/>
            <a:ext cx="152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Air Monitors/ Sensors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90700" y="2057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286000" y="1219200"/>
            <a:ext cx="1905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Computer (“data in, display out”)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7200" y="2057400"/>
            <a:ext cx="409575" cy="952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724400" y="1219200"/>
            <a:ext cx="16002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Data display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38325" y="3971925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3962400"/>
            <a:ext cx="41910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77000" y="1565701"/>
            <a:ext cx="2438399" cy="83099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Village Green Project</a:t>
            </a:r>
          </a:p>
        </p:txBody>
      </p:sp>
      <p:pic>
        <p:nvPicPr>
          <p:cNvPr id="26" name="Picture 6" descr="http://arduino.cc/en/uploads/Main/arduino_due_in_ha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200400"/>
            <a:ext cx="1952625" cy="1524000"/>
          </a:xfrm>
          <a:prstGeom prst="rect">
            <a:avLst/>
          </a:prstGeom>
          <a:noFill/>
        </p:spPr>
      </p:pic>
      <p:pic>
        <p:nvPicPr>
          <p:cNvPr id="32" name="Picture 2" descr="\\AA.AD.EPA.GOV\ORD\RTP\USERS\E-J\ghagler\Net MyDocuments\Conferences\ScienceWriters-2013\DSCN2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625" y="3096855"/>
            <a:ext cx="1579471" cy="1877654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381000" y="4114801"/>
            <a:ext cx="762000" cy="74289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26811" y="3252005"/>
            <a:ext cx="762000" cy="64906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6811" y="3298051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411480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5677309"/>
            <a:ext cx="502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Village Green Website: </a:t>
            </a:r>
            <a:r>
              <a:rPr lang="en-US" sz="16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www.epa.gov/villagegreen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Village Green Data: </a:t>
            </a:r>
            <a:r>
              <a:rPr lang="en-US" sz="1600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www.airnow.gov/villagegreen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3958" t="13704" r="12916" b="2593"/>
          <a:stretch/>
        </p:blipFill>
        <p:spPr>
          <a:xfrm>
            <a:off x="4905375" y="2887672"/>
            <a:ext cx="3695154" cy="26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239"/>
      </p:ext>
    </p:extLst>
  </p:cSld>
  <p:clrMapOvr>
    <a:masterClrMapping/>
  </p:clrMapOvr>
</p:sld>
</file>

<file path=ppt/theme/theme1.xml><?xml version="1.0" encoding="utf-8"?>
<a:theme xmlns:a="http://schemas.openxmlformats.org/drawingml/2006/main" name="ACE template">
  <a:themeElements>
    <a:clrScheme name="Custom 1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003F69"/>
      </a:accent6>
      <a:hlink>
        <a:srgbClr val="8DC765"/>
      </a:hlink>
      <a:folHlink>
        <a:srgbClr val="AA8A1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0EB3C98-20E3-4280-9DA9-85BE11966677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49BB7C6-B736-4377-AE1A-7B86FB3CAC79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1DF86C31-CBF3-46FD-88A4-91A71340C4A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F3EF7A3-96EF-430E-B30A-0F6A08FBFE69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4CE7B702-48DF-499D-A311-6BCB0D79D175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3DDD63F-7F99-4160-90D5-FB7AAD82207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BD4C709-A082-4814-8B80-8A081B15323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6BD8F13-8D86-4167-A64D-25451060ED11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292D7559-7CC5-46D1-8E35-608060097429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945C6A42-DBED-4306-BD91-8B5FEF668393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5F6EE61C-40B3-440C-B70E-C7AC1430CC3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6B7F5DE-9D2A-4CBD-B8B7-34C75E11AB2F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182F17E0-A368-4F0F-B3DB-3775279FE06F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C1E55F8F-32DC-4A14-86CC-A35DDF21F0ED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23557FD-3527-4C2D-BFE6-3F838E62C590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B461F083-50CF-4EEE-AE3D-702986B2137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D6FB6C7B-A5F1-410A-B8E0-2520C53C848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798AA8CC-EFD0-4484-B7FE-A1FF38312822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7B918D9A-B9DD-4BC6-A377-1ED2ABAC4748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03B9C9C4-9C8C-4AE0-BF17-9A119C81E6E2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C3D8160-3D50-4B4B-BF4C-5672806AE299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2F996F45-A10E-45B1-AB5F-1113AC4909E0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E78FF0A-3681-453D-9FD9-2D5FD64D5E9A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37B484F1-CE06-4C0C-8A32-688DB5268026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3242E88-7A8D-4C4F-84E6-418D87CF1AD0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9A49B13B-B7D5-4031-8E30-DDB74E10FABF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760D2B83-8658-48D7-9D01-05BB1482822E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9A9ED978-65FE-47AB-8C8C-6DBACF0AEFC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D6D48AE-6371-431F-B81A-E80F117BD8C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02FB870-894F-46B2-8B74-F8C2217C7F5A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33686C64-7A4F-461F-9C5B-25AB7159317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23E1D1A-722F-4543-A2DC-81E0195A1493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D0A3664-3F90-4025-926D-1486D19EA7B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B99CE94-9115-41BB-A9C0-B47CBDB3873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ACE template</Template>
  <TotalTime>19821</TotalTime>
  <Words>1342</Words>
  <Application>Microsoft Office PowerPoint</Application>
  <PresentationFormat>On-screen Show (4:3)</PresentationFormat>
  <Paragraphs>249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Wingdings</vt:lpstr>
      <vt:lpstr>ACE template</vt:lpstr>
      <vt:lpstr>Bringing Hands-on Exploration of Air Quality Technology to the Classroom   </vt:lpstr>
      <vt:lpstr>Getting Hands-on!  </vt:lpstr>
      <vt:lpstr>The emerging world of low cost sensors and electronics</vt:lpstr>
      <vt:lpstr>The emerging world of low cost sensors and electronics – an opportunity for STEM outreach and air science</vt:lpstr>
      <vt:lpstr>The emerging world of low cost sensors and electronics – an opportunity for STEM outreach and air science</vt:lpstr>
      <vt:lpstr>Design of an air sampler: the basics </vt:lpstr>
      <vt:lpstr>Design of an air sampler: the basics </vt:lpstr>
      <vt:lpstr>Design of an air sampler: the basics </vt:lpstr>
      <vt:lpstr>A slightly more complicated example!  </vt:lpstr>
      <vt:lpstr>The Village Green Project</vt:lpstr>
      <vt:lpstr>The Village Green Project</vt:lpstr>
      <vt:lpstr>The Village Green Project</vt:lpstr>
      <vt:lpstr>Lesson plans</vt:lpstr>
      <vt:lpstr>Real-time data to explore</vt:lpstr>
      <vt:lpstr>AirMapper and RETIGO</vt:lpstr>
      <vt:lpstr>AirMapper and RETIGO</vt:lpstr>
      <vt:lpstr>Air Quality Sensor Kit</vt:lpstr>
      <vt:lpstr>Air sensor kit for outreach</vt:lpstr>
      <vt:lpstr>Air sensor kit for outreach</vt:lpstr>
      <vt:lpstr>1. Give the big picture: What is Particulate Matter?</vt:lpstr>
      <vt:lpstr>PowerPoint Presentation</vt:lpstr>
      <vt:lpstr>3. Explanation of the Arduino code </vt:lpstr>
      <vt:lpstr>First, lay out all the parts.</vt:lpstr>
      <vt:lpstr>Put the 3 red LED lights on the breadboard.</vt:lpstr>
      <vt:lpstr>Put the 3 resistors on next to the LED lights.</vt:lpstr>
      <vt:lpstr>Attach 3 wires to the PM sensor like this:</vt:lpstr>
      <vt:lpstr>Great job! Next, you will wire the Arduino computer to the breadboard.</vt:lpstr>
      <vt:lpstr>It doesn’t matter what color wires you use, but look carefully to see where they go.</vt:lpstr>
      <vt:lpstr>Follow the wiring diagram on the next page to attach all 7 wires.</vt:lpstr>
      <vt:lpstr>Wiring Diagram</vt:lpstr>
      <vt:lpstr>Velcro the parts to the box like this:</vt:lpstr>
      <vt:lpstr>   Ask your teacher to help you check the wiring. If everything is correct you will get a battery to plug into the Arduino.  *Unplug the battery before changing any wiring to prevent damage*</vt:lpstr>
      <vt:lpstr>Try out the sensor around your classroom by creating particles in the air. Rip paper, shake fabric, or stomp the carpet to make dust near the sensor.</vt:lpstr>
      <vt:lpstr>When the sensor detects more particulate matter (PM), the computer tells more lights to turn on: 1, 2, 3!</vt:lpstr>
      <vt:lpstr>Congratulations, air scientist! Now you have made a working air sensor. Great work!</vt:lpstr>
      <vt:lpstr>Summary: Air sensor kit for outreach</vt:lpstr>
      <vt:lpstr>PowerPoint Presentation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Exposure Factor Relationships for PM2.5, NO2, and O3 in the DEARS</dc:title>
  <dc:creator>Williams, Ronald</dc:creator>
  <cp:lastModifiedBy>Rachelle Duvall</cp:lastModifiedBy>
  <cp:revision>554</cp:revision>
  <cp:lastPrinted>2014-06-26T11:59:53Z</cp:lastPrinted>
  <dcterms:created xsi:type="dcterms:W3CDTF">2011-08-03T11:53:14Z</dcterms:created>
  <dcterms:modified xsi:type="dcterms:W3CDTF">2019-07-01T15:22:04Z</dcterms:modified>
</cp:coreProperties>
</file>