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6" r:id="rId4"/>
    <p:sldId id="263" r:id="rId5"/>
    <p:sldId id="269" r:id="rId6"/>
    <p:sldId id="270" r:id="rId7"/>
    <p:sldId id="271" r:id="rId8"/>
    <p:sldId id="26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EBFF7-59B3-4D06-9053-99F24762FC6D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1028F-21DE-4ECC-BCE4-425C570B7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19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FE2F-B61B-479D-9BFE-4AE03248FFC8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2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4DC-32F7-4F2F-A4B6-299182A2CCF6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4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B3DA-D440-484A-9F4F-5AEBD910130B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8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BB649-E885-45C8-8AFA-5D057E225C48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1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A14F-9F03-4AFB-99FA-4639BF492660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1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B1F2-CFFA-4601-BA9A-3B8AB11A9FFD}" type="datetime1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7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2A2-D7CE-465D-893C-3D3A7915DA6D}" type="datetime1">
              <a:rPr lang="en-US" smtClean="0"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1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88ED-31FA-4636-AD4A-425E46C74F4A}" type="datetime1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3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47C8-2D36-4CF3-BDC8-318AD0849B84}" type="datetime1">
              <a:rPr lang="en-US" smtClean="0"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4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3DC1-412F-484B-B46B-9CE990352E1C}" type="datetime1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7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AACD-1CD4-4B8E-B6EC-631E5D850EED}" type="datetime1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3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0544A-8D5B-4D8D-B66A-CC1200227660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5A7C7-0674-47B0-BEF7-937D8549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7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Incorporating the WESTAR </a:t>
            </a:r>
            <a:r>
              <a:rPr lang="en-US" b="1" dirty="0" smtClean="0"/>
              <a:t>EGU </a:t>
            </a:r>
            <a:r>
              <a:rPr lang="en-US" b="1" dirty="0" smtClean="0"/>
              <a:t>Analysis into ERTAC Inputs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Updated </a:t>
            </a:r>
            <a:r>
              <a:rPr lang="en-US" dirty="0" smtClean="0"/>
              <a:t>10/24/2019</a:t>
            </a:r>
            <a:endParaRPr lang="en-US" dirty="0" smtClean="0"/>
          </a:p>
          <a:p>
            <a:r>
              <a:rPr lang="en-US" dirty="0" smtClean="0"/>
              <a:t>Wendy </a:t>
            </a:r>
            <a:r>
              <a:rPr lang="en-US" dirty="0" smtClean="0"/>
              <a:t>Jacobs (CT) and Doris McLeod (VA)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5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375"/>
          </a:xfrm>
        </p:spPr>
        <p:txBody>
          <a:bodyPr/>
          <a:lstStyle/>
          <a:p>
            <a:r>
              <a:rPr lang="en-US" b="1" dirty="0" smtClean="0"/>
              <a:t>WESTAR Report: Unit Specific Data Added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906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Retirements impacting 2028</a:t>
            </a:r>
            <a:r>
              <a:rPr lang="en-US" dirty="0"/>
              <a:t> </a:t>
            </a:r>
            <a:r>
              <a:rPr lang="en-US" dirty="0" smtClean="0"/>
              <a:t>(capacity </a:t>
            </a:r>
            <a:r>
              <a:rPr lang="en-US" dirty="0" err="1" smtClean="0"/>
              <a:t>calcs</a:t>
            </a:r>
            <a:r>
              <a:rPr lang="en-US" dirty="0" smtClean="0"/>
              <a:t> from ERTAC)</a:t>
            </a:r>
          </a:p>
          <a:p>
            <a:pPr lvl="1"/>
            <a:r>
              <a:rPr lang="en-US" dirty="0" smtClean="0"/>
              <a:t>AZNM: Coal=9,000 MW </a:t>
            </a:r>
            <a:r>
              <a:rPr lang="en-US" dirty="0" smtClean="0"/>
              <a:t> (AZ, NM)</a:t>
            </a:r>
            <a:endParaRPr lang="en-US" dirty="0" smtClean="0"/>
          </a:p>
          <a:p>
            <a:pPr lvl="1"/>
            <a:r>
              <a:rPr lang="en-US" dirty="0" smtClean="0"/>
              <a:t>NWPP:  Coal=4,950 </a:t>
            </a:r>
            <a:r>
              <a:rPr lang="en-US" dirty="0" smtClean="0"/>
              <a:t>MW (MT, NV, WA, OR, UT, WY)</a:t>
            </a:r>
            <a:endParaRPr lang="en-US" dirty="0" smtClean="0"/>
          </a:p>
          <a:p>
            <a:pPr lvl="1"/>
            <a:r>
              <a:rPr lang="en-US" dirty="0" smtClean="0"/>
              <a:t>RMPA:  Coal=1,680 </a:t>
            </a:r>
            <a:r>
              <a:rPr lang="en-US" dirty="0" smtClean="0"/>
              <a:t>MW (CO, WY)</a:t>
            </a:r>
            <a:endParaRPr lang="en-US" dirty="0" smtClean="0"/>
          </a:p>
          <a:p>
            <a:pPr lvl="1"/>
            <a:r>
              <a:rPr lang="en-US" dirty="0" smtClean="0"/>
              <a:t>CAMX:  Coal=2,000 MW (UT)</a:t>
            </a:r>
          </a:p>
          <a:p>
            <a:pPr lvl="1"/>
            <a:r>
              <a:rPr lang="en-US" dirty="0" smtClean="0"/>
              <a:t>Boiler </a:t>
            </a:r>
            <a:r>
              <a:rPr lang="en-US" dirty="0" smtClean="0"/>
              <a:t>Gas=500 </a:t>
            </a:r>
            <a:r>
              <a:rPr lang="en-US" dirty="0" smtClean="0"/>
              <a:t>MW</a:t>
            </a:r>
            <a:endParaRPr lang="en-US" dirty="0" smtClean="0"/>
          </a:p>
          <a:p>
            <a:r>
              <a:rPr lang="en-US" dirty="0" smtClean="0"/>
              <a:t>Retirements after 2028:</a:t>
            </a:r>
          </a:p>
          <a:p>
            <a:pPr lvl="1"/>
            <a:r>
              <a:rPr lang="en-US" dirty="0" smtClean="0"/>
              <a:t>AZNM=1,800 MW coal</a:t>
            </a:r>
          </a:p>
          <a:p>
            <a:pPr lvl="1"/>
            <a:r>
              <a:rPr lang="en-US" dirty="0" smtClean="0"/>
              <a:t>NWPP=5,600 MW coal</a:t>
            </a:r>
          </a:p>
          <a:p>
            <a:pPr lvl="1"/>
            <a:r>
              <a:rPr lang="en-US" dirty="0" smtClean="0"/>
              <a:t>RMPA=1,000 MW coal</a:t>
            </a:r>
          </a:p>
          <a:p>
            <a:r>
              <a:rPr lang="en-US" dirty="0" smtClean="0"/>
              <a:t>AZ: Five new CTs added at Ocotillo Power Plant in </a:t>
            </a:r>
            <a:r>
              <a:rPr lang="en-US" dirty="0" smtClean="0"/>
              <a:t>2020</a:t>
            </a:r>
          </a:p>
          <a:p>
            <a:r>
              <a:rPr lang="en-US" dirty="0" smtClean="0"/>
              <a:t>Three </a:t>
            </a:r>
            <a:r>
              <a:rPr lang="en-US" dirty="0" smtClean="0"/>
              <a:t>coal to gas </a:t>
            </a:r>
            <a:r>
              <a:rPr lang="en-US" dirty="0" smtClean="0"/>
              <a:t>switches, about 1,000 MW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10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862575"/>
          </a:xfrm>
        </p:spPr>
        <p:txBody>
          <a:bodyPr>
            <a:normAutofit/>
          </a:bodyPr>
          <a:lstStyle/>
          <a:p>
            <a:r>
              <a:rPr lang="en-US" dirty="0" smtClean="0"/>
              <a:t>NOx and SO2 rates for Ocotillo’s five new CTs</a:t>
            </a:r>
          </a:p>
          <a:p>
            <a:r>
              <a:rPr lang="en-US" dirty="0" smtClean="0"/>
              <a:t>NOx and SO2 rates for </a:t>
            </a:r>
            <a:r>
              <a:rPr lang="en-US" dirty="0" smtClean="0"/>
              <a:t>new </a:t>
            </a:r>
            <a:r>
              <a:rPr lang="en-US" dirty="0" smtClean="0"/>
              <a:t>boiler gas </a:t>
            </a:r>
            <a:r>
              <a:rPr lang="en-US" dirty="0" smtClean="0"/>
              <a:t>units</a:t>
            </a:r>
            <a:endParaRPr lang="en-US" dirty="0" smtClean="0"/>
          </a:p>
          <a:p>
            <a:r>
              <a:rPr lang="en-US" dirty="0" smtClean="0"/>
              <a:t>New NOx control listings, 14 </a:t>
            </a:r>
            <a:r>
              <a:rPr lang="en-US" dirty="0" smtClean="0"/>
              <a:t>coal fired units</a:t>
            </a:r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 smtClean="0"/>
              <a:t>SO2 control listings, 5 </a:t>
            </a:r>
            <a:r>
              <a:rPr lang="en-US" dirty="0" smtClean="0"/>
              <a:t>coal fired units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situations where the WESTAR report noted retirement or control by SCR, control by SCR was assumed.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WESTAR Report: Emissions/Controls Data Added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8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8675"/>
          </a:xfrm>
        </p:spPr>
        <p:txBody>
          <a:bodyPr/>
          <a:lstStyle/>
          <a:p>
            <a:r>
              <a:rPr lang="en-US" b="1" dirty="0" smtClean="0"/>
              <a:t>AZNM </a:t>
            </a:r>
            <a:r>
              <a:rPr lang="en-US" b="1" dirty="0" smtClean="0"/>
              <a:t>(AZ and NM) Growth Rates</a:t>
            </a:r>
            <a:r>
              <a:rPr lang="en-US" b="1" dirty="0" smtClean="0"/>
              <a:t>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AZNM </a:t>
            </a:r>
            <a:r>
              <a:rPr lang="en-US" dirty="0" smtClean="0"/>
              <a:t>2016 </a:t>
            </a:r>
            <a:r>
              <a:rPr lang="en-US" dirty="0" smtClean="0"/>
              <a:t>coal capacity </a:t>
            </a:r>
            <a:r>
              <a:rPr lang="en-US" dirty="0" smtClean="0"/>
              <a:t>~ </a:t>
            </a:r>
            <a:r>
              <a:rPr lang="en-US" dirty="0" smtClean="0"/>
              <a:t>14,600 MW.</a:t>
            </a:r>
          </a:p>
          <a:p>
            <a:r>
              <a:rPr lang="en-US" dirty="0" smtClean="0"/>
              <a:t>AZNM 2028 </a:t>
            </a:r>
            <a:r>
              <a:rPr lang="en-US" dirty="0" smtClean="0"/>
              <a:t>coal capacity </a:t>
            </a:r>
            <a:r>
              <a:rPr lang="en-US" dirty="0" smtClean="0"/>
              <a:t>~ </a:t>
            </a:r>
            <a:r>
              <a:rPr lang="en-US" dirty="0" smtClean="0"/>
              <a:t>5,475 MW </a:t>
            </a:r>
            <a:r>
              <a:rPr lang="en-US" dirty="0" smtClean="0"/>
              <a:t>after inclusion of WESTAR retirements</a:t>
            </a:r>
            <a:endParaRPr lang="en-US" dirty="0" smtClean="0"/>
          </a:p>
          <a:p>
            <a:r>
              <a:rPr lang="en-US" dirty="0" smtClean="0"/>
              <a:t>The AZNM annual growth rate for coal (2016</a:t>
            </a:r>
            <a:r>
              <a:rPr lang="en-US" dirty="0" smtClean="0">
                <a:sym typeface="Wingdings" panose="05000000000000000000" pitchFamily="2" charset="2"/>
              </a:rPr>
              <a:t>2028) 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0.805 AEO2018 High Oil and Gas case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0.787 AEO2019 High Oil and Gas case (draft)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Initial </a:t>
            </a:r>
            <a:r>
              <a:rPr lang="en-US" dirty="0" smtClean="0">
                <a:sym typeface="Wingdings" panose="05000000000000000000" pitchFamily="2" charset="2"/>
              </a:rPr>
              <a:t>ERTAC run </a:t>
            </a:r>
            <a:r>
              <a:rPr lang="en-US" dirty="0" smtClean="0">
                <a:sym typeface="Wingdings" panose="05000000000000000000" pitchFamily="2" charset="2"/>
              </a:rPr>
              <a:t>using AEO2018 High Oil and Gas indicated significant coal fired capacity was needed in 2028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In later ERTAC runs, transferred about 5,360,000 MW-</a:t>
            </a:r>
            <a:r>
              <a:rPr lang="en-US" dirty="0" err="1" smtClean="0">
                <a:sym typeface="Wingdings" panose="05000000000000000000" pitchFamily="2" charset="2"/>
              </a:rPr>
              <a:t>hrs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in </a:t>
            </a:r>
            <a:r>
              <a:rPr lang="en-US" dirty="0" smtClean="0">
                <a:sym typeface="Wingdings" panose="05000000000000000000" pitchFamily="2" charset="2"/>
              </a:rPr>
              <a:t>2028 </a:t>
            </a:r>
            <a:r>
              <a:rPr lang="en-US" dirty="0" smtClean="0">
                <a:sym typeface="Wingdings" panose="05000000000000000000" pitchFamily="2" charset="2"/>
              </a:rPr>
              <a:t>from coal to simple </a:t>
            </a:r>
            <a:r>
              <a:rPr lang="en-US" dirty="0" smtClean="0">
                <a:sym typeface="Wingdings" panose="05000000000000000000" pitchFamily="2" charset="2"/>
              </a:rPr>
              <a:t>cycle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to reduce need for coal capacity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87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65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Coal Activity Comparison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202585"/>
              </p:ext>
            </p:extLst>
          </p:nvPr>
        </p:nvGraphicFramePr>
        <p:xfrm>
          <a:off x="606553" y="1182623"/>
          <a:ext cx="6733032" cy="53001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950">
                  <a:extLst>
                    <a:ext uri="{9D8B030D-6E8A-4147-A177-3AD203B41FA5}">
                      <a16:colId xmlns:a16="http://schemas.microsoft.com/office/drawing/2014/main" val="3083643023"/>
                    </a:ext>
                  </a:extLst>
                </a:gridCol>
                <a:gridCol w="1711657">
                  <a:extLst>
                    <a:ext uri="{9D8B030D-6E8A-4147-A177-3AD203B41FA5}">
                      <a16:colId xmlns:a16="http://schemas.microsoft.com/office/drawing/2014/main" val="353528992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3793383559"/>
                    </a:ext>
                  </a:extLst>
                </a:gridCol>
                <a:gridCol w="1402080">
                  <a:extLst>
                    <a:ext uri="{9D8B030D-6E8A-4147-A177-3AD203B41FA5}">
                      <a16:colId xmlns:a16="http://schemas.microsoft.com/office/drawing/2014/main" val="1702295617"/>
                    </a:ext>
                  </a:extLst>
                </a:gridCol>
                <a:gridCol w="1743457">
                  <a:extLst>
                    <a:ext uri="{9D8B030D-6E8A-4147-A177-3AD203B41FA5}">
                      <a16:colId xmlns:a16="http://schemas.microsoft.com/office/drawing/2014/main" val="824222040"/>
                    </a:ext>
                  </a:extLst>
                </a:gridCol>
              </a:tblGrid>
              <a:tr h="544545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1800" b="1" u="none" strike="noStrike" dirty="0" smtClean="0">
                          <a:effectLst/>
                        </a:rPr>
                        <a:t>WESTAR</a:t>
                      </a:r>
                    </a:p>
                    <a:p>
                      <a:pPr algn="ctr" rtl="0" fontAlgn="ctr"/>
                      <a:r>
                        <a:rPr lang="sv-SE" sz="1800" b="1" u="none" strike="noStrike" dirty="0" smtClean="0">
                          <a:effectLst/>
                        </a:rPr>
                        <a:t>Scenario 1*</a:t>
                      </a:r>
                      <a:endParaRPr lang="sv-SE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1800" b="1" u="none" strike="noStrike" dirty="0" smtClean="0">
                          <a:effectLst/>
                        </a:rPr>
                        <a:t>WESTAR</a:t>
                      </a:r>
                    </a:p>
                    <a:p>
                      <a:pPr algn="ctr" rtl="0" fontAlgn="ctr"/>
                      <a:r>
                        <a:rPr lang="sv-SE" sz="1800" b="1" u="none" strike="noStrike" dirty="0" smtClean="0">
                          <a:effectLst/>
                        </a:rPr>
                        <a:t>Scenario 2*</a:t>
                      </a:r>
                      <a:endParaRPr lang="sv-SE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ERTAC </a:t>
                      </a:r>
                      <a:r>
                        <a:rPr lang="en-US" sz="1800" b="1" u="none" strike="noStrike" dirty="0" smtClean="0">
                          <a:effectLst/>
                        </a:rPr>
                        <a:t>16.0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ERTAC 16.0 </a:t>
                      </a:r>
                      <a:r>
                        <a:rPr lang="en-US" sz="1800" b="1" u="none" strike="noStrike" dirty="0" smtClean="0">
                          <a:effectLst/>
                          <a:latin typeface="+mn-lt"/>
                        </a:rPr>
                        <a:t/>
                      </a:r>
                      <a:br>
                        <a:rPr lang="en-US" sz="1800" b="1" u="none" strike="noStrike" dirty="0" smtClean="0">
                          <a:effectLst/>
                          <a:latin typeface="+mn-lt"/>
                        </a:rPr>
                      </a:br>
                      <a:r>
                        <a:rPr lang="en-US" sz="1800" b="1" u="none" strike="noStrike" dirty="0" smtClean="0">
                          <a:effectLst/>
                          <a:latin typeface="+mn-lt"/>
                        </a:rPr>
                        <a:t>+</a:t>
                      </a:r>
                      <a:r>
                        <a:rPr lang="en-US" sz="1800" b="1" u="none" strike="noStrike" baseline="0" dirty="0" smtClean="0">
                          <a:effectLst/>
                          <a:latin typeface="+mn-lt"/>
                        </a:rPr>
                        <a:t> WESTAR Data</a:t>
                      </a:r>
                    </a:p>
                    <a:p>
                      <a:pPr algn="ctr" rtl="0" fontAlgn="ctr"/>
                      <a:r>
                        <a:rPr lang="en-US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(WESTAR6 run)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264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2028 MW-</a:t>
                      </a:r>
                      <a:r>
                        <a:rPr lang="en-US" sz="1800" b="1" u="none" strike="noStrike" dirty="0" err="1">
                          <a:effectLst/>
                        </a:rPr>
                        <a:t>hr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2028 MW-</a:t>
                      </a:r>
                      <a:r>
                        <a:rPr lang="en-US" sz="1800" b="1" u="none" strike="noStrike" dirty="0" err="1">
                          <a:effectLst/>
                        </a:rPr>
                        <a:t>hr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2028 MW-</a:t>
                      </a:r>
                      <a:r>
                        <a:rPr lang="en-US" sz="1800" b="1" u="none" strike="noStrike" dirty="0" err="1">
                          <a:effectLst/>
                        </a:rPr>
                        <a:t>hr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2028 MW-</a:t>
                      </a:r>
                      <a:r>
                        <a:rPr lang="en-US" sz="1800" b="1" u="none" strike="noStrike" dirty="0" err="1">
                          <a:effectLst/>
                        </a:rPr>
                        <a:t>hr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760411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smtClean="0">
                          <a:effectLst/>
                        </a:rPr>
                        <a:t>AZ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17,975,815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15,998,536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27,592,528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24,501,146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53070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>
                          <a:effectLst/>
                        </a:rPr>
                        <a:t>CO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23,892,415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22,001,630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21,285,823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19,723,355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61549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MT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11,730,562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10,837,604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11,255,496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10,189,928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54735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30,643,429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28,047,531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29,161,211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28,408,665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773958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smtClean="0">
                          <a:effectLst/>
                        </a:rPr>
                        <a:t>NM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10,038,417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8,836,742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16,332,195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14,021,925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452374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NV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1,162,858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1,079,600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1,520,250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919,239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765788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SD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2,455,317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2,275,369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2,246,706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2,280,765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529861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UT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19,744,160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18,432,040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13,479,207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 smtClean="0">
                          <a:effectLst/>
                        </a:rPr>
                        <a:t>17,080,532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45532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WY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38,674,834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35,530,523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32,472,109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31,805,915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110724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smtClean="0">
                          <a:effectLst/>
                        </a:rPr>
                        <a:t>Total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156,317,807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143,039,575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>
                          <a:effectLst/>
                        </a:rPr>
                        <a:t>155,345,524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u="none" strike="noStrike" dirty="0" smtClean="0">
                          <a:effectLst/>
                        </a:rPr>
                        <a:t>148,931,469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6565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93152" y="1389887"/>
            <a:ext cx="39014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i="1" dirty="0" smtClean="0"/>
              <a:t>AZ and NM ERTAC activity a bit higher than WESTAR estimates.</a:t>
            </a:r>
          </a:p>
          <a:p>
            <a:r>
              <a:rPr lang="en-US" sz="2400" b="1" i="1" dirty="0"/>
              <a:t> </a:t>
            </a:r>
            <a:endParaRPr lang="en-US" sz="24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i="1" dirty="0" smtClean="0"/>
              <a:t>ERTAC use of conservative AEO growth rate for AZNM region most likely explanation (AEO2018 HOG). </a:t>
            </a:r>
            <a:endParaRPr lang="en-US" sz="2400" b="1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93152" y="5617686"/>
            <a:ext cx="42550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/>
            <a:r>
              <a:rPr lang="en-US" sz="1400" dirty="0" smtClean="0"/>
              <a:t>*  Scenario 1 uses the maximum annual data for years 2016-2018 while Scenario 2 uses the average annual data for years 2016-2018.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7502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65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Coal NOx Emissions Comparison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743209"/>
              </p:ext>
            </p:extLst>
          </p:nvPr>
        </p:nvGraphicFramePr>
        <p:xfrm>
          <a:off x="560832" y="1085087"/>
          <a:ext cx="7020577" cy="5391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4554">
                  <a:extLst>
                    <a:ext uri="{9D8B030D-6E8A-4147-A177-3AD203B41FA5}">
                      <a16:colId xmlns:a16="http://schemas.microsoft.com/office/drawing/2014/main" val="3083643023"/>
                    </a:ext>
                  </a:extLst>
                </a:gridCol>
                <a:gridCol w="1765489">
                  <a:extLst>
                    <a:ext uri="{9D8B030D-6E8A-4147-A177-3AD203B41FA5}">
                      <a16:colId xmlns:a16="http://schemas.microsoft.com/office/drawing/2014/main" val="353528992"/>
                    </a:ext>
                  </a:extLst>
                </a:gridCol>
                <a:gridCol w="1449679">
                  <a:extLst>
                    <a:ext uri="{9D8B030D-6E8A-4147-A177-3AD203B41FA5}">
                      <a16:colId xmlns:a16="http://schemas.microsoft.com/office/drawing/2014/main" val="3793383559"/>
                    </a:ext>
                  </a:extLst>
                </a:gridCol>
                <a:gridCol w="1462396">
                  <a:extLst>
                    <a:ext uri="{9D8B030D-6E8A-4147-A177-3AD203B41FA5}">
                      <a16:colId xmlns:a16="http://schemas.microsoft.com/office/drawing/2014/main" val="1702295617"/>
                    </a:ext>
                  </a:extLst>
                </a:gridCol>
                <a:gridCol w="1818459">
                  <a:extLst>
                    <a:ext uri="{9D8B030D-6E8A-4147-A177-3AD203B41FA5}">
                      <a16:colId xmlns:a16="http://schemas.microsoft.com/office/drawing/2014/main" val="824222040"/>
                    </a:ext>
                  </a:extLst>
                </a:gridCol>
              </a:tblGrid>
              <a:tr h="544545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WESTAR</a:t>
                      </a:r>
                    </a:p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Scenario 1</a:t>
                      </a:r>
                      <a:endParaRPr lang="sv-SE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WESTAR</a:t>
                      </a:r>
                    </a:p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Scenario 2</a:t>
                      </a:r>
                      <a:endParaRPr lang="sv-SE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>
                          <a:effectLst/>
                        </a:rPr>
                        <a:t>ERTAC </a:t>
                      </a:r>
                      <a:r>
                        <a:rPr lang="en-US" sz="2000" b="1" u="none" strike="noStrike" dirty="0" smtClean="0">
                          <a:effectLst/>
                        </a:rPr>
                        <a:t>16.0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ERTAC 16.0 </a:t>
                      </a:r>
                      <a:r>
                        <a:rPr lang="en-US" sz="2000" b="1" u="none" strike="noStrike" dirty="0" smtClean="0">
                          <a:effectLst/>
                          <a:latin typeface="+mn-lt"/>
                        </a:rPr>
                        <a:t/>
                      </a:r>
                      <a:br>
                        <a:rPr lang="en-US" sz="2000" b="1" u="none" strike="noStrike" dirty="0" smtClean="0">
                          <a:effectLst/>
                          <a:latin typeface="+mn-lt"/>
                        </a:rPr>
                      </a:br>
                      <a:r>
                        <a:rPr lang="en-US" sz="2000" b="1" u="none" strike="noStrike" dirty="0" smtClean="0">
                          <a:effectLst/>
                          <a:latin typeface="+mn-lt"/>
                        </a:rPr>
                        <a:t>+</a:t>
                      </a:r>
                      <a:r>
                        <a:rPr lang="en-US" sz="2000" b="1" u="none" strike="noStrike" baseline="0" dirty="0" smtClean="0">
                          <a:effectLst/>
                          <a:latin typeface="+mn-lt"/>
                        </a:rPr>
                        <a:t> WESTAR Data</a:t>
                      </a:r>
                    </a:p>
                    <a:p>
                      <a:pPr algn="ctr" rtl="0" fontAlgn="ctr"/>
                      <a:r>
                        <a:rPr lang="en-US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(WESTAR6 Run)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264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 smtClean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 smtClean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 smtClean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760411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 smtClean="0">
                          <a:effectLst/>
                        </a:rPr>
                        <a:t>AZ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9,283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8,247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24,746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12,704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53070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CO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11,778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10,706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14,082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9,862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61549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MT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8,671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8,046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10,587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7,776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54735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ND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33,804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30,771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38,197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30,494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773958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 smtClean="0">
                          <a:effectLst/>
                        </a:rPr>
                        <a:t>NM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5,719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5,156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28,137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8,233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452374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NV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281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261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1,364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215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765788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SD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1,102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1,022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988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1,002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529861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UT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21,797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20,311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15,032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 smtClean="0">
                          <a:effectLst/>
                        </a:rPr>
                        <a:t>19,037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45532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WY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25,270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23,055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26,287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20,935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110724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 smtClean="0">
                          <a:effectLst/>
                        </a:rPr>
                        <a:t>Total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117,705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107,575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>
                          <a:effectLst/>
                        </a:rPr>
                        <a:t>159,420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u="none" strike="noStrike" dirty="0" smtClean="0">
                          <a:effectLst/>
                        </a:rPr>
                        <a:t>110,260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65653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27264" y="536563"/>
            <a:ext cx="38526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1" dirty="0" smtClean="0"/>
              <a:t>Coal retirements helped bring state level NOx emissions in line with WESTAR 2028 analysis.</a:t>
            </a:r>
          </a:p>
          <a:p>
            <a:r>
              <a:rPr lang="en-US" sz="2000" b="1" i="1" dirty="0"/>
              <a:t> </a:t>
            </a:r>
            <a:endParaRPr lang="en-US" sz="20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1" dirty="0" smtClean="0"/>
              <a:t>ERTAC AZ and NM estimates continue to be somewhat higher than WESTAR predictions, probably due to  conservative AEO growth rate (AEO2018 HOG) for AZNM region resulting in higher activity.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1" dirty="0" smtClean="0"/>
              <a:t>Total NOx from the nine states are within the WESTAR range when using the WESTAR adjustments with the ERTAC inputs.</a:t>
            </a:r>
            <a:endParaRPr lang="en-US" sz="2000" b="1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53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65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Coal SO2 Emissions Comparison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160229"/>
              </p:ext>
            </p:extLst>
          </p:nvPr>
        </p:nvGraphicFramePr>
        <p:xfrm>
          <a:off x="548640" y="1389887"/>
          <a:ext cx="7020577" cy="50867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4554">
                  <a:extLst>
                    <a:ext uri="{9D8B030D-6E8A-4147-A177-3AD203B41FA5}">
                      <a16:colId xmlns:a16="http://schemas.microsoft.com/office/drawing/2014/main" val="3083643023"/>
                    </a:ext>
                  </a:extLst>
                </a:gridCol>
                <a:gridCol w="1765489">
                  <a:extLst>
                    <a:ext uri="{9D8B030D-6E8A-4147-A177-3AD203B41FA5}">
                      <a16:colId xmlns:a16="http://schemas.microsoft.com/office/drawing/2014/main" val="353528992"/>
                    </a:ext>
                  </a:extLst>
                </a:gridCol>
                <a:gridCol w="1449679">
                  <a:extLst>
                    <a:ext uri="{9D8B030D-6E8A-4147-A177-3AD203B41FA5}">
                      <a16:colId xmlns:a16="http://schemas.microsoft.com/office/drawing/2014/main" val="3793383559"/>
                    </a:ext>
                  </a:extLst>
                </a:gridCol>
                <a:gridCol w="1462396">
                  <a:extLst>
                    <a:ext uri="{9D8B030D-6E8A-4147-A177-3AD203B41FA5}">
                      <a16:colId xmlns:a16="http://schemas.microsoft.com/office/drawing/2014/main" val="1702295617"/>
                    </a:ext>
                  </a:extLst>
                </a:gridCol>
                <a:gridCol w="1818459">
                  <a:extLst>
                    <a:ext uri="{9D8B030D-6E8A-4147-A177-3AD203B41FA5}">
                      <a16:colId xmlns:a16="http://schemas.microsoft.com/office/drawing/2014/main" val="824222040"/>
                    </a:ext>
                  </a:extLst>
                </a:gridCol>
              </a:tblGrid>
              <a:tr h="544545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WESTAR</a:t>
                      </a:r>
                    </a:p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Scenario 1</a:t>
                      </a:r>
                      <a:endParaRPr lang="sv-SE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WESTAR</a:t>
                      </a:r>
                    </a:p>
                    <a:p>
                      <a:pPr algn="ctr" rtl="0" fontAlgn="ctr"/>
                      <a:r>
                        <a:rPr lang="sv-SE" sz="2000" b="1" u="none" strike="noStrike" dirty="0" smtClean="0">
                          <a:effectLst/>
                        </a:rPr>
                        <a:t>Scenario 2</a:t>
                      </a:r>
                      <a:endParaRPr lang="sv-SE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>
                          <a:effectLst/>
                        </a:rPr>
                        <a:t>ERTAC </a:t>
                      </a:r>
                      <a:r>
                        <a:rPr lang="en-US" sz="2000" b="1" u="none" strike="noStrike" dirty="0" smtClean="0">
                          <a:effectLst/>
                        </a:rPr>
                        <a:t>16.0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>
                          <a:effectLst/>
                        </a:rPr>
                        <a:t>ERTAC 16.0 </a:t>
                      </a:r>
                      <a:r>
                        <a:rPr lang="en-US" sz="2000" b="1" u="none" strike="noStrike" dirty="0" smtClean="0">
                          <a:effectLst/>
                        </a:rPr>
                        <a:t/>
                      </a:r>
                      <a:br>
                        <a:rPr lang="en-US" sz="2000" b="1" u="none" strike="noStrike" dirty="0" smtClean="0">
                          <a:effectLst/>
                        </a:rPr>
                      </a:br>
                      <a:r>
                        <a:rPr lang="en-US" sz="2000" b="1" u="none" strike="noStrike" dirty="0" smtClean="0">
                          <a:effectLst/>
                        </a:rPr>
                        <a:t>+</a:t>
                      </a:r>
                      <a:r>
                        <a:rPr lang="en-US" sz="2000" b="1" u="none" strike="noStrike" baseline="0" dirty="0" smtClean="0">
                          <a:effectLst/>
                        </a:rPr>
                        <a:t> WESTAR Data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264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 smtClean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 smtClean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u="none" strike="noStrike" dirty="0" smtClean="0">
                          <a:effectLst/>
                        </a:rPr>
                        <a:t>2028 </a:t>
                      </a:r>
                      <a:r>
                        <a:rPr lang="en-US" sz="2000" b="1" u="none" strike="noStrike" dirty="0" err="1" smtClean="0">
                          <a:effectLst/>
                        </a:rPr>
                        <a:t>tpy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760411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 smtClean="0">
                          <a:effectLst/>
                        </a:rPr>
                        <a:t>AZ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8,135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7,318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10,361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10,194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53070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CO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9,969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9,146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9,106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8,493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61549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MT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5,177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4,766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6,518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4,701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547353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ND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39,997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36,261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38,390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36,097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773958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 smtClean="0">
                          <a:effectLst/>
                        </a:rPr>
                        <a:t>NM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2,923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2,607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6,671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4,129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452374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NV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159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1,732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765788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SD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961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890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529861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UT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7,226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6,752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4,992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45532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>
                          <a:effectLst/>
                        </a:rPr>
                        <a:t>WY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23,507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21,518</a:t>
                      </a:r>
                      <a:endParaRPr lang="en-US" sz="18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23,434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19,329</a:t>
                      </a: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110724"/>
                  </a:ext>
                </a:extLst>
              </a:tr>
              <a:tr h="4061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 smtClean="0">
                          <a:effectLst/>
                        </a:rPr>
                        <a:t>Total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98,066</a:t>
                      </a:r>
                    </a:p>
                  </a:txBody>
                  <a:tcPr marL="9525" marR="857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 smtClean="0"/>
                        <a:t>89,417</a:t>
                      </a:r>
                      <a:endParaRPr lang="en-US" sz="1800" b="1" i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102,074</a:t>
                      </a:r>
                    </a:p>
                  </a:txBody>
                  <a:tcPr marL="9525" marR="857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90,239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65653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17536" y="938784"/>
            <a:ext cx="41818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1" dirty="0" smtClean="0"/>
              <a:t>Retirements, controls helped bring state level SO2 emissions in line with WESTAR 2028 analysis.</a:t>
            </a:r>
          </a:p>
          <a:p>
            <a:r>
              <a:rPr lang="en-US" sz="2000" b="1" i="1" dirty="0"/>
              <a:t> </a:t>
            </a:r>
            <a:endParaRPr lang="en-US" sz="20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1" dirty="0" smtClean="0"/>
              <a:t>ERTAC AZ and NM estimates continue to be somewhat higher than WESTAR predictions, probably due to  conservative AEO 2019 HOG growth rate for AZNM region, resulting in higher activity.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1" dirty="0" smtClean="0"/>
              <a:t>Total SO2 from the nine states are within the WESTAR range when using the WESTAR adjustments with the ERTAC inputs.</a:t>
            </a:r>
            <a:endParaRPr lang="en-US" sz="2000" b="1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56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Other Observations and Future Updates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37094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May need to review growth rates, especially for </a:t>
            </a:r>
            <a:r>
              <a:rPr lang="en-US" sz="3200" dirty="0" smtClean="0"/>
              <a:t>AZNM</a:t>
            </a:r>
          </a:p>
          <a:p>
            <a:pPr lvl="1"/>
            <a:r>
              <a:rPr lang="en-US" sz="2800" dirty="0" smtClean="0"/>
              <a:t>Growth Subcommittee is resource-constrained</a:t>
            </a:r>
            <a:endParaRPr lang="en-US" sz="2800" dirty="0"/>
          </a:p>
          <a:p>
            <a:r>
              <a:rPr lang="en-US" sz="3200" dirty="0" smtClean="0"/>
              <a:t>Is there an update to the WESTAR report’s unit level information available?</a:t>
            </a:r>
          </a:p>
          <a:p>
            <a:pPr lvl="1"/>
            <a:r>
              <a:rPr lang="en-US" sz="2800" dirty="0" smtClean="0"/>
              <a:t>Additional controls?</a:t>
            </a:r>
          </a:p>
          <a:p>
            <a:pPr lvl="1"/>
            <a:r>
              <a:rPr lang="en-US" sz="2800" dirty="0" smtClean="0"/>
              <a:t>Additional retirements or fuel switches?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A7C7-0674-47B0-BEF7-937D8549A1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42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734</Words>
  <Application>Microsoft Office PowerPoint</Application>
  <PresentationFormat>Widescreen</PresentationFormat>
  <Paragraphs>244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Incorporating the WESTAR EGU Analysis into ERTAC Inputs</vt:lpstr>
      <vt:lpstr>WESTAR Report: Unit Specific Data Added</vt:lpstr>
      <vt:lpstr>WESTAR Report: Emissions/Controls Data Added</vt:lpstr>
      <vt:lpstr>AZNM (AZ and NM) Growth Rates </vt:lpstr>
      <vt:lpstr>Coal Activity Comparison</vt:lpstr>
      <vt:lpstr>Coal NOx Emissions Comparison</vt:lpstr>
      <vt:lpstr>Coal SO2 Emissions Comparison</vt:lpstr>
      <vt:lpstr>Other Observations and Future Updates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CONUSv16.0_2028 compared to WRAP EGU Analysis</dc:title>
  <dc:creator>McLeod, Doris (DEQ)</dc:creator>
  <cp:lastModifiedBy>Doris Mcleod</cp:lastModifiedBy>
  <cp:revision>65</cp:revision>
  <cp:lastPrinted>2019-10-22T16:15:12Z</cp:lastPrinted>
  <dcterms:created xsi:type="dcterms:W3CDTF">2019-07-11T18:01:09Z</dcterms:created>
  <dcterms:modified xsi:type="dcterms:W3CDTF">2019-10-22T19:08:43Z</dcterms:modified>
</cp:coreProperties>
</file>