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tags/tag9.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57" r:id="rId1"/>
    <p:sldMasterId id="2147483978" r:id="rId2"/>
  </p:sldMasterIdLst>
  <p:notesMasterIdLst>
    <p:notesMasterId r:id="rId29"/>
  </p:notesMasterIdLst>
  <p:handoutMasterIdLst>
    <p:handoutMasterId r:id="rId30"/>
  </p:handoutMasterIdLst>
  <p:sldIdLst>
    <p:sldId id="522" r:id="rId3"/>
    <p:sldId id="594" r:id="rId4"/>
    <p:sldId id="650" r:id="rId5"/>
    <p:sldId id="671" r:id="rId6"/>
    <p:sldId id="643" r:id="rId7"/>
    <p:sldId id="673" r:id="rId8"/>
    <p:sldId id="662" r:id="rId9"/>
    <p:sldId id="675" r:id="rId10"/>
    <p:sldId id="621" r:id="rId11"/>
    <p:sldId id="638" r:id="rId12"/>
    <p:sldId id="645" r:id="rId13"/>
    <p:sldId id="657" r:id="rId14"/>
    <p:sldId id="672" r:id="rId15"/>
    <p:sldId id="607" r:id="rId16"/>
    <p:sldId id="661" r:id="rId17"/>
    <p:sldId id="663" r:id="rId18"/>
    <p:sldId id="605" r:id="rId19"/>
    <p:sldId id="628" r:id="rId20"/>
    <p:sldId id="648" r:id="rId21"/>
    <p:sldId id="669" r:id="rId22"/>
    <p:sldId id="654" r:id="rId23"/>
    <p:sldId id="563" r:id="rId24"/>
    <p:sldId id="664" r:id="rId25"/>
    <p:sldId id="666" r:id="rId26"/>
    <p:sldId id="659" r:id="rId27"/>
    <p:sldId id="665" r:id="rId28"/>
  </p:sldIdLst>
  <p:sldSz cx="9144000" cy="6858000" type="screen4x3"/>
  <p:notesSz cx="6997700" cy="9271000"/>
  <p:defaultTextStyle>
    <a:defPPr>
      <a:defRPr lang="en-US"/>
    </a:defPPr>
    <a:lvl1pPr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bronstein" initials="K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66CC"/>
    <a:srgbClr val="02C844"/>
    <a:srgbClr val="FFCC00"/>
    <a:srgbClr val="FF9900"/>
    <a:srgbClr val="E7D029"/>
    <a:srgbClr val="FFCC66"/>
    <a:srgbClr val="003F82"/>
    <a:srgbClr val="C0CADD"/>
    <a:srgbClr val="6699FF"/>
    <a:srgbClr val="FFC52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04" autoAdjust="0"/>
    <p:restoredTop sz="91497" autoAdjust="0"/>
  </p:normalViewPr>
  <p:slideViewPr>
    <p:cSldViewPr>
      <p:cViewPr>
        <p:scale>
          <a:sx n="90" d="100"/>
          <a:sy n="90" d="100"/>
        </p:scale>
        <p:origin x="-2490" y="-402"/>
      </p:cViewPr>
      <p:guideLst>
        <p:guide orient="horz" pos="25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2" d="100"/>
          <a:sy n="82" d="100"/>
        </p:scale>
        <p:origin x="-3096" y="-90"/>
      </p:cViewPr>
      <p:guideLst>
        <p:guide orient="horz" pos="2920"/>
        <p:guide pos="22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kbronstein\Desktop\0210826.030-SW_Inventory\Data_and_Tools\2012_EmissionsInventory_Conf\EPA%20Presentation%20excel%20graphs\USEPA%20Inventory%20graph.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4.xml.rels><?xml version="1.0" encoding="UTF-8" standalone="yes"?>
<Relationships xmlns="http://schemas.openxmlformats.org/package/2006/relationships"><Relationship Id="rId1" Type="http://schemas.openxmlformats.org/officeDocument/2006/relationships/oleObject" Target="file:///\\rtifile02.rcc_nt.rti.org\ehe\Projects\0210826-EPA_CCD\0210826.030-SW_Inventory\Data_and_Tools\v1_Inventory_Files\Landfills_1990-2010.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200" dirty="0" smtClean="0"/>
              <a:t>2010 </a:t>
            </a:r>
            <a:r>
              <a:rPr lang="en-US" sz="1200" dirty="0"/>
              <a:t>CH</a:t>
            </a:r>
            <a:r>
              <a:rPr lang="en-US" sz="1200" baseline="-25000" dirty="0"/>
              <a:t>4</a:t>
            </a:r>
            <a:r>
              <a:rPr lang="en-US" sz="1200" dirty="0"/>
              <a:t> Emissions by Source (USEPA, 2012) </a:t>
            </a:r>
          </a:p>
        </c:rich>
      </c:tx>
      <c:layout/>
    </c:title>
    <c:plotArea>
      <c:layout/>
      <c:barChart>
        <c:barDir val="bar"/>
        <c:grouping val="clustered"/>
        <c:ser>
          <c:idx val="0"/>
          <c:order val="0"/>
          <c:dLbls>
            <c:dLbl>
              <c:idx val="0"/>
              <c:layout/>
              <c:tx>
                <c:rich>
                  <a:bodyPr/>
                  <a:lstStyle/>
                  <a:p>
                    <a:r>
                      <a:rPr lang="en-US" dirty="0"/>
                      <a:t>&lt; 0.5</a:t>
                    </a:r>
                  </a:p>
                </c:rich>
              </c:tx>
              <c:showVal val="1"/>
            </c:dLbl>
            <c:dLbl>
              <c:idx val="1"/>
              <c:layout/>
              <c:tx>
                <c:rich>
                  <a:bodyPr/>
                  <a:lstStyle/>
                  <a:p>
                    <a:r>
                      <a:rPr lang="en-US" dirty="0"/>
                      <a:t>&lt; 0.5</a:t>
                    </a:r>
                  </a:p>
                </c:rich>
              </c:tx>
              <c:showVal val="1"/>
            </c:dLbl>
            <c:dLbl>
              <c:idx val="2"/>
              <c:layout/>
              <c:tx>
                <c:rich>
                  <a:bodyPr/>
                  <a:lstStyle/>
                  <a:p>
                    <a:r>
                      <a:rPr lang="en-US" dirty="0"/>
                      <a:t>&lt; 0.5</a:t>
                    </a:r>
                  </a:p>
                </c:rich>
              </c:tx>
              <c:showVal val="1"/>
            </c:dLbl>
            <c:dLbl>
              <c:idx val="3"/>
              <c:layout/>
              <c:tx>
                <c:rich>
                  <a:bodyPr/>
                  <a:lstStyle/>
                  <a:p>
                    <a:r>
                      <a:rPr lang="en-US" dirty="0"/>
                      <a:t>&lt;</a:t>
                    </a:r>
                    <a:r>
                      <a:rPr lang="en-US" baseline="0" dirty="0"/>
                      <a:t> 0.5</a:t>
                    </a:r>
                    <a:endParaRPr lang="en-US" dirty="0"/>
                  </a:p>
                </c:rich>
              </c:tx>
              <c:showVal val="1"/>
            </c:dLbl>
            <c:dLbl>
              <c:idx val="4"/>
              <c:layout/>
              <c:tx>
                <c:rich>
                  <a:bodyPr/>
                  <a:lstStyle/>
                  <a:p>
                    <a:r>
                      <a:rPr lang="en-US" dirty="0"/>
                      <a:t>&lt;</a:t>
                    </a:r>
                    <a:r>
                      <a:rPr lang="en-US" baseline="0" dirty="0"/>
                      <a:t> 1</a:t>
                    </a:r>
                    <a:endParaRPr lang="en-US" dirty="0"/>
                  </a:p>
                </c:rich>
              </c:tx>
              <c:showVal val="1"/>
            </c:dLbl>
            <c:dLbl>
              <c:idx val="5"/>
              <c:layout/>
              <c:tx>
                <c:rich>
                  <a:bodyPr/>
                  <a:lstStyle/>
                  <a:p>
                    <a:r>
                      <a:rPr lang="en-US" dirty="0"/>
                      <a:t>&lt;</a:t>
                    </a:r>
                    <a:r>
                      <a:rPr lang="en-US" baseline="0" dirty="0"/>
                      <a:t> 1</a:t>
                    </a:r>
                    <a:endParaRPr lang="en-US" dirty="0"/>
                  </a:p>
                </c:rich>
              </c:tx>
              <c:showVal val="1"/>
            </c:dLbl>
            <c:dLbl>
              <c:idx val="6"/>
              <c:delete val="1"/>
            </c:dLbl>
            <c:dLbl>
              <c:idx val="7"/>
              <c:delete val="1"/>
            </c:dLbl>
            <c:dLbl>
              <c:idx val="8"/>
              <c:delete val="1"/>
            </c:dLbl>
            <c:dLbl>
              <c:idx val="9"/>
              <c:delete val="1"/>
            </c:dLbl>
            <c:dLbl>
              <c:idx val="10"/>
              <c:delete val="1"/>
            </c:dLbl>
            <c:dLbl>
              <c:idx val="11"/>
              <c:delete val="1"/>
            </c:dLbl>
            <c:dLbl>
              <c:idx val="12"/>
              <c:delete val="1"/>
            </c:dLbl>
            <c:dLbl>
              <c:idx val="13"/>
              <c:delete val="1"/>
            </c:dLbl>
            <c:dLbl>
              <c:idx val="14"/>
              <c:delete val="1"/>
            </c:dLbl>
            <c:dLbl>
              <c:idx val="15"/>
              <c:delete val="1"/>
            </c:dLbl>
            <c:dLbl>
              <c:idx val="16"/>
              <c:delete val="1"/>
            </c:dLbl>
            <c:dLbl>
              <c:idx val="17"/>
              <c:delete val="1"/>
            </c:dLbl>
            <c:dLbl>
              <c:idx val="18"/>
              <c:delete val="1"/>
            </c:dLbl>
            <c:showVal val="1"/>
          </c:dLbls>
          <c:cat>
            <c:strRef>
              <c:f>Sheet2!$O$2:$O$20</c:f>
              <c:strCache>
                <c:ptCount val="19"/>
                <c:pt idx="0">
                  <c:v>Silicon Carbide Production and Consumption</c:v>
                </c:pt>
                <c:pt idx="1">
                  <c:v>Incineration of Waste</c:v>
                </c:pt>
                <c:pt idx="2">
                  <c:v>Field Burning of Agricultural Residues</c:v>
                </c:pt>
                <c:pt idx="3">
                  <c:v>Ferroalloy Production</c:v>
                </c:pt>
                <c:pt idx="4">
                  <c:v>Iron &amp; Steel Prod. and Metallurgical Coke Prod.</c:v>
                </c:pt>
                <c:pt idx="5">
                  <c:v>Petrochemical Production</c:v>
                </c:pt>
                <c:pt idx="6">
                  <c:v>Composting</c:v>
                </c:pt>
                <c:pt idx="7">
                  <c:v>Mobile Combustion</c:v>
                </c:pt>
                <c:pt idx="8">
                  <c:v>Forest Land/Remaining Forest Land</c:v>
                </c:pt>
                <c:pt idx="9">
                  <c:v>Abandoned Underground Coal Mines</c:v>
                </c:pt>
                <c:pt idx="10">
                  <c:v>Stationary Combustion</c:v>
                </c:pt>
                <c:pt idx="11">
                  <c:v>Rice Cultivation</c:v>
                </c:pt>
                <c:pt idx="12">
                  <c:v>Wastewater Treatment</c:v>
                </c:pt>
                <c:pt idx="13">
                  <c:v>Petroleum Systems</c:v>
                </c:pt>
                <c:pt idx="14">
                  <c:v>Manure Management</c:v>
                </c:pt>
                <c:pt idx="15">
                  <c:v>Coal Mining</c:v>
                </c:pt>
                <c:pt idx="16">
                  <c:v>Landfills</c:v>
                </c:pt>
                <c:pt idx="17">
                  <c:v>Enteric Fermentation</c:v>
                </c:pt>
                <c:pt idx="18">
                  <c:v>Natural Gas Systems</c:v>
                </c:pt>
              </c:strCache>
            </c:strRef>
          </c:cat>
          <c:val>
            <c:numRef>
              <c:f>Sheet2!$P$2:$P$20</c:f>
              <c:numCache>
                <c:formatCode>General</c:formatCode>
                <c:ptCount val="19"/>
                <c:pt idx="0">
                  <c:v>0.2</c:v>
                </c:pt>
                <c:pt idx="1">
                  <c:v>0.2</c:v>
                </c:pt>
                <c:pt idx="2">
                  <c:v>0.2</c:v>
                </c:pt>
                <c:pt idx="3">
                  <c:v>0.2</c:v>
                </c:pt>
                <c:pt idx="4">
                  <c:v>0.5</c:v>
                </c:pt>
                <c:pt idx="5">
                  <c:v>0.9</c:v>
                </c:pt>
                <c:pt idx="6">
                  <c:v>1.6</c:v>
                </c:pt>
                <c:pt idx="7">
                  <c:v>1.9</c:v>
                </c:pt>
                <c:pt idx="8">
                  <c:v>4.8</c:v>
                </c:pt>
                <c:pt idx="9">
                  <c:v>5</c:v>
                </c:pt>
                <c:pt idx="10">
                  <c:v>6.3</c:v>
                </c:pt>
                <c:pt idx="11">
                  <c:v>8.6</c:v>
                </c:pt>
                <c:pt idx="12">
                  <c:v>16.3</c:v>
                </c:pt>
                <c:pt idx="13">
                  <c:v>31</c:v>
                </c:pt>
                <c:pt idx="14">
                  <c:v>52</c:v>
                </c:pt>
                <c:pt idx="15">
                  <c:v>72.599999999999994</c:v>
                </c:pt>
                <c:pt idx="16">
                  <c:v>107.8</c:v>
                </c:pt>
                <c:pt idx="17">
                  <c:v>141.30000000000001</c:v>
                </c:pt>
                <c:pt idx="18">
                  <c:v>215.4</c:v>
                </c:pt>
              </c:numCache>
            </c:numRef>
          </c:val>
        </c:ser>
        <c:dLbls>
          <c:showVal val="1"/>
        </c:dLbls>
        <c:overlap val="-25"/>
        <c:axId val="77793920"/>
        <c:axId val="77721984"/>
      </c:barChart>
      <c:catAx>
        <c:axId val="77793920"/>
        <c:scaling>
          <c:orientation val="minMax"/>
        </c:scaling>
        <c:axPos val="l"/>
        <c:majorTickMark val="none"/>
        <c:tickLblPos val="nextTo"/>
        <c:crossAx val="77721984"/>
        <c:crosses val="autoZero"/>
        <c:auto val="1"/>
        <c:lblAlgn val="ctr"/>
        <c:lblOffset val="100"/>
      </c:catAx>
      <c:valAx>
        <c:axId val="77721984"/>
        <c:scaling>
          <c:orientation val="minMax"/>
          <c:max val="225"/>
        </c:scaling>
        <c:axPos val="b"/>
        <c:title>
          <c:tx>
            <c:rich>
              <a:bodyPr/>
              <a:lstStyle/>
              <a:p>
                <a:pPr>
                  <a:defRPr/>
                </a:pPr>
                <a:r>
                  <a:rPr lang="en-US" dirty="0" smtClean="0"/>
                  <a:t>Million metric</a:t>
                </a:r>
                <a:r>
                  <a:rPr lang="en-US" baseline="0" dirty="0" smtClean="0"/>
                  <a:t> tons of CO</a:t>
                </a:r>
                <a:r>
                  <a:rPr lang="en-US" baseline="-25000" dirty="0" smtClean="0"/>
                  <a:t>2</a:t>
                </a:r>
                <a:r>
                  <a:rPr lang="en-US" baseline="0" dirty="0" smtClean="0"/>
                  <a:t>e</a:t>
                </a:r>
                <a:endParaRPr lang="en-US" baseline="-25000" dirty="0"/>
              </a:p>
            </c:rich>
          </c:tx>
          <c:layout/>
        </c:title>
        <c:numFmt formatCode="General" sourceLinked="1"/>
        <c:tickLblPos val="nextTo"/>
        <c:crossAx val="77793920"/>
        <c:crosses val="autoZero"/>
        <c:crossBetween val="between"/>
        <c:majorUnit val="25"/>
      </c:valAx>
      <c:spPr>
        <a:solidFill>
          <a:schemeClr val="bg1"/>
        </a:solidFill>
      </c:spPr>
    </c:plotArea>
    <c:plotVisOnly val="1"/>
  </c:chart>
  <c:spPr>
    <a:no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3"/>
  <c:chart>
    <c:title>
      <c:tx>
        <c:rich>
          <a:bodyPr/>
          <a:lstStyle/>
          <a:p>
            <a:pPr>
              <a:defRPr/>
            </a:pPr>
            <a:r>
              <a:rPr lang="en-US" sz="1200" dirty="0" smtClean="0"/>
              <a:t>2010 GHG Emissions by Gas across all Sectors (USEPA, 2012)</a:t>
            </a:r>
            <a:endParaRPr lang="en-US" sz="1200" dirty="0"/>
          </a:p>
        </c:rich>
      </c:tx>
      <c:layout>
        <c:manualLayout>
          <c:xMode val="edge"/>
          <c:yMode val="edge"/>
          <c:x val="0.23195517867958812"/>
          <c:y val="1.8352673021135513E-2"/>
        </c:manualLayout>
      </c:layout>
    </c:title>
    <c:plotArea>
      <c:layout>
        <c:manualLayout>
          <c:layoutTarget val="inner"/>
          <c:xMode val="edge"/>
          <c:yMode val="edge"/>
          <c:x val="0.23193115283666546"/>
          <c:y val="0.22824791637887371"/>
          <c:w val="0.57304159095497675"/>
          <c:h val="0.65346848091357224"/>
        </c:manualLayout>
      </c:layout>
      <c:pieChart>
        <c:varyColors val="1"/>
        <c:ser>
          <c:idx val="0"/>
          <c:order val="0"/>
          <c:dPt>
            <c:idx val="0"/>
            <c:explosion val="23"/>
            <c:spPr>
              <a:solidFill>
                <a:srgbClr val="0066CC"/>
              </a:solidFill>
            </c:spPr>
          </c:dPt>
          <c:dPt>
            <c:idx val="1"/>
            <c:spPr>
              <a:solidFill>
                <a:srgbClr val="6699FF"/>
              </a:solidFill>
            </c:spPr>
          </c:dPt>
          <c:dPt>
            <c:idx val="2"/>
            <c:spPr>
              <a:solidFill>
                <a:srgbClr val="C0CADD"/>
              </a:solidFill>
            </c:spPr>
          </c:dPt>
          <c:dPt>
            <c:idx val="3"/>
            <c:spPr>
              <a:solidFill>
                <a:srgbClr val="003F82"/>
              </a:solidFill>
            </c:spPr>
          </c:dPt>
          <c:dLbls>
            <c:dLbl>
              <c:idx val="0"/>
              <c:layout/>
              <c:tx>
                <c:rich>
                  <a:bodyPr/>
                  <a:lstStyle/>
                  <a:p>
                    <a:pPr>
                      <a:defRPr sz="1400">
                        <a:solidFill>
                          <a:schemeClr val="bg1"/>
                        </a:solidFill>
                      </a:defRPr>
                    </a:pPr>
                    <a:r>
                      <a:rPr lang="en-US" dirty="0"/>
                      <a:t>CH</a:t>
                    </a:r>
                    <a:r>
                      <a:rPr lang="en-US" baseline="-25000" dirty="0"/>
                      <a:t>4</a:t>
                    </a:r>
                    <a:r>
                      <a:rPr lang="en-US" dirty="0"/>
                      <a:t>, 9.8%</a:t>
                    </a:r>
                  </a:p>
                </c:rich>
              </c:tx>
              <c:spPr/>
              <c:showVal val="1"/>
              <c:showCatName val="1"/>
            </c:dLbl>
            <c:dLbl>
              <c:idx val="1"/>
              <c:layout>
                <c:manualLayout>
                  <c:x val="3.4155259438724009E-2"/>
                  <c:y val="-4.8477983045173131E-2"/>
                </c:manualLayout>
              </c:layout>
              <c:tx>
                <c:rich>
                  <a:bodyPr/>
                  <a:lstStyle/>
                  <a:p>
                    <a:r>
                      <a:rPr lang="en-US" sz="1400" dirty="0"/>
                      <a:t>N</a:t>
                    </a:r>
                    <a:r>
                      <a:rPr lang="en-US" sz="1400" baseline="-25000" dirty="0"/>
                      <a:t>2</a:t>
                    </a:r>
                    <a:r>
                      <a:rPr lang="en-US" sz="1400" dirty="0"/>
                      <a:t>O, 4.5%</a:t>
                    </a:r>
                  </a:p>
                </c:rich>
              </c:tx>
              <c:showVal val="1"/>
              <c:showCatName val="1"/>
            </c:dLbl>
            <c:dLbl>
              <c:idx val="2"/>
              <c:layout>
                <c:manualLayout>
                  <c:x val="2.5079547748839331E-2"/>
                  <c:y val="7.8906315660444426E-2"/>
                </c:manualLayout>
              </c:layout>
              <c:tx>
                <c:rich>
                  <a:bodyPr/>
                  <a:lstStyle/>
                  <a:p>
                    <a:r>
                      <a:rPr lang="en-US" dirty="0"/>
                      <a:t>HFCs, PFCs, &amp; SF</a:t>
                    </a:r>
                    <a:r>
                      <a:rPr lang="en-US" baseline="-25000" dirty="0"/>
                      <a:t>6</a:t>
                    </a:r>
                    <a:r>
                      <a:rPr lang="en-US" dirty="0"/>
                      <a:t>, 2.1%</a:t>
                    </a:r>
                  </a:p>
                </c:rich>
              </c:tx>
              <c:showVal val="1"/>
              <c:showCatName val="1"/>
            </c:dLbl>
            <c:dLbl>
              <c:idx val="3"/>
              <c:layout>
                <c:manualLayout>
                  <c:x val="9.0073255768402097E-2"/>
                  <c:y val="-0.27031440601701989"/>
                </c:manualLayout>
              </c:layout>
              <c:tx>
                <c:rich>
                  <a:bodyPr/>
                  <a:lstStyle/>
                  <a:p>
                    <a:pPr>
                      <a:defRPr sz="1400">
                        <a:solidFill>
                          <a:schemeClr val="bg1"/>
                        </a:solidFill>
                      </a:defRPr>
                    </a:pPr>
                    <a:r>
                      <a:rPr lang="en-US" dirty="0"/>
                      <a:t>CO</a:t>
                    </a:r>
                    <a:r>
                      <a:rPr lang="en-US" baseline="-25000" dirty="0"/>
                      <a:t>2</a:t>
                    </a:r>
                    <a:r>
                      <a:rPr lang="en-US" dirty="0"/>
                      <a:t>, 83.6%</a:t>
                    </a:r>
                  </a:p>
                </c:rich>
              </c:tx>
              <c:spPr/>
              <c:showVal val="1"/>
              <c:showCatName val="1"/>
            </c:dLbl>
            <c:txPr>
              <a:bodyPr/>
              <a:lstStyle/>
              <a:p>
                <a:pPr>
                  <a:defRPr sz="1400"/>
                </a:pPr>
                <a:endParaRPr lang="en-US"/>
              </a:p>
            </c:txPr>
            <c:showVal val="1"/>
            <c:showCatName val="1"/>
            <c:showLeaderLines val="1"/>
          </c:dLbls>
          <c:cat>
            <c:strRef>
              <c:f>'[USEPA Inventory graph.xlsx]Sheet1'!$D$33:$D$36</c:f>
              <c:strCache>
                <c:ptCount val="4"/>
                <c:pt idx="0">
                  <c:v>CH4</c:v>
                </c:pt>
                <c:pt idx="1">
                  <c:v>N2O</c:v>
                </c:pt>
                <c:pt idx="2">
                  <c:v>HFCs, PFCs, &amp; SF6</c:v>
                </c:pt>
                <c:pt idx="3">
                  <c:v>CO2</c:v>
                </c:pt>
              </c:strCache>
            </c:strRef>
          </c:cat>
          <c:val>
            <c:numRef>
              <c:f>'[USEPA Inventory graph.xlsx]Sheet1'!$E$33:$E$36</c:f>
              <c:numCache>
                <c:formatCode>0.0%</c:formatCode>
                <c:ptCount val="4"/>
                <c:pt idx="0">
                  <c:v>9.8000000000000226E-2</c:v>
                </c:pt>
                <c:pt idx="1">
                  <c:v>4.5000000000000012E-2</c:v>
                </c:pt>
                <c:pt idx="2">
                  <c:v>2.1000000000000012E-2</c:v>
                </c:pt>
                <c:pt idx="3">
                  <c:v>0.83600000000000063</c:v>
                </c:pt>
              </c:numCache>
            </c:numRef>
          </c:val>
        </c:ser>
        <c:dLbls>
          <c:showVal val="1"/>
          <c:showCatName val="1"/>
        </c:dLbls>
        <c:firstSliceAng val="0"/>
      </c:pieChart>
    </c:plotArea>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b="1" dirty="0" smtClean="0"/>
              <a:t>Example</a:t>
            </a:r>
            <a:r>
              <a:rPr lang="en-US" b="1" baseline="0" dirty="0" smtClean="0"/>
              <a:t> of L</a:t>
            </a:r>
            <a:r>
              <a:rPr lang="en-US" b="1" dirty="0" smtClean="0"/>
              <a:t>andfill</a:t>
            </a:r>
            <a:r>
              <a:rPr lang="en-US" b="1" baseline="0" dirty="0" smtClean="0"/>
              <a:t> </a:t>
            </a:r>
            <a:r>
              <a:rPr lang="en-US" b="1" dirty="0" smtClean="0"/>
              <a:t>Methane Generation </a:t>
            </a:r>
          </a:p>
          <a:p>
            <a:pPr>
              <a:defRPr/>
            </a:pPr>
            <a:r>
              <a:rPr lang="en-US" b="0" dirty="0" smtClean="0"/>
              <a:t>(</a:t>
            </a:r>
            <a:r>
              <a:rPr lang="en-US" dirty="0" smtClean="0"/>
              <a:t>disposed</a:t>
            </a:r>
            <a:r>
              <a:rPr lang="en-US" baseline="0" dirty="0" smtClean="0"/>
              <a:t> of </a:t>
            </a:r>
            <a:r>
              <a:rPr lang="en-US" dirty="0" smtClean="0"/>
              <a:t>250,000 tons per year from Year 0 to 30)</a:t>
            </a:r>
            <a:endParaRPr lang="en-US" dirty="0"/>
          </a:p>
        </c:rich>
      </c:tx>
      <c:layout/>
      <c:overlay val="1"/>
    </c:title>
    <c:plotArea>
      <c:layout>
        <c:manualLayout>
          <c:layoutTarget val="inner"/>
          <c:xMode val="edge"/>
          <c:yMode val="edge"/>
          <c:x val="0.1296754398755712"/>
          <c:y val="0.18773946360153296"/>
          <c:w val="0.797304729269952"/>
          <c:h val="0.66475095785440774"/>
        </c:manualLayout>
      </c:layout>
      <c:lineChart>
        <c:grouping val="standard"/>
        <c:ser>
          <c:idx val="0"/>
          <c:order val="0"/>
          <c:tx>
            <c:strRef>
              <c:f>Graph!$B$4</c:f>
              <c:strCache>
                <c:ptCount val="1"/>
                <c:pt idx="0">
                  <c:v>Arid Site (k=0.02)</c:v>
                </c:pt>
              </c:strCache>
            </c:strRef>
          </c:tx>
          <c:spPr>
            <a:ln w="34030">
              <a:solidFill>
                <a:srgbClr val="FF0000"/>
              </a:solidFill>
              <a:prstDash val="sysDash"/>
            </a:ln>
          </c:spPr>
          <c:marker>
            <c:symbol val="diamond"/>
            <c:size val="8"/>
            <c:spPr>
              <a:solidFill>
                <a:srgbClr val="FF0000"/>
              </a:solidFill>
              <a:ln>
                <a:solidFill>
                  <a:srgbClr val="FF0000"/>
                </a:solidFill>
                <a:prstDash val="solid"/>
              </a:ln>
            </c:spPr>
          </c:marker>
          <c:cat>
            <c:numRef>
              <c:f>Graph!$A$5:$A$19</c:f>
              <c:numCache>
                <c:formatCode>General</c:formatCode>
                <c:ptCount val="15"/>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numCache>
            </c:numRef>
          </c:cat>
          <c:val>
            <c:numRef>
              <c:f>Graph!$B$5:$B$19</c:f>
              <c:numCache>
                <c:formatCode>General</c:formatCode>
                <c:ptCount val="15"/>
                <c:pt idx="0">
                  <c:v>0</c:v>
                </c:pt>
                <c:pt idx="1">
                  <c:v>137</c:v>
                </c:pt>
                <c:pt idx="2">
                  <c:v>261</c:v>
                </c:pt>
                <c:pt idx="3">
                  <c:v>374</c:v>
                </c:pt>
                <c:pt idx="4">
                  <c:v>475</c:v>
                </c:pt>
                <c:pt idx="5">
                  <c:v>567</c:v>
                </c:pt>
                <c:pt idx="6">
                  <c:v>650</c:v>
                </c:pt>
                <c:pt idx="7">
                  <c:v>588</c:v>
                </c:pt>
                <c:pt idx="8">
                  <c:v>532</c:v>
                </c:pt>
                <c:pt idx="9">
                  <c:v>482</c:v>
                </c:pt>
                <c:pt idx="10">
                  <c:v>436</c:v>
                </c:pt>
                <c:pt idx="11">
                  <c:v>394</c:v>
                </c:pt>
                <c:pt idx="12">
                  <c:v>357</c:v>
                </c:pt>
                <c:pt idx="13">
                  <c:v>323</c:v>
                </c:pt>
                <c:pt idx="14">
                  <c:v>292</c:v>
                </c:pt>
              </c:numCache>
            </c:numRef>
          </c:val>
        </c:ser>
        <c:ser>
          <c:idx val="1"/>
          <c:order val="1"/>
          <c:tx>
            <c:strRef>
              <c:f>Graph!$C$4</c:f>
              <c:strCache>
                <c:ptCount val="1"/>
                <c:pt idx="0">
                  <c:v>Wet Site (k=0.057)</c:v>
                </c:pt>
              </c:strCache>
            </c:strRef>
          </c:tx>
          <c:spPr>
            <a:ln w="34030">
              <a:solidFill>
                <a:schemeClr val="accent1"/>
              </a:solidFill>
              <a:prstDash val="solid"/>
            </a:ln>
          </c:spPr>
          <c:marker>
            <c:symbol val="square"/>
            <c:size val="8"/>
            <c:spPr>
              <a:solidFill>
                <a:schemeClr val="accent1"/>
              </a:solidFill>
              <a:ln>
                <a:solidFill>
                  <a:schemeClr val="accent1"/>
                </a:solidFill>
                <a:prstDash val="solid"/>
              </a:ln>
            </c:spPr>
          </c:marker>
          <c:cat>
            <c:numRef>
              <c:f>Graph!$A$5:$A$19</c:f>
              <c:numCache>
                <c:formatCode>General</c:formatCode>
                <c:ptCount val="15"/>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numCache>
            </c:numRef>
          </c:cat>
          <c:val>
            <c:numRef>
              <c:f>Graph!$C$5:$C$19</c:f>
              <c:numCache>
                <c:formatCode>General</c:formatCode>
                <c:ptCount val="15"/>
                <c:pt idx="0">
                  <c:v>0</c:v>
                </c:pt>
                <c:pt idx="1">
                  <c:v>381</c:v>
                </c:pt>
                <c:pt idx="2">
                  <c:v>663</c:v>
                </c:pt>
                <c:pt idx="3">
                  <c:v>872</c:v>
                </c:pt>
                <c:pt idx="4">
                  <c:v>1027</c:v>
                </c:pt>
                <c:pt idx="5">
                  <c:v>1142</c:v>
                </c:pt>
                <c:pt idx="6">
                  <c:v>1227</c:v>
                </c:pt>
                <c:pt idx="7">
                  <c:v>909</c:v>
                </c:pt>
                <c:pt idx="8">
                  <c:v>673</c:v>
                </c:pt>
                <c:pt idx="9">
                  <c:v>499</c:v>
                </c:pt>
                <c:pt idx="10">
                  <c:v>370</c:v>
                </c:pt>
                <c:pt idx="11">
                  <c:v>274</c:v>
                </c:pt>
                <c:pt idx="12">
                  <c:v>203</c:v>
                </c:pt>
                <c:pt idx="13">
                  <c:v>150</c:v>
                </c:pt>
                <c:pt idx="14">
                  <c:v>111</c:v>
                </c:pt>
              </c:numCache>
            </c:numRef>
          </c:val>
        </c:ser>
        <c:marker val="1"/>
        <c:axId val="102177408"/>
        <c:axId val="102201600"/>
      </c:lineChart>
      <c:catAx>
        <c:axId val="102177408"/>
        <c:scaling>
          <c:orientation val="minMax"/>
        </c:scaling>
        <c:axPos val="b"/>
        <c:title>
          <c:tx>
            <c:rich>
              <a:bodyPr/>
              <a:lstStyle/>
              <a:p>
                <a:pPr>
                  <a:defRPr sz="1719" b="0" i="0" u="none" strike="noStrike" baseline="0">
                    <a:solidFill>
                      <a:srgbClr val="000000"/>
                    </a:solidFill>
                    <a:latin typeface="Arial"/>
                    <a:ea typeface="Arial"/>
                    <a:cs typeface="Arial"/>
                  </a:defRPr>
                </a:pPr>
                <a:r>
                  <a:rPr lang="en-US"/>
                  <a:t>Year</a:t>
                </a:r>
              </a:p>
            </c:rich>
          </c:tx>
          <c:layout>
            <c:manualLayout>
              <c:xMode val="edge"/>
              <c:yMode val="edge"/>
              <c:x val="0.49628712871287184"/>
              <c:y val="0.91379310344827713"/>
            </c:manualLayout>
          </c:layout>
          <c:spPr>
            <a:noFill/>
            <a:ln w="22687">
              <a:noFill/>
            </a:ln>
          </c:spPr>
        </c:title>
        <c:numFmt formatCode="General" sourceLinked="1"/>
        <c:tickLblPos val="nextTo"/>
        <c:spPr>
          <a:ln w="2836">
            <a:solidFill>
              <a:srgbClr val="000000"/>
            </a:solidFill>
            <a:prstDash val="solid"/>
          </a:ln>
        </c:spPr>
        <c:txPr>
          <a:bodyPr rot="0" vert="horz"/>
          <a:lstStyle/>
          <a:p>
            <a:pPr>
              <a:defRPr sz="1541" b="0" i="0" u="none" strike="noStrike" baseline="0">
                <a:solidFill>
                  <a:srgbClr val="000000"/>
                </a:solidFill>
                <a:latin typeface="Arial"/>
                <a:ea typeface="Arial"/>
                <a:cs typeface="Arial"/>
              </a:defRPr>
            </a:pPr>
            <a:endParaRPr lang="en-US"/>
          </a:p>
        </c:txPr>
        <c:crossAx val="102201600"/>
        <c:crosses val="autoZero"/>
        <c:auto val="1"/>
        <c:lblAlgn val="ctr"/>
        <c:lblOffset val="0"/>
        <c:tickLblSkip val="1"/>
        <c:tickMarkSkip val="1"/>
      </c:catAx>
      <c:valAx>
        <c:axId val="102201600"/>
        <c:scaling>
          <c:orientation val="minMax"/>
        </c:scaling>
        <c:axPos val="l"/>
        <c:majorGridlines>
          <c:spPr>
            <a:ln w="2836">
              <a:solidFill>
                <a:srgbClr val="000000"/>
              </a:solidFill>
              <a:prstDash val="solid"/>
            </a:ln>
          </c:spPr>
        </c:majorGridlines>
        <c:title>
          <c:tx>
            <c:rich>
              <a:bodyPr/>
              <a:lstStyle/>
              <a:p>
                <a:pPr>
                  <a:defRPr sz="1719" b="0" i="0" u="none" strike="noStrike" baseline="0">
                    <a:solidFill>
                      <a:srgbClr val="000000"/>
                    </a:solidFill>
                    <a:latin typeface="Arial"/>
                    <a:ea typeface="Arial"/>
                    <a:cs typeface="Arial"/>
                  </a:defRPr>
                </a:pPr>
                <a:r>
                  <a:rPr lang="en-US" dirty="0"/>
                  <a:t>Methane </a:t>
                </a:r>
                <a:r>
                  <a:rPr lang="en-US" dirty="0" smtClean="0"/>
                  <a:t>(</a:t>
                </a:r>
                <a:r>
                  <a:rPr lang="en-US" baseline="0" dirty="0" err="1" smtClean="0"/>
                  <a:t>scfm</a:t>
                </a:r>
                <a:r>
                  <a:rPr lang="en-US" dirty="0" smtClean="0"/>
                  <a:t>)</a:t>
                </a:r>
                <a:endParaRPr lang="en-US" dirty="0"/>
              </a:p>
            </c:rich>
          </c:tx>
          <c:layout>
            <c:manualLayout>
              <c:xMode val="edge"/>
              <c:yMode val="edge"/>
              <c:x val="6.8648061125581973E-3"/>
              <c:y val="0.36398465958812082"/>
            </c:manualLayout>
          </c:layout>
          <c:spPr>
            <a:noFill/>
            <a:ln w="22687">
              <a:noFill/>
            </a:ln>
          </c:spPr>
        </c:title>
        <c:numFmt formatCode="General" sourceLinked="1"/>
        <c:tickLblPos val="nextTo"/>
        <c:spPr>
          <a:ln w="2836">
            <a:solidFill>
              <a:srgbClr val="000000"/>
            </a:solidFill>
            <a:prstDash val="solid"/>
          </a:ln>
        </c:spPr>
        <c:txPr>
          <a:bodyPr rot="0" vert="horz"/>
          <a:lstStyle/>
          <a:p>
            <a:pPr>
              <a:defRPr sz="1541" b="0" i="0" u="none" strike="noStrike" baseline="0">
                <a:solidFill>
                  <a:srgbClr val="000000"/>
                </a:solidFill>
                <a:latin typeface="Arial"/>
                <a:ea typeface="Arial"/>
                <a:cs typeface="Arial"/>
              </a:defRPr>
            </a:pPr>
            <a:endParaRPr lang="en-US"/>
          </a:p>
        </c:txPr>
        <c:crossAx val="102177408"/>
        <c:crosses val="autoZero"/>
        <c:crossBetween val="midCat"/>
        <c:majorUnit val="500"/>
        <c:minorUnit val="100"/>
      </c:valAx>
      <c:spPr>
        <a:noFill/>
        <a:ln w="11343">
          <a:solidFill>
            <a:srgbClr val="000000"/>
          </a:solidFill>
          <a:prstDash val="solid"/>
        </a:ln>
      </c:spPr>
    </c:plotArea>
    <c:legend>
      <c:legendPos val="r"/>
      <c:layout>
        <c:manualLayout>
          <c:xMode val="edge"/>
          <c:yMode val="edge"/>
          <c:x val="0.57054455445544561"/>
          <c:y val="0.20881226053639901"/>
          <c:w val="0.34777227722772347"/>
          <c:h val="0.19586262636261045"/>
        </c:manualLayout>
      </c:layout>
      <c:spPr>
        <a:noFill/>
        <a:ln w="22687">
          <a:noFill/>
        </a:ln>
      </c:spPr>
      <c:txPr>
        <a:bodyPr/>
        <a:lstStyle/>
        <a:p>
          <a:pPr>
            <a:defRPr sz="1478" b="0" i="0" u="none" strike="noStrike" baseline="0">
              <a:solidFill>
                <a:srgbClr val="000000"/>
              </a:solidFill>
              <a:latin typeface="Arial"/>
              <a:ea typeface="Arial"/>
              <a:cs typeface="Arial"/>
            </a:defRPr>
          </a:pPr>
          <a:endParaRPr lang="en-US"/>
        </a:p>
      </c:txPr>
    </c:legend>
    <c:plotVisOnly val="1"/>
    <c:dispBlanksAs val="gap"/>
  </c:chart>
  <c:spPr>
    <a:noFill/>
    <a:ln w="2836">
      <a:noFill/>
      <a:prstDash val="solid"/>
    </a:ln>
  </c:spPr>
  <c:txPr>
    <a:bodyPr/>
    <a:lstStyle/>
    <a:p>
      <a:pPr>
        <a:defRPr sz="1652" b="0" i="0" u="none" strike="noStrike" baseline="0">
          <a:solidFill>
            <a:srgbClr val="000000"/>
          </a:solidFill>
          <a:latin typeface="Arial"/>
          <a:ea typeface="Arial"/>
          <a:cs typeface="Arial"/>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222716903377732"/>
          <c:y val="4.418928259824003E-2"/>
          <c:w val="0.67801199499595266"/>
          <c:h val="0.69762551858438382"/>
        </c:manualLayout>
      </c:layout>
      <c:lineChart>
        <c:grouping val="standard"/>
        <c:ser>
          <c:idx val="0"/>
          <c:order val="0"/>
          <c:tx>
            <c:v>Methane Generation</c:v>
          </c:tx>
          <c:spPr>
            <a:ln>
              <a:prstDash val="dash"/>
            </a:ln>
          </c:spPr>
          <c:marker>
            <c:symbol val="none"/>
          </c:marker>
          <c:cat>
            <c:numRef>
              <c:f>Summary!$M$32:$AG$32</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Summary!$M$33:$AG$33</c:f>
              <c:numCache>
                <c:formatCode>0.0</c:formatCode>
                <c:ptCount val="21"/>
                <c:pt idx="0">
                  <c:v>167.8290609365223</c:v>
                </c:pt>
                <c:pt idx="1">
                  <c:v>172.62976361016305</c:v>
                </c:pt>
                <c:pt idx="2">
                  <c:v>176.59908504949902</c:v>
                </c:pt>
                <c:pt idx="3">
                  <c:v>180.41045670266107</c:v>
                </c:pt>
                <c:pt idx="4">
                  <c:v>184.61344693851166</c:v>
                </c:pt>
                <c:pt idx="5">
                  <c:v>189.26693399059062</c:v>
                </c:pt>
                <c:pt idx="6">
                  <c:v>192.73548072954037</c:v>
                </c:pt>
                <c:pt idx="7">
                  <c:v>196.53552401244474</c:v>
                </c:pt>
                <c:pt idx="8">
                  <c:v>200.39845416644872</c:v>
                </c:pt>
                <c:pt idx="9">
                  <c:v>204.88040817701196</c:v>
                </c:pt>
                <c:pt idx="10">
                  <c:v>209.11432356608518</c:v>
                </c:pt>
                <c:pt idx="11">
                  <c:v>214.28835591201064</c:v>
                </c:pt>
                <c:pt idx="12">
                  <c:v>220.64224219858517</c:v>
                </c:pt>
                <c:pt idx="13">
                  <c:v>228.27841937048407</c:v>
                </c:pt>
                <c:pt idx="14">
                  <c:v>236.62219406981478</c:v>
                </c:pt>
                <c:pt idx="15">
                  <c:v>244.07533119731775</c:v>
                </c:pt>
                <c:pt idx="16">
                  <c:v>250.62901251908508</c:v>
                </c:pt>
                <c:pt idx="17">
                  <c:v>255.98801990883942</c:v>
                </c:pt>
                <c:pt idx="18">
                  <c:v>259.86517835323565</c:v>
                </c:pt>
                <c:pt idx="19">
                  <c:v>263.86515100049394</c:v>
                </c:pt>
                <c:pt idx="20">
                  <c:v>267.99134061302351</c:v>
                </c:pt>
              </c:numCache>
            </c:numRef>
          </c:val>
        </c:ser>
        <c:ser>
          <c:idx val="1"/>
          <c:order val="1"/>
          <c:tx>
            <c:v>Net Methane Emissions</c:v>
          </c:tx>
          <c:spPr>
            <a:ln cmpd="sng">
              <a:solidFill>
                <a:srgbClr val="C00000"/>
              </a:solidFill>
            </a:ln>
          </c:spPr>
          <c:marker>
            <c:symbol val="none"/>
          </c:marker>
          <c:val>
            <c:numRef>
              <c:f>Summary!$M$35:$AG$35</c:f>
              <c:numCache>
                <c:formatCode>0.0</c:formatCode>
                <c:ptCount val="21"/>
                <c:pt idx="0">
                  <c:v>147.66154882229227</c:v>
                </c:pt>
                <c:pt idx="1">
                  <c:v>148.69563153496034</c:v>
                </c:pt>
                <c:pt idx="2">
                  <c:v>149.27256443131205</c:v>
                </c:pt>
                <c:pt idx="3">
                  <c:v>148.29701806662987</c:v>
                </c:pt>
                <c:pt idx="4">
                  <c:v>146.60773568555192</c:v>
                </c:pt>
                <c:pt idx="5">
                  <c:v>139.32168314141077</c:v>
                </c:pt>
                <c:pt idx="6">
                  <c:v>135.89684912159387</c:v>
                </c:pt>
                <c:pt idx="7">
                  <c:v>126.90104693631802</c:v>
                </c:pt>
                <c:pt idx="8">
                  <c:v>118.82597061323409</c:v>
                </c:pt>
                <c:pt idx="9">
                  <c:v>114.24995433910082</c:v>
                </c:pt>
                <c:pt idx="10">
                  <c:v>111.08805522223165</c:v>
                </c:pt>
                <c:pt idx="11">
                  <c:v>107.52932335885095</c:v>
                </c:pt>
                <c:pt idx="12">
                  <c:v>108.16540070611885</c:v>
                </c:pt>
                <c:pt idx="13">
                  <c:v>114.02537068067828</c:v>
                </c:pt>
                <c:pt idx="14">
                  <c:v>110.35817541734988</c:v>
                </c:pt>
                <c:pt idx="15">
                  <c:v>112.71704378717381</c:v>
                </c:pt>
                <c:pt idx="16">
                  <c:v>111.72080383977088</c:v>
                </c:pt>
                <c:pt idx="17">
                  <c:v>111.72986125933332</c:v>
                </c:pt>
                <c:pt idx="18">
                  <c:v>113.10957544844825</c:v>
                </c:pt>
                <c:pt idx="19">
                  <c:v>111.20049252864111</c:v>
                </c:pt>
                <c:pt idx="20">
                  <c:v>107.82591356720349</c:v>
                </c:pt>
              </c:numCache>
            </c:numRef>
          </c:val>
        </c:ser>
        <c:marker val="1"/>
        <c:axId val="77870208"/>
        <c:axId val="77872128"/>
      </c:lineChart>
      <c:catAx>
        <c:axId val="77870208"/>
        <c:scaling>
          <c:orientation val="minMax"/>
        </c:scaling>
        <c:axPos val="b"/>
        <c:title>
          <c:tx>
            <c:rich>
              <a:bodyPr/>
              <a:lstStyle/>
              <a:p>
                <a:pPr>
                  <a:defRPr/>
                </a:pPr>
                <a:r>
                  <a:rPr lang="en-US" sz="1800" dirty="0"/>
                  <a:t>Year</a:t>
                </a:r>
              </a:p>
            </c:rich>
          </c:tx>
          <c:layout>
            <c:manualLayout>
              <c:xMode val="edge"/>
              <c:yMode val="edge"/>
              <c:x val="0.46133574852110598"/>
              <c:y val="0.92339619214739488"/>
            </c:manualLayout>
          </c:layout>
        </c:title>
        <c:numFmt formatCode="General" sourceLinked="1"/>
        <c:tickLblPos val="nextTo"/>
        <c:txPr>
          <a:bodyPr rot="-2940000" vert="horz"/>
          <a:lstStyle/>
          <a:p>
            <a:pPr>
              <a:defRPr sz="1600" baseline="0"/>
            </a:pPr>
            <a:endParaRPr lang="en-US"/>
          </a:p>
        </c:txPr>
        <c:crossAx val="77872128"/>
        <c:crosses val="autoZero"/>
        <c:auto val="1"/>
        <c:lblAlgn val="ctr"/>
        <c:lblOffset val="100"/>
      </c:catAx>
      <c:valAx>
        <c:axId val="77872128"/>
        <c:scaling>
          <c:orientation val="minMax"/>
        </c:scaling>
        <c:axPos val="l"/>
        <c:majorGridlines/>
        <c:title>
          <c:tx>
            <c:rich>
              <a:bodyPr rot="-5400000" vert="horz"/>
              <a:lstStyle/>
              <a:p>
                <a:pPr>
                  <a:defRPr/>
                </a:pPr>
                <a:r>
                  <a:rPr lang="en-US" sz="1600" dirty="0"/>
                  <a:t>Emissions (Million metric tons CO</a:t>
                </a:r>
                <a:r>
                  <a:rPr lang="en-US" sz="1600" baseline="-25000" dirty="0"/>
                  <a:t>2</a:t>
                </a:r>
                <a:r>
                  <a:rPr lang="en-US" sz="1600" baseline="0" dirty="0"/>
                  <a:t>e</a:t>
                </a:r>
                <a:r>
                  <a:rPr lang="en-US" sz="1600" dirty="0"/>
                  <a:t>)</a:t>
                </a:r>
              </a:p>
            </c:rich>
          </c:tx>
          <c:layout>
            <c:manualLayout>
              <c:xMode val="edge"/>
              <c:yMode val="edge"/>
              <c:x val="2.8247690099572412E-3"/>
              <c:y val="4.7283638863154724E-2"/>
            </c:manualLayout>
          </c:layout>
        </c:title>
        <c:numFmt formatCode="0" sourceLinked="0"/>
        <c:tickLblPos val="nextTo"/>
        <c:txPr>
          <a:bodyPr/>
          <a:lstStyle/>
          <a:p>
            <a:pPr>
              <a:defRPr sz="1600" baseline="0"/>
            </a:pPr>
            <a:endParaRPr lang="en-US"/>
          </a:p>
        </c:txPr>
        <c:crossAx val="77870208"/>
        <c:crosses val="autoZero"/>
        <c:crossBetween val="between"/>
      </c:valAx>
    </c:plotArea>
    <c:legend>
      <c:legendPos val="r"/>
      <c:legendEntry>
        <c:idx val="0"/>
        <c:txPr>
          <a:bodyPr/>
          <a:lstStyle/>
          <a:p>
            <a:pPr>
              <a:defRPr sz="1600" baseline="0"/>
            </a:pPr>
            <a:endParaRPr lang="en-US"/>
          </a:p>
        </c:txPr>
      </c:legendEntry>
      <c:legendEntry>
        <c:idx val="1"/>
        <c:txPr>
          <a:bodyPr/>
          <a:lstStyle/>
          <a:p>
            <a:pPr>
              <a:defRPr sz="1600" baseline="0"/>
            </a:pPr>
            <a:endParaRPr lang="en-US"/>
          </a:p>
        </c:txPr>
      </c:legendEntry>
      <c:layout>
        <c:manualLayout>
          <c:xMode val="edge"/>
          <c:yMode val="edge"/>
          <c:x val="0.81375579461019598"/>
          <c:y val="0.26882406863321645"/>
          <c:w val="0.18444019150384275"/>
          <c:h val="0.55569057899943064"/>
        </c:manualLayout>
      </c:layout>
      <c:txPr>
        <a:bodyPr/>
        <a:lstStyle/>
        <a:p>
          <a:pPr>
            <a:defRPr sz="1800" baseline="0"/>
          </a:pPr>
          <a:endParaRPr lang="en-US"/>
        </a:p>
      </c:txPr>
    </c:legend>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221" tIns="45610" rIns="91221" bIns="45610" numCol="1" anchor="t" anchorCtr="0" compatLnSpc="1">
            <a:prstTxWarp prst="textNoShape">
              <a:avLst/>
            </a:prstTxWarp>
          </a:bodyPr>
          <a:lstStyle>
            <a:lvl1pPr defTabSz="912813">
              <a:defRPr sz="1200">
                <a:latin typeface="Arial" charset="0"/>
              </a:defRPr>
            </a:lvl1pPr>
          </a:lstStyle>
          <a:p>
            <a:pPr>
              <a:defRPr/>
            </a:pPr>
            <a:endParaRPr lang="en-US" dirty="0"/>
          </a:p>
        </p:txBody>
      </p:sp>
      <p:sp>
        <p:nvSpPr>
          <p:cNvPr id="207875" name="Rectangle 3"/>
          <p:cNvSpPr>
            <a:spLocks noGrp="1" noChangeArrowheads="1"/>
          </p:cNvSpPr>
          <p:nvPr>
            <p:ph type="dt" sz="quarter" idx="1"/>
          </p:nvPr>
        </p:nvSpPr>
        <p:spPr bwMode="auto">
          <a:xfrm>
            <a:off x="3962400" y="0"/>
            <a:ext cx="3033713" cy="463550"/>
          </a:xfrm>
          <a:prstGeom prst="rect">
            <a:avLst/>
          </a:prstGeom>
          <a:noFill/>
          <a:ln w="9525">
            <a:noFill/>
            <a:miter lim="800000"/>
            <a:headEnd/>
            <a:tailEnd/>
          </a:ln>
          <a:effectLst/>
        </p:spPr>
        <p:txBody>
          <a:bodyPr vert="horz" wrap="square" lIns="91221" tIns="45610" rIns="91221" bIns="45610" numCol="1" anchor="t" anchorCtr="0" compatLnSpc="1">
            <a:prstTxWarp prst="textNoShape">
              <a:avLst/>
            </a:prstTxWarp>
          </a:bodyPr>
          <a:lstStyle>
            <a:lvl1pPr algn="r" defTabSz="912813">
              <a:defRPr sz="1200">
                <a:latin typeface="Arial" charset="0"/>
              </a:defRPr>
            </a:lvl1pPr>
          </a:lstStyle>
          <a:p>
            <a:pPr>
              <a:defRPr/>
            </a:pPr>
            <a:endParaRPr lang="en-US" dirty="0"/>
          </a:p>
        </p:txBody>
      </p:sp>
      <p:sp>
        <p:nvSpPr>
          <p:cNvPr id="207876" name="Rectangle 4"/>
          <p:cNvSpPr>
            <a:spLocks noGrp="1" noChangeArrowheads="1"/>
          </p:cNvSpPr>
          <p:nvPr>
            <p:ph type="ftr" sz="quarter" idx="2"/>
          </p:nvPr>
        </p:nvSpPr>
        <p:spPr bwMode="auto">
          <a:xfrm>
            <a:off x="0" y="8805863"/>
            <a:ext cx="3033713" cy="463550"/>
          </a:xfrm>
          <a:prstGeom prst="rect">
            <a:avLst/>
          </a:prstGeom>
          <a:noFill/>
          <a:ln w="9525">
            <a:noFill/>
            <a:miter lim="800000"/>
            <a:headEnd/>
            <a:tailEnd/>
          </a:ln>
          <a:effectLst/>
        </p:spPr>
        <p:txBody>
          <a:bodyPr vert="horz" wrap="square" lIns="91221" tIns="45610" rIns="91221" bIns="45610" numCol="1" anchor="b" anchorCtr="0" compatLnSpc="1">
            <a:prstTxWarp prst="textNoShape">
              <a:avLst/>
            </a:prstTxWarp>
          </a:bodyPr>
          <a:lstStyle>
            <a:lvl1pPr defTabSz="912813">
              <a:defRPr sz="1200">
                <a:latin typeface="Arial" charset="0"/>
              </a:defRPr>
            </a:lvl1pPr>
          </a:lstStyle>
          <a:p>
            <a:pPr>
              <a:defRPr/>
            </a:pPr>
            <a:endParaRPr lang="en-US" dirty="0"/>
          </a:p>
        </p:txBody>
      </p:sp>
      <p:sp>
        <p:nvSpPr>
          <p:cNvPr id="207877" name="Rectangle 5"/>
          <p:cNvSpPr>
            <a:spLocks noGrp="1" noChangeArrowheads="1"/>
          </p:cNvSpPr>
          <p:nvPr>
            <p:ph type="sldNum" sz="quarter" idx="3"/>
          </p:nvPr>
        </p:nvSpPr>
        <p:spPr bwMode="auto">
          <a:xfrm>
            <a:off x="3962400" y="8805863"/>
            <a:ext cx="3033713" cy="463550"/>
          </a:xfrm>
          <a:prstGeom prst="rect">
            <a:avLst/>
          </a:prstGeom>
          <a:noFill/>
          <a:ln w="9525">
            <a:noFill/>
            <a:miter lim="800000"/>
            <a:headEnd/>
            <a:tailEnd/>
          </a:ln>
          <a:effectLst/>
        </p:spPr>
        <p:txBody>
          <a:bodyPr vert="horz" wrap="square" lIns="91221" tIns="45610" rIns="91221" bIns="45610" numCol="1" anchor="b" anchorCtr="0" compatLnSpc="1">
            <a:prstTxWarp prst="textNoShape">
              <a:avLst/>
            </a:prstTxWarp>
          </a:bodyPr>
          <a:lstStyle>
            <a:lvl1pPr algn="r" defTabSz="912813">
              <a:defRPr sz="1200">
                <a:latin typeface="Arial" charset="0"/>
              </a:defRPr>
            </a:lvl1pPr>
          </a:lstStyle>
          <a:p>
            <a:pPr>
              <a:defRPr/>
            </a:pPr>
            <a:fld id="{F14AD3AF-E853-41DD-9C6B-157657455CBF}"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3713" cy="463550"/>
          </a:xfrm>
          <a:prstGeom prst="rect">
            <a:avLst/>
          </a:prstGeom>
          <a:noFill/>
          <a:ln w="9525">
            <a:noFill/>
            <a:miter lim="800000"/>
            <a:headEnd/>
            <a:tailEnd/>
          </a:ln>
        </p:spPr>
        <p:txBody>
          <a:bodyPr vert="horz" wrap="square" lIns="92953" tIns="46477" rIns="92953" bIns="46477" numCol="1" anchor="t" anchorCtr="0" compatLnSpc="1">
            <a:prstTxWarp prst="textNoShape">
              <a:avLst/>
            </a:prstTxWarp>
          </a:bodyPr>
          <a:lstStyle>
            <a:lvl1pPr defTabSz="930275">
              <a:defRPr sz="1200">
                <a:latin typeface="Arial" charset="0"/>
              </a:defRPr>
            </a:lvl1pPr>
          </a:lstStyle>
          <a:p>
            <a:pPr>
              <a:defRPr/>
            </a:pPr>
            <a:endParaRPr lang="en-US" dirty="0"/>
          </a:p>
        </p:txBody>
      </p:sp>
      <p:sp>
        <p:nvSpPr>
          <p:cNvPr id="3075" name="Rectangle 3"/>
          <p:cNvSpPr>
            <a:spLocks noGrp="1" noChangeArrowheads="1"/>
          </p:cNvSpPr>
          <p:nvPr>
            <p:ph type="dt" idx="1"/>
          </p:nvPr>
        </p:nvSpPr>
        <p:spPr bwMode="auto">
          <a:xfrm>
            <a:off x="3963988" y="0"/>
            <a:ext cx="3033712" cy="463550"/>
          </a:xfrm>
          <a:prstGeom prst="rect">
            <a:avLst/>
          </a:prstGeom>
          <a:noFill/>
          <a:ln w="9525">
            <a:noFill/>
            <a:miter lim="800000"/>
            <a:headEnd/>
            <a:tailEnd/>
          </a:ln>
        </p:spPr>
        <p:txBody>
          <a:bodyPr vert="horz" wrap="square" lIns="92953" tIns="46477" rIns="92953" bIns="46477" numCol="1" anchor="t" anchorCtr="0" compatLnSpc="1">
            <a:prstTxWarp prst="textNoShape">
              <a:avLst/>
            </a:prstTxWarp>
          </a:bodyPr>
          <a:lstStyle>
            <a:lvl1pPr algn="r" defTabSz="930275">
              <a:defRPr sz="1200">
                <a:latin typeface="Arial" charset="0"/>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3450" y="4403725"/>
            <a:ext cx="5130800" cy="4171950"/>
          </a:xfrm>
          <a:prstGeom prst="rect">
            <a:avLst/>
          </a:prstGeom>
          <a:noFill/>
          <a:ln w="9525">
            <a:noFill/>
            <a:miter lim="800000"/>
            <a:headEnd/>
            <a:tailEnd/>
          </a:ln>
        </p:spPr>
        <p:txBody>
          <a:bodyPr vert="horz" wrap="square" lIns="92953" tIns="46477" rIns="92953" bIns="4647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07450"/>
            <a:ext cx="3033713" cy="463550"/>
          </a:xfrm>
          <a:prstGeom prst="rect">
            <a:avLst/>
          </a:prstGeom>
          <a:noFill/>
          <a:ln w="9525">
            <a:noFill/>
            <a:miter lim="800000"/>
            <a:headEnd/>
            <a:tailEnd/>
          </a:ln>
        </p:spPr>
        <p:txBody>
          <a:bodyPr vert="horz" wrap="square" lIns="92953" tIns="46477" rIns="92953" bIns="46477" numCol="1" anchor="b" anchorCtr="0" compatLnSpc="1">
            <a:prstTxWarp prst="textNoShape">
              <a:avLst/>
            </a:prstTxWarp>
          </a:bodyPr>
          <a:lstStyle>
            <a:lvl1pPr defTabSz="930275">
              <a:defRPr sz="1200">
                <a:latin typeface="Arial" charset="0"/>
              </a:defRPr>
            </a:lvl1pPr>
          </a:lstStyle>
          <a:p>
            <a:pPr>
              <a:defRPr/>
            </a:pPr>
            <a:endParaRPr lang="en-US" dirty="0"/>
          </a:p>
        </p:txBody>
      </p:sp>
      <p:sp>
        <p:nvSpPr>
          <p:cNvPr id="3079" name="Rectangle 7"/>
          <p:cNvSpPr>
            <a:spLocks noGrp="1" noChangeArrowheads="1"/>
          </p:cNvSpPr>
          <p:nvPr>
            <p:ph type="sldNum" sz="quarter" idx="5"/>
          </p:nvPr>
        </p:nvSpPr>
        <p:spPr bwMode="auto">
          <a:xfrm>
            <a:off x="3963988" y="8807450"/>
            <a:ext cx="3033712" cy="463550"/>
          </a:xfrm>
          <a:prstGeom prst="rect">
            <a:avLst/>
          </a:prstGeom>
          <a:noFill/>
          <a:ln w="9525">
            <a:noFill/>
            <a:miter lim="800000"/>
            <a:headEnd/>
            <a:tailEnd/>
          </a:ln>
        </p:spPr>
        <p:txBody>
          <a:bodyPr vert="horz" wrap="square" lIns="92953" tIns="46477" rIns="92953" bIns="46477" numCol="1" anchor="b" anchorCtr="0" compatLnSpc="1">
            <a:prstTxWarp prst="textNoShape">
              <a:avLst/>
            </a:prstTxWarp>
          </a:bodyPr>
          <a:lstStyle>
            <a:lvl1pPr algn="r" defTabSz="930275">
              <a:defRPr sz="1200">
                <a:latin typeface="Arial" charset="0"/>
              </a:defRPr>
            </a:lvl1pPr>
          </a:lstStyle>
          <a:p>
            <a:pPr>
              <a:defRPr/>
            </a:pPr>
            <a:fld id="{8DB8C9F8-2507-43B8-94EB-5DEE5D53B02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we’ll move on</a:t>
            </a:r>
            <a:r>
              <a:rPr lang="en-US" baseline="0" dirty="0" smtClean="0"/>
              <a:t> to the methodologies for both the Inventory and the GHGRP.  For the most part, the methodology doesn’t differ between MSW landfills and industrial waste landfills, but there is a distinction between landfills with gas collection systems and landfills without gas collection systems.  </a:t>
            </a:r>
          </a:p>
          <a:p>
            <a:endParaRPr lang="en-US" baseline="0" dirty="0" smtClean="0"/>
          </a:p>
          <a:p>
            <a:r>
              <a:rPr lang="en-US" dirty="0" smtClean="0"/>
              <a:t>Additionally,</a:t>
            </a:r>
            <a:r>
              <a:rPr lang="en-US" baseline="0" dirty="0" smtClean="0"/>
              <a:t> t</a:t>
            </a:r>
            <a:r>
              <a:rPr lang="en-US" dirty="0" smtClean="0"/>
              <a:t>he GHGRP requires landfills with gas collection systems</a:t>
            </a:r>
            <a:r>
              <a:rPr lang="en-US" baseline="0" dirty="0" smtClean="0"/>
              <a:t> </a:t>
            </a:r>
            <a:r>
              <a:rPr lang="en-US" dirty="0" smtClean="0"/>
              <a:t>to report emissions in</a:t>
            </a:r>
            <a:r>
              <a:rPr lang="en-US" baseline="0" dirty="0" smtClean="0"/>
              <a:t> two ways that we’re calling the forward calculation and the back calculation.  The forward calculation approach is the same methodology that is used by the Inventory.  The back calculation approach is only used by the GHGRP.  </a:t>
            </a:r>
          </a:p>
          <a:p>
            <a:endParaRPr lang="en-US" baseline="0" dirty="0" smtClean="0"/>
          </a:p>
          <a:p>
            <a:r>
              <a:rPr lang="en-US" baseline="0" dirty="0" smtClean="0"/>
              <a:t>The GHGRP requires facilities to calculate CH4 emissions two ways because . . . </a:t>
            </a:r>
          </a:p>
          <a:p>
            <a:endParaRPr lang="en-US" baseline="0" dirty="0" smtClean="0"/>
          </a:p>
          <a:p>
            <a:r>
              <a:rPr lang="en-US" baseline="0" dirty="0" smtClean="0"/>
              <a:t>We are still assessing the variability between the two approaches at this time.  </a:t>
            </a:r>
            <a:endParaRPr lang="en-US" dirty="0"/>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ヒラギノ角ゴ Pro W3" pitchFamily="1" charset="-128"/>
                <a:cs typeface="+mn-cs"/>
              </a:rPr>
              <a:t>Because there isn’t</a:t>
            </a:r>
            <a:r>
              <a:rPr lang="en-US" sz="1200" kern="1200" baseline="0" dirty="0" smtClean="0">
                <a:solidFill>
                  <a:schemeClr val="tx1"/>
                </a:solidFill>
                <a:latin typeface="Arial" charset="0"/>
                <a:ea typeface="ヒラギノ角ゴ Pro W3" pitchFamily="1" charset="-128"/>
                <a:cs typeface="+mn-cs"/>
              </a:rPr>
              <a:t> </a:t>
            </a:r>
            <a:r>
              <a:rPr lang="en-US" sz="1200" kern="1200" dirty="0" smtClean="0">
                <a:solidFill>
                  <a:schemeClr val="tx1"/>
                </a:solidFill>
                <a:latin typeface="Arial" charset="0"/>
                <a:ea typeface="ヒラギノ角ゴ Pro W3" pitchFamily="1" charset="-128"/>
                <a:cs typeface="+mn-cs"/>
              </a:rPr>
              <a:t>an accepted method to directly measure CH</a:t>
            </a:r>
            <a:r>
              <a:rPr lang="en-US" sz="1200" kern="1200" baseline="-25000" dirty="0" smtClean="0">
                <a:solidFill>
                  <a:schemeClr val="tx1"/>
                </a:solidFill>
                <a:latin typeface="Arial" charset="0"/>
                <a:ea typeface="ヒラギノ角ゴ Pro W3" pitchFamily="1" charset="-128"/>
                <a:cs typeface="+mn-cs"/>
              </a:rPr>
              <a:t>4</a:t>
            </a:r>
            <a:r>
              <a:rPr lang="en-US" sz="1200" kern="1200" dirty="0" smtClean="0">
                <a:solidFill>
                  <a:schemeClr val="tx1"/>
                </a:solidFill>
                <a:latin typeface="Arial" charset="0"/>
                <a:ea typeface="ヒラギノ角ゴ Pro W3" pitchFamily="1" charset="-128"/>
                <a:cs typeface="+mn-cs"/>
              </a:rPr>
              <a:t> emissions from landfills, CH</a:t>
            </a:r>
            <a:r>
              <a:rPr lang="en-US" sz="1200" kern="1200" baseline="-25000" dirty="0" smtClean="0">
                <a:solidFill>
                  <a:schemeClr val="tx1"/>
                </a:solidFill>
                <a:latin typeface="Arial" charset="0"/>
                <a:ea typeface="ヒラギノ角ゴ Pro W3" pitchFamily="1" charset="-128"/>
                <a:cs typeface="+mn-cs"/>
              </a:rPr>
              <a:t>4</a:t>
            </a:r>
            <a:r>
              <a:rPr lang="en-US" sz="1200" kern="1200" dirty="0" smtClean="0">
                <a:solidFill>
                  <a:schemeClr val="tx1"/>
                </a:solidFill>
                <a:latin typeface="Arial" charset="0"/>
                <a:ea typeface="ヒラギノ角ゴ Pro W3" pitchFamily="1" charset="-128"/>
                <a:cs typeface="+mn-cs"/>
              </a:rPr>
              <a:t> generation estimates are based on the IPCC’s first order decay model where the rate of methane generation is proportional to the amount of degradable waste placed in the landfill. </a:t>
            </a:r>
          </a:p>
          <a:p>
            <a:endParaRPr lang="en-US" dirty="0" smtClean="0"/>
          </a:p>
          <a:p>
            <a:r>
              <a:rPr lang="en-US" dirty="0" smtClean="0"/>
              <a:t>Both the Inventory</a:t>
            </a:r>
            <a:r>
              <a:rPr lang="en-US" baseline="0" dirty="0" smtClean="0"/>
              <a:t> and GHGRP use the first order decay model to determine the amount of CH4 generated, but there are differences in the values used for some of the equation inputs.  </a:t>
            </a:r>
            <a:endParaRPr lang="en-US" dirty="0"/>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ヒラギノ角ゴ Pro W3" pitchFamily="1" charset="-128"/>
                <a:cs typeface="+mn-cs"/>
              </a:rPr>
              <a:t>CH</a:t>
            </a:r>
            <a:r>
              <a:rPr lang="en-US" sz="1200" kern="1200" baseline="-25000" dirty="0" smtClean="0">
                <a:solidFill>
                  <a:schemeClr val="tx1"/>
                </a:solidFill>
                <a:latin typeface="Arial" charset="0"/>
                <a:ea typeface="ヒラギノ角ゴ Pro W3" pitchFamily="1" charset="-128"/>
                <a:cs typeface="+mn-cs"/>
              </a:rPr>
              <a:t>4</a:t>
            </a:r>
            <a:r>
              <a:rPr lang="en-US" sz="1200" kern="1200" dirty="0" smtClean="0">
                <a:solidFill>
                  <a:schemeClr val="tx1"/>
                </a:solidFill>
                <a:latin typeface="Arial" charset="0"/>
                <a:ea typeface="ヒラギノ角ゴ Pro W3" pitchFamily="1" charset="-128"/>
                <a:cs typeface="+mn-cs"/>
              </a:rPr>
              <a:t> generation estimates are based on the IPCC’s first order decay model where the rate of methane generation is proportional to the quantity of degradable waste placed in the landfill.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Arial" charset="0"/>
              <a:ea typeface="ヒラギノ角ゴ Pro W3" pitchFamily="1"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ヒラギノ角ゴ Pro W3" pitchFamily="1" charset="-128"/>
                <a:cs typeface="+mn-cs"/>
              </a:rPr>
              <a:t>The key terms affecting CH</a:t>
            </a:r>
            <a:r>
              <a:rPr lang="en-US" sz="1200" kern="1200" baseline="-25000" dirty="0" smtClean="0">
                <a:solidFill>
                  <a:schemeClr val="tx1"/>
                </a:solidFill>
                <a:latin typeface="Arial" charset="0"/>
                <a:ea typeface="ヒラギノ角ゴ Pro W3" pitchFamily="1" charset="-128"/>
                <a:cs typeface="+mn-cs"/>
              </a:rPr>
              <a:t>4</a:t>
            </a:r>
            <a:r>
              <a:rPr lang="en-US" sz="1200" kern="1200" dirty="0" smtClean="0">
                <a:solidFill>
                  <a:schemeClr val="tx1"/>
                </a:solidFill>
                <a:latin typeface="Arial" charset="0"/>
                <a:ea typeface="ヒラギノ角ゴ Pro W3" pitchFamily="1" charset="-128"/>
                <a:cs typeface="+mn-cs"/>
              </a:rPr>
              <a:t> generation are the methane generation potential (Lo)</a:t>
            </a:r>
            <a:r>
              <a:rPr lang="en-US" sz="1200" kern="1200" baseline="0" dirty="0" smtClean="0">
                <a:solidFill>
                  <a:schemeClr val="tx1"/>
                </a:solidFill>
                <a:latin typeface="Arial" charset="0"/>
                <a:ea typeface="ヒラギノ角ゴ Pro W3" pitchFamily="1" charset="-128"/>
                <a:cs typeface="+mn-cs"/>
              </a:rPr>
              <a:t> and the </a:t>
            </a:r>
            <a:r>
              <a:rPr lang="en-US" sz="1200" kern="1200" dirty="0" smtClean="0">
                <a:solidFill>
                  <a:schemeClr val="tx1"/>
                </a:solidFill>
                <a:latin typeface="Arial" charset="0"/>
                <a:ea typeface="ヒラギノ角ゴ Pro W3" pitchFamily="1" charset="-128"/>
                <a:cs typeface="+mn-cs"/>
              </a:rPr>
              <a:t>decay rate (k).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Arial" charset="0"/>
              <a:ea typeface="ヒラギノ角ゴ Pro W3" pitchFamily="1" charset="-128"/>
              <a:cs typeface="+mn-cs"/>
            </a:endParaRPr>
          </a:p>
          <a:p>
            <a:endParaRPr lang="en-US" dirty="0" smtClean="0"/>
          </a:p>
          <a:p>
            <a:r>
              <a:rPr lang="en-US" sz="1200" dirty="0" smtClean="0"/>
              <a:t>(Lo = DOC</a:t>
            </a:r>
            <a:r>
              <a:rPr lang="en-US" sz="1200" baseline="-25000" dirty="0" smtClean="0"/>
              <a:t>x</a:t>
            </a:r>
            <a:r>
              <a:rPr lang="en-US" sz="1200" dirty="0" smtClean="0"/>
              <a:t> * MCF * DOC</a:t>
            </a:r>
            <a:r>
              <a:rPr lang="en-US" sz="1200" baseline="-25000" dirty="0" smtClean="0"/>
              <a:t>F</a:t>
            </a:r>
            <a:r>
              <a:rPr lang="en-US" sz="1200" dirty="0" smtClean="0"/>
              <a:t> * F)</a:t>
            </a:r>
            <a:endParaRPr lang="en-US" dirty="0"/>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Both</a:t>
            </a:r>
            <a:r>
              <a:rPr lang="en-US" baseline="0" dirty="0" smtClean="0"/>
              <a:t> the Inventory and the reporting program use this equation for landfills without gas collection systems.  It’s essentially subtracting the amount of CH4 that’s oxidized as it passes through the landfill cover from the amount of CH4 generated.  So no differences here. </a:t>
            </a:r>
            <a:endParaRPr lang="en-US" dirty="0"/>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Arial" charset="0"/>
                <a:ea typeface="ヒラギノ角ゴ Pro W3" pitchFamily="1" charset="-128"/>
                <a:cs typeface="+mn-cs"/>
              </a:rPr>
              <a:t>There are significant differences between how the amount of CH</a:t>
            </a:r>
            <a:r>
              <a:rPr lang="en-US" sz="1200" kern="1200" baseline="-25000" dirty="0" smtClean="0">
                <a:solidFill>
                  <a:schemeClr val="tx1"/>
                </a:solidFill>
                <a:latin typeface="Arial" charset="0"/>
                <a:ea typeface="ヒラギノ角ゴ Pro W3" pitchFamily="1" charset="-128"/>
                <a:cs typeface="+mn-cs"/>
              </a:rPr>
              <a:t>4</a:t>
            </a:r>
            <a:r>
              <a:rPr lang="en-US" sz="1200" kern="1200" dirty="0" smtClean="0">
                <a:solidFill>
                  <a:schemeClr val="tx1"/>
                </a:solidFill>
                <a:latin typeface="Arial" charset="0"/>
                <a:ea typeface="ヒラギノ角ゴ Pro W3" pitchFamily="1" charset="-128"/>
                <a:cs typeface="+mn-cs"/>
              </a:rPr>
              <a:t> recovered by landfill gas collection systems is calculated by the Inventory and the GHGRP.</a:t>
            </a:r>
            <a:r>
              <a:rPr lang="en-US" sz="1200" kern="1200" baseline="0" dirty="0" smtClean="0">
                <a:solidFill>
                  <a:schemeClr val="tx1"/>
                </a:solidFill>
                <a:latin typeface="Arial" charset="0"/>
                <a:ea typeface="ヒラギノ角ゴ Pro W3" pitchFamily="1" charset="-128"/>
                <a:cs typeface="+mn-cs"/>
              </a:rPr>
              <a:t>  </a:t>
            </a:r>
          </a:p>
          <a:p>
            <a:endParaRPr lang="en-US" sz="1200" kern="1200" baseline="0" dirty="0" smtClean="0">
              <a:solidFill>
                <a:schemeClr val="tx1"/>
              </a:solidFill>
              <a:latin typeface="Arial" charset="0"/>
              <a:ea typeface="ヒラギノ角ゴ Pro W3" pitchFamily="1"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In the Inventory, methane recovery is determined using a combination of 3 databases shown in purple.  The first is the EPA’s Landfill Methane Outreach Program or LMOP, which is a voluntary database with data about landfill gas to energy programs.  The second is the EIA’s 1605(b) program, which contains facility-reported information.  This database was last updated in 2005.  The third is the Flare Vendor database, which consists of sales data obtained each year from 3 of the largest flare vendors.  The EIA database has been considered the least uncertain of these data sources because data were directly reported, but now it may be out of date.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Unlike methane generation, methane recovery is determined on a landfill-by-landfill basis.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There are overlapping landfills in these 3 databases, and a significant amount of effort is expended each year to avoid double counting recovery.  The bottom line is that Inventory CH4 recovery estimates result in high uncertainties. </a:t>
            </a:r>
            <a:endParaRPr lang="en-US" sz="1200" kern="1200" baseline="0" dirty="0" smtClean="0">
              <a:solidFill>
                <a:schemeClr val="tx1"/>
              </a:solidFill>
              <a:latin typeface="Arial" charset="0"/>
              <a:ea typeface="ヒラギノ角ゴ Pro W3" pitchFamily="1" charset="-128"/>
              <a:cs typeface="+mn-cs"/>
            </a:endParaRPr>
          </a:p>
          <a:p>
            <a:endParaRPr lang="en-US" sz="1200" kern="1200" baseline="0" dirty="0" smtClean="0">
              <a:solidFill>
                <a:schemeClr val="tx1"/>
              </a:solidFill>
              <a:latin typeface="Arial" charset="0"/>
              <a:cs typeface="+mn-cs"/>
            </a:endParaRPr>
          </a:p>
          <a:p>
            <a:endParaRPr lang="en-US" sz="1200" kern="1200" dirty="0" smtClean="0">
              <a:solidFill>
                <a:schemeClr val="tx1"/>
              </a:solidFill>
              <a:latin typeface="Arial" charset="0"/>
              <a:ea typeface="ヒラギノ角ゴ Pro W3" pitchFamily="1" charset="-128"/>
              <a:cs typeface="+mn-cs"/>
            </a:endParaRPr>
          </a:p>
          <a:p>
            <a:endParaRPr lang="en-US" dirty="0"/>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Arial" charset="0"/>
                <a:ea typeface="ヒラギノ角ゴ Pro W3" pitchFamily="1" charset="-128"/>
                <a:cs typeface="+mn-cs"/>
              </a:rPr>
              <a:t>The GHGRP, on the other hand, requires direct measurements of flow rates and CH</a:t>
            </a:r>
            <a:r>
              <a:rPr lang="en-US" sz="1200" kern="1200" baseline="-25000" dirty="0" smtClean="0">
                <a:solidFill>
                  <a:schemeClr val="tx1"/>
                </a:solidFill>
                <a:latin typeface="Arial" charset="0"/>
                <a:ea typeface="ヒラギノ角ゴ Pro W3" pitchFamily="1" charset="-128"/>
                <a:cs typeface="+mn-cs"/>
              </a:rPr>
              <a:t>4</a:t>
            </a:r>
            <a:r>
              <a:rPr lang="en-US" sz="1200" kern="1200" dirty="0" smtClean="0">
                <a:solidFill>
                  <a:schemeClr val="tx1"/>
                </a:solidFill>
                <a:latin typeface="Arial" charset="0"/>
                <a:ea typeface="ヒラギノ角ゴ Pro W3" pitchFamily="1" charset="-128"/>
                <a:cs typeface="+mn-cs"/>
              </a:rPr>
              <a:t> concentration of the recovered landfill gas that’s used to calculate</a:t>
            </a:r>
            <a:r>
              <a:rPr lang="en-US" sz="1200" kern="1200" baseline="0" dirty="0" smtClean="0">
                <a:solidFill>
                  <a:schemeClr val="tx1"/>
                </a:solidFill>
                <a:latin typeface="Arial" charset="0"/>
                <a:ea typeface="ヒラギノ角ゴ Pro W3" pitchFamily="1" charset="-128"/>
                <a:cs typeface="+mn-cs"/>
              </a:rPr>
              <a:t> R, so it’s a more accurate R value by landfill</a:t>
            </a:r>
            <a:r>
              <a:rPr lang="en-US" sz="1200" kern="1200" dirty="0" smtClean="0">
                <a:solidFill>
                  <a:schemeClr val="tx1"/>
                </a:solidFill>
                <a:latin typeface="Arial" charset="0"/>
                <a:ea typeface="ヒラギノ角ゴ Pro W3" pitchFamily="1" charset="-128"/>
                <a:cs typeface="+mn-cs"/>
              </a:rPr>
              <a:t>.  </a:t>
            </a:r>
          </a:p>
          <a:p>
            <a:endParaRPr lang="en-US" sz="1200" kern="1200" dirty="0" smtClean="0">
              <a:solidFill>
                <a:schemeClr val="tx1"/>
              </a:solidFill>
              <a:latin typeface="Arial" charset="0"/>
              <a:cs typeface="+mn-cs"/>
            </a:endParaRPr>
          </a:p>
          <a:p>
            <a:r>
              <a:rPr lang="en-US" sz="1200" kern="1200" dirty="0" smtClean="0">
                <a:solidFill>
                  <a:schemeClr val="tx1"/>
                </a:solidFill>
                <a:latin typeface="Arial" charset="0"/>
                <a:cs typeface="+mn-cs"/>
              </a:rPr>
              <a:t>The GHGRP also requires</a:t>
            </a:r>
            <a:r>
              <a:rPr lang="en-US" sz="1200" kern="1200" baseline="0" dirty="0" smtClean="0">
                <a:solidFill>
                  <a:schemeClr val="tx1"/>
                </a:solidFill>
                <a:latin typeface="Arial" charset="0"/>
                <a:cs typeface="+mn-cs"/>
              </a:rPr>
              <a:t> facilities to use two different methodologies to assess and report their GHG emissions. </a:t>
            </a:r>
          </a:p>
          <a:p>
            <a:endParaRPr lang="en-US" sz="1200" kern="1200" baseline="0" dirty="0" smtClean="0">
              <a:solidFill>
                <a:schemeClr val="tx1"/>
              </a:solidFill>
              <a:latin typeface="Arial" charset="0"/>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ヒラギノ角ゴ Pro W3" pitchFamily="1" charset="-128"/>
                <a:cs typeface="+mn-cs"/>
              </a:rPr>
              <a:t>Landfills that have gas collection systems must calculate their emissions using both the IPCC First Order Decay Model and the measured CH4 collection rates and estimated gas collection efficiency. This provides a means by which all landfills would report emissions and generation consistently using the same (IPCC First Order Decay Model) methodology, while also providing reporting of site-specific emissions and generation estimates based on gas collection data.</a:t>
            </a:r>
          </a:p>
          <a:p>
            <a:endParaRPr lang="en-US" dirty="0"/>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cs typeface="+mn-cs"/>
              </a:rPr>
              <a:t>The equation shown here relies primarily on the modeled CH4 generation rates determined from the mass of waste disposed.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The Inventory and GHGRP use the same equation, but different values for DE and </a:t>
            </a:r>
            <a:r>
              <a:rPr lang="en-US" sz="1200" dirty="0" err="1" smtClean="0"/>
              <a:t>f</a:t>
            </a:r>
            <a:r>
              <a:rPr lang="en-US" sz="1200" baseline="-25000" dirty="0" err="1" smtClean="0"/>
              <a:t>Dest</a:t>
            </a:r>
            <a:r>
              <a:rPr lang="en-US" sz="1200" baseline="-25000" dirty="0" smtClean="0"/>
              <a:t>. </a:t>
            </a:r>
          </a:p>
          <a:p>
            <a:endParaRPr lang="en-US" sz="1200" kern="1200" baseline="0" dirty="0" smtClean="0">
              <a:solidFill>
                <a:schemeClr val="tx1"/>
              </a:solidFill>
              <a:latin typeface="Arial" charset="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More uncertainty with Inventory estimates b/c of 2</a:t>
            </a:r>
            <a:r>
              <a:rPr lang="en-US" sz="1200" baseline="30000" dirty="0" smtClean="0"/>
              <a:t>nd</a:t>
            </a:r>
            <a:r>
              <a:rPr lang="en-US" sz="1200" dirty="0" smtClean="0"/>
              <a:t> data sources for R, less uncertainty in GHGRP estimates b/c rule requires direct measurement of R</a:t>
            </a:r>
          </a:p>
          <a:p>
            <a:endParaRPr lang="en-US" dirty="0"/>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second methodology</a:t>
            </a:r>
            <a:r>
              <a:rPr lang="en-US" baseline="0" dirty="0" smtClean="0"/>
              <a:t> required by the GHGRP relies primarily on the measured quantity of gas recovered and an estimate of the collection efficiency of the gas collection system.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ヒラギノ角ゴ Pro W3" pitchFamily="1" charset="-128"/>
                <a:cs typeface="+mn-cs"/>
              </a:rPr>
              <a:t>The</a:t>
            </a:r>
            <a:r>
              <a:rPr lang="en-US" sz="1200" kern="1200" baseline="0" dirty="0" smtClean="0">
                <a:solidFill>
                  <a:schemeClr val="tx1"/>
                </a:solidFill>
                <a:latin typeface="Arial" charset="0"/>
                <a:ea typeface="ヒラギノ角ゴ Pro W3" pitchFamily="1" charset="-128"/>
                <a:cs typeface="+mn-cs"/>
              </a:rPr>
              <a:t> big difference between the forward and back calculation equations lie with this first term.  The forward calculation uses GCH4 from the FOD model while here, </a:t>
            </a:r>
            <a:r>
              <a:rPr lang="en-US" sz="1200" kern="1200" dirty="0" smtClean="0">
                <a:solidFill>
                  <a:schemeClr val="tx1"/>
                </a:solidFill>
                <a:latin typeface="Arial" charset="0"/>
                <a:ea typeface="ヒラギノ角ゴ Pro W3" pitchFamily="1" charset="-128"/>
                <a:cs typeface="+mn-cs"/>
              </a:rPr>
              <a:t>the measured recovery is divided by the collection efficiency as a proxy for CH</a:t>
            </a:r>
            <a:r>
              <a:rPr lang="en-US" sz="1200" kern="1200" baseline="-25000" dirty="0" smtClean="0">
                <a:solidFill>
                  <a:schemeClr val="tx1"/>
                </a:solidFill>
                <a:latin typeface="Arial" charset="0"/>
                <a:ea typeface="ヒラギノ角ゴ Pro W3" pitchFamily="1" charset="-128"/>
                <a:cs typeface="+mn-cs"/>
              </a:rPr>
              <a:t>4 </a:t>
            </a:r>
            <a:r>
              <a:rPr lang="en-US" sz="1200" kern="1200" dirty="0" smtClean="0">
                <a:solidFill>
                  <a:schemeClr val="tx1"/>
                </a:solidFill>
                <a:latin typeface="Arial" charset="0"/>
                <a:ea typeface="ヒラギノ角ゴ Pro W3" pitchFamily="1" charset="-128"/>
                <a:cs typeface="+mn-cs"/>
              </a:rPr>
              <a:t>generation. </a:t>
            </a:r>
            <a:endParaRPr lang="en-US" dirty="0"/>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Number with GCS may be higher</a:t>
            </a:r>
            <a:r>
              <a:rPr lang="en-US" baseline="0" dirty="0" smtClean="0"/>
              <a:t> b/c there landfills with multiple flares listed in the flare database.</a:t>
            </a:r>
            <a:endParaRPr lang="en-US" dirty="0"/>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24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ヒラギノ角ゴ Pro W3" pitchFamily="1" charset="-128"/>
                <a:cs typeface="+mn-cs"/>
              </a:rPr>
              <a:t>Over time, th</a:t>
            </a:r>
            <a:r>
              <a:rPr lang="en-US" sz="1200" kern="1200" baseline="0" dirty="0" smtClean="0">
                <a:solidFill>
                  <a:schemeClr val="tx1"/>
                </a:solidFill>
                <a:latin typeface="Arial" charset="0"/>
                <a:ea typeface="ヒラギノ角ゴ Pro W3" pitchFamily="1" charset="-128"/>
                <a:cs typeface="+mn-cs"/>
              </a:rPr>
              <a:t>e amount of methane generated by landfills in the US has increased significantly as shown by the blue dashed line.  However, despite an increase in generation, net methane emissions have decreased by about 27% since 1990 as shown by the red line.  The decrease in emissions is primarily due to an increase in landfill gas recovery projects and an increase in composting, which diverts degradable waste from a landfill.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25</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a:t>
            </a:r>
            <a:r>
              <a:rPr lang="en-US" baseline="0" dirty="0" smtClean="0"/>
              <a:t> big differences between the Inventory and the reporting program lie in the values used in the FOD equation.  The Inventory uses a national total quantity of waste for all landfills and models CH4 generation in three different climate types.  It’s not landfill specific.</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MSW waste generation and disposal data are collected and published every 2 years by the BioCycle State of Garbage reports. To determine industrial waste generation, production data for the food industry are obtained from the USDA and the Lockwood Post Directory for the pulp and paper sector.  No other industrial waste sources are considered.  The amount of methane generated is determined on a national-scale and not on a landfill by landfill basis. The Inventory uses national waste generation data because no one knows the exact number of open and closed landfills in the U.S.  There are about 2 to 3 thousand active landfills  and as many as 10,000 closed landfills and dumps.  </a:t>
            </a:r>
          </a:p>
          <a:p>
            <a:endParaRPr lang="en-US" baseline="0" dirty="0" smtClean="0"/>
          </a:p>
          <a:p>
            <a:r>
              <a:rPr lang="en-US" baseline="0" dirty="0" smtClean="0"/>
              <a:t>The Reporting Program allows facilities to use facility and/or waste type-specific values for the parameters in the FOD equation.  </a:t>
            </a:r>
            <a:endParaRPr lang="en-US" dirty="0"/>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26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w</a:t>
            </a:r>
            <a:r>
              <a:rPr lang="en-US" dirty="0" smtClean="0"/>
              <a:t>aste we throw</a:t>
            </a:r>
            <a:r>
              <a:rPr lang="en-US" baseline="0" dirty="0" smtClean="0"/>
              <a:t> away </a:t>
            </a:r>
            <a:r>
              <a:rPr lang="en-US" dirty="0" smtClean="0"/>
              <a:t>contains inorganic</a:t>
            </a:r>
            <a:r>
              <a:rPr lang="en-US" baseline="0" dirty="0" smtClean="0"/>
              <a:t> material and also </a:t>
            </a:r>
            <a:r>
              <a:rPr lang="en-US" dirty="0" smtClean="0"/>
              <a:t>organic material, such as food, paper, wood, and garden trimmings. Once the</a:t>
            </a:r>
            <a:r>
              <a:rPr lang="en-US" baseline="0" dirty="0" smtClean="0"/>
              <a:t> </a:t>
            </a:r>
            <a:r>
              <a:rPr lang="en-US" dirty="0" smtClean="0"/>
              <a:t>waste is deposited in a landfill, microbes begin to consume the carbon in organic material, </a:t>
            </a:r>
          </a:p>
          <a:p>
            <a:r>
              <a:rPr lang="en-US" dirty="0" smtClean="0"/>
              <a:t>which causes decomposition. Under the anaerobic conditions prevalent in landfills, the microbial communities contain methane-producing bacteria. As the microbes gradually decompose </a:t>
            </a:r>
          </a:p>
          <a:p>
            <a:r>
              <a:rPr lang="en-US" dirty="0" smtClean="0"/>
              <a:t>organic matter over time, they form landfill biogas. This</a:t>
            </a:r>
            <a:r>
              <a:rPr lang="en-US" baseline="0" dirty="0" smtClean="0"/>
              <a:t> biogas consists of approximately 50% methane and 50% carbon dioxide with trace amounts of other non-methane organic compounds.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smtClean="0">
              <a:solidFill>
                <a:schemeClr val="tx1"/>
              </a:solidFill>
              <a:latin typeface="Arial" charset="0"/>
              <a:ea typeface="ヒラギノ角ゴ Pro W3" pitchFamily="1"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latin typeface="Arial" charset="0"/>
                <a:ea typeface="ヒラギノ角ゴ Pro W3" pitchFamily="1" charset="-128"/>
                <a:cs typeface="+mn-cs"/>
              </a:rPr>
              <a:t>The</a:t>
            </a:r>
            <a:r>
              <a:rPr lang="en-US" sz="1200" b="0" i="0" kern="1200" baseline="0" dirty="0" smtClean="0">
                <a:solidFill>
                  <a:schemeClr val="tx1"/>
                </a:solidFill>
                <a:latin typeface="Arial" charset="0"/>
                <a:ea typeface="ヒラギノ角ゴ Pro W3" pitchFamily="1" charset="-128"/>
                <a:cs typeface="+mn-cs"/>
              </a:rPr>
              <a:t> Inventory and GHGRP for landfills only consider the methane in their emissions estimates because t</a:t>
            </a:r>
            <a:r>
              <a:rPr lang="en-US" sz="1200" b="0" i="0" kern="1200" dirty="0" smtClean="0">
                <a:solidFill>
                  <a:schemeClr val="tx1"/>
                </a:solidFill>
                <a:latin typeface="Arial" charset="0"/>
                <a:ea typeface="ヒラギノ角ゴ Pro W3" pitchFamily="1" charset="-128"/>
                <a:cs typeface="+mn-cs"/>
              </a:rPr>
              <a:t>he CO2</a:t>
            </a:r>
            <a:r>
              <a:rPr lang="en-US" sz="1200" b="0" i="0" kern="1200" baseline="0" dirty="0" smtClean="0">
                <a:solidFill>
                  <a:schemeClr val="tx1"/>
                </a:solidFill>
                <a:latin typeface="Arial" charset="0"/>
                <a:ea typeface="ヒラギノ角ゴ Pro W3" pitchFamily="1" charset="-128"/>
                <a:cs typeface="+mn-cs"/>
              </a:rPr>
              <a:t> is of biogenic origin.</a:t>
            </a:r>
            <a:endParaRPr lang="en-US" sz="1200" b="0" i="0" kern="1200" dirty="0" smtClean="0">
              <a:solidFill>
                <a:schemeClr val="tx1"/>
              </a:solidFill>
              <a:latin typeface="Arial" charset="0"/>
              <a:ea typeface="ヒラギノ角ゴ Pro W3" pitchFamily="1"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smtClean="0">
              <a:solidFill>
                <a:schemeClr val="tx1"/>
              </a:solidFill>
              <a:latin typeface="Arial" charset="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ヒラギノ角ゴ Pro W3" pitchFamily="1" charset="-128"/>
                <a:cs typeface="+mn-cs"/>
              </a:rPr>
              <a:t>The CH</a:t>
            </a:r>
            <a:r>
              <a:rPr lang="en-US" sz="1200" kern="1200" baseline="-25000" dirty="0" smtClean="0">
                <a:solidFill>
                  <a:schemeClr val="tx1"/>
                </a:solidFill>
                <a:latin typeface="Arial" charset="0"/>
                <a:ea typeface="ヒラギノ角ゴ Pro W3" pitchFamily="1" charset="-128"/>
                <a:cs typeface="+mn-cs"/>
              </a:rPr>
              <a:t>4</a:t>
            </a:r>
            <a:r>
              <a:rPr lang="en-US" sz="1200" kern="1200" dirty="0" smtClean="0">
                <a:solidFill>
                  <a:schemeClr val="tx1"/>
                </a:solidFill>
                <a:latin typeface="Arial" charset="0"/>
                <a:ea typeface="ヒラギノ角ゴ Pro W3" pitchFamily="1" charset="-128"/>
                <a:cs typeface="+mn-cs"/>
              </a:rPr>
              <a:t> generated in the landfill may be emitted directly to the atmosphere at</a:t>
            </a:r>
            <a:r>
              <a:rPr lang="en-US" sz="1200" kern="1200" baseline="0" dirty="0" smtClean="0">
                <a:solidFill>
                  <a:schemeClr val="tx1"/>
                </a:solidFill>
                <a:latin typeface="Arial" charset="0"/>
                <a:ea typeface="ヒラギノ角ゴ Pro W3" pitchFamily="1" charset="-128"/>
                <a:cs typeface="+mn-cs"/>
              </a:rPr>
              <a:t> landfills with no gas collection systems.  Or, if a landfill has a gas collection system, the CH4</a:t>
            </a:r>
            <a:r>
              <a:rPr lang="en-US" sz="1200" kern="1200" dirty="0" smtClean="0">
                <a:solidFill>
                  <a:schemeClr val="tx1"/>
                </a:solidFill>
                <a:latin typeface="Arial" charset="0"/>
                <a:ea typeface="ヒラギノ角ゴ Pro W3" pitchFamily="1" charset="-128"/>
                <a:cs typeface="+mn-cs"/>
              </a:rPr>
              <a:t> can be collected through a series of pipes and gas wells and then flared or combusted to produce electricity or heat.</a:t>
            </a:r>
            <a:r>
              <a:rPr lang="en-US" sz="1200" kern="1200" baseline="0" dirty="0" smtClean="0">
                <a:solidFill>
                  <a:schemeClr val="tx1"/>
                </a:solidFill>
                <a:latin typeface="Arial" charset="0"/>
                <a:ea typeface="ヒラギノ角ゴ Pro W3" pitchFamily="1" charset="-128"/>
                <a:cs typeface="+mn-cs"/>
              </a:rPr>
              <a:t>  </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0" fontAlgn="base" latinLnBrk="0" hangingPunct="0">
              <a:lnSpc>
                <a:spcPct val="100000"/>
              </a:lnSpc>
              <a:spcBef>
                <a:spcPct val="20000"/>
              </a:spcBef>
              <a:spcAft>
                <a:spcPct val="0"/>
              </a:spcAft>
              <a:buClr>
                <a:schemeClr val="accent1"/>
              </a:buClr>
              <a:buSzPct val="80000"/>
              <a:buFont typeface="Wingdings" pitchFamily="2" charset="2"/>
              <a:buNone/>
              <a:tabLst/>
              <a:defRPr/>
            </a:pPr>
            <a:r>
              <a:rPr lang="en-US" sz="1200" kern="1200" dirty="0" smtClean="0">
                <a:solidFill>
                  <a:schemeClr val="tx1"/>
                </a:solidFill>
                <a:latin typeface="Arial" charset="0"/>
                <a:ea typeface="ヒラギノ角ゴ Pro W3" pitchFamily="1" charset="-128"/>
                <a:cs typeface="+mn-cs"/>
              </a:rPr>
              <a:t>Atmospheric methane levels have tripled since pre-industrial times, and although there is less CH</a:t>
            </a:r>
            <a:r>
              <a:rPr lang="en-US" sz="1200" kern="1200" baseline="-25000" dirty="0" smtClean="0">
                <a:solidFill>
                  <a:schemeClr val="tx1"/>
                </a:solidFill>
                <a:latin typeface="Arial" charset="0"/>
                <a:ea typeface="ヒラギノ角ゴ Pro W3" pitchFamily="1" charset="-128"/>
                <a:cs typeface="+mn-cs"/>
              </a:rPr>
              <a:t>4</a:t>
            </a:r>
            <a:r>
              <a:rPr lang="en-US" sz="1200" kern="1200" dirty="0" smtClean="0">
                <a:solidFill>
                  <a:schemeClr val="tx1"/>
                </a:solidFill>
                <a:latin typeface="Arial" charset="0"/>
                <a:ea typeface="ヒラギノ角ゴ Pro W3" pitchFamily="1" charset="-128"/>
                <a:cs typeface="+mn-cs"/>
              </a:rPr>
              <a:t> in the atmosphere</a:t>
            </a:r>
            <a:r>
              <a:rPr lang="en-US" sz="1200" kern="1200" baseline="0" dirty="0" smtClean="0">
                <a:solidFill>
                  <a:schemeClr val="tx1"/>
                </a:solidFill>
                <a:latin typeface="Arial" charset="0"/>
                <a:ea typeface="ヒラギノ角ゴ Pro W3" pitchFamily="1" charset="-128"/>
                <a:cs typeface="+mn-cs"/>
              </a:rPr>
              <a:t> </a:t>
            </a:r>
            <a:r>
              <a:rPr lang="en-US" sz="1200" kern="1200" dirty="0" smtClean="0">
                <a:solidFill>
                  <a:schemeClr val="tx1"/>
                </a:solidFill>
                <a:latin typeface="Arial" charset="0"/>
                <a:ea typeface="ヒラギノ角ゴ Pro W3" pitchFamily="1" charset="-128"/>
                <a:cs typeface="+mn-cs"/>
              </a:rPr>
              <a:t>compared to carbon dioxide as shown in this pie chart, CH</a:t>
            </a:r>
            <a:r>
              <a:rPr lang="en-US" sz="1200" kern="1200" baseline="-25000" dirty="0" smtClean="0">
                <a:solidFill>
                  <a:schemeClr val="tx1"/>
                </a:solidFill>
                <a:latin typeface="Arial" charset="0"/>
                <a:ea typeface="ヒラギノ角ゴ Pro W3" pitchFamily="1" charset="-128"/>
                <a:cs typeface="+mn-cs"/>
              </a:rPr>
              <a:t>4</a:t>
            </a:r>
            <a:r>
              <a:rPr lang="en-US" sz="1200" kern="1200" dirty="0" smtClean="0">
                <a:solidFill>
                  <a:schemeClr val="tx1"/>
                </a:solidFill>
                <a:latin typeface="Arial" charset="0"/>
                <a:ea typeface="ヒラギノ角ゴ Pro W3" pitchFamily="1" charset="-128"/>
                <a:cs typeface="+mn-cs"/>
              </a:rPr>
              <a:t> is 21 to 25 times more potent as a GHG than CO2.</a:t>
            </a:r>
            <a:r>
              <a:rPr lang="en-US" sz="1200" kern="1200" baseline="0" dirty="0" smtClean="0">
                <a:solidFill>
                  <a:schemeClr val="tx1"/>
                </a:solidFill>
                <a:latin typeface="Arial" charset="0"/>
                <a:ea typeface="ヒラギノ角ゴ Pro W3" pitchFamily="1" charset="-128"/>
                <a:cs typeface="+mn-cs"/>
              </a:rPr>
              <a:t>  </a:t>
            </a:r>
          </a:p>
          <a:p>
            <a:pPr marL="342900" marR="0" lvl="0" indent="-342900" algn="l" defTabSz="914400" rtl="0" eaLnBrk="0" fontAlgn="base" latinLnBrk="0" hangingPunct="0">
              <a:lnSpc>
                <a:spcPct val="100000"/>
              </a:lnSpc>
              <a:spcBef>
                <a:spcPct val="20000"/>
              </a:spcBef>
              <a:spcAft>
                <a:spcPct val="0"/>
              </a:spcAft>
              <a:buClr>
                <a:schemeClr val="accent1"/>
              </a:buClr>
              <a:buSzPct val="80000"/>
              <a:buFont typeface="Wingdings" pitchFamily="2" charset="2"/>
              <a:buNone/>
              <a:tabLst/>
              <a:defRPr/>
            </a:pPr>
            <a:endParaRPr kumimoji="0" lang="en-US" sz="1200" b="0" i="0" u="none" strike="noStrike" kern="1200" cap="none" spc="0" normalizeH="0" baseline="0" noProof="0" dirty="0" smtClean="0">
              <a:ln>
                <a:noFill/>
              </a:ln>
              <a:solidFill>
                <a:schemeClr val="tx1"/>
              </a:solidFill>
              <a:effectLst/>
              <a:uLnTx/>
              <a:uFillTx/>
              <a:latin typeface="Arial" charset="0"/>
              <a:ea typeface="ヒラギノ角ゴ Pro W3" pitchFamily="1" charset="-128"/>
              <a:cs typeface="+mn-cs"/>
            </a:endParaRPr>
          </a:p>
          <a:p>
            <a:pPr marL="342900" marR="0" lvl="0" indent="-342900" algn="l" defTabSz="914400" rtl="0" eaLnBrk="0" fontAlgn="base" latinLnBrk="0" hangingPunct="0">
              <a:lnSpc>
                <a:spcPct val="100000"/>
              </a:lnSpc>
              <a:spcBef>
                <a:spcPct val="20000"/>
              </a:spcBef>
              <a:spcAft>
                <a:spcPct val="0"/>
              </a:spcAft>
              <a:buClr>
                <a:schemeClr val="accent1"/>
              </a:buClr>
              <a:buSzPct val="80000"/>
              <a:buFont typeface="Wingdings" pitchFamily="2" charset="2"/>
              <a:buNone/>
              <a:tabLst/>
              <a:defRPr/>
            </a:pPr>
            <a:r>
              <a:rPr kumimoji="0" lang="en-US" sz="1200" b="0" i="0" u="none" strike="noStrike" kern="1200" cap="none" spc="0" normalizeH="0" baseline="0" noProof="0" dirty="0" smtClean="0">
                <a:ln>
                  <a:noFill/>
                </a:ln>
                <a:solidFill>
                  <a:schemeClr val="tx1"/>
                </a:solidFill>
                <a:effectLst/>
                <a:uLnTx/>
                <a:uFillTx/>
                <a:latin typeface="Arial" charset="0"/>
                <a:ea typeface="ヒラギノ角ゴ Pro W3" pitchFamily="1" charset="-128"/>
                <a:cs typeface="+mn-cs"/>
              </a:rPr>
              <a:t>When looking strictly at CH4 emissions by source, landfills constitute the third largest source in the US behind natural gas systems and enteric fermentation.  </a:t>
            </a:r>
            <a:endParaRPr kumimoji="0" lang="en-US" sz="1200" b="0" i="0" u="none" strike="noStrike" kern="0" cap="none" spc="0" normalizeH="0" baseline="0" noProof="0" dirty="0" smtClean="0">
              <a:ln>
                <a:noFill/>
              </a:ln>
              <a:solidFill>
                <a:schemeClr val="tx1"/>
              </a:solidFill>
              <a:effectLst/>
              <a:uLnTx/>
              <a:uFillTx/>
              <a:latin typeface="Arial" charset="0"/>
              <a:ea typeface="ヒラギノ角ゴ Pro W3" pitchFamily="1" charset="-128"/>
              <a:cs typeface="+mn-cs"/>
            </a:endParaRPr>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EPA is tracking landfills emissions two ways.  The first is through the Solid Waste Inventory </a:t>
            </a:r>
            <a:r>
              <a:rPr lang="en-US" baseline="0" smtClean="0"/>
              <a:t>and Subparts HH and TT of the GHGRP. </a:t>
            </a:r>
            <a:endParaRPr lang="en-US" baseline="0" dirty="0" smtClean="0"/>
          </a:p>
          <a:p>
            <a:endParaRPr lang="en-US" baseline="0" dirty="0" smtClean="0"/>
          </a:p>
          <a:p>
            <a:r>
              <a:rPr lang="en-US" baseline="0" dirty="0" smtClean="0"/>
              <a:t>The EPA has prepared the Inventory on an annual basis to meet the US Government’s reporting requirements to the United Nations Framework Convention on Climate Change since 1990.  The Inventory is considered an impartial and policy-neutral mechanism to compare relative GHG contributions between source categories and countries.  Therefore, all countries use the recommended IPCC 2006 Guidelines to promote consistency and comparability. </a:t>
            </a:r>
          </a:p>
          <a:p>
            <a:endParaRPr lang="en-US" dirty="0"/>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Since 1990, the EPA has prepared the Inventory on an annual basis to meet the US Government’s reporting requirements to the United Nations Framework Convention on Climate Change.  The Inventory is considered an impartial and policy-neutral mechanism to compare relative GHG contributions between source categories and countries.  Therefore, all countries use the recommended IPCC 2006 Guidelines to promote consistency and comparability. </a:t>
            </a:r>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1200"/>
              </a:spcBef>
              <a:spcAft>
                <a:spcPts val="1200"/>
              </a:spcAft>
              <a:buClr>
                <a:schemeClr val="accent1"/>
              </a:buClr>
            </a:pPr>
            <a:r>
              <a:rPr lang="en-US" dirty="0" smtClean="0"/>
              <a:t>CH</a:t>
            </a:r>
            <a:r>
              <a:rPr lang="en-US" baseline="-25000" dirty="0" smtClean="0"/>
              <a:t>4</a:t>
            </a:r>
            <a:r>
              <a:rPr lang="en-US" dirty="0" smtClean="0"/>
              <a:t> generation is estimated from national waste generation totals for MSW and industrial waste landfills (i.e., not landfill-specific)</a:t>
            </a:r>
          </a:p>
          <a:p>
            <a:pPr>
              <a:spcBef>
                <a:spcPts val="1200"/>
              </a:spcBef>
              <a:spcAft>
                <a:spcPts val="1200"/>
              </a:spcAft>
              <a:buClr>
                <a:schemeClr val="accent1"/>
              </a:buClr>
            </a:pPr>
            <a:endParaRPr lang="en-US" dirty="0" smtClean="0"/>
          </a:p>
          <a:p>
            <a:pPr>
              <a:spcBef>
                <a:spcPts val="1200"/>
              </a:spcBef>
              <a:spcAft>
                <a:spcPts val="1200"/>
              </a:spcAft>
              <a:buClr>
                <a:schemeClr val="accent1"/>
              </a:buClr>
            </a:pPr>
            <a:r>
              <a:rPr lang="en-US" dirty="0" smtClean="0"/>
              <a:t>CH</a:t>
            </a:r>
            <a:r>
              <a:rPr lang="en-US" baseline="-25000" dirty="0" smtClean="0"/>
              <a:t>4</a:t>
            </a:r>
            <a:r>
              <a:rPr lang="en-US" dirty="0" smtClean="0"/>
              <a:t> recovery is only determined for MSW landfills with GCS (i.e., is landfill-specific)</a:t>
            </a:r>
          </a:p>
          <a:p>
            <a:pPr>
              <a:spcBef>
                <a:spcPts val="1200"/>
              </a:spcBef>
              <a:spcAft>
                <a:spcPts val="1200"/>
              </a:spcAft>
              <a:buClr>
                <a:schemeClr val="accent1"/>
              </a:buClr>
            </a:pPr>
            <a:endParaRPr lang="en-US" dirty="0" smtClean="0"/>
          </a:p>
          <a:p>
            <a:pPr>
              <a:spcBef>
                <a:spcPts val="1200"/>
              </a:spcBef>
              <a:spcAft>
                <a:spcPts val="1200"/>
              </a:spcAft>
              <a:buClr>
                <a:schemeClr val="accent1"/>
              </a:buClr>
            </a:pPr>
            <a:r>
              <a:rPr lang="en-US" dirty="0" smtClean="0"/>
              <a:t>Inventory</a:t>
            </a:r>
            <a:r>
              <a:rPr lang="en-US" baseline="0" dirty="0" smtClean="0"/>
              <a:t> currently has n</a:t>
            </a:r>
            <a:r>
              <a:rPr lang="en-US" dirty="0" smtClean="0"/>
              <a:t>o data on GCS at industrial waste landfills</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Estimates CH</a:t>
            </a:r>
            <a:r>
              <a:rPr lang="en-US" sz="1200" baseline="-25000" dirty="0" smtClean="0"/>
              <a:t>4</a:t>
            </a:r>
            <a:r>
              <a:rPr lang="en-US" sz="1200" dirty="0" smtClean="0"/>
              <a:t> emissions via a source-specific “Landfill Model” for MSW and industrial waste landfills</a:t>
            </a:r>
          </a:p>
          <a:p>
            <a:endParaRPr lang="en-US" dirty="0"/>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ヒラギノ角ゴ Pro W3" pitchFamily="1" charset="-128"/>
                <a:cs typeface="+mn-cs"/>
              </a:rPr>
              <a:t>The GHGRP, on the other hand, is a relatively new EPA program that requires certain landfills to report CH</a:t>
            </a:r>
            <a:r>
              <a:rPr lang="en-US" sz="1200" kern="1200" baseline="-25000" dirty="0" smtClean="0">
                <a:solidFill>
                  <a:schemeClr val="tx1"/>
                </a:solidFill>
                <a:latin typeface="Arial" charset="0"/>
                <a:ea typeface="ヒラギノ角ゴ Pro W3" pitchFamily="1" charset="-128"/>
                <a:cs typeface="+mn-cs"/>
              </a:rPr>
              <a:t>4</a:t>
            </a:r>
            <a:r>
              <a:rPr lang="en-US" sz="1200" kern="1200" dirty="0" smtClean="0">
                <a:solidFill>
                  <a:schemeClr val="tx1"/>
                </a:solidFill>
                <a:latin typeface="Arial" charset="0"/>
                <a:ea typeface="ヒラギノ角ゴ Pro W3" pitchFamily="1" charset="-128"/>
                <a:cs typeface="+mn-cs"/>
              </a:rPr>
              <a:t> emissions and landfill-specific characteristics under subpart HH for</a:t>
            </a:r>
            <a:r>
              <a:rPr lang="en-US" sz="1200" kern="1200" baseline="0" dirty="0" smtClean="0">
                <a:solidFill>
                  <a:schemeClr val="tx1"/>
                </a:solidFill>
                <a:latin typeface="Arial" charset="0"/>
                <a:ea typeface="ヒラギノ角ゴ Pro W3" pitchFamily="1" charset="-128"/>
                <a:cs typeface="+mn-cs"/>
              </a:rPr>
              <a:t> </a:t>
            </a:r>
            <a:r>
              <a:rPr lang="en-US" sz="1200" kern="1200" dirty="0" smtClean="0">
                <a:solidFill>
                  <a:schemeClr val="tx1"/>
                </a:solidFill>
                <a:latin typeface="Arial" charset="0"/>
                <a:ea typeface="ヒラギノ角ゴ Pro W3" pitchFamily="1" charset="-128"/>
                <a:cs typeface="+mn-cs"/>
              </a:rPr>
              <a:t>MSW landfills or subpart TT for</a:t>
            </a:r>
            <a:r>
              <a:rPr lang="en-US" sz="1200" kern="1200" baseline="0" dirty="0" smtClean="0">
                <a:solidFill>
                  <a:schemeClr val="tx1"/>
                </a:solidFill>
                <a:latin typeface="Arial" charset="0"/>
                <a:ea typeface="ヒラギノ角ゴ Pro W3" pitchFamily="1" charset="-128"/>
                <a:cs typeface="+mn-cs"/>
              </a:rPr>
              <a:t> </a:t>
            </a:r>
            <a:r>
              <a:rPr lang="en-US" sz="1200" kern="1200" dirty="0" smtClean="0">
                <a:solidFill>
                  <a:schemeClr val="tx1"/>
                </a:solidFill>
                <a:latin typeface="Arial" charset="0"/>
                <a:ea typeface="ヒラギノ角ゴ Pro W3" pitchFamily="1" charset="-128"/>
                <a:cs typeface="+mn-cs"/>
              </a:rPr>
              <a:t>industrial waste landfills.  Only those landfills meeting the thresholds</a:t>
            </a:r>
            <a:r>
              <a:rPr lang="en-US" sz="1200" kern="1200" baseline="0" dirty="0" smtClean="0">
                <a:solidFill>
                  <a:schemeClr val="tx1"/>
                </a:solidFill>
                <a:latin typeface="Arial" charset="0"/>
                <a:ea typeface="ヒラギノ角ゴ Pro W3" pitchFamily="1" charset="-128"/>
                <a:cs typeface="+mn-cs"/>
              </a:rPr>
              <a:t> shown here are subject to the GHGRP.  So there will be lots of landfills that won’t be subject to the rule, but it capture the largest landfills in terms of CH4 generation.  </a:t>
            </a:r>
            <a:r>
              <a:rPr lang="en-US" sz="1200" kern="1200" dirty="0" smtClean="0">
                <a:solidFill>
                  <a:schemeClr val="tx1"/>
                </a:solidFill>
                <a:latin typeface="Arial" charset="0"/>
                <a:ea typeface="ヒラギノ角ゴ Pro W3" pitchFamily="1" charset="-128"/>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Arial" charset="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rgbClr val="FF0000"/>
                </a:solidFill>
                <a:latin typeface="Arial" charset="0"/>
                <a:cs typeface="+mn-cs"/>
              </a:rPr>
              <a:t>- What percent of landfills does this include?  </a:t>
            </a:r>
            <a:endParaRPr lang="en-US" sz="1200" dirty="0" smtClean="0">
              <a:solidFill>
                <a:srgbClr val="FF0000"/>
              </a:solidFill>
            </a:endParaRPr>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Subparts HH and TT are on different reporting schedules</a:t>
            </a:r>
            <a:r>
              <a:rPr lang="en-US" baseline="0" dirty="0" smtClean="0"/>
              <a:t> because TT was added into the rule at a later date.  Facilities subject to HH just finished their second reporting cycle while the first GHG reports for subpart TT facilities are due next month.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Facilities submit their reports through the EPA’s electronic greenhouse gas reporting tool called e-GGRT.  And the data in each report undergoes an extensive verification process.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Some data in the rule have been deferred from reporting until March 2013. This includes the majority of the emissions equation inputs for all subparts, including HH and TT. </a:t>
            </a:r>
            <a:endParaRPr lang="en-US" dirty="0"/>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3" name="Group 22"/>
          <p:cNvGrpSpPr/>
          <p:nvPr userDrawn="1"/>
        </p:nvGrpSpPr>
        <p:grpSpPr>
          <a:xfrm>
            <a:off x="-1981200" y="3811191"/>
            <a:ext cx="9753600" cy="7616427"/>
            <a:chOff x="-1981200" y="3811191"/>
            <a:chExt cx="9753600" cy="7616427"/>
          </a:xfrm>
        </p:grpSpPr>
        <p:sp>
          <p:nvSpPr>
            <p:cNvPr id="19" name="Arc 18"/>
            <p:cNvSpPr/>
            <p:nvPr userDrawn="1"/>
          </p:nvSpPr>
          <p:spPr bwMode="auto">
            <a:xfrm>
              <a:off x="-1981200" y="3811191"/>
              <a:ext cx="7391400" cy="6093618"/>
            </a:xfrm>
            <a:prstGeom prst="arc">
              <a:avLst>
                <a:gd name="adj1" fmla="val 14207111"/>
                <a:gd name="adj2" fmla="val 0"/>
              </a:avLst>
            </a:prstGeom>
            <a:noFill/>
            <a:ln w="31750" cap="flat" cmpd="sng" algn="ctr">
              <a:solidFill>
                <a:srgbClr val="BF31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21" name="Arc 20"/>
            <p:cNvSpPr/>
            <p:nvPr userDrawn="1"/>
          </p:nvSpPr>
          <p:spPr bwMode="auto">
            <a:xfrm>
              <a:off x="-685800" y="4572000"/>
              <a:ext cx="7239000" cy="6093618"/>
            </a:xfrm>
            <a:prstGeom prst="arc">
              <a:avLst>
                <a:gd name="adj1" fmla="val 12634660"/>
                <a:gd name="adj2" fmla="val 20908411"/>
              </a:avLst>
            </a:prstGeom>
            <a:noFill/>
            <a:ln w="31750" cap="flat" cmpd="sng" algn="ctr">
              <a:solidFill>
                <a:srgbClr val="FFC52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22" name="Arc 21"/>
            <p:cNvSpPr/>
            <p:nvPr userDrawn="1"/>
          </p:nvSpPr>
          <p:spPr bwMode="auto">
            <a:xfrm>
              <a:off x="-1219200" y="5257800"/>
              <a:ext cx="7239000" cy="6169818"/>
            </a:xfrm>
            <a:prstGeom prst="arc">
              <a:avLst>
                <a:gd name="adj1" fmla="val 13393982"/>
                <a:gd name="adj2" fmla="val 20130995"/>
              </a:avLst>
            </a:prstGeom>
            <a:noFill/>
            <a:ln w="31750" cap="flat" cmpd="sng" algn="ctr">
              <a:solidFill>
                <a:srgbClr val="4F268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20" name="Arc 19"/>
            <p:cNvSpPr/>
            <p:nvPr userDrawn="1"/>
          </p:nvSpPr>
          <p:spPr bwMode="auto">
            <a:xfrm>
              <a:off x="609600" y="5105400"/>
              <a:ext cx="7162800" cy="6169818"/>
            </a:xfrm>
            <a:prstGeom prst="arc">
              <a:avLst>
                <a:gd name="adj1" fmla="val 12090475"/>
                <a:gd name="adj2" fmla="val 20283228"/>
              </a:avLst>
            </a:prstGeom>
            <a:noFill/>
            <a:ln w="31750" cap="flat" cmpd="sng" algn="ctr">
              <a:solidFill>
                <a:srgbClr val="5D973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ヒラギノ角ゴ Pro W3" pitchFamily="1" charset="-128"/>
              </a:endParaRPr>
            </a:p>
          </p:txBody>
        </p:sp>
      </p:grpSp>
      <p:sp>
        <p:nvSpPr>
          <p:cNvPr id="5" name="Rectangle 4"/>
          <p:cNvSpPr>
            <a:spLocks noChangeArrowheads="1"/>
          </p:cNvSpPr>
          <p:nvPr userDrawn="1"/>
        </p:nvSpPr>
        <p:spPr bwMode="auto">
          <a:xfrm>
            <a:off x="0" y="0"/>
            <a:ext cx="9144000" cy="304800"/>
          </a:xfrm>
          <a:prstGeom prst="rect">
            <a:avLst/>
          </a:prstGeom>
          <a:solidFill>
            <a:schemeClr val="accent1"/>
          </a:solidFill>
          <a:ln w="9525">
            <a:noFill/>
            <a:miter lim="800000"/>
            <a:headEnd/>
            <a:tailEnd/>
          </a:ln>
        </p:spPr>
        <p:txBody>
          <a:bodyPr wrap="none" anchor="ctr"/>
          <a:lstStyle/>
          <a:p>
            <a:pPr>
              <a:defRPr/>
            </a:pPr>
            <a:endParaRPr lang="en-US" dirty="0"/>
          </a:p>
        </p:txBody>
      </p:sp>
      <p:sp>
        <p:nvSpPr>
          <p:cNvPr id="6" name="Rectangle 5"/>
          <p:cNvSpPr>
            <a:spLocks noChangeArrowheads="1"/>
          </p:cNvSpPr>
          <p:nvPr userDrawn="1"/>
        </p:nvSpPr>
        <p:spPr bwMode="auto">
          <a:xfrm>
            <a:off x="39688" y="0"/>
            <a:ext cx="1311275" cy="274638"/>
          </a:xfrm>
          <a:prstGeom prst="rect">
            <a:avLst/>
          </a:prstGeom>
          <a:noFill/>
          <a:ln w="9525">
            <a:noFill/>
            <a:miter lim="800000"/>
            <a:headEnd/>
            <a:tailEnd/>
          </a:ln>
          <a:effectLst/>
        </p:spPr>
        <p:txBody>
          <a:bodyPr wrap="none">
            <a:spAutoFit/>
          </a:bodyPr>
          <a:lstStyle/>
          <a:p>
            <a:pPr>
              <a:defRPr/>
            </a:pPr>
            <a:r>
              <a:rPr lang="en-US" sz="1200" i="1" dirty="0">
                <a:solidFill>
                  <a:schemeClr val="bg1"/>
                </a:solidFill>
              </a:rPr>
              <a:t>RTI International</a:t>
            </a:r>
            <a:endParaRPr lang="en-US" sz="2400" dirty="0"/>
          </a:p>
        </p:txBody>
      </p:sp>
      <p:sp>
        <p:nvSpPr>
          <p:cNvPr id="7" name="Rectangle 6"/>
          <p:cNvSpPr>
            <a:spLocks noChangeArrowheads="1"/>
          </p:cNvSpPr>
          <p:nvPr userDrawn="1"/>
        </p:nvSpPr>
        <p:spPr bwMode="auto">
          <a:xfrm>
            <a:off x="0" y="304800"/>
            <a:ext cx="9144000" cy="76200"/>
          </a:xfrm>
          <a:prstGeom prst="rect">
            <a:avLst/>
          </a:prstGeom>
          <a:solidFill>
            <a:srgbClr val="8EB0DD"/>
          </a:solidFill>
          <a:ln w="9525">
            <a:noFill/>
            <a:miter lim="800000"/>
            <a:headEnd/>
            <a:tailEnd/>
          </a:ln>
        </p:spPr>
        <p:txBody>
          <a:bodyPr wrap="none" anchor="ctr"/>
          <a:lstStyle/>
          <a:p>
            <a:pPr>
              <a:defRPr/>
            </a:pPr>
            <a:endParaRPr lang="en-US" dirty="0"/>
          </a:p>
        </p:txBody>
      </p:sp>
      <p:sp>
        <p:nvSpPr>
          <p:cNvPr id="8" name="Rectangle 7"/>
          <p:cNvSpPr>
            <a:spLocks noChangeArrowheads="1"/>
          </p:cNvSpPr>
          <p:nvPr/>
        </p:nvSpPr>
        <p:spPr bwMode="auto">
          <a:xfrm>
            <a:off x="7239000" y="0"/>
            <a:ext cx="1828800" cy="244475"/>
          </a:xfrm>
          <a:prstGeom prst="rect">
            <a:avLst/>
          </a:prstGeom>
          <a:noFill/>
          <a:ln w="9525">
            <a:noFill/>
            <a:miter lim="800000"/>
            <a:headEnd/>
            <a:tailEnd/>
          </a:ln>
          <a:effectLst/>
        </p:spPr>
        <p:txBody>
          <a:bodyPr/>
          <a:lstStyle/>
          <a:p>
            <a:pPr algn="ctr" eaLnBrk="1" hangingPunct="1">
              <a:defRPr/>
            </a:pPr>
            <a:endParaRPr lang="en-US" sz="1000" i="1" dirty="0">
              <a:solidFill>
                <a:srgbClr val="BF301A"/>
              </a:solidFill>
            </a:endParaRPr>
          </a:p>
        </p:txBody>
      </p:sp>
      <p:pic>
        <p:nvPicPr>
          <p:cNvPr id="9" name="Picture 12" descr="RTI_653_1in"/>
          <p:cNvPicPr>
            <a:picLocks noChangeAspect="1" noChangeArrowheads="1"/>
          </p:cNvPicPr>
          <p:nvPr userDrawn="1"/>
        </p:nvPicPr>
        <p:blipFill>
          <a:blip r:embed="rId2" cstate="screen"/>
          <a:srcRect/>
          <a:stretch>
            <a:fillRect/>
          </a:stretch>
        </p:blipFill>
        <p:spPr bwMode="auto">
          <a:xfrm>
            <a:off x="6934200" y="762000"/>
            <a:ext cx="1335088" cy="528638"/>
          </a:xfrm>
          <a:prstGeom prst="rect">
            <a:avLst/>
          </a:prstGeom>
          <a:noFill/>
          <a:ln w="9525">
            <a:noFill/>
            <a:miter lim="800000"/>
            <a:headEnd/>
            <a:tailEnd/>
          </a:ln>
        </p:spPr>
      </p:pic>
      <p:sp>
        <p:nvSpPr>
          <p:cNvPr id="10" name="Text Box 13"/>
          <p:cNvSpPr txBox="1">
            <a:spLocks noChangeArrowheads="1"/>
          </p:cNvSpPr>
          <p:nvPr userDrawn="1"/>
        </p:nvSpPr>
        <p:spPr bwMode="auto">
          <a:xfrm>
            <a:off x="2039937" y="6477000"/>
            <a:ext cx="3065463" cy="214313"/>
          </a:xfrm>
          <a:prstGeom prst="rect">
            <a:avLst/>
          </a:prstGeom>
          <a:noFill/>
          <a:ln w="9525" algn="ctr">
            <a:noFill/>
            <a:miter lim="800000"/>
            <a:headEnd/>
            <a:tailEnd/>
          </a:ln>
          <a:effectLst/>
        </p:spPr>
        <p:txBody>
          <a:bodyPr wrap="none">
            <a:spAutoFit/>
          </a:bodyPr>
          <a:lstStyle/>
          <a:p>
            <a:pPr>
              <a:defRPr/>
            </a:pPr>
            <a:r>
              <a:rPr lang="en-US" sz="800" dirty="0"/>
              <a:t>RTI International is a trade name of Research Triangle Institute.</a:t>
            </a:r>
          </a:p>
        </p:txBody>
      </p:sp>
      <p:sp>
        <p:nvSpPr>
          <p:cNvPr id="11" name="Text Box 14"/>
          <p:cNvSpPr txBox="1">
            <a:spLocks noChangeArrowheads="1"/>
          </p:cNvSpPr>
          <p:nvPr userDrawn="1"/>
        </p:nvSpPr>
        <p:spPr bwMode="auto">
          <a:xfrm>
            <a:off x="7239000" y="6400800"/>
            <a:ext cx="1160463" cy="304800"/>
          </a:xfrm>
          <a:prstGeom prst="rect">
            <a:avLst/>
          </a:prstGeom>
          <a:noFill/>
          <a:ln w="9525" algn="ctr">
            <a:noFill/>
            <a:miter lim="800000"/>
            <a:headEnd/>
            <a:tailEnd/>
          </a:ln>
          <a:effectLst/>
        </p:spPr>
        <p:txBody>
          <a:bodyPr wrap="none">
            <a:spAutoFit/>
          </a:bodyPr>
          <a:lstStyle/>
          <a:p>
            <a:pPr>
              <a:defRPr/>
            </a:pPr>
            <a:r>
              <a:rPr lang="en-US" sz="1400" b="1" dirty="0">
                <a:solidFill>
                  <a:srgbClr val="20558A"/>
                </a:solidFill>
              </a:rPr>
              <a:t>www.rti.org</a:t>
            </a:r>
          </a:p>
        </p:txBody>
      </p:sp>
      <p:sp>
        <p:nvSpPr>
          <p:cNvPr id="130050" name="Rectangle 2"/>
          <p:cNvSpPr>
            <a:spLocks noGrp="1" noChangeArrowheads="1"/>
          </p:cNvSpPr>
          <p:nvPr>
            <p:ph type="ctrTitle"/>
          </p:nvPr>
        </p:nvSpPr>
        <p:spPr>
          <a:xfrm>
            <a:off x="685800" y="1754188"/>
            <a:ext cx="7772400" cy="841375"/>
          </a:xfrm>
          <a:noFill/>
        </p:spPr>
        <p:txBody>
          <a:bodyPr/>
          <a:lstStyle>
            <a:lvl1pPr algn="r">
              <a:defRPr b="1">
                <a:solidFill>
                  <a:schemeClr val="tx1"/>
                </a:solidFill>
                <a:latin typeface="+mj-lt"/>
              </a:defRPr>
            </a:lvl1pPr>
          </a:lstStyle>
          <a:p>
            <a:r>
              <a:rPr lang="en-US" smtClean="0"/>
              <a:t>Click to edit Master title style</a:t>
            </a:r>
            <a:endParaRPr lang="en-US" dirty="0"/>
          </a:p>
        </p:txBody>
      </p:sp>
      <p:sp>
        <p:nvSpPr>
          <p:cNvPr id="130051" name="Rectangle 3"/>
          <p:cNvSpPr>
            <a:spLocks noGrp="1" noChangeArrowheads="1"/>
          </p:cNvSpPr>
          <p:nvPr>
            <p:ph type="subTitle" idx="1"/>
          </p:nvPr>
        </p:nvSpPr>
        <p:spPr>
          <a:xfrm>
            <a:off x="2971800" y="2743200"/>
            <a:ext cx="5484813" cy="1752600"/>
          </a:xfrm>
        </p:spPr>
        <p:txBody>
          <a:bodyPr/>
          <a:lstStyle>
            <a:lvl1pPr marL="0" indent="0" algn="r">
              <a:buFont typeface="Wingdings" pitchFamily="1" charset="2"/>
              <a:buNone/>
              <a:defRPr sz="2400"/>
            </a:lvl1pPr>
          </a:lstStyle>
          <a:p>
            <a:r>
              <a:rPr lang="en-US" smtClean="0"/>
              <a:t>Click to edit Master subtitle style</a:t>
            </a:r>
            <a:endParaRPr lang="en-US" dirty="0"/>
          </a:p>
        </p:txBody>
      </p:sp>
      <p:sp>
        <p:nvSpPr>
          <p:cNvPr id="13" name="Slide Number Placeholder 12"/>
          <p:cNvSpPr>
            <a:spLocks noGrp="1"/>
          </p:cNvSpPr>
          <p:nvPr>
            <p:ph type="sldNum" sz="quarter" idx="10"/>
          </p:nvPr>
        </p:nvSpPr>
        <p:spPr/>
        <p:txBody>
          <a:bodyPr/>
          <a:lstStyle/>
          <a:p>
            <a:fld id="{D4325D4D-289E-48C1-B277-2BEB492A7D19}" type="slidenum">
              <a:rPr lang="en-US" smtClean="0"/>
              <a:pPr/>
              <a:t>‹#›</a:t>
            </a:fld>
            <a:endParaRPr lang="en-US" dirty="0"/>
          </a:p>
        </p:txBody>
      </p:sp>
      <p:sp>
        <p:nvSpPr>
          <p:cNvPr id="14" name="Footer Placeholder 13"/>
          <p:cNvSpPr>
            <a:spLocks noGrp="1"/>
          </p:cNvSpPr>
          <p:nvPr>
            <p:ph type="ftr" sz="quarter" idx="11"/>
          </p:nvPr>
        </p:nvSpPr>
        <p:spPr/>
        <p:txBody>
          <a:bodyPr/>
          <a:lstStyle/>
          <a:p>
            <a:r>
              <a:rPr lang="en-US" dirty="0" smtClean="0"/>
              <a:t>CONFIDENTIAL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D4325D4D-289E-48C1-B277-2BEB492A7D19}" type="slidenum">
              <a:rPr lang="en-US" smtClean="0"/>
              <a:pPr/>
              <a:t>‹#›</a:t>
            </a:fld>
            <a:endParaRPr lang="en-US" dirty="0"/>
          </a:p>
        </p:txBody>
      </p:sp>
      <p:sp>
        <p:nvSpPr>
          <p:cNvPr id="6" name="Footer Placeholder 5"/>
          <p:cNvSpPr>
            <a:spLocks noGrp="1"/>
          </p:cNvSpPr>
          <p:nvPr>
            <p:ph type="ftr" sz="quarter" idx="11"/>
          </p:nvPr>
        </p:nvSpPr>
        <p:spPr/>
        <p:txBody>
          <a:bodyPr/>
          <a:lstStyle/>
          <a:p>
            <a:r>
              <a:rPr lang="en-US" dirty="0" smtClean="0"/>
              <a:t>CONFIDENTIAL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2"/>
          <p:cNvGrpSpPr/>
          <p:nvPr userDrawn="1"/>
        </p:nvGrpSpPr>
        <p:grpSpPr>
          <a:xfrm>
            <a:off x="-1981200" y="3811191"/>
            <a:ext cx="9753600" cy="7616427"/>
            <a:chOff x="-1981200" y="3811191"/>
            <a:chExt cx="9753600" cy="7616427"/>
          </a:xfrm>
        </p:grpSpPr>
        <p:sp>
          <p:nvSpPr>
            <p:cNvPr id="19" name="Arc 18"/>
            <p:cNvSpPr/>
            <p:nvPr userDrawn="1"/>
          </p:nvSpPr>
          <p:spPr bwMode="auto">
            <a:xfrm>
              <a:off x="-1981200" y="3811191"/>
              <a:ext cx="7391400" cy="6093618"/>
            </a:xfrm>
            <a:prstGeom prst="arc">
              <a:avLst>
                <a:gd name="adj1" fmla="val 14207111"/>
                <a:gd name="adj2" fmla="val 0"/>
              </a:avLst>
            </a:prstGeom>
            <a:noFill/>
            <a:ln w="31750" cap="flat" cmpd="sng" algn="ctr">
              <a:solidFill>
                <a:srgbClr val="BF31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21" name="Arc 20"/>
            <p:cNvSpPr/>
            <p:nvPr userDrawn="1"/>
          </p:nvSpPr>
          <p:spPr bwMode="auto">
            <a:xfrm>
              <a:off x="-685800" y="4572000"/>
              <a:ext cx="7239000" cy="6093618"/>
            </a:xfrm>
            <a:prstGeom prst="arc">
              <a:avLst>
                <a:gd name="adj1" fmla="val 12634660"/>
                <a:gd name="adj2" fmla="val 20908411"/>
              </a:avLst>
            </a:prstGeom>
            <a:noFill/>
            <a:ln w="31750" cap="flat" cmpd="sng" algn="ctr">
              <a:solidFill>
                <a:srgbClr val="FFC52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22" name="Arc 21"/>
            <p:cNvSpPr/>
            <p:nvPr userDrawn="1"/>
          </p:nvSpPr>
          <p:spPr bwMode="auto">
            <a:xfrm>
              <a:off x="-1219200" y="5257800"/>
              <a:ext cx="7239000" cy="6169818"/>
            </a:xfrm>
            <a:prstGeom prst="arc">
              <a:avLst>
                <a:gd name="adj1" fmla="val 13393982"/>
                <a:gd name="adj2" fmla="val 20130995"/>
              </a:avLst>
            </a:prstGeom>
            <a:noFill/>
            <a:ln w="31750" cap="flat" cmpd="sng" algn="ctr">
              <a:solidFill>
                <a:srgbClr val="4F268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20" name="Arc 19"/>
            <p:cNvSpPr/>
            <p:nvPr userDrawn="1"/>
          </p:nvSpPr>
          <p:spPr bwMode="auto">
            <a:xfrm>
              <a:off x="609600" y="5105400"/>
              <a:ext cx="7162800" cy="6169818"/>
            </a:xfrm>
            <a:prstGeom prst="arc">
              <a:avLst>
                <a:gd name="adj1" fmla="val 12090475"/>
                <a:gd name="adj2" fmla="val 20283228"/>
              </a:avLst>
            </a:prstGeom>
            <a:noFill/>
            <a:ln w="31750" cap="flat" cmpd="sng" algn="ctr">
              <a:solidFill>
                <a:srgbClr val="5D973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ヒラギノ角ゴ Pro W3" pitchFamily="1" charset="-128"/>
              </a:endParaRPr>
            </a:p>
          </p:txBody>
        </p:sp>
      </p:grpSp>
      <p:sp>
        <p:nvSpPr>
          <p:cNvPr id="5" name="Rectangle 4"/>
          <p:cNvSpPr>
            <a:spLocks noChangeArrowheads="1"/>
          </p:cNvSpPr>
          <p:nvPr userDrawn="1"/>
        </p:nvSpPr>
        <p:spPr bwMode="auto">
          <a:xfrm>
            <a:off x="0" y="0"/>
            <a:ext cx="9144000" cy="304800"/>
          </a:xfrm>
          <a:prstGeom prst="rect">
            <a:avLst/>
          </a:prstGeom>
          <a:solidFill>
            <a:schemeClr val="accent1"/>
          </a:solidFill>
          <a:ln w="9525">
            <a:noFill/>
            <a:miter lim="800000"/>
            <a:headEnd/>
            <a:tailEnd/>
          </a:ln>
        </p:spPr>
        <p:txBody>
          <a:bodyPr wrap="none" anchor="ctr"/>
          <a:lstStyle/>
          <a:p>
            <a:pPr>
              <a:defRPr/>
            </a:pPr>
            <a:endParaRPr lang="en-US" dirty="0"/>
          </a:p>
        </p:txBody>
      </p:sp>
      <p:sp>
        <p:nvSpPr>
          <p:cNvPr id="6" name="Rectangle 5"/>
          <p:cNvSpPr>
            <a:spLocks noChangeArrowheads="1"/>
          </p:cNvSpPr>
          <p:nvPr userDrawn="1"/>
        </p:nvSpPr>
        <p:spPr bwMode="auto">
          <a:xfrm>
            <a:off x="39688" y="0"/>
            <a:ext cx="1311275" cy="274638"/>
          </a:xfrm>
          <a:prstGeom prst="rect">
            <a:avLst/>
          </a:prstGeom>
          <a:noFill/>
          <a:ln w="9525">
            <a:noFill/>
            <a:miter lim="800000"/>
            <a:headEnd/>
            <a:tailEnd/>
          </a:ln>
          <a:effectLst/>
        </p:spPr>
        <p:txBody>
          <a:bodyPr wrap="none">
            <a:spAutoFit/>
          </a:bodyPr>
          <a:lstStyle/>
          <a:p>
            <a:pPr>
              <a:defRPr/>
            </a:pPr>
            <a:r>
              <a:rPr lang="en-US" sz="1200" i="1" dirty="0">
                <a:solidFill>
                  <a:schemeClr val="bg1"/>
                </a:solidFill>
              </a:rPr>
              <a:t>RTI International</a:t>
            </a:r>
            <a:endParaRPr lang="en-US" sz="2400" dirty="0"/>
          </a:p>
        </p:txBody>
      </p:sp>
      <p:sp>
        <p:nvSpPr>
          <p:cNvPr id="7" name="Rectangle 6"/>
          <p:cNvSpPr>
            <a:spLocks noChangeArrowheads="1"/>
          </p:cNvSpPr>
          <p:nvPr userDrawn="1"/>
        </p:nvSpPr>
        <p:spPr bwMode="auto">
          <a:xfrm>
            <a:off x="0" y="304800"/>
            <a:ext cx="9144000" cy="76200"/>
          </a:xfrm>
          <a:prstGeom prst="rect">
            <a:avLst/>
          </a:prstGeom>
          <a:solidFill>
            <a:srgbClr val="8EB0DD"/>
          </a:solidFill>
          <a:ln w="9525">
            <a:noFill/>
            <a:miter lim="800000"/>
            <a:headEnd/>
            <a:tailEnd/>
          </a:ln>
        </p:spPr>
        <p:txBody>
          <a:bodyPr wrap="none" anchor="ctr"/>
          <a:lstStyle/>
          <a:p>
            <a:pPr>
              <a:defRPr/>
            </a:pPr>
            <a:endParaRPr lang="en-US" dirty="0"/>
          </a:p>
        </p:txBody>
      </p:sp>
      <p:sp>
        <p:nvSpPr>
          <p:cNvPr id="8" name="Rectangle 7"/>
          <p:cNvSpPr>
            <a:spLocks noChangeArrowheads="1"/>
          </p:cNvSpPr>
          <p:nvPr/>
        </p:nvSpPr>
        <p:spPr bwMode="auto">
          <a:xfrm>
            <a:off x="7239000" y="0"/>
            <a:ext cx="1828800" cy="244475"/>
          </a:xfrm>
          <a:prstGeom prst="rect">
            <a:avLst/>
          </a:prstGeom>
          <a:noFill/>
          <a:ln w="9525">
            <a:noFill/>
            <a:miter lim="800000"/>
            <a:headEnd/>
            <a:tailEnd/>
          </a:ln>
          <a:effectLst/>
        </p:spPr>
        <p:txBody>
          <a:bodyPr/>
          <a:lstStyle/>
          <a:p>
            <a:pPr algn="ctr" eaLnBrk="1" hangingPunct="1">
              <a:defRPr/>
            </a:pPr>
            <a:endParaRPr lang="en-US" sz="1000" i="1" dirty="0">
              <a:solidFill>
                <a:srgbClr val="BF301A"/>
              </a:solidFill>
            </a:endParaRPr>
          </a:p>
        </p:txBody>
      </p:sp>
      <p:pic>
        <p:nvPicPr>
          <p:cNvPr id="9" name="Picture 12" descr="RTI_653_1in"/>
          <p:cNvPicPr>
            <a:picLocks noChangeAspect="1" noChangeArrowheads="1"/>
          </p:cNvPicPr>
          <p:nvPr userDrawn="1"/>
        </p:nvPicPr>
        <p:blipFill>
          <a:blip r:embed="rId2" cstate="screen"/>
          <a:srcRect/>
          <a:stretch>
            <a:fillRect/>
          </a:stretch>
        </p:blipFill>
        <p:spPr bwMode="auto">
          <a:xfrm>
            <a:off x="6934200" y="762000"/>
            <a:ext cx="1335088" cy="528638"/>
          </a:xfrm>
          <a:prstGeom prst="rect">
            <a:avLst/>
          </a:prstGeom>
          <a:noFill/>
          <a:ln w="9525">
            <a:noFill/>
            <a:miter lim="800000"/>
            <a:headEnd/>
            <a:tailEnd/>
          </a:ln>
        </p:spPr>
      </p:pic>
      <p:sp>
        <p:nvSpPr>
          <p:cNvPr id="10" name="Text Box 13"/>
          <p:cNvSpPr txBox="1">
            <a:spLocks noChangeArrowheads="1"/>
          </p:cNvSpPr>
          <p:nvPr userDrawn="1"/>
        </p:nvSpPr>
        <p:spPr bwMode="auto">
          <a:xfrm>
            <a:off x="2039937" y="6477000"/>
            <a:ext cx="3065463" cy="214313"/>
          </a:xfrm>
          <a:prstGeom prst="rect">
            <a:avLst/>
          </a:prstGeom>
          <a:noFill/>
          <a:ln w="9525" algn="ctr">
            <a:noFill/>
            <a:miter lim="800000"/>
            <a:headEnd/>
            <a:tailEnd/>
          </a:ln>
          <a:effectLst/>
        </p:spPr>
        <p:txBody>
          <a:bodyPr wrap="none">
            <a:spAutoFit/>
          </a:bodyPr>
          <a:lstStyle/>
          <a:p>
            <a:pPr>
              <a:defRPr/>
            </a:pPr>
            <a:r>
              <a:rPr lang="en-US" sz="800" dirty="0"/>
              <a:t>RTI International is a trade name of Research Triangle Institute.</a:t>
            </a:r>
          </a:p>
        </p:txBody>
      </p:sp>
      <p:sp>
        <p:nvSpPr>
          <p:cNvPr id="11" name="Text Box 14"/>
          <p:cNvSpPr txBox="1">
            <a:spLocks noChangeArrowheads="1"/>
          </p:cNvSpPr>
          <p:nvPr userDrawn="1"/>
        </p:nvSpPr>
        <p:spPr bwMode="auto">
          <a:xfrm>
            <a:off x="7239000" y="6400800"/>
            <a:ext cx="1160463" cy="304800"/>
          </a:xfrm>
          <a:prstGeom prst="rect">
            <a:avLst/>
          </a:prstGeom>
          <a:noFill/>
          <a:ln w="9525" algn="ctr">
            <a:noFill/>
            <a:miter lim="800000"/>
            <a:headEnd/>
            <a:tailEnd/>
          </a:ln>
          <a:effectLst/>
        </p:spPr>
        <p:txBody>
          <a:bodyPr wrap="none">
            <a:spAutoFit/>
          </a:bodyPr>
          <a:lstStyle/>
          <a:p>
            <a:pPr>
              <a:defRPr/>
            </a:pPr>
            <a:r>
              <a:rPr lang="en-US" sz="1400" b="1" dirty="0">
                <a:solidFill>
                  <a:srgbClr val="20558A"/>
                </a:solidFill>
              </a:rPr>
              <a:t>www.rti.org</a:t>
            </a:r>
          </a:p>
        </p:txBody>
      </p:sp>
      <p:sp>
        <p:nvSpPr>
          <p:cNvPr id="130050" name="Rectangle 2"/>
          <p:cNvSpPr>
            <a:spLocks noGrp="1" noChangeArrowheads="1"/>
          </p:cNvSpPr>
          <p:nvPr>
            <p:ph type="ctrTitle"/>
          </p:nvPr>
        </p:nvSpPr>
        <p:spPr>
          <a:xfrm>
            <a:off x="685800" y="1754188"/>
            <a:ext cx="7772400" cy="841375"/>
          </a:xfrm>
          <a:noFill/>
        </p:spPr>
        <p:txBody>
          <a:bodyPr/>
          <a:lstStyle>
            <a:lvl1pPr algn="r">
              <a:defRPr b="1">
                <a:solidFill>
                  <a:schemeClr val="tx1"/>
                </a:solidFill>
                <a:latin typeface="+mj-lt"/>
              </a:defRPr>
            </a:lvl1pPr>
          </a:lstStyle>
          <a:p>
            <a:r>
              <a:rPr lang="en-US" dirty="0"/>
              <a:t>Click to edit Master title style</a:t>
            </a:r>
          </a:p>
        </p:txBody>
      </p:sp>
      <p:sp>
        <p:nvSpPr>
          <p:cNvPr id="130051" name="Rectangle 3"/>
          <p:cNvSpPr>
            <a:spLocks noGrp="1" noChangeArrowheads="1"/>
          </p:cNvSpPr>
          <p:nvPr>
            <p:ph type="subTitle" idx="1"/>
          </p:nvPr>
        </p:nvSpPr>
        <p:spPr>
          <a:xfrm>
            <a:off x="2971800" y="2743200"/>
            <a:ext cx="5484813" cy="1752600"/>
          </a:xfrm>
        </p:spPr>
        <p:txBody>
          <a:bodyPr/>
          <a:lstStyle>
            <a:lvl1pPr marL="0" indent="0" algn="r">
              <a:buFont typeface="Wingdings" pitchFamily="1" charset="2"/>
              <a:buNone/>
              <a:defRPr sz="2400"/>
            </a:lvl1pPr>
          </a:lstStyle>
          <a:p>
            <a:r>
              <a:rPr lang="en-US" dirty="0"/>
              <a:t>Click to edit Master subtitle style</a:t>
            </a:r>
          </a:p>
        </p:txBody>
      </p:sp>
      <p:sp>
        <p:nvSpPr>
          <p:cNvPr id="13" name="Slide Number Placeholder 12"/>
          <p:cNvSpPr>
            <a:spLocks noGrp="1"/>
          </p:cNvSpPr>
          <p:nvPr>
            <p:ph type="sldNum" sz="quarter" idx="10"/>
          </p:nvPr>
        </p:nvSpPr>
        <p:spPr/>
        <p:txBody>
          <a:bodyPr/>
          <a:lstStyle/>
          <a:p>
            <a:fld id="{D4325D4D-289E-48C1-B277-2BEB492A7D19}" type="slidenum">
              <a:rPr lang="en-US" smtClean="0"/>
              <a:pPr/>
              <a:t>‹#›</a:t>
            </a:fld>
            <a:endParaRPr lang="en-US" dirty="0"/>
          </a:p>
        </p:txBody>
      </p:sp>
      <p:sp>
        <p:nvSpPr>
          <p:cNvPr id="14" name="Footer Placeholder 13"/>
          <p:cNvSpPr>
            <a:spLocks noGrp="1"/>
          </p:cNvSpPr>
          <p:nvPr>
            <p:ph type="ftr" sz="quarter" idx="11"/>
          </p:nvPr>
        </p:nvSpPr>
        <p:spPr/>
        <p:txBody>
          <a:bodyPr/>
          <a:lstStyle/>
          <a:p>
            <a:r>
              <a:rPr lang="en-US" dirty="0" smtClean="0"/>
              <a:t>CONFIDENTIAL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p:txBody>
          <a:bodyPr/>
          <a:lstStyle/>
          <a:p>
            <a:r>
              <a:rPr lang="en-US" dirty="0" smtClean="0"/>
              <a:t>CONFIDENTIAL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57438" y="684213"/>
            <a:ext cx="6783387" cy="1068387"/>
          </a:xfrm>
        </p:spPr>
        <p:txBody>
          <a:bodyPr lIns="182880" tIns="91440" rIns="182880" bIns="91440"/>
          <a:lstStyle>
            <a:lvl1pPr marL="0">
              <a:lnSpc>
                <a:spcPts val="3300"/>
              </a:lnSpc>
              <a:defRPr baseline="0"/>
            </a:lvl1pPr>
          </a:lstStyle>
          <a:p>
            <a:r>
              <a:rPr lang="en-US" dirty="0" smtClean="0"/>
              <a:t>Click to edit Master title style. This one can wrap to two lines. Filler copy added.</a:t>
            </a:r>
            <a:endParaRPr lang="en-US" dirty="0"/>
          </a:p>
        </p:txBody>
      </p:sp>
      <p:sp>
        <p:nvSpPr>
          <p:cNvPr id="3" name="Content Placeholder 2"/>
          <p:cNvSpPr>
            <a:spLocks noGrp="1"/>
          </p:cNvSpPr>
          <p:nvPr>
            <p:ph idx="1"/>
          </p:nvPr>
        </p:nvSpPr>
        <p:spPr>
          <a:xfrm>
            <a:off x="457200" y="2057400"/>
            <a:ext cx="8229600" cy="4068763"/>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p:txBody>
          <a:bodyPr/>
          <a:lstStyle/>
          <a:p>
            <a:r>
              <a:rPr lang="en-US" dirty="0" smtClean="0"/>
              <a:t>CONFIDENTIAL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3886200" cy="4525963"/>
          </a:xfrm>
        </p:spPr>
        <p:txBody>
          <a:bodyPr/>
          <a:lstStyle>
            <a:lvl1pPr>
              <a:defRPr sz="2400"/>
            </a:lvl1pPr>
            <a:lvl2pPr marL="685800" indent="-347472">
              <a:buFont typeface="Arial" pitchFamily="34" charset="0"/>
              <a:buChar char="–"/>
              <a:defRPr sz="2000"/>
            </a:lvl2pPr>
            <a:lvl3pPr marL="1078992" indent="-402336">
              <a:buFont typeface="Wingdings" pitchFamily="2" charset="2"/>
              <a:buChar char="§"/>
              <a:defRPr sz="1600"/>
            </a:lvl3pPr>
            <a:lvl4pPr marL="1031875" indent="-228600">
              <a:tabLst/>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4"/>
            <a:endParaRPr lang="en-US" dirty="0"/>
          </a:p>
        </p:txBody>
      </p:sp>
      <p:sp>
        <p:nvSpPr>
          <p:cNvPr id="4" name="Content Placeholder 3"/>
          <p:cNvSpPr>
            <a:spLocks noGrp="1"/>
          </p:cNvSpPr>
          <p:nvPr>
            <p:ph sz="half" idx="2"/>
          </p:nvPr>
        </p:nvSpPr>
        <p:spPr>
          <a:xfrm>
            <a:off x="4800600" y="1600200"/>
            <a:ext cx="3886200" cy="4525963"/>
          </a:xfrm>
        </p:spPr>
        <p:txBody>
          <a:bodyPr/>
          <a:lstStyle>
            <a:lvl1pPr>
              <a:defRPr sz="2400"/>
            </a:lvl1pPr>
            <a:lvl2pPr>
              <a:defRPr sz="20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Slide Number Placeholder 4"/>
          <p:cNvSpPr>
            <a:spLocks noGrp="1"/>
          </p:cNvSpPr>
          <p:nvPr>
            <p:ph type="sldNum" sz="quarter" idx="10"/>
          </p:nvPr>
        </p:nvSpPr>
        <p:spPr>
          <a:xfrm>
            <a:off x="0" y="6553200"/>
            <a:ext cx="457200" cy="304800"/>
          </a:xfrm>
        </p:spPr>
        <p:txBody>
          <a:bodyPr/>
          <a:lstStyle/>
          <a:p>
            <a:fld id="{D4325D4D-289E-48C1-B277-2BEB492A7D19}" type="slidenum">
              <a:rPr lang="en-US" smtClean="0"/>
              <a:pPr/>
              <a:t>‹#›</a:t>
            </a:fld>
            <a:endParaRPr lang="en-US" dirty="0"/>
          </a:p>
        </p:txBody>
      </p:sp>
      <p:sp>
        <p:nvSpPr>
          <p:cNvPr id="6" name="Footer Placeholder 5"/>
          <p:cNvSpPr>
            <a:spLocks noGrp="1"/>
          </p:cNvSpPr>
          <p:nvPr>
            <p:ph type="ftr" sz="quarter" idx="11"/>
          </p:nvPr>
        </p:nvSpPr>
        <p:spPr>
          <a:xfrm>
            <a:off x="457200" y="6553200"/>
            <a:ext cx="1447800" cy="304800"/>
          </a:xfrm>
        </p:spPr>
        <p:txBody>
          <a:bodyPr/>
          <a:lstStyle/>
          <a:p>
            <a:r>
              <a:rPr lang="en-US" dirty="0" smtClean="0"/>
              <a:t>CONFIDENTIAL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057400"/>
            <a:ext cx="3886200" cy="4068763"/>
          </a:xfrm>
        </p:spPr>
        <p:txBody>
          <a:bodyPr/>
          <a:lstStyle>
            <a:lvl1pPr>
              <a:defRPr sz="2400"/>
            </a:lvl1pPr>
            <a:lvl2pPr marL="685800" indent="-347472">
              <a:buFont typeface="Arial" pitchFamily="34" charset="0"/>
              <a:buChar char="–"/>
              <a:defRPr sz="2000"/>
            </a:lvl2pPr>
            <a:lvl3pPr marL="1078992" indent="-402336">
              <a:buFont typeface="Wingdings" pitchFamily="2" charset="2"/>
              <a:buChar char="§"/>
              <a:defRPr sz="1600"/>
            </a:lvl3pPr>
            <a:lvl4pPr marL="1031875" indent="-228600">
              <a:tabLst/>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4"/>
            <a:endParaRPr lang="en-US" dirty="0"/>
          </a:p>
        </p:txBody>
      </p:sp>
      <p:sp>
        <p:nvSpPr>
          <p:cNvPr id="4" name="Content Placeholder 3"/>
          <p:cNvSpPr>
            <a:spLocks noGrp="1"/>
          </p:cNvSpPr>
          <p:nvPr>
            <p:ph sz="half" idx="2"/>
          </p:nvPr>
        </p:nvSpPr>
        <p:spPr>
          <a:xfrm>
            <a:off x="4800600" y="2057400"/>
            <a:ext cx="3886200" cy="4068763"/>
          </a:xfrm>
        </p:spPr>
        <p:txBody>
          <a:bodyPr/>
          <a:lstStyle>
            <a:lvl1pPr>
              <a:defRPr sz="2400"/>
            </a:lvl1pPr>
            <a:lvl2pPr>
              <a:defRPr sz="20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itle 1"/>
          <p:cNvSpPr>
            <a:spLocks noGrp="1"/>
          </p:cNvSpPr>
          <p:nvPr>
            <p:ph type="title" hasCustomPrompt="1"/>
          </p:nvPr>
        </p:nvSpPr>
        <p:spPr>
          <a:xfrm>
            <a:off x="2357438" y="684213"/>
            <a:ext cx="6783387" cy="1068387"/>
          </a:xfrm>
        </p:spPr>
        <p:txBody>
          <a:bodyPr lIns="182880" tIns="91440" rIns="182880" bIns="91440"/>
          <a:lstStyle>
            <a:lvl1pPr marL="0">
              <a:lnSpc>
                <a:spcPts val="3300"/>
              </a:lnSpc>
              <a:defRPr baseline="0"/>
            </a:lvl1pPr>
          </a:lstStyle>
          <a:p>
            <a:r>
              <a:rPr lang="en-US" dirty="0" smtClean="0"/>
              <a:t>Click to edit Master title style. This one can wrap to two lines. Filler copy added.</a:t>
            </a:r>
            <a:endParaRPr lang="en-US" dirty="0"/>
          </a:p>
        </p:txBody>
      </p:sp>
      <p:sp>
        <p:nvSpPr>
          <p:cNvPr id="6" name="Slide Number Placeholder 5"/>
          <p:cNvSpPr>
            <a:spLocks noGrp="1"/>
          </p:cNvSpPr>
          <p:nvPr>
            <p:ph type="sldNum" sz="quarter" idx="10"/>
          </p:nvPr>
        </p:nvSpPr>
        <p:spPr/>
        <p:txBody>
          <a:bodyPr/>
          <a:lstStyle/>
          <a:p>
            <a:fld id="{D4325D4D-289E-48C1-B277-2BEB492A7D19}" type="slidenum">
              <a:rPr lang="en-US" smtClean="0"/>
              <a:pPr/>
              <a:t>‹#›</a:t>
            </a:fld>
            <a:endParaRPr lang="en-US" dirty="0"/>
          </a:p>
        </p:txBody>
      </p:sp>
      <p:sp>
        <p:nvSpPr>
          <p:cNvPr id="7" name="Footer Placeholder 6"/>
          <p:cNvSpPr>
            <a:spLocks noGrp="1"/>
          </p:cNvSpPr>
          <p:nvPr>
            <p:ph type="ftr" sz="quarter" idx="11"/>
          </p:nvPr>
        </p:nvSpPr>
        <p:spPr/>
        <p:txBody>
          <a:bodyPr/>
          <a:lstStyle/>
          <a:p>
            <a:r>
              <a:rPr lang="en-US" dirty="0" smtClean="0"/>
              <a:t>CONFIDENTIAL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D4325D4D-289E-48C1-B277-2BEB492A7D19}"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smtClean="0"/>
              <a:t>CONFIDENTIAL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357438" y="684213"/>
            <a:ext cx="6783387" cy="1068387"/>
          </a:xfrm>
        </p:spPr>
        <p:txBody>
          <a:bodyPr lIns="182880" tIns="91440" rIns="182880" bIns="91440"/>
          <a:lstStyle>
            <a:lvl1pPr marL="0">
              <a:lnSpc>
                <a:spcPts val="3300"/>
              </a:lnSpc>
              <a:defRPr baseline="0"/>
            </a:lvl1pPr>
          </a:lstStyle>
          <a:p>
            <a:r>
              <a:rPr lang="en-US" dirty="0" smtClean="0"/>
              <a:t>Click to edit Master title style. This one can wrap to two lines. Filler copy added.</a:t>
            </a:r>
            <a:endParaRPr lang="en-US" dirty="0"/>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p:txBody>
          <a:bodyPr/>
          <a:lstStyle/>
          <a:p>
            <a:r>
              <a:rPr lang="en-US" dirty="0" smtClean="0"/>
              <a:t>CONFIDENTIAL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325D4D-289E-48C1-B277-2BEB492A7D19}" type="slidenum">
              <a:rPr lang="en-US" smtClean="0"/>
              <a:pPr/>
              <a:t>‹#›</a:t>
            </a:fld>
            <a:endParaRPr lang="en-US" dirty="0"/>
          </a:p>
        </p:txBody>
      </p:sp>
      <p:sp>
        <p:nvSpPr>
          <p:cNvPr id="3" name="Footer Placeholder 2"/>
          <p:cNvSpPr>
            <a:spLocks noGrp="1"/>
          </p:cNvSpPr>
          <p:nvPr>
            <p:ph type="ftr" sz="quarter" idx="11"/>
          </p:nvPr>
        </p:nvSpPr>
        <p:spPr/>
        <p:txBody>
          <a:bodyPr/>
          <a:lstStyle/>
          <a:p>
            <a:r>
              <a:rPr lang="en-US" dirty="0" smtClean="0"/>
              <a:t>CONFIDENTIAL</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with Arcs">
    <p:spTree>
      <p:nvGrpSpPr>
        <p:cNvPr id="1" name=""/>
        <p:cNvGrpSpPr/>
        <p:nvPr/>
      </p:nvGrpSpPr>
      <p:grpSpPr>
        <a:xfrm>
          <a:off x="0" y="0"/>
          <a:ext cx="0" cy="0"/>
          <a:chOff x="0" y="0"/>
          <a:chExt cx="0" cy="0"/>
        </a:xfrm>
      </p:grpSpPr>
      <p:grpSp>
        <p:nvGrpSpPr>
          <p:cNvPr id="4" name="Group 3"/>
          <p:cNvGrpSpPr/>
          <p:nvPr userDrawn="1"/>
        </p:nvGrpSpPr>
        <p:grpSpPr>
          <a:xfrm>
            <a:off x="-1981200" y="3811191"/>
            <a:ext cx="9753600" cy="7616427"/>
            <a:chOff x="-1981200" y="3811191"/>
            <a:chExt cx="9753600" cy="7616427"/>
          </a:xfrm>
        </p:grpSpPr>
        <p:sp>
          <p:nvSpPr>
            <p:cNvPr id="5" name="Arc 4"/>
            <p:cNvSpPr/>
            <p:nvPr userDrawn="1"/>
          </p:nvSpPr>
          <p:spPr bwMode="auto">
            <a:xfrm>
              <a:off x="-1981200" y="3811191"/>
              <a:ext cx="7391400" cy="6093618"/>
            </a:xfrm>
            <a:prstGeom prst="arc">
              <a:avLst>
                <a:gd name="adj1" fmla="val 14207111"/>
                <a:gd name="adj2" fmla="val 0"/>
              </a:avLst>
            </a:prstGeom>
            <a:noFill/>
            <a:ln w="31750" cap="flat" cmpd="sng" algn="ctr">
              <a:solidFill>
                <a:srgbClr val="BF31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6" name="Arc 5"/>
            <p:cNvSpPr/>
            <p:nvPr userDrawn="1"/>
          </p:nvSpPr>
          <p:spPr bwMode="auto">
            <a:xfrm>
              <a:off x="-685800" y="4572000"/>
              <a:ext cx="7239000" cy="6093618"/>
            </a:xfrm>
            <a:prstGeom prst="arc">
              <a:avLst>
                <a:gd name="adj1" fmla="val 12634660"/>
                <a:gd name="adj2" fmla="val 20908411"/>
              </a:avLst>
            </a:prstGeom>
            <a:noFill/>
            <a:ln w="31750" cap="flat" cmpd="sng" algn="ctr">
              <a:solidFill>
                <a:srgbClr val="FFC52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7" name="Arc 6"/>
            <p:cNvSpPr/>
            <p:nvPr userDrawn="1"/>
          </p:nvSpPr>
          <p:spPr bwMode="auto">
            <a:xfrm>
              <a:off x="-1219200" y="5257800"/>
              <a:ext cx="7239000" cy="6169818"/>
            </a:xfrm>
            <a:prstGeom prst="arc">
              <a:avLst>
                <a:gd name="adj1" fmla="val 13393982"/>
                <a:gd name="adj2" fmla="val 20130995"/>
              </a:avLst>
            </a:prstGeom>
            <a:noFill/>
            <a:ln w="31750" cap="flat" cmpd="sng" algn="ctr">
              <a:solidFill>
                <a:srgbClr val="4F268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8" name="Arc 7"/>
            <p:cNvSpPr/>
            <p:nvPr userDrawn="1"/>
          </p:nvSpPr>
          <p:spPr bwMode="auto">
            <a:xfrm>
              <a:off x="609600" y="5105400"/>
              <a:ext cx="7162800" cy="6169818"/>
            </a:xfrm>
            <a:prstGeom prst="arc">
              <a:avLst>
                <a:gd name="adj1" fmla="val 12090475"/>
                <a:gd name="adj2" fmla="val 20283228"/>
              </a:avLst>
            </a:prstGeom>
            <a:noFill/>
            <a:ln w="31750" cap="flat" cmpd="sng" algn="ctr">
              <a:solidFill>
                <a:srgbClr val="5D973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ヒラギノ角ゴ Pro W3" pitchFamily="1" charset="-128"/>
              </a:endParaRPr>
            </a:p>
          </p:txBody>
        </p:sp>
      </p:grpSp>
      <p:sp>
        <p:nvSpPr>
          <p:cNvPr id="2" name="Slide Number Placeholder 1"/>
          <p:cNvSpPr>
            <a:spLocks noGrp="1"/>
          </p:cNvSpPr>
          <p:nvPr>
            <p:ph type="sldNum" sz="quarter" idx="10"/>
          </p:nvPr>
        </p:nvSpPr>
        <p:spPr/>
        <p:txBody>
          <a:bodyPr/>
          <a:lstStyle/>
          <a:p>
            <a:fld id="{D4325D4D-289E-48C1-B277-2BEB492A7D19}" type="slidenum">
              <a:rPr lang="en-US" smtClean="0"/>
              <a:pPr/>
              <a:t>‹#›</a:t>
            </a:fld>
            <a:endParaRPr lang="en-US" dirty="0"/>
          </a:p>
        </p:txBody>
      </p:sp>
      <p:sp>
        <p:nvSpPr>
          <p:cNvPr id="3" name="Footer Placeholder 2"/>
          <p:cNvSpPr>
            <a:spLocks noGrp="1"/>
          </p:cNvSpPr>
          <p:nvPr>
            <p:ph type="ftr" sz="quarter" idx="11"/>
          </p:nvPr>
        </p:nvSpPr>
        <p:spPr/>
        <p:txBody>
          <a:bodyPr/>
          <a:lstStyle/>
          <a:p>
            <a:r>
              <a:rPr lang="en-US" dirty="0" smtClean="0"/>
              <a:t>CONFIDENTIAL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p:txBody>
          <a:bodyPr/>
          <a:lstStyle/>
          <a:p>
            <a:r>
              <a:rPr lang="en-US" dirty="0" smtClean="0"/>
              <a:t>CONFIDENTIAL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4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4"/>
          <p:cNvSpPr>
            <a:spLocks noGrp="1"/>
          </p:cNvSpPr>
          <p:nvPr>
            <p:ph type="sldNum" sz="quarter" idx="10"/>
          </p:nvPr>
        </p:nvSpPr>
        <p:spPr/>
        <p:txBody>
          <a:bodyPr/>
          <a:lstStyle/>
          <a:p>
            <a:fld id="{D4325D4D-289E-48C1-B277-2BEB492A7D19}" type="slidenum">
              <a:rPr lang="en-US" smtClean="0"/>
              <a:pPr/>
              <a:t>‹#›</a:t>
            </a:fld>
            <a:endParaRPr lang="en-US" dirty="0"/>
          </a:p>
        </p:txBody>
      </p:sp>
      <p:sp>
        <p:nvSpPr>
          <p:cNvPr id="6" name="Footer Placeholder 5"/>
          <p:cNvSpPr>
            <a:spLocks noGrp="1"/>
          </p:cNvSpPr>
          <p:nvPr>
            <p:ph type="ftr" sz="quarter" idx="11"/>
          </p:nvPr>
        </p:nvSpPr>
        <p:spPr/>
        <p:txBody>
          <a:bodyPr/>
          <a:lstStyle/>
          <a:p>
            <a:r>
              <a:rPr lang="en-US" dirty="0" smtClean="0"/>
              <a:t>CONFIDENTIAL</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2625" y="609600"/>
            <a:ext cx="8080375"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2625"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5025"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2625"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7215188" y="6442075"/>
            <a:ext cx="1905000" cy="38100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682625" y="6365875"/>
            <a:ext cx="4267200" cy="457200"/>
          </a:xfrm>
        </p:spPr>
        <p:txBody>
          <a:bodyPr/>
          <a:lstStyle>
            <a:lvl1pPr>
              <a:defRPr/>
            </a:lvl1pPr>
          </a:lstStyle>
          <a:p>
            <a:endParaRPr lang="en-US"/>
          </a:p>
        </p:txBody>
      </p:sp>
      <p:sp>
        <p:nvSpPr>
          <p:cNvPr id="9" name="Slide Number Placeholder 8"/>
          <p:cNvSpPr>
            <a:spLocks noGrp="1"/>
          </p:cNvSpPr>
          <p:nvPr>
            <p:ph type="sldNum" sz="quarter" idx="12"/>
          </p:nvPr>
        </p:nvSpPr>
        <p:spPr>
          <a:xfrm>
            <a:off x="7199313" y="6148388"/>
            <a:ext cx="1905000" cy="381000"/>
          </a:xfrm>
        </p:spPr>
        <p:txBody>
          <a:bodyPr/>
          <a:lstStyle>
            <a:lvl2pPr lvl="1">
              <a:defRPr/>
            </a:lvl2pPr>
          </a:lstStyle>
          <a:p>
            <a:pPr lvl="1"/>
            <a:fld id="{2667DB0A-103C-4469-840F-661190170A0A}" type="slidenum">
              <a:rPr lang="en-US"/>
              <a:pPr lvl="1"/>
              <a:t>‹#›</a:t>
            </a:fld>
            <a:endParaRPr lang="en-US">
              <a:latin typeface="+mn-l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57438" y="684213"/>
            <a:ext cx="6783387" cy="1068387"/>
          </a:xfrm>
        </p:spPr>
        <p:txBody>
          <a:bodyPr lIns="182880" tIns="91440" rIns="182880" bIns="91440"/>
          <a:lstStyle>
            <a:lvl1pPr marL="0">
              <a:lnSpc>
                <a:spcPts val="3300"/>
              </a:lnSpc>
              <a:defRPr baseline="0"/>
            </a:lvl1pPr>
          </a:lstStyle>
          <a:p>
            <a:r>
              <a:rPr lang="en-US" dirty="0" smtClean="0"/>
              <a:t>Click to edit Master title style. This one can wrap to two lines. Filler copy added.</a:t>
            </a:r>
            <a:endParaRPr lang="en-US" dirty="0"/>
          </a:p>
        </p:txBody>
      </p:sp>
      <p:sp>
        <p:nvSpPr>
          <p:cNvPr id="3" name="Content Placeholder 2"/>
          <p:cNvSpPr>
            <a:spLocks noGrp="1"/>
          </p:cNvSpPr>
          <p:nvPr>
            <p:ph idx="1"/>
          </p:nvPr>
        </p:nvSpPr>
        <p:spPr>
          <a:xfrm>
            <a:off x="457200" y="2057400"/>
            <a:ext cx="8229600" cy="4068763"/>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p:txBody>
          <a:bodyPr/>
          <a:lstStyle/>
          <a:p>
            <a:r>
              <a:rPr lang="en-US" dirty="0" smtClean="0"/>
              <a:t>CONFIDENTIAL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3886200" cy="4525963"/>
          </a:xfrm>
        </p:spPr>
        <p:txBody>
          <a:bodyPr/>
          <a:lstStyle>
            <a:lvl1pPr>
              <a:defRPr sz="2400"/>
            </a:lvl1pPr>
            <a:lvl2pPr marL="685800" indent="-347472">
              <a:buFont typeface="Arial" pitchFamily="34" charset="0"/>
              <a:buChar char="–"/>
              <a:defRPr sz="2000"/>
            </a:lvl2pPr>
            <a:lvl3pPr marL="1078992" indent="-402336">
              <a:buFont typeface="Wingdings" pitchFamily="2" charset="2"/>
              <a:buChar char="§"/>
              <a:defRPr sz="1600"/>
            </a:lvl3pPr>
            <a:lvl4pPr marL="1031875" indent="-228600">
              <a:tabLst/>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800600" y="1600200"/>
            <a:ext cx="3886200" cy="4525963"/>
          </a:xfrm>
        </p:spPr>
        <p:txBody>
          <a:bodyPr/>
          <a:lstStyle>
            <a:lvl1pPr>
              <a:defRPr sz="2400"/>
            </a:lvl1pPr>
            <a:lvl2pPr>
              <a:defRPr sz="20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4"/>
          <p:cNvSpPr>
            <a:spLocks noGrp="1"/>
          </p:cNvSpPr>
          <p:nvPr>
            <p:ph type="sldNum" sz="quarter" idx="10"/>
          </p:nvPr>
        </p:nvSpPr>
        <p:spPr>
          <a:xfrm>
            <a:off x="0" y="6553200"/>
            <a:ext cx="457200" cy="304800"/>
          </a:xfrm>
        </p:spPr>
        <p:txBody>
          <a:bodyPr/>
          <a:lstStyle/>
          <a:p>
            <a:fld id="{D4325D4D-289E-48C1-B277-2BEB492A7D19}" type="slidenum">
              <a:rPr lang="en-US" smtClean="0"/>
              <a:pPr/>
              <a:t>‹#›</a:t>
            </a:fld>
            <a:endParaRPr lang="en-US" dirty="0"/>
          </a:p>
        </p:txBody>
      </p:sp>
      <p:sp>
        <p:nvSpPr>
          <p:cNvPr id="6" name="Footer Placeholder 5"/>
          <p:cNvSpPr>
            <a:spLocks noGrp="1"/>
          </p:cNvSpPr>
          <p:nvPr>
            <p:ph type="ftr" sz="quarter" idx="11"/>
          </p:nvPr>
        </p:nvSpPr>
        <p:spPr>
          <a:xfrm>
            <a:off x="457200" y="6553200"/>
            <a:ext cx="1447800" cy="304800"/>
          </a:xfrm>
        </p:spPr>
        <p:txBody>
          <a:bodyPr/>
          <a:lstStyle/>
          <a:p>
            <a:r>
              <a:rPr lang="en-US" dirty="0" smtClean="0"/>
              <a:t>CONFIDENTIAL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057400"/>
            <a:ext cx="3886200" cy="4068763"/>
          </a:xfrm>
        </p:spPr>
        <p:txBody>
          <a:bodyPr/>
          <a:lstStyle>
            <a:lvl1pPr>
              <a:defRPr sz="2400"/>
            </a:lvl1pPr>
            <a:lvl2pPr marL="685800" indent="-347472">
              <a:buFont typeface="Arial" pitchFamily="34" charset="0"/>
              <a:buChar char="–"/>
              <a:defRPr sz="2000"/>
            </a:lvl2pPr>
            <a:lvl3pPr marL="1078992" indent="-402336">
              <a:buFont typeface="Wingdings" pitchFamily="2" charset="2"/>
              <a:buChar char="§"/>
              <a:defRPr sz="1600"/>
            </a:lvl3pPr>
            <a:lvl4pPr marL="1031875" indent="-228600">
              <a:tabLst/>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800600" y="2057400"/>
            <a:ext cx="3886200" cy="4068763"/>
          </a:xfrm>
        </p:spPr>
        <p:txBody>
          <a:bodyPr/>
          <a:lstStyle>
            <a:lvl1pPr>
              <a:defRPr sz="2400"/>
            </a:lvl1pPr>
            <a:lvl2pPr>
              <a:defRPr sz="20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Title 1"/>
          <p:cNvSpPr>
            <a:spLocks noGrp="1"/>
          </p:cNvSpPr>
          <p:nvPr>
            <p:ph type="title" hasCustomPrompt="1"/>
          </p:nvPr>
        </p:nvSpPr>
        <p:spPr>
          <a:xfrm>
            <a:off x="2357438" y="684213"/>
            <a:ext cx="6783387" cy="1068387"/>
          </a:xfrm>
        </p:spPr>
        <p:txBody>
          <a:bodyPr lIns="182880" tIns="91440" rIns="182880" bIns="91440"/>
          <a:lstStyle>
            <a:lvl1pPr marL="0">
              <a:lnSpc>
                <a:spcPts val="3300"/>
              </a:lnSpc>
              <a:defRPr baseline="0"/>
            </a:lvl1pPr>
          </a:lstStyle>
          <a:p>
            <a:r>
              <a:rPr lang="en-US" dirty="0" smtClean="0"/>
              <a:t>Click to edit Master title style. This one can wrap to two lines. Filler copy added.</a:t>
            </a:r>
            <a:endParaRPr lang="en-US" dirty="0"/>
          </a:p>
        </p:txBody>
      </p:sp>
      <p:sp>
        <p:nvSpPr>
          <p:cNvPr id="6" name="Slide Number Placeholder 5"/>
          <p:cNvSpPr>
            <a:spLocks noGrp="1"/>
          </p:cNvSpPr>
          <p:nvPr>
            <p:ph type="sldNum" sz="quarter" idx="10"/>
          </p:nvPr>
        </p:nvSpPr>
        <p:spPr/>
        <p:txBody>
          <a:bodyPr/>
          <a:lstStyle/>
          <a:p>
            <a:fld id="{D4325D4D-289E-48C1-B277-2BEB492A7D19}" type="slidenum">
              <a:rPr lang="en-US" smtClean="0"/>
              <a:pPr/>
              <a:t>‹#›</a:t>
            </a:fld>
            <a:endParaRPr lang="en-US" dirty="0"/>
          </a:p>
        </p:txBody>
      </p:sp>
      <p:sp>
        <p:nvSpPr>
          <p:cNvPr id="7" name="Footer Placeholder 6"/>
          <p:cNvSpPr>
            <a:spLocks noGrp="1"/>
          </p:cNvSpPr>
          <p:nvPr>
            <p:ph type="ftr" sz="quarter" idx="11"/>
          </p:nvPr>
        </p:nvSpPr>
        <p:spPr/>
        <p:txBody>
          <a:bodyPr/>
          <a:lstStyle/>
          <a:p>
            <a:r>
              <a:rPr lang="en-US" dirty="0" smtClean="0"/>
              <a:t>CONFIDENTIAL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D4325D4D-289E-48C1-B277-2BEB492A7D19}"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smtClean="0"/>
              <a:t>CONFIDENTIAL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357438" y="684213"/>
            <a:ext cx="6783387" cy="1068387"/>
          </a:xfrm>
        </p:spPr>
        <p:txBody>
          <a:bodyPr lIns="182880" tIns="91440" rIns="182880" bIns="91440"/>
          <a:lstStyle>
            <a:lvl1pPr marL="0">
              <a:lnSpc>
                <a:spcPts val="3300"/>
              </a:lnSpc>
              <a:defRPr baseline="0"/>
            </a:lvl1pPr>
          </a:lstStyle>
          <a:p>
            <a:r>
              <a:rPr lang="en-US" dirty="0" smtClean="0"/>
              <a:t>Click to edit Master title style. This one can wrap to two lines. Filler copy added.</a:t>
            </a:r>
            <a:endParaRPr lang="en-US" dirty="0"/>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p:txBody>
          <a:bodyPr/>
          <a:lstStyle/>
          <a:p>
            <a:r>
              <a:rPr lang="en-US" dirty="0" smtClean="0"/>
              <a:t>CONFIDENTIAL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325D4D-289E-48C1-B277-2BEB492A7D19}" type="slidenum">
              <a:rPr lang="en-US" smtClean="0"/>
              <a:pPr/>
              <a:t>‹#›</a:t>
            </a:fld>
            <a:endParaRPr lang="en-US" dirty="0"/>
          </a:p>
        </p:txBody>
      </p:sp>
      <p:sp>
        <p:nvSpPr>
          <p:cNvPr id="3" name="Footer Placeholder 2"/>
          <p:cNvSpPr>
            <a:spLocks noGrp="1"/>
          </p:cNvSpPr>
          <p:nvPr>
            <p:ph type="ftr" sz="quarter" idx="11"/>
          </p:nvPr>
        </p:nvSpPr>
        <p:spPr/>
        <p:txBody>
          <a:bodyPr/>
          <a:lstStyle/>
          <a:p>
            <a:r>
              <a:rPr lang="en-US" dirty="0" smtClean="0"/>
              <a:t>CONFIDENTIAL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with Arcs">
    <p:spTree>
      <p:nvGrpSpPr>
        <p:cNvPr id="1" name=""/>
        <p:cNvGrpSpPr/>
        <p:nvPr/>
      </p:nvGrpSpPr>
      <p:grpSpPr>
        <a:xfrm>
          <a:off x="0" y="0"/>
          <a:ext cx="0" cy="0"/>
          <a:chOff x="0" y="0"/>
          <a:chExt cx="0" cy="0"/>
        </a:xfrm>
      </p:grpSpPr>
      <p:grpSp>
        <p:nvGrpSpPr>
          <p:cNvPr id="4" name="Group 3"/>
          <p:cNvGrpSpPr/>
          <p:nvPr userDrawn="1"/>
        </p:nvGrpSpPr>
        <p:grpSpPr>
          <a:xfrm>
            <a:off x="-1981200" y="3811191"/>
            <a:ext cx="9753600" cy="7616427"/>
            <a:chOff x="-1981200" y="3811191"/>
            <a:chExt cx="9753600" cy="7616427"/>
          </a:xfrm>
        </p:grpSpPr>
        <p:sp>
          <p:nvSpPr>
            <p:cNvPr id="5" name="Arc 4"/>
            <p:cNvSpPr/>
            <p:nvPr userDrawn="1"/>
          </p:nvSpPr>
          <p:spPr bwMode="auto">
            <a:xfrm>
              <a:off x="-1981200" y="3811191"/>
              <a:ext cx="7391400" cy="6093618"/>
            </a:xfrm>
            <a:prstGeom prst="arc">
              <a:avLst>
                <a:gd name="adj1" fmla="val 14207111"/>
                <a:gd name="adj2" fmla="val 0"/>
              </a:avLst>
            </a:prstGeom>
            <a:noFill/>
            <a:ln w="31750" cap="flat" cmpd="sng" algn="ctr">
              <a:solidFill>
                <a:srgbClr val="BF31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6" name="Arc 5"/>
            <p:cNvSpPr/>
            <p:nvPr userDrawn="1"/>
          </p:nvSpPr>
          <p:spPr bwMode="auto">
            <a:xfrm>
              <a:off x="-685800" y="4572000"/>
              <a:ext cx="7239000" cy="6093618"/>
            </a:xfrm>
            <a:prstGeom prst="arc">
              <a:avLst>
                <a:gd name="adj1" fmla="val 12634660"/>
                <a:gd name="adj2" fmla="val 20908411"/>
              </a:avLst>
            </a:prstGeom>
            <a:noFill/>
            <a:ln w="31750" cap="flat" cmpd="sng" algn="ctr">
              <a:solidFill>
                <a:srgbClr val="FFC52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7" name="Arc 6"/>
            <p:cNvSpPr/>
            <p:nvPr userDrawn="1"/>
          </p:nvSpPr>
          <p:spPr bwMode="auto">
            <a:xfrm>
              <a:off x="-1219200" y="5257800"/>
              <a:ext cx="7239000" cy="6169818"/>
            </a:xfrm>
            <a:prstGeom prst="arc">
              <a:avLst>
                <a:gd name="adj1" fmla="val 13393982"/>
                <a:gd name="adj2" fmla="val 20130995"/>
              </a:avLst>
            </a:prstGeom>
            <a:noFill/>
            <a:ln w="31750" cap="flat" cmpd="sng" algn="ctr">
              <a:solidFill>
                <a:srgbClr val="4F268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8" name="Arc 7"/>
            <p:cNvSpPr/>
            <p:nvPr userDrawn="1"/>
          </p:nvSpPr>
          <p:spPr bwMode="auto">
            <a:xfrm>
              <a:off x="609600" y="5105400"/>
              <a:ext cx="7162800" cy="6169818"/>
            </a:xfrm>
            <a:prstGeom prst="arc">
              <a:avLst>
                <a:gd name="adj1" fmla="val 12090475"/>
                <a:gd name="adj2" fmla="val 20283228"/>
              </a:avLst>
            </a:prstGeom>
            <a:noFill/>
            <a:ln w="31750" cap="flat" cmpd="sng" algn="ctr">
              <a:solidFill>
                <a:srgbClr val="5D973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ヒラギノ角ゴ Pro W3" pitchFamily="1" charset="-128"/>
              </a:endParaRPr>
            </a:p>
          </p:txBody>
        </p:sp>
      </p:grpSp>
      <p:sp>
        <p:nvSpPr>
          <p:cNvPr id="2" name="Slide Number Placeholder 1"/>
          <p:cNvSpPr>
            <a:spLocks noGrp="1"/>
          </p:cNvSpPr>
          <p:nvPr>
            <p:ph type="sldNum" sz="quarter" idx="10"/>
          </p:nvPr>
        </p:nvSpPr>
        <p:spPr/>
        <p:txBody>
          <a:bodyPr/>
          <a:lstStyle/>
          <a:p>
            <a:fld id="{D4325D4D-289E-48C1-B277-2BEB492A7D19}" type="slidenum">
              <a:rPr lang="en-US" smtClean="0"/>
              <a:pPr/>
              <a:t>‹#›</a:t>
            </a:fld>
            <a:endParaRPr lang="en-US" dirty="0"/>
          </a:p>
        </p:txBody>
      </p:sp>
      <p:sp>
        <p:nvSpPr>
          <p:cNvPr id="3" name="Footer Placeholder 2"/>
          <p:cNvSpPr>
            <a:spLocks noGrp="1"/>
          </p:cNvSpPr>
          <p:nvPr>
            <p:ph type="ftr" sz="quarter" idx="11"/>
          </p:nvPr>
        </p:nvSpPr>
        <p:spPr/>
        <p:txBody>
          <a:bodyPr/>
          <a:lstStyle/>
          <a:p>
            <a:r>
              <a:rPr lang="en-US" dirty="0" smtClean="0"/>
              <a:t>CONFIDENTIAL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cstate="screen">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57438" y="684213"/>
            <a:ext cx="6783387" cy="530225"/>
          </a:xfrm>
          <a:prstGeom prst="rect">
            <a:avLst/>
          </a:prstGeom>
          <a:solidFill>
            <a:schemeClr val="accent1"/>
          </a:solidFill>
          <a:ln w="9525" algn="ctr">
            <a:noFill/>
            <a:miter lim="800000"/>
            <a:headEnd/>
            <a:tailEnd/>
          </a:ln>
        </p:spPr>
        <p:txBody>
          <a:bodyPr vert="horz" wrap="square" lIns="182880" tIns="91440" rIns="182880" bIns="9144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28007" name="Rectangle 7"/>
          <p:cNvSpPr>
            <a:spLocks noChangeArrowheads="1"/>
          </p:cNvSpPr>
          <p:nvPr/>
        </p:nvSpPr>
        <p:spPr bwMode="auto">
          <a:xfrm>
            <a:off x="0" y="0"/>
            <a:ext cx="9144000" cy="304800"/>
          </a:xfrm>
          <a:prstGeom prst="rect">
            <a:avLst/>
          </a:prstGeom>
          <a:solidFill>
            <a:schemeClr val="accent1"/>
          </a:solidFill>
          <a:ln w="9525">
            <a:noFill/>
            <a:miter lim="800000"/>
            <a:headEnd/>
            <a:tailEnd/>
          </a:ln>
        </p:spPr>
        <p:txBody>
          <a:bodyPr wrap="none" anchor="ctr"/>
          <a:lstStyle/>
          <a:p>
            <a:pPr>
              <a:defRPr/>
            </a:pPr>
            <a:endParaRPr lang="en-US" dirty="0"/>
          </a:p>
        </p:txBody>
      </p:sp>
      <p:sp>
        <p:nvSpPr>
          <p:cNvPr id="128008" name="Rectangle 8"/>
          <p:cNvSpPr>
            <a:spLocks noChangeArrowheads="1"/>
          </p:cNvSpPr>
          <p:nvPr/>
        </p:nvSpPr>
        <p:spPr bwMode="auto">
          <a:xfrm>
            <a:off x="39688" y="0"/>
            <a:ext cx="1311275" cy="274638"/>
          </a:xfrm>
          <a:prstGeom prst="rect">
            <a:avLst/>
          </a:prstGeom>
          <a:noFill/>
          <a:ln w="9525">
            <a:noFill/>
            <a:miter lim="800000"/>
            <a:headEnd/>
            <a:tailEnd/>
          </a:ln>
          <a:effectLst/>
        </p:spPr>
        <p:txBody>
          <a:bodyPr wrap="none">
            <a:spAutoFit/>
          </a:bodyPr>
          <a:lstStyle/>
          <a:p>
            <a:pPr>
              <a:defRPr/>
            </a:pPr>
            <a:r>
              <a:rPr lang="en-US" sz="1200" i="1" dirty="0">
                <a:solidFill>
                  <a:schemeClr val="bg1"/>
                </a:solidFill>
              </a:rPr>
              <a:t>RTI International</a:t>
            </a:r>
            <a:endParaRPr lang="en-US" sz="2400" dirty="0"/>
          </a:p>
        </p:txBody>
      </p:sp>
      <p:sp>
        <p:nvSpPr>
          <p:cNvPr id="128009" name="Rectangle 9"/>
          <p:cNvSpPr>
            <a:spLocks noChangeArrowheads="1"/>
          </p:cNvSpPr>
          <p:nvPr/>
        </p:nvSpPr>
        <p:spPr bwMode="auto">
          <a:xfrm>
            <a:off x="0" y="304800"/>
            <a:ext cx="9144000" cy="76200"/>
          </a:xfrm>
          <a:prstGeom prst="rect">
            <a:avLst/>
          </a:prstGeom>
          <a:solidFill>
            <a:srgbClr val="8EB0DD"/>
          </a:solidFill>
          <a:ln w="9525">
            <a:noFill/>
            <a:miter lim="800000"/>
            <a:headEnd/>
            <a:tailEnd/>
          </a:ln>
        </p:spPr>
        <p:txBody>
          <a:bodyPr wrap="none" anchor="ctr"/>
          <a:lstStyle/>
          <a:p>
            <a:pPr>
              <a:defRPr/>
            </a:pPr>
            <a:endParaRPr lang="en-US" dirty="0"/>
          </a:p>
        </p:txBody>
      </p:sp>
      <p:sp>
        <p:nvSpPr>
          <p:cNvPr id="128010" name="Rectangle 10"/>
          <p:cNvSpPr>
            <a:spLocks noChangeArrowheads="1"/>
          </p:cNvSpPr>
          <p:nvPr/>
        </p:nvSpPr>
        <p:spPr bwMode="auto">
          <a:xfrm>
            <a:off x="7239000" y="0"/>
            <a:ext cx="1828800" cy="244475"/>
          </a:xfrm>
          <a:prstGeom prst="rect">
            <a:avLst/>
          </a:prstGeom>
          <a:noFill/>
          <a:ln w="9525">
            <a:noFill/>
            <a:miter lim="800000"/>
            <a:headEnd/>
            <a:tailEnd/>
          </a:ln>
          <a:effectLst/>
        </p:spPr>
        <p:txBody>
          <a:bodyPr/>
          <a:lstStyle/>
          <a:p>
            <a:pPr algn="ctr" eaLnBrk="1" hangingPunct="1">
              <a:defRPr/>
            </a:pPr>
            <a:endParaRPr lang="en-US" sz="1000" i="1" dirty="0">
              <a:solidFill>
                <a:srgbClr val="BF301A"/>
              </a:solidFill>
            </a:endParaRPr>
          </a:p>
        </p:txBody>
      </p:sp>
      <p:pic>
        <p:nvPicPr>
          <p:cNvPr id="1032" name="Picture 11" descr="RTI_653_1in"/>
          <p:cNvPicPr>
            <a:picLocks noChangeAspect="1" noChangeArrowheads="1"/>
          </p:cNvPicPr>
          <p:nvPr/>
        </p:nvPicPr>
        <p:blipFill>
          <a:blip r:embed="rId13" cstate="screen"/>
          <a:srcRect/>
          <a:stretch>
            <a:fillRect/>
          </a:stretch>
        </p:blipFill>
        <p:spPr bwMode="auto">
          <a:xfrm>
            <a:off x="8153400" y="6324600"/>
            <a:ext cx="649288" cy="257175"/>
          </a:xfrm>
          <a:prstGeom prst="rect">
            <a:avLst/>
          </a:prstGeom>
          <a:noFill/>
          <a:ln w="9525">
            <a:noFill/>
            <a:miter lim="800000"/>
            <a:headEnd/>
            <a:tailEnd/>
          </a:ln>
        </p:spPr>
      </p:pic>
      <p:sp>
        <p:nvSpPr>
          <p:cNvPr id="10" name="Footer Placeholder 9"/>
          <p:cNvSpPr>
            <a:spLocks noGrp="1"/>
          </p:cNvSpPr>
          <p:nvPr>
            <p:ph type="ftr" sz="quarter" idx="3"/>
          </p:nvPr>
        </p:nvSpPr>
        <p:spPr>
          <a:xfrm>
            <a:off x="457200" y="6553200"/>
            <a:ext cx="1447800" cy="304800"/>
          </a:xfrm>
          <a:prstGeom prst="rect">
            <a:avLst/>
          </a:prstGeom>
          <a:solidFill>
            <a:srgbClr val="BF311A"/>
          </a:solidFill>
        </p:spPr>
        <p:txBody>
          <a:bodyPr vert="horz" lIns="91440" tIns="45720" rIns="91440" bIns="45720" rtlCol="0" anchor="ctr"/>
          <a:lstStyle>
            <a:lvl1pPr algn="ctr">
              <a:defRPr sz="1200">
                <a:solidFill>
                  <a:schemeClr val="bg1"/>
                </a:solidFill>
              </a:defRPr>
            </a:lvl1pPr>
          </a:lstStyle>
          <a:p>
            <a:r>
              <a:rPr lang="en-US" dirty="0" smtClean="0"/>
              <a:t>CONFIDENTIAL</a:t>
            </a:r>
            <a:endParaRPr lang="en-US" dirty="0"/>
          </a:p>
        </p:txBody>
      </p:sp>
      <p:sp>
        <p:nvSpPr>
          <p:cNvPr id="11" name="Slide Number Placeholder 10"/>
          <p:cNvSpPr>
            <a:spLocks noGrp="1"/>
          </p:cNvSpPr>
          <p:nvPr>
            <p:ph type="sldNum" sz="quarter" idx="4"/>
          </p:nvPr>
        </p:nvSpPr>
        <p:spPr>
          <a:xfrm>
            <a:off x="0" y="6553199"/>
            <a:ext cx="457200" cy="304801"/>
          </a:xfrm>
          <a:prstGeom prst="rect">
            <a:avLst/>
          </a:prstGeom>
          <a:solidFill>
            <a:schemeClr val="accent1"/>
          </a:solidFill>
        </p:spPr>
        <p:txBody>
          <a:bodyPr vert="horz" lIns="91440" tIns="45720" rIns="91440" bIns="45720" rtlCol="0" anchor="ctr"/>
          <a:lstStyle>
            <a:lvl1pPr algn="ctr">
              <a:defRPr sz="1200">
                <a:solidFill>
                  <a:schemeClr val="bg1"/>
                </a:solidFill>
              </a:defRPr>
            </a:lvl1pPr>
          </a:lstStyle>
          <a:p>
            <a:fld id="{D4325D4D-289E-48C1-B277-2BEB492A7D1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77" r:id="rId9"/>
    <p:sldLayoutId id="2147483966" r:id="rId10"/>
  </p:sldLayoutIdLst>
  <p:hf hdr="0" ftr="0" dt="0"/>
  <p:txStyles>
    <p:titleStyle>
      <a:lvl1pPr marL="0"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p:titleStyle>
    <p:bodyStyle>
      <a:lvl1pPr marL="342900" indent="-342900" algn="l" rtl="0" eaLnBrk="1" fontAlgn="base" hangingPunct="1">
        <a:spcBef>
          <a:spcPct val="20000"/>
        </a:spcBef>
        <a:spcAft>
          <a:spcPct val="0"/>
        </a:spcAft>
        <a:buClr>
          <a:schemeClr val="tx2"/>
        </a:buClr>
        <a:buSzPct val="80000"/>
        <a:buFont typeface="Wingdings" pitchFamily="2" charset="2"/>
        <a:buChar char="§"/>
        <a:defRPr sz="2400">
          <a:solidFill>
            <a:schemeClr val="tx1"/>
          </a:solidFill>
          <a:latin typeface="+mn-lt"/>
          <a:ea typeface="+mn-ea"/>
          <a:cs typeface="+mn-cs"/>
        </a:defRPr>
      </a:lvl1pPr>
      <a:lvl2pPr marL="684213" indent="-342900" algn="l" rtl="0" eaLnBrk="1" fontAlgn="base" hangingPunct="1">
        <a:spcBef>
          <a:spcPct val="20000"/>
        </a:spcBef>
        <a:spcAft>
          <a:spcPct val="0"/>
        </a:spcAft>
        <a:buClr>
          <a:schemeClr val="tx2"/>
        </a:buClr>
        <a:buSzPct val="80000"/>
        <a:buFont typeface="Arial" charset="0"/>
        <a:buChar char="–"/>
        <a:defRPr sz="2000">
          <a:solidFill>
            <a:schemeClr val="tx1"/>
          </a:solidFill>
          <a:latin typeface="+mn-lt"/>
          <a:cs typeface="+mn-cs"/>
        </a:defRPr>
      </a:lvl2pPr>
      <a:lvl3pPr marL="1082675" indent="-398463" algn="l" rtl="0" eaLnBrk="1" fontAlgn="base" hangingPunct="1">
        <a:spcBef>
          <a:spcPct val="20000"/>
        </a:spcBef>
        <a:spcAft>
          <a:spcPct val="0"/>
        </a:spcAft>
        <a:buClr>
          <a:schemeClr val="tx2"/>
        </a:buClr>
        <a:buSzPct val="80000"/>
        <a:buFont typeface="Wingdings" pitchFamily="2" charset="2"/>
        <a:buChar char="§"/>
        <a:defRPr sz="1600">
          <a:solidFill>
            <a:schemeClr val="tx1"/>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57438" y="684213"/>
            <a:ext cx="6783387" cy="530225"/>
          </a:xfrm>
          <a:prstGeom prst="rect">
            <a:avLst/>
          </a:prstGeom>
          <a:solidFill>
            <a:schemeClr val="accent1"/>
          </a:solidFill>
          <a:ln w="9525" algn="ctr">
            <a:noFill/>
            <a:miter lim="800000"/>
            <a:headEnd/>
            <a:tailEnd/>
          </a:ln>
        </p:spPr>
        <p:txBody>
          <a:bodyPr vert="horz" wrap="square" lIns="182880" tIns="91440" rIns="182880" bIns="9144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28007" name="Rectangle 7"/>
          <p:cNvSpPr>
            <a:spLocks noChangeArrowheads="1"/>
          </p:cNvSpPr>
          <p:nvPr/>
        </p:nvSpPr>
        <p:spPr bwMode="auto">
          <a:xfrm>
            <a:off x="0" y="0"/>
            <a:ext cx="9144000" cy="304800"/>
          </a:xfrm>
          <a:prstGeom prst="rect">
            <a:avLst/>
          </a:prstGeom>
          <a:solidFill>
            <a:schemeClr val="accent1"/>
          </a:solidFill>
          <a:ln w="9525">
            <a:noFill/>
            <a:miter lim="800000"/>
            <a:headEnd/>
            <a:tailEnd/>
          </a:ln>
        </p:spPr>
        <p:txBody>
          <a:bodyPr wrap="none" anchor="ctr"/>
          <a:lstStyle/>
          <a:p>
            <a:pPr>
              <a:defRPr/>
            </a:pPr>
            <a:endParaRPr lang="en-US" dirty="0"/>
          </a:p>
        </p:txBody>
      </p:sp>
      <p:sp>
        <p:nvSpPr>
          <p:cNvPr id="128008" name="Rectangle 8"/>
          <p:cNvSpPr>
            <a:spLocks noChangeArrowheads="1"/>
          </p:cNvSpPr>
          <p:nvPr/>
        </p:nvSpPr>
        <p:spPr bwMode="auto">
          <a:xfrm>
            <a:off x="39688" y="0"/>
            <a:ext cx="1311275" cy="274638"/>
          </a:xfrm>
          <a:prstGeom prst="rect">
            <a:avLst/>
          </a:prstGeom>
          <a:noFill/>
          <a:ln w="9525">
            <a:noFill/>
            <a:miter lim="800000"/>
            <a:headEnd/>
            <a:tailEnd/>
          </a:ln>
          <a:effectLst/>
        </p:spPr>
        <p:txBody>
          <a:bodyPr wrap="none">
            <a:spAutoFit/>
          </a:bodyPr>
          <a:lstStyle/>
          <a:p>
            <a:pPr>
              <a:defRPr/>
            </a:pPr>
            <a:r>
              <a:rPr lang="en-US" sz="1200" i="1" dirty="0">
                <a:solidFill>
                  <a:schemeClr val="bg1"/>
                </a:solidFill>
              </a:rPr>
              <a:t>RTI International</a:t>
            </a:r>
            <a:endParaRPr lang="en-US" sz="2400" dirty="0"/>
          </a:p>
        </p:txBody>
      </p:sp>
      <p:sp>
        <p:nvSpPr>
          <p:cNvPr id="128009" name="Rectangle 9"/>
          <p:cNvSpPr>
            <a:spLocks noChangeArrowheads="1"/>
          </p:cNvSpPr>
          <p:nvPr/>
        </p:nvSpPr>
        <p:spPr bwMode="auto">
          <a:xfrm>
            <a:off x="0" y="304800"/>
            <a:ext cx="9144000" cy="76200"/>
          </a:xfrm>
          <a:prstGeom prst="rect">
            <a:avLst/>
          </a:prstGeom>
          <a:solidFill>
            <a:srgbClr val="8EB0DD"/>
          </a:solidFill>
          <a:ln w="9525">
            <a:noFill/>
            <a:miter lim="800000"/>
            <a:headEnd/>
            <a:tailEnd/>
          </a:ln>
        </p:spPr>
        <p:txBody>
          <a:bodyPr wrap="none" anchor="ctr"/>
          <a:lstStyle/>
          <a:p>
            <a:pPr>
              <a:defRPr/>
            </a:pPr>
            <a:endParaRPr lang="en-US" dirty="0"/>
          </a:p>
        </p:txBody>
      </p:sp>
      <p:sp>
        <p:nvSpPr>
          <p:cNvPr id="128010" name="Rectangle 10"/>
          <p:cNvSpPr>
            <a:spLocks noChangeArrowheads="1"/>
          </p:cNvSpPr>
          <p:nvPr/>
        </p:nvSpPr>
        <p:spPr bwMode="auto">
          <a:xfrm>
            <a:off x="7239000" y="0"/>
            <a:ext cx="1828800" cy="244475"/>
          </a:xfrm>
          <a:prstGeom prst="rect">
            <a:avLst/>
          </a:prstGeom>
          <a:noFill/>
          <a:ln w="9525">
            <a:noFill/>
            <a:miter lim="800000"/>
            <a:headEnd/>
            <a:tailEnd/>
          </a:ln>
          <a:effectLst/>
        </p:spPr>
        <p:txBody>
          <a:bodyPr/>
          <a:lstStyle/>
          <a:p>
            <a:pPr algn="ctr" eaLnBrk="1" hangingPunct="1">
              <a:defRPr/>
            </a:pPr>
            <a:endParaRPr lang="en-US" sz="1000" i="1" dirty="0">
              <a:solidFill>
                <a:srgbClr val="BF301A"/>
              </a:solidFill>
            </a:endParaRPr>
          </a:p>
        </p:txBody>
      </p:sp>
      <p:pic>
        <p:nvPicPr>
          <p:cNvPr id="1032" name="Picture 11" descr="RTI_653_1in"/>
          <p:cNvPicPr>
            <a:picLocks noChangeAspect="1" noChangeArrowheads="1"/>
          </p:cNvPicPr>
          <p:nvPr/>
        </p:nvPicPr>
        <p:blipFill>
          <a:blip r:embed="rId13" cstate="screen"/>
          <a:srcRect/>
          <a:stretch>
            <a:fillRect/>
          </a:stretch>
        </p:blipFill>
        <p:spPr bwMode="auto">
          <a:xfrm>
            <a:off x="8153400" y="6324600"/>
            <a:ext cx="649288" cy="257175"/>
          </a:xfrm>
          <a:prstGeom prst="rect">
            <a:avLst/>
          </a:prstGeom>
          <a:noFill/>
          <a:ln w="9525">
            <a:noFill/>
            <a:miter lim="800000"/>
            <a:headEnd/>
            <a:tailEnd/>
          </a:ln>
        </p:spPr>
      </p:pic>
      <p:sp>
        <p:nvSpPr>
          <p:cNvPr id="10" name="Footer Placeholder 9"/>
          <p:cNvSpPr>
            <a:spLocks noGrp="1"/>
          </p:cNvSpPr>
          <p:nvPr>
            <p:ph type="ftr" sz="quarter" idx="3"/>
          </p:nvPr>
        </p:nvSpPr>
        <p:spPr>
          <a:xfrm>
            <a:off x="457200" y="6553200"/>
            <a:ext cx="1447800" cy="304800"/>
          </a:xfrm>
          <a:prstGeom prst="rect">
            <a:avLst/>
          </a:prstGeom>
          <a:solidFill>
            <a:srgbClr val="BF311A"/>
          </a:solidFill>
        </p:spPr>
        <p:txBody>
          <a:bodyPr vert="horz" lIns="91440" tIns="45720" rIns="91440" bIns="45720" rtlCol="0" anchor="ctr"/>
          <a:lstStyle>
            <a:lvl1pPr algn="ctr">
              <a:defRPr sz="1200">
                <a:solidFill>
                  <a:schemeClr val="bg1"/>
                </a:solidFill>
              </a:defRPr>
            </a:lvl1pPr>
          </a:lstStyle>
          <a:p>
            <a:r>
              <a:rPr lang="en-US" dirty="0" smtClean="0"/>
              <a:t>CONFIDENTIAL</a:t>
            </a:r>
            <a:endParaRPr lang="en-US" dirty="0"/>
          </a:p>
        </p:txBody>
      </p:sp>
      <p:sp>
        <p:nvSpPr>
          <p:cNvPr id="11" name="Slide Number Placeholder 10"/>
          <p:cNvSpPr>
            <a:spLocks noGrp="1"/>
          </p:cNvSpPr>
          <p:nvPr>
            <p:ph type="sldNum" sz="quarter" idx="4"/>
          </p:nvPr>
        </p:nvSpPr>
        <p:spPr>
          <a:xfrm>
            <a:off x="0" y="6553199"/>
            <a:ext cx="457200" cy="304801"/>
          </a:xfrm>
          <a:prstGeom prst="rect">
            <a:avLst/>
          </a:prstGeom>
          <a:solidFill>
            <a:schemeClr val="accent1"/>
          </a:solidFill>
        </p:spPr>
        <p:txBody>
          <a:bodyPr vert="horz" lIns="91440" tIns="45720" rIns="91440" bIns="45720" rtlCol="0" anchor="ctr"/>
          <a:lstStyle>
            <a:lvl1pPr algn="ctr">
              <a:defRPr sz="1200">
                <a:solidFill>
                  <a:schemeClr val="bg1"/>
                </a:solidFill>
              </a:defRPr>
            </a:lvl1pPr>
          </a:lstStyle>
          <a:p>
            <a:fld id="{D4325D4D-289E-48C1-B277-2BEB492A7D1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Lst>
  <p:hf hdr="0" ftr="0" dt="0"/>
  <p:txStyles>
    <p:titleStyle>
      <a:lvl1pPr marL="0"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Narrow" pitchFamily="1" charset="0"/>
          <a:cs typeface="Arial" charset="0"/>
        </a:defRPr>
      </a:lvl2pPr>
      <a:lvl3pPr algn="l" rtl="0" eaLnBrk="0" fontAlgn="base" hangingPunct="0">
        <a:spcBef>
          <a:spcPct val="0"/>
        </a:spcBef>
        <a:spcAft>
          <a:spcPct val="0"/>
        </a:spcAft>
        <a:defRPr sz="3200">
          <a:solidFill>
            <a:schemeClr val="bg1"/>
          </a:solidFill>
          <a:latin typeface="Arial Narrow" pitchFamily="1" charset="0"/>
          <a:cs typeface="Arial" charset="0"/>
        </a:defRPr>
      </a:lvl3pPr>
      <a:lvl4pPr algn="l" rtl="0" eaLnBrk="0" fontAlgn="base" hangingPunct="0">
        <a:spcBef>
          <a:spcPct val="0"/>
        </a:spcBef>
        <a:spcAft>
          <a:spcPct val="0"/>
        </a:spcAft>
        <a:defRPr sz="3200">
          <a:solidFill>
            <a:schemeClr val="bg1"/>
          </a:solidFill>
          <a:latin typeface="Arial Narrow" pitchFamily="1" charset="0"/>
          <a:cs typeface="Arial" charset="0"/>
        </a:defRPr>
      </a:lvl4pPr>
      <a:lvl5pPr algn="l" rtl="0" eaLnBrk="0" fontAlgn="base" hangingPunct="0">
        <a:spcBef>
          <a:spcPct val="0"/>
        </a:spcBef>
        <a:spcAft>
          <a:spcPct val="0"/>
        </a:spcAft>
        <a:defRPr sz="3200">
          <a:solidFill>
            <a:schemeClr val="bg1"/>
          </a:solidFill>
          <a:latin typeface="Arial Narrow" pitchFamily="1" charset="0"/>
          <a:cs typeface="Arial" charset="0"/>
        </a:defRPr>
      </a:lvl5pPr>
      <a:lvl6pPr marL="457200" algn="l" rtl="0" fontAlgn="base">
        <a:spcBef>
          <a:spcPct val="0"/>
        </a:spcBef>
        <a:spcAft>
          <a:spcPct val="0"/>
        </a:spcAft>
        <a:defRPr sz="3200">
          <a:solidFill>
            <a:schemeClr val="bg1"/>
          </a:solidFill>
          <a:latin typeface="Arial Narrow" pitchFamily="1" charset="0"/>
          <a:cs typeface="Arial" charset="0"/>
        </a:defRPr>
      </a:lvl6pPr>
      <a:lvl7pPr marL="914400" algn="l" rtl="0" fontAlgn="base">
        <a:spcBef>
          <a:spcPct val="0"/>
        </a:spcBef>
        <a:spcAft>
          <a:spcPct val="0"/>
        </a:spcAft>
        <a:defRPr sz="3200">
          <a:solidFill>
            <a:schemeClr val="bg1"/>
          </a:solidFill>
          <a:latin typeface="Arial Narrow" pitchFamily="1" charset="0"/>
          <a:cs typeface="Arial" charset="0"/>
        </a:defRPr>
      </a:lvl7pPr>
      <a:lvl8pPr marL="1371600" algn="l" rtl="0" fontAlgn="base">
        <a:spcBef>
          <a:spcPct val="0"/>
        </a:spcBef>
        <a:spcAft>
          <a:spcPct val="0"/>
        </a:spcAft>
        <a:defRPr sz="3200">
          <a:solidFill>
            <a:schemeClr val="bg1"/>
          </a:solidFill>
          <a:latin typeface="Arial Narrow" pitchFamily="1" charset="0"/>
          <a:cs typeface="Arial" charset="0"/>
        </a:defRPr>
      </a:lvl8pPr>
      <a:lvl9pPr marL="1828800" algn="l" rtl="0" fontAlgn="base">
        <a:spcBef>
          <a:spcPct val="0"/>
        </a:spcBef>
        <a:spcAft>
          <a:spcPct val="0"/>
        </a:spcAft>
        <a:defRPr sz="3200">
          <a:solidFill>
            <a:schemeClr val="bg1"/>
          </a:solidFill>
          <a:latin typeface="Arial Narrow" pitchFamily="1" charset="0"/>
          <a:cs typeface="Arial" charset="0"/>
        </a:defRPr>
      </a:lvl9pPr>
    </p:titleStyle>
    <p:bodyStyle>
      <a:lvl1pPr marL="342900" indent="-342900" algn="l" rtl="0" eaLnBrk="0" fontAlgn="base" hangingPunct="0">
        <a:spcBef>
          <a:spcPct val="20000"/>
        </a:spcBef>
        <a:spcAft>
          <a:spcPct val="0"/>
        </a:spcAft>
        <a:buClr>
          <a:schemeClr val="tx2"/>
        </a:buClr>
        <a:buSzPct val="80000"/>
        <a:buFont typeface="Wingdings" pitchFamily="2" charset="2"/>
        <a:buChar char="§"/>
        <a:defRPr sz="2400">
          <a:solidFill>
            <a:schemeClr val="tx1"/>
          </a:solidFill>
          <a:latin typeface="+mn-lt"/>
          <a:ea typeface="+mn-ea"/>
          <a:cs typeface="+mn-cs"/>
        </a:defRPr>
      </a:lvl1pPr>
      <a:lvl2pPr marL="684213" indent="-342900" algn="l" rtl="0" eaLnBrk="0" fontAlgn="base" hangingPunct="0">
        <a:spcBef>
          <a:spcPct val="20000"/>
        </a:spcBef>
        <a:spcAft>
          <a:spcPct val="0"/>
        </a:spcAft>
        <a:buClr>
          <a:schemeClr val="tx2"/>
        </a:buClr>
        <a:buSzPct val="80000"/>
        <a:buFont typeface="Arial" charset="0"/>
        <a:buChar char="–"/>
        <a:defRPr sz="2000">
          <a:solidFill>
            <a:schemeClr val="tx1"/>
          </a:solidFill>
          <a:latin typeface="+mn-lt"/>
          <a:cs typeface="+mn-cs"/>
        </a:defRPr>
      </a:lvl2pPr>
      <a:lvl3pPr marL="1082675" indent="-398463" algn="l" rtl="0" eaLnBrk="0" fontAlgn="base" hangingPunct="0">
        <a:spcBef>
          <a:spcPct val="20000"/>
        </a:spcBef>
        <a:spcAft>
          <a:spcPct val="0"/>
        </a:spcAft>
        <a:buClr>
          <a:schemeClr val="tx2"/>
        </a:buClr>
        <a:buSzPct val="80000"/>
        <a:buFont typeface="Wingdings" pitchFamily="2" charset="2"/>
        <a:buChar char="§"/>
        <a:defRPr sz="1600">
          <a:solidFill>
            <a:schemeClr val="tx1"/>
          </a:solidFill>
          <a:latin typeface="+mn-lt"/>
          <a:cs typeface="+mn-cs"/>
        </a:defRPr>
      </a:lvl3pPr>
      <a:lvl4pPr marL="1600200" indent="-228600" algn="l" rtl="0" eaLnBrk="0" fontAlgn="base" hangingPunct="0">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0" fontAlgn="base" hangingPunct="0">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fontAlgn="base">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fontAlgn="base">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fontAlgn="base">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fontAlgn="base">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tags" Target="../tags/tag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ags" Target="../tags/tag5.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22.xml.rels><?xml version="1.0" encoding="UTF-8" standalone="yes"?>
<Relationships xmlns="http://schemas.openxmlformats.org/package/2006/relationships"><Relationship Id="rId3" Type="http://schemas.openxmlformats.org/officeDocument/2006/relationships/hyperlink" Target="mailto:kbronstein@rti.org"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hyperlink" Target="mailto:schmeltz.rachel@epa.gov" TargetMode="External"/><Relationship Id="rId4" Type="http://schemas.openxmlformats.org/officeDocument/2006/relationships/hyperlink" Target="mailto:cob@rti.org"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www.epa.gov/climatechange/emissions/usinventoryreport.html" TargetMode="Externa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4.xml"/><Relationship Id="rId1" Type="http://schemas.openxmlformats.org/officeDocument/2006/relationships/tags" Target="../tags/tag9.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3.xml"/><Relationship Id="rId7" Type="http://schemas.openxmlformats.org/officeDocument/2006/relationships/image" Target="../media/image7.png"/><Relationship Id="rId2" Type="http://schemas.openxmlformats.org/officeDocument/2006/relationships/slideLayout" Target="../slideLayouts/slideLayout16.xml"/><Relationship Id="rId1" Type="http://schemas.openxmlformats.org/officeDocument/2006/relationships/tags" Target="../tags/tag1.xml"/><Relationship Id="rId6" Type="http://schemas.openxmlformats.org/officeDocument/2006/relationships/image" Target="../media/image6.jpeg"/><Relationship Id="rId11" Type="http://schemas.openxmlformats.org/officeDocument/2006/relationships/image" Target="../media/image11.wmf"/><Relationship Id="rId5" Type="http://schemas.openxmlformats.org/officeDocument/2006/relationships/image" Target="../media/image5.wmf"/><Relationship Id="rId10" Type="http://schemas.openxmlformats.org/officeDocument/2006/relationships/image" Target="../media/image10.wmf"/><Relationship Id="rId4" Type="http://schemas.openxmlformats.org/officeDocument/2006/relationships/image" Target="../media/image4.wmf"/><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www.epa.gov/climatechange/emissions/usinventoryreport.html"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a:xfrm>
            <a:off x="685800" y="1524000"/>
            <a:ext cx="7772400" cy="1371600"/>
          </a:xfrm>
          <a:noFill/>
        </p:spPr>
        <p:txBody>
          <a:bodyPr/>
          <a:lstStyle/>
          <a:p>
            <a:r>
              <a:rPr lang="en-US" dirty="0" smtClean="0"/>
              <a:t>Understanding the Inventory of U.S. GHG Emissions and Sinks and the GHG Reporting Program for Landfills</a:t>
            </a:r>
          </a:p>
        </p:txBody>
      </p:sp>
      <p:sp>
        <p:nvSpPr>
          <p:cNvPr id="5123" name="Rectangle 5"/>
          <p:cNvSpPr>
            <a:spLocks noGrp="1" noChangeArrowheads="1"/>
          </p:cNvSpPr>
          <p:nvPr>
            <p:ph type="subTitle" idx="1"/>
          </p:nvPr>
        </p:nvSpPr>
        <p:spPr>
          <a:xfrm>
            <a:off x="2514600" y="3276600"/>
            <a:ext cx="5942013" cy="2743200"/>
          </a:xfrm>
        </p:spPr>
        <p:txBody>
          <a:bodyPr rIns="137160"/>
          <a:lstStyle/>
          <a:p>
            <a:pPr fontAlgn="auto">
              <a:spcAft>
                <a:spcPts val="0"/>
              </a:spcAft>
              <a:defRPr/>
            </a:pPr>
            <a:r>
              <a:rPr lang="en-US" dirty="0" smtClean="0"/>
              <a:t>Katherine Bronstein </a:t>
            </a:r>
            <a:r>
              <a:rPr lang="en-US" sz="2000" dirty="0" smtClean="0"/>
              <a:t>and</a:t>
            </a:r>
            <a:r>
              <a:rPr lang="en-US" dirty="0" smtClean="0"/>
              <a:t> Jeffrey Coburn</a:t>
            </a:r>
          </a:p>
          <a:p>
            <a:pPr fontAlgn="auto">
              <a:spcAft>
                <a:spcPts val="0"/>
              </a:spcAft>
              <a:defRPr/>
            </a:pPr>
            <a:r>
              <a:rPr lang="en-US" sz="2000" dirty="0" smtClean="0"/>
              <a:t>RTI International</a:t>
            </a:r>
          </a:p>
          <a:p>
            <a:pPr fontAlgn="auto">
              <a:spcAft>
                <a:spcPts val="0"/>
              </a:spcAft>
              <a:defRPr/>
            </a:pPr>
            <a:endParaRPr lang="en-US" sz="800" dirty="0" smtClean="0"/>
          </a:p>
          <a:p>
            <a:pPr fontAlgn="auto">
              <a:spcAft>
                <a:spcPts val="0"/>
              </a:spcAft>
              <a:defRPr/>
            </a:pPr>
            <a:r>
              <a:rPr lang="en-US" dirty="0" smtClean="0"/>
              <a:t>Rachel Schmeltz</a:t>
            </a:r>
          </a:p>
          <a:p>
            <a:pPr fontAlgn="auto">
              <a:spcAft>
                <a:spcPts val="0"/>
              </a:spcAft>
              <a:defRPr/>
            </a:pPr>
            <a:r>
              <a:rPr lang="en-US" sz="2000" dirty="0" smtClean="0"/>
              <a:t>U.S. EPA</a:t>
            </a:r>
          </a:p>
          <a:p>
            <a:pPr fontAlgn="auto">
              <a:spcAft>
                <a:spcPts val="0"/>
              </a:spcAft>
              <a:defRPr/>
            </a:pPr>
            <a:endParaRPr lang="en-US" sz="800" dirty="0" smtClean="0"/>
          </a:p>
          <a:p>
            <a:pPr fontAlgn="auto">
              <a:spcAft>
                <a:spcPts val="0"/>
              </a:spcAft>
              <a:defRPr/>
            </a:pPr>
            <a:r>
              <a:rPr lang="en-US" sz="1400" dirty="0" smtClean="0"/>
              <a:t>2012 International Emission Inventory Conference</a:t>
            </a:r>
          </a:p>
          <a:p>
            <a:pPr fontAlgn="auto">
              <a:spcAft>
                <a:spcPts val="0"/>
              </a:spcAft>
              <a:defRPr/>
            </a:pPr>
            <a:r>
              <a:rPr lang="en-US" sz="1400" dirty="0" smtClean="0"/>
              <a:t>Tampa, Florida</a:t>
            </a:r>
          </a:p>
          <a:p>
            <a:pPr fontAlgn="auto">
              <a:spcAft>
                <a:spcPts val="0"/>
              </a:spcAft>
              <a:defRPr/>
            </a:pPr>
            <a:r>
              <a:rPr lang="en-US" sz="1400" dirty="0" smtClean="0"/>
              <a:t>August 14, 2012</a:t>
            </a:r>
            <a:endParaRPr lang="en-US"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oundRect">
            <a:avLst/>
          </a:prstGeom>
        </p:spPr>
        <p:txBody>
          <a:bodyPr/>
          <a:lstStyle/>
          <a:p>
            <a:r>
              <a:rPr lang="en-US" dirty="0" smtClean="0"/>
              <a:t>Outline for Methodology Discussion</a:t>
            </a:r>
            <a:endParaRPr lang="en-US" dirty="0"/>
          </a:p>
        </p:txBody>
      </p:sp>
      <p:sp>
        <p:nvSpPr>
          <p:cNvPr id="5" name="Slide Number Placeholder 4"/>
          <p:cNvSpPr>
            <a:spLocks noGrp="1"/>
          </p:cNvSpPr>
          <p:nvPr>
            <p:ph type="sldNum" sz="quarter" idx="10"/>
          </p:nvPr>
        </p:nvSpPr>
        <p:spPr/>
        <p:txBody>
          <a:bodyPr/>
          <a:lstStyle/>
          <a:p>
            <a:fld id="{D4325D4D-289E-48C1-B277-2BEB492A7D19}" type="slidenum">
              <a:rPr lang="en-US" smtClean="0"/>
              <a:pPr/>
              <a:t>10</a:t>
            </a:fld>
            <a:endParaRPr lang="en-US" dirty="0"/>
          </a:p>
        </p:txBody>
      </p:sp>
      <p:grpSp>
        <p:nvGrpSpPr>
          <p:cNvPr id="13" name="Group 12"/>
          <p:cNvGrpSpPr/>
          <p:nvPr/>
        </p:nvGrpSpPr>
        <p:grpSpPr>
          <a:xfrm>
            <a:off x="838200" y="1752600"/>
            <a:ext cx="7696199" cy="1233710"/>
            <a:chOff x="812803" y="1752600"/>
            <a:chExt cx="7696199" cy="1233710"/>
          </a:xfrm>
        </p:grpSpPr>
        <p:grpSp>
          <p:nvGrpSpPr>
            <p:cNvPr id="7" name="Group 6"/>
            <p:cNvGrpSpPr/>
            <p:nvPr/>
          </p:nvGrpSpPr>
          <p:grpSpPr>
            <a:xfrm>
              <a:off x="812803" y="1752600"/>
              <a:ext cx="863598" cy="1233710"/>
              <a:chOff x="0" y="976"/>
              <a:chExt cx="863598" cy="1233710"/>
            </a:xfrm>
          </p:grpSpPr>
          <p:sp>
            <p:nvSpPr>
              <p:cNvPr id="11" name="Chevron 10"/>
              <p:cNvSpPr/>
              <p:nvPr/>
            </p:nvSpPr>
            <p:spPr>
              <a:xfrm rot="5400000">
                <a:off x="-185056" y="186032"/>
                <a:ext cx="1233710" cy="863597"/>
              </a:xfrm>
              <a:prstGeom prst="chevron">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2" name="Chevron 4"/>
              <p:cNvSpPr/>
              <p:nvPr/>
            </p:nvSpPr>
            <p:spPr>
              <a:xfrm>
                <a:off x="1" y="458176"/>
                <a:ext cx="863597" cy="3701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1</a:t>
                </a:r>
                <a:endParaRPr lang="en-US" sz="2500" kern="1200" dirty="0"/>
              </a:p>
            </p:txBody>
          </p:sp>
        </p:grpSp>
        <p:grpSp>
          <p:nvGrpSpPr>
            <p:cNvPr id="8" name="Group 7"/>
            <p:cNvGrpSpPr/>
            <p:nvPr/>
          </p:nvGrpSpPr>
          <p:grpSpPr>
            <a:xfrm>
              <a:off x="1676400" y="1752600"/>
              <a:ext cx="6832602" cy="801911"/>
              <a:chOff x="863597" y="976"/>
              <a:chExt cx="6832602" cy="801911"/>
            </a:xfrm>
          </p:grpSpPr>
          <p:sp>
            <p:nvSpPr>
              <p:cNvPr id="9" name="Round Same Side Corner Rectangle 8"/>
              <p:cNvSpPr/>
              <p:nvPr/>
            </p:nvSpPr>
            <p:spPr>
              <a:xfrm rot="5400000">
                <a:off x="3878942" y="-3014369"/>
                <a:ext cx="801911" cy="6832602"/>
              </a:xfrm>
              <a:prstGeom prst="round2SameRect">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ound Same Side Corner Rectangle 6"/>
              <p:cNvSpPr/>
              <p:nvPr/>
            </p:nvSpPr>
            <p:spPr>
              <a:xfrm>
                <a:off x="863597" y="40122"/>
                <a:ext cx="6793456" cy="7236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pPr>
                <a:r>
                  <a:rPr lang="en-US" sz="2000" kern="1200" dirty="0" smtClean="0"/>
                  <a:t>CH</a:t>
                </a:r>
                <a:r>
                  <a:rPr lang="en-US" sz="2000" kern="1200" baseline="-25000" dirty="0" smtClean="0"/>
                  <a:t>4</a:t>
                </a:r>
                <a:r>
                  <a:rPr lang="en-US" sz="2000" kern="1200" dirty="0" smtClean="0"/>
                  <a:t> generation</a:t>
                </a:r>
              </a:p>
            </p:txBody>
          </p:sp>
        </p:grpSp>
      </p:grpSp>
      <p:grpSp>
        <p:nvGrpSpPr>
          <p:cNvPr id="20" name="Group 19"/>
          <p:cNvGrpSpPr/>
          <p:nvPr/>
        </p:nvGrpSpPr>
        <p:grpSpPr>
          <a:xfrm>
            <a:off x="838201" y="2819399"/>
            <a:ext cx="7696199" cy="1226455"/>
            <a:chOff x="838201" y="2812145"/>
            <a:chExt cx="7696199" cy="1233710"/>
          </a:xfrm>
        </p:grpSpPr>
        <p:grpSp>
          <p:nvGrpSpPr>
            <p:cNvPr id="14" name="Group 13"/>
            <p:cNvGrpSpPr/>
            <p:nvPr/>
          </p:nvGrpSpPr>
          <p:grpSpPr>
            <a:xfrm>
              <a:off x="838201" y="2812145"/>
              <a:ext cx="863598" cy="1233710"/>
              <a:chOff x="0" y="1087688"/>
              <a:chExt cx="863598" cy="1233710"/>
            </a:xfrm>
          </p:grpSpPr>
          <p:sp>
            <p:nvSpPr>
              <p:cNvPr id="18" name="Chevron 17"/>
              <p:cNvSpPr/>
              <p:nvPr/>
            </p:nvSpPr>
            <p:spPr>
              <a:xfrm rot="5400000">
                <a:off x="-185056" y="1272744"/>
                <a:ext cx="1233710" cy="863597"/>
              </a:xfrm>
              <a:prstGeom prst="chevron">
                <a:avLst/>
              </a:prstGeom>
            </p:spPr>
            <p:style>
              <a:lnRef idx="2">
                <a:schemeClr val="accent5">
                  <a:hueOff val="3439921"/>
                  <a:satOff val="1595"/>
                  <a:lumOff val="-2092"/>
                  <a:alphaOff val="0"/>
                </a:schemeClr>
              </a:lnRef>
              <a:fillRef idx="1">
                <a:schemeClr val="accent5">
                  <a:hueOff val="3439921"/>
                  <a:satOff val="1595"/>
                  <a:lumOff val="-2092"/>
                  <a:alphaOff val="0"/>
                </a:schemeClr>
              </a:fillRef>
              <a:effectRef idx="0">
                <a:schemeClr val="accent5">
                  <a:hueOff val="3439921"/>
                  <a:satOff val="1595"/>
                  <a:lumOff val="-2092"/>
                  <a:alphaOff val="0"/>
                </a:schemeClr>
              </a:effectRef>
              <a:fontRef idx="minor">
                <a:schemeClr val="lt1"/>
              </a:fontRef>
            </p:style>
          </p:sp>
          <p:sp>
            <p:nvSpPr>
              <p:cNvPr id="19" name="Chevron 4"/>
              <p:cNvSpPr/>
              <p:nvPr/>
            </p:nvSpPr>
            <p:spPr>
              <a:xfrm>
                <a:off x="1" y="1519487"/>
                <a:ext cx="863597" cy="3701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2</a:t>
                </a:r>
                <a:endParaRPr lang="en-US" sz="2500" kern="1200" dirty="0"/>
              </a:p>
            </p:txBody>
          </p:sp>
        </p:grpSp>
        <p:grpSp>
          <p:nvGrpSpPr>
            <p:cNvPr id="15" name="Group 14"/>
            <p:cNvGrpSpPr/>
            <p:nvPr/>
          </p:nvGrpSpPr>
          <p:grpSpPr>
            <a:xfrm>
              <a:off x="1701798" y="2812146"/>
              <a:ext cx="6832602" cy="845454"/>
              <a:chOff x="863597" y="1087689"/>
              <a:chExt cx="6832602" cy="845454"/>
            </a:xfrm>
          </p:grpSpPr>
          <p:sp>
            <p:nvSpPr>
              <p:cNvPr id="16" name="Round Same Side Corner Rectangle 15"/>
              <p:cNvSpPr/>
              <p:nvPr/>
            </p:nvSpPr>
            <p:spPr>
              <a:xfrm rot="5400000">
                <a:off x="3878942" y="-1927656"/>
                <a:ext cx="801911" cy="6832602"/>
              </a:xfrm>
              <a:prstGeom prst="round2SameRect">
                <a:avLst/>
              </a:prstGeom>
            </p:spPr>
            <p:style>
              <a:lnRef idx="2">
                <a:schemeClr val="accent5">
                  <a:hueOff val="3439921"/>
                  <a:satOff val="1595"/>
                  <a:lumOff val="-209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863597" y="1126835"/>
                <a:ext cx="6793456" cy="8063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pPr>
                <a:r>
                  <a:rPr lang="en-US" sz="2000" kern="1200" dirty="0" smtClean="0"/>
                  <a:t>CH</a:t>
                </a:r>
                <a:r>
                  <a:rPr lang="en-US" sz="2000" kern="1200" baseline="-25000" dirty="0" smtClean="0"/>
                  <a:t>4</a:t>
                </a:r>
                <a:r>
                  <a:rPr lang="en-US" sz="2000" kern="1200" dirty="0" smtClean="0"/>
                  <a:t> emissions for landfills without GCS</a:t>
                </a:r>
                <a:endParaRPr lang="en-US" sz="2000" kern="1200" dirty="0"/>
              </a:p>
            </p:txBody>
          </p:sp>
        </p:grpSp>
      </p:grpSp>
      <p:grpSp>
        <p:nvGrpSpPr>
          <p:cNvPr id="27" name="Group 26"/>
          <p:cNvGrpSpPr/>
          <p:nvPr/>
        </p:nvGrpSpPr>
        <p:grpSpPr>
          <a:xfrm>
            <a:off x="838201" y="3886200"/>
            <a:ext cx="7696199" cy="1233710"/>
            <a:chOff x="838201" y="3886200"/>
            <a:chExt cx="7696199" cy="1233710"/>
          </a:xfrm>
        </p:grpSpPr>
        <p:grpSp>
          <p:nvGrpSpPr>
            <p:cNvPr id="21" name="Group 20"/>
            <p:cNvGrpSpPr/>
            <p:nvPr/>
          </p:nvGrpSpPr>
          <p:grpSpPr>
            <a:xfrm>
              <a:off x="838201" y="3886200"/>
              <a:ext cx="863598" cy="1233710"/>
              <a:chOff x="0" y="2174401"/>
              <a:chExt cx="863598" cy="1233710"/>
            </a:xfrm>
          </p:grpSpPr>
          <p:sp>
            <p:nvSpPr>
              <p:cNvPr id="25" name="Chevron 24"/>
              <p:cNvSpPr/>
              <p:nvPr/>
            </p:nvSpPr>
            <p:spPr>
              <a:xfrm rot="5400000">
                <a:off x="-185056" y="2359457"/>
                <a:ext cx="1233710" cy="863597"/>
              </a:xfrm>
              <a:prstGeom prst="chevron">
                <a:avLst/>
              </a:prstGeom>
            </p:spPr>
            <p:style>
              <a:lnRef idx="2">
                <a:schemeClr val="accent5">
                  <a:hueOff val="6879841"/>
                  <a:satOff val="3191"/>
                  <a:lumOff val="-4183"/>
                  <a:alphaOff val="0"/>
                </a:schemeClr>
              </a:lnRef>
              <a:fillRef idx="1">
                <a:schemeClr val="accent5">
                  <a:hueOff val="6879841"/>
                  <a:satOff val="3191"/>
                  <a:lumOff val="-4183"/>
                  <a:alphaOff val="0"/>
                </a:schemeClr>
              </a:fillRef>
              <a:effectRef idx="0">
                <a:schemeClr val="accent5">
                  <a:hueOff val="6879841"/>
                  <a:satOff val="3191"/>
                  <a:lumOff val="-4183"/>
                  <a:alphaOff val="0"/>
                </a:schemeClr>
              </a:effectRef>
              <a:fontRef idx="minor">
                <a:schemeClr val="lt1"/>
              </a:fontRef>
            </p:style>
          </p:sp>
          <p:sp>
            <p:nvSpPr>
              <p:cNvPr id="26" name="Chevron 4"/>
              <p:cNvSpPr/>
              <p:nvPr/>
            </p:nvSpPr>
            <p:spPr>
              <a:xfrm>
                <a:off x="1" y="2606200"/>
                <a:ext cx="863597" cy="3701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3</a:t>
                </a:r>
                <a:endParaRPr lang="en-US" sz="2500" kern="1200" dirty="0"/>
              </a:p>
            </p:txBody>
          </p:sp>
        </p:grpSp>
        <p:grpSp>
          <p:nvGrpSpPr>
            <p:cNvPr id="22" name="Group 21"/>
            <p:cNvGrpSpPr/>
            <p:nvPr/>
          </p:nvGrpSpPr>
          <p:grpSpPr>
            <a:xfrm>
              <a:off x="1701798" y="3886200"/>
              <a:ext cx="6832602" cy="801911"/>
              <a:chOff x="863597" y="2174401"/>
              <a:chExt cx="6832602" cy="801911"/>
            </a:xfrm>
          </p:grpSpPr>
          <p:sp>
            <p:nvSpPr>
              <p:cNvPr id="23" name="Round Same Side Corner Rectangle 22"/>
              <p:cNvSpPr/>
              <p:nvPr/>
            </p:nvSpPr>
            <p:spPr>
              <a:xfrm rot="5400000">
                <a:off x="3878942" y="-840944"/>
                <a:ext cx="801911" cy="6832602"/>
              </a:xfrm>
              <a:prstGeom prst="round2SameRect">
                <a:avLst/>
              </a:prstGeom>
            </p:spPr>
            <p:style>
              <a:lnRef idx="2">
                <a:schemeClr val="accent5">
                  <a:hueOff val="6879841"/>
                  <a:satOff val="3191"/>
                  <a:lumOff val="-418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Round Same Side Corner Rectangle 6"/>
              <p:cNvSpPr/>
              <p:nvPr/>
            </p:nvSpPr>
            <p:spPr>
              <a:xfrm>
                <a:off x="863597" y="2213547"/>
                <a:ext cx="6793456" cy="7236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0688" tIns="15240" rIns="15240" bIns="15240" numCol="1" spcCol="1270" anchor="ctr" anchorCtr="0">
                <a:noAutofit/>
              </a:bodyPr>
              <a:lstStyle/>
              <a:p>
                <a:pPr marL="228600" lvl="1" indent="-228600" defTabSz="1066800">
                  <a:lnSpc>
                    <a:spcPct val="90000"/>
                  </a:lnSpc>
                  <a:spcAft>
                    <a:spcPct val="15000"/>
                  </a:spcAft>
                </a:pPr>
                <a:r>
                  <a:rPr lang="en-US" sz="2000" dirty="0" smtClean="0"/>
                  <a:t>CH</a:t>
                </a:r>
                <a:r>
                  <a:rPr lang="en-US" sz="2000" baseline="-25000" dirty="0" smtClean="0"/>
                  <a:t>4</a:t>
                </a:r>
                <a:r>
                  <a:rPr lang="en-US" sz="2000" dirty="0" smtClean="0"/>
                  <a:t> emissions for landfills </a:t>
                </a:r>
                <a:r>
                  <a:rPr lang="en-US" sz="2000" kern="1200" dirty="0" smtClean="0"/>
                  <a:t>with GCS</a:t>
                </a:r>
                <a:endParaRPr lang="en-US" sz="2000" dirty="0"/>
              </a:p>
              <a:p>
                <a:pPr marL="228600" lvl="1" indent="-228600" defTabSz="1066800">
                  <a:lnSpc>
                    <a:spcPct val="90000"/>
                  </a:lnSpc>
                  <a:spcAft>
                    <a:spcPct val="15000"/>
                  </a:spcAft>
                </a:pPr>
                <a:r>
                  <a:rPr lang="en-US" sz="2000" kern="1200" dirty="0" smtClean="0"/>
                  <a:t>- Forward calculation approach (Inventory and GHGRP)</a:t>
                </a:r>
                <a:endParaRPr lang="en-US" sz="2000" kern="1200" dirty="0"/>
              </a:p>
            </p:txBody>
          </p:sp>
        </p:grpSp>
      </p:grpSp>
      <p:grpSp>
        <p:nvGrpSpPr>
          <p:cNvPr id="34" name="Group 33"/>
          <p:cNvGrpSpPr/>
          <p:nvPr/>
        </p:nvGrpSpPr>
        <p:grpSpPr>
          <a:xfrm>
            <a:off x="838201" y="4953000"/>
            <a:ext cx="7696199" cy="1233711"/>
            <a:chOff x="838201" y="4953000"/>
            <a:chExt cx="7696199" cy="1233711"/>
          </a:xfrm>
        </p:grpSpPr>
        <p:grpSp>
          <p:nvGrpSpPr>
            <p:cNvPr id="28" name="Group 27"/>
            <p:cNvGrpSpPr/>
            <p:nvPr/>
          </p:nvGrpSpPr>
          <p:grpSpPr>
            <a:xfrm>
              <a:off x="838201" y="4953001"/>
              <a:ext cx="863598" cy="1233710"/>
              <a:chOff x="0" y="3261114"/>
              <a:chExt cx="863598" cy="1233710"/>
            </a:xfrm>
          </p:grpSpPr>
          <p:sp>
            <p:nvSpPr>
              <p:cNvPr id="32" name="Chevron 31"/>
              <p:cNvSpPr/>
              <p:nvPr/>
            </p:nvSpPr>
            <p:spPr>
              <a:xfrm rot="5400000">
                <a:off x="-185056" y="3446170"/>
                <a:ext cx="1233710" cy="863597"/>
              </a:xfrm>
              <a:prstGeom prst="chevron">
                <a:avLst/>
              </a:prstGeom>
            </p:spPr>
            <p:style>
              <a:lnRef idx="2">
                <a:schemeClr val="accent5">
                  <a:hueOff val="10319762"/>
                  <a:satOff val="4786"/>
                  <a:lumOff val="-6275"/>
                  <a:alphaOff val="0"/>
                </a:schemeClr>
              </a:lnRef>
              <a:fillRef idx="1">
                <a:schemeClr val="accent5">
                  <a:hueOff val="10319762"/>
                  <a:satOff val="4786"/>
                  <a:lumOff val="-6275"/>
                  <a:alphaOff val="0"/>
                </a:schemeClr>
              </a:fillRef>
              <a:effectRef idx="0">
                <a:schemeClr val="accent5">
                  <a:hueOff val="10319762"/>
                  <a:satOff val="4786"/>
                  <a:lumOff val="-6275"/>
                  <a:alphaOff val="0"/>
                </a:schemeClr>
              </a:effectRef>
              <a:fontRef idx="minor">
                <a:schemeClr val="lt1"/>
              </a:fontRef>
            </p:style>
          </p:sp>
          <p:sp>
            <p:nvSpPr>
              <p:cNvPr id="33" name="Chevron 4"/>
              <p:cNvSpPr/>
              <p:nvPr/>
            </p:nvSpPr>
            <p:spPr>
              <a:xfrm>
                <a:off x="1" y="3692913"/>
                <a:ext cx="863597" cy="3701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4</a:t>
                </a:r>
                <a:endParaRPr lang="en-US" sz="2500" kern="1200" dirty="0"/>
              </a:p>
            </p:txBody>
          </p:sp>
        </p:grpSp>
        <p:grpSp>
          <p:nvGrpSpPr>
            <p:cNvPr id="29" name="Group 28"/>
            <p:cNvGrpSpPr/>
            <p:nvPr/>
          </p:nvGrpSpPr>
          <p:grpSpPr>
            <a:xfrm>
              <a:off x="1701798" y="4953000"/>
              <a:ext cx="6832602" cy="801911"/>
              <a:chOff x="863597" y="3261113"/>
              <a:chExt cx="6832602" cy="801911"/>
            </a:xfrm>
          </p:grpSpPr>
          <p:sp>
            <p:nvSpPr>
              <p:cNvPr id="30" name="Round Same Side Corner Rectangle 29"/>
              <p:cNvSpPr/>
              <p:nvPr/>
            </p:nvSpPr>
            <p:spPr>
              <a:xfrm rot="5400000">
                <a:off x="3878942" y="245768"/>
                <a:ext cx="801911" cy="6832602"/>
              </a:xfrm>
              <a:prstGeom prst="round2SameRect">
                <a:avLst/>
              </a:prstGeom>
            </p:spPr>
            <p:style>
              <a:lnRef idx="2">
                <a:schemeClr val="accent5">
                  <a:hueOff val="10319762"/>
                  <a:satOff val="4786"/>
                  <a:lumOff val="-627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1" name="Round Same Side Corner Rectangle 6"/>
              <p:cNvSpPr/>
              <p:nvPr/>
            </p:nvSpPr>
            <p:spPr>
              <a:xfrm>
                <a:off x="863597" y="3300259"/>
                <a:ext cx="6793456" cy="7236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0688" tIns="15240" rIns="15240" bIns="15240" numCol="1" spcCol="1270" anchor="ctr" anchorCtr="0">
                <a:noAutofit/>
              </a:bodyPr>
              <a:lstStyle/>
              <a:p>
                <a:pPr marL="228600" lvl="1" indent="-228600" defTabSz="1066800">
                  <a:lnSpc>
                    <a:spcPct val="90000"/>
                  </a:lnSpc>
                  <a:spcAft>
                    <a:spcPct val="15000"/>
                  </a:spcAft>
                </a:pPr>
                <a:r>
                  <a:rPr lang="en-US" sz="2000" dirty="0" smtClean="0"/>
                  <a:t>CH</a:t>
                </a:r>
                <a:r>
                  <a:rPr lang="en-US" sz="2000" baseline="-25000" dirty="0" smtClean="0"/>
                  <a:t>4</a:t>
                </a:r>
                <a:r>
                  <a:rPr lang="en-US" sz="2000" dirty="0" smtClean="0"/>
                  <a:t> emissions for landfills with GCS</a:t>
                </a:r>
                <a:endParaRPr lang="en-US" sz="2000" dirty="0"/>
              </a:p>
              <a:p>
                <a:pPr marL="228600" lvl="1" indent="-228600" defTabSz="1066800">
                  <a:lnSpc>
                    <a:spcPct val="90000"/>
                  </a:lnSpc>
                  <a:spcAft>
                    <a:spcPct val="15000"/>
                  </a:spcAft>
                </a:pPr>
                <a:r>
                  <a:rPr lang="en-US" sz="2000" dirty="0" smtClean="0"/>
                  <a:t>- Back calculation approach (only used by the GHGRP)</a:t>
                </a:r>
              </a:p>
            </p:txBody>
          </p:sp>
        </p:gr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905000"/>
            <a:ext cx="8229600" cy="4221163"/>
          </a:xfrm>
        </p:spPr>
        <p:txBody>
          <a:bodyPr/>
          <a:lstStyle/>
          <a:p>
            <a:pPr>
              <a:spcBef>
                <a:spcPts val="1800"/>
              </a:spcBef>
              <a:buClr>
                <a:schemeClr val="accent1"/>
              </a:buClr>
            </a:pPr>
            <a:r>
              <a:rPr lang="en-US" sz="2800" dirty="0" smtClean="0"/>
              <a:t>CH</a:t>
            </a:r>
            <a:r>
              <a:rPr lang="en-US" sz="2800" baseline="-25000" dirty="0" smtClean="0"/>
              <a:t>4</a:t>
            </a:r>
            <a:r>
              <a:rPr lang="en-US" sz="2800" dirty="0" smtClean="0"/>
              <a:t> generation is modeled using the IPCC first order decay (FOD) model</a:t>
            </a:r>
          </a:p>
          <a:p>
            <a:pPr>
              <a:spcBef>
                <a:spcPts val="1800"/>
              </a:spcBef>
              <a:buClr>
                <a:schemeClr val="accent1"/>
              </a:buClr>
            </a:pPr>
            <a:r>
              <a:rPr lang="en-US" sz="2800" dirty="0" smtClean="0"/>
              <a:t>Inventory and GHGRP use the same FOD equation, but different equation inputs</a:t>
            </a:r>
          </a:p>
        </p:txBody>
      </p:sp>
      <p:sp>
        <p:nvSpPr>
          <p:cNvPr id="5" name="Slide Number Placeholder 4"/>
          <p:cNvSpPr>
            <a:spLocks noGrp="1"/>
          </p:cNvSpPr>
          <p:nvPr>
            <p:ph type="sldNum" sz="quarter" idx="10"/>
          </p:nvPr>
        </p:nvSpPr>
        <p:spPr/>
        <p:txBody>
          <a:bodyPr/>
          <a:lstStyle/>
          <a:p>
            <a:fld id="{D4325D4D-289E-48C1-B277-2BEB492A7D19}" type="slidenum">
              <a:rPr lang="en-US" smtClean="0"/>
              <a:pPr/>
              <a:t>11</a:t>
            </a:fld>
            <a:endParaRPr lang="en-US" dirty="0"/>
          </a:p>
        </p:txBody>
      </p:sp>
      <p:grpSp>
        <p:nvGrpSpPr>
          <p:cNvPr id="9" name="Group 8"/>
          <p:cNvGrpSpPr/>
          <p:nvPr/>
        </p:nvGrpSpPr>
        <p:grpSpPr>
          <a:xfrm>
            <a:off x="1447801" y="533400"/>
            <a:ext cx="7696199" cy="1233710"/>
            <a:chOff x="723900" y="2812145"/>
            <a:chExt cx="7696199" cy="1233710"/>
          </a:xfrm>
        </p:grpSpPr>
        <p:grpSp>
          <p:nvGrpSpPr>
            <p:cNvPr id="10" name="Group 8"/>
            <p:cNvGrpSpPr/>
            <p:nvPr/>
          </p:nvGrpSpPr>
          <p:grpSpPr>
            <a:xfrm>
              <a:off x="723900" y="2812145"/>
              <a:ext cx="863598" cy="1233710"/>
              <a:chOff x="0" y="976"/>
              <a:chExt cx="863598" cy="1233710"/>
            </a:xfrm>
          </p:grpSpPr>
          <p:sp>
            <p:nvSpPr>
              <p:cNvPr id="14" name="Chevron 13"/>
              <p:cNvSpPr/>
              <p:nvPr/>
            </p:nvSpPr>
            <p:spPr>
              <a:xfrm rot="5400000">
                <a:off x="-185056" y="186032"/>
                <a:ext cx="1233710" cy="863597"/>
              </a:xfrm>
              <a:prstGeom prst="chevron">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 name="Chevron 4"/>
              <p:cNvSpPr/>
              <p:nvPr/>
            </p:nvSpPr>
            <p:spPr>
              <a:xfrm>
                <a:off x="1" y="432775"/>
                <a:ext cx="863597" cy="3701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1</a:t>
                </a:r>
                <a:endParaRPr lang="en-US" sz="2500" kern="1200" dirty="0"/>
              </a:p>
            </p:txBody>
          </p:sp>
        </p:grpSp>
        <p:grpSp>
          <p:nvGrpSpPr>
            <p:cNvPr id="11" name="Group 9"/>
            <p:cNvGrpSpPr/>
            <p:nvPr/>
          </p:nvGrpSpPr>
          <p:grpSpPr>
            <a:xfrm>
              <a:off x="1587497" y="2812145"/>
              <a:ext cx="6832602" cy="801911"/>
              <a:chOff x="863597" y="976"/>
              <a:chExt cx="6832602" cy="801911"/>
            </a:xfrm>
          </p:grpSpPr>
          <p:sp>
            <p:nvSpPr>
              <p:cNvPr id="12" name="Round Same Side Corner Rectangle 11"/>
              <p:cNvSpPr/>
              <p:nvPr/>
            </p:nvSpPr>
            <p:spPr>
              <a:xfrm rot="5400000">
                <a:off x="3878942" y="-3014369"/>
                <a:ext cx="801911" cy="6832602"/>
              </a:xfrm>
              <a:prstGeom prst="round2SameRect">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Round Same Side Corner Rectangle 6"/>
              <p:cNvSpPr/>
              <p:nvPr/>
            </p:nvSpPr>
            <p:spPr>
              <a:xfrm>
                <a:off x="863597" y="40122"/>
                <a:ext cx="6793456" cy="7236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pPr>
                <a:r>
                  <a:rPr lang="en-US" sz="2400" kern="1200" dirty="0" smtClean="0"/>
                  <a:t>CH</a:t>
                </a:r>
                <a:r>
                  <a:rPr lang="en-US" sz="2400" kern="1200" baseline="-25000" dirty="0" smtClean="0"/>
                  <a:t>4</a:t>
                </a:r>
                <a:r>
                  <a:rPr lang="en-US" sz="2400" kern="1200" dirty="0" smtClean="0"/>
                  <a:t> Generation: IPCC FOD Model</a:t>
                </a:r>
                <a:endParaRPr lang="en-US" sz="2400" kern="1200" dirty="0"/>
              </a:p>
            </p:txBody>
          </p:sp>
        </p:gr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p:cNvPicPr>
            <a:picLocks noChangeAspect="1" noChangeArrowheads="1"/>
          </p:cNvPicPr>
          <p:nvPr/>
        </p:nvPicPr>
        <p:blipFill>
          <a:blip r:embed="rId4" cstate="print"/>
          <a:srcRect/>
          <a:stretch>
            <a:fillRect/>
          </a:stretch>
        </p:blipFill>
        <p:spPr bwMode="auto">
          <a:xfrm>
            <a:off x="914400" y="1676400"/>
            <a:ext cx="7753350" cy="893956"/>
          </a:xfrm>
          <a:prstGeom prst="rect">
            <a:avLst/>
          </a:prstGeom>
          <a:noFill/>
          <a:ln w="9525">
            <a:noFill/>
            <a:miter lim="800000"/>
            <a:headEnd/>
            <a:tailEnd/>
          </a:ln>
        </p:spPr>
      </p:pic>
      <p:sp>
        <p:nvSpPr>
          <p:cNvPr id="6" name="Content Placeholder 5"/>
          <p:cNvSpPr>
            <a:spLocks noGrp="1"/>
          </p:cNvSpPr>
          <p:nvPr>
            <p:ph sz="half" idx="1"/>
          </p:nvPr>
        </p:nvSpPr>
        <p:spPr>
          <a:xfrm>
            <a:off x="533400" y="2438400"/>
            <a:ext cx="8305800" cy="3581400"/>
          </a:xfrm>
        </p:spPr>
        <p:txBody>
          <a:bodyPr/>
          <a:lstStyle/>
          <a:p>
            <a:pPr>
              <a:buNone/>
            </a:pPr>
            <a:r>
              <a:rPr lang="en-US" sz="1800" dirty="0" smtClean="0"/>
              <a:t>where</a:t>
            </a:r>
          </a:p>
          <a:p>
            <a:pPr marL="635000" indent="-635000">
              <a:buNone/>
            </a:pPr>
            <a:r>
              <a:rPr lang="en-US" sz="1800" dirty="0" smtClean="0"/>
              <a:t>G</a:t>
            </a:r>
            <a:r>
              <a:rPr lang="en-US" sz="1800" baseline="-25000" dirty="0" smtClean="0"/>
              <a:t>CH4</a:t>
            </a:r>
            <a:r>
              <a:rPr lang="en-US" sz="1800" dirty="0" smtClean="0"/>
              <a:t> = Total amount of CH</a:t>
            </a:r>
            <a:r>
              <a:rPr lang="en-US" sz="1800" baseline="-25000" dirty="0" smtClean="0"/>
              <a:t>4</a:t>
            </a:r>
            <a:r>
              <a:rPr lang="en-US" sz="1800" dirty="0" smtClean="0"/>
              <a:t> generated </a:t>
            </a:r>
          </a:p>
          <a:p>
            <a:pPr marL="635000" indent="-635000">
              <a:buNone/>
            </a:pPr>
            <a:r>
              <a:rPr lang="en-US" sz="1800" dirty="0" smtClean="0"/>
              <a:t>T 	= Reporting year for which emissions are calculated </a:t>
            </a:r>
          </a:p>
          <a:p>
            <a:pPr marL="635000" indent="-635000">
              <a:buNone/>
            </a:pPr>
            <a:r>
              <a:rPr lang="en-US" sz="1800" dirty="0" smtClean="0"/>
              <a:t>x 	= Year in which waste was disposed</a:t>
            </a:r>
          </a:p>
          <a:p>
            <a:pPr marL="635000" indent="-635000">
              <a:buNone/>
            </a:pPr>
            <a:r>
              <a:rPr lang="en-US" sz="1800" dirty="0" smtClean="0"/>
              <a:t>S 	= Start year of calculation </a:t>
            </a:r>
          </a:p>
          <a:p>
            <a:pPr marL="635000" indent="-635000">
              <a:buNone/>
            </a:pPr>
            <a:r>
              <a:rPr lang="en-US" sz="1800" dirty="0" smtClean="0"/>
              <a:t>W</a:t>
            </a:r>
            <a:r>
              <a:rPr lang="en-US" sz="1800" baseline="-25000" dirty="0" smtClean="0"/>
              <a:t>x</a:t>
            </a:r>
            <a:r>
              <a:rPr lang="en-US" sz="1800" dirty="0" smtClean="0"/>
              <a:t>   	= Quantity of waste disposed of in the landfill in a given year</a:t>
            </a:r>
          </a:p>
          <a:p>
            <a:pPr marL="635000" indent="-635000">
              <a:buNone/>
            </a:pPr>
            <a:r>
              <a:rPr lang="en-US" sz="1800" dirty="0" smtClean="0"/>
              <a:t>Lo	= Methane generation potential</a:t>
            </a:r>
          </a:p>
          <a:p>
            <a:pPr marL="635000" indent="-635000">
              <a:buNone/>
            </a:pPr>
            <a:r>
              <a:rPr lang="en-US" sz="1800" dirty="0" smtClean="0"/>
              <a:t>16/12 = conversion factor from CH</a:t>
            </a:r>
            <a:r>
              <a:rPr lang="en-US" sz="1800" baseline="-25000" dirty="0" smtClean="0"/>
              <a:t>4</a:t>
            </a:r>
            <a:r>
              <a:rPr lang="en-US" sz="1800" dirty="0" smtClean="0"/>
              <a:t> to C</a:t>
            </a:r>
          </a:p>
          <a:p>
            <a:pPr marL="635000" indent="-635000">
              <a:buNone/>
            </a:pPr>
            <a:r>
              <a:rPr lang="en-US" sz="1800" dirty="0" smtClean="0"/>
              <a:t>k</a:t>
            </a:r>
            <a:r>
              <a:rPr lang="en-US" sz="1800" dirty="0" smtClean="0">
                <a:solidFill>
                  <a:srgbClr val="FF0000"/>
                </a:solidFill>
              </a:rPr>
              <a:t> </a:t>
            </a:r>
            <a:r>
              <a:rPr lang="en-US" sz="1800" dirty="0" smtClean="0"/>
              <a:t>	= Decay rate constant (yr</a:t>
            </a:r>
            <a:r>
              <a:rPr lang="en-US" sz="1800" baseline="30000" dirty="0" smtClean="0"/>
              <a:t>-1</a:t>
            </a:r>
            <a:r>
              <a:rPr lang="en-US" sz="1800" dirty="0" smtClean="0"/>
              <a:t>)</a:t>
            </a:r>
          </a:p>
          <a:p>
            <a:pPr marL="457200" indent="-457200">
              <a:buNone/>
            </a:pPr>
            <a:endParaRPr lang="en-US" sz="2000" dirty="0"/>
          </a:p>
        </p:txBody>
      </p:sp>
      <p:sp>
        <p:nvSpPr>
          <p:cNvPr id="7" name="Slide Number Placeholder 6"/>
          <p:cNvSpPr>
            <a:spLocks noGrp="1"/>
          </p:cNvSpPr>
          <p:nvPr>
            <p:ph type="sldNum" sz="quarter" idx="10"/>
          </p:nvPr>
        </p:nvSpPr>
        <p:spPr/>
        <p:txBody>
          <a:bodyPr/>
          <a:lstStyle/>
          <a:p>
            <a:fld id="{D4325D4D-289E-48C1-B277-2BEB492A7D19}" type="slidenum">
              <a:rPr lang="en-US" smtClean="0"/>
              <a:pPr/>
              <a:t>12</a:t>
            </a:fld>
            <a:endParaRPr lang="en-US" dirty="0"/>
          </a:p>
        </p:txBody>
      </p:sp>
      <p:sp>
        <p:nvSpPr>
          <p:cNvPr id="8" name="Right Arrow 7"/>
          <p:cNvSpPr/>
          <p:nvPr/>
        </p:nvSpPr>
        <p:spPr bwMode="auto">
          <a:xfrm>
            <a:off x="6705600" y="2438400"/>
            <a:ext cx="1295400" cy="228600"/>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ヒラギノ角ゴ Pro W3" pitchFamily="1" charset="-128"/>
            </a:endParaRPr>
          </a:p>
        </p:txBody>
      </p:sp>
      <p:grpSp>
        <p:nvGrpSpPr>
          <p:cNvPr id="2" name="Group 15"/>
          <p:cNvGrpSpPr/>
          <p:nvPr/>
        </p:nvGrpSpPr>
        <p:grpSpPr>
          <a:xfrm>
            <a:off x="1371600" y="609600"/>
            <a:ext cx="7696199" cy="1233710"/>
            <a:chOff x="723900" y="2812145"/>
            <a:chExt cx="7696199" cy="1233710"/>
          </a:xfrm>
        </p:grpSpPr>
        <p:grpSp>
          <p:nvGrpSpPr>
            <p:cNvPr id="3" name="Group 8"/>
            <p:cNvGrpSpPr/>
            <p:nvPr/>
          </p:nvGrpSpPr>
          <p:grpSpPr>
            <a:xfrm>
              <a:off x="723900" y="2812145"/>
              <a:ext cx="863598" cy="1233710"/>
              <a:chOff x="0" y="976"/>
              <a:chExt cx="863598" cy="1233710"/>
            </a:xfrm>
          </p:grpSpPr>
          <p:sp>
            <p:nvSpPr>
              <p:cNvPr id="13" name="Chevron 12"/>
              <p:cNvSpPr/>
              <p:nvPr/>
            </p:nvSpPr>
            <p:spPr>
              <a:xfrm rot="5400000">
                <a:off x="-185056" y="186032"/>
                <a:ext cx="1233710" cy="863597"/>
              </a:xfrm>
              <a:prstGeom prst="chevron">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4" name="Chevron 4"/>
              <p:cNvSpPr/>
              <p:nvPr/>
            </p:nvSpPr>
            <p:spPr>
              <a:xfrm>
                <a:off x="1" y="432775"/>
                <a:ext cx="863597" cy="3701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1</a:t>
                </a:r>
                <a:endParaRPr lang="en-US" sz="2500" kern="1200" dirty="0"/>
              </a:p>
            </p:txBody>
          </p:sp>
        </p:grpSp>
        <p:grpSp>
          <p:nvGrpSpPr>
            <p:cNvPr id="4" name="Group 9"/>
            <p:cNvGrpSpPr/>
            <p:nvPr/>
          </p:nvGrpSpPr>
          <p:grpSpPr>
            <a:xfrm>
              <a:off x="1587497" y="2812145"/>
              <a:ext cx="6832602" cy="801911"/>
              <a:chOff x="863597" y="976"/>
              <a:chExt cx="6832602" cy="801911"/>
            </a:xfrm>
          </p:grpSpPr>
          <p:sp>
            <p:nvSpPr>
              <p:cNvPr id="11" name="Round Same Side Corner Rectangle 10"/>
              <p:cNvSpPr/>
              <p:nvPr/>
            </p:nvSpPr>
            <p:spPr>
              <a:xfrm rot="5400000">
                <a:off x="3878942" y="-3014369"/>
                <a:ext cx="801911" cy="6832602"/>
              </a:xfrm>
              <a:prstGeom prst="round2SameRect">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ound Same Side Corner Rectangle 6"/>
              <p:cNvSpPr/>
              <p:nvPr/>
            </p:nvSpPr>
            <p:spPr>
              <a:xfrm>
                <a:off x="863597" y="40122"/>
                <a:ext cx="6793456" cy="7236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pPr>
                <a:r>
                  <a:rPr lang="en-US" sz="2400" kern="1200" dirty="0" smtClean="0"/>
                  <a:t>CH</a:t>
                </a:r>
                <a:r>
                  <a:rPr lang="en-US" sz="2400" kern="1200" baseline="-25000" dirty="0" smtClean="0"/>
                  <a:t>4</a:t>
                </a:r>
                <a:r>
                  <a:rPr lang="en-US" sz="2400" kern="1200" dirty="0" smtClean="0"/>
                  <a:t> Generation: IPCC FOD Model</a:t>
                </a:r>
                <a:endParaRPr lang="en-US" sz="2400" kern="1200" dirty="0"/>
              </a:p>
            </p:txBody>
          </p:sp>
        </p:grpSp>
      </p:grpSp>
      <p:sp>
        <p:nvSpPr>
          <p:cNvPr id="95235" name="Rectangle 3"/>
          <p:cNvSpPr>
            <a:spLocks noChangeArrowheads="1"/>
          </p:cNvSpPr>
          <p:nvPr/>
        </p:nvSpPr>
        <p:spPr bwMode="auto">
          <a:xfrm>
            <a:off x="0" y="930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7" name="Group 16"/>
          <p:cNvGrpSpPr/>
          <p:nvPr/>
        </p:nvGrpSpPr>
        <p:grpSpPr>
          <a:xfrm>
            <a:off x="533400" y="5487829"/>
            <a:ext cx="8458200" cy="1293971"/>
            <a:chOff x="533400" y="4882991"/>
            <a:chExt cx="8458200" cy="1293971"/>
          </a:xfrm>
        </p:grpSpPr>
        <p:sp>
          <p:nvSpPr>
            <p:cNvPr id="23" name="Rounded Rectangle 22"/>
            <p:cNvSpPr/>
            <p:nvPr/>
          </p:nvSpPr>
          <p:spPr>
            <a:xfrm>
              <a:off x="533400" y="4882991"/>
              <a:ext cx="8458200" cy="1293971"/>
            </a:xfrm>
            <a:prstGeom prst="roundRect">
              <a:avLst/>
            </a:prstGeom>
            <a:solidFill>
              <a:schemeClr val="accent1"/>
            </a:solidFill>
          </p:spPr>
          <p:txBody>
            <a:bodyPr wrap="square">
              <a:spAutoFit/>
            </a:bodyPr>
            <a:lstStyle/>
            <a:p>
              <a:pPr marL="0" indent="0">
                <a:buNone/>
              </a:pPr>
              <a:r>
                <a:rPr lang="en-US" sz="2000" dirty="0" smtClean="0">
                  <a:solidFill>
                    <a:schemeClr val="bg1"/>
                  </a:solidFill>
                </a:rPr>
                <a:t>Inventory 	W</a:t>
              </a:r>
              <a:r>
                <a:rPr lang="en-US" sz="2000" baseline="-25000" dirty="0" smtClean="0">
                  <a:solidFill>
                    <a:schemeClr val="bg1"/>
                  </a:solidFill>
                </a:rPr>
                <a:t>x</a:t>
              </a:r>
              <a:r>
                <a:rPr lang="en-US" sz="2000" dirty="0" smtClean="0">
                  <a:solidFill>
                    <a:schemeClr val="bg1"/>
                  </a:solidFill>
                </a:rPr>
                <a:t> = national waste generation; L</a:t>
              </a:r>
              <a:r>
                <a:rPr lang="en-US" sz="2000" baseline="-25000" dirty="0" smtClean="0">
                  <a:solidFill>
                    <a:schemeClr val="bg1"/>
                  </a:solidFill>
                </a:rPr>
                <a:t>o</a:t>
              </a:r>
              <a:r>
                <a:rPr lang="en-US" sz="2000" dirty="0" smtClean="0">
                  <a:solidFill>
                    <a:schemeClr val="bg1"/>
                  </a:solidFill>
                </a:rPr>
                <a:t> = default inputs; CH</a:t>
              </a:r>
              <a:r>
                <a:rPr lang="en-US" sz="2000" baseline="-25000" dirty="0" smtClean="0">
                  <a:solidFill>
                    <a:schemeClr val="bg1"/>
                  </a:solidFill>
                </a:rPr>
                <a:t>4</a:t>
              </a:r>
              <a:r>
                <a:rPr lang="en-US" sz="2000" dirty="0" smtClean="0">
                  <a:solidFill>
                    <a:schemeClr val="bg1"/>
                  </a:solidFill>
                </a:rPr>
                <a:t> generation by climate (k = wet, moderate, arid)</a:t>
              </a:r>
            </a:p>
            <a:p>
              <a:pPr>
                <a:spcBef>
                  <a:spcPts val="1200"/>
                </a:spcBef>
                <a:buClr>
                  <a:schemeClr val="accent1"/>
                </a:buClr>
                <a:buNone/>
              </a:pPr>
              <a:r>
                <a:rPr lang="en-US" sz="2000" dirty="0" smtClean="0">
                  <a:solidFill>
                    <a:schemeClr val="bg1"/>
                  </a:solidFill>
                </a:rPr>
                <a:t>GHGRP	Facility- and/or waste type-specific inputs (W</a:t>
              </a:r>
              <a:r>
                <a:rPr lang="en-US" sz="2000" baseline="-25000" dirty="0" smtClean="0">
                  <a:solidFill>
                    <a:schemeClr val="bg1"/>
                  </a:solidFill>
                </a:rPr>
                <a:t>x</a:t>
              </a:r>
              <a:r>
                <a:rPr lang="en-US" sz="2000" dirty="0" smtClean="0">
                  <a:solidFill>
                    <a:schemeClr val="bg1"/>
                  </a:solidFill>
                </a:rPr>
                <a:t>, L</a:t>
              </a:r>
              <a:r>
                <a:rPr lang="en-US" sz="2000" baseline="-25000" dirty="0" smtClean="0">
                  <a:solidFill>
                    <a:schemeClr val="bg1"/>
                  </a:solidFill>
                </a:rPr>
                <a:t>o</a:t>
              </a:r>
              <a:r>
                <a:rPr lang="en-US" sz="2000" dirty="0" smtClean="0">
                  <a:solidFill>
                    <a:schemeClr val="bg1"/>
                  </a:solidFill>
                </a:rPr>
                <a:t>, k)</a:t>
              </a:r>
            </a:p>
          </p:txBody>
        </p:sp>
        <p:sp>
          <p:nvSpPr>
            <p:cNvPr id="15" name="Right Arrow 14"/>
            <p:cNvSpPr/>
            <p:nvPr/>
          </p:nvSpPr>
          <p:spPr bwMode="auto">
            <a:xfrm>
              <a:off x="1828800" y="5114924"/>
              <a:ext cx="609600" cy="147638"/>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ヒラギノ角ゴ Pro W3" pitchFamily="1" charset="-128"/>
              </a:endParaRPr>
            </a:p>
          </p:txBody>
        </p:sp>
        <p:sp>
          <p:nvSpPr>
            <p:cNvPr id="16" name="Right Arrow 15"/>
            <p:cNvSpPr/>
            <p:nvPr/>
          </p:nvSpPr>
          <p:spPr bwMode="auto">
            <a:xfrm>
              <a:off x="1828800" y="5795962"/>
              <a:ext cx="609600" cy="147638"/>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ヒラギノ角ゴ Pro W3" pitchFamily="1" charset="-128"/>
              </a:endParaRP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3"/>
          <p:cNvGraphicFramePr>
            <a:graphicFrameLocks noGrp="1" noChangeAspect="1"/>
          </p:cNvGraphicFramePr>
          <p:nvPr>
            <p:ph idx="1"/>
          </p:nvPr>
        </p:nvGraphicFramePr>
        <p:xfrm>
          <a:off x="413278" y="1752600"/>
          <a:ext cx="8365859" cy="4678362"/>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0"/>
          </p:nvPr>
        </p:nvSpPr>
        <p:spPr/>
        <p:txBody>
          <a:bodyPr/>
          <a:lstStyle/>
          <a:p>
            <a:fld id="{D4325D4D-289E-48C1-B277-2BEB492A7D19}" type="slidenum">
              <a:rPr lang="en-US" smtClean="0"/>
              <a:pPr/>
              <a:t>13</a:t>
            </a:fld>
            <a:endParaRPr lang="en-US" dirty="0"/>
          </a:p>
        </p:txBody>
      </p:sp>
      <p:grpSp>
        <p:nvGrpSpPr>
          <p:cNvPr id="9" name="Group 15"/>
          <p:cNvGrpSpPr/>
          <p:nvPr/>
        </p:nvGrpSpPr>
        <p:grpSpPr>
          <a:xfrm>
            <a:off x="1371600" y="609600"/>
            <a:ext cx="7696199" cy="1233710"/>
            <a:chOff x="723900" y="2812145"/>
            <a:chExt cx="7696199" cy="1233710"/>
          </a:xfrm>
        </p:grpSpPr>
        <p:grpSp>
          <p:nvGrpSpPr>
            <p:cNvPr id="10" name="Group 8"/>
            <p:cNvGrpSpPr/>
            <p:nvPr/>
          </p:nvGrpSpPr>
          <p:grpSpPr>
            <a:xfrm>
              <a:off x="723900" y="2812145"/>
              <a:ext cx="863598" cy="1233710"/>
              <a:chOff x="0" y="976"/>
              <a:chExt cx="863598" cy="1233710"/>
            </a:xfrm>
          </p:grpSpPr>
          <p:sp>
            <p:nvSpPr>
              <p:cNvPr id="14" name="Chevron 13"/>
              <p:cNvSpPr/>
              <p:nvPr/>
            </p:nvSpPr>
            <p:spPr>
              <a:xfrm rot="5400000">
                <a:off x="-185056" y="186032"/>
                <a:ext cx="1233710" cy="863597"/>
              </a:xfrm>
              <a:prstGeom prst="chevron">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 name="Chevron 4"/>
              <p:cNvSpPr/>
              <p:nvPr/>
            </p:nvSpPr>
            <p:spPr>
              <a:xfrm>
                <a:off x="1" y="432775"/>
                <a:ext cx="863597" cy="3701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1</a:t>
                </a:r>
                <a:endParaRPr lang="en-US" sz="2500" kern="1200" dirty="0"/>
              </a:p>
            </p:txBody>
          </p:sp>
        </p:grpSp>
        <p:grpSp>
          <p:nvGrpSpPr>
            <p:cNvPr id="11" name="Group 9"/>
            <p:cNvGrpSpPr/>
            <p:nvPr/>
          </p:nvGrpSpPr>
          <p:grpSpPr>
            <a:xfrm>
              <a:off x="1587497" y="2812145"/>
              <a:ext cx="6832602" cy="801911"/>
              <a:chOff x="863597" y="976"/>
              <a:chExt cx="6832602" cy="801911"/>
            </a:xfrm>
          </p:grpSpPr>
          <p:sp>
            <p:nvSpPr>
              <p:cNvPr id="12" name="Round Same Side Corner Rectangle 11"/>
              <p:cNvSpPr/>
              <p:nvPr/>
            </p:nvSpPr>
            <p:spPr>
              <a:xfrm rot="5400000">
                <a:off x="3878942" y="-3014369"/>
                <a:ext cx="801911" cy="6832602"/>
              </a:xfrm>
              <a:prstGeom prst="round2SameRect">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Round Same Side Corner Rectangle 6"/>
              <p:cNvSpPr/>
              <p:nvPr/>
            </p:nvSpPr>
            <p:spPr>
              <a:xfrm>
                <a:off x="863597" y="40122"/>
                <a:ext cx="6793456" cy="7236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pPr>
                <a:r>
                  <a:rPr lang="en-US" sz="2400" kern="1200" dirty="0" smtClean="0"/>
                  <a:t>CH</a:t>
                </a:r>
                <a:r>
                  <a:rPr lang="en-US" sz="2400" kern="1200" baseline="-25000" dirty="0" smtClean="0"/>
                  <a:t>4</a:t>
                </a:r>
                <a:r>
                  <a:rPr lang="en-US" sz="2400" kern="1200" dirty="0" smtClean="0"/>
                  <a:t> Generation: IPCC FOD Model</a:t>
                </a:r>
                <a:endParaRPr lang="en-US" sz="2400" kern="1200" dirty="0"/>
              </a:p>
            </p:txBody>
          </p:sp>
        </p:grpSp>
      </p:grpSp>
      <p:cxnSp>
        <p:nvCxnSpPr>
          <p:cNvPr id="26" name="Straight Arrow Connector 25"/>
          <p:cNvCxnSpPr>
            <a:stCxn id="16" idx="0"/>
          </p:cNvCxnSpPr>
          <p:nvPr/>
        </p:nvCxnSpPr>
        <p:spPr bwMode="auto">
          <a:xfrm flipH="1" flipV="1">
            <a:off x="1447800" y="6172200"/>
            <a:ext cx="38100" cy="164068"/>
          </a:xfrm>
          <a:prstGeom prst="straightConnector1">
            <a:avLst/>
          </a:prstGeom>
          <a:noFill/>
          <a:ln w="9525" cap="flat" cmpd="sng" algn="ctr">
            <a:noFill/>
            <a:prstDash val="solid"/>
            <a:round/>
            <a:headEnd type="none" w="med" len="med"/>
            <a:tailEnd type="arrow"/>
          </a:ln>
          <a:effectLst/>
        </p:spPr>
      </p:cxnSp>
      <p:grpSp>
        <p:nvGrpSpPr>
          <p:cNvPr id="30" name="Group 29"/>
          <p:cNvGrpSpPr/>
          <p:nvPr/>
        </p:nvGrpSpPr>
        <p:grpSpPr>
          <a:xfrm>
            <a:off x="1066800" y="6096000"/>
            <a:ext cx="838200" cy="609600"/>
            <a:chOff x="1143000" y="6096000"/>
            <a:chExt cx="762000" cy="609600"/>
          </a:xfrm>
        </p:grpSpPr>
        <p:sp>
          <p:nvSpPr>
            <p:cNvPr id="16" name="TextBox 15"/>
            <p:cNvSpPr txBox="1"/>
            <p:nvPr/>
          </p:nvSpPr>
          <p:spPr>
            <a:xfrm>
              <a:off x="1143000" y="6336268"/>
              <a:ext cx="762000" cy="369332"/>
            </a:xfrm>
            <a:prstGeom prst="rect">
              <a:avLst/>
            </a:prstGeom>
            <a:noFill/>
          </p:spPr>
          <p:txBody>
            <a:bodyPr wrap="square" rtlCol="0">
              <a:spAutoFit/>
            </a:bodyPr>
            <a:lstStyle/>
            <a:p>
              <a:pPr algn="ctr"/>
              <a:r>
                <a:rPr lang="en-US" dirty="0" smtClean="0"/>
                <a:t>open</a:t>
              </a:r>
              <a:endParaRPr lang="en-US" dirty="0"/>
            </a:p>
          </p:txBody>
        </p:sp>
        <p:cxnSp>
          <p:nvCxnSpPr>
            <p:cNvPr id="28" name="Straight Arrow Connector 27"/>
            <p:cNvCxnSpPr/>
            <p:nvPr/>
          </p:nvCxnSpPr>
          <p:spPr bwMode="auto">
            <a:xfrm flipV="1">
              <a:off x="1524000" y="6096000"/>
              <a:ext cx="0" cy="304800"/>
            </a:xfrm>
            <a:prstGeom prst="straightConnector1">
              <a:avLst/>
            </a:prstGeom>
            <a:noFill/>
            <a:ln w="9525" cap="flat" cmpd="sng" algn="ctr">
              <a:solidFill>
                <a:srgbClr val="000000"/>
              </a:solidFill>
              <a:prstDash val="solid"/>
              <a:round/>
              <a:headEnd type="none" w="med" len="med"/>
              <a:tailEnd type="arrow"/>
            </a:ln>
            <a:effectLst/>
          </p:spPr>
        </p:cxnSp>
      </p:grpSp>
      <p:grpSp>
        <p:nvGrpSpPr>
          <p:cNvPr id="39" name="Group 38"/>
          <p:cNvGrpSpPr/>
          <p:nvPr/>
        </p:nvGrpSpPr>
        <p:grpSpPr>
          <a:xfrm>
            <a:off x="3886200" y="6096000"/>
            <a:ext cx="990600" cy="609600"/>
            <a:chOff x="1143000" y="6096000"/>
            <a:chExt cx="762000" cy="609600"/>
          </a:xfrm>
        </p:grpSpPr>
        <p:sp>
          <p:nvSpPr>
            <p:cNvPr id="40" name="TextBox 39"/>
            <p:cNvSpPr txBox="1"/>
            <p:nvPr/>
          </p:nvSpPr>
          <p:spPr>
            <a:xfrm>
              <a:off x="1143000" y="6336268"/>
              <a:ext cx="762000" cy="369332"/>
            </a:xfrm>
            <a:prstGeom prst="rect">
              <a:avLst/>
            </a:prstGeom>
            <a:noFill/>
          </p:spPr>
          <p:txBody>
            <a:bodyPr wrap="square" rtlCol="0">
              <a:spAutoFit/>
            </a:bodyPr>
            <a:lstStyle/>
            <a:p>
              <a:pPr algn="ctr"/>
              <a:r>
                <a:rPr lang="en-US" dirty="0" smtClean="0"/>
                <a:t>closed</a:t>
              </a:r>
              <a:endParaRPr lang="en-US" dirty="0"/>
            </a:p>
          </p:txBody>
        </p:sp>
        <p:cxnSp>
          <p:nvCxnSpPr>
            <p:cNvPr id="41" name="Straight Arrow Connector 40"/>
            <p:cNvCxnSpPr/>
            <p:nvPr/>
          </p:nvCxnSpPr>
          <p:spPr bwMode="auto">
            <a:xfrm flipV="1">
              <a:off x="1524000" y="6096000"/>
              <a:ext cx="0" cy="304800"/>
            </a:xfrm>
            <a:prstGeom prst="straightConnector1">
              <a:avLst/>
            </a:prstGeom>
            <a:noFill/>
            <a:ln w="9525" cap="flat" cmpd="sng" algn="ctr">
              <a:solidFill>
                <a:srgbClr val="000000"/>
              </a:solidFill>
              <a:prstDash val="solid"/>
              <a:round/>
              <a:headEnd type="none" w="med" len="med"/>
              <a:tailEnd type="arrow"/>
            </a:ln>
            <a:effectLst/>
          </p:spPr>
        </p:cxn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685800" y="1981200"/>
            <a:ext cx="8153400" cy="4191000"/>
          </a:xfrm>
        </p:spPr>
        <p:txBody>
          <a:bodyPr/>
          <a:lstStyle/>
          <a:p>
            <a:pPr algn="ctr">
              <a:buNone/>
            </a:pPr>
            <a:r>
              <a:rPr lang="en-US" sz="2800" i="1" dirty="0" smtClean="0">
                <a:latin typeface="Cambria" pitchFamily="18" charset="0"/>
              </a:rPr>
              <a:t>CH</a:t>
            </a:r>
            <a:r>
              <a:rPr lang="en-US" sz="2800" i="1" baseline="-25000" dirty="0" smtClean="0">
                <a:latin typeface="Cambria" pitchFamily="18" charset="0"/>
              </a:rPr>
              <a:t>4</a:t>
            </a:r>
            <a:r>
              <a:rPr lang="en-US" sz="2800" i="1" dirty="0" smtClean="0">
                <a:latin typeface="Cambria" pitchFamily="18" charset="0"/>
              </a:rPr>
              <a:t> emissions </a:t>
            </a:r>
            <a:r>
              <a:rPr lang="en-US" sz="2800" dirty="0" smtClean="0">
                <a:latin typeface="Cambria" pitchFamily="18" charset="0"/>
              </a:rPr>
              <a:t>= G</a:t>
            </a:r>
            <a:r>
              <a:rPr lang="en-US" sz="2800" baseline="-25000" dirty="0" smtClean="0">
                <a:latin typeface="Cambria" pitchFamily="18" charset="0"/>
              </a:rPr>
              <a:t>CH4</a:t>
            </a:r>
            <a:r>
              <a:rPr lang="en-US" sz="2800" dirty="0" smtClean="0">
                <a:latin typeface="Cambria" pitchFamily="18" charset="0"/>
              </a:rPr>
              <a:t> x (1 – OX)</a:t>
            </a:r>
          </a:p>
          <a:p>
            <a:pPr marL="3175" lvl="1" indent="-3175">
              <a:buNone/>
            </a:pPr>
            <a:endParaRPr lang="en-US" dirty="0" smtClean="0"/>
          </a:p>
          <a:p>
            <a:pPr marL="3175" lvl="1" indent="-3175">
              <a:buNone/>
            </a:pPr>
            <a:r>
              <a:rPr lang="en-US" dirty="0" smtClean="0"/>
              <a:t>where</a:t>
            </a:r>
          </a:p>
          <a:p>
            <a:pPr lvl="2">
              <a:buNone/>
            </a:pPr>
            <a:r>
              <a:rPr lang="en-US" sz="2000" dirty="0" smtClean="0"/>
              <a:t>G</a:t>
            </a:r>
            <a:r>
              <a:rPr lang="en-US" sz="2000" baseline="-25000" dirty="0" smtClean="0"/>
              <a:t>CH4</a:t>
            </a:r>
            <a:r>
              <a:rPr lang="en-US" sz="2000" dirty="0" smtClean="0"/>
              <a:t> = the result from the FOD model</a:t>
            </a:r>
          </a:p>
          <a:p>
            <a:pPr marL="1257300" lvl="2" indent="-581025">
              <a:buNone/>
            </a:pPr>
            <a:r>
              <a:rPr lang="en-US" sz="2000" dirty="0" smtClean="0"/>
              <a:t>OX 	= a default oxidation factor of 10%</a:t>
            </a:r>
          </a:p>
          <a:p>
            <a:endParaRPr lang="en-US" dirty="0" smtClean="0"/>
          </a:p>
        </p:txBody>
      </p:sp>
      <p:sp>
        <p:nvSpPr>
          <p:cNvPr id="7" name="Slide Number Placeholder 6"/>
          <p:cNvSpPr>
            <a:spLocks noGrp="1"/>
          </p:cNvSpPr>
          <p:nvPr>
            <p:ph type="sldNum" sz="quarter" idx="10"/>
          </p:nvPr>
        </p:nvSpPr>
        <p:spPr/>
        <p:txBody>
          <a:bodyPr/>
          <a:lstStyle/>
          <a:p>
            <a:fld id="{D4325D4D-289E-48C1-B277-2BEB492A7D19}" type="slidenum">
              <a:rPr lang="en-US" smtClean="0"/>
              <a:pPr/>
              <a:t>14</a:t>
            </a:fld>
            <a:endParaRPr lang="en-US" dirty="0"/>
          </a:p>
        </p:txBody>
      </p:sp>
      <p:sp>
        <p:nvSpPr>
          <p:cNvPr id="5" name="Rounded Rectangle 4"/>
          <p:cNvSpPr/>
          <p:nvPr/>
        </p:nvSpPr>
        <p:spPr bwMode="auto">
          <a:xfrm>
            <a:off x="838200" y="4572000"/>
            <a:ext cx="7543800" cy="990600"/>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buNone/>
            </a:pPr>
            <a:r>
              <a:rPr lang="en-US" sz="2400" dirty="0" smtClean="0">
                <a:solidFill>
                  <a:schemeClr val="bg1"/>
                </a:solidFill>
              </a:rPr>
              <a:t>Both the Inventory and the GHGRP use this equation; no differences</a:t>
            </a:r>
          </a:p>
        </p:txBody>
      </p:sp>
      <p:grpSp>
        <p:nvGrpSpPr>
          <p:cNvPr id="8" name="Group 7"/>
          <p:cNvGrpSpPr/>
          <p:nvPr/>
        </p:nvGrpSpPr>
        <p:grpSpPr>
          <a:xfrm>
            <a:off x="1371600" y="685800"/>
            <a:ext cx="7696199" cy="1233710"/>
            <a:chOff x="838201" y="2812145"/>
            <a:chExt cx="7696199" cy="1233710"/>
          </a:xfrm>
        </p:grpSpPr>
        <p:grpSp>
          <p:nvGrpSpPr>
            <p:cNvPr id="9" name="Group 13"/>
            <p:cNvGrpSpPr/>
            <p:nvPr/>
          </p:nvGrpSpPr>
          <p:grpSpPr>
            <a:xfrm>
              <a:off x="838201" y="2812145"/>
              <a:ext cx="863598" cy="1233710"/>
              <a:chOff x="0" y="1087688"/>
              <a:chExt cx="863598" cy="1233710"/>
            </a:xfrm>
          </p:grpSpPr>
          <p:sp>
            <p:nvSpPr>
              <p:cNvPr id="13" name="Chevron 12"/>
              <p:cNvSpPr/>
              <p:nvPr/>
            </p:nvSpPr>
            <p:spPr>
              <a:xfrm rot="5400000">
                <a:off x="-185056" y="1272744"/>
                <a:ext cx="1233710" cy="863597"/>
              </a:xfrm>
              <a:prstGeom prst="chevron">
                <a:avLst/>
              </a:prstGeom>
            </p:spPr>
            <p:style>
              <a:lnRef idx="2">
                <a:schemeClr val="accent5">
                  <a:hueOff val="3439921"/>
                  <a:satOff val="1595"/>
                  <a:lumOff val="-2092"/>
                  <a:alphaOff val="0"/>
                </a:schemeClr>
              </a:lnRef>
              <a:fillRef idx="1">
                <a:schemeClr val="accent5">
                  <a:hueOff val="3439921"/>
                  <a:satOff val="1595"/>
                  <a:lumOff val="-2092"/>
                  <a:alphaOff val="0"/>
                </a:schemeClr>
              </a:fillRef>
              <a:effectRef idx="0">
                <a:schemeClr val="accent5">
                  <a:hueOff val="3439921"/>
                  <a:satOff val="1595"/>
                  <a:lumOff val="-2092"/>
                  <a:alphaOff val="0"/>
                </a:schemeClr>
              </a:effectRef>
              <a:fontRef idx="minor">
                <a:schemeClr val="lt1"/>
              </a:fontRef>
            </p:style>
          </p:sp>
          <p:sp>
            <p:nvSpPr>
              <p:cNvPr id="14" name="Chevron 4"/>
              <p:cNvSpPr/>
              <p:nvPr/>
            </p:nvSpPr>
            <p:spPr>
              <a:xfrm>
                <a:off x="1" y="1519487"/>
                <a:ext cx="863597" cy="3701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2</a:t>
                </a:r>
                <a:endParaRPr lang="en-US" sz="2500" kern="1200" dirty="0"/>
              </a:p>
            </p:txBody>
          </p:sp>
        </p:grpSp>
        <p:grpSp>
          <p:nvGrpSpPr>
            <p:cNvPr id="10" name="Group 14"/>
            <p:cNvGrpSpPr/>
            <p:nvPr/>
          </p:nvGrpSpPr>
          <p:grpSpPr>
            <a:xfrm>
              <a:off x="1701798" y="2812146"/>
              <a:ext cx="6832602" cy="801911"/>
              <a:chOff x="863597" y="1087689"/>
              <a:chExt cx="6832602" cy="801911"/>
            </a:xfrm>
          </p:grpSpPr>
          <p:sp>
            <p:nvSpPr>
              <p:cNvPr id="11" name="Round Same Side Corner Rectangle 10"/>
              <p:cNvSpPr/>
              <p:nvPr/>
            </p:nvSpPr>
            <p:spPr>
              <a:xfrm rot="5400000">
                <a:off x="3878942" y="-1927656"/>
                <a:ext cx="801911" cy="6832602"/>
              </a:xfrm>
              <a:prstGeom prst="round2SameRect">
                <a:avLst/>
              </a:prstGeom>
            </p:spPr>
            <p:style>
              <a:lnRef idx="2">
                <a:schemeClr val="accent5">
                  <a:hueOff val="3439921"/>
                  <a:satOff val="1595"/>
                  <a:lumOff val="-209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ound Same Side Corner Rectangle 6"/>
              <p:cNvSpPr/>
              <p:nvPr/>
            </p:nvSpPr>
            <p:spPr>
              <a:xfrm>
                <a:off x="863597" y="1126835"/>
                <a:ext cx="6793456" cy="7236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pPr>
                <a:r>
                  <a:rPr lang="en-US" sz="2400" kern="1200" dirty="0" smtClean="0"/>
                  <a:t>CH</a:t>
                </a:r>
                <a:r>
                  <a:rPr lang="en-US" sz="2400" kern="1200" baseline="-25000" dirty="0" smtClean="0"/>
                  <a:t>4</a:t>
                </a:r>
                <a:r>
                  <a:rPr lang="en-US" sz="2400" kern="1200" dirty="0" smtClean="0"/>
                  <a:t> emissions for landfills without GCS</a:t>
                </a:r>
                <a:endParaRPr lang="en-US" sz="2400" kern="1200" dirty="0"/>
              </a:p>
            </p:txBody>
          </p:sp>
        </p:grpSp>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Grp="1" noChangeAspect="1" noChangeArrowheads="1"/>
          </p:cNvPicPr>
          <p:nvPr>
            <p:ph sz="half" idx="2"/>
          </p:nvPr>
        </p:nvPicPr>
        <p:blipFill>
          <a:blip r:embed="rId4" cstate="print"/>
          <a:srcRect/>
          <a:stretch>
            <a:fillRect/>
          </a:stretch>
        </p:blipFill>
        <p:spPr bwMode="auto">
          <a:xfrm>
            <a:off x="3663225" y="1371599"/>
            <a:ext cx="5328375" cy="5257801"/>
          </a:xfrm>
          <a:prstGeom prst="rect">
            <a:avLst/>
          </a:prstGeom>
          <a:noFill/>
          <a:ln w="9525">
            <a:noFill/>
            <a:miter lim="800000"/>
            <a:headEnd/>
            <a:tailEnd/>
          </a:ln>
        </p:spPr>
      </p:pic>
      <p:sp>
        <p:nvSpPr>
          <p:cNvPr id="2" name="Title 1"/>
          <p:cNvSpPr>
            <a:spLocks noGrp="1"/>
          </p:cNvSpPr>
          <p:nvPr>
            <p:ph type="title"/>
          </p:nvPr>
        </p:nvSpPr>
        <p:spPr>
          <a:prstGeom prst="roundRect">
            <a:avLst/>
          </a:prstGeom>
        </p:spPr>
        <p:txBody>
          <a:bodyPr/>
          <a:lstStyle/>
          <a:p>
            <a:r>
              <a:rPr lang="en-US" dirty="0" smtClean="0"/>
              <a:t>CH</a:t>
            </a:r>
            <a:r>
              <a:rPr lang="en-US" baseline="-25000" dirty="0" smtClean="0"/>
              <a:t>4</a:t>
            </a:r>
            <a:r>
              <a:rPr lang="en-US" dirty="0" smtClean="0"/>
              <a:t> Recovery from Landfills with GCS</a:t>
            </a:r>
            <a:endParaRPr lang="en-US" dirty="0"/>
          </a:p>
        </p:txBody>
      </p:sp>
      <p:sp>
        <p:nvSpPr>
          <p:cNvPr id="6" name="Content Placeholder 5"/>
          <p:cNvSpPr>
            <a:spLocks noGrp="1"/>
          </p:cNvSpPr>
          <p:nvPr>
            <p:ph sz="half" idx="1"/>
          </p:nvPr>
        </p:nvSpPr>
        <p:spPr>
          <a:xfrm>
            <a:off x="228600" y="1600200"/>
            <a:ext cx="3810000" cy="4953000"/>
          </a:xfrm>
        </p:spPr>
        <p:txBody>
          <a:bodyPr/>
          <a:lstStyle/>
          <a:p>
            <a:pPr marL="457200" indent="-457200">
              <a:spcAft>
                <a:spcPts val="600"/>
              </a:spcAft>
              <a:buNone/>
            </a:pPr>
            <a:r>
              <a:rPr lang="en-US" kern="1200" dirty="0" smtClean="0">
                <a:latin typeface="Arial" charset="0"/>
                <a:ea typeface="ヒラギノ角ゴ Pro W3" pitchFamily="1" charset="-128"/>
              </a:rPr>
              <a:t>There are significant differences!</a:t>
            </a:r>
          </a:p>
          <a:p>
            <a:pPr marL="457200" indent="-457200">
              <a:spcAft>
                <a:spcPts val="600"/>
              </a:spcAft>
              <a:buAutoNum type="arabicPeriod"/>
            </a:pPr>
            <a:r>
              <a:rPr lang="en-US" kern="1200" dirty="0" smtClean="0">
                <a:latin typeface="Arial" charset="0"/>
                <a:ea typeface="ヒラギノ角ゴ Pro W3" pitchFamily="1" charset="-128"/>
              </a:rPr>
              <a:t>Inventory uses 3 databases to determine CH</a:t>
            </a:r>
            <a:r>
              <a:rPr lang="en-US" kern="1200" baseline="-25000" dirty="0" smtClean="0">
                <a:latin typeface="Arial" charset="0"/>
                <a:ea typeface="ヒラギノ角ゴ Pro W3" pitchFamily="1" charset="-128"/>
              </a:rPr>
              <a:t>4</a:t>
            </a:r>
            <a:r>
              <a:rPr lang="en-US" kern="1200" dirty="0" smtClean="0">
                <a:latin typeface="Arial" charset="0"/>
                <a:ea typeface="ヒラギノ角ゴ Pro W3" pitchFamily="1" charset="-128"/>
              </a:rPr>
              <a:t> recovery (R)</a:t>
            </a:r>
          </a:p>
          <a:p>
            <a:pPr marL="457200" indent="-223838">
              <a:spcAft>
                <a:spcPts val="1200"/>
              </a:spcAft>
              <a:buClr>
                <a:schemeClr val="accent1"/>
              </a:buClr>
            </a:pPr>
            <a:r>
              <a:rPr lang="en-US" sz="1600" dirty="0" smtClean="0"/>
              <a:t>LMOP = Landfill Methane Outreach Program (annually)</a:t>
            </a:r>
          </a:p>
          <a:p>
            <a:pPr marL="457200" indent="-223838">
              <a:spcAft>
                <a:spcPts val="1200"/>
              </a:spcAft>
              <a:buClr>
                <a:schemeClr val="accent1"/>
              </a:buClr>
            </a:pPr>
            <a:r>
              <a:rPr lang="en-US" sz="1600" dirty="0" smtClean="0"/>
              <a:t>EIA 1605(b), last updated in 2005</a:t>
            </a:r>
          </a:p>
          <a:p>
            <a:pPr marL="457200" indent="-223838">
              <a:spcAft>
                <a:spcPts val="1200"/>
              </a:spcAft>
              <a:buClr>
                <a:schemeClr val="accent1"/>
              </a:buClr>
            </a:pPr>
            <a:r>
              <a:rPr lang="en-US" sz="1600" dirty="0" smtClean="0"/>
              <a:t>U.S. flare vendors (contacted annually)</a:t>
            </a:r>
          </a:p>
          <a:p>
            <a:pPr marL="457200" indent="-223838">
              <a:spcAft>
                <a:spcPts val="1200"/>
              </a:spcAft>
              <a:buClr>
                <a:schemeClr val="accent1"/>
              </a:buClr>
              <a:buNone/>
            </a:pPr>
            <a:r>
              <a:rPr lang="en-US" kern="1200" dirty="0" smtClean="0">
                <a:latin typeface="Arial" charset="0"/>
                <a:ea typeface="ヒラギノ角ゴ Pro W3" pitchFamily="1" charset="-128"/>
              </a:rPr>
              <a:t>= high uncertainty</a:t>
            </a:r>
            <a:endParaRPr lang="en-US" dirty="0" smtClean="0"/>
          </a:p>
        </p:txBody>
      </p:sp>
      <p:sp>
        <p:nvSpPr>
          <p:cNvPr id="5" name="Slide Number Placeholder 4"/>
          <p:cNvSpPr>
            <a:spLocks noGrp="1"/>
          </p:cNvSpPr>
          <p:nvPr>
            <p:ph type="sldNum" sz="quarter" idx="10"/>
          </p:nvPr>
        </p:nvSpPr>
        <p:spPr/>
        <p:txBody>
          <a:bodyPr/>
          <a:lstStyle/>
          <a:p>
            <a:fld id="{D4325D4D-289E-48C1-B277-2BEB492A7D19}" type="slidenum">
              <a:rPr lang="en-US" smtClean="0"/>
              <a:pPr/>
              <a:t>15</a:t>
            </a:fld>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42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oundRect">
            <a:avLst/>
          </a:prstGeom>
        </p:spPr>
        <p:txBody>
          <a:bodyPr/>
          <a:lstStyle/>
          <a:p>
            <a:r>
              <a:rPr lang="en-US" dirty="0" smtClean="0"/>
              <a:t>CH</a:t>
            </a:r>
            <a:r>
              <a:rPr lang="en-US" baseline="-25000" dirty="0" smtClean="0"/>
              <a:t>4</a:t>
            </a:r>
            <a:r>
              <a:rPr lang="en-US" dirty="0" smtClean="0"/>
              <a:t> Recovery from Landfills with GCS (continued)</a:t>
            </a:r>
            <a:endParaRPr lang="en-US" dirty="0"/>
          </a:p>
        </p:txBody>
      </p:sp>
      <p:sp>
        <p:nvSpPr>
          <p:cNvPr id="6" name="Content Placeholder 5"/>
          <p:cNvSpPr>
            <a:spLocks noGrp="1"/>
          </p:cNvSpPr>
          <p:nvPr>
            <p:ph idx="1"/>
          </p:nvPr>
        </p:nvSpPr>
        <p:spPr/>
        <p:txBody>
          <a:bodyPr/>
          <a:lstStyle/>
          <a:p>
            <a:pPr marL="457200" indent="-457200">
              <a:spcAft>
                <a:spcPts val="600"/>
              </a:spcAft>
              <a:buAutoNum type="arabicPeriod" startAt="2"/>
            </a:pPr>
            <a:r>
              <a:rPr lang="en-US" sz="2800" kern="1200" dirty="0" smtClean="0">
                <a:latin typeface="Arial" charset="0"/>
                <a:ea typeface="ヒラギノ角ゴ Pro W3" pitchFamily="1" charset="-128"/>
              </a:rPr>
              <a:t>GHGRP requires direct measurements of flow rates and CH</a:t>
            </a:r>
            <a:r>
              <a:rPr lang="en-US" sz="2800" kern="1200" baseline="-25000" dirty="0" smtClean="0">
                <a:latin typeface="Arial" charset="0"/>
                <a:ea typeface="ヒラギノ角ゴ Pro W3" pitchFamily="1" charset="-128"/>
              </a:rPr>
              <a:t>4</a:t>
            </a:r>
            <a:r>
              <a:rPr lang="en-US" sz="2800" kern="1200" dirty="0" smtClean="0">
                <a:latin typeface="Arial" charset="0"/>
                <a:ea typeface="ヒラギノ角ゴ Pro W3" pitchFamily="1" charset="-128"/>
              </a:rPr>
              <a:t> concentration of the recovered landfill gas </a:t>
            </a:r>
          </a:p>
          <a:p>
            <a:pPr marL="457200" indent="-457200">
              <a:spcAft>
                <a:spcPts val="600"/>
              </a:spcAft>
              <a:buNone/>
            </a:pPr>
            <a:r>
              <a:rPr lang="en-US" kern="1200" dirty="0" smtClean="0">
                <a:latin typeface="Arial" charset="0"/>
                <a:ea typeface="ヒラギノ角ゴ Pro W3" pitchFamily="1" charset="-128"/>
              </a:rPr>
              <a:t>	= less uncertainty</a:t>
            </a:r>
          </a:p>
          <a:p>
            <a:pPr marL="457200" indent="-457200">
              <a:spcAft>
                <a:spcPts val="600"/>
              </a:spcAft>
              <a:buAutoNum type="arabicPeriod" startAt="3"/>
            </a:pPr>
            <a:r>
              <a:rPr lang="en-US" sz="2800" kern="1200" dirty="0" smtClean="0">
                <a:latin typeface="Arial" charset="0"/>
                <a:ea typeface="ヒラギノ角ゴ Pro W3" pitchFamily="1" charset="-128"/>
              </a:rPr>
              <a:t>GHGRP requires facilities to calculate CH</a:t>
            </a:r>
            <a:r>
              <a:rPr lang="en-US" sz="2800" kern="1200" baseline="-25000" dirty="0" smtClean="0">
                <a:latin typeface="Arial" charset="0"/>
                <a:ea typeface="ヒラギノ角ゴ Pro W3" pitchFamily="1" charset="-128"/>
              </a:rPr>
              <a:t>4</a:t>
            </a:r>
            <a:r>
              <a:rPr lang="en-US" sz="2800" kern="1200" dirty="0" smtClean="0">
                <a:latin typeface="Arial" charset="0"/>
                <a:ea typeface="ヒラギノ角ゴ Pro W3" pitchFamily="1" charset="-128"/>
              </a:rPr>
              <a:t> emissions 2 ways:</a:t>
            </a:r>
          </a:p>
          <a:p>
            <a:pPr marL="798513" lvl="1" indent="-457200">
              <a:spcAft>
                <a:spcPts val="600"/>
              </a:spcAft>
              <a:buClr>
                <a:schemeClr val="accent1"/>
              </a:buClr>
              <a:buFont typeface="Wingdings" pitchFamily="2" charset="2"/>
              <a:buChar char="§"/>
            </a:pPr>
            <a:r>
              <a:rPr lang="en-US" sz="2400" kern="1200" dirty="0" smtClean="0">
                <a:latin typeface="Arial" charset="0"/>
                <a:ea typeface="ヒラギノ角ゴ Pro W3" pitchFamily="1" charset="-128"/>
              </a:rPr>
              <a:t>Forward calculation: Based on IPCC FOD Model (same as the Inventory)</a:t>
            </a:r>
          </a:p>
          <a:p>
            <a:pPr marL="798513" lvl="1" indent="-457200">
              <a:spcAft>
                <a:spcPts val="600"/>
              </a:spcAft>
              <a:buClr>
                <a:schemeClr val="accent1"/>
              </a:buClr>
              <a:buFont typeface="Wingdings" pitchFamily="2" charset="2"/>
              <a:buChar char="§"/>
            </a:pPr>
            <a:r>
              <a:rPr lang="en-US" sz="2400" kern="1200" dirty="0" smtClean="0">
                <a:latin typeface="Arial" charset="0"/>
                <a:ea typeface="ヒラギノ角ゴ Pro W3" pitchFamily="1" charset="-128"/>
              </a:rPr>
              <a:t>Back calculation: Based on gas collection data</a:t>
            </a:r>
          </a:p>
        </p:txBody>
      </p:sp>
      <p:sp>
        <p:nvSpPr>
          <p:cNvPr id="5" name="Slide Number Placeholder 4"/>
          <p:cNvSpPr>
            <a:spLocks noGrp="1"/>
          </p:cNvSpPr>
          <p:nvPr>
            <p:ph type="sldNum" sz="quarter" idx="10"/>
          </p:nvPr>
        </p:nvSpPr>
        <p:spPr/>
        <p:txBody>
          <a:bodyPr/>
          <a:lstStyle/>
          <a:p>
            <a:fld id="{D4325D4D-289E-48C1-B277-2BEB492A7D19}" type="slidenum">
              <a:rPr lang="en-US" smtClean="0"/>
              <a:pPr/>
              <a:t>16</a:t>
            </a:fld>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905000"/>
            <a:ext cx="8229600" cy="4495800"/>
          </a:xfrm>
        </p:spPr>
        <p:txBody>
          <a:bodyPr/>
          <a:lstStyle/>
          <a:p>
            <a:pPr>
              <a:spcBef>
                <a:spcPts val="1200"/>
              </a:spcBef>
              <a:buNone/>
            </a:pPr>
            <a:endParaRPr lang="en-US" i="1" dirty="0" smtClean="0">
              <a:latin typeface="Cambria" pitchFamily="18" charset="0"/>
            </a:endParaRPr>
          </a:p>
          <a:p>
            <a:pPr>
              <a:spcBef>
                <a:spcPts val="1800"/>
              </a:spcBef>
              <a:buNone/>
            </a:pPr>
            <a:r>
              <a:rPr lang="en-US" i="1" dirty="0" smtClean="0">
                <a:latin typeface="Cambria" pitchFamily="18" charset="0"/>
              </a:rPr>
              <a:t>Net CH</a:t>
            </a:r>
            <a:r>
              <a:rPr lang="en-US" i="1" baseline="-25000" dirty="0" smtClean="0">
                <a:latin typeface="Cambria" pitchFamily="18" charset="0"/>
              </a:rPr>
              <a:t>4</a:t>
            </a:r>
            <a:r>
              <a:rPr lang="en-US" i="1" dirty="0" smtClean="0">
                <a:latin typeface="Cambria" pitchFamily="18" charset="0"/>
              </a:rPr>
              <a:t> emissions </a:t>
            </a:r>
            <a:r>
              <a:rPr lang="en-US" dirty="0" smtClean="0">
                <a:latin typeface="Cambria" pitchFamily="18" charset="0"/>
              </a:rPr>
              <a:t>= (G</a:t>
            </a:r>
            <a:r>
              <a:rPr lang="en-US" baseline="-25000" dirty="0" smtClean="0">
                <a:latin typeface="Cambria" pitchFamily="18" charset="0"/>
              </a:rPr>
              <a:t>CH4</a:t>
            </a:r>
            <a:r>
              <a:rPr lang="en-US" dirty="0" smtClean="0">
                <a:latin typeface="Cambria" pitchFamily="18" charset="0"/>
              </a:rPr>
              <a:t> – R) x (1 – OX) + R x (1 – (DE x f</a:t>
            </a:r>
            <a:r>
              <a:rPr lang="en-US" baseline="-25000" dirty="0" smtClean="0">
                <a:latin typeface="Cambria" pitchFamily="18" charset="0"/>
              </a:rPr>
              <a:t>Dest</a:t>
            </a:r>
            <a:r>
              <a:rPr lang="en-US" dirty="0" smtClean="0">
                <a:latin typeface="Cambria" pitchFamily="18" charset="0"/>
              </a:rPr>
              <a:t>))</a:t>
            </a:r>
            <a:endParaRPr lang="en-US" dirty="0" smtClean="0"/>
          </a:p>
          <a:p>
            <a:pPr>
              <a:spcBef>
                <a:spcPts val="600"/>
              </a:spcBef>
              <a:buNone/>
            </a:pPr>
            <a:r>
              <a:rPr lang="en-US" sz="2000" dirty="0" smtClean="0"/>
              <a:t>where</a:t>
            </a:r>
          </a:p>
          <a:p>
            <a:pPr marL="742950" lvl="2" indent="-511175">
              <a:buNone/>
            </a:pPr>
            <a:r>
              <a:rPr lang="en-US" sz="2000" dirty="0" smtClean="0"/>
              <a:t>G</a:t>
            </a:r>
            <a:r>
              <a:rPr lang="en-US" sz="2000" baseline="-25000" dirty="0" smtClean="0"/>
              <a:t>CH4</a:t>
            </a:r>
            <a:r>
              <a:rPr lang="en-US" sz="2000" dirty="0" smtClean="0"/>
              <a:t> = CH</a:t>
            </a:r>
            <a:r>
              <a:rPr lang="en-US" sz="2000" baseline="-25000" dirty="0" smtClean="0"/>
              <a:t>4</a:t>
            </a:r>
            <a:r>
              <a:rPr lang="en-US" sz="2000" dirty="0" smtClean="0"/>
              <a:t> generated from the FOD model</a:t>
            </a:r>
          </a:p>
          <a:p>
            <a:pPr marL="742950" indent="-511175">
              <a:buNone/>
            </a:pPr>
            <a:r>
              <a:rPr lang="en-US" sz="2000" dirty="0" smtClean="0"/>
              <a:t>R 	= amount of CH</a:t>
            </a:r>
            <a:r>
              <a:rPr lang="en-US" sz="2000" baseline="-25000" dirty="0" smtClean="0"/>
              <a:t>4</a:t>
            </a:r>
            <a:r>
              <a:rPr lang="en-US" sz="2000" dirty="0" smtClean="0"/>
              <a:t> recovered by the landfill GCS</a:t>
            </a:r>
          </a:p>
          <a:p>
            <a:pPr marL="742950" indent="-511175">
              <a:buNone/>
            </a:pPr>
            <a:r>
              <a:rPr lang="en-US" sz="2000" dirty="0" smtClean="0"/>
              <a:t>OX	= oxidation factor</a:t>
            </a:r>
          </a:p>
          <a:p>
            <a:pPr marL="742950" indent="-511175">
              <a:buNone/>
            </a:pPr>
            <a:r>
              <a:rPr lang="en-US" sz="2000" dirty="0" smtClean="0"/>
              <a:t>DE 	= destruction efficiency</a:t>
            </a:r>
          </a:p>
          <a:p>
            <a:pPr marL="742950" indent="-511175">
              <a:buNone/>
            </a:pPr>
            <a:r>
              <a:rPr lang="en-US" sz="2000" dirty="0" smtClean="0"/>
              <a:t>f</a:t>
            </a:r>
            <a:r>
              <a:rPr lang="en-US" sz="2000" baseline="-25000" dirty="0" smtClean="0"/>
              <a:t>Dest</a:t>
            </a:r>
            <a:r>
              <a:rPr lang="en-US" sz="2000" dirty="0" smtClean="0"/>
              <a:t> 	= fraction of hours the destruction device was operating</a:t>
            </a:r>
          </a:p>
          <a:p>
            <a:pPr>
              <a:spcBef>
                <a:spcPts val="1800"/>
              </a:spcBef>
              <a:buClr>
                <a:schemeClr val="accent1"/>
              </a:buClr>
            </a:pPr>
            <a:r>
              <a:rPr lang="en-US" dirty="0" smtClean="0"/>
              <a:t>In the GHGRP, G</a:t>
            </a:r>
            <a:r>
              <a:rPr lang="en-US" baseline="-25000" dirty="0" smtClean="0"/>
              <a:t>CH4</a:t>
            </a:r>
            <a:r>
              <a:rPr lang="en-US" dirty="0" smtClean="0"/>
              <a:t> is either G</a:t>
            </a:r>
            <a:r>
              <a:rPr lang="en-US" baseline="-25000" dirty="0" smtClean="0"/>
              <a:t>CH4</a:t>
            </a:r>
            <a:r>
              <a:rPr lang="en-US" dirty="0" smtClean="0"/>
              <a:t> from the FOD model or the measured value of R, whichever is greater (to avoid negative net emissions)</a:t>
            </a:r>
          </a:p>
          <a:p>
            <a:pPr marL="457200" indent="-457200">
              <a:buNone/>
            </a:pPr>
            <a:endParaRPr lang="en-US" sz="2000" dirty="0"/>
          </a:p>
        </p:txBody>
      </p:sp>
      <p:sp>
        <p:nvSpPr>
          <p:cNvPr id="7" name="Slide Number Placeholder 6"/>
          <p:cNvSpPr>
            <a:spLocks noGrp="1"/>
          </p:cNvSpPr>
          <p:nvPr>
            <p:ph type="sldNum" sz="quarter" idx="10"/>
          </p:nvPr>
        </p:nvSpPr>
        <p:spPr/>
        <p:txBody>
          <a:bodyPr/>
          <a:lstStyle/>
          <a:p>
            <a:fld id="{D4325D4D-289E-48C1-B277-2BEB492A7D19}" type="slidenum">
              <a:rPr lang="en-US" smtClean="0"/>
              <a:pPr/>
              <a:t>17</a:t>
            </a:fld>
            <a:endParaRPr lang="en-US" dirty="0"/>
          </a:p>
        </p:txBody>
      </p:sp>
      <p:grpSp>
        <p:nvGrpSpPr>
          <p:cNvPr id="8" name="Group 7"/>
          <p:cNvGrpSpPr/>
          <p:nvPr/>
        </p:nvGrpSpPr>
        <p:grpSpPr>
          <a:xfrm>
            <a:off x="1371601" y="685800"/>
            <a:ext cx="7696199" cy="1233710"/>
            <a:chOff x="838201" y="3886200"/>
            <a:chExt cx="7696199" cy="1233710"/>
          </a:xfrm>
        </p:grpSpPr>
        <p:grpSp>
          <p:nvGrpSpPr>
            <p:cNvPr id="9" name="Group 20"/>
            <p:cNvGrpSpPr/>
            <p:nvPr/>
          </p:nvGrpSpPr>
          <p:grpSpPr>
            <a:xfrm>
              <a:off x="838201" y="3886200"/>
              <a:ext cx="863598" cy="1233710"/>
              <a:chOff x="0" y="2174401"/>
              <a:chExt cx="863598" cy="1233710"/>
            </a:xfrm>
          </p:grpSpPr>
          <p:sp>
            <p:nvSpPr>
              <p:cNvPr id="13" name="Chevron 12"/>
              <p:cNvSpPr/>
              <p:nvPr/>
            </p:nvSpPr>
            <p:spPr>
              <a:xfrm rot="5400000">
                <a:off x="-185056" y="2359457"/>
                <a:ext cx="1233710" cy="863597"/>
              </a:xfrm>
              <a:prstGeom prst="chevron">
                <a:avLst/>
              </a:prstGeom>
            </p:spPr>
            <p:style>
              <a:lnRef idx="2">
                <a:schemeClr val="accent5">
                  <a:hueOff val="6879841"/>
                  <a:satOff val="3191"/>
                  <a:lumOff val="-4183"/>
                  <a:alphaOff val="0"/>
                </a:schemeClr>
              </a:lnRef>
              <a:fillRef idx="1">
                <a:schemeClr val="accent5">
                  <a:hueOff val="6879841"/>
                  <a:satOff val="3191"/>
                  <a:lumOff val="-4183"/>
                  <a:alphaOff val="0"/>
                </a:schemeClr>
              </a:fillRef>
              <a:effectRef idx="0">
                <a:schemeClr val="accent5">
                  <a:hueOff val="6879841"/>
                  <a:satOff val="3191"/>
                  <a:lumOff val="-4183"/>
                  <a:alphaOff val="0"/>
                </a:schemeClr>
              </a:effectRef>
              <a:fontRef idx="minor">
                <a:schemeClr val="lt1"/>
              </a:fontRef>
            </p:style>
          </p:sp>
          <p:sp>
            <p:nvSpPr>
              <p:cNvPr id="14" name="Chevron 4"/>
              <p:cNvSpPr/>
              <p:nvPr/>
            </p:nvSpPr>
            <p:spPr>
              <a:xfrm>
                <a:off x="1" y="2606200"/>
                <a:ext cx="863597" cy="3701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3</a:t>
                </a:r>
                <a:endParaRPr lang="en-US" sz="2500" kern="1200" dirty="0"/>
              </a:p>
            </p:txBody>
          </p:sp>
        </p:grpSp>
        <p:grpSp>
          <p:nvGrpSpPr>
            <p:cNvPr id="10" name="Group 21"/>
            <p:cNvGrpSpPr/>
            <p:nvPr/>
          </p:nvGrpSpPr>
          <p:grpSpPr>
            <a:xfrm>
              <a:off x="1701798" y="3886200"/>
              <a:ext cx="6832602" cy="801911"/>
              <a:chOff x="863597" y="2174401"/>
              <a:chExt cx="6832602" cy="801911"/>
            </a:xfrm>
          </p:grpSpPr>
          <p:sp>
            <p:nvSpPr>
              <p:cNvPr id="11" name="Round Same Side Corner Rectangle 10"/>
              <p:cNvSpPr/>
              <p:nvPr/>
            </p:nvSpPr>
            <p:spPr>
              <a:xfrm rot="5400000">
                <a:off x="3878942" y="-840944"/>
                <a:ext cx="801911" cy="6832602"/>
              </a:xfrm>
              <a:prstGeom prst="round2SameRect">
                <a:avLst/>
              </a:prstGeom>
            </p:spPr>
            <p:style>
              <a:lnRef idx="2">
                <a:schemeClr val="accent5">
                  <a:hueOff val="6879841"/>
                  <a:satOff val="3191"/>
                  <a:lumOff val="-418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ound Same Side Corner Rectangle 6"/>
              <p:cNvSpPr/>
              <p:nvPr/>
            </p:nvSpPr>
            <p:spPr>
              <a:xfrm>
                <a:off x="863597" y="2213547"/>
                <a:ext cx="6793456" cy="7236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pPr>
                <a:r>
                  <a:rPr lang="en-US" sz="2400" kern="1200" dirty="0" smtClean="0"/>
                  <a:t>Forward calculation for landfills with GCS</a:t>
                </a:r>
                <a:endParaRPr lang="en-US" sz="2400" kern="1200" dirty="0"/>
              </a:p>
            </p:txBody>
          </p:sp>
        </p:grpSp>
      </p:grpSp>
      <p:sp>
        <p:nvSpPr>
          <p:cNvPr id="15" name="Oval 14"/>
          <p:cNvSpPr/>
          <p:nvPr/>
        </p:nvSpPr>
        <p:spPr bwMode="auto">
          <a:xfrm>
            <a:off x="3048000" y="2362200"/>
            <a:ext cx="838200" cy="762000"/>
          </a:xfrm>
          <a:prstGeom prst="ellipse">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ヒラギノ角ゴ Pro W3" pitchFamily="1" charset="-128"/>
            </a:endParaRPr>
          </a:p>
        </p:txBody>
      </p:sp>
      <p:sp>
        <p:nvSpPr>
          <p:cNvPr id="17" name="TextBox 16"/>
          <p:cNvSpPr txBox="1"/>
          <p:nvPr/>
        </p:nvSpPr>
        <p:spPr>
          <a:xfrm>
            <a:off x="609600" y="1905000"/>
            <a:ext cx="8305800" cy="461665"/>
          </a:xfrm>
          <a:prstGeom prst="rect">
            <a:avLst/>
          </a:prstGeom>
          <a:noFill/>
        </p:spPr>
        <p:txBody>
          <a:bodyPr wrap="square" rtlCol="0">
            <a:spAutoFit/>
          </a:bodyPr>
          <a:lstStyle/>
          <a:p>
            <a:pPr marL="339725" indent="-339725">
              <a:buClr>
                <a:schemeClr val="accent1"/>
              </a:buClr>
              <a:buFont typeface="Wingdings" pitchFamily="2" charset="2"/>
              <a:buChar char="§"/>
            </a:pPr>
            <a:r>
              <a:rPr lang="en-US" sz="2400" dirty="0" smtClean="0"/>
              <a:t>Forward calculation means based off of the FOD Model</a:t>
            </a:r>
            <a:endParaRPr lang="en-US" sz="2400"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981200"/>
            <a:ext cx="8229600" cy="4191000"/>
          </a:xfrm>
        </p:spPr>
        <p:txBody>
          <a:bodyPr/>
          <a:lstStyle/>
          <a:p>
            <a:pPr>
              <a:buClr>
                <a:schemeClr val="accent1"/>
              </a:buClr>
            </a:pPr>
            <a:r>
              <a:rPr lang="en-US" dirty="0" smtClean="0"/>
              <a:t>“Back calculation” means estimating G</a:t>
            </a:r>
            <a:r>
              <a:rPr lang="en-US" baseline="-25000" dirty="0" smtClean="0"/>
              <a:t>CH4</a:t>
            </a:r>
            <a:r>
              <a:rPr lang="en-US" dirty="0" smtClean="0"/>
              <a:t> from directly measured R, CE, and f</a:t>
            </a:r>
            <a:r>
              <a:rPr lang="en-US" baseline="-25000" dirty="0" smtClean="0"/>
              <a:t>REC</a:t>
            </a:r>
          </a:p>
          <a:p>
            <a:pPr>
              <a:buClr>
                <a:schemeClr val="accent1"/>
              </a:buClr>
            </a:pPr>
            <a:r>
              <a:rPr lang="en-US" dirty="0" smtClean="0"/>
              <a:t>Only used by the GHGRP</a:t>
            </a:r>
          </a:p>
          <a:p>
            <a:pPr>
              <a:buNone/>
            </a:pPr>
            <a:endParaRPr lang="en-US" dirty="0" smtClean="0"/>
          </a:p>
          <a:p>
            <a:pPr>
              <a:buNone/>
            </a:pPr>
            <a:endParaRPr lang="en-US" dirty="0" smtClean="0"/>
          </a:p>
          <a:p>
            <a:pPr>
              <a:buNone/>
            </a:pPr>
            <a:endParaRPr lang="en-US" dirty="0" smtClean="0"/>
          </a:p>
          <a:p>
            <a:pPr>
              <a:buNone/>
            </a:pPr>
            <a:r>
              <a:rPr lang="en-US" sz="2000" dirty="0" smtClean="0"/>
              <a:t>where</a:t>
            </a:r>
          </a:p>
          <a:p>
            <a:pPr marL="742950" indent="-511175">
              <a:buNone/>
            </a:pPr>
            <a:r>
              <a:rPr lang="en-US" sz="2000" dirty="0" smtClean="0"/>
              <a:t>CE 	= collection efficiency estimated at the landfill, taking into account system coverage, operation, and cover system materials from Table HH-3 of the GHGRP</a:t>
            </a:r>
          </a:p>
          <a:p>
            <a:pPr marL="742950" indent="-511175">
              <a:buNone/>
            </a:pPr>
            <a:r>
              <a:rPr lang="en-US" sz="2000" dirty="0" smtClean="0"/>
              <a:t>f</a:t>
            </a:r>
            <a:r>
              <a:rPr lang="en-US" sz="2000" baseline="-25000" dirty="0" smtClean="0"/>
              <a:t>Rec</a:t>
            </a:r>
            <a:r>
              <a:rPr lang="en-US" sz="2000" dirty="0" smtClean="0"/>
              <a:t> 	= fraction of hours the recovery system was operating</a:t>
            </a:r>
          </a:p>
          <a:p>
            <a:pPr>
              <a:buNone/>
            </a:pPr>
            <a:endParaRPr lang="en-US" sz="2000" dirty="0" smtClean="0">
              <a:solidFill>
                <a:srgbClr val="FF0000"/>
              </a:solidFill>
            </a:endParaRPr>
          </a:p>
          <a:p>
            <a:pPr>
              <a:buNone/>
            </a:pPr>
            <a:endParaRPr lang="en-US" sz="2000" dirty="0" smtClean="0"/>
          </a:p>
          <a:p>
            <a:pPr>
              <a:buNone/>
            </a:pPr>
            <a:endParaRPr lang="en-US" sz="2000" dirty="0" smtClean="0"/>
          </a:p>
          <a:p>
            <a:pPr>
              <a:buNone/>
            </a:pPr>
            <a:endParaRPr lang="en-US" sz="2000" dirty="0" smtClean="0"/>
          </a:p>
        </p:txBody>
      </p:sp>
      <p:sp>
        <p:nvSpPr>
          <p:cNvPr id="7" name="Slide Number Placeholder 6"/>
          <p:cNvSpPr>
            <a:spLocks noGrp="1"/>
          </p:cNvSpPr>
          <p:nvPr>
            <p:ph type="sldNum" sz="quarter" idx="10"/>
          </p:nvPr>
        </p:nvSpPr>
        <p:spPr/>
        <p:txBody>
          <a:bodyPr/>
          <a:lstStyle/>
          <a:p>
            <a:fld id="{D4325D4D-289E-48C1-B277-2BEB492A7D19}" type="slidenum">
              <a:rPr lang="en-US" smtClean="0"/>
              <a:pPr/>
              <a:t>18</a:t>
            </a:fld>
            <a:endParaRPr lang="en-US" dirty="0"/>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pSp>
        <p:nvGrpSpPr>
          <p:cNvPr id="9" name="Group 8"/>
          <p:cNvGrpSpPr/>
          <p:nvPr/>
        </p:nvGrpSpPr>
        <p:grpSpPr>
          <a:xfrm>
            <a:off x="1371601" y="685800"/>
            <a:ext cx="7696199" cy="1233711"/>
            <a:chOff x="838201" y="4953000"/>
            <a:chExt cx="7696199" cy="1233711"/>
          </a:xfrm>
        </p:grpSpPr>
        <p:grpSp>
          <p:nvGrpSpPr>
            <p:cNvPr id="10" name="Group 27"/>
            <p:cNvGrpSpPr/>
            <p:nvPr/>
          </p:nvGrpSpPr>
          <p:grpSpPr>
            <a:xfrm>
              <a:off x="838201" y="4953001"/>
              <a:ext cx="863598" cy="1233710"/>
              <a:chOff x="0" y="3261114"/>
              <a:chExt cx="863598" cy="1233710"/>
            </a:xfrm>
          </p:grpSpPr>
          <p:sp>
            <p:nvSpPr>
              <p:cNvPr id="14" name="Chevron 13"/>
              <p:cNvSpPr/>
              <p:nvPr/>
            </p:nvSpPr>
            <p:spPr>
              <a:xfrm rot="5400000">
                <a:off x="-185056" y="3446170"/>
                <a:ext cx="1233710" cy="863597"/>
              </a:xfrm>
              <a:prstGeom prst="chevron">
                <a:avLst/>
              </a:prstGeom>
            </p:spPr>
            <p:style>
              <a:lnRef idx="2">
                <a:schemeClr val="accent5">
                  <a:hueOff val="10319762"/>
                  <a:satOff val="4786"/>
                  <a:lumOff val="-6275"/>
                  <a:alphaOff val="0"/>
                </a:schemeClr>
              </a:lnRef>
              <a:fillRef idx="1">
                <a:schemeClr val="accent5">
                  <a:hueOff val="10319762"/>
                  <a:satOff val="4786"/>
                  <a:lumOff val="-6275"/>
                  <a:alphaOff val="0"/>
                </a:schemeClr>
              </a:fillRef>
              <a:effectRef idx="0">
                <a:schemeClr val="accent5">
                  <a:hueOff val="10319762"/>
                  <a:satOff val="4786"/>
                  <a:lumOff val="-6275"/>
                  <a:alphaOff val="0"/>
                </a:schemeClr>
              </a:effectRef>
              <a:fontRef idx="minor">
                <a:schemeClr val="lt1"/>
              </a:fontRef>
            </p:style>
          </p:sp>
          <p:sp>
            <p:nvSpPr>
              <p:cNvPr id="15" name="Chevron 4"/>
              <p:cNvSpPr/>
              <p:nvPr/>
            </p:nvSpPr>
            <p:spPr>
              <a:xfrm>
                <a:off x="1" y="3692913"/>
                <a:ext cx="863597" cy="3701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4</a:t>
                </a:r>
                <a:endParaRPr lang="en-US" sz="2500" kern="1200" dirty="0"/>
              </a:p>
            </p:txBody>
          </p:sp>
        </p:grpSp>
        <p:grpSp>
          <p:nvGrpSpPr>
            <p:cNvPr id="11" name="Group 28"/>
            <p:cNvGrpSpPr/>
            <p:nvPr/>
          </p:nvGrpSpPr>
          <p:grpSpPr>
            <a:xfrm>
              <a:off x="1701798" y="4953000"/>
              <a:ext cx="6832602" cy="801911"/>
              <a:chOff x="863597" y="3261113"/>
              <a:chExt cx="6832602" cy="801911"/>
            </a:xfrm>
          </p:grpSpPr>
          <p:sp>
            <p:nvSpPr>
              <p:cNvPr id="12" name="Round Same Side Corner Rectangle 11"/>
              <p:cNvSpPr/>
              <p:nvPr/>
            </p:nvSpPr>
            <p:spPr>
              <a:xfrm rot="5400000">
                <a:off x="3878942" y="245768"/>
                <a:ext cx="801911" cy="6832602"/>
              </a:xfrm>
              <a:prstGeom prst="round2SameRect">
                <a:avLst/>
              </a:prstGeom>
            </p:spPr>
            <p:style>
              <a:lnRef idx="2">
                <a:schemeClr val="accent5">
                  <a:hueOff val="10319762"/>
                  <a:satOff val="4786"/>
                  <a:lumOff val="-627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Round Same Side Corner Rectangle 6"/>
              <p:cNvSpPr/>
              <p:nvPr/>
            </p:nvSpPr>
            <p:spPr>
              <a:xfrm>
                <a:off x="863597" y="3300259"/>
                <a:ext cx="6793456" cy="7236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pPr>
                <a:r>
                  <a:rPr lang="en-US" sz="2400" kern="1200" dirty="0" smtClean="0"/>
                  <a:t>Back calculation for landfills with GCS</a:t>
                </a:r>
                <a:endParaRPr lang="en-US" sz="2400" kern="1200" dirty="0"/>
              </a:p>
            </p:txBody>
          </p:sp>
        </p:grpSp>
      </p:grpSp>
      <p:pic>
        <p:nvPicPr>
          <p:cNvPr id="33798" name="Picture 6"/>
          <p:cNvPicPr>
            <a:picLocks noChangeAspect="1" noChangeArrowheads="1"/>
          </p:cNvPicPr>
          <p:nvPr/>
        </p:nvPicPr>
        <p:blipFill>
          <a:blip r:embed="rId3" cstate="print"/>
          <a:srcRect/>
          <a:stretch>
            <a:fillRect/>
          </a:stretch>
        </p:blipFill>
        <p:spPr bwMode="auto">
          <a:xfrm>
            <a:off x="533400" y="3630789"/>
            <a:ext cx="8248650" cy="763764"/>
          </a:xfrm>
          <a:prstGeom prst="rect">
            <a:avLst/>
          </a:prstGeom>
          <a:noFill/>
          <a:ln w="9525">
            <a:noFill/>
            <a:miter lim="800000"/>
            <a:headEnd/>
            <a:tailEnd/>
          </a:ln>
        </p:spPr>
      </p:pic>
      <p:sp>
        <p:nvSpPr>
          <p:cNvPr id="18" name="Oval 17"/>
          <p:cNvSpPr/>
          <p:nvPr/>
        </p:nvSpPr>
        <p:spPr bwMode="auto">
          <a:xfrm>
            <a:off x="2971800" y="3505200"/>
            <a:ext cx="1371600" cy="1066800"/>
          </a:xfrm>
          <a:prstGeom prst="ellipse">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prstGeom prst="roundRect">
            <a:avLst/>
          </a:prstGeom>
        </p:spPr>
        <p:txBody>
          <a:bodyPr/>
          <a:lstStyle/>
          <a:p>
            <a:r>
              <a:rPr lang="en-US" dirty="0" smtClean="0"/>
              <a:t>Back to the point of this presentation . . . </a:t>
            </a:r>
            <a:endParaRPr lang="en-US" dirty="0"/>
          </a:p>
        </p:txBody>
      </p:sp>
      <p:sp>
        <p:nvSpPr>
          <p:cNvPr id="7" name="Content Placeholder 6"/>
          <p:cNvSpPr>
            <a:spLocks noGrp="1"/>
          </p:cNvSpPr>
          <p:nvPr>
            <p:ph idx="1"/>
          </p:nvPr>
        </p:nvSpPr>
        <p:spPr/>
        <p:txBody>
          <a:bodyPr/>
          <a:lstStyle/>
          <a:p>
            <a:pPr>
              <a:spcAft>
                <a:spcPts val="1800"/>
              </a:spcAft>
              <a:buClr>
                <a:schemeClr val="accent1"/>
              </a:buClr>
            </a:pPr>
            <a:r>
              <a:rPr lang="en-US" sz="2800" dirty="0" smtClean="0"/>
              <a:t>What are the key methodological differences between the Solid Waste Inventory and the GHGRP for landfills?</a:t>
            </a:r>
          </a:p>
          <a:p>
            <a:pPr>
              <a:spcAft>
                <a:spcPts val="1800"/>
              </a:spcAft>
              <a:buClr>
                <a:schemeClr val="accent1"/>
              </a:buClr>
            </a:pPr>
            <a:r>
              <a:rPr lang="en-US" sz="2800" dirty="0" smtClean="0"/>
              <a:t>How (and when) can the GHGRP data potentially improve the Solid Waste Inventory?</a:t>
            </a:r>
            <a:endParaRPr lang="en-US" sz="2800" dirty="0"/>
          </a:p>
        </p:txBody>
      </p:sp>
      <p:sp>
        <p:nvSpPr>
          <p:cNvPr id="5" name="Slide Number Placeholder 4"/>
          <p:cNvSpPr>
            <a:spLocks noGrp="1"/>
          </p:cNvSpPr>
          <p:nvPr>
            <p:ph type="sldNum" sz="quarter" idx="10"/>
          </p:nvPr>
        </p:nvSpPr>
        <p:spPr/>
        <p:txBody>
          <a:bodyPr/>
          <a:lstStyle/>
          <a:p>
            <a:fld id="{D4325D4D-289E-48C1-B277-2BEB492A7D19}"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landfill_z.png"/>
          <p:cNvPicPr>
            <a:picLocks noGrp="1" noChangeAspect="1"/>
          </p:cNvPicPr>
          <p:nvPr>
            <p:ph sz="half" idx="2"/>
          </p:nvPr>
        </p:nvPicPr>
        <p:blipFill>
          <a:blip r:embed="rId3" cstate="print"/>
          <a:srcRect l="14433" r="36082"/>
          <a:stretch>
            <a:fillRect/>
          </a:stretch>
        </p:blipFill>
        <p:spPr>
          <a:xfrm>
            <a:off x="4940821" y="1143000"/>
            <a:ext cx="4203180" cy="5715000"/>
          </a:xfrm>
        </p:spPr>
      </p:pic>
      <p:sp>
        <p:nvSpPr>
          <p:cNvPr id="2" name="Title 1"/>
          <p:cNvSpPr>
            <a:spLocks noGrp="1"/>
          </p:cNvSpPr>
          <p:nvPr>
            <p:ph type="title"/>
          </p:nvPr>
        </p:nvSpPr>
        <p:spPr>
          <a:prstGeom prst="roundRect">
            <a:avLst/>
          </a:prstGeom>
        </p:spPr>
        <p:txBody>
          <a:bodyPr/>
          <a:lstStyle/>
          <a:p>
            <a:r>
              <a:rPr lang="en-US" dirty="0" smtClean="0"/>
              <a:t>Goals of this Presentation</a:t>
            </a:r>
            <a:endParaRPr lang="en-US" dirty="0"/>
          </a:p>
        </p:txBody>
      </p:sp>
      <p:sp>
        <p:nvSpPr>
          <p:cNvPr id="7" name="Slide Number Placeholder 6"/>
          <p:cNvSpPr>
            <a:spLocks noGrp="1"/>
          </p:cNvSpPr>
          <p:nvPr>
            <p:ph type="sldNum" sz="quarter" idx="10"/>
          </p:nvPr>
        </p:nvSpPr>
        <p:spPr/>
        <p:txBody>
          <a:bodyPr/>
          <a:lstStyle/>
          <a:p>
            <a:fld id="{D4325D4D-289E-48C1-B277-2BEB492A7D19}" type="slidenum">
              <a:rPr lang="en-US" smtClean="0"/>
              <a:pPr/>
              <a:t>2</a:t>
            </a:fld>
            <a:endParaRPr lang="en-US" dirty="0"/>
          </a:p>
        </p:txBody>
      </p:sp>
      <p:sp>
        <p:nvSpPr>
          <p:cNvPr id="6" name="Content Placeholder 5"/>
          <p:cNvSpPr>
            <a:spLocks noGrp="1"/>
          </p:cNvSpPr>
          <p:nvPr>
            <p:ph sz="half" idx="1"/>
          </p:nvPr>
        </p:nvSpPr>
        <p:spPr>
          <a:xfrm>
            <a:off x="381000" y="1447800"/>
            <a:ext cx="4495800" cy="5029200"/>
          </a:xfrm>
          <a:solidFill>
            <a:schemeClr val="bg1"/>
          </a:solidFill>
        </p:spPr>
        <p:txBody>
          <a:bodyPr/>
          <a:lstStyle/>
          <a:p>
            <a:pPr>
              <a:spcAft>
                <a:spcPts val="1800"/>
              </a:spcAft>
              <a:buClr>
                <a:schemeClr val="accent1"/>
              </a:buClr>
            </a:pPr>
            <a:r>
              <a:rPr lang="en-US" sz="2800" dirty="0" smtClean="0"/>
              <a:t>Methodological differences between the Inventory and the GHGRP for landfills</a:t>
            </a:r>
          </a:p>
          <a:p>
            <a:pPr>
              <a:spcAft>
                <a:spcPts val="1800"/>
              </a:spcAft>
              <a:buClr>
                <a:schemeClr val="accent1"/>
              </a:buClr>
            </a:pPr>
            <a:r>
              <a:rPr lang="en-US" sz="2800" dirty="0" smtClean="0"/>
              <a:t>How (and when) the GHGRP landfills data could potentially improve the Inventory</a:t>
            </a:r>
          </a:p>
          <a:p>
            <a:pPr>
              <a:buClr>
                <a:schemeClr val="accent1"/>
              </a:buClr>
            </a:pPr>
            <a:endParaRPr lang="en-US" sz="2800"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prstGeom prst="roundRect">
            <a:avLst/>
          </a:prstGeom>
        </p:spPr>
        <p:txBody>
          <a:bodyPr/>
          <a:lstStyle/>
          <a:p>
            <a:r>
              <a:rPr lang="en-US" dirty="0" smtClean="0"/>
              <a:t>Comparing the Methodologies</a:t>
            </a:r>
            <a:endParaRPr lang="en-US" dirty="0"/>
          </a:p>
        </p:txBody>
      </p:sp>
      <p:sp>
        <p:nvSpPr>
          <p:cNvPr id="4" name="Slide Number Placeholder 3"/>
          <p:cNvSpPr>
            <a:spLocks noGrp="1"/>
          </p:cNvSpPr>
          <p:nvPr>
            <p:ph type="sldNum" sz="quarter" idx="10"/>
          </p:nvPr>
        </p:nvSpPr>
        <p:spPr/>
        <p:txBody>
          <a:bodyPr/>
          <a:lstStyle/>
          <a:p>
            <a:fld id="{D4325D4D-289E-48C1-B277-2BEB492A7D19}" type="slidenum">
              <a:rPr lang="en-US" smtClean="0"/>
              <a:pPr/>
              <a:t>20</a:t>
            </a:fld>
            <a:endParaRPr lang="en-US" dirty="0"/>
          </a:p>
        </p:txBody>
      </p:sp>
      <p:graphicFrame>
        <p:nvGraphicFramePr>
          <p:cNvPr id="8" name="Content Placeholder 7"/>
          <p:cNvGraphicFramePr>
            <a:graphicFrameLocks noGrp="1"/>
          </p:cNvGraphicFramePr>
          <p:nvPr>
            <p:ph sz="half" idx="4294967295"/>
          </p:nvPr>
        </p:nvGraphicFramePr>
        <p:xfrm>
          <a:off x="152400" y="1483355"/>
          <a:ext cx="8839200" cy="4993645"/>
        </p:xfrm>
        <a:graphic>
          <a:graphicData uri="http://schemas.openxmlformats.org/drawingml/2006/table">
            <a:tbl>
              <a:tblPr firstRow="1" bandRow="1">
                <a:tableStyleId>{69012ECD-51FC-41F1-AA8D-1B2483CD663E}</a:tableStyleId>
              </a:tblPr>
              <a:tblGrid>
                <a:gridCol w="2046111"/>
                <a:gridCol w="3437467"/>
                <a:gridCol w="3355622"/>
              </a:tblGrid>
              <a:tr h="699347">
                <a:tc>
                  <a:txBody>
                    <a:bodyPr/>
                    <a:lstStyle/>
                    <a:p>
                      <a:pPr marL="0" algn="l" defTabSz="914400" rtl="0" eaLnBrk="1" latinLnBrk="0" hangingPunct="1"/>
                      <a:r>
                        <a:rPr lang="en-US" sz="1800" kern="1200" dirty="0" smtClean="0"/>
                        <a:t>Data Element</a:t>
                      </a:r>
                      <a:endParaRPr lang="en-US" sz="1800" kern="1200" dirty="0">
                        <a:solidFill>
                          <a:schemeClr val="tx1"/>
                        </a:solidFill>
                        <a:latin typeface="+mn-lt"/>
                        <a:ea typeface="+mn-ea"/>
                        <a:cs typeface="+mn-c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l" defTabSz="914400" rtl="0" eaLnBrk="1" latinLnBrk="0" hangingPunct="1"/>
                      <a:r>
                        <a:rPr lang="en-US" sz="1800" kern="1200" dirty="0" smtClean="0"/>
                        <a:t>U.S. GHG Emissions Inventory</a:t>
                      </a:r>
                      <a:endParaRPr lang="en-US" sz="1800" kern="1200" dirty="0">
                        <a:solidFill>
                          <a:schemeClr val="tx1"/>
                        </a:solidFill>
                        <a:latin typeface="+mn-lt"/>
                        <a:ea typeface="+mn-ea"/>
                        <a:cs typeface="+mn-c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l" defTabSz="914400" rtl="0" eaLnBrk="1" latinLnBrk="0" hangingPunct="1"/>
                      <a:r>
                        <a:rPr lang="en-US" sz="1800" kern="1200" dirty="0" smtClean="0"/>
                        <a:t>GHGRP</a:t>
                      </a:r>
                      <a:endParaRPr lang="en-US" sz="1800" kern="1200" dirty="0" smtClean="0">
                        <a:solidFill>
                          <a:schemeClr val="tx1"/>
                        </a:solidFill>
                        <a:latin typeface="+mn-lt"/>
                        <a:ea typeface="+mn-ea"/>
                        <a:cs typeface="+mn-c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48455">
                <a:tc>
                  <a:txBody>
                    <a:bodyPr/>
                    <a:lstStyle/>
                    <a:p>
                      <a:pPr marL="0" algn="l" defTabSz="914400" rtl="0" eaLnBrk="1" latinLnBrk="0" hangingPunct="1"/>
                      <a:r>
                        <a:rPr lang="en-US" sz="1800" kern="1200" dirty="0" smtClean="0">
                          <a:solidFill>
                            <a:schemeClr val="tx1"/>
                          </a:solidFill>
                          <a:latin typeface="+mn-lt"/>
                          <a:ea typeface="+mn-ea"/>
                          <a:cs typeface="+mn-cs"/>
                        </a:rPr>
                        <a:t>Applicability</a:t>
                      </a:r>
                      <a:endParaRPr lang="en-US" sz="1800" kern="1200" dirty="0">
                        <a:solidFill>
                          <a:schemeClr val="tx1"/>
                        </a:solidFill>
                        <a:latin typeface="+mn-lt"/>
                        <a:ea typeface="+mn-ea"/>
                        <a:cs typeface="+mn-c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US" dirty="0" smtClean="0"/>
                        <a:t>Entire U.S. economy</a:t>
                      </a:r>
                    </a:p>
                    <a:p>
                      <a:r>
                        <a:rPr lang="en-US" dirty="0" smtClean="0"/>
                        <a:t>(all GHG emissions)</a:t>
                      </a: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dirty="0" smtClean="0"/>
                        <a:t>Facilities</a:t>
                      </a:r>
                      <a:r>
                        <a:rPr lang="en-US" baseline="0" dirty="0" smtClean="0"/>
                        <a:t> meeting thresholds (85–95% of GHG emissions)</a:t>
                      </a: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48455">
                <a:tc>
                  <a:txBody>
                    <a:bodyPr/>
                    <a:lstStyle/>
                    <a:p>
                      <a:pPr marL="0" algn="l" defTabSz="914400" rtl="0" eaLnBrk="1" latinLnBrk="0" hangingPunct="1"/>
                      <a:r>
                        <a:rPr lang="en-US" sz="1800" kern="1200" dirty="0" smtClean="0"/>
                        <a:t>Waste generation data</a:t>
                      </a:r>
                      <a:endParaRPr lang="en-US" sz="1800" kern="1200" dirty="0">
                        <a:solidFill>
                          <a:schemeClr val="tx1"/>
                        </a:solidFill>
                        <a:latin typeface="+mn-lt"/>
                        <a:ea typeface="+mn-ea"/>
                        <a:cs typeface="+mn-c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r>
                        <a:rPr lang="en-US" sz="1800" kern="1200" dirty="0" smtClean="0"/>
                        <a:t>Aggregated national data</a:t>
                      </a:r>
                    </a:p>
                    <a:p>
                      <a:pPr marL="0" algn="l" defTabSz="914400" rtl="0" eaLnBrk="1" latinLnBrk="0" hangingPunct="1"/>
                      <a:r>
                        <a:rPr lang="en-US" sz="1800" kern="1200" dirty="0" smtClean="0">
                          <a:solidFill>
                            <a:schemeClr val="tx1"/>
                          </a:solidFill>
                          <a:latin typeface="+mn-lt"/>
                          <a:ea typeface="+mn-ea"/>
                          <a:cs typeface="+mn-cs"/>
                        </a:rPr>
                        <a:t>“bottom up”</a:t>
                      </a:r>
                      <a:endParaRPr lang="en-US" sz="1800" kern="1200" dirty="0">
                        <a:solidFill>
                          <a:schemeClr val="tx1"/>
                        </a:solidFill>
                        <a:latin typeface="+mn-lt"/>
                        <a:ea typeface="+mn-ea"/>
                        <a:cs typeface="+mn-c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l" defTabSz="914400" rtl="0" eaLnBrk="1" latinLnBrk="0" hangingPunct="1"/>
                      <a:r>
                        <a:rPr lang="en-US" sz="1800" kern="1200" dirty="0" smtClean="0"/>
                        <a:t>Facility-specific</a:t>
                      </a:r>
                      <a:r>
                        <a:rPr lang="en-US" sz="1800" kern="1200" baseline="0" dirty="0" smtClean="0"/>
                        <a:t> data</a:t>
                      </a:r>
                      <a:endParaRPr lang="en-US" sz="1800" kern="1200" dirty="0" smtClean="0"/>
                    </a:p>
                    <a:p>
                      <a:pPr marL="0" algn="l" defTabSz="914400" rtl="0" eaLnBrk="1" latinLnBrk="0" hangingPunct="1"/>
                      <a:r>
                        <a:rPr lang="en-US" sz="1800" kern="1200" dirty="0" smtClean="0">
                          <a:solidFill>
                            <a:schemeClr val="tx1"/>
                          </a:solidFill>
                          <a:latin typeface="+mn-lt"/>
                          <a:ea typeface="+mn-ea"/>
                          <a:cs typeface="+mn-cs"/>
                        </a:rPr>
                        <a:t>“top down”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699347">
                <a:tc>
                  <a:txBody>
                    <a:bodyPr/>
                    <a:lstStyle/>
                    <a:p>
                      <a:pPr marL="0" algn="l" defTabSz="914400" rtl="0" eaLnBrk="1" latinLnBrk="0" hangingPunct="1"/>
                      <a:r>
                        <a:rPr lang="en-US" sz="1800" kern="1200" dirty="0" smtClean="0"/>
                        <a:t>CH</a:t>
                      </a:r>
                      <a:r>
                        <a:rPr lang="en-US" sz="1800" kern="1200" baseline="-25000" dirty="0" smtClean="0"/>
                        <a:t>4</a:t>
                      </a:r>
                      <a:r>
                        <a:rPr lang="en-US" sz="1800" kern="1200" dirty="0" smtClean="0"/>
                        <a:t> generation</a:t>
                      </a:r>
                      <a:endParaRPr lang="en-US" sz="1800" kern="1200" dirty="0" smtClean="0">
                        <a:solidFill>
                          <a:schemeClr val="tx1"/>
                        </a:solidFill>
                        <a:latin typeface="+mn-lt"/>
                        <a:ea typeface="+mn-ea"/>
                        <a:cs typeface="+mn-c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r>
                        <a:rPr lang="en-US" sz="1800" kern="1200" dirty="0" smtClean="0"/>
                        <a:t>IPCC FOD model, default inputs, 3 climate types</a:t>
                      </a:r>
                      <a:endParaRPr lang="en-US" sz="1800" kern="1200" dirty="0" smtClean="0">
                        <a:solidFill>
                          <a:schemeClr val="tx1"/>
                        </a:solidFill>
                        <a:latin typeface="+mn-lt"/>
                        <a:ea typeface="+mn-ea"/>
                        <a:cs typeface="+mn-c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l" defTabSz="914400" rtl="0" eaLnBrk="1" latinLnBrk="0" hangingPunct="1"/>
                      <a:r>
                        <a:rPr lang="en-US" sz="1800" kern="1200" dirty="0" smtClean="0"/>
                        <a:t>IPCC FOD model, facility-specific inputs</a:t>
                      </a:r>
                      <a:endParaRPr lang="en-US" sz="1800" kern="1200" dirty="0" smtClean="0">
                        <a:solidFill>
                          <a:schemeClr val="tx1"/>
                        </a:solidFill>
                        <a:latin typeface="+mn-lt"/>
                        <a:ea typeface="+mn-ea"/>
                        <a:cs typeface="+mn-c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699347">
                <a:tc>
                  <a:txBody>
                    <a:bodyPr/>
                    <a:lstStyle/>
                    <a:p>
                      <a:pPr marL="0" algn="l" defTabSz="914400" rtl="0" eaLnBrk="1" latinLnBrk="0" hangingPunct="1"/>
                      <a:r>
                        <a:rPr lang="en-US" sz="1800" kern="1200" dirty="0" smtClean="0"/>
                        <a:t>CH</a:t>
                      </a:r>
                      <a:r>
                        <a:rPr lang="en-US" sz="1800" kern="1200" baseline="-25000" dirty="0" smtClean="0"/>
                        <a:t>4</a:t>
                      </a:r>
                      <a:r>
                        <a:rPr lang="en-US" sz="1800" kern="1200" dirty="0" smtClean="0"/>
                        <a:t> emissions, no GCS</a:t>
                      </a:r>
                      <a:endParaRPr lang="en-US" sz="1800" kern="1200" dirty="0" smtClean="0">
                        <a:solidFill>
                          <a:schemeClr val="tx1"/>
                        </a:solidFill>
                        <a:latin typeface="+mn-lt"/>
                        <a:ea typeface="+mn-ea"/>
                        <a:cs typeface="+mn-c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r>
                        <a:rPr lang="en-US" sz="1800" kern="1200" dirty="0" smtClean="0"/>
                        <a:t>GCH4 - OX</a:t>
                      </a:r>
                      <a:endParaRPr lang="en-US" sz="1800" kern="1200" dirty="0" smtClean="0">
                        <a:solidFill>
                          <a:schemeClr val="tx1"/>
                        </a:solidFill>
                        <a:latin typeface="+mn-lt"/>
                        <a:ea typeface="+mn-ea"/>
                        <a:cs typeface="+mn-c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t>GCH4 - OX</a:t>
                      </a:r>
                      <a:endParaRPr lang="en-US" sz="1800" kern="1200" dirty="0" smtClean="0">
                        <a:solidFill>
                          <a:schemeClr val="tx1"/>
                        </a:solidFill>
                        <a:latin typeface="+mn-lt"/>
                        <a:ea typeface="+mn-ea"/>
                        <a:cs typeface="+mn-c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6993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t>CH</a:t>
                      </a:r>
                      <a:r>
                        <a:rPr lang="en-US" sz="1800" kern="1200" baseline="-25000" dirty="0" smtClean="0"/>
                        <a:t>4 </a:t>
                      </a:r>
                      <a:r>
                        <a:rPr lang="en-US" sz="1800" kern="1200" dirty="0" smtClean="0"/>
                        <a:t>recovery</a:t>
                      </a:r>
                      <a:endParaRPr lang="en-US" sz="1800" kern="1200" dirty="0" smtClean="0">
                        <a:solidFill>
                          <a:schemeClr val="tx1"/>
                        </a:solidFill>
                        <a:latin typeface="+mn-lt"/>
                        <a:ea typeface="+mn-ea"/>
                        <a:cs typeface="+mn-c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r>
                        <a:rPr lang="en-US" sz="1800" kern="1200" dirty="0" smtClean="0"/>
                        <a:t>Estimated from 3 secondary databases = high uncertainty</a:t>
                      </a:r>
                      <a:endParaRPr lang="en-US" sz="1800" kern="1200" dirty="0" smtClean="0">
                        <a:solidFill>
                          <a:schemeClr val="tx1"/>
                        </a:solidFill>
                        <a:latin typeface="+mn-lt"/>
                        <a:ea typeface="+mn-ea"/>
                        <a:cs typeface="+mn-c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l" defTabSz="914400" rtl="0" eaLnBrk="1" latinLnBrk="0" hangingPunct="1"/>
                      <a:r>
                        <a:rPr lang="en-US" sz="1800" kern="1200" dirty="0" smtClean="0"/>
                        <a:t>Direct measurements = low uncertainty</a:t>
                      </a:r>
                      <a:endParaRPr lang="en-US" sz="1800" kern="1200" dirty="0" smtClean="0">
                        <a:solidFill>
                          <a:schemeClr val="tx1"/>
                        </a:solidFill>
                        <a:latin typeface="+mn-lt"/>
                        <a:ea typeface="+mn-ea"/>
                        <a:cs typeface="+mn-c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6993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t>CH</a:t>
                      </a:r>
                      <a:r>
                        <a:rPr lang="en-US" sz="1800" kern="1200" baseline="-25000" dirty="0" smtClean="0"/>
                        <a:t>4 </a:t>
                      </a:r>
                      <a:r>
                        <a:rPr lang="en-US" sz="1800" kern="1200" dirty="0" smtClean="0"/>
                        <a:t>emissions, GCS</a:t>
                      </a:r>
                      <a:endParaRPr lang="en-US" sz="1800" kern="1200" dirty="0" smtClean="0">
                        <a:solidFill>
                          <a:schemeClr val="tx1"/>
                        </a:solidFill>
                        <a:latin typeface="+mn-lt"/>
                        <a:ea typeface="+mn-ea"/>
                        <a:cs typeface="+mn-c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r>
                        <a:rPr lang="en-US" sz="1800" kern="1200" dirty="0" smtClean="0"/>
                        <a:t>Forward calculation approach</a:t>
                      </a:r>
                      <a:endParaRPr lang="en-US" sz="1800" kern="1200" dirty="0" smtClean="0">
                        <a:solidFill>
                          <a:schemeClr val="tx1"/>
                        </a:solidFill>
                        <a:latin typeface="+mn-lt"/>
                        <a:ea typeface="+mn-ea"/>
                        <a:cs typeface="+mn-c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l" defTabSz="914400" rtl="0" eaLnBrk="1" latinLnBrk="0" hangingPunct="1"/>
                      <a:r>
                        <a:rPr lang="en-US" sz="1800" kern="1200" dirty="0" smtClean="0"/>
                        <a:t>Forward and back calculation approaches</a:t>
                      </a:r>
                      <a:endParaRPr lang="en-US" sz="1800" kern="1200" dirty="0" smtClean="0">
                        <a:solidFill>
                          <a:schemeClr val="tx1"/>
                        </a:solidFill>
                        <a:latin typeface="+mn-lt"/>
                        <a:ea typeface="+mn-ea"/>
                        <a:cs typeface="+mn-c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oundRect">
            <a:avLst/>
          </a:prstGeom>
        </p:spPr>
        <p:txBody>
          <a:bodyPr/>
          <a:lstStyle/>
          <a:p>
            <a:r>
              <a:rPr lang="en-US" dirty="0" smtClean="0"/>
              <a:t>How and when can the GHGRP data improve the Inventory?</a:t>
            </a:r>
            <a:endParaRPr lang="en-US" dirty="0"/>
          </a:p>
        </p:txBody>
      </p:sp>
      <p:sp>
        <p:nvSpPr>
          <p:cNvPr id="3" name="Content Placeholder 2"/>
          <p:cNvSpPr>
            <a:spLocks noGrp="1"/>
          </p:cNvSpPr>
          <p:nvPr>
            <p:ph idx="1"/>
          </p:nvPr>
        </p:nvSpPr>
        <p:spPr/>
        <p:txBody>
          <a:bodyPr/>
          <a:lstStyle/>
          <a:p>
            <a:r>
              <a:rPr lang="en-US" dirty="0" smtClean="0"/>
              <a:t>When = the deferral expires in 3/2013, so 2014</a:t>
            </a:r>
          </a:p>
          <a:p>
            <a:r>
              <a:rPr lang="en-US" dirty="0" smtClean="0"/>
              <a:t>Potentially improve CH</a:t>
            </a:r>
            <a:r>
              <a:rPr lang="en-US" baseline="-25000" dirty="0" smtClean="0"/>
              <a:t>4</a:t>
            </a:r>
            <a:r>
              <a:rPr lang="en-US" dirty="0" smtClean="0"/>
              <a:t> generation estimates by:</a:t>
            </a:r>
          </a:p>
          <a:p>
            <a:pPr lvl="1"/>
            <a:r>
              <a:rPr lang="en-US" dirty="0" smtClean="0"/>
              <a:t>Potentially revising the default FOD equation inputs (k, Lo)</a:t>
            </a:r>
          </a:p>
          <a:p>
            <a:pPr lvl="1"/>
            <a:r>
              <a:rPr lang="en-US" dirty="0" smtClean="0"/>
              <a:t>Updating the standard MSW waste composition (affects Lo)</a:t>
            </a:r>
          </a:p>
          <a:p>
            <a:pPr lvl="1"/>
            <a:r>
              <a:rPr lang="en-US" dirty="0" smtClean="0"/>
              <a:t>Incorporating industrial waste composition data</a:t>
            </a:r>
          </a:p>
          <a:p>
            <a:r>
              <a:rPr lang="en-US" dirty="0" smtClean="0"/>
              <a:t>Potentially improve CH</a:t>
            </a:r>
            <a:r>
              <a:rPr lang="en-US" baseline="-25000" dirty="0" smtClean="0"/>
              <a:t>4</a:t>
            </a:r>
            <a:r>
              <a:rPr lang="en-US" dirty="0" smtClean="0"/>
              <a:t> recovery estimates using:</a:t>
            </a:r>
          </a:p>
          <a:p>
            <a:pPr lvl="1"/>
            <a:r>
              <a:rPr lang="en-US" dirty="0" smtClean="0"/>
              <a:t>Direct recovery measurements for MSW landfills and industrial waste landfills with GCS</a:t>
            </a:r>
          </a:p>
        </p:txBody>
      </p:sp>
      <p:sp>
        <p:nvSpPr>
          <p:cNvPr id="4" name="Slide Number Placeholder 3"/>
          <p:cNvSpPr>
            <a:spLocks noGrp="1"/>
          </p:cNvSpPr>
          <p:nvPr>
            <p:ph type="sldNum" sz="quarter" idx="10"/>
          </p:nvPr>
        </p:nvSpPr>
        <p:spPr/>
        <p:txBody>
          <a:bodyPr/>
          <a:lstStyle/>
          <a:p>
            <a:fld id="{D4325D4D-289E-48C1-B277-2BEB492A7D19}" type="slidenum">
              <a:rPr lang="en-US" smtClean="0"/>
              <a:pPr/>
              <a:t>21</a:t>
            </a:fld>
            <a:endParaRPr lang="en-US" dirty="0"/>
          </a:p>
        </p:txBody>
      </p:sp>
      <p:sp>
        <p:nvSpPr>
          <p:cNvPr id="5" name="Rounded Rectangle 4"/>
          <p:cNvSpPr/>
          <p:nvPr/>
        </p:nvSpPr>
        <p:spPr>
          <a:xfrm>
            <a:off x="1066800" y="5410200"/>
            <a:ext cx="6781800" cy="919401"/>
          </a:xfrm>
          <a:prstGeom prst="roundRect">
            <a:avLst/>
          </a:prstGeom>
          <a:solidFill>
            <a:schemeClr val="accent1"/>
          </a:solidFill>
        </p:spPr>
        <p:txBody>
          <a:bodyPr wrap="square">
            <a:spAutoFit/>
          </a:bodyPr>
          <a:lstStyle/>
          <a:p>
            <a:pPr marL="4763" lvl="1" indent="-4763" algn="ctr">
              <a:buNone/>
              <a:tabLst>
                <a:tab pos="111125" algn="l"/>
              </a:tabLst>
            </a:pPr>
            <a:r>
              <a:rPr lang="en-US" sz="2400" dirty="0" smtClean="0">
                <a:solidFill>
                  <a:schemeClr val="bg1"/>
                </a:solidFill>
              </a:rPr>
              <a:t>Methane recovery will be the most meaningful improvement to the Inventory!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smtClean="0"/>
              <a:t>Thanks for your attention!</a:t>
            </a:r>
          </a:p>
        </p:txBody>
      </p:sp>
      <p:sp>
        <p:nvSpPr>
          <p:cNvPr id="12291" name="Rectangle 4"/>
          <p:cNvSpPr>
            <a:spLocks noGrp="1" noChangeArrowheads="1"/>
          </p:cNvSpPr>
          <p:nvPr>
            <p:ph sz="half" idx="1"/>
          </p:nvPr>
        </p:nvSpPr>
        <p:spPr>
          <a:xfrm>
            <a:off x="457200" y="2484437"/>
            <a:ext cx="3886200" cy="2925763"/>
          </a:xfrm>
          <a:noFill/>
        </p:spPr>
        <p:txBody>
          <a:bodyPr/>
          <a:lstStyle/>
          <a:p>
            <a:pPr marL="114300" indent="0">
              <a:buFont typeface="Wingdings" pitchFamily="2" charset="2"/>
              <a:buNone/>
            </a:pPr>
            <a:r>
              <a:rPr lang="en-US" b="1" dirty="0" smtClean="0"/>
              <a:t>Katherine Bronstein</a:t>
            </a:r>
            <a:endParaRPr lang="en-US" dirty="0" smtClean="0"/>
          </a:p>
          <a:p>
            <a:pPr marL="114300" indent="0">
              <a:buFont typeface="Wingdings" pitchFamily="2" charset="2"/>
              <a:buNone/>
            </a:pPr>
            <a:r>
              <a:rPr lang="en-US" dirty="0" smtClean="0"/>
              <a:t>RTI International</a:t>
            </a:r>
          </a:p>
          <a:p>
            <a:pPr marL="114300" indent="0">
              <a:buFont typeface="Wingdings" pitchFamily="2" charset="2"/>
              <a:buNone/>
            </a:pPr>
            <a:r>
              <a:rPr lang="en-US" dirty="0" smtClean="0">
                <a:hlinkClick r:id="rId3"/>
              </a:rPr>
              <a:t>kbronstein@rti.org</a:t>
            </a:r>
            <a:endParaRPr lang="en-US" dirty="0" smtClean="0"/>
          </a:p>
          <a:p>
            <a:pPr marL="114300" indent="0">
              <a:buFont typeface="Wingdings" pitchFamily="2" charset="2"/>
              <a:buNone/>
            </a:pPr>
            <a:endParaRPr lang="en-US" sz="1600" dirty="0" smtClean="0"/>
          </a:p>
          <a:p>
            <a:pPr marL="114300" indent="0">
              <a:buNone/>
            </a:pPr>
            <a:r>
              <a:rPr lang="en-US" b="1" dirty="0" smtClean="0"/>
              <a:t>Jeffrey Coburn</a:t>
            </a:r>
          </a:p>
          <a:p>
            <a:pPr marL="114300" indent="0">
              <a:buNone/>
            </a:pPr>
            <a:r>
              <a:rPr lang="en-US" dirty="0" smtClean="0"/>
              <a:t>RTI International</a:t>
            </a:r>
          </a:p>
          <a:p>
            <a:pPr marL="114300" indent="0">
              <a:buNone/>
            </a:pPr>
            <a:r>
              <a:rPr lang="en-US" dirty="0" smtClean="0">
                <a:hlinkClick r:id="rId4"/>
              </a:rPr>
              <a:t>cob@rti.org</a:t>
            </a:r>
            <a:r>
              <a:rPr lang="en-US" dirty="0" smtClean="0"/>
              <a:t> </a:t>
            </a:r>
          </a:p>
          <a:p>
            <a:pPr>
              <a:buFont typeface="Wingdings" pitchFamily="2" charset="2"/>
              <a:buNone/>
            </a:pPr>
            <a:endParaRPr lang="en-US" dirty="0" smtClean="0"/>
          </a:p>
        </p:txBody>
      </p:sp>
      <p:sp>
        <p:nvSpPr>
          <p:cNvPr id="10" name="Content Placeholder 9"/>
          <p:cNvSpPr>
            <a:spLocks noGrp="1"/>
          </p:cNvSpPr>
          <p:nvPr>
            <p:ph sz="half" idx="2"/>
          </p:nvPr>
        </p:nvSpPr>
        <p:spPr>
          <a:xfrm>
            <a:off x="4800600" y="2484437"/>
            <a:ext cx="3886200" cy="1630363"/>
          </a:xfrm>
        </p:spPr>
        <p:txBody>
          <a:bodyPr/>
          <a:lstStyle/>
          <a:p>
            <a:pPr marL="114300" indent="0">
              <a:buNone/>
            </a:pPr>
            <a:r>
              <a:rPr lang="en-US" b="1" dirty="0" smtClean="0"/>
              <a:t>Rachel Schmeltz</a:t>
            </a:r>
          </a:p>
          <a:p>
            <a:pPr marL="114300" indent="0">
              <a:buNone/>
            </a:pPr>
            <a:r>
              <a:rPr lang="en-US" dirty="0" smtClean="0"/>
              <a:t>U.S. EPA</a:t>
            </a:r>
          </a:p>
          <a:p>
            <a:pPr marL="114300" indent="0">
              <a:buNone/>
            </a:pPr>
            <a:r>
              <a:rPr lang="en-US" u="sng" dirty="0" smtClean="0">
                <a:hlinkClick r:id="rId5"/>
              </a:rPr>
              <a:t>schmeltz.rachel@epa.gov</a:t>
            </a:r>
            <a:endParaRPr lang="en-US" dirty="0" smtClean="0"/>
          </a:p>
          <a:p>
            <a:endParaRPr lang="en-US" dirty="0"/>
          </a:p>
        </p:txBody>
      </p:sp>
      <p:sp>
        <p:nvSpPr>
          <p:cNvPr id="5" name="Slide Number Placeholder 4"/>
          <p:cNvSpPr>
            <a:spLocks noGrp="1"/>
          </p:cNvSpPr>
          <p:nvPr>
            <p:ph type="sldNum" sz="quarter" idx="10"/>
          </p:nvPr>
        </p:nvSpPr>
        <p:spPr/>
        <p:txBody>
          <a:bodyPr/>
          <a:lstStyle/>
          <a:p>
            <a:fld id="{D4325D4D-289E-48C1-B277-2BEB492A7D19}" type="slidenum">
              <a:rPr lang="en-US" smtClean="0"/>
              <a:pPr/>
              <a:t>22</a:t>
            </a:fld>
            <a:endParaRPr lang="en-US" dirty="0"/>
          </a:p>
        </p:txBody>
      </p:sp>
      <p:cxnSp>
        <p:nvCxnSpPr>
          <p:cNvPr id="7" name="Straight Connector 6"/>
          <p:cNvCxnSpPr/>
          <p:nvPr/>
        </p:nvCxnSpPr>
        <p:spPr bwMode="auto">
          <a:xfrm>
            <a:off x="609600" y="3124200"/>
            <a:ext cx="3657600" cy="0"/>
          </a:xfrm>
          <a:prstGeom prst="line">
            <a:avLst/>
          </a:prstGeom>
          <a:noFill/>
          <a:ln w="9525" cap="flat" cmpd="sng" algn="ctr">
            <a:noFill/>
            <a:prstDash val="solid"/>
            <a:round/>
            <a:headEnd type="none" w="med" len="med"/>
            <a:tailEnd type="none" w="med" len="med"/>
          </a:ln>
          <a:effectLst/>
        </p:spPr>
      </p:cxnSp>
      <p:sp>
        <p:nvSpPr>
          <p:cNvPr id="11" name="TextBox 10"/>
          <p:cNvSpPr txBox="1"/>
          <p:nvPr/>
        </p:nvSpPr>
        <p:spPr>
          <a:xfrm>
            <a:off x="533400" y="1600200"/>
            <a:ext cx="6781800" cy="584775"/>
          </a:xfrm>
          <a:prstGeom prst="rect">
            <a:avLst/>
          </a:prstGeom>
          <a:noFill/>
        </p:spPr>
        <p:txBody>
          <a:bodyPr wrap="square" rtlCol="0">
            <a:spAutoFit/>
          </a:bodyPr>
          <a:lstStyle/>
          <a:p>
            <a:r>
              <a:rPr lang="en-US" sz="3200" dirty="0" smtClean="0"/>
              <a:t>For more information:</a:t>
            </a:r>
            <a:endParaRPr lang="en-US" sz="32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Extra Slides</a:t>
            </a:r>
            <a:endParaRPr lang="en-US" dirty="0"/>
          </a:p>
        </p:txBody>
      </p:sp>
      <p:sp>
        <p:nvSpPr>
          <p:cNvPr id="5" name="Slide Number Placeholder 4"/>
          <p:cNvSpPr>
            <a:spLocks noGrp="1"/>
          </p:cNvSpPr>
          <p:nvPr>
            <p:ph type="sldNum" sz="quarter" idx="10"/>
          </p:nvPr>
        </p:nvSpPr>
        <p:spPr/>
        <p:txBody>
          <a:bodyPr/>
          <a:lstStyle/>
          <a:p>
            <a:fld id="{D4325D4D-289E-48C1-B277-2BEB492A7D19}" type="slidenum">
              <a:rPr lang="en-US" smtClean="0"/>
              <a:pPr/>
              <a:t>23</a:t>
            </a:fld>
            <a:endParaRPr lang="en-US" dirty="0"/>
          </a:p>
        </p:txBody>
      </p:sp>
      <p:sp>
        <p:nvSpPr>
          <p:cNvPr id="4" name="Rectangle 3"/>
          <p:cNvSpPr/>
          <p:nvPr/>
        </p:nvSpPr>
        <p:spPr>
          <a:xfrm>
            <a:off x="381000" y="2459504"/>
            <a:ext cx="8382000" cy="1231106"/>
          </a:xfrm>
          <a:prstGeom prst="rect">
            <a:avLst/>
          </a:prstGeom>
        </p:spPr>
        <p:txBody>
          <a:bodyPr wrap="square">
            <a:spAutoFit/>
          </a:bodyPr>
          <a:lstStyle/>
          <a:p>
            <a:pPr>
              <a:buClr>
                <a:schemeClr val="accent1"/>
              </a:buClr>
            </a:pPr>
            <a:r>
              <a:rPr lang="en-US" sz="2800" dirty="0" smtClean="0"/>
              <a:t>Current and archived U.S. GHG inventories available at: </a:t>
            </a:r>
            <a:r>
              <a:rPr lang="en-US" dirty="0" smtClean="0">
                <a:hlinkClick r:id="rId2"/>
              </a:rPr>
              <a:t>http://www.epa.gov/climatechange/emissions/usinventoryreport.html</a:t>
            </a:r>
            <a:r>
              <a:rPr lang="en-US" dirty="0" smtClean="0"/>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D4325D4D-289E-48C1-B277-2BEB492A7D19}" type="slidenum">
              <a:rPr lang="en-US" smtClean="0"/>
              <a:pPr/>
              <a:t>24</a:t>
            </a:fld>
            <a:endParaRPr lang="en-US" dirty="0"/>
          </a:p>
        </p:txBody>
      </p:sp>
      <p:graphicFrame>
        <p:nvGraphicFramePr>
          <p:cNvPr id="6" name="Table 5"/>
          <p:cNvGraphicFramePr>
            <a:graphicFrameLocks noGrp="1"/>
          </p:cNvGraphicFramePr>
          <p:nvPr/>
        </p:nvGraphicFramePr>
        <p:xfrm>
          <a:off x="228600" y="914400"/>
          <a:ext cx="8686800" cy="4889852"/>
        </p:xfrm>
        <a:graphic>
          <a:graphicData uri="http://schemas.openxmlformats.org/drawingml/2006/table">
            <a:tbl>
              <a:tblPr firstRow="1" bandRow="1">
                <a:tableStyleId>{69012ECD-51FC-41F1-AA8D-1B2483CD663E}</a:tableStyleId>
              </a:tblPr>
              <a:tblGrid>
                <a:gridCol w="1867256"/>
                <a:gridCol w="2597921"/>
                <a:gridCol w="2316623"/>
                <a:gridCol w="1905000"/>
              </a:tblGrid>
              <a:tr h="510650">
                <a:tc>
                  <a:txBody>
                    <a:bodyPr/>
                    <a:lstStyle/>
                    <a:p>
                      <a:endParaRPr lang="en-US" sz="2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2000" dirty="0" smtClean="0"/>
                        <a:t>Inventory </a:t>
                      </a:r>
                    </a:p>
                    <a:p>
                      <a:r>
                        <a:rPr lang="en-US" sz="2000" dirty="0" smtClean="0"/>
                        <a:t>(MSW only)</a:t>
                      </a:r>
                      <a:endParaRPr lang="en-US" sz="2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2000" dirty="0" smtClean="0"/>
                        <a:t>GHGRP (HH)</a:t>
                      </a:r>
                      <a:endParaRPr lang="en-US" sz="2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2000" dirty="0" smtClean="0"/>
                        <a:t>GHGRP</a:t>
                      </a:r>
                      <a:r>
                        <a:rPr lang="en-US" sz="2000" baseline="0" dirty="0" smtClean="0"/>
                        <a:t> (TT)</a:t>
                      </a:r>
                      <a:endParaRPr lang="en-US" sz="2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410184">
                <a:tc>
                  <a:txBody>
                    <a:bodyPr/>
                    <a:lstStyle/>
                    <a:p>
                      <a:r>
                        <a:rPr lang="en-US" sz="2000" dirty="0" smtClean="0"/>
                        <a:t>LFs with GCS</a:t>
                      </a:r>
                      <a:endParaRPr lang="en-US" sz="2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2000" dirty="0" smtClean="0"/>
                        <a:t>1,165</a:t>
                      </a:r>
                      <a:r>
                        <a:rPr lang="en-US" sz="2000" baseline="0" dirty="0" smtClean="0"/>
                        <a:t> (MSW only)</a:t>
                      </a:r>
                      <a:endParaRPr lang="en-US" sz="2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2000" dirty="0" smtClean="0"/>
                        <a:t>866</a:t>
                      </a:r>
                      <a:r>
                        <a:rPr lang="en-US" sz="2000" baseline="0" dirty="0" smtClean="0"/>
                        <a:t> out of 1202</a:t>
                      </a:r>
                      <a:endParaRPr lang="en-US" sz="2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No</a:t>
                      </a:r>
                      <a:r>
                        <a:rPr lang="en-US" sz="2000" baseline="0" dirty="0" smtClean="0"/>
                        <a:t> data yet</a:t>
                      </a:r>
                      <a:endParaRPr lang="en-US" sz="2000" dirty="0" smtClean="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1041237">
                <a:tc>
                  <a:txBody>
                    <a:bodyPr/>
                    <a:lstStyle/>
                    <a:p>
                      <a:r>
                        <a:rPr lang="en-US" sz="2000" dirty="0" smtClean="0"/>
                        <a:t>2010 CH</a:t>
                      </a:r>
                      <a:r>
                        <a:rPr lang="en-US" sz="2000" baseline="-25000" dirty="0" smtClean="0"/>
                        <a:t>4</a:t>
                      </a:r>
                      <a:r>
                        <a:rPr lang="en-US" sz="2000" dirty="0" smtClean="0"/>
                        <a:t> generation</a:t>
                      </a:r>
                    </a:p>
                    <a:p>
                      <a:r>
                        <a:rPr lang="en-US" sz="2000" dirty="0" smtClean="0"/>
                        <a:t>(MMT CO</a:t>
                      </a:r>
                      <a:r>
                        <a:rPr lang="en-US" sz="2000" baseline="-25000" dirty="0" smtClean="0"/>
                        <a:t>2</a:t>
                      </a:r>
                      <a:r>
                        <a:rPr lang="en-US" sz="2000" dirty="0" smtClean="0"/>
                        <a:t>e)</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2000" dirty="0" smtClean="0"/>
                        <a:t>264</a:t>
                      </a:r>
                    </a:p>
                    <a:p>
                      <a:r>
                        <a:rPr lang="en-US" sz="2000" dirty="0" smtClean="0"/>
                        <a:t>(280 for MSW and industrial)</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2000" dirty="0" smtClean="0"/>
                        <a:t>209</a:t>
                      </a:r>
                      <a:endParaRPr lang="en-US" sz="2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No</a:t>
                      </a:r>
                      <a:r>
                        <a:rPr lang="en-US" sz="2000" baseline="0" dirty="0" smtClean="0"/>
                        <a:t> data yet</a:t>
                      </a:r>
                      <a:endParaRPr lang="en-US" sz="2000" dirty="0" smtClean="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01892">
                <a:tc>
                  <a:txBody>
                    <a:bodyPr/>
                    <a:lstStyle/>
                    <a:p>
                      <a:r>
                        <a:rPr lang="en-US" sz="2000" dirty="0" smtClean="0"/>
                        <a:t>2010 CH</a:t>
                      </a:r>
                      <a:r>
                        <a:rPr lang="en-US" sz="2000" baseline="-25000" dirty="0" smtClean="0"/>
                        <a:t>4</a:t>
                      </a:r>
                      <a:r>
                        <a:rPr lang="en-US" sz="2000" dirty="0" smtClean="0"/>
                        <a:t> recovery (MMT CO</a:t>
                      </a:r>
                      <a:r>
                        <a:rPr lang="en-US" sz="2000" baseline="-25000" dirty="0" smtClean="0"/>
                        <a:t>2</a:t>
                      </a:r>
                      <a:r>
                        <a:rPr lang="en-US" sz="2000" dirty="0" smtClean="0"/>
                        <a:t>e)</a:t>
                      </a:r>
                      <a:endParaRPr lang="en-US" sz="2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dirty="0" smtClean="0"/>
                        <a:t>160 (MSW only)</a:t>
                      </a: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dirty="0" smtClean="0"/>
                        <a:t>Forward: 83</a:t>
                      </a:r>
                      <a:r>
                        <a:rPr lang="en-US" baseline="0" dirty="0" smtClean="0"/>
                        <a:t> </a:t>
                      </a:r>
                      <a:r>
                        <a:rPr lang="en-US" dirty="0" smtClean="0"/>
                        <a:t>(92%)</a:t>
                      </a:r>
                    </a:p>
                    <a:p>
                      <a:endParaRPr lang="en-US" dirty="0" smtClean="0"/>
                    </a:p>
                    <a:p>
                      <a:r>
                        <a:rPr lang="en-US" dirty="0" smtClean="0"/>
                        <a:t>Back: 54 (60%)</a:t>
                      </a: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No</a:t>
                      </a:r>
                      <a:r>
                        <a:rPr lang="en-US" sz="2000" baseline="0" dirty="0" smtClean="0"/>
                        <a:t> data yet</a:t>
                      </a:r>
                      <a:endParaRPr lang="en-US" sz="2000" dirty="0" smtClean="0"/>
                    </a:p>
                    <a:p>
                      <a:endParaRPr lang="en-US" sz="2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25711">
                <a:tc>
                  <a:txBody>
                    <a:bodyPr/>
                    <a:lstStyle/>
                    <a:p>
                      <a:r>
                        <a:rPr lang="en-US" sz="2000" dirty="0" smtClean="0"/>
                        <a:t>2010 net CH</a:t>
                      </a:r>
                      <a:r>
                        <a:rPr lang="en-US" sz="2000" baseline="-25000" dirty="0" smtClean="0"/>
                        <a:t>4</a:t>
                      </a:r>
                      <a:r>
                        <a:rPr lang="en-US" sz="2000" dirty="0" smtClean="0"/>
                        <a:t> emissions </a:t>
                      </a:r>
                    </a:p>
                    <a:p>
                      <a:r>
                        <a:rPr lang="en-US" sz="2000" dirty="0" smtClean="0"/>
                        <a:t>(MMT CO</a:t>
                      </a:r>
                      <a:r>
                        <a:rPr lang="en-US" sz="2000" baseline="-25000" dirty="0" smtClean="0"/>
                        <a:t>2</a:t>
                      </a:r>
                      <a:r>
                        <a:rPr lang="en-US" sz="2000" dirty="0" smtClean="0"/>
                        <a:t>e)</a:t>
                      </a:r>
                      <a:endParaRPr lang="en-US" sz="2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2000" dirty="0" smtClean="0"/>
                        <a:t>94 </a:t>
                      </a:r>
                    </a:p>
                    <a:p>
                      <a:r>
                        <a:rPr lang="en-US" sz="2000" dirty="0" smtClean="0"/>
                        <a:t>(108 for MSW and industrial)</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2000" dirty="0" smtClean="0"/>
                        <a:t>91 </a:t>
                      </a:r>
                    </a:p>
                    <a:p>
                      <a:r>
                        <a:rPr lang="en-US" sz="2000" dirty="0" smtClean="0"/>
                        <a:t>(as of 8/2012)</a:t>
                      </a:r>
                      <a:endParaRPr lang="en-US" sz="2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2000" dirty="0" smtClean="0"/>
                        <a:t>No</a:t>
                      </a:r>
                      <a:r>
                        <a:rPr lang="en-US" sz="2000" baseline="0" dirty="0" smtClean="0"/>
                        <a:t> data yet</a:t>
                      </a:r>
                      <a:endParaRPr lang="en-US" sz="2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25711">
                <a:tc>
                  <a:txBody>
                    <a:bodyPr/>
                    <a:lstStyle/>
                    <a:p>
                      <a:r>
                        <a:rPr lang="en-US" sz="2000" dirty="0" smtClean="0"/>
                        <a:t>Uncertainty level</a:t>
                      </a:r>
                      <a:endParaRPr lang="en-US" sz="2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2000" dirty="0" smtClean="0"/>
                        <a:t>High</a:t>
                      </a:r>
                      <a:endParaRPr lang="en-US" sz="2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2000" dirty="0" smtClean="0"/>
                        <a:t>Low</a:t>
                      </a:r>
                      <a:endParaRPr lang="en-US" sz="2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2000" dirty="0" smtClean="0"/>
                        <a:t>Low</a:t>
                      </a:r>
                      <a:endParaRPr lang="en-US" sz="2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oundRect">
            <a:avLst/>
          </a:prstGeom>
        </p:spPr>
        <p:txBody>
          <a:bodyPr/>
          <a:lstStyle/>
          <a:p>
            <a:r>
              <a:rPr lang="en-US" dirty="0" smtClean="0"/>
              <a:t>A Closer Look at CH</a:t>
            </a:r>
            <a:r>
              <a:rPr lang="en-US" baseline="-25000" dirty="0" smtClean="0"/>
              <a:t>4</a:t>
            </a:r>
            <a:r>
              <a:rPr lang="en-US" dirty="0" smtClean="0"/>
              <a:t> Emissions from Landfills in the U.S.</a:t>
            </a:r>
            <a:endParaRPr lang="en-US" dirty="0"/>
          </a:p>
        </p:txBody>
      </p:sp>
      <p:graphicFrame>
        <p:nvGraphicFramePr>
          <p:cNvPr id="5" name="Content Placeholder 4"/>
          <p:cNvGraphicFramePr>
            <a:graphicFrameLocks noGrp="1"/>
          </p:cNvGraphicFramePr>
          <p:nvPr>
            <p:ph idx="1"/>
          </p:nvPr>
        </p:nvGraphicFramePr>
        <p:xfrm>
          <a:off x="381000" y="1828800"/>
          <a:ext cx="83058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6"/>
          <p:cNvSpPr>
            <a:spLocks noGrp="1"/>
          </p:cNvSpPr>
          <p:nvPr>
            <p:ph type="sldNum" sz="quarter" idx="10"/>
          </p:nvPr>
        </p:nvSpPr>
        <p:spPr/>
        <p:txBody>
          <a:bodyPr/>
          <a:lstStyle/>
          <a:p>
            <a:fld id="{D4325D4D-289E-48C1-B277-2BEB492A7D19}" type="slidenum">
              <a:rPr lang="en-US" smtClean="0"/>
              <a:pPr/>
              <a:t>25</a:t>
            </a:fld>
            <a:endParaRPr lang="en-US" dirty="0"/>
          </a:p>
        </p:txBody>
      </p:sp>
      <p:sp>
        <p:nvSpPr>
          <p:cNvPr id="8" name="TextBox 7"/>
          <p:cNvSpPr txBox="1"/>
          <p:nvPr/>
        </p:nvSpPr>
        <p:spPr>
          <a:xfrm>
            <a:off x="914400" y="6172200"/>
            <a:ext cx="3962400" cy="276999"/>
          </a:xfrm>
          <a:prstGeom prst="rect">
            <a:avLst/>
          </a:prstGeom>
          <a:noFill/>
        </p:spPr>
        <p:txBody>
          <a:bodyPr wrap="square" rtlCol="0">
            <a:spAutoFit/>
          </a:bodyPr>
          <a:lstStyle/>
          <a:p>
            <a:r>
              <a:rPr lang="en-US" sz="1200" dirty="0" smtClean="0"/>
              <a:t>Source: USEPA, 2012</a:t>
            </a:r>
            <a:endParaRPr lang="en-US" sz="1200" dirty="0"/>
          </a:p>
        </p:txBody>
      </p:sp>
      <p:cxnSp>
        <p:nvCxnSpPr>
          <p:cNvPr id="11" name="Straight Connector 10"/>
          <p:cNvCxnSpPr/>
          <p:nvPr/>
        </p:nvCxnSpPr>
        <p:spPr bwMode="auto">
          <a:xfrm>
            <a:off x="6096000" y="2667000"/>
            <a:ext cx="0" cy="1371600"/>
          </a:xfrm>
          <a:prstGeom prst="line">
            <a:avLst/>
          </a:prstGeom>
          <a:noFill/>
          <a:ln w="9525" cap="flat" cmpd="sng" algn="ctr">
            <a:solidFill>
              <a:schemeClr val="tx1"/>
            </a:solidFill>
            <a:prstDash val="solid"/>
            <a:round/>
            <a:headEnd type="triangle" w="med" len="med"/>
            <a:tailEnd type="triangle" w="med" len="med"/>
          </a:ln>
          <a:effectLst/>
        </p:spPr>
      </p:cxnSp>
      <p:sp>
        <p:nvSpPr>
          <p:cNvPr id="14" name="TextBox 13"/>
          <p:cNvSpPr txBox="1"/>
          <p:nvPr/>
        </p:nvSpPr>
        <p:spPr>
          <a:xfrm>
            <a:off x="5562600" y="3242846"/>
            <a:ext cx="1066800" cy="338554"/>
          </a:xfrm>
          <a:prstGeom prst="rect">
            <a:avLst/>
          </a:prstGeom>
          <a:solidFill>
            <a:schemeClr val="bg1"/>
          </a:solidFill>
        </p:spPr>
        <p:txBody>
          <a:bodyPr wrap="square" rtlCol="0">
            <a:spAutoFit/>
          </a:bodyPr>
          <a:lstStyle/>
          <a:p>
            <a:r>
              <a:rPr lang="en-US" sz="1600" dirty="0" smtClean="0"/>
              <a:t>Recovery</a:t>
            </a:r>
            <a:endParaRPr lang="en-US" sz="16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600200"/>
            <a:ext cx="3886200" cy="5029200"/>
          </a:xfrm>
        </p:spPr>
        <p:txBody>
          <a:bodyPr/>
          <a:lstStyle/>
          <a:p>
            <a:pPr marL="0" indent="0">
              <a:buNone/>
            </a:pPr>
            <a:r>
              <a:rPr lang="en-US" dirty="0" smtClean="0"/>
              <a:t>Inventory:</a:t>
            </a:r>
          </a:p>
          <a:p>
            <a:pPr>
              <a:spcBef>
                <a:spcPts val="600"/>
              </a:spcBef>
              <a:buClr>
                <a:schemeClr val="accent1"/>
              </a:buClr>
            </a:pPr>
            <a:r>
              <a:rPr lang="en-US" sz="2000" dirty="0" smtClean="0"/>
              <a:t>Models CH</a:t>
            </a:r>
            <a:r>
              <a:rPr lang="en-US" sz="2000" baseline="-25000" dirty="0" smtClean="0"/>
              <a:t>4</a:t>
            </a:r>
            <a:r>
              <a:rPr lang="en-US" sz="2000" dirty="0" smtClean="0"/>
              <a:t> generation for 3 landfill types by climate (k = wet, moderate, arid)</a:t>
            </a:r>
          </a:p>
          <a:p>
            <a:pPr>
              <a:spcBef>
                <a:spcPts val="600"/>
              </a:spcBef>
              <a:buClr>
                <a:schemeClr val="accent1"/>
              </a:buClr>
            </a:pPr>
            <a:r>
              <a:rPr lang="en-US" sz="2000" dirty="0" smtClean="0"/>
              <a:t>Uses standard default values in the FOD equation</a:t>
            </a:r>
          </a:p>
          <a:p>
            <a:pPr>
              <a:spcBef>
                <a:spcPts val="1200"/>
              </a:spcBef>
              <a:buClr>
                <a:schemeClr val="accent1"/>
              </a:buClr>
              <a:buNone/>
            </a:pPr>
            <a:r>
              <a:rPr lang="en-US" dirty="0" smtClean="0"/>
              <a:t>GHGRP:</a:t>
            </a:r>
          </a:p>
          <a:p>
            <a:pPr>
              <a:spcBef>
                <a:spcPts val="600"/>
              </a:spcBef>
              <a:buClr>
                <a:schemeClr val="accent1"/>
              </a:buClr>
            </a:pPr>
            <a:r>
              <a:rPr lang="en-US" sz="2000" dirty="0" smtClean="0"/>
              <a:t>Allows facilities to use facility- and/or waste type-specific values for parameters in the FOD equation</a:t>
            </a:r>
          </a:p>
        </p:txBody>
      </p:sp>
      <p:sp>
        <p:nvSpPr>
          <p:cNvPr id="7" name="Slide Number Placeholder 6"/>
          <p:cNvSpPr>
            <a:spLocks noGrp="1"/>
          </p:cNvSpPr>
          <p:nvPr>
            <p:ph type="sldNum" sz="quarter" idx="10"/>
          </p:nvPr>
        </p:nvSpPr>
        <p:spPr/>
        <p:txBody>
          <a:bodyPr/>
          <a:lstStyle/>
          <a:p>
            <a:fld id="{D4325D4D-289E-48C1-B277-2BEB492A7D19}" type="slidenum">
              <a:rPr lang="en-US" smtClean="0"/>
              <a:pPr/>
              <a:t>26</a:t>
            </a:fld>
            <a:endParaRPr lang="en-US" dirty="0"/>
          </a:p>
        </p:txBody>
      </p:sp>
      <p:grpSp>
        <p:nvGrpSpPr>
          <p:cNvPr id="2" name="Group 9"/>
          <p:cNvGrpSpPr/>
          <p:nvPr/>
        </p:nvGrpSpPr>
        <p:grpSpPr>
          <a:xfrm>
            <a:off x="1447801" y="457200"/>
            <a:ext cx="7696199" cy="1233710"/>
            <a:chOff x="723900" y="2812145"/>
            <a:chExt cx="7696199" cy="1233710"/>
          </a:xfrm>
        </p:grpSpPr>
        <p:grpSp>
          <p:nvGrpSpPr>
            <p:cNvPr id="3" name="Group 8"/>
            <p:cNvGrpSpPr/>
            <p:nvPr/>
          </p:nvGrpSpPr>
          <p:grpSpPr>
            <a:xfrm>
              <a:off x="723900" y="2812145"/>
              <a:ext cx="863598" cy="1233710"/>
              <a:chOff x="0" y="976"/>
              <a:chExt cx="863598" cy="1233710"/>
            </a:xfrm>
          </p:grpSpPr>
          <p:sp>
            <p:nvSpPr>
              <p:cNvPr id="15" name="Chevron 14"/>
              <p:cNvSpPr/>
              <p:nvPr/>
            </p:nvSpPr>
            <p:spPr>
              <a:xfrm rot="5400000">
                <a:off x="-185056" y="186032"/>
                <a:ext cx="1233710" cy="863597"/>
              </a:xfrm>
              <a:prstGeom prst="chevron">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6" name="Chevron 4"/>
              <p:cNvSpPr/>
              <p:nvPr/>
            </p:nvSpPr>
            <p:spPr>
              <a:xfrm>
                <a:off x="1" y="432775"/>
                <a:ext cx="863597" cy="3701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1</a:t>
                </a:r>
                <a:endParaRPr lang="en-US" sz="2500" kern="1200" dirty="0"/>
              </a:p>
            </p:txBody>
          </p:sp>
        </p:grpSp>
        <p:grpSp>
          <p:nvGrpSpPr>
            <p:cNvPr id="4" name="Group 9"/>
            <p:cNvGrpSpPr/>
            <p:nvPr/>
          </p:nvGrpSpPr>
          <p:grpSpPr>
            <a:xfrm>
              <a:off x="1587497" y="2812145"/>
              <a:ext cx="6832602" cy="801911"/>
              <a:chOff x="863597" y="976"/>
              <a:chExt cx="6832602" cy="801911"/>
            </a:xfrm>
          </p:grpSpPr>
          <p:sp>
            <p:nvSpPr>
              <p:cNvPr id="13" name="Round Same Side Corner Rectangle 12"/>
              <p:cNvSpPr/>
              <p:nvPr/>
            </p:nvSpPr>
            <p:spPr>
              <a:xfrm rot="5400000">
                <a:off x="3878942" y="-3014369"/>
                <a:ext cx="801911" cy="6832602"/>
              </a:xfrm>
              <a:prstGeom prst="round2SameRect">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Round Same Side Corner Rectangle 6"/>
              <p:cNvSpPr/>
              <p:nvPr/>
            </p:nvSpPr>
            <p:spPr>
              <a:xfrm>
                <a:off x="863597" y="40122"/>
                <a:ext cx="6793456" cy="7236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pPr>
                <a:r>
                  <a:rPr lang="en-US" sz="2400" kern="1200" dirty="0" smtClean="0"/>
                  <a:t>CH</a:t>
                </a:r>
                <a:r>
                  <a:rPr lang="en-US" sz="2400" kern="1200" baseline="-25000" dirty="0" smtClean="0"/>
                  <a:t>4</a:t>
                </a:r>
                <a:r>
                  <a:rPr lang="en-US" sz="2400" kern="1200" dirty="0" smtClean="0"/>
                  <a:t> Generation Differences</a:t>
                </a:r>
                <a:endParaRPr lang="en-US" sz="2400" kern="1200" dirty="0"/>
              </a:p>
            </p:txBody>
          </p:sp>
        </p:grpSp>
      </p:grpSp>
      <p:pic>
        <p:nvPicPr>
          <p:cNvPr id="39937" name="Picture 1"/>
          <p:cNvPicPr>
            <a:picLocks noGrp="1" noChangeAspect="1" noChangeArrowheads="1"/>
          </p:cNvPicPr>
          <p:nvPr>
            <p:ph sz="half" idx="2"/>
          </p:nvPr>
        </p:nvPicPr>
        <p:blipFill>
          <a:blip r:embed="rId4" cstate="print"/>
          <a:srcRect/>
          <a:stretch>
            <a:fillRect/>
          </a:stretch>
        </p:blipFill>
        <p:spPr bwMode="auto">
          <a:xfrm>
            <a:off x="4843350" y="1371600"/>
            <a:ext cx="4094789" cy="5334000"/>
          </a:xfrm>
          <a:prstGeom prst="rect">
            <a:avLst/>
          </a:prstGeom>
          <a:noFill/>
          <a:ln w="9525">
            <a:noFill/>
            <a:miter lim="800000"/>
            <a:headEnd/>
            <a:tailEnd/>
          </a:ln>
        </p:spPr>
      </p:pic>
      <p:sp>
        <p:nvSpPr>
          <p:cNvPr id="19" name="Right Arrow 18"/>
          <p:cNvSpPr/>
          <p:nvPr/>
        </p:nvSpPr>
        <p:spPr bwMode="auto">
          <a:xfrm>
            <a:off x="2438400" y="1752600"/>
            <a:ext cx="2133600" cy="228600"/>
          </a:xfrm>
          <a:prstGeom prst="rightArrow">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ヒラギノ角ゴ Pro W3" pitchFamily="1" charset="-128"/>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1026"/>
          <p:cNvSpPr>
            <a:spLocks noGrp="1" noChangeArrowheads="1"/>
          </p:cNvSpPr>
          <p:nvPr>
            <p:ph type="title"/>
          </p:nvPr>
        </p:nvSpPr>
        <p:spPr>
          <a:prstGeom prst="roundRect">
            <a:avLst/>
          </a:prstGeom>
        </p:spPr>
        <p:txBody>
          <a:bodyPr/>
          <a:lstStyle/>
          <a:p>
            <a:r>
              <a:rPr lang="en-US" dirty="0" smtClean="0"/>
              <a:t>Landfill Gas Background</a:t>
            </a:r>
            <a:endParaRPr lang="en-US" dirty="0"/>
          </a:p>
        </p:txBody>
      </p:sp>
      <p:grpSp>
        <p:nvGrpSpPr>
          <p:cNvPr id="47" name="Group 46"/>
          <p:cNvGrpSpPr/>
          <p:nvPr/>
        </p:nvGrpSpPr>
        <p:grpSpPr>
          <a:xfrm>
            <a:off x="1752600" y="1371600"/>
            <a:ext cx="2247900" cy="1336246"/>
            <a:chOff x="1790700" y="1219200"/>
            <a:chExt cx="2247900" cy="1336246"/>
          </a:xfrm>
        </p:grpSpPr>
        <p:sp>
          <p:nvSpPr>
            <p:cNvPr id="266248" name="AutoShape 1032"/>
            <p:cNvSpPr>
              <a:spLocks noChangeArrowheads="1"/>
            </p:cNvSpPr>
            <p:nvPr/>
          </p:nvSpPr>
          <p:spPr bwMode="auto">
            <a:xfrm>
              <a:off x="1790700" y="1992313"/>
              <a:ext cx="754063" cy="174625"/>
            </a:xfrm>
            <a:prstGeom prst="rightArrow">
              <a:avLst>
                <a:gd name="adj1" fmla="val 50000"/>
                <a:gd name="adj2" fmla="val 107955"/>
              </a:avLst>
            </a:prstGeom>
            <a:solidFill>
              <a:schemeClr val="accent1"/>
            </a:solidFill>
            <a:ln w="12700">
              <a:solidFill>
                <a:schemeClr val="accent1"/>
              </a:solidFill>
              <a:miter lim="800000"/>
              <a:headEnd type="none" w="sm" len="sm"/>
              <a:tailEnd type="none" w="sm" len="sm"/>
            </a:ln>
            <a:effectLst/>
          </p:spPr>
          <p:txBody>
            <a:bodyPr wrap="none" anchor="ctr"/>
            <a:lstStyle/>
            <a:p>
              <a:endParaRPr lang="en-US"/>
            </a:p>
          </p:txBody>
        </p:sp>
        <p:pic>
          <p:nvPicPr>
            <p:cNvPr id="93186" name="Picture 2" descr="C:\Documents and Settings\kbronstein\Local Settings\Temporary Internet Files\Content.IE5\3AL25EHJ\MC900013206[1].wmf"/>
            <p:cNvPicPr>
              <a:picLocks noChangeAspect="1" noChangeArrowheads="1"/>
            </p:cNvPicPr>
            <p:nvPr/>
          </p:nvPicPr>
          <p:blipFill>
            <a:blip r:embed="rId4" cstate="print"/>
            <a:srcRect/>
            <a:stretch>
              <a:fillRect/>
            </a:stretch>
          </p:blipFill>
          <p:spPr bwMode="auto">
            <a:xfrm>
              <a:off x="2743200" y="1219200"/>
              <a:ext cx="1295400" cy="1336246"/>
            </a:xfrm>
            <a:prstGeom prst="rect">
              <a:avLst/>
            </a:prstGeom>
            <a:noFill/>
          </p:spPr>
        </p:pic>
      </p:grpSp>
      <p:pic>
        <p:nvPicPr>
          <p:cNvPr id="93188" name="Picture 4" descr="C:\Documents and Settings\kbronstein\Local Settings\Temporary Internet Files\Content.IE5\CRXRGU07\MC900332952[1].wmf"/>
          <p:cNvPicPr>
            <a:picLocks noChangeAspect="1" noChangeArrowheads="1"/>
          </p:cNvPicPr>
          <p:nvPr/>
        </p:nvPicPr>
        <p:blipFill>
          <a:blip r:embed="rId5" cstate="print"/>
          <a:srcRect/>
          <a:stretch>
            <a:fillRect/>
          </a:stretch>
        </p:blipFill>
        <p:spPr bwMode="auto">
          <a:xfrm>
            <a:off x="228600" y="1066800"/>
            <a:ext cx="1388974" cy="1818742"/>
          </a:xfrm>
          <a:prstGeom prst="rect">
            <a:avLst/>
          </a:prstGeom>
          <a:noFill/>
        </p:spPr>
      </p:pic>
      <p:grpSp>
        <p:nvGrpSpPr>
          <p:cNvPr id="15" name="Group 14"/>
          <p:cNvGrpSpPr/>
          <p:nvPr/>
        </p:nvGrpSpPr>
        <p:grpSpPr>
          <a:xfrm>
            <a:off x="457200" y="2754312"/>
            <a:ext cx="2971800" cy="2579688"/>
            <a:chOff x="838200" y="2830512"/>
            <a:chExt cx="2971800" cy="2579688"/>
          </a:xfrm>
        </p:grpSpPr>
        <p:sp>
          <p:nvSpPr>
            <p:cNvPr id="266246" name="AutoShape 1030"/>
            <p:cNvSpPr>
              <a:spLocks noChangeArrowheads="1"/>
            </p:cNvSpPr>
            <p:nvPr/>
          </p:nvSpPr>
          <p:spPr bwMode="auto">
            <a:xfrm>
              <a:off x="3124200" y="2830512"/>
              <a:ext cx="220662" cy="522288"/>
            </a:xfrm>
            <a:prstGeom prst="downArrow">
              <a:avLst>
                <a:gd name="adj1" fmla="val 50000"/>
                <a:gd name="adj2" fmla="val 59173"/>
              </a:avLst>
            </a:prstGeom>
            <a:solidFill>
              <a:schemeClr val="accent1"/>
            </a:solidFill>
            <a:ln w="12700">
              <a:solidFill>
                <a:schemeClr val="accent1"/>
              </a:solidFill>
              <a:miter lim="800000"/>
              <a:headEnd type="none" w="sm" len="sm"/>
              <a:tailEnd type="none" w="sm" len="sm"/>
            </a:ln>
            <a:effectLst/>
          </p:spPr>
          <p:txBody>
            <a:bodyPr vert="eaVert" wrap="none" anchor="ctr"/>
            <a:lstStyle/>
            <a:p>
              <a:endParaRPr lang="en-US"/>
            </a:p>
          </p:txBody>
        </p:sp>
        <p:pic>
          <p:nvPicPr>
            <p:cNvPr id="93190" name="Picture 6" descr="C:\Documents and Settings\kbronstein\Local Settings\Temporary Internet Files\Content.IE5\ND9MGGM4\MP900406954[1].jpg"/>
            <p:cNvPicPr>
              <a:picLocks noChangeAspect="1" noChangeArrowheads="1"/>
            </p:cNvPicPr>
            <p:nvPr/>
          </p:nvPicPr>
          <p:blipFill>
            <a:blip r:embed="rId6" cstate="print"/>
            <a:srcRect/>
            <a:stretch>
              <a:fillRect/>
            </a:stretch>
          </p:blipFill>
          <p:spPr bwMode="auto">
            <a:xfrm>
              <a:off x="838200" y="3429000"/>
              <a:ext cx="2971800" cy="1981200"/>
            </a:xfrm>
            <a:prstGeom prst="rect">
              <a:avLst/>
            </a:prstGeom>
            <a:noFill/>
          </p:spPr>
        </p:pic>
      </p:grpSp>
      <p:grpSp>
        <p:nvGrpSpPr>
          <p:cNvPr id="16" name="Group 15"/>
          <p:cNvGrpSpPr/>
          <p:nvPr/>
        </p:nvGrpSpPr>
        <p:grpSpPr>
          <a:xfrm>
            <a:off x="3429000" y="3810000"/>
            <a:ext cx="3429000" cy="784830"/>
            <a:chOff x="3810000" y="4191000"/>
            <a:chExt cx="3429000" cy="784830"/>
          </a:xfrm>
        </p:grpSpPr>
        <p:sp>
          <p:nvSpPr>
            <p:cNvPr id="44" name="Text Box 1053"/>
            <p:cNvSpPr txBox="1">
              <a:spLocks noChangeArrowheads="1"/>
            </p:cNvSpPr>
            <p:nvPr/>
          </p:nvSpPr>
          <p:spPr bwMode="auto">
            <a:xfrm>
              <a:off x="4419600" y="4191000"/>
              <a:ext cx="2819400" cy="784830"/>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b="1" dirty="0" smtClean="0"/>
                <a:t>Landfill biogas:</a:t>
              </a:r>
            </a:p>
            <a:p>
              <a:pPr>
                <a:spcBef>
                  <a:spcPct val="50000"/>
                </a:spcBef>
              </a:pPr>
              <a:r>
                <a:rPr lang="en-US" b="1" dirty="0" smtClean="0"/>
                <a:t>~50% CO</a:t>
              </a:r>
              <a:r>
                <a:rPr lang="en-US" b="1" baseline="-25000" dirty="0" smtClean="0"/>
                <a:t>2</a:t>
              </a:r>
              <a:r>
                <a:rPr lang="en-US" b="1" dirty="0" smtClean="0"/>
                <a:t> + ~50% CH</a:t>
              </a:r>
              <a:r>
                <a:rPr lang="en-US" b="1" baseline="-25000" dirty="0" smtClean="0"/>
                <a:t>4</a:t>
              </a:r>
            </a:p>
          </p:txBody>
        </p:sp>
        <p:sp>
          <p:nvSpPr>
            <p:cNvPr id="53" name="AutoShape 1030"/>
            <p:cNvSpPr>
              <a:spLocks noChangeArrowheads="1"/>
            </p:cNvSpPr>
            <p:nvPr/>
          </p:nvSpPr>
          <p:spPr bwMode="auto">
            <a:xfrm rot="16200000">
              <a:off x="3962400" y="4343400"/>
              <a:ext cx="304800" cy="609600"/>
            </a:xfrm>
            <a:prstGeom prst="downArrow">
              <a:avLst>
                <a:gd name="adj1" fmla="val 50000"/>
                <a:gd name="adj2" fmla="val 59173"/>
              </a:avLst>
            </a:prstGeom>
            <a:solidFill>
              <a:schemeClr val="accent1"/>
            </a:solidFill>
            <a:ln w="12700">
              <a:solidFill>
                <a:schemeClr val="accent1"/>
              </a:solidFill>
              <a:miter lim="800000"/>
              <a:headEnd type="none" w="sm" len="sm"/>
              <a:tailEnd type="none" w="sm" len="sm"/>
            </a:ln>
            <a:effectLst/>
          </p:spPr>
          <p:txBody>
            <a:bodyPr vert="eaVert" wrap="none" anchor="ctr"/>
            <a:lstStyle/>
            <a:p>
              <a:endParaRPr lang="en-US"/>
            </a:p>
          </p:txBody>
        </p:sp>
      </p:grpSp>
      <p:grpSp>
        <p:nvGrpSpPr>
          <p:cNvPr id="32" name="Group 31"/>
          <p:cNvGrpSpPr/>
          <p:nvPr/>
        </p:nvGrpSpPr>
        <p:grpSpPr>
          <a:xfrm>
            <a:off x="76200" y="5181600"/>
            <a:ext cx="4343400" cy="1676400"/>
            <a:chOff x="381000" y="5181600"/>
            <a:chExt cx="4343400" cy="1676400"/>
          </a:xfrm>
        </p:grpSpPr>
        <p:grpSp>
          <p:nvGrpSpPr>
            <p:cNvPr id="49" name="Group 48"/>
            <p:cNvGrpSpPr/>
            <p:nvPr/>
          </p:nvGrpSpPr>
          <p:grpSpPr>
            <a:xfrm>
              <a:off x="1066800" y="5181600"/>
              <a:ext cx="3657600" cy="1676400"/>
              <a:chOff x="152400" y="5181600"/>
              <a:chExt cx="3733800" cy="1676400"/>
            </a:xfrm>
          </p:grpSpPr>
          <p:pic>
            <p:nvPicPr>
              <p:cNvPr id="60422" name="Picture 6" descr="C:\Documents and Settings\kbronstein\Local Settings\Temporary Internet Files\Content.IE5\3AL25EHJ\MC910217009[1].png"/>
              <p:cNvPicPr>
                <a:picLocks noChangeAspect="1" noChangeArrowheads="1"/>
              </p:cNvPicPr>
              <p:nvPr/>
            </p:nvPicPr>
            <p:blipFill>
              <a:blip r:embed="rId7" cstate="print"/>
              <a:srcRect/>
              <a:stretch>
                <a:fillRect/>
              </a:stretch>
            </p:blipFill>
            <p:spPr bwMode="auto">
              <a:xfrm>
                <a:off x="3048000" y="5915692"/>
                <a:ext cx="838200" cy="866108"/>
              </a:xfrm>
              <a:prstGeom prst="rect">
                <a:avLst/>
              </a:prstGeom>
              <a:noFill/>
            </p:spPr>
          </p:pic>
          <p:pic>
            <p:nvPicPr>
              <p:cNvPr id="60426" name="Picture 10" descr="C:\Documents and Settings\kbronstein\Local Settings\Temporary Internet Files\Content.IE5\3AL25EHJ\MP910218742[1].jpg"/>
              <p:cNvPicPr>
                <a:picLocks noChangeAspect="1" noChangeArrowheads="1"/>
              </p:cNvPicPr>
              <p:nvPr/>
            </p:nvPicPr>
            <p:blipFill>
              <a:blip r:embed="rId8" cstate="print"/>
              <a:srcRect b="8333"/>
              <a:stretch>
                <a:fillRect/>
              </a:stretch>
            </p:blipFill>
            <p:spPr bwMode="auto">
              <a:xfrm>
                <a:off x="2514600" y="6019800"/>
                <a:ext cx="612212" cy="838200"/>
              </a:xfrm>
              <a:prstGeom prst="rect">
                <a:avLst/>
              </a:prstGeom>
              <a:noFill/>
            </p:spPr>
          </p:pic>
          <p:sp>
            <p:nvSpPr>
              <p:cNvPr id="29" name="Left Brace 28"/>
              <p:cNvSpPr/>
              <p:nvPr/>
            </p:nvSpPr>
            <p:spPr bwMode="auto">
              <a:xfrm rot="5400000">
                <a:off x="2209800" y="4191000"/>
                <a:ext cx="609600" cy="2590800"/>
              </a:xfrm>
              <a:prstGeom prst="leftBrace">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ヒラギノ角ゴ Pro W3" pitchFamily="1" charset="-128"/>
                </a:endParaRPr>
              </a:p>
            </p:txBody>
          </p:sp>
          <p:pic>
            <p:nvPicPr>
              <p:cNvPr id="60418" name="Picture 2" descr="C:\Documents and Settings\kbronstein\Local Settings\Temporary Internet Files\Content.IE5\OW4J5TX1\MP900422831[1].jpg"/>
              <p:cNvPicPr>
                <a:picLocks noChangeAspect="1" noChangeArrowheads="1"/>
              </p:cNvPicPr>
              <p:nvPr/>
            </p:nvPicPr>
            <p:blipFill>
              <a:blip r:embed="rId9" cstate="print"/>
              <a:srcRect/>
              <a:stretch>
                <a:fillRect/>
              </a:stretch>
            </p:blipFill>
            <p:spPr bwMode="auto">
              <a:xfrm>
                <a:off x="1066800" y="5867400"/>
                <a:ext cx="800100" cy="989496"/>
              </a:xfrm>
              <a:prstGeom prst="rect">
                <a:avLst/>
              </a:prstGeom>
              <a:noFill/>
            </p:spPr>
          </p:pic>
          <p:pic>
            <p:nvPicPr>
              <p:cNvPr id="60421" name="Picture 5" descr="C:\Documents and Settings\kbronstein\Local Settings\Temporary Internet Files\Content.IE5\ND9MGGM4\MC900239547[1].wmf"/>
              <p:cNvPicPr>
                <a:picLocks noChangeAspect="1" noChangeArrowheads="1"/>
              </p:cNvPicPr>
              <p:nvPr/>
            </p:nvPicPr>
            <p:blipFill>
              <a:blip r:embed="rId10" cstate="print"/>
              <a:srcRect/>
              <a:stretch>
                <a:fillRect/>
              </a:stretch>
            </p:blipFill>
            <p:spPr bwMode="auto">
              <a:xfrm>
                <a:off x="1920545" y="5597195"/>
                <a:ext cx="898855" cy="727405"/>
              </a:xfrm>
              <a:prstGeom prst="rect">
                <a:avLst/>
              </a:prstGeom>
              <a:noFill/>
            </p:spPr>
          </p:pic>
          <p:grpSp>
            <p:nvGrpSpPr>
              <p:cNvPr id="46" name="Group 45"/>
              <p:cNvGrpSpPr/>
              <p:nvPr/>
            </p:nvGrpSpPr>
            <p:grpSpPr>
              <a:xfrm>
                <a:off x="152400" y="5715000"/>
                <a:ext cx="565616" cy="960895"/>
                <a:chOff x="152400" y="5316177"/>
                <a:chExt cx="565616" cy="960895"/>
              </a:xfrm>
            </p:grpSpPr>
            <p:pic>
              <p:nvPicPr>
                <p:cNvPr id="60427" name="Picture 11" descr="C:\Documents and Settings\kbronstein\Local Settings\Temporary Internet Files\Content.IE5\ND9MGGM4\MC900432423[2].wmf"/>
                <p:cNvPicPr>
                  <a:picLocks noChangeAspect="1" noChangeArrowheads="1"/>
                </p:cNvPicPr>
                <p:nvPr/>
              </p:nvPicPr>
              <p:blipFill>
                <a:blip r:embed="rId11" cstate="print"/>
                <a:srcRect/>
                <a:stretch>
                  <a:fillRect/>
                </a:stretch>
              </p:blipFill>
              <p:spPr bwMode="auto">
                <a:xfrm flipV="1">
                  <a:off x="304800" y="5316177"/>
                  <a:ext cx="413216" cy="381000"/>
                </a:xfrm>
                <a:prstGeom prst="rect">
                  <a:avLst/>
                </a:prstGeom>
                <a:noFill/>
              </p:spPr>
            </p:pic>
            <p:pic>
              <p:nvPicPr>
                <p:cNvPr id="43" name="Picture 11" descr="C:\Documents and Settings\kbronstein\Local Settings\Temporary Internet Files\Content.IE5\ND9MGGM4\MC900432423[2].wmf"/>
                <p:cNvPicPr>
                  <a:picLocks noChangeAspect="1" noChangeArrowheads="1"/>
                </p:cNvPicPr>
                <p:nvPr/>
              </p:nvPicPr>
              <p:blipFill>
                <a:blip r:embed="rId11" cstate="print"/>
                <a:srcRect/>
                <a:stretch>
                  <a:fillRect/>
                </a:stretch>
              </p:blipFill>
              <p:spPr bwMode="auto">
                <a:xfrm flipV="1">
                  <a:off x="152400" y="5638799"/>
                  <a:ext cx="381000" cy="351295"/>
                </a:xfrm>
                <a:prstGeom prst="rect">
                  <a:avLst/>
                </a:prstGeom>
                <a:noFill/>
              </p:spPr>
            </p:pic>
            <p:pic>
              <p:nvPicPr>
                <p:cNvPr id="45" name="Picture 11" descr="C:\Documents and Settings\kbronstein\Local Settings\Temporary Internet Files\Content.IE5\ND9MGGM4\MC900432423[2].wmf"/>
                <p:cNvPicPr>
                  <a:picLocks noChangeAspect="1" noChangeArrowheads="1"/>
                </p:cNvPicPr>
                <p:nvPr/>
              </p:nvPicPr>
              <p:blipFill>
                <a:blip r:embed="rId11" cstate="print"/>
                <a:srcRect/>
                <a:stretch>
                  <a:fillRect/>
                </a:stretch>
              </p:blipFill>
              <p:spPr bwMode="auto">
                <a:xfrm flipV="1">
                  <a:off x="304800" y="5925777"/>
                  <a:ext cx="381000" cy="351295"/>
                </a:xfrm>
                <a:prstGeom prst="rect">
                  <a:avLst/>
                </a:prstGeom>
                <a:noFill/>
              </p:spPr>
            </p:pic>
          </p:grpSp>
          <p:sp>
            <p:nvSpPr>
              <p:cNvPr id="48" name="AutoShape 1032"/>
              <p:cNvSpPr>
                <a:spLocks noChangeArrowheads="1"/>
              </p:cNvSpPr>
              <p:nvPr/>
            </p:nvSpPr>
            <p:spPr bwMode="auto">
              <a:xfrm>
                <a:off x="609600" y="6096000"/>
                <a:ext cx="381000" cy="174625"/>
              </a:xfrm>
              <a:prstGeom prst="rightArrow">
                <a:avLst>
                  <a:gd name="adj1" fmla="val 50000"/>
                  <a:gd name="adj2" fmla="val 107955"/>
                </a:avLst>
              </a:prstGeom>
              <a:solidFill>
                <a:schemeClr val="accent1"/>
              </a:solidFill>
              <a:ln w="12700">
                <a:solidFill>
                  <a:schemeClr val="accent1"/>
                </a:solidFill>
                <a:miter lim="800000"/>
                <a:headEnd type="none" w="sm" len="sm"/>
                <a:tailEnd type="none" w="sm" len="sm"/>
              </a:ln>
              <a:effectLst/>
            </p:spPr>
            <p:txBody>
              <a:bodyPr wrap="none" anchor="ctr"/>
              <a:lstStyle/>
              <a:p>
                <a:endParaRPr lang="en-US"/>
              </a:p>
            </p:txBody>
          </p:sp>
        </p:grpSp>
        <p:sp>
          <p:nvSpPr>
            <p:cNvPr id="31" name="TextBox 30"/>
            <p:cNvSpPr txBox="1"/>
            <p:nvPr/>
          </p:nvSpPr>
          <p:spPr>
            <a:xfrm>
              <a:off x="381000" y="5943600"/>
              <a:ext cx="838200" cy="307777"/>
            </a:xfrm>
            <a:prstGeom prst="rect">
              <a:avLst/>
            </a:prstGeom>
            <a:noFill/>
          </p:spPr>
          <p:txBody>
            <a:bodyPr wrap="square" rtlCol="0">
              <a:spAutoFit/>
            </a:bodyPr>
            <a:lstStyle/>
            <a:p>
              <a:r>
                <a:rPr lang="en-US" sz="1400" dirty="0" smtClean="0"/>
                <a:t>No O</a:t>
              </a:r>
              <a:r>
                <a:rPr lang="en-US" sz="1400" baseline="-25000" dirty="0" smtClean="0"/>
                <a:t>2 </a:t>
              </a:r>
              <a:r>
                <a:rPr lang="en-US" sz="1400" dirty="0" smtClean="0"/>
                <a:t>+</a:t>
              </a:r>
              <a:endParaRPr lang="en-US" sz="1400" dirty="0"/>
            </a:p>
          </p:txBody>
        </p:sp>
      </p:grpSp>
      <p:sp>
        <p:nvSpPr>
          <p:cNvPr id="34" name="Oval 33"/>
          <p:cNvSpPr/>
          <p:nvPr/>
        </p:nvSpPr>
        <p:spPr bwMode="auto">
          <a:xfrm>
            <a:off x="5410200" y="4114800"/>
            <a:ext cx="1219200" cy="609600"/>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ヒラギノ角ゴ Pro W3" pitchFamily="1" charset="-128"/>
            </a:endParaRPr>
          </a:p>
        </p:txBody>
      </p:sp>
      <p:grpSp>
        <p:nvGrpSpPr>
          <p:cNvPr id="54" name="Group 53"/>
          <p:cNvGrpSpPr/>
          <p:nvPr/>
        </p:nvGrpSpPr>
        <p:grpSpPr>
          <a:xfrm>
            <a:off x="6705600" y="3810000"/>
            <a:ext cx="2209800" cy="646331"/>
            <a:chOff x="6705600" y="3810000"/>
            <a:chExt cx="2209800" cy="646331"/>
          </a:xfrm>
        </p:grpSpPr>
        <p:sp>
          <p:nvSpPr>
            <p:cNvPr id="35" name="Right Arrow 34"/>
            <p:cNvSpPr/>
            <p:nvPr/>
          </p:nvSpPr>
          <p:spPr bwMode="auto">
            <a:xfrm>
              <a:off x="6705600" y="4038600"/>
              <a:ext cx="914400" cy="304800"/>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ヒラギノ角ゴ Pro W3" pitchFamily="1" charset="-128"/>
              </a:endParaRPr>
            </a:p>
          </p:txBody>
        </p:sp>
        <p:sp>
          <p:nvSpPr>
            <p:cNvPr id="36" name="TextBox 35"/>
            <p:cNvSpPr txBox="1"/>
            <p:nvPr/>
          </p:nvSpPr>
          <p:spPr>
            <a:xfrm>
              <a:off x="7772400" y="3810000"/>
              <a:ext cx="1143000" cy="646331"/>
            </a:xfrm>
            <a:prstGeom prst="rect">
              <a:avLst/>
            </a:prstGeom>
            <a:noFill/>
          </p:spPr>
          <p:txBody>
            <a:bodyPr wrap="square" rtlCol="0">
              <a:spAutoFit/>
            </a:bodyPr>
            <a:lstStyle/>
            <a:p>
              <a:r>
                <a:rPr lang="en-US" dirty="0" smtClean="0"/>
                <a:t>Is there a GCS?</a:t>
              </a:r>
              <a:endParaRPr lang="en-US" dirty="0"/>
            </a:p>
          </p:txBody>
        </p:sp>
      </p:grpSp>
      <p:grpSp>
        <p:nvGrpSpPr>
          <p:cNvPr id="60" name="Group 59"/>
          <p:cNvGrpSpPr/>
          <p:nvPr/>
        </p:nvGrpSpPr>
        <p:grpSpPr>
          <a:xfrm>
            <a:off x="7543800" y="1676400"/>
            <a:ext cx="1600200" cy="2133600"/>
            <a:chOff x="7543800" y="1676400"/>
            <a:chExt cx="1600200" cy="2133600"/>
          </a:xfrm>
        </p:grpSpPr>
        <p:grpSp>
          <p:nvGrpSpPr>
            <p:cNvPr id="55" name="Group 54"/>
            <p:cNvGrpSpPr/>
            <p:nvPr/>
          </p:nvGrpSpPr>
          <p:grpSpPr>
            <a:xfrm>
              <a:off x="7543800" y="1676400"/>
              <a:ext cx="1600200" cy="2133600"/>
              <a:chOff x="7543800" y="1981200"/>
              <a:chExt cx="1600200" cy="2133600"/>
            </a:xfrm>
          </p:grpSpPr>
          <p:sp>
            <p:nvSpPr>
              <p:cNvPr id="41" name="TextBox 40"/>
              <p:cNvSpPr txBox="1"/>
              <p:nvPr/>
            </p:nvSpPr>
            <p:spPr>
              <a:xfrm>
                <a:off x="7543800" y="1981200"/>
                <a:ext cx="1600200" cy="923330"/>
              </a:xfrm>
              <a:prstGeom prst="rect">
                <a:avLst/>
              </a:prstGeom>
              <a:noFill/>
            </p:spPr>
            <p:txBody>
              <a:bodyPr wrap="square" rtlCol="0">
                <a:spAutoFit/>
              </a:bodyPr>
              <a:lstStyle/>
              <a:p>
                <a:r>
                  <a:rPr lang="en-US" dirty="0" smtClean="0"/>
                  <a:t>CH</a:t>
                </a:r>
                <a:r>
                  <a:rPr lang="en-US" baseline="-25000" dirty="0" smtClean="0"/>
                  <a:t>4</a:t>
                </a:r>
                <a:r>
                  <a:rPr lang="en-US" dirty="0" smtClean="0"/>
                  <a:t> directly emitted to atmosphere</a:t>
                </a:r>
                <a:endParaRPr lang="en-US" dirty="0"/>
              </a:p>
            </p:txBody>
          </p:sp>
          <p:cxnSp>
            <p:nvCxnSpPr>
              <p:cNvPr id="40" name="Straight Arrow Connector 39"/>
              <p:cNvCxnSpPr/>
              <p:nvPr/>
            </p:nvCxnSpPr>
            <p:spPr bwMode="auto">
              <a:xfrm flipV="1">
                <a:off x="8229600" y="2971800"/>
                <a:ext cx="0" cy="1143000"/>
              </a:xfrm>
              <a:prstGeom prst="straightConnector1">
                <a:avLst/>
              </a:prstGeom>
              <a:noFill/>
              <a:ln w="28575" cap="flat" cmpd="sng" algn="ctr">
                <a:solidFill>
                  <a:schemeClr val="accent1"/>
                </a:solidFill>
                <a:prstDash val="solid"/>
                <a:round/>
                <a:headEnd type="none" w="med" len="med"/>
                <a:tailEnd type="arrow"/>
              </a:ln>
              <a:effectLst/>
            </p:spPr>
          </p:cxnSp>
        </p:grpSp>
        <p:sp>
          <p:nvSpPr>
            <p:cNvPr id="59" name="TextBox 58"/>
            <p:cNvSpPr txBox="1"/>
            <p:nvPr/>
          </p:nvSpPr>
          <p:spPr>
            <a:xfrm>
              <a:off x="8001000" y="3124200"/>
              <a:ext cx="533400" cy="369332"/>
            </a:xfrm>
            <a:prstGeom prst="rect">
              <a:avLst/>
            </a:prstGeom>
            <a:solidFill>
              <a:schemeClr val="bg1"/>
            </a:solidFill>
          </p:spPr>
          <p:txBody>
            <a:bodyPr wrap="square" rtlCol="0">
              <a:spAutoFit/>
            </a:bodyPr>
            <a:lstStyle/>
            <a:p>
              <a:pPr algn="ctr"/>
              <a:r>
                <a:rPr lang="en-US" dirty="0" smtClean="0"/>
                <a:t>No</a:t>
              </a:r>
              <a:endParaRPr lang="en-US" dirty="0"/>
            </a:p>
          </p:txBody>
        </p:sp>
      </p:grpSp>
      <p:grpSp>
        <p:nvGrpSpPr>
          <p:cNvPr id="66" name="Group 65"/>
          <p:cNvGrpSpPr/>
          <p:nvPr/>
        </p:nvGrpSpPr>
        <p:grpSpPr>
          <a:xfrm>
            <a:off x="7315200" y="4495800"/>
            <a:ext cx="1828800" cy="2267129"/>
            <a:chOff x="7315200" y="4495800"/>
            <a:chExt cx="1828800" cy="2267129"/>
          </a:xfrm>
        </p:grpSpPr>
        <p:grpSp>
          <p:nvGrpSpPr>
            <p:cNvPr id="58" name="Group 57"/>
            <p:cNvGrpSpPr/>
            <p:nvPr/>
          </p:nvGrpSpPr>
          <p:grpSpPr>
            <a:xfrm>
              <a:off x="7315200" y="4495800"/>
              <a:ext cx="1828800" cy="2267129"/>
              <a:chOff x="7315200" y="4495800"/>
              <a:chExt cx="1828800" cy="2267129"/>
            </a:xfrm>
          </p:grpSpPr>
          <p:sp>
            <p:nvSpPr>
              <p:cNvPr id="42" name="TextBox 41"/>
              <p:cNvSpPr txBox="1"/>
              <p:nvPr/>
            </p:nvSpPr>
            <p:spPr>
              <a:xfrm>
                <a:off x="7315200" y="5562600"/>
                <a:ext cx="1828800" cy="1200329"/>
              </a:xfrm>
              <a:prstGeom prst="rect">
                <a:avLst/>
              </a:prstGeom>
              <a:solidFill>
                <a:schemeClr val="bg1"/>
              </a:solidFill>
            </p:spPr>
            <p:txBody>
              <a:bodyPr wrap="square" rtlCol="0">
                <a:spAutoFit/>
              </a:bodyPr>
              <a:lstStyle/>
              <a:p>
                <a:r>
                  <a:rPr lang="en-US" dirty="0" smtClean="0"/>
                  <a:t>CH</a:t>
                </a:r>
                <a:r>
                  <a:rPr lang="en-US" baseline="-25000" dirty="0" smtClean="0"/>
                  <a:t>4</a:t>
                </a:r>
                <a:r>
                  <a:rPr lang="en-US" dirty="0" smtClean="0"/>
                  <a:t> recovered and flared or combusted</a:t>
                </a:r>
              </a:p>
              <a:p>
                <a:endParaRPr lang="en-US" dirty="0"/>
              </a:p>
            </p:txBody>
          </p:sp>
          <p:cxnSp>
            <p:nvCxnSpPr>
              <p:cNvPr id="50" name="Straight Arrow Connector 49"/>
              <p:cNvCxnSpPr>
                <a:endCxn id="42" idx="0"/>
              </p:cNvCxnSpPr>
              <p:nvPr/>
            </p:nvCxnSpPr>
            <p:spPr bwMode="auto">
              <a:xfrm>
                <a:off x="8229600" y="4495800"/>
                <a:ext cx="0" cy="1066800"/>
              </a:xfrm>
              <a:prstGeom prst="straightConnector1">
                <a:avLst/>
              </a:prstGeom>
              <a:noFill/>
              <a:ln w="28575" cap="flat" cmpd="sng" algn="ctr">
                <a:solidFill>
                  <a:schemeClr val="accent1"/>
                </a:solidFill>
                <a:prstDash val="solid"/>
                <a:round/>
                <a:headEnd type="none" w="med" len="med"/>
                <a:tailEnd type="arrow"/>
              </a:ln>
              <a:effectLst/>
            </p:spPr>
          </p:cxnSp>
        </p:grpSp>
        <p:sp>
          <p:nvSpPr>
            <p:cNvPr id="63" name="TextBox 62"/>
            <p:cNvSpPr txBox="1"/>
            <p:nvPr/>
          </p:nvSpPr>
          <p:spPr>
            <a:xfrm>
              <a:off x="7924800" y="4812268"/>
              <a:ext cx="609600" cy="369332"/>
            </a:xfrm>
            <a:prstGeom prst="rect">
              <a:avLst/>
            </a:prstGeom>
            <a:solidFill>
              <a:schemeClr val="bg1"/>
            </a:solidFill>
          </p:spPr>
          <p:txBody>
            <a:bodyPr wrap="square" rtlCol="0">
              <a:spAutoFit/>
            </a:bodyPr>
            <a:lstStyle/>
            <a:p>
              <a:pPr algn="ctr"/>
              <a:r>
                <a:rPr lang="en-US" dirty="0" smtClean="0"/>
                <a:t>Yes</a:t>
              </a:r>
              <a:endParaRPr lang="en-US" dirty="0"/>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oundRect">
            <a:avLst/>
          </a:prstGeom>
        </p:spPr>
        <p:txBody>
          <a:bodyPr/>
          <a:lstStyle/>
          <a:p>
            <a:r>
              <a:rPr lang="en-US" dirty="0" smtClean="0"/>
              <a:t>Why do we care about landfill gas?</a:t>
            </a:r>
            <a:endParaRPr lang="en-US" dirty="0"/>
          </a:p>
        </p:txBody>
      </p:sp>
      <p:sp>
        <p:nvSpPr>
          <p:cNvPr id="4" name="Slide Number Placeholder 3"/>
          <p:cNvSpPr>
            <a:spLocks noGrp="1"/>
          </p:cNvSpPr>
          <p:nvPr>
            <p:ph type="sldNum" sz="quarter" idx="10"/>
          </p:nvPr>
        </p:nvSpPr>
        <p:spPr/>
        <p:txBody>
          <a:bodyPr/>
          <a:lstStyle/>
          <a:p>
            <a:fld id="{D4325D4D-289E-48C1-B277-2BEB492A7D19}" type="slidenum">
              <a:rPr lang="en-US" smtClean="0"/>
              <a:pPr/>
              <a:t>4</a:t>
            </a:fld>
            <a:endParaRPr lang="en-US" dirty="0"/>
          </a:p>
        </p:txBody>
      </p:sp>
      <p:sp>
        <p:nvSpPr>
          <p:cNvPr id="8" name="Right Arrow 7"/>
          <p:cNvSpPr/>
          <p:nvPr/>
        </p:nvSpPr>
        <p:spPr bwMode="auto">
          <a:xfrm>
            <a:off x="7543800" y="2438400"/>
            <a:ext cx="978408" cy="484632"/>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ヒラギノ角ゴ Pro W3" pitchFamily="1" charset="-128"/>
            </a:endParaRPr>
          </a:p>
        </p:txBody>
      </p:sp>
      <p:grpSp>
        <p:nvGrpSpPr>
          <p:cNvPr id="3" name="Group 9"/>
          <p:cNvGrpSpPr/>
          <p:nvPr/>
        </p:nvGrpSpPr>
        <p:grpSpPr>
          <a:xfrm>
            <a:off x="2819399" y="1295400"/>
            <a:ext cx="6324601" cy="5105400"/>
            <a:chOff x="3421743" y="1295400"/>
            <a:chExt cx="5722257" cy="4303123"/>
          </a:xfrm>
        </p:grpSpPr>
        <p:graphicFrame>
          <p:nvGraphicFramePr>
            <p:cNvPr id="7" name="Chart 6"/>
            <p:cNvGraphicFramePr/>
            <p:nvPr/>
          </p:nvGraphicFramePr>
          <p:xfrm>
            <a:off x="3421743" y="1295400"/>
            <a:ext cx="5722257" cy="4303123"/>
          </p:xfrm>
          <a:graphic>
            <a:graphicData uri="http://schemas.openxmlformats.org/drawingml/2006/chart">
              <c:chart xmlns:c="http://schemas.openxmlformats.org/drawingml/2006/chart" xmlns:r="http://schemas.openxmlformats.org/officeDocument/2006/relationships" r:id="rId4"/>
            </a:graphicData>
          </a:graphic>
        </p:graphicFrame>
        <p:sp>
          <p:nvSpPr>
            <p:cNvPr id="9" name="Right Arrow 8"/>
            <p:cNvSpPr/>
            <p:nvPr/>
          </p:nvSpPr>
          <p:spPr bwMode="auto">
            <a:xfrm rot="10800000">
              <a:off x="7620000" y="2057400"/>
              <a:ext cx="914400" cy="2286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ヒラギノ角ゴ Pro W3" pitchFamily="1" charset="-128"/>
              </a:endParaRPr>
            </a:p>
          </p:txBody>
        </p:sp>
      </p:grpSp>
      <p:graphicFrame>
        <p:nvGraphicFramePr>
          <p:cNvPr id="5" name="Content Placeholder 4"/>
          <p:cNvGraphicFramePr>
            <a:graphicFrameLocks noGrp="1"/>
          </p:cNvGraphicFramePr>
          <p:nvPr>
            <p:ph idx="1"/>
          </p:nvPr>
        </p:nvGraphicFramePr>
        <p:xfrm>
          <a:off x="-914400" y="1295400"/>
          <a:ext cx="4953000" cy="4343400"/>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prstGeom prst="roundRect">
            <a:avLst/>
          </a:prstGeom>
        </p:spPr>
        <p:txBody>
          <a:bodyPr/>
          <a:lstStyle/>
          <a:p>
            <a:r>
              <a:rPr lang="en-US" dirty="0" smtClean="0"/>
              <a:t>How is the USEPA Tracking Landfill Emissions?</a:t>
            </a:r>
            <a:endParaRPr lang="en-US" dirty="0"/>
          </a:p>
        </p:txBody>
      </p:sp>
      <p:sp>
        <p:nvSpPr>
          <p:cNvPr id="7" name="Content Placeholder 6"/>
          <p:cNvSpPr>
            <a:spLocks noGrp="1"/>
          </p:cNvSpPr>
          <p:nvPr>
            <p:ph idx="1"/>
          </p:nvPr>
        </p:nvSpPr>
        <p:spPr>
          <a:xfrm>
            <a:off x="457200" y="2133600"/>
            <a:ext cx="8229600" cy="3992563"/>
          </a:xfrm>
        </p:spPr>
        <p:txBody>
          <a:bodyPr/>
          <a:lstStyle/>
          <a:p>
            <a:pPr>
              <a:spcBef>
                <a:spcPts val="600"/>
              </a:spcBef>
              <a:spcAft>
                <a:spcPts val="600"/>
              </a:spcAft>
              <a:buClr>
                <a:schemeClr val="accent1"/>
              </a:buClr>
            </a:pPr>
            <a:r>
              <a:rPr lang="en-US" sz="2800" dirty="0" smtClean="0"/>
              <a:t>Solid Waste Inventory (solid waste portion of the Inventory of U.S. GHG Emissions and Sinks)</a:t>
            </a:r>
          </a:p>
          <a:p>
            <a:pPr>
              <a:buClr>
                <a:schemeClr val="accent1"/>
              </a:buClr>
            </a:pPr>
            <a:r>
              <a:rPr lang="en-US" sz="2800" dirty="0" smtClean="0"/>
              <a:t>Subparts HH (Municipal Solid Waste Landfills) and TT (Industrial Waste Landfills) of the Greenhouse Gas Reporting Program (GHGRP)</a:t>
            </a:r>
          </a:p>
        </p:txBody>
      </p:sp>
      <p:sp>
        <p:nvSpPr>
          <p:cNvPr id="5" name="Slide Number Placeholder 4"/>
          <p:cNvSpPr>
            <a:spLocks noGrp="1"/>
          </p:cNvSpPr>
          <p:nvPr>
            <p:ph type="sldNum" sz="quarter" idx="10"/>
          </p:nvPr>
        </p:nvSpPr>
        <p:spPr/>
        <p:txBody>
          <a:bodyPr/>
          <a:lstStyle/>
          <a:p>
            <a:fld id="{D4325D4D-289E-48C1-B277-2BEB492A7D19}"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oundRect">
            <a:avLst/>
          </a:prstGeom>
        </p:spPr>
        <p:txBody>
          <a:bodyPr/>
          <a:lstStyle/>
          <a:p>
            <a:r>
              <a:rPr lang="en-US" dirty="0" smtClean="0"/>
              <a:t>Overview of the Inventory of U.S. GHG Emissions and Sinks</a:t>
            </a:r>
            <a:endParaRPr lang="en-US" dirty="0"/>
          </a:p>
        </p:txBody>
      </p:sp>
      <p:sp>
        <p:nvSpPr>
          <p:cNvPr id="6" name="Content Placeholder 5"/>
          <p:cNvSpPr>
            <a:spLocks noGrp="1"/>
          </p:cNvSpPr>
          <p:nvPr>
            <p:ph idx="1"/>
          </p:nvPr>
        </p:nvSpPr>
        <p:spPr/>
        <p:txBody>
          <a:bodyPr/>
          <a:lstStyle/>
          <a:p>
            <a:pPr>
              <a:buClr>
                <a:schemeClr val="accent1"/>
              </a:buClr>
            </a:pPr>
            <a:r>
              <a:rPr lang="en-US" sz="2800" dirty="0" smtClean="0"/>
              <a:t>Conducted annually since 1990 to meet UNFCCC requirements</a:t>
            </a:r>
          </a:p>
          <a:p>
            <a:pPr>
              <a:buClr>
                <a:schemeClr val="accent1"/>
              </a:buClr>
            </a:pPr>
            <a:r>
              <a:rPr lang="en-US" sz="2800" dirty="0" smtClean="0"/>
              <a:t>Impartial and policy-neutral</a:t>
            </a:r>
          </a:p>
          <a:p>
            <a:pPr>
              <a:buClr>
                <a:schemeClr val="accent1"/>
              </a:buClr>
            </a:pPr>
            <a:r>
              <a:rPr lang="en-US" sz="2800" dirty="0" smtClean="0"/>
              <a:t>Follows IPCC 2006 Guidelines</a:t>
            </a:r>
          </a:p>
          <a:p>
            <a:pPr>
              <a:buClr>
                <a:schemeClr val="accent1"/>
              </a:buClr>
            </a:pPr>
            <a:r>
              <a:rPr lang="en-US" sz="2800" dirty="0" smtClean="0"/>
              <a:t>Uses a combination of secondary datasets</a:t>
            </a:r>
          </a:p>
          <a:p>
            <a:pPr>
              <a:buClr>
                <a:schemeClr val="accent1"/>
              </a:buClr>
            </a:pPr>
            <a:r>
              <a:rPr lang="en-US" sz="2800" dirty="0" smtClean="0"/>
              <a:t>Current and archived U.S. GHG inventories available at: </a:t>
            </a:r>
            <a:r>
              <a:rPr lang="en-US" sz="1800" dirty="0" smtClean="0">
                <a:hlinkClick r:id="rId3"/>
              </a:rPr>
              <a:t>http://www.epa.gov/climatechange/emissions/usinventoryreport.html</a:t>
            </a:r>
            <a:r>
              <a:rPr lang="en-US" sz="1800" dirty="0" smtClean="0"/>
              <a:t> </a:t>
            </a:r>
          </a:p>
        </p:txBody>
      </p:sp>
      <p:sp>
        <p:nvSpPr>
          <p:cNvPr id="7" name="Slide Number Placeholder 6"/>
          <p:cNvSpPr>
            <a:spLocks noGrp="1"/>
          </p:cNvSpPr>
          <p:nvPr>
            <p:ph type="sldNum" sz="quarter" idx="10"/>
          </p:nvPr>
        </p:nvSpPr>
        <p:spPr/>
        <p:txBody>
          <a:bodyPr/>
          <a:lstStyle/>
          <a:p>
            <a:fld id="{D4325D4D-289E-48C1-B277-2BEB492A7D19}" type="slidenum">
              <a:rPr lang="en-US" smtClean="0"/>
              <a:pPr/>
              <a:t>6</a:t>
            </a:fld>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oundRect">
            <a:avLst/>
          </a:prstGeom>
        </p:spPr>
        <p:txBody>
          <a:bodyPr/>
          <a:lstStyle/>
          <a:p>
            <a:r>
              <a:rPr lang="en-US" dirty="0" smtClean="0"/>
              <a:t>How the Solid Waste Inventory Works</a:t>
            </a:r>
            <a:endParaRPr lang="en-US" dirty="0"/>
          </a:p>
        </p:txBody>
      </p:sp>
      <p:pic>
        <p:nvPicPr>
          <p:cNvPr id="93186" name="Picture 2"/>
          <p:cNvPicPr>
            <a:picLocks noGrp="1" noChangeAspect="1" noChangeArrowheads="1"/>
          </p:cNvPicPr>
          <p:nvPr>
            <p:ph sz="half" idx="1"/>
          </p:nvPr>
        </p:nvPicPr>
        <p:blipFill>
          <a:blip r:embed="rId3" cstate="print"/>
          <a:stretch>
            <a:fillRect/>
          </a:stretch>
        </p:blipFill>
        <p:spPr bwMode="auto">
          <a:xfrm>
            <a:off x="234185" y="1600200"/>
            <a:ext cx="4597932" cy="3810000"/>
          </a:xfrm>
          <a:prstGeom prst="rect">
            <a:avLst/>
          </a:prstGeom>
          <a:noFill/>
          <a:ln w="9525">
            <a:noFill/>
            <a:miter lim="800000"/>
            <a:headEnd/>
            <a:tailEnd/>
          </a:ln>
        </p:spPr>
      </p:pic>
      <p:sp>
        <p:nvSpPr>
          <p:cNvPr id="6" name="Content Placeholder 5"/>
          <p:cNvSpPr>
            <a:spLocks noGrp="1"/>
          </p:cNvSpPr>
          <p:nvPr>
            <p:ph sz="half" idx="2"/>
          </p:nvPr>
        </p:nvSpPr>
        <p:spPr>
          <a:xfrm>
            <a:off x="4800600" y="1600200"/>
            <a:ext cx="3886200" cy="4572000"/>
          </a:xfrm>
        </p:spPr>
        <p:txBody>
          <a:bodyPr/>
          <a:lstStyle/>
          <a:p>
            <a:pPr>
              <a:spcBef>
                <a:spcPts val="1200"/>
              </a:spcBef>
              <a:spcAft>
                <a:spcPts val="1200"/>
              </a:spcAft>
              <a:buClr>
                <a:schemeClr val="accent1"/>
              </a:buClr>
            </a:pPr>
            <a:r>
              <a:rPr lang="en-US" dirty="0" smtClean="0"/>
              <a:t>CH</a:t>
            </a:r>
            <a:r>
              <a:rPr lang="en-US" baseline="-25000" dirty="0" smtClean="0"/>
              <a:t>4</a:t>
            </a:r>
            <a:r>
              <a:rPr lang="en-US" dirty="0" smtClean="0"/>
              <a:t> generation estimated from national waste totals (i.e., not landfill-specific)</a:t>
            </a:r>
          </a:p>
          <a:p>
            <a:pPr>
              <a:spcBef>
                <a:spcPts val="1200"/>
              </a:spcBef>
              <a:spcAft>
                <a:spcPts val="1200"/>
              </a:spcAft>
              <a:buClr>
                <a:schemeClr val="accent1"/>
              </a:buClr>
            </a:pPr>
            <a:r>
              <a:rPr lang="en-US" dirty="0" smtClean="0"/>
              <a:t>CH</a:t>
            </a:r>
            <a:r>
              <a:rPr lang="en-US" baseline="-25000" dirty="0" smtClean="0"/>
              <a:t>4</a:t>
            </a:r>
            <a:r>
              <a:rPr lang="en-US" dirty="0" smtClean="0"/>
              <a:t> recovery only for MSW landfills with GCS (i.e., is landfill-specific)</a:t>
            </a:r>
          </a:p>
          <a:p>
            <a:pPr>
              <a:spcBef>
                <a:spcPts val="1200"/>
              </a:spcBef>
              <a:spcAft>
                <a:spcPts val="1200"/>
              </a:spcAft>
              <a:buClr>
                <a:schemeClr val="accent1"/>
              </a:buClr>
            </a:pPr>
            <a:r>
              <a:rPr lang="en-US" dirty="0" smtClean="0"/>
              <a:t>No data on GCS at industrial waste landfills</a:t>
            </a:r>
          </a:p>
        </p:txBody>
      </p:sp>
      <p:sp>
        <p:nvSpPr>
          <p:cNvPr id="4" name="Slide Number Placeholder 3"/>
          <p:cNvSpPr>
            <a:spLocks noGrp="1"/>
          </p:cNvSpPr>
          <p:nvPr>
            <p:ph type="sldNum" sz="quarter" idx="10"/>
          </p:nvPr>
        </p:nvSpPr>
        <p:spPr/>
        <p:txBody>
          <a:bodyPr/>
          <a:lstStyle/>
          <a:p>
            <a:fld id="{D4325D4D-289E-48C1-B277-2BEB492A7D19}"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oundRect">
            <a:avLst/>
          </a:prstGeom>
        </p:spPr>
        <p:txBody>
          <a:bodyPr/>
          <a:lstStyle/>
          <a:p>
            <a:r>
              <a:rPr lang="en-US" dirty="0" smtClean="0"/>
              <a:t>Overview of the GHGRP for Landfills</a:t>
            </a:r>
            <a:endParaRPr lang="en-US" dirty="0"/>
          </a:p>
        </p:txBody>
      </p:sp>
      <p:sp>
        <p:nvSpPr>
          <p:cNvPr id="6" name="Content Placeholder 5"/>
          <p:cNvSpPr>
            <a:spLocks noGrp="1"/>
          </p:cNvSpPr>
          <p:nvPr>
            <p:ph sz="half" idx="1"/>
          </p:nvPr>
        </p:nvSpPr>
        <p:spPr>
          <a:xfrm>
            <a:off x="685800" y="1447800"/>
            <a:ext cx="8153400" cy="4876800"/>
          </a:xfrm>
        </p:spPr>
        <p:txBody>
          <a:bodyPr/>
          <a:lstStyle/>
          <a:p>
            <a:pPr>
              <a:buClr>
                <a:schemeClr val="accent1"/>
              </a:buClr>
            </a:pPr>
            <a:r>
              <a:rPr lang="en-US" dirty="0" smtClean="0"/>
              <a:t>Only landfills meeting the thresholds have to report</a:t>
            </a:r>
          </a:p>
          <a:p>
            <a:pPr>
              <a:buClr>
                <a:schemeClr val="accent1"/>
              </a:buClr>
              <a:buNone/>
            </a:pPr>
            <a:endParaRPr lang="en-US" dirty="0" smtClean="0"/>
          </a:p>
          <a:p>
            <a:pPr>
              <a:buClr>
                <a:schemeClr val="accent1"/>
              </a:buClr>
            </a:pPr>
            <a:r>
              <a:rPr lang="en-US" dirty="0" smtClean="0"/>
              <a:t>HH (Municipal Solid Waste Landfills)</a:t>
            </a:r>
          </a:p>
          <a:p>
            <a:pPr lvl="1">
              <a:buClr>
                <a:schemeClr val="accent1"/>
              </a:buClr>
            </a:pPr>
            <a:r>
              <a:rPr lang="en-US" sz="2200" dirty="0" smtClean="0"/>
              <a:t>Accepted waste on or after 1/1/1980 </a:t>
            </a:r>
          </a:p>
          <a:p>
            <a:pPr lvl="1">
              <a:buClr>
                <a:schemeClr val="accent1"/>
              </a:buClr>
            </a:pPr>
            <a:r>
              <a:rPr lang="en-US" sz="2200" dirty="0" smtClean="0"/>
              <a:t>CH</a:t>
            </a:r>
            <a:r>
              <a:rPr lang="en-US" sz="2200" baseline="-25000" dirty="0" smtClean="0"/>
              <a:t>4</a:t>
            </a:r>
            <a:r>
              <a:rPr lang="en-US" sz="2200" dirty="0" smtClean="0"/>
              <a:t> generation ≥ 25,000 MT or more of CO</a:t>
            </a:r>
            <a:r>
              <a:rPr lang="en-US" sz="2200" baseline="-25000" dirty="0" smtClean="0"/>
              <a:t>2</a:t>
            </a:r>
            <a:r>
              <a:rPr lang="en-US" sz="2200" dirty="0" smtClean="0"/>
              <a:t>e</a:t>
            </a:r>
          </a:p>
          <a:p>
            <a:pPr lvl="1">
              <a:buClr>
                <a:schemeClr val="accent1"/>
              </a:buClr>
              <a:buNone/>
            </a:pPr>
            <a:r>
              <a:rPr lang="en-US" sz="2400" dirty="0" smtClean="0"/>
              <a:t> </a:t>
            </a:r>
          </a:p>
          <a:p>
            <a:pPr>
              <a:buClr>
                <a:schemeClr val="accent1"/>
              </a:buClr>
            </a:pPr>
            <a:r>
              <a:rPr lang="en-US" dirty="0" smtClean="0"/>
              <a:t>TT (Industrial Waste Landfills)</a:t>
            </a:r>
          </a:p>
          <a:p>
            <a:pPr lvl="1">
              <a:buClr>
                <a:schemeClr val="accent1"/>
              </a:buClr>
            </a:pPr>
            <a:r>
              <a:rPr lang="en-US" sz="2200" dirty="0" smtClean="0"/>
              <a:t>Accepted waste on or after 1/1/1980 </a:t>
            </a:r>
          </a:p>
          <a:p>
            <a:pPr lvl="1">
              <a:buClr>
                <a:schemeClr val="accent1"/>
              </a:buClr>
            </a:pPr>
            <a:r>
              <a:rPr lang="en-US" sz="2200" dirty="0" smtClean="0"/>
              <a:t>Located at a facility whose total landfill design capacity is ≥ 300,000 MT </a:t>
            </a:r>
          </a:p>
          <a:p>
            <a:pPr lvl="1">
              <a:buClr>
                <a:schemeClr val="accent1"/>
              </a:buClr>
            </a:pPr>
            <a:r>
              <a:rPr lang="en-US" sz="2200" dirty="0" smtClean="0"/>
              <a:t>Combined GHG emissions ≥ 25,000 MT</a:t>
            </a:r>
          </a:p>
          <a:p>
            <a:endParaRPr lang="en-US" dirty="0" smtClean="0"/>
          </a:p>
          <a:p>
            <a:endParaRPr lang="en-US" dirty="0" smtClean="0"/>
          </a:p>
        </p:txBody>
      </p:sp>
      <p:sp>
        <p:nvSpPr>
          <p:cNvPr id="7" name="Slide Number Placeholder 6"/>
          <p:cNvSpPr>
            <a:spLocks noGrp="1"/>
          </p:cNvSpPr>
          <p:nvPr>
            <p:ph type="sldNum" sz="quarter" idx="10"/>
          </p:nvPr>
        </p:nvSpPr>
        <p:spPr/>
        <p:txBody>
          <a:bodyPr/>
          <a:lstStyle/>
          <a:p>
            <a:fld id="{D4325D4D-289E-48C1-B277-2BEB492A7D19}" type="slidenum">
              <a:rPr lang="en-US" smtClean="0"/>
              <a:pPr/>
              <a:t>8</a:t>
            </a:fld>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oundRect">
            <a:avLst/>
          </a:prstGeom>
        </p:spPr>
        <p:txBody>
          <a:bodyPr/>
          <a:lstStyle/>
          <a:p>
            <a:r>
              <a:rPr lang="en-US" dirty="0" smtClean="0"/>
              <a:t>GHGRP Reporting Details</a:t>
            </a:r>
            <a:endParaRPr lang="en-US" dirty="0"/>
          </a:p>
        </p:txBody>
      </p:sp>
      <p:sp>
        <p:nvSpPr>
          <p:cNvPr id="6" name="Content Placeholder 5"/>
          <p:cNvSpPr>
            <a:spLocks noGrp="1"/>
          </p:cNvSpPr>
          <p:nvPr>
            <p:ph sz="half" idx="1"/>
          </p:nvPr>
        </p:nvSpPr>
        <p:spPr>
          <a:xfrm>
            <a:off x="457200" y="1676400"/>
            <a:ext cx="8153400" cy="4724400"/>
          </a:xfrm>
        </p:spPr>
        <p:txBody>
          <a:bodyPr/>
          <a:lstStyle/>
          <a:p>
            <a:pPr>
              <a:spcBef>
                <a:spcPts val="1200"/>
              </a:spcBef>
              <a:buClr>
                <a:schemeClr val="accent1"/>
              </a:buClr>
            </a:pPr>
            <a:r>
              <a:rPr lang="en-US" sz="2800" dirty="0" smtClean="0"/>
              <a:t>Data reported through e-GGRT</a:t>
            </a:r>
          </a:p>
          <a:p>
            <a:pPr>
              <a:spcBef>
                <a:spcPts val="1200"/>
              </a:spcBef>
              <a:buClr>
                <a:schemeClr val="accent1"/>
              </a:buClr>
            </a:pPr>
            <a:r>
              <a:rPr lang="en-US" sz="2800" dirty="0" smtClean="0"/>
              <a:t>Extensive verification process </a:t>
            </a:r>
          </a:p>
          <a:p>
            <a:pPr>
              <a:buClr>
                <a:schemeClr val="accent1"/>
              </a:buClr>
            </a:pPr>
            <a:r>
              <a:rPr lang="en-US" sz="2800" dirty="0" smtClean="0"/>
              <a:t>Reporting schedule (annually)</a:t>
            </a:r>
          </a:p>
          <a:p>
            <a:pPr lvl="1">
              <a:buClr>
                <a:schemeClr val="accent1"/>
              </a:buClr>
            </a:pPr>
            <a:r>
              <a:rPr lang="en-US" sz="2400" dirty="0" smtClean="0"/>
              <a:t>HH first reported in 3/2011 for 2010</a:t>
            </a:r>
          </a:p>
          <a:p>
            <a:pPr lvl="1">
              <a:buClr>
                <a:schemeClr val="accent1"/>
              </a:buClr>
            </a:pPr>
            <a:r>
              <a:rPr lang="en-US" sz="2400" dirty="0" smtClean="0"/>
              <a:t>TT first reporting in 9/2012 for 2011</a:t>
            </a:r>
            <a:endParaRPr lang="en-US" sz="1600" dirty="0" smtClean="0"/>
          </a:p>
          <a:p>
            <a:pPr>
              <a:spcBef>
                <a:spcPts val="1200"/>
              </a:spcBef>
              <a:buClr>
                <a:schemeClr val="accent1"/>
              </a:buClr>
            </a:pPr>
            <a:r>
              <a:rPr lang="en-US" sz="2800" dirty="0" smtClean="0"/>
              <a:t>Some data (emissions equation inputs) deferred from reporting until 3/2013 or 3/2015</a:t>
            </a:r>
          </a:p>
        </p:txBody>
      </p:sp>
      <p:sp>
        <p:nvSpPr>
          <p:cNvPr id="7" name="Slide Number Placeholder 6"/>
          <p:cNvSpPr>
            <a:spLocks noGrp="1"/>
          </p:cNvSpPr>
          <p:nvPr>
            <p:ph type="sldNum" sz="quarter" idx="10"/>
          </p:nvPr>
        </p:nvSpPr>
        <p:spPr/>
        <p:txBody>
          <a:bodyPr/>
          <a:lstStyle/>
          <a:p>
            <a:fld id="{D4325D4D-289E-48C1-B277-2BEB492A7D19}" type="slidenum">
              <a:rPr lang="en-US" smtClean="0"/>
              <a:pPr/>
              <a:t>9</a:t>
            </a:fld>
            <a:endParaRPr lang="en-US" dirty="0"/>
          </a:p>
        </p:txBody>
      </p:sp>
      <p:pic>
        <p:nvPicPr>
          <p:cNvPr id="5" name="Picture 4" descr="egret_logo_e-GGRT"/>
          <p:cNvPicPr>
            <a:picLocks noChangeAspect="1" noChangeArrowheads="1"/>
          </p:cNvPicPr>
          <p:nvPr/>
        </p:nvPicPr>
        <p:blipFill>
          <a:blip r:embed="rId3" cstate="print"/>
          <a:srcRect/>
          <a:stretch>
            <a:fillRect/>
          </a:stretch>
        </p:blipFill>
        <p:spPr bwMode="auto">
          <a:xfrm>
            <a:off x="6408413" y="1828800"/>
            <a:ext cx="2735587" cy="1295400"/>
          </a:xfrm>
          <a:prstGeom prst="rect">
            <a:avLst/>
          </a:prstGeom>
          <a:noFill/>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2|15.6|11.8|10.5|24.5|20.4|20.7|9.8"/>
</p:tagLst>
</file>

<file path=ppt/tags/tag2.xml><?xml version="1.0" encoding="utf-8"?>
<p:tagLst xmlns:a="http://schemas.openxmlformats.org/drawingml/2006/main" xmlns:r="http://schemas.openxmlformats.org/officeDocument/2006/relationships" xmlns:p="http://schemas.openxmlformats.org/presentationml/2006/main">
  <p:tag name="TIMING" val="|33.3"/>
</p:tagLst>
</file>

<file path=ppt/tags/tag3.xml><?xml version="1.0" encoding="utf-8"?>
<p:tagLst xmlns:a="http://schemas.openxmlformats.org/drawingml/2006/main" xmlns:r="http://schemas.openxmlformats.org/officeDocument/2006/relationships" xmlns:p="http://schemas.openxmlformats.org/presentationml/2006/main">
  <p:tag name="TIMING" val="|14.4|7"/>
</p:tagLst>
</file>

<file path=ppt/tags/tag4.xml><?xml version="1.0" encoding="utf-8"?>
<p:tagLst xmlns:a="http://schemas.openxmlformats.org/drawingml/2006/main" xmlns:r="http://schemas.openxmlformats.org/officeDocument/2006/relationships" xmlns:p="http://schemas.openxmlformats.org/presentationml/2006/main">
  <p:tag name="TIMING" val="|3.6"/>
</p:tagLst>
</file>

<file path=ppt/tags/tag5.xml><?xml version="1.0" encoding="utf-8"?>
<p:tagLst xmlns:a="http://schemas.openxmlformats.org/drawingml/2006/main" xmlns:r="http://schemas.openxmlformats.org/officeDocument/2006/relationships" xmlns:p="http://schemas.openxmlformats.org/presentationml/2006/main">
  <p:tag name="TIMING" val="|0.1|6.6|15.1"/>
</p:tagLst>
</file>

<file path=ppt/tags/tag6.xml><?xml version="1.0" encoding="utf-8"?>
<p:tagLst xmlns:a="http://schemas.openxmlformats.org/drawingml/2006/main" xmlns:r="http://schemas.openxmlformats.org/officeDocument/2006/relationships" xmlns:p="http://schemas.openxmlformats.org/presentationml/2006/main">
  <p:tag name="TIMING" val="|0.7|18.9|2.4"/>
</p:tagLst>
</file>

<file path=ppt/tags/tag7.xml><?xml version="1.0" encoding="utf-8"?>
<p:tagLst xmlns:a="http://schemas.openxmlformats.org/drawingml/2006/main" xmlns:r="http://schemas.openxmlformats.org/officeDocument/2006/relationships" xmlns:p="http://schemas.openxmlformats.org/presentationml/2006/main">
  <p:tag name="TIMING" val="|46.5"/>
</p:tagLst>
</file>

<file path=ppt/tags/tag8.xml><?xml version="1.0" encoding="utf-8"?>
<p:tagLst xmlns:a="http://schemas.openxmlformats.org/drawingml/2006/main" xmlns:r="http://schemas.openxmlformats.org/officeDocument/2006/relationships" xmlns:p="http://schemas.openxmlformats.org/presentationml/2006/main">
  <p:tag name="TIMING" val="|4.1|2.9|0.5|18.2|6.5|2.6|7.4|28.1"/>
</p:tagLst>
</file>

<file path=ppt/tags/tag9.xml><?xml version="1.0" encoding="utf-8"?>
<p:tagLst xmlns:a="http://schemas.openxmlformats.org/drawingml/2006/main" xmlns:r="http://schemas.openxmlformats.org/officeDocument/2006/relationships" xmlns:p="http://schemas.openxmlformats.org/presentationml/2006/main">
  <p:tag name="TIMING" val="|0.6"/>
</p:tagLst>
</file>

<file path=ppt/theme/theme1.xml><?xml version="1.0" encoding="utf-8"?>
<a:theme xmlns:a="http://schemas.openxmlformats.org/drawingml/2006/main" name="RTI Corporate Template">
  <a:themeElements>
    <a:clrScheme name="RTI Theme Colors">
      <a:dk1>
        <a:srgbClr val="000000"/>
      </a:dk1>
      <a:lt1>
        <a:srgbClr val="FFFFFF"/>
      </a:lt1>
      <a:dk2>
        <a:srgbClr val="000000"/>
      </a:dk2>
      <a:lt2>
        <a:srgbClr val="808080"/>
      </a:lt2>
      <a:accent1>
        <a:srgbClr val="085295"/>
      </a:accent1>
      <a:accent2>
        <a:srgbClr val="D06F1A"/>
      </a:accent2>
      <a:accent3>
        <a:srgbClr val="B1953A"/>
      </a:accent3>
      <a:accent4>
        <a:srgbClr val="FFC525"/>
      </a:accent4>
      <a:accent5>
        <a:srgbClr val="5D9732"/>
      </a:accent5>
      <a:accent6>
        <a:srgbClr val="4F2683"/>
      </a:accent6>
      <a:hlink>
        <a:srgbClr val="0045C7"/>
      </a:hlink>
      <a:folHlink>
        <a:srgbClr val="5D6EC9"/>
      </a:folHlink>
    </a:clrScheme>
    <a:fontScheme name="Custom Design">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RTI Corporate">
  <a:themeElements>
    <a:clrScheme name="RTI Theme Colors">
      <a:dk1>
        <a:srgbClr val="000000"/>
      </a:dk1>
      <a:lt1>
        <a:srgbClr val="FFFFFF"/>
      </a:lt1>
      <a:dk2>
        <a:srgbClr val="000000"/>
      </a:dk2>
      <a:lt2>
        <a:srgbClr val="808080"/>
      </a:lt2>
      <a:accent1>
        <a:srgbClr val="085295"/>
      </a:accent1>
      <a:accent2>
        <a:srgbClr val="D06F1A"/>
      </a:accent2>
      <a:accent3>
        <a:srgbClr val="B1953A"/>
      </a:accent3>
      <a:accent4>
        <a:srgbClr val="FFC525"/>
      </a:accent4>
      <a:accent5>
        <a:srgbClr val="5D9732"/>
      </a:accent5>
      <a:accent6>
        <a:srgbClr val="4F2683"/>
      </a:accent6>
      <a:hlink>
        <a:srgbClr val="0045C7"/>
      </a:hlink>
      <a:folHlink>
        <a:srgbClr val="5D6EC9"/>
      </a:folHlink>
    </a:clrScheme>
    <a:fontScheme name="Custom Design">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4009</TotalTime>
  <Words>2960</Words>
  <Application>Microsoft Office PowerPoint</Application>
  <PresentationFormat>On-screen Show (4:3)</PresentationFormat>
  <Paragraphs>359</Paragraphs>
  <Slides>26</Slides>
  <Notes>21</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RTI Corporate Template</vt:lpstr>
      <vt:lpstr>1_RTI Corporate</vt:lpstr>
      <vt:lpstr>Understanding the Inventory of U.S. GHG Emissions and Sinks and the GHG Reporting Program for Landfills</vt:lpstr>
      <vt:lpstr>Goals of this Presentation</vt:lpstr>
      <vt:lpstr>Landfill Gas Background</vt:lpstr>
      <vt:lpstr>Why do we care about landfill gas?</vt:lpstr>
      <vt:lpstr>How is the USEPA Tracking Landfill Emissions?</vt:lpstr>
      <vt:lpstr>Overview of the Inventory of U.S. GHG Emissions and Sinks</vt:lpstr>
      <vt:lpstr>How the Solid Waste Inventory Works</vt:lpstr>
      <vt:lpstr>Overview of the GHGRP for Landfills</vt:lpstr>
      <vt:lpstr>GHGRP Reporting Details</vt:lpstr>
      <vt:lpstr>Outline for Methodology Discussion</vt:lpstr>
      <vt:lpstr>Slide 11</vt:lpstr>
      <vt:lpstr>Slide 12</vt:lpstr>
      <vt:lpstr>Slide 13</vt:lpstr>
      <vt:lpstr>Slide 14</vt:lpstr>
      <vt:lpstr>CH4 Recovery from Landfills with GCS</vt:lpstr>
      <vt:lpstr>CH4 Recovery from Landfills with GCS (continued)</vt:lpstr>
      <vt:lpstr>Slide 17</vt:lpstr>
      <vt:lpstr>Slide 18</vt:lpstr>
      <vt:lpstr>Back to the point of this presentation . . . </vt:lpstr>
      <vt:lpstr>Comparing the Methodologies</vt:lpstr>
      <vt:lpstr>How and when can the GHGRP data improve the Inventory?</vt:lpstr>
      <vt:lpstr>Thanks for your attention!</vt:lpstr>
      <vt:lpstr>Extra Slides</vt:lpstr>
      <vt:lpstr>Slide 24</vt:lpstr>
      <vt:lpstr>A Closer Look at CH4 Emissions from Landfills in the U.S.</vt:lpstr>
      <vt:lpstr>Slide 26</vt:lpstr>
    </vt:vector>
  </TitlesOfParts>
  <Company>RTI International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Anna Weaver</dc:creator>
  <cp:lastModifiedBy>kbronstein</cp:lastModifiedBy>
  <cp:revision>718</cp:revision>
  <dcterms:created xsi:type="dcterms:W3CDTF">2012-04-06T19:20:44Z</dcterms:created>
  <dcterms:modified xsi:type="dcterms:W3CDTF">2012-08-14T16:45:26Z</dcterms:modified>
</cp:coreProperties>
</file>