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2"/>
  </p:sldMasterIdLst>
  <p:notesMasterIdLst>
    <p:notesMasterId r:id="rId38"/>
  </p:notesMasterIdLst>
  <p:handoutMasterIdLst>
    <p:handoutMasterId r:id="rId39"/>
  </p:handoutMasterIdLst>
  <p:sldIdLst>
    <p:sldId id="256" r:id="rId13"/>
    <p:sldId id="327" r:id="rId14"/>
    <p:sldId id="316" r:id="rId15"/>
    <p:sldId id="286" r:id="rId16"/>
    <p:sldId id="325" r:id="rId17"/>
    <p:sldId id="326" r:id="rId18"/>
    <p:sldId id="328" r:id="rId19"/>
    <p:sldId id="287" r:id="rId20"/>
    <p:sldId id="288" r:id="rId21"/>
    <p:sldId id="304" r:id="rId22"/>
    <p:sldId id="295" r:id="rId23"/>
    <p:sldId id="299" r:id="rId24"/>
    <p:sldId id="302" r:id="rId25"/>
    <p:sldId id="306" r:id="rId26"/>
    <p:sldId id="307" r:id="rId27"/>
    <p:sldId id="308" r:id="rId28"/>
    <p:sldId id="324" r:id="rId29"/>
    <p:sldId id="309" r:id="rId30"/>
    <p:sldId id="311" r:id="rId31"/>
    <p:sldId id="312" r:id="rId32"/>
    <p:sldId id="314" r:id="rId33"/>
    <p:sldId id="322" r:id="rId34"/>
    <p:sldId id="323" r:id="rId35"/>
    <p:sldId id="291" r:id="rId36"/>
    <p:sldId id="329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l, Franklyn" initials="HF" lastIdx="14" clrIdx="0">
    <p:extLst>
      <p:ext uri="{19B8F6BF-5375-455C-9EA6-DF929625EA0E}">
        <p15:presenceInfo xmlns:p15="http://schemas.microsoft.com/office/powerpoint/2012/main" userId="S-1-5-21-1339303556-449845944-1601390327-148277" providerId="AD"/>
      </p:ext>
    </p:extLst>
  </p:cmAuthor>
  <p:cmAuthor id="2" name="Senthil, Velu" initials="SV" lastIdx="13" clrIdx="1">
    <p:extLst>
      <p:ext uri="{19B8F6BF-5375-455C-9EA6-DF929625EA0E}">
        <p15:presenceInfo xmlns:p15="http://schemas.microsoft.com/office/powerpoint/2012/main" userId="S-1-5-21-1339303556-449845944-1601390327-1320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330" autoAdjust="0"/>
    <p:restoredTop sz="89915" autoAdjust="0"/>
  </p:normalViewPr>
  <p:slideViewPr>
    <p:cSldViewPr>
      <p:cViewPr varScale="1">
        <p:scale>
          <a:sx n="104" d="100"/>
          <a:sy n="104" d="100"/>
        </p:scale>
        <p:origin x="594" y="114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commentAuthors" Target="commentAuthors.xml"/><Relationship Id="rId45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TRI Facilities Revision Rate - RY07-14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'[New Tech Contact Counts by Facility 110915.xlsx]Sheet1'!$C$18</c:f>
              <c:strCache>
                <c:ptCount val="1"/>
                <c:pt idx="0">
                  <c:v>Total Facilities*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'[New Tech Contact Counts by Facility 110915.xlsx]Sheet1'!$A$19:$A$26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'[New Tech Contact Counts by Facility 110915.xlsx]Sheet1'!$C$19:$C$26</c:f>
              <c:numCache>
                <c:formatCode>General</c:formatCode>
                <c:ptCount val="8"/>
                <c:pt idx="0">
                  <c:v>23126</c:v>
                </c:pt>
                <c:pt idx="1">
                  <c:v>22555</c:v>
                </c:pt>
                <c:pt idx="2">
                  <c:v>21698</c:v>
                </c:pt>
                <c:pt idx="3">
                  <c:v>21542</c:v>
                </c:pt>
                <c:pt idx="4">
                  <c:v>21562</c:v>
                </c:pt>
                <c:pt idx="5">
                  <c:v>21708</c:v>
                </c:pt>
                <c:pt idx="6">
                  <c:v>21772</c:v>
                </c:pt>
                <c:pt idx="7">
                  <c:v>21657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E1-4C82-BB38-AD75A7363CE7}"/>
            </c:ext>
          </c:extLst>
        </c:ser>
        <c:ser>
          <c:idx val="1"/>
          <c:order val="1"/>
          <c:tx>
            <c:strRef>
              <c:f>'[New Tech Contact Counts by Facility 110915.xlsx]Sheet1'!$D$18</c:f>
              <c:strCache>
                <c:ptCount val="1"/>
                <c:pt idx="0">
                  <c:v>#Facilities 
that 
Revised*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'[New Tech Contact Counts by Facility 110915.xlsx]Sheet1'!$A$19:$A$26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'[New Tech Contact Counts by Facility 110915.xlsx]Sheet1'!$D$19:$D$26</c:f>
              <c:numCache>
                <c:formatCode>General</c:formatCode>
                <c:ptCount val="8"/>
                <c:pt idx="0">
                  <c:v>2015</c:v>
                </c:pt>
                <c:pt idx="1">
                  <c:v>1864</c:v>
                </c:pt>
                <c:pt idx="2">
                  <c:v>2026</c:v>
                </c:pt>
                <c:pt idx="3">
                  <c:v>1423</c:v>
                </c:pt>
                <c:pt idx="4">
                  <c:v>2094</c:v>
                </c:pt>
                <c:pt idx="5">
                  <c:v>1178</c:v>
                </c:pt>
                <c:pt idx="6">
                  <c:v>1005</c:v>
                </c:pt>
                <c:pt idx="7">
                  <c:v>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E1-4C82-BB38-AD75A7363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175120"/>
        <c:axId val="74175680"/>
      </c:barChart>
      <c:lineChart>
        <c:grouping val="standard"/>
        <c:varyColors val="0"/>
        <c:ser>
          <c:idx val="2"/>
          <c:order val="2"/>
          <c:tx>
            <c:strRef>
              <c:f>'[New Tech Contact Counts by Facility 110915.xlsx]Sheet1'!$E$18</c:f>
              <c:strCache>
                <c:ptCount val="1"/>
                <c:pt idx="0">
                  <c:v>Percent Revised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'[New Tech Contact Counts by Facility 110915.xlsx]Sheet1'!$A$19:$A$26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'[New Tech Contact Counts by Facility 110915.xlsx]Sheet1'!$E$19:$E$26</c:f>
              <c:numCache>
                <c:formatCode>0.0%</c:formatCode>
                <c:ptCount val="8"/>
                <c:pt idx="0">
                  <c:v>8.7131367292225204E-2</c:v>
                </c:pt>
                <c:pt idx="1">
                  <c:v>8.2642429616493013E-2</c:v>
                </c:pt>
                <c:pt idx="2">
                  <c:v>9.3372661074753435E-2</c:v>
                </c:pt>
                <c:pt idx="3">
                  <c:v>6.605700492062018E-2</c:v>
                </c:pt>
                <c:pt idx="4">
                  <c:v>9.7115295427140341E-2</c:v>
                </c:pt>
                <c:pt idx="5">
                  <c:v>5.4265708494564219E-2</c:v>
                </c:pt>
                <c:pt idx="6">
                  <c:v>4.6160205768877458E-2</c:v>
                </c:pt>
                <c:pt idx="7">
                  <c:v>2.5211248095304058E-2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E1-4C82-BB38-AD75A7363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4176800"/>
        <c:axId val="74176240"/>
      </c:lineChart>
      <c:catAx>
        <c:axId val="7417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75680"/>
        <c:crosses val="autoZero"/>
        <c:auto val="1"/>
        <c:lblAlgn val="ctr"/>
        <c:lblOffset val="100"/>
        <c:noMultiLvlLbl val="0"/>
      </c:catAx>
      <c:valAx>
        <c:axId val="7417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75120"/>
        <c:crosses val="autoZero"/>
        <c:crossBetween val="between"/>
      </c:valAx>
      <c:valAx>
        <c:axId val="74176240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76800"/>
        <c:crosses val="max"/>
        <c:crossBetween val="between"/>
      </c:valAx>
      <c:catAx>
        <c:axId val="741768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41762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175063881790916E-2"/>
          <c:y val="0.74300634295713031"/>
          <c:w val="0.97043330655568194"/>
          <c:h val="0.229215879265091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TRI Facilities with New and Exixsting Tech Contacts Revisions - RY07-14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'[New Tech Contact Counts by Facility 110915.xlsx]Sheet1'!$D$46</c:f>
              <c:strCache>
                <c:ptCount val="1"/>
                <c:pt idx="0">
                  <c:v>Percent Facilities with No New Tech Contacts that  Revised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'[New Tech Contact Counts by Facility 110915.xlsx]Sheet1'!$A$47:$A$54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'[New Tech Contact Counts by Facility 110915.xlsx]Sheet1'!$D$47:$D$54</c:f>
              <c:numCache>
                <c:formatCode>0.0%</c:formatCode>
                <c:ptCount val="8"/>
                <c:pt idx="0">
                  <c:v>7.5334721808985428E-2</c:v>
                </c:pt>
                <c:pt idx="1">
                  <c:v>7.6446773041200289E-2</c:v>
                </c:pt>
                <c:pt idx="2">
                  <c:v>8.8313953488372093E-2</c:v>
                </c:pt>
                <c:pt idx="3">
                  <c:v>5.8703271028037386E-2</c:v>
                </c:pt>
                <c:pt idx="4">
                  <c:v>9.2480974124809739E-2</c:v>
                </c:pt>
                <c:pt idx="5">
                  <c:v>4.9036672468639339E-2</c:v>
                </c:pt>
                <c:pt idx="6">
                  <c:v>4.0454051443062432E-2</c:v>
                </c:pt>
                <c:pt idx="7">
                  <c:v>2.4353487250587738E-2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45-4B0D-A71A-4587CABDDD07}"/>
            </c:ext>
          </c:extLst>
        </c:ser>
        <c:ser>
          <c:idx val="1"/>
          <c:order val="1"/>
          <c:tx>
            <c:strRef>
              <c:f>'[New Tech Contact Counts by Facility 110915.xlsx]Sheet1'!$H$46</c:f>
              <c:strCache>
                <c:ptCount val="1"/>
                <c:pt idx="0">
                  <c:v>Percent Facilities with New Tech Contacts that  Revised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'[New Tech Contact Counts by Facility 110915.xlsx]Sheet1'!$A$47:$A$54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'[New Tech Contact Counts by Facility 110915.xlsx]Sheet1'!$H$47:$H$54</c:f>
              <c:numCache>
                <c:formatCode>0.0%</c:formatCode>
                <c:ptCount val="8"/>
                <c:pt idx="0">
                  <c:v>0.1184939091915836</c:v>
                </c:pt>
                <c:pt idx="1">
                  <c:v>0.10071192915436708</c:v>
                </c:pt>
                <c:pt idx="2">
                  <c:v>0.11271676300578035</c:v>
                </c:pt>
                <c:pt idx="3">
                  <c:v>9.4527363184079602E-2</c:v>
                </c:pt>
                <c:pt idx="4">
                  <c:v>0.11193303484524041</c:v>
                </c:pt>
                <c:pt idx="5">
                  <c:v>7.1527640182286509E-2</c:v>
                </c:pt>
                <c:pt idx="6">
                  <c:v>6.4299424184261031E-2</c:v>
                </c:pt>
                <c:pt idx="7">
                  <c:v>2.8018942383583267E-2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45-4B0D-A71A-4587CABDD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7121152"/>
        <c:axId val="257121712"/>
      </c:lineChart>
      <c:catAx>
        <c:axId val="25712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121712"/>
        <c:crosses val="autoZero"/>
        <c:auto val="1"/>
        <c:lblAlgn val="ctr"/>
        <c:lblOffset val="100"/>
        <c:noMultiLvlLbl val="0"/>
      </c:catAx>
      <c:valAx>
        <c:axId val="25712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12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50356418137776"/>
          <c:y val="0.85069335083114606"/>
          <c:w val="0.80917038495188109"/>
          <c:h val="0.149306649168853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CB1CB319-58E1-4FC3-987D-12070D01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47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BDAA8049-7226-4A8F-B246-B799B6719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49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1C6CF-0441-40CA-A64C-348E3A34564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0154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5802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661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98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E08AE9-5ACC-4258-9178-74C61300550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8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84" charset="-128"/>
              <a:cs typeface="+mn-cs"/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9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Use readily available data (including monitoring data) collected pursuant to other provisions of law, or, where such data are not readily available, "reasonable estimates" of the amounts involved.</a:t>
            </a:r>
          </a:p>
          <a:p>
            <a:endParaRPr lang="en-US" sz="1200" dirty="0"/>
          </a:p>
          <a:p>
            <a:r>
              <a:rPr lang="en-US" sz="1200" dirty="0"/>
              <a:t>If available data (including monitoring data) are known to be non-representative, facilities must make reasonable estimates using the best readily available information.</a:t>
            </a:r>
          </a:p>
          <a:p>
            <a:endParaRPr lang="en-US" sz="1200" dirty="0"/>
          </a:p>
          <a:p>
            <a:r>
              <a:rPr lang="en-US" sz="1200" dirty="0"/>
              <a:t>Reasonable estimates of the amounts released should be made using published emission factors, material balance calculations, or engineering calculations. </a:t>
            </a:r>
          </a:p>
          <a:p>
            <a:endParaRPr lang="en-US" sz="1200" dirty="0"/>
          </a:p>
          <a:p>
            <a:r>
              <a:rPr lang="en-US" sz="1200" dirty="0"/>
              <a:t>You may not use emission factors or calculations to estimate releases if more accurate data are available.</a:t>
            </a:r>
          </a:p>
          <a:p>
            <a:endParaRPr lang="en-US" sz="1200" dirty="0"/>
          </a:p>
          <a:p>
            <a:r>
              <a:rPr lang="en-US" sz="1200" dirty="0"/>
              <a:t>No additional monitoring or measurement beyond that required under other provisions of law or regulation or as part of routine plant operations is required for purpose of completing Form 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CFD58-C84F-4C0F-A807-2D6D8BCE958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56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A8049-7226-4A8F-B246-B799B6719FB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00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A8049-7226-4A8F-B246-B799B6719FB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90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A8049-7226-4A8F-B246-B799B6719FB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01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DAA8049-7226-4A8F-B246-B799B6719FB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79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77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3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D0B059-5536-46DF-9817-6515834F3F9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48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>
            <a:lum bright="10000"/>
          </a:blip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>
            <a:lum bright="-10000" contrast="28000"/>
          </a:blip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CE2F4-5C27-4D0C-9BC0-7CC5A47AD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err="1"/>
              <a:t>lev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4896B-870C-4285-B5E2-3C5DB37A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0447-50A7-4D10-A768-6CF485573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95C2-18B0-4B6D-B4FE-E706488AC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850D5-F931-40CC-8B29-9335CBE5A0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00200"/>
            <a:ext cx="76200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509B-5088-4E14-9FC2-4C3829648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85254-F405-4781-A178-DA088E4266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2EE85-8C18-4302-BC66-0BF2AD96C6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D7E18-9B99-43D8-825D-F9E0ECC79D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67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74211-4645-42D6-8768-BCF4C0423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B454-F380-41D4-82EB-03CF47589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FFDE3-FB1A-4514-9C8B-887BC53D8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1419-4646-4B31-80B3-BC70BD96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257EE-158B-4F00-967E-129DEA524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CD785-B4A9-4D76-8846-58E6A59E5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17" cstate="print">
            <a:lum bright="10000"/>
          </a:blip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600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6670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8/14/2917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U.S. Environmental Protection Agency       For Conference/Training Purposes Only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pitchFamily="84" charset="-128"/>
                <a:cs typeface="+mn-cs"/>
              </a:defRPr>
            </a:lvl1pPr>
          </a:lstStyle>
          <a:p>
            <a:pPr>
              <a:defRPr/>
            </a:pPr>
            <a:fld id="{06074C54-4BFD-4D78-A377-2D30952CB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senthil.velu@epa.gov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TRI Data Quality Activities</a:t>
            </a:r>
            <a:br>
              <a:rPr lang="en-US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en-US" sz="2400" dirty="0">
                <a:solidFill>
                  <a:schemeClr val="tx1"/>
                </a:solidFill>
                <a:latin typeface="Calibri" pitchFamily="34" charset="0"/>
              </a:rPr>
              <a:t>-- An Overview</a:t>
            </a:r>
            <a:endParaRPr lang="en-US" sz="24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1430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Calibri" panose="020F0502020204030204" pitchFamily="34" charset="0"/>
              </a:rPr>
              <a:t>Velu Senthil</a:t>
            </a:r>
          </a:p>
          <a:p>
            <a:pPr eaLnBrk="1" hangingPunct="1"/>
            <a:r>
              <a:rPr lang="en-US" sz="2000" dirty="0">
                <a:latin typeface="Calibri" panose="020F0502020204030204" pitchFamily="34" charset="0"/>
              </a:rPr>
              <a:t>Toxics Release Inventory Program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08112"/>
            <a:ext cx="7884368" cy="792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NEI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14" y="1600200"/>
            <a:ext cx="8686800" cy="4648200"/>
          </a:xfrm>
        </p:spPr>
        <p:txBody>
          <a:bodyPr lIns="182880" rIns="182880"/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Office of Air and Radiation (OAR) releases National Emissions Inventory (NEI) data once every 3 years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Hazardous air pollutants (HAPs) from industrial facilities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Use data  from states, TRI and facilities’ test data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Most of the HAPs are also listed on TRI chemical list</a:t>
            </a:r>
          </a:p>
          <a:p>
            <a:pPr>
              <a:lnSpc>
                <a:spcPct val="150000"/>
              </a:lnSpc>
            </a:pPr>
            <a:r>
              <a:rPr lang="en-US" sz="2400" b="1" i="1" dirty="0">
                <a:solidFill>
                  <a:schemeClr val="tx1"/>
                </a:solidFill>
                <a:latin typeface="Calibri" panose="020F0502020204030204" pitchFamily="34" charset="0"/>
              </a:rPr>
              <a:t>Hypothesis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: Certain facilities that report to NEI are also expected to report to TRI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Many TRI sectors are also covered in NEI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TRI listed HAPs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E63C6-4599-4E21-A1D2-C068D823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588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7638" y="1248231"/>
            <a:ext cx="7776864" cy="7620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</a:rPr>
              <a:t>Comparison of NEI-TRI Air Releases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8001000" cy="30480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Downloaded NEI data from Emissions Inventory System (EIA) Portal</a:t>
            </a:r>
          </a:p>
          <a:p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Adjusted NEI and TRI CAS numbers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Combined EIS-TRI crosswalk table with updated information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Identified facilities with significant variations of air release values between TRI and NEI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7E4764-5EE7-4D0C-848E-08F41BD1B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69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250" y="795447"/>
            <a:ext cx="7884368" cy="792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CDR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1566" y="1524000"/>
            <a:ext cx="9144000" cy="4800600"/>
          </a:xfrm>
        </p:spPr>
        <p:txBody>
          <a:bodyPr lIns="182880" rIns="182880"/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Office of Chemical Safety and Pollution Prevention (OCSPP) collects chemical data reports (CDR) from manufacturing facilities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Manufacturing volumes, number of employees and other information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5015 individually listed chemicals on TSCA Inventory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Approximately 770 chemicals reported to CDR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Overlaps with 271 TRI chemicals and chemical categories</a:t>
            </a:r>
          </a:p>
          <a:p>
            <a:pPr>
              <a:lnSpc>
                <a:spcPct val="150000"/>
              </a:lnSpc>
            </a:pPr>
            <a:r>
              <a:rPr lang="en-US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Hypothesis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: Certain facilities that report to CDR are expected to report to TRI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Chemical manufacturing industry sectors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TRI listed chemicals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Exceeds employee threshold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474A97-8453-404F-AE2F-6F0012F4B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85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7884368" cy="792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DMR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128" y="1447800"/>
            <a:ext cx="9144000" cy="4680520"/>
          </a:xfrm>
        </p:spPr>
        <p:txBody>
          <a:bodyPr lIns="182880" rIns="182880"/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Office of Waste Management (OWM) issues NPDES permits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Facilities submit Discharge Monitoring Reports (DMRs) to states and EPA works with states to populate that data in ICIS-NPDES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Reporting frequency varies as specified in permits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DMR tool pulls information from NPDES database</a:t>
            </a:r>
          </a:p>
          <a:p>
            <a:pPr>
              <a:lnSpc>
                <a:spcPct val="150000"/>
              </a:lnSpc>
            </a:pPr>
            <a:r>
              <a:rPr lang="en-US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Hypothesis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: Certain facilities with NPDES permits are expected to report to TRI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Covered industry sector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TRI listed chemicals</a:t>
            </a:r>
          </a:p>
          <a:p>
            <a:pPr lvl="1">
              <a:lnSpc>
                <a:spcPct val="150000"/>
              </a:lnSpc>
            </a:pP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</a:rPr>
              <a:t>Exceeds activity threshold amounts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F6A82-7B43-4E56-9FC4-C00AED993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49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910" y="994904"/>
            <a:ext cx="7776864" cy="762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TRI-Tier 2 Comparison-1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12403"/>
            <a:ext cx="8001000" cy="3962400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States maintain Tier 2 Reports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Several TRI Chemicals are reported under Tier 2 Reporting 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What is Included in this Analysis?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Approximately </a:t>
            </a: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</a:rPr>
              <a:t>25 states</a:t>
            </a:r>
          </a:p>
          <a:p>
            <a:endParaRPr lang="en-US" sz="1600" dirty="0"/>
          </a:p>
          <a:p>
            <a:pPr marL="0" indent="0">
              <a:buNone/>
            </a:pPr>
            <a:endParaRPr lang="en-US" sz="16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n-US" sz="1400" dirty="0">
              <a:latin typeface="Cambria" pitchFamily="18" charset="0"/>
            </a:endParaRPr>
          </a:p>
          <a:p>
            <a:endParaRPr lang="en-US" sz="20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66800" y="1905250"/>
            <a:ext cx="5105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Background on Tier 2 and TRI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845574" y="4393603"/>
            <a:ext cx="1800200" cy="64287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R1: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CT, MA, NH,  VT, ME, &amp; RI  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154672" y="4260478"/>
            <a:ext cx="1592075" cy="496635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R2: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NJ,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&amp; NY  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5130600" y="4275569"/>
            <a:ext cx="936104" cy="439469"/>
          </a:xfrm>
          <a:prstGeom prst="roundRect">
            <a:avLst/>
          </a:prstGeom>
          <a:solidFill>
            <a:schemeClr val="accent1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R3: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VA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 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6645326" y="4297876"/>
            <a:ext cx="1872208" cy="639923"/>
          </a:xfrm>
          <a:prstGeom prst="roundRect">
            <a:avLst/>
          </a:prstGeom>
          <a:solidFill>
            <a:srgbClr val="9844B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R4: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AL, FL, GA, MS, NC, SC, &amp; TN 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766529" y="5184819"/>
            <a:ext cx="1958290" cy="391864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R5: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MI, MN, &amp; WI  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3147415" y="4948739"/>
            <a:ext cx="1431537" cy="432132"/>
          </a:xfrm>
          <a:prstGeom prst="roundRect">
            <a:avLst/>
          </a:prstGeom>
          <a:solidFill>
            <a:srgbClr val="F96F0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R6: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AR, &amp; TX  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5080593" y="4934584"/>
            <a:ext cx="1454511" cy="44570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R7: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IA, &amp; NE  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733872" y="5752465"/>
            <a:ext cx="1965920" cy="433980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R8: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ND, MT, &amp; UT  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3154672" y="5654440"/>
            <a:ext cx="1475184" cy="351913"/>
          </a:xfrm>
          <a:prstGeom prst="roundRect">
            <a:avLst/>
          </a:prstGeom>
          <a:solidFill>
            <a:srgbClr val="775AC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R9: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AZ, &amp; NV  </a:t>
            </a:r>
          </a:p>
        </p:txBody>
      </p:sp>
      <p:sp>
        <p:nvSpPr>
          <p:cNvPr id="16" name="Rounded Rectangle 15"/>
          <p:cNvSpPr/>
          <p:nvPr/>
        </p:nvSpPr>
        <p:spPr bwMode="auto">
          <a:xfrm>
            <a:off x="5083429" y="5547657"/>
            <a:ext cx="1561897" cy="433814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R10: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-32" charset="-128"/>
              </a:rPr>
              <a:t>ID &amp; WA  </a:t>
            </a:r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276427F6-7FE2-4E8D-872F-0DDA86BCC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25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01357"/>
            <a:ext cx="7884368" cy="792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TRI-Tier2 Comparison-2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164016" cy="3219731"/>
          </a:xfrm>
        </p:spPr>
        <p:txBody>
          <a:bodyPr lIns="182880" rIns="182880"/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Most States do not give access to their Tier 2 Reports</a:t>
            </a:r>
          </a:p>
          <a:p>
            <a:pPr>
              <a:lnSpc>
                <a:spcPct val="150000"/>
              </a:lnSpc>
            </a:pPr>
            <a:r>
              <a:rPr lang="en-US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Hypothesis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: Certain facilities that report Tier 2 Reports are expected to report directly to TRI (under section 313 of EPCRA)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Manufacturing industry sectors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TRI listed chemicals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Exceeds employee threshold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143344-C10A-4F87-A648-FFE2E269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091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8451"/>
            <a:ext cx="7776864" cy="762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TRI-Tier 2 Comparison-3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19400"/>
            <a:ext cx="8001000" cy="3048000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Downloaded Tier 2 data from E-Plan, individual states and regional Tier 2 coordinators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Confirmed</a:t>
            </a: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chemical identity between Tier 2 and TRI chemicals using Chemical Abstracts Service (CAS) numbers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Obtained NAICS and number of Employees for Tier 2 facilities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Matched Tier 2 facilities with FRS and TRI database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Identified possible TRI non-reporters and never-reporters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Double-checked  facilities’ operational status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2146727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latin typeface="Calibri" panose="020F0502020204030204" pitchFamily="34" charset="0"/>
              </a:rPr>
              <a:t>Analytical Approach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89167917-5925-4D10-8FDD-7CD7F7B3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95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01357"/>
            <a:ext cx="7884368" cy="79208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TRI-RMP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153400" cy="3505200"/>
          </a:xfrm>
        </p:spPr>
        <p:txBody>
          <a:bodyPr lIns="182880" rIns="182880"/>
          <a:lstStyle/>
          <a:p>
            <a:pPr>
              <a:lnSpc>
                <a:spcPct val="150000"/>
              </a:lnSpc>
            </a:pPr>
            <a:r>
              <a:rPr lang="en-US" sz="2000" b="1" i="1" dirty="0">
                <a:latin typeface="Calibri" panose="020F0502020204030204" pitchFamily="34" charset="0"/>
              </a:rPr>
              <a:t>Hypothesis</a:t>
            </a:r>
            <a:r>
              <a:rPr lang="en-US" sz="2000" dirty="0">
                <a:latin typeface="Calibri" panose="020F0502020204030204" pitchFamily="34" charset="0"/>
              </a:rPr>
              <a:t>: Certain facilities that report RMP Reports are expected to report directly to TRI (under section 313 of EPCRA)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Calibri" panose="020F0502020204030204" pitchFamily="34" charset="0"/>
              </a:rPr>
              <a:t>RMP industry sectors also be covered under TRI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Calibri" panose="020F0502020204030204" pitchFamily="34" charset="0"/>
              </a:rPr>
              <a:t>TRI listed chemicals and RMP chemicals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Calibri" panose="020F0502020204030204" pitchFamily="34" charset="0"/>
              </a:rPr>
              <a:t>Exceeds employee threshold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Quantities in-Process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Calibri" panose="020F0502020204030204" pitchFamily="34" charset="0"/>
              </a:rPr>
              <a:t>Identified non-reporters and never-reporters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041B8F-899C-458C-8AD1-9BF274422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239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8451"/>
            <a:ext cx="7776864" cy="762000"/>
          </a:xfrm>
        </p:spPr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</a:rPr>
              <a:t>Results and Follow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8001000" cy="34290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Results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Under-Reporters / Over-Reporters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Non-Reporters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</a:rPr>
              <a:t>Chemical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Facility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Never-Reporters</a:t>
            </a:r>
          </a:p>
          <a:p>
            <a:pPr marL="0" indent="0">
              <a:buNone/>
            </a:pPr>
            <a:r>
              <a:rPr lang="en-US" sz="2400" b="1" u="sng" dirty="0">
                <a:latin typeface="Calibri" panose="020F0502020204030204" pitchFamily="34" charset="0"/>
              </a:rPr>
              <a:t>Follow Up</a:t>
            </a:r>
          </a:p>
          <a:p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</a:rPr>
              <a:t>Data Quality Calls</a:t>
            </a:r>
          </a:p>
          <a:p>
            <a:r>
              <a:rPr lang="en-US" sz="2000" dirty="0">
                <a:latin typeface="Calibri" panose="020F0502020204030204" pitchFamily="34" charset="0"/>
              </a:rPr>
              <a:t>Enforcement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sz="16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D3689-F054-48B8-8AC6-7AD223D7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648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632848" cy="762000"/>
          </a:xfrm>
        </p:spPr>
        <p:txBody>
          <a:bodyPr/>
          <a:lstStyle/>
          <a:p>
            <a:r>
              <a:rPr lang="en-US" dirty="0">
                <a:latin typeface="Cambria" panose="02040503050406030204" pitchFamily="18" charset="0"/>
              </a:rPr>
              <a:t>TRI Facilities Revisions – RY07-14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741520"/>
              </p:ext>
            </p:extLst>
          </p:nvPr>
        </p:nvGraphicFramePr>
        <p:xfrm>
          <a:off x="1528875" y="1611630"/>
          <a:ext cx="5779428" cy="2655570"/>
        </p:xfrm>
        <a:graphic>
          <a:graphicData uri="http://schemas.openxmlformats.org/drawingml/2006/table">
            <a:tbl>
              <a:tblPr/>
              <a:tblGrid>
                <a:gridCol w="799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2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4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1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54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Total Facilities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Total Facilities*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#Facilities 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that </a:t>
                      </a:r>
                      <a:b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Revised*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Percent Revised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23359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23126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22769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22555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21698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21562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21847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21897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43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21657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431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* - These counts omitted multi-establishment facilities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0616112"/>
              </p:ext>
            </p:extLst>
          </p:nvPr>
        </p:nvGraphicFramePr>
        <p:xfrm>
          <a:off x="914400" y="4191000"/>
          <a:ext cx="7330008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3029ADF-6294-49DD-A5B5-2870C9633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4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153400" cy="990600"/>
          </a:xfrm>
        </p:spPr>
        <p:txBody>
          <a:bodyPr/>
          <a:lstStyle/>
          <a:p>
            <a:r>
              <a:rPr lang="en-US" sz="3000" b="1" dirty="0">
                <a:solidFill>
                  <a:srgbClr val="008000"/>
                </a:solidFill>
                <a:latin typeface="Calibri" panose="020F0502020204030204" pitchFamily="34" charset="0"/>
              </a:rPr>
              <a:t>Best Readily Available Information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86800" cy="4800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Use readily available data (including monitoring data) collected pursuant to other provisions of law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Where such data are not readily available, use reasonable estimates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If available data known to be non-representative, facilities must make reasonable estimates using the best readily available information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Base reasonable estimates using published emission factors, material balance calculations, or engineering calculations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Do not use emission factors or calculations if more accurate data available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TRI does not require additional monitoring or measurement beyond what other laws/regulations require or are part of routine plant operations</a:t>
            </a:r>
          </a:p>
          <a:p>
            <a:pPr>
              <a:spcBef>
                <a:spcPts val="600"/>
              </a:spcBef>
            </a:pPr>
            <a:r>
              <a:rPr lang="en-US" sz="1950" dirty="0">
                <a:latin typeface="Calibri" panose="020F0502020204030204" pitchFamily="34" charset="0"/>
              </a:rPr>
              <a:t>What is readily available can change over time (e.g., new information)</a:t>
            </a:r>
          </a:p>
          <a:p>
            <a:pPr marL="0" indent="0">
              <a:spcBef>
                <a:spcPts val="600"/>
              </a:spcBef>
              <a:buNone/>
            </a:pPr>
            <a:endParaRPr lang="en-US" sz="1950" dirty="0">
              <a:latin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1950" b="1" dirty="0">
                <a:latin typeface="Calibri" panose="020F0502020204030204" pitchFamily="34" charset="0"/>
              </a:rPr>
              <a:t>Recommendation: </a:t>
            </a:r>
            <a:r>
              <a:rPr lang="en-US" sz="1950" dirty="0">
                <a:latin typeface="Calibri" panose="020F0502020204030204" pitchFamily="34" charset="0"/>
              </a:rPr>
              <a:t>Carefully document decision making used (e.g., assumptions &amp; calculations)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728012" y="6400800"/>
            <a:ext cx="1905000" cy="457200"/>
          </a:xfrm>
        </p:spPr>
        <p:txBody>
          <a:bodyPr/>
          <a:lstStyle/>
          <a:p>
            <a:pPr>
              <a:defRPr/>
            </a:pPr>
            <a:fld id="{8EFC11E7-3BAE-4206-B1C9-97C59F23D10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227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036712"/>
            <a:ext cx="7443936" cy="792088"/>
          </a:xfrm>
        </p:spPr>
        <p:txBody>
          <a:bodyPr/>
          <a:lstStyle/>
          <a:p>
            <a:pPr algn="ctr"/>
            <a:r>
              <a:rPr lang="en-US" sz="2800" dirty="0">
                <a:latin typeface="Cambria" panose="02040503050406030204" pitchFamily="18" charset="0"/>
              </a:rPr>
              <a:t>Revisions of Facilities with New and Existing Tech Contacts – RY07 - 14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153911"/>
              </p:ext>
            </p:extLst>
          </p:nvPr>
        </p:nvGraphicFramePr>
        <p:xfrm>
          <a:off x="609600" y="1828800"/>
          <a:ext cx="8077201" cy="2655570"/>
        </p:xfrm>
        <a:graphic>
          <a:graphicData uri="http://schemas.openxmlformats.org/drawingml/2006/table">
            <a:tbl>
              <a:tblPr/>
              <a:tblGrid>
                <a:gridCol w="489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9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8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3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28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483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Total Facilities*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#Facilities 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that 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Revised*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Percent Facilities with No New Tech Contacts that  Revised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Facilities with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no new Tech.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Contacts*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Facilities with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atleast one new Tech.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Contact*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# Facilities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that revised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and had a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new Tech. Contact*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Percent Facilities with New Tech Contacts that  Revised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23126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16805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6321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22555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1864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16796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21698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8.8%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4498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21542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17120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4422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21562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9.2%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16425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1178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16661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5047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7.2%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21772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4.0%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16562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5210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335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6.4%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6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21657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16589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5068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2.8%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67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* - These counts omitted multi-establishment facilities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010495"/>
              </p:ext>
            </p:extLst>
          </p:nvPr>
        </p:nvGraphicFramePr>
        <p:xfrm>
          <a:off x="681170" y="4572000"/>
          <a:ext cx="8067293" cy="2144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829F79E-670B-40DE-892F-977208F6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3048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322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98595"/>
            <a:ext cx="7344816" cy="854005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Cambria" pitchFamily="18" charset="0"/>
              </a:rPr>
              <a:t>Scope of TRI Program Data Quality Activities</a:t>
            </a:r>
            <a:endParaRPr lang="en-US" sz="2000" dirty="0">
              <a:solidFill>
                <a:srgbClr val="000000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26" y="1777409"/>
            <a:ext cx="8928992" cy="1041991"/>
          </a:xfrm>
        </p:spPr>
        <p:txBody>
          <a:bodyPr/>
          <a:lstStyle/>
          <a:p>
            <a:pPr>
              <a:buFont typeface="Wingdings" charset="2"/>
              <a:buChar char="v"/>
            </a:pPr>
            <a:r>
              <a:rPr lang="en-US" sz="2000" dirty="0">
                <a:latin typeface="Cambria" panose="02040503050406030204" pitchFamily="18" charset="0"/>
              </a:rPr>
              <a:t>EPA undertakes a range of data quality efforts so that EPA can assure TRI data users that</a:t>
            </a:r>
            <a:r>
              <a:rPr lang="en-US" sz="2000" i="1" dirty="0">
                <a:latin typeface="Cambria" panose="02040503050406030204" pitchFamily="18" charset="0"/>
              </a:rPr>
              <a:t> </a:t>
            </a:r>
            <a:r>
              <a:rPr lang="en-US" sz="2000" dirty="0">
                <a:latin typeface="Cambria" panose="02040503050406030204" pitchFamily="18" charset="0"/>
              </a:rPr>
              <a:t>published TRI information is of known quality and of sufficient quality to meet the needs of intended end uses. </a:t>
            </a:r>
          </a:p>
          <a:p>
            <a:pPr>
              <a:buFont typeface="Wingdings" charset="2"/>
              <a:buChar char="v"/>
            </a:pPr>
            <a:endParaRPr lang="en-US" sz="2000" dirty="0"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31540" y="3717032"/>
            <a:ext cx="2088232" cy="94198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2000" dirty="0">
                <a:latin typeface="Cambria" panose="02040503050406030204" pitchFamily="18" charset="0"/>
              </a:rPr>
              <a:t>1) Detection of anomalies / reporting issues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ＭＳ Ｐゴシック" pitchFamily="-32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74907" y="4947044"/>
            <a:ext cx="2736304" cy="10801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latin typeface="Cambria" panose="02040503050406030204" pitchFamily="18" charset="0"/>
              </a:rPr>
              <a:t>2) Investigation of potential reporting errors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635896" y="3822955"/>
            <a:ext cx="5184576" cy="1345325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dirty="0">
                <a:latin typeface="Cambria" panose="02040503050406030204" pitchFamily="18" charset="0"/>
              </a:rPr>
              <a:t>3) Identification and implementation of changes that would remediate known errors and reduce the prevalence of reporting errors in the future</a:t>
            </a:r>
          </a:p>
        </p:txBody>
      </p:sp>
      <p:cxnSp>
        <p:nvCxnSpPr>
          <p:cNvPr id="11" name="Elbow Connector 10"/>
          <p:cNvCxnSpPr>
            <a:cxnSpLocks/>
          </p:cNvCxnSpPr>
          <p:nvPr/>
        </p:nvCxnSpPr>
        <p:spPr bwMode="auto">
          <a:xfrm flipV="1">
            <a:off x="2911211" y="4947044"/>
            <a:ext cx="724685" cy="714204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3491880" y="5793619"/>
            <a:ext cx="3821029" cy="803733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2000" dirty="0">
                <a:latin typeface="Cambria" panose="02040503050406030204" pitchFamily="18" charset="0"/>
              </a:rPr>
              <a:t>4) Review of the efficacy of the remediation actions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ＭＳ Ｐゴシック" pitchFamily="-32" charset="-128"/>
            </a:endParaRPr>
          </a:p>
        </p:txBody>
      </p:sp>
      <p:cxnSp>
        <p:nvCxnSpPr>
          <p:cNvPr id="14" name="Elbow Connector 13"/>
          <p:cNvCxnSpPr>
            <a:endCxn id="12" idx="3"/>
          </p:cNvCxnSpPr>
          <p:nvPr/>
        </p:nvCxnSpPr>
        <p:spPr bwMode="auto">
          <a:xfrm rot="5400000">
            <a:off x="7013029" y="5468161"/>
            <a:ext cx="1027206" cy="427445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rgbClr val="AC4FC5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Elbow Connector 16"/>
          <p:cNvCxnSpPr>
            <a:cxnSpLocks/>
          </p:cNvCxnSpPr>
          <p:nvPr/>
        </p:nvCxnSpPr>
        <p:spPr bwMode="auto">
          <a:xfrm rot="16200000" flipH="1">
            <a:off x="2151820" y="4399072"/>
            <a:ext cx="915924" cy="18002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818006" y="2970894"/>
            <a:ext cx="7259194" cy="560704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sz="2800" dirty="0">
                <a:latin typeface="Cambria" panose="02040503050406030204" pitchFamily="18" charset="0"/>
              </a:rPr>
              <a:t>TRI Data Quality Assurance and Control Model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anose="02040503050406030204" pitchFamily="18" charset="0"/>
              <a:ea typeface="ＭＳ Ｐゴシック" pitchFamily="-32" charset="-128"/>
            </a:endParaRP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1C4962B7-11FD-4138-B814-01AC6EB1E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74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371600"/>
            <a:ext cx="7620000" cy="990600"/>
          </a:xfrm>
        </p:spPr>
        <p:txBody>
          <a:bodyPr/>
          <a:lstStyle/>
          <a:p>
            <a:r>
              <a:rPr lang="en-US" dirty="0"/>
              <a:t>Enforcement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06955"/>
            <a:ext cx="7772400" cy="4149090"/>
          </a:xfrm>
        </p:spPr>
        <p:txBody>
          <a:bodyPr/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Data Quality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Over-reporting</a:t>
            </a:r>
          </a:p>
          <a:p>
            <a:pPr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Under-reporting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Non-Reporters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Facility</a:t>
            </a:r>
          </a:p>
          <a:p>
            <a:pPr lvl="1">
              <a:spcAft>
                <a:spcPts val="600"/>
              </a:spcAft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Chemical(s)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Never Reporters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961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62481"/>
            <a:ext cx="7620000" cy="762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3048000"/>
          </a:xfrm>
        </p:spPr>
        <p:txBody>
          <a:bodyPr/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TRI Program is committed to helping facilities submit high quality TRI data: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Data Quality Calls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Guidance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TRI-MEweb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Training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TRI Information Center</a:t>
            </a:r>
          </a:p>
          <a:p>
            <a:pPr lvl="1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Outreach</a:t>
            </a:r>
            <a:endParaRPr lang="en-US" sz="18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0760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276600"/>
            <a:ext cx="8229600" cy="1676400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alibri" pitchFamily="34" charset="0"/>
              </a:rPr>
              <a:t>Velu Senthil: (202)-566-0749;  </a:t>
            </a:r>
            <a:r>
              <a:rPr lang="en-US" sz="2400" dirty="0">
                <a:latin typeface="Calibri" pitchFamily="34" charset="0"/>
                <a:hlinkClick r:id="rId2"/>
              </a:rPr>
              <a:t>senthil.velu@epa.gov</a:t>
            </a:r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0B4C-127E-40EC-9FCE-8AC095A31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 us Improve!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EE272-0B2F-48E1-83EC-0DCDA65FA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/>
              <a:t>You will receive an email with a link to a survey to review the course(s) you attend at the Emissions Inventory Training Workshop.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take a few moments to let us know about your experience this week.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We welcome your feedback!</a:t>
            </a:r>
          </a:p>
        </p:txBody>
      </p:sp>
    </p:spTree>
    <p:extLst>
      <p:ext uri="{BB962C8B-B14F-4D97-AF65-F5344CB8AC3E}">
        <p14:creationId xmlns:p14="http://schemas.microsoft.com/office/powerpoint/2010/main" val="1870040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2000" cy="762000"/>
          </a:xfrm>
        </p:spPr>
        <p:txBody>
          <a:bodyPr/>
          <a:lstStyle/>
          <a:p>
            <a:r>
              <a:rPr lang="en-US" sz="3000" dirty="0">
                <a:latin typeface="Calibri" panose="020F0502020204030204" pitchFamily="34" charset="0"/>
              </a:rPr>
              <a:t>How Does EPA Help to Ensure the Quality of TRI Data?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27432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TRI data quality efforts – year-around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Guidance, outreach, training, assistance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TRI-MEweb, Data Processing Center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Electronic Facility data profiles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Data quality calls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Enforcement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14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 bwMode="auto">
          <a:xfrm rot="-1140000">
            <a:off x="235238" y="2600526"/>
            <a:ext cx="1112263" cy="695008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Data Flow</a:t>
            </a:r>
          </a:p>
        </p:txBody>
      </p:sp>
      <p:sp>
        <p:nvSpPr>
          <p:cNvPr id="6" name="Oval 5"/>
          <p:cNvSpPr/>
          <p:nvPr/>
        </p:nvSpPr>
        <p:spPr bwMode="auto">
          <a:xfrm rot="1320000">
            <a:off x="272820" y="4103527"/>
            <a:ext cx="1335735" cy="902552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Data Quality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7696200" y="2895600"/>
            <a:ext cx="75484" cy="1154154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8" name="Down Arrow 7"/>
          <p:cNvSpPr/>
          <p:nvPr/>
        </p:nvSpPr>
        <p:spPr bwMode="auto">
          <a:xfrm>
            <a:off x="6096000" y="2819400"/>
            <a:ext cx="119622" cy="1393537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9" name="Down Arrow 8"/>
          <p:cNvSpPr/>
          <p:nvPr/>
        </p:nvSpPr>
        <p:spPr bwMode="auto">
          <a:xfrm>
            <a:off x="4267200" y="2895600"/>
            <a:ext cx="119622" cy="1393537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10" name="Down Arrow 9"/>
          <p:cNvSpPr/>
          <p:nvPr/>
        </p:nvSpPr>
        <p:spPr bwMode="auto">
          <a:xfrm rot="-540000">
            <a:off x="2383547" y="2972594"/>
            <a:ext cx="108989" cy="1255712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3505200" y="2057400"/>
            <a:ext cx="216408" cy="152400"/>
          </a:xfrm>
          <a:prstGeom prst="rightArrow">
            <a:avLst/>
          </a:prstGeom>
          <a:solidFill>
            <a:srgbClr val="214AB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12" name="Right Arrow 11"/>
          <p:cNvSpPr/>
          <p:nvPr/>
        </p:nvSpPr>
        <p:spPr bwMode="auto">
          <a:xfrm>
            <a:off x="5257800" y="1981200"/>
            <a:ext cx="216408" cy="152400"/>
          </a:xfrm>
          <a:prstGeom prst="rightArrow">
            <a:avLst/>
          </a:prstGeom>
          <a:solidFill>
            <a:srgbClr val="214AB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720000">
            <a:off x="6947679" y="2230632"/>
            <a:ext cx="216408" cy="152400"/>
          </a:xfrm>
          <a:prstGeom prst="rightArrow">
            <a:avLst/>
          </a:prstGeom>
          <a:solidFill>
            <a:srgbClr val="214AB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80" charset="-128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85800" y="5867400"/>
            <a:ext cx="7315399" cy="350857"/>
          </a:xfrm>
          <a:prstGeom prst="rect">
            <a:avLst/>
          </a:prstGeom>
          <a:solidFill>
            <a:srgbClr val="FFFF00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 wrap="square" lIns="36572" tIns="36572" rIns="14629" bIns="36572">
            <a:spAutoFit/>
          </a:bodyPr>
          <a:lstStyle/>
          <a:p>
            <a:r>
              <a:rPr lang="en-US" sz="9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CDX - Central Data Exchange	DQ - Data Quality		DPC - Data Processing Center	 NA - National Analysis 	TRI - Toxics Release Inventory</a:t>
            </a:r>
            <a:r>
              <a:rPr lang="en-US" sz="900" dirty="0">
                <a:latin typeface="Calibri" pitchFamily="34" charset="0"/>
              </a:rPr>
              <a:t>		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TRI-MEweb – Toxics Release Inventory Made Easy Web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 rot="720000">
            <a:off x="7230134" y="2099972"/>
            <a:ext cx="1224124" cy="77638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National Analysis Release</a:t>
            </a:r>
          </a:p>
        </p:txBody>
      </p:sp>
      <p:sp>
        <p:nvSpPr>
          <p:cNvPr id="16" name="Oval 15"/>
          <p:cNvSpPr/>
          <p:nvPr/>
        </p:nvSpPr>
        <p:spPr bwMode="auto">
          <a:xfrm rot="-720000">
            <a:off x="7225306" y="4193429"/>
            <a:ext cx="1569910" cy="766282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Ad Hoc DQ calls,  enforcement</a:t>
            </a:r>
          </a:p>
        </p:txBody>
      </p:sp>
      <p:sp>
        <p:nvSpPr>
          <p:cNvPr id="17" name="Oval 16"/>
          <p:cNvSpPr/>
          <p:nvPr/>
        </p:nvSpPr>
        <p:spPr bwMode="auto">
          <a:xfrm rot="20880000">
            <a:off x="5472706" y="4650629"/>
            <a:ext cx="1569910" cy="766282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NA DQ calls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3733800" y="4724400"/>
            <a:ext cx="1569910" cy="930175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TRI-MEweb &amp; DPC verify reports</a:t>
            </a:r>
          </a:p>
        </p:txBody>
      </p:sp>
      <p:sp>
        <p:nvSpPr>
          <p:cNvPr id="19" name="Oval 18"/>
          <p:cNvSpPr/>
          <p:nvPr/>
        </p:nvSpPr>
        <p:spPr bwMode="auto">
          <a:xfrm rot="660000">
            <a:off x="1825734" y="4483673"/>
            <a:ext cx="1558560" cy="91664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Guidance, outreach, training, &amp;   assistance</a:t>
            </a:r>
          </a:p>
        </p:txBody>
      </p:sp>
      <p:sp>
        <p:nvSpPr>
          <p:cNvPr id="20" name="Oval 19"/>
          <p:cNvSpPr/>
          <p:nvPr/>
        </p:nvSpPr>
        <p:spPr bwMode="auto">
          <a:xfrm rot="480000">
            <a:off x="5610669" y="1757805"/>
            <a:ext cx="1224124" cy="77638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Interim Data Release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810000" y="1752600"/>
            <a:ext cx="1224124" cy="776386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EPA Receives Reports</a:t>
            </a:r>
          </a:p>
        </p:txBody>
      </p:sp>
      <p:sp>
        <p:nvSpPr>
          <p:cNvPr id="22" name="Oval 21"/>
          <p:cNvSpPr/>
          <p:nvPr/>
        </p:nvSpPr>
        <p:spPr bwMode="auto">
          <a:xfrm rot="20940000">
            <a:off x="1523354" y="1840145"/>
            <a:ext cx="1809360" cy="96615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100" b="1" dirty="0">
                <a:latin typeface="Calibri" pitchFamily="34" charset="0"/>
              </a:rPr>
              <a:t>Facility makes threshold determination and files TRI reports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4780" y="1143113"/>
            <a:ext cx="8192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libri" pitchFamily="34" charset="0"/>
                <a:cs typeface="Arial" charset="0"/>
              </a:rPr>
              <a:t>TRI Reporting Data Flow and Data Quality Activities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C11419-4646-4B31-80B3-BC70BD96C88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2000" cy="762000"/>
          </a:xfrm>
        </p:spPr>
        <p:txBody>
          <a:bodyPr/>
          <a:lstStyle/>
          <a:p>
            <a:pPr lvl="1"/>
            <a:r>
              <a:rPr lang="en-US" dirty="0">
                <a:latin typeface="Calibri" panose="020F0502020204030204" pitchFamily="34" charset="0"/>
              </a:rPr>
              <a:t>TRI Guidance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6576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Guidance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General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Reporting Forms and Instructions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Chemical Specific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Industry Specific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Questions &amp; answers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Guide 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766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2000" cy="762000"/>
          </a:xfrm>
        </p:spPr>
        <p:txBody>
          <a:bodyPr/>
          <a:lstStyle/>
          <a:p>
            <a:pPr lvl="1"/>
            <a:r>
              <a:rPr lang="en-US" dirty="0">
                <a:latin typeface="Calibri" panose="020F0502020204030204" pitchFamily="34" charset="0"/>
              </a:rPr>
              <a:t>Training, Assistance and Outreach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503" y="2286000"/>
            <a:ext cx="7772400" cy="36576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Online training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Basic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Advanced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Classroom training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Some regions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Private parties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TRI Assistance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Call center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Regional and HQ staff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66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2000" cy="762000"/>
          </a:xfrm>
        </p:spPr>
        <p:txBody>
          <a:bodyPr/>
          <a:lstStyle/>
          <a:p>
            <a:pPr lvl="1"/>
            <a:r>
              <a:rPr lang="en-US" dirty="0">
                <a:latin typeface="Calibri" panose="020F0502020204030204" pitchFamily="34" charset="0"/>
              </a:rPr>
              <a:t>TRI ME web, TRI DPC, </a:t>
            </a:r>
            <a:r>
              <a:rPr lang="en-US" dirty="0" err="1">
                <a:latin typeface="Calibri" panose="020F0502020204030204" pitchFamily="34" charset="0"/>
              </a:rPr>
              <a:t>eFDP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503" y="2286000"/>
            <a:ext cx="7772400" cy="36576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TRI ME web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TRI DPC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>
                <a:latin typeface="Calibri" panose="020F0502020204030204" pitchFamily="34" charset="0"/>
              </a:rPr>
              <a:t>eFDP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4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7620000" cy="45720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Why Data Quality Calls?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534400" cy="4343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Conduct Data Quality Calls bi-annually – Summer &amp; Winter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National Analysis Data Quality Calls in Summer: focused on National  Analysis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Ad Hoc Data Quality Calls in Winter: focused on specific issues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</a:rPr>
              <a:t>Benefits of Data Quality Calls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Assures higher-quality National Analysis dataset 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Delve directly into specific data quality issues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Identify enhancements  for  TRI-MEweb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</a:rPr>
              <a:t>Compare TRI data to other EPA datasets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620000" cy="609600"/>
          </a:xfrm>
        </p:spPr>
        <p:txBody>
          <a:bodyPr/>
          <a:lstStyle/>
          <a:p>
            <a:r>
              <a:rPr lang="en-US" sz="3000" dirty="0">
                <a:latin typeface="Calibri" panose="020F0502020204030204" pitchFamily="34" charset="0"/>
              </a:rPr>
              <a:t>Analyses for Data Quality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05800" cy="4876800"/>
          </a:xfrm>
        </p:spPr>
        <p:txBody>
          <a:bodyPr/>
          <a:lstStyle/>
          <a:p>
            <a:pPr eaLnBrk="1" hangingPunct="1"/>
            <a:r>
              <a:rPr lang="en-US" sz="2000" dirty="0">
                <a:latin typeface="Calibri" panose="020F0502020204030204" pitchFamily="34" charset="0"/>
              </a:rPr>
              <a:t>Engineering Analysis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Industry-Specific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>
                <a:latin typeface="Calibri" panose="020F0502020204030204" pitchFamily="34" charset="0"/>
              </a:rPr>
              <a:t>Chemical-Specific</a:t>
            </a:r>
          </a:p>
          <a:p>
            <a:pPr eaLnBrk="1" hangingPunct="1">
              <a:spcAft>
                <a:spcPts val="600"/>
              </a:spcAft>
            </a:pPr>
            <a:r>
              <a:rPr lang="en-US" sz="2000" dirty="0">
                <a:latin typeface="Calibri" panose="020F0502020204030204" pitchFamily="34" charset="0"/>
              </a:rPr>
              <a:t>Increasers / </a:t>
            </a:r>
            <a:r>
              <a:rPr lang="en-US" sz="2000" dirty="0" err="1">
                <a:latin typeface="Calibri" panose="020F0502020204030204" pitchFamily="34" charset="0"/>
              </a:rPr>
              <a:t>Decreasers</a:t>
            </a:r>
            <a:r>
              <a:rPr lang="en-US" sz="2000" dirty="0">
                <a:latin typeface="Calibri" panose="020F0502020204030204" pitchFamily="34" charset="0"/>
              </a:rPr>
              <a:t> Analysis</a:t>
            </a:r>
          </a:p>
          <a:p>
            <a:pPr eaLnBrk="1" hangingPunct="1"/>
            <a:r>
              <a:rPr lang="en-US" sz="2000" dirty="0">
                <a:latin typeface="Calibri" panose="020F0502020204030204" pitchFamily="34" charset="0"/>
              </a:rPr>
              <a:t>Other Data Quality Issues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Persistent Bioaccumulative Toxic (PBT) Chemicals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HAPs, Carcinogens, RSEI 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1600" dirty="0">
                <a:latin typeface="Calibri" panose="020F0502020204030204" pitchFamily="34" charset="0"/>
              </a:rPr>
              <a:t>TRI-MEweb Certification Issues, P2 issues</a:t>
            </a:r>
          </a:p>
          <a:p>
            <a:pPr eaLnBrk="1" hangingPunct="1"/>
            <a:r>
              <a:rPr lang="en-US" sz="2000" dirty="0">
                <a:latin typeface="Calibri" panose="020F0502020204030204" pitchFamily="34" charset="0"/>
              </a:rPr>
              <a:t>Comparison of TRI Data with Other EPA &amp; Non-EPA Data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National Emissions Inventory (NEI) 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Discharge Monitoring Reports (DMR)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Chemical Data Reports (CDR)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Biennial Reporting System (BRS)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Risk Management Program (RMP)</a:t>
            </a:r>
          </a:p>
          <a:p>
            <a:pPr lvl="1" eaLnBrk="1" hangingPunct="1"/>
            <a:r>
              <a:rPr lang="en-US" sz="1600" dirty="0">
                <a:latin typeface="Calibri" panose="020F0502020204030204" pitchFamily="34" charset="0"/>
              </a:rPr>
              <a:t>Tier II Reports</a:t>
            </a:r>
          </a:p>
          <a:p>
            <a:pPr lvl="1" eaLnBrk="1" hangingPunct="1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E2EE85-8C18-4302-BC66-0BF2AD96C64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2014-08-17T21:10:33+00:00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15D3A06AA7234581636BEB8BB96AFE" ma:contentTypeVersion="18" ma:contentTypeDescription="Create a new document." ma:contentTypeScope="" ma:versionID="187e3e77191a90654104874c7ba96708">
  <xsd:schema xmlns:xsd="http://www.w3.org/2001/XMLSchema" xmlns:xs="http://www.w3.org/2001/XMLSchema" xmlns:p="http://schemas.microsoft.com/office/2006/metadata/properties" xmlns:ns1="http://schemas.microsoft.com/sharepoint/v3" xmlns:ns3="4ffa91fb-a0ff-4ac5-b2db-65c790d184a4" xmlns:ns4="http://schemas.microsoft.com/sharepoint.v3" xmlns:ns5="http://schemas.microsoft.com/sharepoint/v3/fields" xmlns:ns6="34694676-0c33-427b-8d95-b4f7cca24f95" targetNamespace="http://schemas.microsoft.com/office/2006/metadata/properties" ma:root="true" ma:fieldsID="badad3bd62502c3ce42f198ce8dac2d2" ns1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34694676-0c33-427b-8d95-b4f7cca24f95"/>
    <xsd:element name="properties">
      <xsd:complexType>
        <xsd:sequence>
          <xsd:element name="documentManagement">
            <xsd:complexType>
              <xsd:all>
                <xsd:element ref="ns3:Document_x0020_Creation_x0020_Date" minOccurs="0"/>
                <xsd:element ref="ns3:Creator" minOccurs="0"/>
                <xsd:element ref="ns3:EPA_x0020_Office" minOccurs="0"/>
                <xsd:element ref="ns3:Record" minOccurs="0"/>
                <xsd:element ref="ns4:CategoryDescription" minOccurs="0"/>
                <xsd:element ref="ns3:Identifier" minOccurs="0"/>
                <xsd:element ref="ns3:EPA_x0020_Contributor" minOccurs="0"/>
                <xsd:element ref="ns3:External_x0020_Contributor" minOccurs="0"/>
                <xsd:element ref="ns5:_Coverage" minOccurs="0"/>
                <xsd:element ref="ns3:EPA_x0020_Related_x0020_Documents" minOccurs="0"/>
                <xsd:element ref="ns5:_Source" minOccurs="0"/>
                <xsd:element ref="ns3:Rights" minOccurs="0"/>
                <xsd:element ref="ns1:Language" minOccurs="0"/>
                <xsd:element ref="ns3:j747ac98061d40f0aa7bd47e1db5675d" minOccurs="0"/>
                <xsd:element ref="ns3:TaxKeywordTaxHTField" minOccurs="0"/>
                <xsd:element ref="ns3:TaxCatchAllLabel" minOccurs="0"/>
                <xsd:element ref="ns3:TaxCatchAll" minOccurs="0"/>
                <xsd:element ref="ns6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d9f3bf8c-2707-490c-8d68-80ac62fef681}" ma:internalName="TaxCatchAllLabel" ma:readOnly="true" ma:showField="CatchAllDataLabel" ma:web="34694676-0c33-427b-8d95-b4f7cca24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d9f3bf8c-2707-490c-8d68-80ac62fef681}" ma:internalName="TaxCatchAll" ma:showField="CatchAllData" ma:web="34694676-0c33-427b-8d95-b4f7cca24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94676-0c33-427b-8d95-b4f7cca24f95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?mso-contentType ?>
<SharedContentType xmlns="Microsoft.SharePoint.Taxonomy.ContentTypeSync" SourceId="29f62856-1543-49d4-a736-4569d363f533" ContentTypeId="0x0101" PreviousValue="false"/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5710AAC-6F10-4542-A28D-BB77BC25C191}">
  <ds:schemaRefs>
    <ds:schemaRef ds:uri="http://schemas.openxmlformats.org/package/2006/metadata/core-properties"/>
    <ds:schemaRef ds:uri="4ffa91fb-a0ff-4ac5-b2db-65c790d184a4"/>
    <ds:schemaRef ds:uri="34694676-0c33-427b-8d95-b4f7cca24f95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sharepoint.v3"/>
    <ds:schemaRef ds:uri="http://schemas.microsoft.com/sharepoint/v3/fields"/>
    <ds:schemaRef ds:uri="http://schemas.microsoft.com/sharepoint/v3"/>
    <ds:schemaRef ds:uri="http://www.w3.org/XML/1998/namespace"/>
    <ds:schemaRef ds:uri="http://purl.org/dc/dcmitype/"/>
  </ds:schemaRefs>
</ds:datastoreItem>
</file>

<file path=customXml/itemProps10.xml><?xml version="1.0" encoding="utf-8"?>
<ds:datastoreItem xmlns:ds="http://schemas.openxmlformats.org/officeDocument/2006/customXml" ds:itemID="{877A4921-1AAA-4A00-A850-55F87373D253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C7A9DAAD-4806-4030-932A-38BFD1665E5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756BFC1-B435-4CEE-A78E-2498E89A86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34694676-0c33-427b-8d95-b4f7cca24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10BA11-4276-47B2-8A85-C3AB8DDC9DDA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90A08AD3-29EE-494D-8AEB-3F2166A74865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D887CEA-B439-408A-94E3-F395BAC16D91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EE13F645-6D64-4F87-A10F-68D8B11A4599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4F2905D8-0895-4C35-ACDE-6B39BC541272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079A532A-00F1-46E4-AF38-2D1252940033}">
  <ds:schemaRefs>
    <ds:schemaRef ds:uri="Microsoft.SharePoint.Taxonomy.ContentTypeSync"/>
  </ds:schemaRefs>
</ds:datastoreItem>
</file>

<file path=customXml/itemProps9.xml><?xml version="1.0" encoding="utf-8"?>
<ds:datastoreItem xmlns:ds="http://schemas.openxmlformats.org/officeDocument/2006/customXml" ds:itemID="{882BD0A7-B128-4E40-A48F-0EEC825F78AC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1574</Words>
  <Application>Microsoft Office PowerPoint</Application>
  <PresentationFormat>On-screen Show (4:3)</PresentationFormat>
  <Paragraphs>359</Paragraphs>
  <Slides>25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ＭＳ Ｐゴシック</vt:lpstr>
      <vt:lpstr>Arial</vt:lpstr>
      <vt:lpstr>Calibri</vt:lpstr>
      <vt:lpstr>Cambria</vt:lpstr>
      <vt:lpstr>Wingdings</vt:lpstr>
      <vt:lpstr>Blank Presentation</vt:lpstr>
      <vt:lpstr>TRI Data Quality Activities -- An Overview</vt:lpstr>
      <vt:lpstr>Best Readily Available Information</vt:lpstr>
      <vt:lpstr>How Does EPA Help to Ensure the Quality of TRI Data?</vt:lpstr>
      <vt:lpstr>PowerPoint Presentation</vt:lpstr>
      <vt:lpstr>TRI Guidance</vt:lpstr>
      <vt:lpstr>Training, Assistance and Outreach</vt:lpstr>
      <vt:lpstr>TRI ME web, TRI DPC, eFDP</vt:lpstr>
      <vt:lpstr>Why Data Quality Calls?</vt:lpstr>
      <vt:lpstr>Analyses for Data Quality Calls</vt:lpstr>
      <vt:lpstr>NEI Data</vt:lpstr>
      <vt:lpstr>Comparison of NEI-TRI Air Releases </vt:lpstr>
      <vt:lpstr>CDR Data</vt:lpstr>
      <vt:lpstr>DMR Data</vt:lpstr>
      <vt:lpstr>TRI-Tier 2 Comparison-1 </vt:lpstr>
      <vt:lpstr>TRI-Tier2 Comparison-2</vt:lpstr>
      <vt:lpstr>TRI-Tier 2 Comparison-3 </vt:lpstr>
      <vt:lpstr>TRI-RMP Comparison</vt:lpstr>
      <vt:lpstr>Results and Follow Up</vt:lpstr>
      <vt:lpstr>TRI Facilities Revisions – RY07-14</vt:lpstr>
      <vt:lpstr>Revisions of Facilities with New and Existing Tech Contacts – RY07 - 14</vt:lpstr>
      <vt:lpstr>Scope of TRI Program Data Quality Activities</vt:lpstr>
      <vt:lpstr>Enforcement</vt:lpstr>
      <vt:lpstr>Summary</vt:lpstr>
      <vt:lpstr>Contact Information</vt:lpstr>
      <vt:lpstr>Help us Improve!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Witkin, Steve</cp:lastModifiedBy>
  <cp:revision>95</cp:revision>
  <dcterms:created xsi:type="dcterms:W3CDTF">2011-02-09T16:00:48Z</dcterms:created>
  <dcterms:modified xsi:type="dcterms:W3CDTF">2018-05-10T16:16:21Z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0x0101007815D3A06AA7234581636BEB8BB96AFE</vt:lpwstr>
  </property>
  <property fmtid="{D5CDD505-2E9C-101B-9397-08002B2CF9AE}" pid="3" name="IsMyDocuments">
    <vt:bool>true</vt:bool>
  </property>
  <property fmtid="{D5CDD505-2E9C-101B-9397-08002B2CF9AE}" pid="4" name="TaxKeyword">
    <vt:lpwstr/>
  </property>
  <property fmtid="{D5CDD505-2E9C-101B-9397-08002B2CF9AE}" pid="5" name="Document_x0020_Type">
    <vt:lpwstr/>
  </property>
  <property fmtid="{D5CDD505-2E9C-101B-9397-08002B2CF9AE}" pid="6" name="Document Type">
    <vt:lpwstr/>
  </property>
</Properties>
</file>