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62"/>
    <p:sldMasterId id="2147483904" r:id="rId63"/>
  </p:sldMasterIdLst>
  <p:notesMasterIdLst>
    <p:notesMasterId r:id="rId103"/>
  </p:notesMasterIdLst>
  <p:handoutMasterIdLst>
    <p:handoutMasterId r:id="rId104"/>
  </p:handoutMasterIdLst>
  <p:sldIdLst>
    <p:sldId id="422" r:id="rId64"/>
    <p:sldId id="432" r:id="rId65"/>
    <p:sldId id="494" r:id="rId66"/>
    <p:sldId id="433" r:id="rId67"/>
    <p:sldId id="484" r:id="rId68"/>
    <p:sldId id="485" r:id="rId69"/>
    <p:sldId id="486" r:id="rId70"/>
    <p:sldId id="487" r:id="rId71"/>
    <p:sldId id="488" r:id="rId72"/>
    <p:sldId id="489" r:id="rId73"/>
    <p:sldId id="492" r:id="rId74"/>
    <p:sldId id="493" r:id="rId75"/>
    <p:sldId id="448" r:id="rId76"/>
    <p:sldId id="463" r:id="rId77"/>
    <p:sldId id="450" r:id="rId78"/>
    <p:sldId id="451" r:id="rId79"/>
    <p:sldId id="452" r:id="rId80"/>
    <p:sldId id="453" r:id="rId81"/>
    <p:sldId id="454" r:id="rId82"/>
    <p:sldId id="455" r:id="rId83"/>
    <p:sldId id="456" r:id="rId84"/>
    <p:sldId id="457" r:id="rId85"/>
    <p:sldId id="458" r:id="rId86"/>
    <p:sldId id="459" r:id="rId87"/>
    <p:sldId id="460" r:id="rId88"/>
    <p:sldId id="461" r:id="rId89"/>
    <p:sldId id="462" r:id="rId90"/>
    <p:sldId id="466" r:id="rId91"/>
    <p:sldId id="476" r:id="rId92"/>
    <p:sldId id="467" r:id="rId93"/>
    <p:sldId id="468" r:id="rId94"/>
    <p:sldId id="477" r:id="rId95"/>
    <p:sldId id="469" r:id="rId96"/>
    <p:sldId id="478" r:id="rId97"/>
    <p:sldId id="479" r:id="rId98"/>
    <p:sldId id="480" r:id="rId99"/>
    <p:sldId id="481" r:id="rId100"/>
    <p:sldId id="482" r:id="rId101"/>
    <p:sldId id="495" r:id="rId10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J" initials="EAJ"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800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2222" autoAdjust="0"/>
  </p:normalViewPr>
  <p:slideViewPr>
    <p:cSldViewPr>
      <p:cViewPr varScale="1">
        <p:scale>
          <a:sx n="107" d="100"/>
          <a:sy n="107" d="100"/>
        </p:scale>
        <p:origin x="354" y="102"/>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Master" Target="slideMasters/slideMaster2.xml"/><Relationship Id="rId68" Type="http://schemas.openxmlformats.org/officeDocument/2006/relationships/slide" Target="slides/slide5.xml"/><Relationship Id="rId84" Type="http://schemas.openxmlformats.org/officeDocument/2006/relationships/slide" Target="slides/slide21.xml"/><Relationship Id="rId89" Type="http://schemas.openxmlformats.org/officeDocument/2006/relationships/slide" Target="slides/slide26.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viewProps" Target="viewProps.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3.xml"/><Relationship Id="rId74" Type="http://schemas.openxmlformats.org/officeDocument/2006/relationships/slide" Target="slides/slide11.xml"/><Relationship Id="rId79" Type="http://schemas.openxmlformats.org/officeDocument/2006/relationships/slide" Target="slides/slide16.xml"/><Relationship Id="rId87" Type="http://schemas.openxmlformats.org/officeDocument/2006/relationships/slide" Target="slides/slide24.xml"/><Relationship Id="rId102" Type="http://schemas.openxmlformats.org/officeDocument/2006/relationships/slide" Target="slides/slide39.xml"/><Relationship Id="rId110"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19.xml"/><Relationship Id="rId90" Type="http://schemas.openxmlformats.org/officeDocument/2006/relationships/slide" Target="slides/slide27.xml"/><Relationship Id="rId95" Type="http://schemas.openxmlformats.org/officeDocument/2006/relationships/slide" Target="slides/slide32.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1.xml"/><Relationship Id="rId69" Type="http://schemas.openxmlformats.org/officeDocument/2006/relationships/slide" Target="slides/slide6.xml"/><Relationship Id="rId77" Type="http://schemas.openxmlformats.org/officeDocument/2006/relationships/slide" Target="slides/slide14.xml"/><Relationship Id="rId100" Type="http://schemas.openxmlformats.org/officeDocument/2006/relationships/slide" Target="slides/slide37.xml"/><Relationship Id="rId105"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9.xml"/><Relationship Id="rId80" Type="http://schemas.openxmlformats.org/officeDocument/2006/relationships/slide" Target="slides/slide17.xml"/><Relationship Id="rId85" Type="http://schemas.openxmlformats.org/officeDocument/2006/relationships/slide" Target="slides/slide22.xml"/><Relationship Id="rId93" Type="http://schemas.openxmlformats.org/officeDocument/2006/relationships/slide" Target="slides/slide30.xml"/><Relationship Id="rId98" Type="http://schemas.openxmlformats.org/officeDocument/2006/relationships/slide" Target="slides/slide35.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4.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1.xml"/><Relationship Id="rId70" Type="http://schemas.openxmlformats.org/officeDocument/2006/relationships/slide" Target="slides/slide7.xml"/><Relationship Id="rId75" Type="http://schemas.openxmlformats.org/officeDocument/2006/relationships/slide" Target="slides/slide12.xml"/><Relationship Id="rId83" Type="http://schemas.openxmlformats.org/officeDocument/2006/relationships/slide" Target="slides/slide20.xml"/><Relationship Id="rId88" Type="http://schemas.openxmlformats.org/officeDocument/2006/relationships/slide" Target="slides/slide25.xml"/><Relationship Id="rId91" Type="http://schemas.openxmlformats.org/officeDocument/2006/relationships/slide" Target="slides/slide28.xml"/><Relationship Id="rId96"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slide" Target="slides/slide15.xml"/><Relationship Id="rId81" Type="http://schemas.openxmlformats.org/officeDocument/2006/relationships/slide" Target="slides/slide18.xml"/><Relationship Id="rId86" Type="http://schemas.openxmlformats.org/officeDocument/2006/relationships/slide" Target="slides/slide23.xml"/><Relationship Id="rId94" Type="http://schemas.openxmlformats.org/officeDocument/2006/relationships/slide" Target="slides/slide31.xml"/><Relationship Id="rId99" Type="http://schemas.openxmlformats.org/officeDocument/2006/relationships/slide" Target="slides/slide36.xml"/><Relationship Id="rId101"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ableStyles" Target="tableStyle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3.xml"/><Relationship Id="rId97" Type="http://schemas.openxmlformats.org/officeDocument/2006/relationships/slide" Target="slides/slide34.xml"/><Relationship Id="rId104"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8.xml"/><Relationship Id="rId92"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1024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dirty="0"/>
          </a:p>
        </p:txBody>
      </p:sp>
      <p:sp>
        <p:nvSpPr>
          <p:cNvPr id="1024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1024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04D5C215-4B7B-46C1-B4CD-8924BE18F89E}" type="slidenum">
              <a:rPr lang="en-US"/>
              <a:pPr>
                <a:defRPr/>
              </a:pPr>
              <a:t>‹#›</a:t>
            </a:fld>
            <a:endParaRPr lang="en-US" dirty="0"/>
          </a:p>
        </p:txBody>
      </p:sp>
    </p:spTree>
    <p:extLst>
      <p:ext uri="{BB962C8B-B14F-4D97-AF65-F5344CB8AC3E}">
        <p14:creationId xmlns:p14="http://schemas.microsoft.com/office/powerpoint/2010/main" val="150338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956CFD58-C84F-4C0F-A807-2D6D8BCE9586}" type="slidenum">
              <a:rPr lang="en-US"/>
              <a:pPr>
                <a:defRPr/>
              </a:pPr>
              <a:t>‹#›</a:t>
            </a:fld>
            <a:endParaRPr lang="en-US" dirty="0"/>
          </a:p>
        </p:txBody>
      </p:sp>
    </p:spTree>
    <p:extLst>
      <p:ext uri="{BB962C8B-B14F-4D97-AF65-F5344CB8AC3E}">
        <p14:creationId xmlns:p14="http://schemas.microsoft.com/office/powerpoint/2010/main" val="2208446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required to indicate the principal</a:t>
            </a:r>
            <a:r>
              <a:rPr lang="en-US" baseline="0" dirty="0"/>
              <a:t> method used to determine the amount of release and otherwise managed waste reported. You should enter a letter code identifying the method that applies to the largest portion of the total estimated release and otherwise managed waste quantity. </a:t>
            </a:r>
            <a:endParaRPr lang="en-US" dirty="0"/>
          </a:p>
        </p:txBody>
      </p:sp>
      <p:sp>
        <p:nvSpPr>
          <p:cNvPr id="4" name="Slide Number Placeholder 3"/>
          <p:cNvSpPr>
            <a:spLocks noGrp="1"/>
          </p:cNvSpPr>
          <p:nvPr>
            <p:ph type="sldNum" sz="quarter" idx="10"/>
          </p:nvPr>
        </p:nvSpPr>
        <p:spPr/>
        <p:txBody>
          <a:bodyPr/>
          <a:lstStyle/>
          <a:p>
            <a:fld id="{1B16A515-CF1F-D847-A067-987B7A60E7AB}" type="slidenum">
              <a:rPr lang="en-US" smtClean="0"/>
              <a:t>25</a:t>
            </a:fld>
            <a:endParaRPr lang="en-US" dirty="0"/>
          </a:p>
        </p:txBody>
      </p:sp>
    </p:spTree>
    <p:extLst>
      <p:ext uri="{BB962C8B-B14F-4D97-AF65-F5344CB8AC3E}">
        <p14:creationId xmlns:p14="http://schemas.microsoft.com/office/powerpoint/2010/main" val="403879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 column a:</a:t>
            </a:r>
            <a:r>
              <a:rPr lang="en-US" baseline="0" dirty="0"/>
              <a:t> general Waste Stream</a:t>
            </a:r>
            <a:endParaRPr lang="en-US" dirty="0"/>
          </a:p>
        </p:txBody>
      </p:sp>
      <p:sp>
        <p:nvSpPr>
          <p:cNvPr id="4" name="Slide Number Placeholder 3"/>
          <p:cNvSpPr>
            <a:spLocks noGrp="1"/>
          </p:cNvSpPr>
          <p:nvPr>
            <p:ph type="sldNum" sz="quarter" idx="10"/>
          </p:nvPr>
        </p:nvSpPr>
        <p:spPr/>
        <p:txBody>
          <a:bodyPr/>
          <a:lstStyle/>
          <a:p>
            <a:fld id="{1B16A515-CF1F-D847-A067-987B7A60E7AB}" type="slidenum">
              <a:rPr lang="en-US" smtClean="0"/>
              <a:t>26</a:t>
            </a:fld>
            <a:endParaRPr lang="en-US" dirty="0"/>
          </a:p>
        </p:txBody>
      </p:sp>
    </p:spTree>
    <p:extLst>
      <p:ext uri="{BB962C8B-B14F-4D97-AF65-F5344CB8AC3E}">
        <p14:creationId xmlns:p14="http://schemas.microsoft.com/office/powerpoint/2010/main" val="426339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Hypothetical section 7A waste treatment codes</a:t>
            </a:r>
          </a:p>
        </p:txBody>
      </p:sp>
      <p:sp>
        <p:nvSpPr>
          <p:cNvPr id="4" name="Slide Number Placeholder 3"/>
          <p:cNvSpPr>
            <a:spLocks noGrp="1"/>
          </p:cNvSpPr>
          <p:nvPr>
            <p:ph type="sldNum" sz="quarter" idx="10"/>
          </p:nvPr>
        </p:nvSpPr>
        <p:spPr/>
        <p:txBody>
          <a:bodyPr/>
          <a:lstStyle/>
          <a:p>
            <a:fld id="{1B16A515-CF1F-D847-A067-987B7A60E7AB}" type="slidenum">
              <a:rPr lang="en-US" smtClean="0"/>
              <a:t>27</a:t>
            </a:fld>
            <a:endParaRPr lang="en-US" dirty="0"/>
          </a:p>
        </p:txBody>
      </p:sp>
    </p:spTree>
    <p:extLst>
      <p:ext uri="{BB962C8B-B14F-4D97-AF65-F5344CB8AC3E}">
        <p14:creationId xmlns:p14="http://schemas.microsoft.com/office/powerpoint/2010/main" val="147267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E08AE9-5ACC-4258-9178-74C61300550F}"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37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lum bright="10000"/>
            <a:extLst>
              <a:ext uri="{28A0092B-C50C-407E-A947-70E740481C1C}">
                <a14:useLocalDpi xmlns:a14="http://schemas.microsoft.com/office/drawing/2010/main" val="0"/>
              </a:ext>
            </a:extLst>
          </a:blip>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lum bright="-10000" contrast="28000"/>
            <a:extLst>
              <a:ext uri="{28A0092B-C50C-407E-A947-70E740481C1C}">
                <a14:useLocalDpi xmlns:a14="http://schemas.microsoft.com/office/drawing/2010/main" val="0"/>
              </a:ext>
            </a:extLst>
          </a:blip>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r>
              <a:rPr lang="en-US" dirty="0"/>
              <a:t>5/17/2018</a:t>
            </a:r>
          </a:p>
        </p:txBody>
      </p:sp>
      <p:sp>
        <p:nvSpPr>
          <p:cNvPr id="7" name="Rectangle 6"/>
          <p:cNvSpPr>
            <a:spLocks noGrp="1" noChangeArrowheads="1"/>
          </p:cNvSpPr>
          <p:nvPr>
            <p:ph type="ftr" sz="quarter" idx="11"/>
          </p:nvPr>
        </p:nvSpPr>
        <p:spPr>
          <a:xfrm>
            <a:off x="2667000" y="6248400"/>
            <a:ext cx="3810000" cy="457200"/>
          </a:xfrm>
        </p:spPr>
        <p:txBody>
          <a:bodyPr/>
          <a:lstStyle>
            <a:lvl1pPr>
              <a:defRPr sz="1400"/>
            </a:lvl1pPr>
          </a:lstStyle>
          <a:p>
            <a:pPr>
              <a:defRPr/>
            </a:pPr>
            <a:r>
              <a:rPr lang="en-US" dirty="0"/>
              <a:t>U.S. Environmental Protection Agency</a:t>
            </a:r>
          </a:p>
        </p:txBody>
      </p:sp>
      <p:sp>
        <p:nvSpPr>
          <p:cNvPr id="8" name="Rectangle 7"/>
          <p:cNvSpPr>
            <a:spLocks noGrp="1" noChangeArrowheads="1"/>
          </p:cNvSpPr>
          <p:nvPr>
            <p:ph type="sldNum" sz="quarter" idx="12"/>
          </p:nvPr>
        </p:nvSpPr>
        <p:spPr/>
        <p:txBody>
          <a:bodyPr/>
          <a:lstStyle>
            <a:lvl1pPr>
              <a:defRPr/>
            </a:lvl1pPr>
          </a:lstStyle>
          <a:p>
            <a:pPr>
              <a:defRPr/>
            </a:pPr>
            <a:fld id="{0B0A08D1-CDF8-4968-9CC2-18D6F3C833D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5/17/2018</a:t>
            </a:r>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8EFC11E7-3BAE-4206-B1C9-97C59F23D10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r>
              <a:rPr lang="en-US" dirty="0"/>
              <a:t>5/17/2018</a:t>
            </a:r>
          </a:p>
        </p:txBody>
      </p:sp>
      <p:sp>
        <p:nvSpPr>
          <p:cNvPr id="5" name="Footer Placeholder 3"/>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C4BF6C9B-1B57-4B69-B020-6A4519610BA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r>
              <a:rPr lang="en-US" dirty="0"/>
              <a:t>5/17/2018</a:t>
            </a:r>
          </a:p>
        </p:txBody>
      </p:sp>
      <p:sp>
        <p:nvSpPr>
          <p:cNvPr id="4" name="Footer Placeholder 2"/>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5" name="Slide Number Placeholder 3"/>
          <p:cNvSpPr>
            <a:spLocks noGrp="1"/>
          </p:cNvSpPr>
          <p:nvPr>
            <p:ph type="sldNum" sz="quarter" idx="12"/>
          </p:nvPr>
        </p:nvSpPr>
        <p:spPr/>
        <p:txBody>
          <a:bodyPr/>
          <a:lstStyle>
            <a:lvl1pPr>
              <a:defRPr/>
            </a:lvl1pPr>
          </a:lstStyle>
          <a:p>
            <a:pPr>
              <a:defRPr/>
            </a:pPr>
            <a:fld id="{FE5B6FE8-5FFF-4E89-A05C-CCE6655E134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a:lvl1pPr>
          </a:lstStyle>
          <a:p>
            <a:pPr>
              <a:defRPr/>
            </a:pPr>
            <a:r>
              <a:rPr lang="en-US" dirty="0"/>
              <a:t>5/17/2018</a:t>
            </a:r>
          </a:p>
        </p:txBody>
      </p:sp>
      <p:sp>
        <p:nvSpPr>
          <p:cNvPr id="5" name="Footer Placeholder 3"/>
          <p:cNvSpPr>
            <a:spLocks noGrp="1"/>
          </p:cNvSpPr>
          <p:nvPr>
            <p:ph type="ftr" sz="quarter" idx="11"/>
          </p:nvPr>
        </p:nvSpPr>
        <p:spPr/>
        <p:txBody>
          <a:bodyPr/>
          <a:lstStyle>
            <a:lvl1pPr>
              <a:defRPr/>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D6F16004-5A9C-4309-B914-A7F8BA85CF8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5/17/2018</a:t>
            </a:r>
          </a:p>
        </p:txBody>
      </p:sp>
      <p:sp>
        <p:nvSpPr>
          <p:cNvPr id="5" name="Footer Placeholder 4"/>
          <p:cNvSpPr>
            <a:spLocks noGrp="1"/>
          </p:cNvSpPr>
          <p:nvPr>
            <p:ph type="ftr" sz="quarter" idx="11"/>
          </p:nvPr>
        </p:nvSpPr>
        <p:spPr/>
        <p:txBody>
          <a:bodyPr/>
          <a:lstStyle/>
          <a:p>
            <a:r>
              <a:rPr lang="en-US" dirty="0"/>
              <a:t>U.S. Environmental Protection Agency</a:t>
            </a:r>
          </a:p>
        </p:txBody>
      </p:sp>
      <p:sp>
        <p:nvSpPr>
          <p:cNvPr id="6" name="Slide Number Placeholder 5"/>
          <p:cNvSpPr>
            <a:spLocks noGrp="1"/>
          </p:cNvSpPr>
          <p:nvPr>
            <p:ph type="sldNum" sz="quarter" idx="12"/>
          </p:nvPr>
        </p:nvSpPr>
        <p:spPr/>
        <p:txBody>
          <a:bodyPr/>
          <a:lstStyle/>
          <a:p>
            <a:fld id="{12B544FC-016B-4A77-B761-2D670F1CAE84}" type="slidenum">
              <a:rPr lang="en-US" smtClean="0"/>
              <a:t>‹#›</a:t>
            </a:fld>
            <a:endParaRPr lang="en-US" dirty="0"/>
          </a:p>
        </p:txBody>
      </p:sp>
    </p:spTree>
    <p:extLst>
      <p:ext uri="{BB962C8B-B14F-4D97-AF65-F5344CB8AC3E}">
        <p14:creationId xmlns:p14="http://schemas.microsoft.com/office/powerpoint/2010/main" val="90986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5/17/2018</a:t>
            </a:r>
          </a:p>
        </p:txBody>
      </p:sp>
      <p:sp>
        <p:nvSpPr>
          <p:cNvPr id="5" name="Footer Placeholder 4"/>
          <p:cNvSpPr>
            <a:spLocks noGrp="1"/>
          </p:cNvSpPr>
          <p:nvPr>
            <p:ph type="ftr" sz="quarter" idx="11"/>
          </p:nvPr>
        </p:nvSpPr>
        <p:spPr/>
        <p:txBody>
          <a:bodyPr/>
          <a:lstStyle>
            <a:lvl1pPr algn="ctr">
              <a:defRPr/>
            </a:lvl1pPr>
          </a:lstStyle>
          <a:p>
            <a:r>
              <a:rPr lang="en-US" dirty="0"/>
              <a:t>U.S. Environmental Protection Agency</a:t>
            </a:r>
          </a:p>
        </p:txBody>
      </p:sp>
      <p:sp>
        <p:nvSpPr>
          <p:cNvPr id="6" name="Slide Number Placeholder 5"/>
          <p:cNvSpPr>
            <a:spLocks noGrp="1"/>
          </p:cNvSpPr>
          <p:nvPr>
            <p:ph type="sldNum" sz="quarter" idx="12"/>
          </p:nvPr>
        </p:nvSpPr>
        <p:spPr/>
        <p:txBody>
          <a:bodyPr/>
          <a:lstStyle/>
          <a:p>
            <a:fld id="{12B544FC-016B-4A77-B761-2D670F1CAE84}" type="slidenum">
              <a:rPr lang="en-US" smtClean="0"/>
              <a:t>‹#›</a:t>
            </a:fld>
            <a:endParaRPr lang="en-US" dirty="0"/>
          </a:p>
        </p:txBody>
      </p:sp>
    </p:spTree>
    <p:extLst>
      <p:ext uri="{BB962C8B-B14F-4D97-AF65-F5344CB8AC3E}">
        <p14:creationId xmlns:p14="http://schemas.microsoft.com/office/powerpoint/2010/main" val="273560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5/17/2018</a:t>
            </a:r>
          </a:p>
        </p:txBody>
      </p:sp>
      <p:sp>
        <p:nvSpPr>
          <p:cNvPr id="4" name="Footer Placeholder 3"/>
          <p:cNvSpPr>
            <a:spLocks noGrp="1"/>
          </p:cNvSpPr>
          <p:nvPr>
            <p:ph type="ftr" sz="quarter" idx="11"/>
          </p:nvPr>
        </p:nvSpPr>
        <p:spPr/>
        <p:txBody>
          <a:bodyPr/>
          <a:lstStyle/>
          <a:p>
            <a:r>
              <a:rPr lang="en-US" dirty="0"/>
              <a:t>U.S. Environmental Protection Agency</a:t>
            </a:r>
          </a:p>
        </p:txBody>
      </p:sp>
      <p:sp>
        <p:nvSpPr>
          <p:cNvPr id="5" name="Slide Number Placeholder 4"/>
          <p:cNvSpPr>
            <a:spLocks noGrp="1"/>
          </p:cNvSpPr>
          <p:nvPr>
            <p:ph type="sldNum" sz="quarter" idx="12"/>
          </p:nvPr>
        </p:nvSpPr>
        <p:spPr/>
        <p:txBody>
          <a:bodyPr/>
          <a:lstStyle/>
          <a:p>
            <a:fld id="{12B544FC-016B-4A77-B761-2D670F1CAE84}" type="slidenum">
              <a:rPr lang="en-US" smtClean="0"/>
              <a:t>‹#›</a:t>
            </a:fld>
            <a:endParaRPr lang="en-US" dirty="0"/>
          </a:p>
        </p:txBody>
      </p:sp>
    </p:spTree>
    <p:extLst>
      <p:ext uri="{BB962C8B-B14F-4D97-AF65-F5344CB8AC3E}">
        <p14:creationId xmlns:p14="http://schemas.microsoft.com/office/powerpoint/2010/main" val="294580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lvl1pPr>
          </a:lstStyle>
          <a:p>
            <a:r>
              <a:rPr lang="en-US" dirty="0"/>
              <a:t>5/17/2018</a:t>
            </a:r>
          </a:p>
        </p:txBody>
      </p:sp>
      <p:sp>
        <p:nvSpPr>
          <p:cNvPr id="7" name="Footer Placeholder 6"/>
          <p:cNvSpPr>
            <a:spLocks noGrp="1"/>
          </p:cNvSpPr>
          <p:nvPr>
            <p:ph type="ftr" sz="quarter" idx="11"/>
          </p:nvPr>
        </p:nvSpPr>
        <p:spPr/>
        <p:txBody>
          <a:bodyPr/>
          <a:lstStyle/>
          <a:p>
            <a:r>
              <a:rPr lang="en-US" dirty="0"/>
              <a:t>U.S. Environmental Protection Agency</a:t>
            </a:r>
          </a:p>
        </p:txBody>
      </p:sp>
      <p:sp>
        <p:nvSpPr>
          <p:cNvPr id="8" name="Slide Number Placeholder 7"/>
          <p:cNvSpPr>
            <a:spLocks noGrp="1"/>
          </p:cNvSpPr>
          <p:nvPr>
            <p:ph type="sldNum" sz="quarter" idx="12"/>
          </p:nvPr>
        </p:nvSpPr>
        <p:spPr/>
        <p:txBody>
          <a:bodyPr/>
          <a:lstStyle/>
          <a:p>
            <a:fld id="{12B544FC-016B-4A77-B761-2D670F1CAE84}" type="slidenum">
              <a:rPr lang="en-US" smtClean="0"/>
              <a:t>‹#›</a:t>
            </a:fld>
            <a:endParaRPr lang="en-US" dirty="0"/>
          </a:p>
        </p:txBody>
      </p:sp>
    </p:spTree>
    <p:extLst>
      <p:ext uri="{BB962C8B-B14F-4D97-AF65-F5344CB8AC3E}">
        <p14:creationId xmlns:p14="http://schemas.microsoft.com/office/powerpoint/2010/main" val="4006817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7" cstate="print">
            <a:lum bright="10000"/>
            <a:extLst>
              <a:ext uri="{28A0092B-C50C-407E-A947-70E740481C1C}">
                <a14:useLocalDpi xmlns:a14="http://schemas.microsoft.com/office/drawing/2010/main" val="0"/>
              </a:ext>
            </a:extLst>
          </a:blip>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84" charset="-128"/>
                <a:cs typeface="+mn-cs"/>
              </a:defRPr>
            </a:lvl1pPr>
          </a:lstStyle>
          <a:p>
            <a:pPr>
              <a:defRPr/>
            </a:pPr>
            <a:r>
              <a:rPr lang="en-US" dirty="0"/>
              <a:t>5/17/2018</a:t>
            </a:r>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84" charset="-128"/>
                <a:cs typeface="+mn-cs"/>
              </a:defRPr>
            </a:lvl1pPr>
          </a:lstStyle>
          <a:p>
            <a:pPr>
              <a:defRPr/>
            </a:pPr>
            <a:r>
              <a:rPr lang="en-US" dirty="0"/>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84" charset="-128"/>
                <a:cs typeface="+mn-cs"/>
              </a:defRPr>
            </a:lvl1pPr>
          </a:lstStyle>
          <a:p>
            <a:pPr>
              <a:defRPr/>
            </a:pPr>
            <a:fld id="{D6FF8397-EE04-462D-8FCB-076586EBD0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4" r:id="rId3"/>
    <p:sldLayoutId id="2147483895" r:id="rId4"/>
    <p:sldLayoutId id="2147483903" r:id="rId5"/>
  </p:sldLayoutIdLst>
  <p:hf hdr="0"/>
  <p:txStyles>
    <p:title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5/17/2018</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 Environmental Protection Agency</a:t>
            </a:r>
          </a:p>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544FC-016B-4A77-B761-2D670F1CAE84}" type="slidenum">
              <a:rPr lang="en-US" smtClean="0"/>
              <a:t>‹#›</a:t>
            </a:fld>
            <a:endParaRPr lang="en-US" dirty="0"/>
          </a:p>
        </p:txBody>
      </p:sp>
      <p:pic>
        <p:nvPicPr>
          <p:cNvPr id="7" name="Picture 4" descr="colorchange_epa_seal pantone trim"/>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39000" y="304800"/>
            <a:ext cx="990600" cy="990600"/>
          </a:xfrm>
          <a:prstGeom prst="rect">
            <a:avLst/>
          </a:prstGeom>
          <a:noFill/>
          <a:ln w="9525">
            <a:noFill/>
            <a:miter lim="800000"/>
            <a:headEnd/>
            <a:tailEnd/>
          </a:ln>
        </p:spPr>
      </p:pic>
      <p:cxnSp>
        <p:nvCxnSpPr>
          <p:cNvPr id="9" name="Straight Connector 8"/>
          <p:cNvCxnSpPr/>
          <p:nvPr userDrawn="1"/>
        </p:nvCxnSpPr>
        <p:spPr>
          <a:xfrm>
            <a:off x="152400" y="304800"/>
            <a:ext cx="8839200" cy="0"/>
          </a:xfrm>
          <a:prstGeom prst="line">
            <a:avLst/>
          </a:prstGeom>
          <a:ln w="47625"/>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1040095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10" r:id="rId3"/>
    <p:sldLayoutId id="21474839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mtClean="0"/>
              <a:pPr>
                <a:defRPr/>
              </a:pPr>
              <a:t>1</a:t>
            </a:fld>
            <a:endParaRPr lang="en-US" dirty="0"/>
          </a:p>
        </p:txBody>
      </p:sp>
      <p:sp>
        <p:nvSpPr>
          <p:cNvPr id="9" name="Slide Number Placeholder 3"/>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fld id="{FE5B6FE8-5FFF-4E89-A05C-CCE6655E1346}" type="slidenum">
              <a:rPr lang="en-US" smtClean="0"/>
              <a:pPr>
                <a:defRPr/>
              </a:pPr>
              <a:t>1</a:t>
            </a:fld>
            <a:endParaRPr lang="en-US" dirty="0"/>
          </a:p>
        </p:txBody>
      </p:sp>
      <p:sp>
        <p:nvSpPr>
          <p:cNvPr id="7" name="Title 4"/>
          <p:cNvSpPr>
            <a:spLocks noGrp="1"/>
          </p:cNvSpPr>
          <p:nvPr>
            <p:ph type="title"/>
          </p:nvPr>
        </p:nvSpPr>
        <p:spPr>
          <a:xfrm>
            <a:off x="685800" y="2590800"/>
            <a:ext cx="7620000" cy="990600"/>
          </a:xfrm>
        </p:spPr>
        <p:txBody>
          <a:bodyPr/>
          <a:lstStyle/>
          <a:p>
            <a:r>
              <a:rPr lang="en-US" b="1" dirty="0">
                <a:solidFill>
                  <a:srgbClr val="008000"/>
                </a:solidFill>
              </a:rPr>
              <a:t>TRI Data Access Overview</a:t>
            </a:r>
            <a:r>
              <a:rPr lang="en-US" dirty="0">
                <a:solidFill>
                  <a:srgbClr val="008000"/>
                </a:solidFill>
              </a:rPr>
              <a:t>	</a:t>
            </a:r>
          </a:p>
        </p:txBody>
      </p:sp>
    </p:spTree>
    <p:extLst>
      <p:ext uri="{BB962C8B-B14F-4D97-AF65-F5344CB8AC3E}">
        <p14:creationId xmlns:p14="http://schemas.microsoft.com/office/powerpoint/2010/main" val="8909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5D37A5-520F-42D0-B866-FAA6D332204B}"/>
              </a:ext>
            </a:extLst>
          </p:cNvPr>
          <p:cNvSpPr>
            <a:spLocks noGrp="1"/>
          </p:cNvSpPr>
          <p:nvPr>
            <p:ph type="dt" sz="half" idx="10"/>
          </p:nvPr>
        </p:nvSpPr>
        <p:spPr/>
        <p:txBody>
          <a:bodyPr/>
          <a:lstStyle/>
          <a:p>
            <a:pPr>
              <a:defRPr/>
            </a:pPr>
            <a:r>
              <a:rPr lang="en-US" sz="1200" dirty="0">
                <a:solidFill>
                  <a:schemeClr val="tx1">
                    <a:tint val="75000"/>
                  </a:schemeClr>
                </a:solidFill>
                <a:ea typeface="ＭＳ Ｐゴシック" pitchFamily="34" charset="-128"/>
              </a:rPr>
              <a:t>5/17/2018</a:t>
            </a:r>
          </a:p>
        </p:txBody>
      </p:sp>
      <p:sp>
        <p:nvSpPr>
          <p:cNvPr id="5" name="Footer Placeholder 4">
            <a:extLst>
              <a:ext uri="{FF2B5EF4-FFF2-40B4-BE49-F238E27FC236}">
                <a16:creationId xmlns:a16="http://schemas.microsoft.com/office/drawing/2014/main" id="{723B9B2F-F04A-431E-8750-89EA08A776A0}"/>
              </a:ext>
            </a:extLst>
          </p:cNvPr>
          <p:cNvSpPr>
            <a:spLocks noGrp="1"/>
          </p:cNvSpPr>
          <p:nvPr>
            <p:ph type="ftr" sz="quarter" idx="11"/>
          </p:nvPr>
        </p:nvSpPr>
        <p:spPr/>
        <p:txBody>
          <a:bodyPr/>
          <a:lstStyle/>
          <a:p>
            <a:pPr eaLnBrk="1" hangingPunct="1">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a:extLst>
              <a:ext uri="{FF2B5EF4-FFF2-40B4-BE49-F238E27FC236}">
                <a16:creationId xmlns:a16="http://schemas.microsoft.com/office/drawing/2014/main" id="{1744D3E7-9770-4126-8808-0F78A79713AE}"/>
              </a:ext>
            </a:extLst>
          </p:cNvPr>
          <p:cNvSpPr>
            <a:spLocks noGrp="1"/>
          </p:cNvSpPr>
          <p:nvPr>
            <p:ph type="sldNum" sz="quarter" idx="12"/>
          </p:nvPr>
        </p:nvSpPr>
        <p:spPr/>
        <p:txBody>
          <a:bodyPr/>
          <a:lstStyle/>
          <a:p>
            <a:pPr eaLnBrk="1" hangingPunct="1">
              <a:defRPr/>
            </a:pPr>
            <a:fld id="{8EFC11E7-3BAE-4206-B1C9-97C59F23D10D}" type="slidenum">
              <a:rPr lang="en-US" sz="1200">
                <a:solidFill>
                  <a:schemeClr val="tx1">
                    <a:tint val="75000"/>
                  </a:schemeClr>
                </a:solidFill>
                <a:ea typeface="ＭＳ Ｐゴシック" pitchFamily="34" charset="-128"/>
              </a:rPr>
              <a:pPr eaLnBrk="1" hangingPunct="1">
                <a:defRPr/>
              </a:pPr>
              <a:t>10</a:t>
            </a:fld>
            <a:endParaRPr lang="en-US" sz="1200" dirty="0">
              <a:solidFill>
                <a:schemeClr val="tx1">
                  <a:tint val="75000"/>
                </a:schemeClr>
              </a:solidFill>
              <a:ea typeface="ＭＳ Ｐゴシック" pitchFamily="34" charset="-128"/>
            </a:endParaRPr>
          </a:p>
        </p:txBody>
      </p:sp>
      <p:sp>
        <p:nvSpPr>
          <p:cNvPr id="7" name="TextBox 6">
            <a:extLst>
              <a:ext uri="{FF2B5EF4-FFF2-40B4-BE49-F238E27FC236}">
                <a16:creationId xmlns:a16="http://schemas.microsoft.com/office/drawing/2014/main" id="{C7AFD117-B46E-443B-B471-7FBF82111AF4}"/>
              </a:ext>
            </a:extLst>
          </p:cNvPr>
          <p:cNvSpPr txBox="1"/>
          <p:nvPr/>
        </p:nvSpPr>
        <p:spPr>
          <a:xfrm>
            <a:off x="914400" y="1143000"/>
            <a:ext cx="6248400" cy="457200"/>
          </a:xfrm>
          <a:prstGeom prst="rect">
            <a:avLst/>
          </a:prstGeom>
          <a:noFill/>
        </p:spPr>
        <p:txBody>
          <a:bodyPr wrap="square" rtlCol="0">
            <a:spAutoFit/>
          </a:bodyPr>
          <a:lstStyle/>
          <a:p>
            <a:r>
              <a:rPr lang="en-US" dirty="0">
                <a:solidFill>
                  <a:srgbClr val="008000"/>
                </a:solidFill>
              </a:rPr>
              <a:t>Detail Anatomy of a Section 5</a:t>
            </a:r>
          </a:p>
        </p:txBody>
      </p:sp>
      <p:pic>
        <p:nvPicPr>
          <p:cNvPr id="8" name="Picture 7">
            <a:extLst>
              <a:ext uri="{FF2B5EF4-FFF2-40B4-BE49-F238E27FC236}">
                <a16:creationId xmlns:a16="http://schemas.microsoft.com/office/drawing/2014/main" id="{F1C05BA0-104F-4977-AE7F-7B1531D53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05924"/>
            <a:ext cx="5181600" cy="2332676"/>
          </a:xfrm>
          <a:prstGeom prst="rect">
            <a:avLst/>
          </a:prstGeom>
        </p:spPr>
      </p:pic>
      <p:grpSp>
        <p:nvGrpSpPr>
          <p:cNvPr id="9" name="Group 8">
            <a:extLst>
              <a:ext uri="{FF2B5EF4-FFF2-40B4-BE49-F238E27FC236}">
                <a16:creationId xmlns:a16="http://schemas.microsoft.com/office/drawing/2014/main" id="{13715D2A-B937-4CE9-85F8-F6E826675728}"/>
              </a:ext>
            </a:extLst>
          </p:cNvPr>
          <p:cNvGrpSpPr/>
          <p:nvPr/>
        </p:nvGrpSpPr>
        <p:grpSpPr>
          <a:xfrm>
            <a:off x="1066800" y="4038600"/>
            <a:ext cx="5647592" cy="2209800"/>
            <a:chOff x="1066800" y="3931622"/>
            <a:chExt cx="5647592" cy="2209800"/>
          </a:xfrm>
        </p:grpSpPr>
        <p:sp>
          <p:nvSpPr>
            <p:cNvPr id="10" name="TextBox 9">
              <a:extLst>
                <a:ext uri="{FF2B5EF4-FFF2-40B4-BE49-F238E27FC236}">
                  <a16:creationId xmlns:a16="http://schemas.microsoft.com/office/drawing/2014/main" id="{319491E9-D86A-4208-90D0-DC2A19E4C33D}"/>
                </a:ext>
              </a:extLst>
            </p:cNvPr>
            <p:cNvSpPr txBox="1"/>
            <p:nvPr/>
          </p:nvSpPr>
          <p:spPr>
            <a:xfrm>
              <a:off x="1608992" y="5772090"/>
              <a:ext cx="5105400" cy="369332"/>
            </a:xfrm>
            <a:prstGeom prst="rect">
              <a:avLst/>
            </a:prstGeom>
            <a:noFill/>
            <a:ln>
              <a:solidFill>
                <a:schemeClr val="tx1"/>
              </a:solidFill>
            </a:ln>
          </p:spPr>
          <p:txBody>
            <a:bodyPr wrap="square" rtlCol="0">
              <a:spAutoFit/>
            </a:bodyPr>
            <a:lstStyle/>
            <a:p>
              <a:r>
                <a:rPr lang="en-US" sz="1800" dirty="0"/>
                <a:t>Yes means this section is not applicable</a:t>
              </a:r>
            </a:p>
          </p:txBody>
        </p:sp>
        <p:cxnSp>
          <p:nvCxnSpPr>
            <p:cNvPr id="11" name="Elbow Connector 13">
              <a:extLst>
                <a:ext uri="{FF2B5EF4-FFF2-40B4-BE49-F238E27FC236}">
                  <a16:creationId xmlns:a16="http://schemas.microsoft.com/office/drawing/2014/main" id="{C82526AF-B475-4F91-A530-ED7C28A141DD}"/>
                </a:ext>
              </a:extLst>
            </p:cNvPr>
            <p:cNvCxnSpPr>
              <a:cxnSpLocks/>
              <a:stCxn id="10" idx="1"/>
            </p:cNvCxnSpPr>
            <p:nvPr/>
          </p:nvCxnSpPr>
          <p:spPr>
            <a:xfrm rot="10800000">
              <a:off x="1066800" y="3931622"/>
              <a:ext cx="542192" cy="2025134"/>
            </a:xfrm>
            <a:prstGeom prst="bentConnector2">
              <a:avLst/>
            </a:prstGeom>
            <a:ln w="25400">
              <a:solidFill>
                <a:srgbClr val="00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CF686134-5889-4451-9634-0CA4736E1ADE}"/>
              </a:ext>
            </a:extLst>
          </p:cNvPr>
          <p:cNvGrpSpPr/>
          <p:nvPr/>
        </p:nvGrpSpPr>
        <p:grpSpPr>
          <a:xfrm>
            <a:off x="3429001" y="4038600"/>
            <a:ext cx="4530968" cy="609600"/>
            <a:chOff x="3429001" y="3962400"/>
            <a:chExt cx="4530968" cy="609600"/>
          </a:xfrm>
        </p:grpSpPr>
        <p:sp>
          <p:nvSpPr>
            <p:cNvPr id="13" name="TextBox 12">
              <a:extLst>
                <a:ext uri="{FF2B5EF4-FFF2-40B4-BE49-F238E27FC236}">
                  <a16:creationId xmlns:a16="http://schemas.microsoft.com/office/drawing/2014/main" id="{929E15E9-1694-4925-9975-7C084CFF1AA1}"/>
                </a:ext>
              </a:extLst>
            </p:cNvPr>
            <p:cNvSpPr txBox="1"/>
            <p:nvPr/>
          </p:nvSpPr>
          <p:spPr>
            <a:xfrm>
              <a:off x="3921369" y="4202668"/>
              <a:ext cx="4038600" cy="369332"/>
            </a:xfrm>
            <a:prstGeom prst="rect">
              <a:avLst/>
            </a:prstGeom>
            <a:noFill/>
            <a:ln>
              <a:solidFill>
                <a:schemeClr val="tx1"/>
              </a:solidFill>
            </a:ln>
          </p:spPr>
          <p:txBody>
            <a:bodyPr wrap="square" rtlCol="0">
              <a:spAutoFit/>
            </a:bodyPr>
            <a:lstStyle/>
            <a:p>
              <a:r>
                <a:rPr lang="en-US" sz="1800" dirty="0"/>
                <a:t>Will be either pounds or grams</a:t>
              </a:r>
            </a:p>
          </p:txBody>
        </p:sp>
        <p:cxnSp>
          <p:nvCxnSpPr>
            <p:cNvPr id="14" name="Elbow Connector 15">
              <a:extLst>
                <a:ext uri="{FF2B5EF4-FFF2-40B4-BE49-F238E27FC236}">
                  <a16:creationId xmlns:a16="http://schemas.microsoft.com/office/drawing/2014/main" id="{101F76A5-DC87-42C2-8033-264471064525}"/>
                </a:ext>
              </a:extLst>
            </p:cNvPr>
            <p:cNvCxnSpPr>
              <a:cxnSpLocks/>
              <a:stCxn id="13" idx="1"/>
              <a:endCxn id="8" idx="2"/>
            </p:cNvCxnSpPr>
            <p:nvPr/>
          </p:nvCxnSpPr>
          <p:spPr>
            <a:xfrm rot="10800000">
              <a:off x="3429001" y="3962400"/>
              <a:ext cx="492369" cy="424934"/>
            </a:xfrm>
            <a:prstGeom prst="bentConnector2">
              <a:avLst/>
            </a:prstGeom>
            <a:ln w="25400">
              <a:solidFill>
                <a:srgbClr val="00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982108DC-9619-4AA1-B905-DFD716512FA0}"/>
              </a:ext>
            </a:extLst>
          </p:cNvPr>
          <p:cNvGrpSpPr/>
          <p:nvPr/>
        </p:nvGrpSpPr>
        <p:grpSpPr>
          <a:xfrm>
            <a:off x="5029200" y="2971800"/>
            <a:ext cx="4034692" cy="1200329"/>
            <a:chOff x="5029200" y="2895600"/>
            <a:chExt cx="4034692" cy="1200329"/>
          </a:xfrm>
        </p:grpSpPr>
        <p:sp>
          <p:nvSpPr>
            <p:cNvPr id="16" name="TextBox 15">
              <a:extLst>
                <a:ext uri="{FF2B5EF4-FFF2-40B4-BE49-F238E27FC236}">
                  <a16:creationId xmlns:a16="http://schemas.microsoft.com/office/drawing/2014/main" id="{0F5F25D6-9F68-45E2-9746-3288D12E3C08}"/>
                </a:ext>
              </a:extLst>
            </p:cNvPr>
            <p:cNvSpPr txBox="1"/>
            <p:nvPr/>
          </p:nvSpPr>
          <p:spPr>
            <a:xfrm>
              <a:off x="5486400" y="2895600"/>
              <a:ext cx="3577492" cy="1200329"/>
            </a:xfrm>
            <a:prstGeom prst="rect">
              <a:avLst/>
            </a:prstGeom>
            <a:noFill/>
            <a:ln>
              <a:solidFill>
                <a:schemeClr val="tx1"/>
              </a:solidFill>
            </a:ln>
          </p:spPr>
          <p:txBody>
            <a:bodyPr wrap="square" rtlCol="0">
              <a:spAutoFit/>
            </a:bodyPr>
            <a:lstStyle/>
            <a:p>
              <a:r>
                <a:rPr lang="en-US" sz="1800" dirty="0"/>
                <a:t>Method used by facility to determine estimated release. (10 possible codes). Click header to see possible codes</a:t>
              </a:r>
            </a:p>
          </p:txBody>
        </p:sp>
        <p:cxnSp>
          <p:nvCxnSpPr>
            <p:cNvPr id="17" name="Straight Arrow Connector 16">
              <a:extLst>
                <a:ext uri="{FF2B5EF4-FFF2-40B4-BE49-F238E27FC236}">
                  <a16:creationId xmlns:a16="http://schemas.microsoft.com/office/drawing/2014/main" id="{F1EA7373-EE7C-413F-A0FB-C7BCCFFC63FB}"/>
                </a:ext>
              </a:extLst>
            </p:cNvPr>
            <p:cNvCxnSpPr>
              <a:cxnSpLocks/>
            </p:cNvCxnSpPr>
            <p:nvPr/>
          </p:nvCxnSpPr>
          <p:spPr>
            <a:xfrm flipH="1">
              <a:off x="5029200" y="3581400"/>
              <a:ext cx="457200" cy="0"/>
            </a:xfrm>
            <a:prstGeom prst="straightConnector1">
              <a:avLst/>
            </a:prstGeom>
            <a:ln w="25400">
              <a:solidFill>
                <a:srgbClr val="00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EAD8A72-072C-49FF-8373-8222F72B7B55}"/>
              </a:ext>
            </a:extLst>
          </p:cNvPr>
          <p:cNvGrpSpPr/>
          <p:nvPr/>
        </p:nvGrpSpPr>
        <p:grpSpPr>
          <a:xfrm>
            <a:off x="1905000" y="4038600"/>
            <a:ext cx="7010400" cy="1828800"/>
            <a:chOff x="1905000" y="3886200"/>
            <a:chExt cx="7010400" cy="1828800"/>
          </a:xfrm>
        </p:grpSpPr>
        <p:sp>
          <p:nvSpPr>
            <p:cNvPr id="19" name="TextBox 18">
              <a:extLst>
                <a:ext uri="{FF2B5EF4-FFF2-40B4-BE49-F238E27FC236}">
                  <a16:creationId xmlns:a16="http://schemas.microsoft.com/office/drawing/2014/main" id="{F5666F72-4E42-4FE8-9731-46933030B908}"/>
                </a:ext>
              </a:extLst>
            </p:cNvPr>
            <p:cNvSpPr txBox="1"/>
            <p:nvPr/>
          </p:nvSpPr>
          <p:spPr>
            <a:xfrm>
              <a:off x="2362200" y="4572000"/>
              <a:ext cx="6553200" cy="1084912"/>
            </a:xfrm>
            <a:prstGeom prst="rect">
              <a:avLst/>
            </a:prstGeom>
            <a:noFill/>
            <a:ln>
              <a:solidFill>
                <a:schemeClr val="tx1"/>
              </a:solidFill>
            </a:ln>
          </p:spPr>
          <p:txBody>
            <a:bodyPr wrap="square" rtlCol="0">
              <a:spAutoFit/>
            </a:bodyPr>
            <a:lstStyle/>
            <a:p>
              <a:r>
                <a:rPr lang="en-US" sz="1800" dirty="0"/>
                <a:t>Will be a single value or a range of values for the estimated release. A range means facility entered a range code for this data field. Example</a:t>
              </a:r>
            </a:p>
            <a:p>
              <a:endParaRPr lang="en-US" sz="1050" dirty="0"/>
            </a:p>
          </p:txBody>
        </p:sp>
        <p:cxnSp>
          <p:nvCxnSpPr>
            <p:cNvPr id="20" name="Elbow Connector 14">
              <a:extLst>
                <a:ext uri="{FF2B5EF4-FFF2-40B4-BE49-F238E27FC236}">
                  <a16:creationId xmlns:a16="http://schemas.microsoft.com/office/drawing/2014/main" id="{EB4BBC3A-6979-4A6F-AB48-07648E3A2301}"/>
                </a:ext>
              </a:extLst>
            </p:cNvPr>
            <p:cNvCxnSpPr>
              <a:cxnSpLocks/>
              <a:stCxn id="19" idx="1"/>
            </p:cNvCxnSpPr>
            <p:nvPr/>
          </p:nvCxnSpPr>
          <p:spPr>
            <a:xfrm rot="10800000">
              <a:off x="1905000" y="3886200"/>
              <a:ext cx="457200" cy="1228256"/>
            </a:xfrm>
            <a:prstGeom prst="bentConnector2">
              <a:avLst/>
            </a:prstGeom>
            <a:ln w="25400">
              <a:solidFill>
                <a:srgbClr val="00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58FC7113-DACE-414A-8E68-052D462492CA}"/>
                </a:ext>
              </a:extLst>
            </p:cNvPr>
            <p:cNvPicPr>
              <a:picLocks noChangeAspect="1"/>
            </p:cNvPicPr>
            <p:nvPr/>
          </p:nvPicPr>
          <p:blipFill rotWithShape="1">
            <a:blip r:embed="rId3">
              <a:extLst>
                <a:ext uri="{28A0092B-C50C-407E-A947-70E740481C1C}">
                  <a14:useLocalDpi xmlns:a14="http://schemas.microsoft.com/office/drawing/2010/main" val="0"/>
                </a:ext>
              </a:extLst>
            </a:blip>
            <a:srcRect t="11425" b="27710"/>
            <a:stretch/>
          </p:blipFill>
          <p:spPr>
            <a:xfrm>
              <a:off x="4553826" y="5193268"/>
              <a:ext cx="1770774" cy="521732"/>
            </a:xfrm>
            <a:prstGeom prst="rect">
              <a:avLst/>
            </a:prstGeom>
          </p:spPr>
        </p:pic>
      </p:grpSp>
    </p:spTree>
    <p:extLst>
      <p:ext uri="{BB962C8B-B14F-4D97-AF65-F5344CB8AC3E}">
        <p14:creationId xmlns:p14="http://schemas.microsoft.com/office/powerpoint/2010/main" val="408131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6721DBC-2697-4AA8-BC2D-F565FFC5AD67}"/>
              </a:ext>
            </a:extLst>
          </p:cNvPr>
          <p:cNvSpPr>
            <a:spLocks noGrp="1"/>
          </p:cNvSpPr>
          <p:nvPr>
            <p:ph type="dt" sz="half" idx="10"/>
          </p:nvPr>
        </p:nvSpPr>
        <p:spPr/>
        <p:txBody>
          <a:bodyPr/>
          <a:lstStyle/>
          <a:p>
            <a:pPr>
              <a:defRPr/>
            </a:pPr>
            <a:r>
              <a:rPr lang="en-US" sz="1200" dirty="0">
                <a:solidFill>
                  <a:schemeClr val="tx1">
                    <a:tint val="75000"/>
                  </a:schemeClr>
                </a:solidFill>
                <a:ea typeface="ＭＳ Ｐゴシック" pitchFamily="34" charset="-128"/>
              </a:rPr>
              <a:t>5/17/2018</a:t>
            </a:r>
          </a:p>
        </p:txBody>
      </p:sp>
      <p:sp>
        <p:nvSpPr>
          <p:cNvPr id="5" name="Footer Placeholder 4">
            <a:extLst>
              <a:ext uri="{FF2B5EF4-FFF2-40B4-BE49-F238E27FC236}">
                <a16:creationId xmlns:a16="http://schemas.microsoft.com/office/drawing/2014/main" id="{8C3305D0-79AA-4F58-B6AD-6C306B936C4C}"/>
              </a:ext>
            </a:extLst>
          </p:cNvPr>
          <p:cNvSpPr>
            <a:spLocks noGrp="1"/>
          </p:cNvSpPr>
          <p:nvPr>
            <p:ph type="ftr" sz="quarter" idx="11"/>
          </p:nvPr>
        </p:nvSpPr>
        <p:spPr/>
        <p:txBody>
          <a:bodyPr/>
          <a:lstStyle/>
          <a:p>
            <a:pPr eaLnBrk="1" hangingPunct="1">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a:extLst>
              <a:ext uri="{FF2B5EF4-FFF2-40B4-BE49-F238E27FC236}">
                <a16:creationId xmlns:a16="http://schemas.microsoft.com/office/drawing/2014/main" id="{CAE5973F-EBF8-487E-AD80-33BB5EDEB365}"/>
              </a:ext>
            </a:extLst>
          </p:cNvPr>
          <p:cNvSpPr>
            <a:spLocks noGrp="1"/>
          </p:cNvSpPr>
          <p:nvPr>
            <p:ph type="sldNum" sz="quarter" idx="12"/>
          </p:nvPr>
        </p:nvSpPr>
        <p:spPr/>
        <p:txBody>
          <a:bodyPr/>
          <a:lstStyle/>
          <a:p>
            <a:pPr>
              <a:defRPr/>
            </a:pPr>
            <a:fld id="{8EFC11E7-3BAE-4206-B1C9-97C59F23D10D}" type="slidenum">
              <a:rPr lang="en-US" sz="1200">
                <a:solidFill>
                  <a:schemeClr val="tx1">
                    <a:tint val="75000"/>
                  </a:schemeClr>
                </a:solidFill>
                <a:ea typeface="ＭＳ Ｐゴシック" pitchFamily="34" charset="-128"/>
              </a:rPr>
              <a:pPr>
                <a:defRPr/>
              </a:pPr>
              <a:t>11</a:t>
            </a:fld>
            <a:endParaRPr lang="en-US" sz="1200" dirty="0">
              <a:solidFill>
                <a:schemeClr val="tx1">
                  <a:tint val="75000"/>
                </a:schemeClr>
              </a:solidFill>
              <a:ea typeface="ＭＳ Ｐゴシック" pitchFamily="34" charset="-128"/>
            </a:endParaRPr>
          </a:p>
        </p:txBody>
      </p:sp>
      <p:sp>
        <p:nvSpPr>
          <p:cNvPr id="7" name="TextBox 6">
            <a:extLst>
              <a:ext uri="{FF2B5EF4-FFF2-40B4-BE49-F238E27FC236}">
                <a16:creationId xmlns:a16="http://schemas.microsoft.com/office/drawing/2014/main" id="{5E904295-C64C-4405-90DD-44FFDCA716F8}"/>
              </a:ext>
            </a:extLst>
          </p:cNvPr>
          <p:cNvSpPr txBox="1"/>
          <p:nvPr/>
        </p:nvSpPr>
        <p:spPr>
          <a:xfrm>
            <a:off x="894971" y="1003700"/>
            <a:ext cx="6191629" cy="830997"/>
          </a:xfrm>
          <a:prstGeom prst="rect">
            <a:avLst/>
          </a:prstGeom>
          <a:noFill/>
        </p:spPr>
        <p:txBody>
          <a:bodyPr wrap="square" rtlCol="0">
            <a:spAutoFit/>
          </a:bodyPr>
          <a:lstStyle/>
          <a:p>
            <a:r>
              <a:rPr lang="en-US" dirty="0">
                <a:solidFill>
                  <a:srgbClr val="008000"/>
                </a:solidFill>
              </a:rPr>
              <a:t>List of Possible Basis of Estimate Codes</a:t>
            </a:r>
          </a:p>
        </p:txBody>
      </p:sp>
      <p:pic>
        <p:nvPicPr>
          <p:cNvPr id="8" name="Picture 7">
            <a:extLst>
              <a:ext uri="{FF2B5EF4-FFF2-40B4-BE49-F238E27FC236}">
                <a16:creationId xmlns:a16="http://schemas.microsoft.com/office/drawing/2014/main" id="{33908344-3560-4406-9162-78C85C596F3E}"/>
              </a:ext>
            </a:extLst>
          </p:cNvPr>
          <p:cNvPicPr>
            <a:picLocks noChangeAspect="1"/>
          </p:cNvPicPr>
          <p:nvPr/>
        </p:nvPicPr>
        <p:blipFill rotWithShape="1">
          <a:blip r:embed="rId2">
            <a:extLst>
              <a:ext uri="{28A0092B-C50C-407E-A947-70E740481C1C}">
                <a14:useLocalDpi xmlns:a14="http://schemas.microsoft.com/office/drawing/2010/main" val="0"/>
              </a:ext>
            </a:extLst>
          </a:blip>
          <a:srcRect b="1515"/>
          <a:stretch/>
        </p:blipFill>
        <p:spPr>
          <a:xfrm>
            <a:off x="685800" y="1613300"/>
            <a:ext cx="7777162" cy="4635100"/>
          </a:xfrm>
          <a:prstGeom prst="rect">
            <a:avLst/>
          </a:prstGeom>
          <a:noFill/>
        </p:spPr>
      </p:pic>
    </p:spTree>
    <p:extLst>
      <p:ext uri="{BB962C8B-B14F-4D97-AF65-F5344CB8AC3E}">
        <p14:creationId xmlns:p14="http://schemas.microsoft.com/office/powerpoint/2010/main" val="85764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6721DBC-2697-4AA8-BC2D-F565FFC5AD67}"/>
              </a:ext>
            </a:extLst>
          </p:cNvPr>
          <p:cNvSpPr>
            <a:spLocks noGrp="1"/>
          </p:cNvSpPr>
          <p:nvPr>
            <p:ph type="dt" sz="half" idx="10"/>
          </p:nvPr>
        </p:nvSpPr>
        <p:spPr/>
        <p:txBody>
          <a:bodyPr/>
          <a:lstStyle/>
          <a:p>
            <a:pPr eaLnBrk="1" hangingPunct="1">
              <a:defRPr/>
            </a:pPr>
            <a:r>
              <a:rPr lang="en-US" sz="1200" dirty="0">
                <a:solidFill>
                  <a:schemeClr val="tx1">
                    <a:tint val="75000"/>
                  </a:schemeClr>
                </a:solidFill>
                <a:ea typeface="ＭＳ Ｐゴシック" pitchFamily="34" charset="-128"/>
              </a:rPr>
              <a:t>5/17/2018</a:t>
            </a:r>
          </a:p>
        </p:txBody>
      </p:sp>
      <p:sp>
        <p:nvSpPr>
          <p:cNvPr id="5" name="Footer Placeholder 4">
            <a:extLst>
              <a:ext uri="{FF2B5EF4-FFF2-40B4-BE49-F238E27FC236}">
                <a16:creationId xmlns:a16="http://schemas.microsoft.com/office/drawing/2014/main" id="{8C3305D0-79AA-4F58-B6AD-6C306B936C4C}"/>
              </a:ext>
            </a:extLst>
          </p:cNvPr>
          <p:cNvSpPr>
            <a:spLocks noGrp="1"/>
          </p:cNvSpPr>
          <p:nvPr>
            <p:ph type="ftr" sz="quarter" idx="11"/>
          </p:nvPr>
        </p:nvSpPr>
        <p:spPr/>
        <p:txBody>
          <a:bodyPr/>
          <a:lstStyle/>
          <a:p>
            <a:pPr eaLnBrk="1" hangingPunct="1">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a:extLst>
              <a:ext uri="{FF2B5EF4-FFF2-40B4-BE49-F238E27FC236}">
                <a16:creationId xmlns:a16="http://schemas.microsoft.com/office/drawing/2014/main" id="{CAE5973F-EBF8-487E-AD80-33BB5EDEB365}"/>
              </a:ext>
            </a:extLst>
          </p:cNvPr>
          <p:cNvSpPr>
            <a:spLocks noGrp="1"/>
          </p:cNvSpPr>
          <p:nvPr>
            <p:ph type="sldNum" sz="quarter" idx="12"/>
          </p:nvPr>
        </p:nvSpPr>
        <p:spPr/>
        <p:txBody>
          <a:bodyPr/>
          <a:lstStyle/>
          <a:p>
            <a:pPr>
              <a:defRPr/>
            </a:pPr>
            <a:fld id="{8EFC11E7-3BAE-4206-B1C9-97C59F23D10D}" type="slidenum">
              <a:rPr lang="en-US" sz="1200">
                <a:solidFill>
                  <a:schemeClr val="tx1">
                    <a:tint val="75000"/>
                  </a:schemeClr>
                </a:solidFill>
                <a:ea typeface="ＭＳ Ｐゴシック" pitchFamily="34" charset="-128"/>
              </a:rPr>
              <a:pPr>
                <a:defRPr/>
              </a:pPr>
              <a:t>12</a:t>
            </a:fld>
            <a:endParaRPr lang="en-US" sz="1200" dirty="0">
              <a:solidFill>
                <a:schemeClr val="tx1">
                  <a:tint val="75000"/>
                </a:schemeClr>
              </a:solidFill>
              <a:ea typeface="ＭＳ Ｐゴシック" pitchFamily="34" charset="-128"/>
            </a:endParaRPr>
          </a:p>
        </p:txBody>
      </p:sp>
      <p:sp>
        <p:nvSpPr>
          <p:cNvPr id="7" name="Title 1">
            <a:extLst>
              <a:ext uri="{FF2B5EF4-FFF2-40B4-BE49-F238E27FC236}">
                <a16:creationId xmlns:a16="http://schemas.microsoft.com/office/drawing/2014/main" id="{3E85AE61-A862-461E-9530-BA4DEEB11C54}"/>
              </a:ext>
            </a:extLst>
          </p:cNvPr>
          <p:cNvSpPr txBox="1">
            <a:spLocks/>
          </p:cNvSpPr>
          <p:nvPr/>
        </p:nvSpPr>
        <p:spPr>
          <a:xfrm>
            <a:off x="914400" y="1066800"/>
            <a:ext cx="7620000" cy="990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2400" dirty="0">
                <a:solidFill>
                  <a:srgbClr val="008000"/>
                </a:solidFill>
                <a:latin typeface="+mn-lt"/>
              </a:rPr>
              <a:t>How to Search for Multiple Facilities or Multiple Chemicals at Once</a:t>
            </a:r>
          </a:p>
        </p:txBody>
      </p:sp>
      <p:sp>
        <p:nvSpPr>
          <p:cNvPr id="8" name="Content Placeholder 2">
            <a:extLst>
              <a:ext uri="{FF2B5EF4-FFF2-40B4-BE49-F238E27FC236}">
                <a16:creationId xmlns:a16="http://schemas.microsoft.com/office/drawing/2014/main" id="{436A86FD-33DF-43E7-A783-C281E639D377}"/>
              </a:ext>
            </a:extLst>
          </p:cNvPr>
          <p:cNvSpPr txBox="1">
            <a:spLocks/>
          </p:cNvSpPr>
          <p:nvPr/>
        </p:nvSpPr>
        <p:spPr>
          <a:xfrm>
            <a:off x="685800" y="1905000"/>
            <a:ext cx="7772400"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a:solidFill>
                  <a:srgbClr val="FF0000"/>
                </a:solidFill>
              </a:rPr>
              <a:t>Form R and A Download</a:t>
            </a:r>
          </a:p>
          <a:p>
            <a:pPr lvl="1" fontAlgn="auto">
              <a:spcAft>
                <a:spcPts val="0"/>
              </a:spcAft>
            </a:pPr>
            <a:r>
              <a:rPr lang="en-US" sz="1600" dirty="0"/>
              <a:t>Access to all data elements on form R (492)</a:t>
            </a:r>
          </a:p>
          <a:p>
            <a:pPr lvl="1" fontAlgn="auto">
              <a:spcAft>
                <a:spcPts val="0"/>
              </a:spcAft>
            </a:pPr>
            <a:r>
              <a:rPr lang="en-US" sz="1600" dirty="0"/>
              <a:t>18 Available search parameters</a:t>
            </a:r>
          </a:p>
          <a:p>
            <a:pPr lvl="1" fontAlgn="auto">
              <a:spcAft>
                <a:spcPts val="0"/>
              </a:spcAft>
            </a:pPr>
            <a:r>
              <a:rPr lang="en-US" sz="1600" dirty="0"/>
              <a:t>Selection of data elements by data element name</a:t>
            </a:r>
          </a:p>
          <a:p>
            <a:pPr marL="457200" lvl="1" indent="0" fontAlgn="auto">
              <a:spcAft>
                <a:spcPts val="0"/>
              </a:spcAft>
              <a:buNone/>
            </a:pPr>
            <a:endParaRPr lang="en-US" sz="1600" dirty="0"/>
          </a:p>
          <a:p>
            <a:pPr marL="0" indent="0" fontAlgn="auto">
              <a:lnSpc>
                <a:spcPct val="50000"/>
              </a:lnSpc>
              <a:spcAft>
                <a:spcPts val="0"/>
              </a:spcAft>
              <a:buNone/>
            </a:pPr>
            <a:r>
              <a:rPr lang="en-US" sz="1600" dirty="0"/>
              <a:t>			OR</a:t>
            </a:r>
          </a:p>
          <a:p>
            <a:pPr fontAlgn="auto">
              <a:spcAft>
                <a:spcPts val="0"/>
              </a:spcAft>
            </a:pPr>
            <a:r>
              <a:rPr lang="en-US" sz="1800" dirty="0">
                <a:solidFill>
                  <a:srgbClr val="FF0000"/>
                </a:solidFill>
              </a:rPr>
              <a:t>TRI EZ Search </a:t>
            </a:r>
          </a:p>
          <a:p>
            <a:pPr marL="0" indent="0" fontAlgn="auto">
              <a:lnSpc>
                <a:spcPct val="100000"/>
              </a:lnSpc>
              <a:spcBef>
                <a:spcPts val="0"/>
              </a:spcBef>
              <a:spcAft>
                <a:spcPts val="0"/>
              </a:spcAft>
              <a:buNone/>
            </a:pPr>
            <a:r>
              <a:rPr lang="en-US" sz="1800" dirty="0">
                <a:solidFill>
                  <a:srgbClr val="FF0000"/>
                </a:solidFill>
              </a:rPr>
              <a:t>     Select Subject Area = “Chemical releases to Air”</a:t>
            </a:r>
          </a:p>
          <a:p>
            <a:pPr lvl="1" fontAlgn="auto">
              <a:lnSpc>
                <a:spcPct val="100000"/>
              </a:lnSpc>
              <a:spcBef>
                <a:spcPts val="0"/>
              </a:spcBef>
              <a:spcAft>
                <a:spcPts val="0"/>
              </a:spcAft>
            </a:pPr>
            <a:r>
              <a:rPr lang="en-US" sz="1600" dirty="0">
                <a:solidFill>
                  <a:srgbClr val="000000"/>
                </a:solidFill>
              </a:rPr>
              <a:t>35 data elements</a:t>
            </a:r>
          </a:p>
          <a:p>
            <a:pPr lvl="1" fontAlgn="auto">
              <a:lnSpc>
                <a:spcPct val="100000"/>
              </a:lnSpc>
              <a:spcBef>
                <a:spcPts val="0"/>
              </a:spcBef>
              <a:spcAft>
                <a:spcPts val="0"/>
              </a:spcAft>
            </a:pPr>
            <a:r>
              <a:rPr lang="en-US" sz="1600" dirty="0">
                <a:solidFill>
                  <a:srgbClr val="000000"/>
                </a:solidFill>
              </a:rPr>
              <a:t>Most (or all) data elements may be a search parameter</a:t>
            </a:r>
          </a:p>
          <a:p>
            <a:pPr lvl="1" fontAlgn="auto">
              <a:lnSpc>
                <a:spcPct val="100000"/>
              </a:lnSpc>
              <a:spcBef>
                <a:spcPts val="0"/>
              </a:spcBef>
              <a:spcAft>
                <a:spcPts val="0"/>
              </a:spcAft>
            </a:pPr>
            <a:r>
              <a:rPr lang="en-US" sz="1600" dirty="0">
                <a:solidFill>
                  <a:srgbClr val="000000"/>
                </a:solidFill>
              </a:rPr>
              <a:t>6 additional elements to describe ‘Coded’ elements</a:t>
            </a:r>
          </a:p>
          <a:p>
            <a:pPr lvl="1" fontAlgn="auto">
              <a:lnSpc>
                <a:spcPct val="100000"/>
              </a:lnSpc>
              <a:spcBef>
                <a:spcPts val="0"/>
              </a:spcBef>
              <a:spcAft>
                <a:spcPts val="0"/>
              </a:spcAft>
            </a:pPr>
            <a:r>
              <a:rPr lang="en-US" sz="1600" dirty="0">
                <a:solidFill>
                  <a:srgbClr val="000000"/>
                </a:solidFill>
              </a:rPr>
              <a:t>Selection of data elements by Plain English text</a:t>
            </a:r>
          </a:p>
          <a:p>
            <a:pPr lvl="1" fontAlgn="auto">
              <a:lnSpc>
                <a:spcPct val="100000"/>
              </a:lnSpc>
              <a:spcBef>
                <a:spcPts val="0"/>
              </a:spcBef>
              <a:spcAft>
                <a:spcPts val="0"/>
              </a:spcAft>
            </a:pPr>
            <a:r>
              <a:rPr lang="en-US" sz="1600" dirty="0">
                <a:solidFill>
                  <a:srgbClr val="000000"/>
                </a:solidFill>
              </a:rPr>
              <a:t>Options to modify layout of output table</a:t>
            </a:r>
          </a:p>
          <a:p>
            <a:pPr marL="0" indent="0" fontAlgn="auto">
              <a:lnSpc>
                <a:spcPct val="100000"/>
              </a:lnSpc>
              <a:spcBef>
                <a:spcPts val="0"/>
              </a:spcBef>
              <a:spcAft>
                <a:spcPts val="0"/>
              </a:spcAft>
              <a:buNone/>
            </a:pPr>
            <a:endParaRPr lang="en-US" sz="1600" dirty="0">
              <a:solidFill>
                <a:srgbClr val="000000"/>
              </a:solidFill>
            </a:endParaRPr>
          </a:p>
          <a:p>
            <a:pPr marL="0" indent="0" fontAlgn="auto">
              <a:lnSpc>
                <a:spcPct val="100000"/>
              </a:lnSpc>
              <a:spcBef>
                <a:spcPts val="0"/>
              </a:spcBef>
              <a:spcAft>
                <a:spcPts val="0"/>
              </a:spcAft>
              <a:buNone/>
            </a:pPr>
            <a:r>
              <a:rPr lang="en-US" sz="1600" dirty="0">
                <a:solidFill>
                  <a:srgbClr val="000000"/>
                </a:solidFill>
              </a:rPr>
              <a:t>Both searches have very powerful search capabilities (Click ‘Operator Definition’ or ‘Search Options help’ column header for assistance.</a:t>
            </a:r>
          </a:p>
        </p:txBody>
      </p:sp>
    </p:spTree>
    <p:extLst>
      <p:ext uri="{BB962C8B-B14F-4D97-AF65-F5344CB8AC3E}">
        <p14:creationId xmlns:p14="http://schemas.microsoft.com/office/powerpoint/2010/main" val="109856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54" y="1752600"/>
            <a:ext cx="7620000" cy="2133600"/>
          </a:xfrm>
        </p:spPr>
        <p:txBody>
          <a:bodyPr/>
          <a:lstStyle/>
          <a:p>
            <a:r>
              <a:rPr lang="en-US" dirty="0">
                <a:solidFill>
                  <a:srgbClr val="008000"/>
                </a:solidFill>
              </a:rPr>
              <a:t>Live Demonstrations</a:t>
            </a:r>
            <a:br>
              <a:rPr lang="en-US" dirty="0">
                <a:solidFill>
                  <a:srgbClr val="008000"/>
                </a:solidFill>
              </a:rPr>
            </a:br>
            <a:r>
              <a:rPr lang="en-US" dirty="0">
                <a:solidFill>
                  <a:srgbClr val="008000"/>
                </a:solidFill>
              </a:rPr>
              <a:t>Form R and A Download</a:t>
            </a:r>
            <a:br>
              <a:rPr lang="en-US" dirty="0">
                <a:solidFill>
                  <a:srgbClr val="008000"/>
                </a:solidFill>
              </a:rPr>
            </a:br>
            <a:r>
              <a:rPr lang="en-US" dirty="0">
                <a:solidFill>
                  <a:srgbClr val="008000"/>
                </a:solidFill>
              </a:rPr>
              <a:t> and</a:t>
            </a:r>
            <a:br>
              <a:rPr lang="en-US" dirty="0">
                <a:solidFill>
                  <a:srgbClr val="008000"/>
                </a:solidFill>
              </a:rPr>
            </a:br>
            <a:r>
              <a:rPr lang="en-US" dirty="0">
                <a:solidFill>
                  <a:srgbClr val="008000"/>
                </a:solidFill>
              </a:rPr>
              <a:t>TRI EZ Search </a:t>
            </a:r>
          </a:p>
        </p:txBody>
      </p:sp>
      <p:sp>
        <p:nvSpPr>
          <p:cNvPr id="4" name="Date Placeholder 3"/>
          <p:cNvSpPr>
            <a:spLocks noGrp="1"/>
          </p:cNvSpPr>
          <p:nvPr>
            <p:ph type="dt" sz="half" idx="10"/>
          </p:nvPr>
        </p:nvSpPr>
        <p:spPr/>
        <p:txBody>
          <a:bodyPr/>
          <a:lstStyle/>
          <a:p>
            <a:pPr eaLnBrk="1" hangingPunct="1">
              <a:defRPr/>
            </a:pPr>
            <a:r>
              <a:rPr lang="en-US" sz="1200" dirty="0">
                <a:solidFill>
                  <a:schemeClr val="tx1">
                    <a:tint val="75000"/>
                  </a:schemeClr>
                </a:solidFill>
                <a:ea typeface="ＭＳ Ｐゴシック" pitchFamily="34" charset="-128"/>
              </a:rPr>
              <a:t>5/17/2018</a:t>
            </a: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sz="1200">
                <a:solidFill>
                  <a:schemeClr val="tx1">
                    <a:tint val="75000"/>
                  </a:schemeClr>
                </a:solidFill>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13</a:t>
            </a:fld>
            <a:endParaRPr lang="en-US" sz="1200" dirty="0">
              <a:solidFill>
                <a:schemeClr val="tx1">
                  <a:tint val="75000"/>
                </a:schemeClr>
              </a:solidFill>
              <a:ea typeface="ＭＳ Ｐゴシック" pitchFamily="34" charset="-128"/>
            </a:endParaRPr>
          </a:p>
        </p:txBody>
      </p:sp>
      <p:sp>
        <p:nvSpPr>
          <p:cNvPr id="7" name="Content Placeholder 2">
            <a:extLst>
              <a:ext uri="{FF2B5EF4-FFF2-40B4-BE49-F238E27FC236}">
                <a16:creationId xmlns:a16="http://schemas.microsoft.com/office/drawing/2014/main" id="{D92C4437-27CD-4A41-933E-86DC102C4BF4}"/>
              </a:ext>
            </a:extLst>
          </p:cNvPr>
          <p:cNvSpPr>
            <a:spLocks noGrp="1"/>
          </p:cNvSpPr>
          <p:nvPr>
            <p:ph idx="1"/>
          </p:nvPr>
        </p:nvSpPr>
        <p:spPr>
          <a:xfrm>
            <a:off x="762000" y="4572000"/>
            <a:ext cx="7772400" cy="990600"/>
          </a:xfrm>
        </p:spPr>
        <p:txBody>
          <a:bodyPr/>
          <a:lstStyle/>
          <a:p>
            <a:pPr marL="0" indent="0">
              <a:buNone/>
            </a:pPr>
            <a:r>
              <a:rPr lang="en-US" dirty="0"/>
              <a:t>Following slides are for example only and may differ from the live demo</a:t>
            </a:r>
          </a:p>
        </p:txBody>
      </p:sp>
    </p:spTree>
    <p:extLst>
      <p:ext uri="{BB962C8B-B14F-4D97-AF65-F5344CB8AC3E}">
        <p14:creationId xmlns:p14="http://schemas.microsoft.com/office/powerpoint/2010/main" val="379809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9437"/>
            <a:ext cx="7886700" cy="1325563"/>
          </a:xfrm>
        </p:spPr>
        <p:txBody>
          <a:bodyPr/>
          <a:lstStyle/>
          <a:p>
            <a:r>
              <a:rPr lang="en-US" sz="3200" dirty="0">
                <a:solidFill>
                  <a:srgbClr val="008000"/>
                </a:solidFill>
                <a:latin typeface="Arial" panose="020B0604020202020204" pitchFamily="34" charset="0"/>
                <a:cs typeface="Arial" panose="020B0604020202020204" pitchFamily="34" charset="0"/>
              </a:rPr>
              <a:t>Form R &amp; A Download</a:t>
            </a:r>
          </a:p>
        </p:txBody>
      </p:sp>
      <p:sp>
        <p:nvSpPr>
          <p:cNvPr id="3" name="Content Placeholder 2"/>
          <p:cNvSpPr>
            <a:spLocks noGrp="1"/>
          </p:cNvSpPr>
          <p:nvPr>
            <p:ph idx="1"/>
          </p:nvPr>
        </p:nvSpPr>
        <p:spPr>
          <a:xfrm>
            <a:off x="628650" y="1828800"/>
            <a:ext cx="7886700" cy="4351338"/>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data pulls</a:t>
            </a:r>
          </a:p>
          <a:p>
            <a:pPr lvl="1"/>
            <a:r>
              <a:rPr lang="en-US" dirty="0">
                <a:latin typeface="Arial" panose="020B0604020202020204" pitchFamily="34" charset="0"/>
                <a:cs typeface="Arial" panose="020B0604020202020204" pitchFamily="34" charset="0"/>
              </a:rPr>
              <a:t>How to find the method of calculation for air release estimate  </a:t>
            </a:r>
          </a:p>
          <a:p>
            <a:pPr lvl="1"/>
            <a:r>
              <a:rPr lang="en-US" dirty="0">
                <a:latin typeface="Arial" panose="020B0604020202020204" pitchFamily="34" charset="0"/>
                <a:cs typeface="Arial" panose="020B0604020202020204" pitchFamily="34" charset="0"/>
              </a:rPr>
              <a:t>How to find waste treatment method for gaseous waste streams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83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9437"/>
            <a:ext cx="7886700" cy="1325563"/>
          </a:xfrm>
        </p:spPr>
        <p:txBody>
          <a:bodyPr/>
          <a:lstStyle/>
          <a:p>
            <a:r>
              <a:rPr lang="en-US" sz="3200" dirty="0">
                <a:solidFill>
                  <a:srgbClr val="008000"/>
                </a:solidFill>
                <a:latin typeface="Arial" panose="020B0604020202020204" pitchFamily="34" charset="0"/>
                <a:cs typeface="Arial" panose="020B0604020202020204" pitchFamily="34" charset="0"/>
              </a:rPr>
              <a:t>Method</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Elements to pull</a:t>
            </a:r>
          </a:p>
          <a:p>
            <a:pPr lvl="1"/>
            <a:r>
              <a:rPr lang="en-US" dirty="0">
                <a:latin typeface="Arial" panose="020B0604020202020204" pitchFamily="34" charset="0"/>
                <a:cs typeface="Arial" panose="020B0604020202020204" pitchFamily="34" charset="0"/>
              </a:rPr>
              <a:t>Chemical information</a:t>
            </a:r>
          </a:p>
          <a:p>
            <a:pPr lvl="1"/>
            <a:r>
              <a:rPr lang="en-US" dirty="0">
                <a:latin typeface="Arial" panose="020B0604020202020204" pitchFamily="34" charset="0"/>
                <a:cs typeface="Arial" panose="020B0604020202020204" pitchFamily="34" charset="0"/>
              </a:rPr>
              <a:t>Facility information</a:t>
            </a:r>
          </a:p>
          <a:p>
            <a:pPr lvl="1"/>
            <a:r>
              <a:rPr lang="en-US" dirty="0">
                <a:latin typeface="Arial" panose="020B0604020202020204" pitchFamily="34" charset="0"/>
                <a:cs typeface="Arial" panose="020B0604020202020204" pitchFamily="34" charset="0"/>
              </a:rPr>
              <a:t>Air release information (stack and fugitive releases)</a:t>
            </a:r>
          </a:p>
          <a:p>
            <a:pPr lvl="1"/>
            <a:r>
              <a:rPr lang="en-US" dirty="0">
                <a:latin typeface="Arial" panose="020B0604020202020204" pitchFamily="34" charset="0"/>
                <a:cs typeface="Arial" panose="020B0604020202020204" pitchFamily="34" charset="0"/>
              </a:rPr>
              <a:t>Release calculation estimation method code</a:t>
            </a:r>
          </a:p>
          <a:p>
            <a:pPr lvl="1"/>
            <a:r>
              <a:rPr lang="en-US" dirty="0">
                <a:latin typeface="Arial" panose="020B0604020202020204" pitchFamily="34" charset="0"/>
                <a:cs typeface="Arial" panose="020B0604020202020204" pitchFamily="34" charset="0"/>
              </a:rPr>
              <a:t>Waste stream treated</a:t>
            </a:r>
          </a:p>
          <a:p>
            <a:pPr lvl="1"/>
            <a:r>
              <a:rPr lang="en-US" dirty="0">
                <a:latin typeface="Arial" panose="020B0604020202020204" pitchFamily="34" charset="0"/>
                <a:cs typeface="Arial" panose="020B0604020202020204" pitchFamily="34" charset="0"/>
              </a:rPr>
              <a:t>Waste treatment method </a:t>
            </a:r>
          </a:p>
        </p:txBody>
      </p:sp>
    </p:spTree>
    <p:extLst>
      <p:ext uri="{BB962C8B-B14F-4D97-AF65-F5344CB8AC3E}">
        <p14:creationId xmlns:p14="http://schemas.microsoft.com/office/powerpoint/2010/main" val="142593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9437"/>
            <a:ext cx="7886700" cy="1325563"/>
          </a:xfrm>
        </p:spPr>
        <p:txBody>
          <a:bodyPr/>
          <a:lstStyle/>
          <a:p>
            <a:r>
              <a:rPr lang="en-US" sz="3200" dirty="0">
                <a:solidFill>
                  <a:srgbClr val="008000"/>
                </a:solidFill>
                <a:latin typeface="Arial" panose="020B0604020202020204" pitchFamily="34" charset="0"/>
                <a:cs typeface="Arial" panose="020B0604020202020204" pitchFamily="34" charset="0"/>
              </a:rPr>
              <a:t>Form R &amp; A Download</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95"/>
          <a:stretch/>
        </p:blipFill>
        <p:spPr>
          <a:xfrm>
            <a:off x="457200" y="1672864"/>
            <a:ext cx="8229600" cy="4491970"/>
          </a:xfrm>
        </p:spPr>
      </p:pic>
    </p:spTree>
    <p:extLst>
      <p:ext uri="{BB962C8B-B14F-4D97-AF65-F5344CB8AC3E}">
        <p14:creationId xmlns:p14="http://schemas.microsoft.com/office/powerpoint/2010/main" val="1424345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437"/>
            <a:ext cx="6705600" cy="1325563"/>
          </a:xfrm>
        </p:spPr>
        <p:txBody>
          <a:bodyPr/>
          <a:lstStyle/>
          <a:p>
            <a:r>
              <a:rPr lang="en-US" sz="3200" dirty="0">
                <a:solidFill>
                  <a:srgbClr val="008000"/>
                </a:solidFill>
                <a:latin typeface="Arial" panose="020B0604020202020204" pitchFamily="34" charset="0"/>
                <a:cs typeface="Arial" panose="020B0604020202020204" pitchFamily="34" charset="0"/>
              </a:rPr>
              <a:t>Form R &amp; A Download: Filter</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533358" y="1417638"/>
            <a:ext cx="5975517" cy="5141848"/>
          </a:xfrm>
        </p:spPr>
      </p:pic>
      <p:sp>
        <p:nvSpPr>
          <p:cNvPr id="8" name="Oval 7"/>
          <p:cNvSpPr/>
          <p:nvPr/>
        </p:nvSpPr>
        <p:spPr>
          <a:xfrm>
            <a:off x="3965043" y="2679698"/>
            <a:ext cx="1208104" cy="619580"/>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2741458" y="5031615"/>
            <a:ext cx="2707996" cy="619580"/>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684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579437"/>
            <a:ext cx="661035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Form R &amp; A Download: </a:t>
            </a:r>
            <a:br>
              <a:rPr lang="en-US" sz="3200" dirty="0">
                <a:solidFill>
                  <a:srgbClr val="008000"/>
                </a:solidFill>
                <a:latin typeface="Arial" panose="020B0604020202020204" pitchFamily="34" charset="0"/>
                <a:cs typeface="Arial" panose="020B0604020202020204" pitchFamily="34" charset="0"/>
              </a:rPr>
            </a:br>
            <a:r>
              <a:rPr lang="en-US" sz="3200" dirty="0">
                <a:solidFill>
                  <a:srgbClr val="008000"/>
                </a:solidFill>
                <a:latin typeface="Arial" panose="020B0604020202020204" pitchFamily="34" charset="0"/>
                <a:cs typeface="Arial" panose="020B0604020202020204" pitchFamily="34" charset="0"/>
              </a:rPr>
              <a:t>Data Elements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836376" y="1515836"/>
            <a:ext cx="7031762" cy="5113564"/>
          </a:xfrm>
        </p:spPr>
      </p:pic>
      <p:sp>
        <p:nvSpPr>
          <p:cNvPr id="5" name="Oval 4"/>
          <p:cNvSpPr/>
          <p:nvPr/>
        </p:nvSpPr>
        <p:spPr>
          <a:xfrm>
            <a:off x="4569092" y="5328412"/>
            <a:ext cx="1641777" cy="619580"/>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555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9437"/>
            <a:ext cx="628650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Form R &amp; A Download: </a:t>
            </a:r>
            <a:br>
              <a:rPr lang="en-US" sz="3200" dirty="0">
                <a:solidFill>
                  <a:srgbClr val="008000"/>
                </a:solidFill>
                <a:latin typeface="Arial" panose="020B0604020202020204" pitchFamily="34" charset="0"/>
                <a:cs typeface="Arial" panose="020B0604020202020204" pitchFamily="34" charset="0"/>
              </a:rPr>
            </a:br>
            <a:r>
              <a:rPr lang="en-US" sz="3200" dirty="0">
                <a:solidFill>
                  <a:srgbClr val="008000"/>
                </a:solidFill>
                <a:latin typeface="Arial" panose="020B0604020202020204" pitchFamily="34" charset="0"/>
                <a:cs typeface="Arial" panose="020B0604020202020204" pitchFamily="34" charset="0"/>
              </a:rPr>
              <a:t>Data Elements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774422" y="1982662"/>
            <a:ext cx="7677397" cy="3934347"/>
          </a:xfrm>
        </p:spPr>
      </p:pic>
      <p:sp>
        <p:nvSpPr>
          <p:cNvPr id="5" name="Oval 4"/>
          <p:cNvSpPr/>
          <p:nvPr/>
        </p:nvSpPr>
        <p:spPr>
          <a:xfrm>
            <a:off x="457200" y="3020462"/>
            <a:ext cx="2284258" cy="1146228"/>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3012796" y="3423191"/>
            <a:ext cx="2284258" cy="1146228"/>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8999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 Data Access</a:t>
            </a:r>
          </a:p>
        </p:txBody>
      </p:sp>
      <p:sp>
        <p:nvSpPr>
          <p:cNvPr id="3" name="Content Placeholder 2"/>
          <p:cNvSpPr>
            <a:spLocks noGrp="1"/>
          </p:cNvSpPr>
          <p:nvPr>
            <p:ph idx="1"/>
          </p:nvPr>
        </p:nvSpPr>
        <p:spPr/>
        <p:txBody>
          <a:bodyPr/>
          <a:lstStyle/>
          <a:p>
            <a:r>
              <a:rPr lang="en-US" dirty="0"/>
              <a:t>Multiple reports available</a:t>
            </a:r>
          </a:p>
          <a:p>
            <a:r>
              <a:rPr lang="en-US" dirty="0"/>
              <a:t>Not all reports include all data elements</a:t>
            </a:r>
          </a:p>
          <a:p>
            <a:r>
              <a:rPr lang="en-US" dirty="0"/>
              <a:t>Many reports link to other reports </a:t>
            </a:r>
          </a:p>
          <a:p>
            <a:endParaRPr lang="en-US" dirty="0"/>
          </a:p>
          <a:p>
            <a:r>
              <a:rPr lang="en-US" b="1" dirty="0">
                <a:solidFill>
                  <a:srgbClr val="FF0000"/>
                </a:solidFill>
              </a:rPr>
              <a:t>What is optimal path to specific data ?</a:t>
            </a:r>
          </a:p>
          <a:p>
            <a:pPr lvl="1"/>
            <a:r>
              <a:rPr lang="en-US" dirty="0"/>
              <a:t>Largely dependent on personal preference and experience with each tool</a:t>
            </a:r>
          </a:p>
        </p:txBody>
      </p:sp>
      <p:sp>
        <p:nvSpPr>
          <p:cNvPr id="4" name="Date Placeholder 3"/>
          <p:cNvSpPr>
            <a:spLocks noGrp="1"/>
          </p:cNvSpPr>
          <p:nvPr>
            <p:ph type="dt" sz="half" idx="10"/>
          </p:nvPr>
        </p:nvSpPr>
        <p:spPr/>
        <p:txBody>
          <a:bodyPr/>
          <a:lstStyle/>
          <a:p>
            <a:pPr>
              <a:defRPr/>
            </a:pPr>
            <a:r>
              <a:rPr lang="en-US" sz="1200" dirty="0">
                <a:solidFill>
                  <a:schemeClr val="tx1">
                    <a:tint val="75000"/>
                  </a:schemeClr>
                </a:solidFill>
                <a:ea typeface="ＭＳ Ｐゴシック" pitchFamily="34" charset="-128"/>
              </a:rPr>
              <a:t>5/17/2018</a:t>
            </a:r>
          </a:p>
        </p:txBody>
      </p:sp>
      <p:sp>
        <p:nvSpPr>
          <p:cNvPr id="5" name="Footer Placeholder 4"/>
          <p:cNvSpPr>
            <a:spLocks noGrp="1"/>
          </p:cNvSpPr>
          <p:nvPr>
            <p:ph type="ftr" sz="quarter" idx="11"/>
          </p:nvPr>
        </p:nvSpPr>
        <p:spPr/>
        <p:txBody>
          <a:bodyPr/>
          <a:lstStyle/>
          <a:p>
            <a:pPr>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z="1200">
                <a:solidFill>
                  <a:schemeClr val="tx1">
                    <a:tint val="75000"/>
                  </a:schemeClr>
                </a:solidFill>
                <a:ea typeface="ＭＳ Ｐゴシック" pitchFamily="34" charset="-128"/>
              </a:rPr>
              <a:pPr>
                <a:defRPr/>
              </a:pPr>
              <a:t>2</a:t>
            </a:fld>
            <a:endParaRPr lang="en-US" sz="1200" dirty="0">
              <a:solidFill>
                <a:schemeClr val="tx1">
                  <a:tint val="75000"/>
                </a:schemeClr>
              </a:solidFill>
              <a:ea typeface="ＭＳ Ｐゴシック" pitchFamily="34" charset="-128"/>
            </a:endParaRPr>
          </a:p>
        </p:txBody>
      </p:sp>
    </p:spTree>
    <p:extLst>
      <p:ext uri="{BB962C8B-B14F-4D97-AF65-F5344CB8AC3E}">
        <p14:creationId xmlns:p14="http://schemas.microsoft.com/office/powerpoint/2010/main" val="734891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437"/>
            <a:ext cx="676275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Form R &amp; A Download: </a:t>
            </a:r>
            <a:br>
              <a:rPr lang="en-US" sz="3200" dirty="0">
                <a:solidFill>
                  <a:srgbClr val="008000"/>
                </a:solidFill>
                <a:latin typeface="Arial" panose="020B0604020202020204" pitchFamily="34" charset="0"/>
                <a:cs typeface="Arial" panose="020B0604020202020204" pitchFamily="34" charset="0"/>
              </a:rPr>
            </a:br>
            <a:r>
              <a:rPr lang="en-US" sz="3200" dirty="0">
                <a:solidFill>
                  <a:srgbClr val="008000"/>
                </a:solidFill>
                <a:latin typeface="Arial" panose="020B0604020202020204" pitchFamily="34" charset="0"/>
                <a:cs typeface="Arial" panose="020B0604020202020204" pitchFamily="34" charset="0"/>
              </a:rPr>
              <a:t>Data Elements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727957" y="1664739"/>
            <a:ext cx="7592245" cy="4507461"/>
          </a:xfrm>
        </p:spPr>
      </p:pic>
      <p:sp>
        <p:nvSpPr>
          <p:cNvPr id="5" name="Oval 4"/>
          <p:cNvSpPr/>
          <p:nvPr/>
        </p:nvSpPr>
        <p:spPr>
          <a:xfrm>
            <a:off x="457200" y="1998152"/>
            <a:ext cx="2284258" cy="1146228"/>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2942808" y="1858746"/>
            <a:ext cx="2385223" cy="1285634"/>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5483754" y="1623906"/>
            <a:ext cx="2539270" cy="1350087"/>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5483754" y="4177187"/>
            <a:ext cx="2415362" cy="1350087"/>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2942809" y="4177187"/>
            <a:ext cx="2245826" cy="1350087"/>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457200" y="4177187"/>
            <a:ext cx="2214851" cy="1182200"/>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440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579437"/>
            <a:ext cx="668655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Form R &amp; A Download: </a:t>
            </a:r>
            <a:br>
              <a:rPr lang="en-US" sz="3200" dirty="0">
                <a:solidFill>
                  <a:srgbClr val="008000"/>
                </a:solidFill>
                <a:latin typeface="Arial" panose="020B0604020202020204" pitchFamily="34" charset="0"/>
                <a:cs typeface="Arial" panose="020B0604020202020204" pitchFamily="34" charset="0"/>
              </a:rPr>
            </a:br>
            <a:r>
              <a:rPr lang="en-US" sz="3200" dirty="0">
                <a:solidFill>
                  <a:srgbClr val="008000"/>
                </a:solidFill>
                <a:latin typeface="Arial" panose="020B0604020202020204" pitchFamily="34" charset="0"/>
                <a:cs typeface="Arial" panose="020B0604020202020204" pitchFamily="34" charset="0"/>
              </a:rPr>
              <a:t>Data Elements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362983" y="1633539"/>
            <a:ext cx="7150747" cy="4995861"/>
          </a:xfrm>
        </p:spPr>
      </p:pic>
      <p:sp>
        <p:nvSpPr>
          <p:cNvPr id="7" name="Oval 6"/>
          <p:cNvSpPr/>
          <p:nvPr/>
        </p:nvSpPr>
        <p:spPr>
          <a:xfrm>
            <a:off x="1362983" y="4843921"/>
            <a:ext cx="1610801" cy="650561"/>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5787853" y="4613576"/>
            <a:ext cx="1610801" cy="650561"/>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1172153" y="1638060"/>
            <a:ext cx="2235308" cy="810446"/>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689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9437"/>
            <a:ext cx="788670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Form R &amp; A Download: Output</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62"/>
          <a:stretch/>
        </p:blipFill>
        <p:spPr>
          <a:xfrm>
            <a:off x="975771" y="1765808"/>
            <a:ext cx="7047252" cy="4698499"/>
          </a:xfrm>
        </p:spPr>
      </p:pic>
      <p:sp>
        <p:nvSpPr>
          <p:cNvPr id="5" name="Oval 4"/>
          <p:cNvSpPr/>
          <p:nvPr/>
        </p:nvSpPr>
        <p:spPr>
          <a:xfrm>
            <a:off x="975771" y="4445503"/>
            <a:ext cx="1610801" cy="650561"/>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3854140" y="4445503"/>
            <a:ext cx="1610801" cy="650561"/>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243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9437"/>
            <a:ext cx="7886700" cy="1325563"/>
          </a:xfrm>
        </p:spPr>
        <p:txBody>
          <a:bodyPr/>
          <a:lstStyle/>
          <a:p>
            <a:r>
              <a:rPr lang="en-US" sz="3200" dirty="0">
                <a:solidFill>
                  <a:srgbClr val="008000"/>
                </a:solidFill>
                <a:latin typeface="Arial" panose="020B0604020202020204" pitchFamily="34" charset="0"/>
                <a:cs typeface="Arial" panose="020B0604020202020204" pitchFamily="34" charset="0"/>
              </a:rPr>
              <a:t>Output Example</a:t>
            </a:r>
          </a:p>
        </p:txBody>
      </p:sp>
      <p:pic>
        <p:nvPicPr>
          <p:cNvPr id="11" name="Content Placeholder 10"/>
          <p:cNvPicPr>
            <a:picLocks noGrp="1" noChangeAspect="1"/>
          </p:cNvPicPr>
          <p:nvPr>
            <p:ph idx="1"/>
          </p:nvPr>
        </p:nvPicPr>
        <p:blipFill rotWithShape="1">
          <a:blip r:embed="rId2">
            <a:extLst>
              <a:ext uri="{28A0092B-C50C-407E-A947-70E740481C1C}">
                <a14:useLocalDpi xmlns:a14="http://schemas.microsoft.com/office/drawing/2010/main" val="0"/>
              </a:ext>
            </a:extLst>
          </a:blip>
          <a:srcRect l="-65"/>
          <a:stretch/>
        </p:blipFill>
        <p:spPr>
          <a:xfrm>
            <a:off x="301625" y="1750013"/>
            <a:ext cx="8385175" cy="2324205"/>
          </a:xfrm>
        </p:spPr>
      </p:pic>
      <p:pic>
        <p:nvPicPr>
          <p:cNvPr id="12"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80"/>
          <a:stretch/>
        </p:blipFill>
        <p:spPr>
          <a:xfrm>
            <a:off x="142875" y="4338639"/>
            <a:ext cx="8941365" cy="2206643"/>
          </a:xfrm>
          <a:prstGeom prst="rect">
            <a:avLst/>
          </a:prstGeom>
        </p:spPr>
      </p:pic>
    </p:spTree>
    <p:extLst>
      <p:ext uri="{BB962C8B-B14F-4D97-AF65-F5344CB8AC3E}">
        <p14:creationId xmlns:p14="http://schemas.microsoft.com/office/powerpoint/2010/main" val="1935285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9437"/>
            <a:ext cx="7886700" cy="1325563"/>
          </a:xfrm>
        </p:spPr>
        <p:txBody>
          <a:bodyPr/>
          <a:lstStyle/>
          <a:p>
            <a:r>
              <a:rPr lang="en-US" sz="3200" dirty="0">
                <a:solidFill>
                  <a:srgbClr val="008000"/>
                </a:solidFill>
                <a:latin typeface="Arial" panose="020B0604020202020204" pitchFamily="34" charset="0"/>
                <a:cs typeface="Arial" panose="020B0604020202020204" pitchFamily="34" charset="0"/>
              </a:rPr>
              <a:t>Output Example</a:t>
            </a:r>
          </a:p>
        </p:txBody>
      </p:sp>
      <p:pic>
        <p:nvPicPr>
          <p:cNvPr id="11" name="Content Placeholder 10"/>
          <p:cNvPicPr>
            <a:picLocks noGrp="1" noChangeAspect="1"/>
          </p:cNvPicPr>
          <p:nvPr>
            <p:ph idx="1"/>
          </p:nvPr>
        </p:nvPicPr>
        <p:blipFill rotWithShape="1">
          <a:blip r:embed="rId2">
            <a:extLst>
              <a:ext uri="{28A0092B-C50C-407E-A947-70E740481C1C}">
                <a14:useLocalDpi xmlns:a14="http://schemas.microsoft.com/office/drawing/2010/main" val="0"/>
              </a:ext>
            </a:extLst>
          </a:blip>
          <a:srcRect l="-65"/>
          <a:stretch/>
        </p:blipFill>
        <p:spPr>
          <a:xfrm>
            <a:off x="298450" y="1715950"/>
            <a:ext cx="8385175" cy="2324205"/>
          </a:xfrm>
        </p:spPr>
      </p:pic>
      <p:pic>
        <p:nvPicPr>
          <p:cNvPr id="4" name="Content Placeholder 1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667375" y="1715950"/>
            <a:ext cx="3349625" cy="2324205"/>
          </a:xfrm>
          <a:prstGeom prst="rect">
            <a:avLst/>
          </a:prstGeo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68704" y="4253049"/>
            <a:ext cx="3066714" cy="2328828"/>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08492" y="4253049"/>
            <a:ext cx="2880853" cy="2393539"/>
          </a:xfrm>
          <a:prstGeom prst="rect">
            <a:avLst/>
          </a:prstGeom>
        </p:spPr>
      </p:pic>
    </p:spTree>
    <p:extLst>
      <p:ext uri="{BB962C8B-B14F-4D97-AF65-F5344CB8AC3E}">
        <p14:creationId xmlns:p14="http://schemas.microsoft.com/office/powerpoint/2010/main" val="2945753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579437"/>
            <a:ext cx="7886700" cy="1325563"/>
          </a:xfrm>
        </p:spPr>
        <p:txBody>
          <a:bodyPr/>
          <a:lstStyle/>
          <a:p>
            <a:r>
              <a:rPr lang="en-US" sz="3200" dirty="0">
                <a:solidFill>
                  <a:srgbClr val="008000"/>
                </a:solidFill>
                <a:latin typeface="Arial" panose="020B0604020202020204" pitchFamily="34" charset="0"/>
                <a:cs typeface="Arial" panose="020B0604020202020204" pitchFamily="34" charset="0"/>
              </a:rPr>
              <a:t>Basis of Estimate Codes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80"/>
          <a:stretch/>
        </p:blipFill>
        <p:spPr>
          <a:xfrm>
            <a:off x="142875" y="1827221"/>
            <a:ext cx="8941365" cy="2206643"/>
          </a:xfrm>
        </p:spPr>
      </p:pic>
    </p:spTree>
    <p:extLst>
      <p:ext uri="{BB962C8B-B14F-4D97-AF65-F5344CB8AC3E}">
        <p14:creationId xmlns:p14="http://schemas.microsoft.com/office/powerpoint/2010/main" val="254082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437"/>
            <a:ext cx="7886700" cy="1325563"/>
          </a:xfrm>
        </p:spPr>
        <p:txBody>
          <a:bodyPr/>
          <a:lstStyle/>
          <a:p>
            <a:r>
              <a:rPr lang="en-US" sz="3200" dirty="0">
                <a:solidFill>
                  <a:srgbClr val="008000"/>
                </a:solidFill>
                <a:latin typeface="Arial" panose="020B0604020202020204" pitchFamily="34" charset="0"/>
                <a:cs typeface="Arial" panose="020B0604020202020204" pitchFamily="34" charset="0"/>
              </a:rPr>
              <a:t>Waste Stream Codes</a:t>
            </a:r>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50"/>
          <a:stretch/>
        </p:blipFill>
        <p:spPr>
          <a:xfrm>
            <a:off x="603249" y="2208011"/>
            <a:ext cx="8161369" cy="3014863"/>
          </a:xfrm>
          <a:prstGeom prst="rect">
            <a:avLst/>
          </a:prstGeom>
        </p:spPr>
      </p:pic>
    </p:spTree>
    <p:extLst>
      <p:ext uri="{BB962C8B-B14F-4D97-AF65-F5344CB8AC3E}">
        <p14:creationId xmlns:p14="http://schemas.microsoft.com/office/powerpoint/2010/main" val="2651466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437"/>
            <a:ext cx="7886700" cy="1325563"/>
          </a:xfrm>
        </p:spPr>
        <p:txBody>
          <a:bodyPr/>
          <a:lstStyle/>
          <a:p>
            <a:r>
              <a:rPr lang="en-US" sz="3200" dirty="0">
                <a:solidFill>
                  <a:srgbClr val="008000"/>
                </a:solidFill>
                <a:latin typeface="Arial" panose="020B0604020202020204" pitchFamily="34" charset="0"/>
                <a:cs typeface="Arial" panose="020B0604020202020204" pitchFamily="34" charset="0"/>
              </a:rPr>
              <a:t>Waste Treatment Codes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596424" y="1417638"/>
            <a:ext cx="6147805" cy="4668574"/>
          </a:xfrm>
        </p:spPr>
      </p:pic>
    </p:spTree>
    <p:extLst>
      <p:ext uri="{BB962C8B-B14F-4D97-AF65-F5344CB8AC3E}">
        <p14:creationId xmlns:p14="http://schemas.microsoft.com/office/powerpoint/2010/main" val="2467136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54" y="1981200"/>
            <a:ext cx="7620000" cy="914400"/>
          </a:xfrm>
        </p:spPr>
        <p:txBody>
          <a:bodyPr/>
          <a:lstStyle/>
          <a:p>
            <a:pPr algn="ctr"/>
            <a:r>
              <a:rPr lang="en-US" dirty="0">
                <a:solidFill>
                  <a:srgbClr val="008000"/>
                </a:solidFill>
                <a:latin typeface="Arial" panose="020B0604020202020204" pitchFamily="34" charset="0"/>
                <a:cs typeface="Arial" panose="020B0604020202020204" pitchFamily="34" charset="0"/>
              </a:rPr>
              <a:t>TRI EZ Search </a:t>
            </a:r>
          </a:p>
        </p:txBody>
      </p:sp>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28</a:t>
            </a:fld>
            <a:endParaRPr lang="en-US" dirty="0"/>
          </a:p>
        </p:txBody>
      </p:sp>
      <p:sp>
        <p:nvSpPr>
          <p:cNvPr id="3" name="TextBox 2">
            <a:extLst>
              <a:ext uri="{FF2B5EF4-FFF2-40B4-BE49-F238E27FC236}">
                <a16:creationId xmlns:a16="http://schemas.microsoft.com/office/drawing/2014/main" id="{87148983-7F08-47E9-978B-301D49586382}"/>
              </a:ext>
            </a:extLst>
          </p:cNvPr>
          <p:cNvSpPr txBox="1"/>
          <p:nvPr/>
        </p:nvSpPr>
        <p:spPr>
          <a:xfrm>
            <a:off x="1066800" y="3048000"/>
            <a:ext cx="7010400"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following example will return most of the same data elements as the previous Form R and A Download report.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Information on the waste stream treatment is not included.</a:t>
            </a:r>
          </a:p>
        </p:txBody>
      </p:sp>
    </p:spTree>
    <p:extLst>
      <p:ext uri="{BB962C8B-B14F-4D97-AF65-F5344CB8AC3E}">
        <p14:creationId xmlns:p14="http://schemas.microsoft.com/office/powerpoint/2010/main" val="291021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85800" y="6248400"/>
            <a:ext cx="1905000" cy="457200"/>
          </a:xfrm>
        </p:spPr>
        <p:txBody>
          <a:bodyPr/>
          <a:lstStyle/>
          <a:p>
            <a:pPr>
              <a:defRPr/>
            </a:pPr>
            <a:r>
              <a:rPr lang="en-US" dirty="0"/>
              <a:t>5/17/2018</a:t>
            </a:r>
          </a:p>
        </p:txBody>
      </p:sp>
      <p:sp>
        <p:nvSpPr>
          <p:cNvPr id="3" name="Footer Placeholder 4"/>
          <p:cNvSpPr>
            <a:spLocks noGrp="1"/>
          </p:cNvSpPr>
          <p:nvPr>
            <p:ph type="ftr" sz="quarter" idx="11"/>
          </p:nvPr>
        </p:nvSpPr>
        <p:spPr>
          <a:xfrm>
            <a:off x="1905000" y="6248400"/>
            <a:ext cx="5486400" cy="457200"/>
          </a:xfrm>
        </p:spPr>
        <p:txBody>
          <a:bodyPr/>
          <a:lstStyle/>
          <a:p>
            <a:pPr>
              <a:defRPr/>
            </a:pPr>
            <a:r>
              <a:rPr lang="en-US" dirty="0"/>
              <a:t>U.S. Environmental Protection Agency</a:t>
            </a:r>
          </a:p>
        </p:txBody>
      </p:sp>
      <p:sp>
        <p:nvSpPr>
          <p:cNvPr id="4" name="Slide Number Placeholder 5"/>
          <p:cNvSpPr>
            <a:spLocks noGrp="1"/>
          </p:cNvSpPr>
          <p:nvPr>
            <p:ph type="sldNum" sz="quarter" idx="12"/>
          </p:nvPr>
        </p:nvSpPr>
        <p:spPr>
          <a:xfrm>
            <a:off x="6553200" y="6248400"/>
            <a:ext cx="1905000" cy="457200"/>
          </a:xfrm>
        </p:spPr>
        <p:txBody>
          <a:bodyPr/>
          <a:lstStyle/>
          <a:p>
            <a:pPr>
              <a:defRPr/>
            </a:pPr>
            <a:fld id="{8EFC11E7-3BAE-4206-B1C9-97C59F23D10D}" type="slidenum">
              <a:rPr lang="en-US" smtClean="0"/>
              <a:pPr>
                <a:defRPr/>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5762"/>
            <a:ext cx="6520049" cy="5901291"/>
          </a:xfrm>
          <a:prstGeom prst="rect">
            <a:avLst/>
          </a:prstGeom>
        </p:spPr>
      </p:pic>
      <p:sp>
        <p:nvSpPr>
          <p:cNvPr id="6" name="TextBox 5"/>
          <p:cNvSpPr txBox="1"/>
          <p:nvPr/>
        </p:nvSpPr>
        <p:spPr>
          <a:xfrm>
            <a:off x="2514600" y="381000"/>
            <a:ext cx="2590800" cy="307777"/>
          </a:xfrm>
          <a:prstGeom prst="rect">
            <a:avLst/>
          </a:prstGeom>
          <a:solidFill>
            <a:schemeClr val="bg1"/>
          </a:solidFill>
        </p:spPr>
        <p:txBody>
          <a:bodyPr wrap="square" tIns="0" bIns="0" rtlCol="0">
            <a:spAutoFit/>
          </a:bodyPr>
          <a:lstStyle/>
          <a:p>
            <a:r>
              <a:rPr lang="en-US" sz="2000" dirty="0">
                <a:solidFill>
                  <a:srgbClr val="FF0000"/>
                </a:solidFill>
              </a:rPr>
              <a:t>www.epa.gov/enviro</a:t>
            </a:r>
          </a:p>
        </p:txBody>
      </p:sp>
      <p:sp>
        <p:nvSpPr>
          <p:cNvPr id="7" name="Oval 6"/>
          <p:cNvSpPr/>
          <p:nvPr/>
        </p:nvSpPr>
        <p:spPr>
          <a:xfrm>
            <a:off x="5452353" y="4572000"/>
            <a:ext cx="1752600" cy="1066800"/>
          </a:xfrm>
          <a:prstGeom prst="ellipse">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353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990600"/>
          </a:xfrm>
        </p:spPr>
        <p:txBody>
          <a:bodyPr/>
          <a:lstStyle/>
          <a:p>
            <a:r>
              <a:rPr lang="en-US" dirty="0">
                <a:solidFill>
                  <a:srgbClr val="008000"/>
                </a:solidFill>
              </a:rPr>
              <a:t>Common Issue With Some Data pulls</a:t>
            </a:r>
          </a:p>
        </p:txBody>
      </p:sp>
      <p:sp>
        <p:nvSpPr>
          <p:cNvPr id="3" name="Content Placeholder 2"/>
          <p:cNvSpPr>
            <a:spLocks noGrp="1"/>
          </p:cNvSpPr>
          <p:nvPr>
            <p:ph idx="1"/>
          </p:nvPr>
        </p:nvSpPr>
        <p:spPr>
          <a:xfrm>
            <a:off x="674076" y="2057400"/>
            <a:ext cx="7936523" cy="3733800"/>
          </a:xfrm>
        </p:spPr>
        <p:txBody>
          <a:bodyPr/>
          <a:lstStyle/>
          <a:p>
            <a:pPr marL="0" indent="0">
              <a:buNone/>
            </a:pPr>
            <a:r>
              <a:rPr lang="en-US" sz="2400" dirty="0"/>
              <a:t>Multiple submissions for same chemical</a:t>
            </a:r>
          </a:p>
          <a:p>
            <a:pPr>
              <a:buFont typeface="Arial" panose="020B0604020202020204" pitchFamily="34" charset="0"/>
              <a:buChar char="•"/>
            </a:pPr>
            <a:r>
              <a:rPr lang="en-US" sz="2000" dirty="0"/>
              <a:t>Portion of the facility under one NAICS and another portion reports under a different NAICS (multi-establishment)</a:t>
            </a:r>
          </a:p>
          <a:p>
            <a:pPr>
              <a:buFont typeface="Arial" panose="020B0604020202020204" pitchFamily="34" charset="0"/>
              <a:buChar char="•"/>
            </a:pPr>
            <a:r>
              <a:rPr lang="en-US" sz="2000" dirty="0"/>
              <a:t>Not required by TRI but is permitted.</a:t>
            </a:r>
          </a:p>
          <a:p>
            <a:pPr marL="0" indent="0">
              <a:buNone/>
            </a:pPr>
            <a:endParaRPr lang="en-US" sz="1400" dirty="0"/>
          </a:p>
          <a:p>
            <a:pPr marL="0" indent="0">
              <a:buNone/>
            </a:pPr>
            <a:r>
              <a:rPr lang="en-US" sz="2400" dirty="0"/>
              <a:t>Some Totals are not actual totals just data element ‘total’. </a:t>
            </a:r>
          </a:p>
          <a:p>
            <a:pPr>
              <a:buFont typeface="Arial" panose="020B0604020202020204" pitchFamily="34" charset="0"/>
              <a:buChar char="•"/>
            </a:pPr>
            <a:r>
              <a:rPr lang="en-US" sz="2000" dirty="0"/>
              <a:t>For air releases, TRI database has 2 data elements labeled ‘Total’. If a facility reported 5 lbs for fugitive and 5 lbs for stack releases, total releases may only display as 5 pounds. If values were 5 and 6, total would display as 11. For Air, need to include data element ‘Environmental Medium.’</a:t>
            </a:r>
          </a:p>
        </p:txBody>
      </p:sp>
      <p:sp>
        <p:nvSpPr>
          <p:cNvPr id="4" name="Date Placeholder 3"/>
          <p:cNvSpPr>
            <a:spLocks noGrp="1"/>
          </p:cNvSpPr>
          <p:nvPr>
            <p:ph type="dt" sz="half" idx="10"/>
          </p:nvPr>
        </p:nvSpPr>
        <p:spPr/>
        <p:txBody>
          <a:bodyPr/>
          <a:lstStyle/>
          <a:p>
            <a:pPr eaLnBrk="1" hangingPunct="1">
              <a:defRPr/>
            </a:pPr>
            <a:r>
              <a:rPr lang="en-US" sz="1200" dirty="0">
                <a:solidFill>
                  <a:schemeClr val="tx1">
                    <a:tint val="75000"/>
                  </a:schemeClr>
                </a:solidFill>
                <a:ea typeface="ＭＳ Ｐゴシック" pitchFamily="34" charset="-128"/>
              </a:rPr>
              <a:t>5/17/2018</a:t>
            </a:r>
          </a:p>
        </p:txBody>
      </p:sp>
      <p:sp>
        <p:nvSpPr>
          <p:cNvPr id="5" name="Footer Placeholder 4"/>
          <p:cNvSpPr>
            <a:spLocks noGrp="1"/>
          </p:cNvSpPr>
          <p:nvPr>
            <p:ph type="ftr" sz="quarter" idx="11"/>
          </p:nvPr>
        </p:nvSpPr>
        <p:spPr/>
        <p:txBody>
          <a:bodyPr/>
          <a:lstStyle/>
          <a:p>
            <a:pPr marL="0" marR="0" lvl="0" indent="0" defTabSz="914400" eaLnBrk="1" latinLnBrk="0" hangingPunct="1">
              <a:lnSpc>
                <a:spcPct val="100000"/>
              </a:lnSpc>
              <a:buClrTx/>
              <a:buSzTx/>
              <a:buFontTx/>
              <a:buNone/>
              <a:tabLst/>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sz="1200">
                <a:solidFill>
                  <a:schemeClr val="tx1">
                    <a:tint val="75000"/>
                  </a:schemeClr>
                </a:solidFill>
                <a:ea typeface="ＭＳ Ｐゴシック" pitchFamily="34" charset="-128"/>
              </a:rPr>
              <a:pPr marL="0" marR="0" lvl="0" indent="0" defTabSz="914400" eaLnBrk="1" fontAlgn="auto" latinLnBrk="0" hangingPunct="1">
                <a:lnSpc>
                  <a:spcPct val="100000"/>
                </a:lnSpc>
                <a:spcBef>
                  <a:spcPts val="0"/>
                </a:spcBef>
                <a:spcAft>
                  <a:spcPts val="0"/>
                </a:spcAft>
                <a:buClrTx/>
                <a:buSzTx/>
                <a:buFontTx/>
                <a:buNone/>
                <a:tabLst/>
                <a:defRPr/>
              </a:pPr>
              <a:t>3</a:t>
            </a:fld>
            <a:endParaRPr lang="en-US" sz="1200" dirty="0">
              <a:solidFill>
                <a:schemeClr val="tx1">
                  <a:tint val="75000"/>
                </a:schemeClr>
              </a:solidFill>
              <a:ea typeface="ＭＳ Ｐゴシック" pitchFamily="34" charset="-128"/>
            </a:endParaRPr>
          </a:p>
        </p:txBody>
      </p:sp>
    </p:spTree>
    <p:extLst>
      <p:ext uri="{BB962C8B-B14F-4D97-AF65-F5344CB8AC3E}">
        <p14:creationId xmlns:p14="http://schemas.microsoft.com/office/powerpoint/2010/main" val="261376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 Environmental Protection</a:t>
            </a:r>
            <a:r>
              <a:rPr kumimoji="0" lang="en-US" b="0" i="0" u="none" strike="noStrike" kern="0" cap="none" spc="0" normalizeH="0" baseline="0" noProof="0" dirty="0">
                <a:ln>
                  <a:noFill/>
                </a:ln>
                <a:solidFill>
                  <a:sysClr val="windowText" lastClr="000000"/>
                </a:solidFill>
                <a:effectLst/>
                <a:uLnTx/>
                <a:uFillTx/>
              </a:rPr>
              <a:t> </a:t>
            </a:r>
            <a:r>
              <a:rPr lang="en-US" dirty="0"/>
              <a:t>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30</a:t>
            </a:fld>
            <a:endParaRPr lang="en-US" dirty="0"/>
          </a:p>
        </p:txBody>
      </p:sp>
      <p:pic>
        <p:nvPicPr>
          <p:cNvPr id="8" name="Picture 7">
            <a:extLst>
              <a:ext uri="{FF2B5EF4-FFF2-40B4-BE49-F238E27FC236}">
                <a16:creationId xmlns:a16="http://schemas.microsoft.com/office/drawing/2014/main" id="{4D638F30-23C5-4309-94F5-37C9BD783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3400"/>
            <a:ext cx="6242717" cy="5791200"/>
          </a:xfrm>
          <a:prstGeom prst="rect">
            <a:avLst/>
          </a:prstGeom>
        </p:spPr>
      </p:pic>
    </p:spTree>
    <p:extLst>
      <p:ext uri="{BB962C8B-B14F-4D97-AF65-F5344CB8AC3E}">
        <p14:creationId xmlns:p14="http://schemas.microsoft.com/office/powerpoint/2010/main" val="18671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31</a:t>
            </a:fld>
            <a:endParaRPr lang="en-US" dirty="0"/>
          </a:p>
        </p:txBody>
      </p:sp>
      <p:pic>
        <p:nvPicPr>
          <p:cNvPr id="10" name="Picture 9">
            <a:extLst>
              <a:ext uri="{FF2B5EF4-FFF2-40B4-BE49-F238E27FC236}">
                <a16:creationId xmlns:a16="http://schemas.microsoft.com/office/drawing/2014/main" id="{BD7497B0-5D7E-434A-AB70-A36F0EDA9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18" y="1447671"/>
            <a:ext cx="7820382" cy="4953129"/>
          </a:xfrm>
          <a:prstGeom prst="rect">
            <a:avLst/>
          </a:prstGeom>
          <a:ln>
            <a:solidFill>
              <a:schemeClr val="tx1"/>
            </a:solidFill>
          </a:ln>
        </p:spPr>
      </p:pic>
      <p:sp>
        <p:nvSpPr>
          <p:cNvPr id="11" name="Title 1">
            <a:extLst>
              <a:ext uri="{FF2B5EF4-FFF2-40B4-BE49-F238E27FC236}">
                <a16:creationId xmlns:a16="http://schemas.microsoft.com/office/drawing/2014/main" id="{8AD458F8-C5F1-43A6-9CBE-9E9FB25E4286}"/>
              </a:ext>
            </a:extLst>
          </p:cNvPr>
          <p:cNvSpPr>
            <a:spLocks noGrp="1"/>
          </p:cNvSpPr>
          <p:nvPr>
            <p:ph type="title"/>
          </p:nvPr>
        </p:nvSpPr>
        <p:spPr>
          <a:xfrm>
            <a:off x="876300" y="609600"/>
            <a:ext cx="788670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EZ Search (Releases to Air): </a:t>
            </a:r>
            <a:br>
              <a:rPr lang="en-US" sz="3200" dirty="0">
                <a:solidFill>
                  <a:srgbClr val="008000"/>
                </a:solidFill>
                <a:latin typeface="Arial" panose="020B0604020202020204" pitchFamily="34" charset="0"/>
                <a:cs typeface="Arial" panose="020B0604020202020204" pitchFamily="34" charset="0"/>
              </a:rPr>
            </a:br>
            <a:r>
              <a:rPr lang="en-US" sz="3200" dirty="0">
                <a:solidFill>
                  <a:srgbClr val="008000"/>
                </a:solidFill>
                <a:latin typeface="Arial" panose="020B0604020202020204" pitchFamily="34" charset="0"/>
                <a:cs typeface="Arial" panose="020B0604020202020204" pitchFamily="34" charset="0"/>
              </a:rPr>
              <a:t>Data Elements</a:t>
            </a:r>
          </a:p>
        </p:txBody>
      </p:sp>
    </p:spTree>
    <p:extLst>
      <p:ext uri="{BB962C8B-B14F-4D97-AF65-F5344CB8AC3E}">
        <p14:creationId xmlns:p14="http://schemas.microsoft.com/office/powerpoint/2010/main" val="3992057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marL="0" marR="0" lvl="0" indent="0" defTabSz="914400" eaLnBrk="1" latinLnBrk="0" hangingPunct="1">
              <a:lnSpc>
                <a:spcPct val="100000"/>
              </a:lnSpc>
              <a:buClrTx/>
              <a:buSzTx/>
              <a:buFontTx/>
              <a:buNone/>
              <a:tabLst/>
              <a:defRPr/>
            </a:pPr>
            <a:r>
              <a:rPr lang="en-US" dirty="0"/>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32</a:t>
            </a:fld>
            <a:endParaRPr lang="en-US" dirty="0"/>
          </a:p>
        </p:txBody>
      </p:sp>
      <p:pic>
        <p:nvPicPr>
          <p:cNvPr id="2" name="Picture 1">
            <a:extLst>
              <a:ext uri="{FF2B5EF4-FFF2-40B4-BE49-F238E27FC236}">
                <a16:creationId xmlns:a16="http://schemas.microsoft.com/office/drawing/2014/main" id="{8083AA5C-4C4A-460E-B0F6-D48CE83AF67F}"/>
              </a:ext>
            </a:extLst>
          </p:cNvPr>
          <p:cNvPicPr>
            <a:picLocks noChangeAspect="1"/>
          </p:cNvPicPr>
          <p:nvPr/>
        </p:nvPicPr>
        <p:blipFill rotWithShape="1">
          <a:blip r:embed="rId2">
            <a:extLst>
              <a:ext uri="{28A0092B-C50C-407E-A947-70E740481C1C}">
                <a14:useLocalDpi xmlns:a14="http://schemas.microsoft.com/office/drawing/2010/main" val="0"/>
              </a:ext>
            </a:extLst>
          </a:blip>
          <a:srcRect l="1145" r="1482"/>
          <a:stretch/>
        </p:blipFill>
        <p:spPr>
          <a:xfrm>
            <a:off x="609600" y="1513934"/>
            <a:ext cx="7772400" cy="4839405"/>
          </a:xfrm>
          <a:prstGeom prst="rect">
            <a:avLst/>
          </a:prstGeom>
          <a:ln>
            <a:solidFill>
              <a:schemeClr val="tx1"/>
            </a:solidFill>
          </a:ln>
        </p:spPr>
      </p:pic>
      <p:sp>
        <p:nvSpPr>
          <p:cNvPr id="7" name="Title 1">
            <a:extLst>
              <a:ext uri="{FF2B5EF4-FFF2-40B4-BE49-F238E27FC236}">
                <a16:creationId xmlns:a16="http://schemas.microsoft.com/office/drawing/2014/main" id="{8EAFB157-AC0B-49D5-8586-7FC3626B682D}"/>
              </a:ext>
            </a:extLst>
          </p:cNvPr>
          <p:cNvSpPr>
            <a:spLocks noGrp="1"/>
          </p:cNvSpPr>
          <p:nvPr>
            <p:ph type="title"/>
          </p:nvPr>
        </p:nvSpPr>
        <p:spPr>
          <a:xfrm>
            <a:off x="876300" y="579437"/>
            <a:ext cx="788670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EZ Search (Releases to Air): </a:t>
            </a:r>
            <a:br>
              <a:rPr lang="en-US" sz="3200" dirty="0">
                <a:solidFill>
                  <a:srgbClr val="008000"/>
                </a:solidFill>
                <a:latin typeface="Arial" panose="020B0604020202020204" pitchFamily="34" charset="0"/>
                <a:cs typeface="Arial" panose="020B0604020202020204" pitchFamily="34" charset="0"/>
              </a:rPr>
            </a:br>
            <a:r>
              <a:rPr lang="en-US" sz="3200" dirty="0">
                <a:solidFill>
                  <a:srgbClr val="008000"/>
                </a:solidFill>
                <a:latin typeface="Arial" panose="020B0604020202020204" pitchFamily="34" charset="0"/>
                <a:cs typeface="Arial" panose="020B0604020202020204" pitchFamily="34" charset="0"/>
              </a:rPr>
              <a:t>Data Elements</a:t>
            </a:r>
          </a:p>
        </p:txBody>
      </p:sp>
    </p:spTree>
    <p:extLst>
      <p:ext uri="{BB962C8B-B14F-4D97-AF65-F5344CB8AC3E}">
        <p14:creationId xmlns:p14="http://schemas.microsoft.com/office/powerpoint/2010/main" val="2231367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33</a:t>
            </a:fld>
            <a:endParaRPr lang="en-US" dirty="0"/>
          </a:p>
        </p:txBody>
      </p:sp>
      <p:pic>
        <p:nvPicPr>
          <p:cNvPr id="2" name="Picture 1">
            <a:extLst>
              <a:ext uri="{FF2B5EF4-FFF2-40B4-BE49-F238E27FC236}">
                <a16:creationId xmlns:a16="http://schemas.microsoft.com/office/drawing/2014/main" id="{7B75FB1B-57B2-4C39-89CA-B2C3941E7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43787"/>
            <a:ext cx="8610600" cy="2685413"/>
          </a:xfrm>
          <a:prstGeom prst="rect">
            <a:avLst/>
          </a:prstGeom>
          <a:ln>
            <a:solidFill>
              <a:schemeClr val="tx1"/>
            </a:solidFill>
          </a:ln>
        </p:spPr>
      </p:pic>
      <p:sp>
        <p:nvSpPr>
          <p:cNvPr id="7" name="Title 1">
            <a:extLst>
              <a:ext uri="{FF2B5EF4-FFF2-40B4-BE49-F238E27FC236}">
                <a16:creationId xmlns:a16="http://schemas.microsoft.com/office/drawing/2014/main" id="{AB08E458-DCC1-4A51-98E4-EEB0B4424C1C}"/>
              </a:ext>
            </a:extLst>
          </p:cNvPr>
          <p:cNvSpPr>
            <a:spLocks noGrp="1"/>
          </p:cNvSpPr>
          <p:nvPr>
            <p:ph type="title"/>
          </p:nvPr>
        </p:nvSpPr>
        <p:spPr>
          <a:xfrm>
            <a:off x="876300" y="637224"/>
            <a:ext cx="788670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EZ Search (Releases to Air): </a:t>
            </a:r>
            <a:br>
              <a:rPr lang="en-US" sz="3200" dirty="0">
                <a:solidFill>
                  <a:srgbClr val="008000"/>
                </a:solidFill>
                <a:latin typeface="Arial" panose="020B0604020202020204" pitchFamily="34" charset="0"/>
                <a:cs typeface="Arial" panose="020B0604020202020204" pitchFamily="34" charset="0"/>
              </a:rPr>
            </a:br>
            <a:r>
              <a:rPr lang="en-US" sz="3200" dirty="0">
                <a:solidFill>
                  <a:srgbClr val="008000"/>
                </a:solidFill>
                <a:latin typeface="Arial" panose="020B0604020202020204" pitchFamily="34" charset="0"/>
                <a:cs typeface="Arial" panose="020B0604020202020204" pitchFamily="34" charset="0"/>
              </a:rPr>
              <a:t>Data Elements</a:t>
            </a:r>
          </a:p>
        </p:txBody>
      </p:sp>
    </p:spTree>
    <p:extLst>
      <p:ext uri="{BB962C8B-B14F-4D97-AF65-F5344CB8AC3E}">
        <p14:creationId xmlns:p14="http://schemas.microsoft.com/office/powerpoint/2010/main" val="4190905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marL="0" marR="0" lvl="0" indent="0" defTabSz="914400" eaLnBrk="1" latinLnBrk="0" hangingPunct="1">
              <a:lnSpc>
                <a:spcPct val="100000"/>
              </a:lnSpc>
              <a:buClrTx/>
              <a:buSzTx/>
              <a:buFontTx/>
              <a:buNone/>
              <a:tabLst/>
              <a:defRPr/>
            </a:pPr>
            <a:r>
              <a:rPr lang="en-US" dirty="0"/>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34</a:t>
            </a:fld>
            <a:endParaRPr lang="en-US" dirty="0"/>
          </a:p>
        </p:txBody>
      </p:sp>
      <p:pic>
        <p:nvPicPr>
          <p:cNvPr id="7" name="Picture 6">
            <a:extLst>
              <a:ext uri="{FF2B5EF4-FFF2-40B4-BE49-F238E27FC236}">
                <a16:creationId xmlns:a16="http://schemas.microsoft.com/office/drawing/2014/main" id="{E883B327-00ED-4F5D-984C-FDAAD940F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83" y="1295400"/>
            <a:ext cx="8341217" cy="5105400"/>
          </a:xfrm>
          <a:prstGeom prst="rect">
            <a:avLst/>
          </a:prstGeom>
        </p:spPr>
      </p:pic>
      <p:sp>
        <p:nvSpPr>
          <p:cNvPr id="9" name="Title 1">
            <a:extLst>
              <a:ext uri="{FF2B5EF4-FFF2-40B4-BE49-F238E27FC236}">
                <a16:creationId xmlns:a16="http://schemas.microsoft.com/office/drawing/2014/main" id="{FB14E54C-D834-4255-B815-7F0BC6A78A63}"/>
              </a:ext>
            </a:extLst>
          </p:cNvPr>
          <p:cNvSpPr>
            <a:spLocks noGrp="1"/>
          </p:cNvSpPr>
          <p:nvPr>
            <p:ph type="title"/>
          </p:nvPr>
        </p:nvSpPr>
        <p:spPr>
          <a:xfrm>
            <a:off x="800100" y="579437"/>
            <a:ext cx="788670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EZ Search (Releases to Air): Filters</a:t>
            </a:r>
          </a:p>
        </p:txBody>
      </p:sp>
    </p:spTree>
    <p:extLst>
      <p:ext uri="{BB962C8B-B14F-4D97-AF65-F5344CB8AC3E}">
        <p14:creationId xmlns:p14="http://schemas.microsoft.com/office/powerpoint/2010/main" val="2810923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35</a:t>
            </a:fld>
            <a:endParaRPr lang="en-US" dirty="0"/>
          </a:p>
        </p:txBody>
      </p:sp>
      <p:pic>
        <p:nvPicPr>
          <p:cNvPr id="3" name="Picture 2">
            <a:extLst>
              <a:ext uri="{FF2B5EF4-FFF2-40B4-BE49-F238E27FC236}">
                <a16:creationId xmlns:a16="http://schemas.microsoft.com/office/drawing/2014/main" id="{8AB2A755-3101-4A74-B115-1209107B5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05" y="1295400"/>
            <a:ext cx="8213145" cy="5141174"/>
          </a:xfrm>
          <a:prstGeom prst="rect">
            <a:avLst/>
          </a:prstGeom>
        </p:spPr>
      </p:pic>
      <p:sp>
        <p:nvSpPr>
          <p:cNvPr id="8" name="Title 1">
            <a:extLst>
              <a:ext uri="{FF2B5EF4-FFF2-40B4-BE49-F238E27FC236}">
                <a16:creationId xmlns:a16="http://schemas.microsoft.com/office/drawing/2014/main" id="{E72D2689-7AC2-4C6E-B3C8-097EAB762296}"/>
              </a:ext>
            </a:extLst>
          </p:cNvPr>
          <p:cNvSpPr>
            <a:spLocks noGrp="1"/>
          </p:cNvSpPr>
          <p:nvPr>
            <p:ph type="title"/>
          </p:nvPr>
        </p:nvSpPr>
        <p:spPr>
          <a:xfrm>
            <a:off x="800100" y="579437"/>
            <a:ext cx="788670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EZ Search (Releases to Air): Filters</a:t>
            </a:r>
          </a:p>
        </p:txBody>
      </p:sp>
      <p:sp>
        <p:nvSpPr>
          <p:cNvPr id="9" name="TextBox 8">
            <a:extLst>
              <a:ext uri="{FF2B5EF4-FFF2-40B4-BE49-F238E27FC236}">
                <a16:creationId xmlns:a16="http://schemas.microsoft.com/office/drawing/2014/main" id="{D3573AA8-49DF-4DAE-8361-8AFD67CAF698}"/>
              </a:ext>
            </a:extLst>
          </p:cNvPr>
          <p:cNvSpPr txBox="1"/>
          <p:nvPr/>
        </p:nvSpPr>
        <p:spPr>
          <a:xfrm>
            <a:off x="2981326" y="4615934"/>
            <a:ext cx="5010150" cy="369332"/>
          </a:xfrm>
          <a:prstGeom prst="rect">
            <a:avLst/>
          </a:prstGeom>
          <a:solidFill>
            <a:srgbClr val="0070C0">
              <a:alpha val="75000"/>
            </a:srgbClr>
          </a:solidFill>
        </p:spPr>
        <p:txBody>
          <a:bodyPr wrap="square" rtlCol="0">
            <a:spAutoFit/>
          </a:bodyPr>
          <a:lstStyle/>
          <a:p>
            <a:r>
              <a:rPr lang="en-US" sz="1800" dirty="0"/>
              <a:t>Suggest you avoid this data element for now</a:t>
            </a:r>
          </a:p>
        </p:txBody>
      </p:sp>
      <p:sp>
        <p:nvSpPr>
          <p:cNvPr id="10" name="Arrow: Right 9">
            <a:extLst>
              <a:ext uri="{FF2B5EF4-FFF2-40B4-BE49-F238E27FC236}">
                <a16:creationId xmlns:a16="http://schemas.microsoft.com/office/drawing/2014/main" id="{57AB8EED-0033-4C12-BFF8-6EDD83C30130}"/>
              </a:ext>
            </a:extLst>
          </p:cNvPr>
          <p:cNvSpPr/>
          <p:nvPr/>
        </p:nvSpPr>
        <p:spPr>
          <a:xfrm rot="10800000">
            <a:off x="1600201" y="4572000"/>
            <a:ext cx="1371600" cy="457200"/>
          </a:xfrm>
          <a:prstGeom prst="rightArrow">
            <a:avLst>
              <a:gd name="adj1" fmla="val 50000"/>
              <a:gd name="adj2" fmla="val 162500"/>
            </a:avLst>
          </a:prstGeom>
          <a:solidFill>
            <a:srgbClr val="0070C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070689B-CBD4-40E0-B33A-EE7E293B3D6A}"/>
              </a:ext>
            </a:extLst>
          </p:cNvPr>
          <p:cNvSpPr txBox="1"/>
          <p:nvPr/>
        </p:nvSpPr>
        <p:spPr>
          <a:xfrm>
            <a:off x="3095626" y="3396734"/>
            <a:ext cx="3257550" cy="369332"/>
          </a:xfrm>
          <a:prstGeom prst="rect">
            <a:avLst/>
          </a:prstGeom>
          <a:solidFill>
            <a:srgbClr val="0070C0">
              <a:alpha val="75000"/>
            </a:srgbClr>
          </a:solidFill>
        </p:spPr>
        <p:txBody>
          <a:bodyPr wrap="square" rtlCol="0">
            <a:spAutoFit/>
          </a:bodyPr>
          <a:lstStyle/>
          <a:p>
            <a:r>
              <a:rPr lang="en-US" sz="1800" dirty="0"/>
              <a:t>Preferred option</a:t>
            </a:r>
          </a:p>
        </p:txBody>
      </p:sp>
      <p:sp>
        <p:nvSpPr>
          <p:cNvPr id="12" name="Arrow: Right 11">
            <a:extLst>
              <a:ext uri="{FF2B5EF4-FFF2-40B4-BE49-F238E27FC236}">
                <a16:creationId xmlns:a16="http://schemas.microsoft.com/office/drawing/2014/main" id="{FB7EEFA5-A5E6-44E1-BAE9-C691924AE75F}"/>
              </a:ext>
            </a:extLst>
          </p:cNvPr>
          <p:cNvSpPr/>
          <p:nvPr/>
        </p:nvSpPr>
        <p:spPr>
          <a:xfrm rot="10800000">
            <a:off x="1714501" y="3352800"/>
            <a:ext cx="1371600" cy="457200"/>
          </a:xfrm>
          <a:prstGeom prst="rightArrow">
            <a:avLst>
              <a:gd name="adj1" fmla="val 50000"/>
              <a:gd name="adj2" fmla="val 135417"/>
            </a:avLst>
          </a:prstGeom>
          <a:solidFill>
            <a:srgbClr val="0070C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172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36</a:t>
            </a:fld>
            <a:endParaRPr lang="en-US" dirty="0"/>
          </a:p>
        </p:txBody>
      </p:sp>
      <p:pic>
        <p:nvPicPr>
          <p:cNvPr id="2" name="Picture 1">
            <a:extLst>
              <a:ext uri="{FF2B5EF4-FFF2-40B4-BE49-F238E27FC236}">
                <a16:creationId xmlns:a16="http://schemas.microsoft.com/office/drawing/2014/main" id="{12F9F3D8-E057-4E0D-9BD2-EB69E4814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79" y="1600200"/>
            <a:ext cx="8743021" cy="4724400"/>
          </a:xfrm>
          <a:prstGeom prst="rect">
            <a:avLst/>
          </a:prstGeom>
        </p:spPr>
      </p:pic>
      <p:sp>
        <p:nvSpPr>
          <p:cNvPr id="7" name="Title 1">
            <a:extLst>
              <a:ext uri="{FF2B5EF4-FFF2-40B4-BE49-F238E27FC236}">
                <a16:creationId xmlns:a16="http://schemas.microsoft.com/office/drawing/2014/main" id="{DA9F2626-BC25-4BED-B3D4-E6BE293B6A13}"/>
              </a:ext>
            </a:extLst>
          </p:cNvPr>
          <p:cNvSpPr>
            <a:spLocks noGrp="1"/>
          </p:cNvSpPr>
          <p:nvPr>
            <p:ph type="title"/>
          </p:nvPr>
        </p:nvSpPr>
        <p:spPr>
          <a:xfrm>
            <a:off x="876300" y="609600"/>
            <a:ext cx="788670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EZ Search (Releases to Air): </a:t>
            </a:r>
            <a:br>
              <a:rPr lang="en-US" sz="3200" dirty="0">
                <a:solidFill>
                  <a:srgbClr val="008000"/>
                </a:solidFill>
                <a:latin typeface="Arial" panose="020B0604020202020204" pitchFamily="34" charset="0"/>
                <a:cs typeface="Arial" panose="020B0604020202020204" pitchFamily="34" charset="0"/>
              </a:rPr>
            </a:br>
            <a:r>
              <a:rPr lang="en-US" sz="3200" dirty="0">
                <a:solidFill>
                  <a:srgbClr val="008000"/>
                </a:solidFill>
                <a:latin typeface="Arial" panose="020B0604020202020204" pitchFamily="34" charset="0"/>
                <a:cs typeface="Arial" panose="020B0604020202020204" pitchFamily="34" charset="0"/>
              </a:rPr>
              <a:t>Output Example</a:t>
            </a:r>
          </a:p>
        </p:txBody>
      </p:sp>
    </p:spTree>
    <p:extLst>
      <p:ext uri="{BB962C8B-B14F-4D97-AF65-F5344CB8AC3E}">
        <p14:creationId xmlns:p14="http://schemas.microsoft.com/office/powerpoint/2010/main" val="695185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a:defRPr/>
            </a:pPr>
            <a:r>
              <a:rPr lang="en-US" dirty="0"/>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37</a:t>
            </a:fld>
            <a:endParaRPr lang="en-US" dirty="0"/>
          </a:p>
        </p:txBody>
      </p:sp>
      <p:pic>
        <p:nvPicPr>
          <p:cNvPr id="2" name="Picture 1">
            <a:extLst>
              <a:ext uri="{FF2B5EF4-FFF2-40B4-BE49-F238E27FC236}">
                <a16:creationId xmlns:a16="http://schemas.microsoft.com/office/drawing/2014/main" id="{7428DCAA-8EBE-405E-95A1-773D9AD47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24561"/>
            <a:ext cx="8610600" cy="2855556"/>
          </a:xfrm>
          <a:prstGeom prst="rect">
            <a:avLst/>
          </a:prstGeom>
        </p:spPr>
      </p:pic>
      <p:sp>
        <p:nvSpPr>
          <p:cNvPr id="7" name="Title 1">
            <a:extLst>
              <a:ext uri="{FF2B5EF4-FFF2-40B4-BE49-F238E27FC236}">
                <a16:creationId xmlns:a16="http://schemas.microsoft.com/office/drawing/2014/main" id="{FC8159B4-E8A2-47C2-9AEA-8211483D2A7B}"/>
              </a:ext>
            </a:extLst>
          </p:cNvPr>
          <p:cNvSpPr>
            <a:spLocks noGrp="1"/>
          </p:cNvSpPr>
          <p:nvPr>
            <p:ph type="title"/>
          </p:nvPr>
        </p:nvSpPr>
        <p:spPr>
          <a:xfrm>
            <a:off x="876300" y="579437"/>
            <a:ext cx="7886700" cy="13255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EZ Search (Releases to Air): </a:t>
            </a:r>
            <a:br>
              <a:rPr lang="en-US" sz="3200" dirty="0">
                <a:solidFill>
                  <a:srgbClr val="008000"/>
                </a:solidFill>
                <a:latin typeface="Arial" panose="020B0604020202020204" pitchFamily="34" charset="0"/>
                <a:cs typeface="Arial" panose="020B0604020202020204" pitchFamily="34" charset="0"/>
              </a:rPr>
            </a:br>
            <a:r>
              <a:rPr lang="en-US" sz="3200" dirty="0">
                <a:solidFill>
                  <a:srgbClr val="008000"/>
                </a:solidFill>
                <a:latin typeface="Arial" panose="020B0604020202020204" pitchFamily="34" charset="0"/>
                <a:cs typeface="Arial" panose="020B0604020202020204" pitchFamily="34" charset="0"/>
              </a:rPr>
              <a:t>Output Example</a:t>
            </a:r>
          </a:p>
        </p:txBody>
      </p:sp>
      <p:sp>
        <p:nvSpPr>
          <p:cNvPr id="8" name="Rectangle 7">
            <a:extLst>
              <a:ext uri="{FF2B5EF4-FFF2-40B4-BE49-F238E27FC236}">
                <a16:creationId xmlns:a16="http://schemas.microsoft.com/office/drawing/2014/main" id="{48F9B7A9-A338-4131-AE55-EB0E844E4249}"/>
              </a:ext>
            </a:extLst>
          </p:cNvPr>
          <p:cNvSpPr/>
          <p:nvPr/>
        </p:nvSpPr>
        <p:spPr>
          <a:xfrm>
            <a:off x="228600" y="3609202"/>
            <a:ext cx="8839200" cy="762000"/>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E46C6A-B072-4CF9-BE2C-90FCACF3BE85}"/>
              </a:ext>
            </a:extLst>
          </p:cNvPr>
          <p:cNvSpPr txBox="1"/>
          <p:nvPr/>
        </p:nvSpPr>
        <p:spPr>
          <a:xfrm>
            <a:off x="1114425" y="5001161"/>
            <a:ext cx="7067550" cy="1323439"/>
          </a:xfrm>
          <a:prstGeom prst="rect">
            <a:avLst/>
          </a:prstGeom>
          <a:noFill/>
          <a:ln w="25400">
            <a:solidFill>
              <a:srgbClr val="FF0000">
                <a:alpha val="26000"/>
              </a:srgbClr>
            </a:solidFill>
          </a:ln>
        </p:spPr>
        <p:txBody>
          <a:bodyPr wrap="square" rtlCol="0">
            <a:spAutoFit/>
          </a:bodyPr>
          <a:lstStyle/>
          <a:p>
            <a:r>
              <a:rPr lang="en-US" sz="1600" dirty="0"/>
              <a:t>In previous example, with the data elements used, you likely will not identify any difference in release amounts compared to using “all data” for the specific focus area. If media type was not included AND if the same value was reported for stack and for fugitive, then the results would only display this value once and not add the two together. </a:t>
            </a:r>
          </a:p>
        </p:txBody>
      </p:sp>
      <p:sp>
        <p:nvSpPr>
          <p:cNvPr id="10" name="Arrow: Down 9">
            <a:extLst>
              <a:ext uri="{FF2B5EF4-FFF2-40B4-BE49-F238E27FC236}">
                <a16:creationId xmlns:a16="http://schemas.microsoft.com/office/drawing/2014/main" id="{6E42F70F-9D41-4F68-9021-A18AC710DB2F}"/>
              </a:ext>
            </a:extLst>
          </p:cNvPr>
          <p:cNvSpPr/>
          <p:nvPr/>
        </p:nvSpPr>
        <p:spPr>
          <a:xfrm>
            <a:off x="4191000" y="4738203"/>
            <a:ext cx="914400" cy="275272"/>
          </a:xfrm>
          <a:prstGeom prst="downArrow">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71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auto">
              <a:spcBef>
                <a:spcPts val="0"/>
              </a:spcBef>
              <a:spcAft>
                <a:spcPts val="0"/>
              </a:spcAft>
              <a:defRPr/>
            </a:pPr>
            <a:r>
              <a:rPr lang="en-US" dirty="0"/>
              <a:t>5/17/2018</a:t>
            </a: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U.S. Environmental Protection Agency</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EFC11E7-3BAE-4206-B1C9-97C59F23D10D}" type="slidenum">
              <a:rPr lang="en-US"/>
              <a:pPr marL="0" marR="0" lvl="0" indent="0" defTabSz="914400" eaLnBrk="1" fontAlgn="auto" latinLnBrk="0" hangingPunct="1">
                <a:lnSpc>
                  <a:spcPct val="100000"/>
                </a:lnSpc>
                <a:spcBef>
                  <a:spcPts val="0"/>
                </a:spcBef>
                <a:spcAft>
                  <a:spcPts val="0"/>
                </a:spcAft>
                <a:buClrTx/>
                <a:buSzTx/>
                <a:buFontTx/>
                <a:buNone/>
                <a:tabLst/>
                <a:defRPr/>
              </a:pPr>
              <a:t>38</a:t>
            </a:fld>
            <a:endParaRPr lang="en-US" dirty="0"/>
          </a:p>
        </p:txBody>
      </p:sp>
      <p:sp>
        <p:nvSpPr>
          <p:cNvPr id="7" name="Title 1">
            <a:extLst>
              <a:ext uri="{FF2B5EF4-FFF2-40B4-BE49-F238E27FC236}">
                <a16:creationId xmlns:a16="http://schemas.microsoft.com/office/drawing/2014/main" id="{7A2F85FD-D1BE-4DB9-994A-E3CEF0C5494A}"/>
              </a:ext>
            </a:extLst>
          </p:cNvPr>
          <p:cNvSpPr>
            <a:spLocks noGrp="1"/>
          </p:cNvSpPr>
          <p:nvPr>
            <p:ph type="title"/>
          </p:nvPr>
        </p:nvSpPr>
        <p:spPr>
          <a:xfrm>
            <a:off x="876300" y="579437"/>
            <a:ext cx="7886700" cy="715963"/>
          </a:xfrm>
        </p:spPr>
        <p:txBody>
          <a:bodyPr>
            <a:normAutofit/>
          </a:bodyPr>
          <a:lstStyle/>
          <a:p>
            <a:r>
              <a:rPr lang="en-US" sz="3200" dirty="0">
                <a:solidFill>
                  <a:srgbClr val="008000"/>
                </a:solidFill>
                <a:latin typeface="Arial" panose="020B0604020202020204" pitchFamily="34" charset="0"/>
                <a:cs typeface="Arial" panose="020B0604020202020204" pitchFamily="34" charset="0"/>
              </a:rPr>
              <a:t>Other TRI Tool Options: </a:t>
            </a:r>
          </a:p>
        </p:txBody>
      </p:sp>
      <p:sp>
        <p:nvSpPr>
          <p:cNvPr id="2" name="TextBox 1">
            <a:extLst>
              <a:ext uri="{FF2B5EF4-FFF2-40B4-BE49-F238E27FC236}">
                <a16:creationId xmlns:a16="http://schemas.microsoft.com/office/drawing/2014/main" id="{E6D524D6-7130-4CE8-BFA5-C99A1CF6BA07}"/>
              </a:ext>
            </a:extLst>
          </p:cNvPr>
          <p:cNvSpPr txBox="1"/>
          <p:nvPr/>
        </p:nvSpPr>
        <p:spPr>
          <a:xfrm>
            <a:off x="1143000" y="1317812"/>
            <a:ext cx="7162800" cy="4585871"/>
          </a:xfrm>
          <a:prstGeom prst="rect">
            <a:avLst/>
          </a:prstGeom>
          <a:noFill/>
        </p:spPr>
        <p:txBody>
          <a:bodyPr wrap="square" rtlCol="0">
            <a:spAutoFit/>
          </a:bodyPr>
          <a:lstStyle/>
          <a:p>
            <a:pPr marL="342900" indent="-342900">
              <a:buFont typeface="Arial" panose="020B0604020202020204" pitchFamily="34" charset="0"/>
              <a:buChar char="•"/>
            </a:pPr>
            <a:r>
              <a:rPr lang="en-US" dirty="0"/>
              <a:t>TRI Explorer</a:t>
            </a:r>
          </a:p>
          <a:p>
            <a:pPr marL="800100" lvl="1" indent="-342900">
              <a:buFont typeface="Arial" panose="020B0604020202020204" pitchFamily="34" charset="0"/>
              <a:buChar char="•"/>
            </a:pPr>
            <a:r>
              <a:rPr lang="en-US" sz="2000" dirty="0"/>
              <a:t>Higher level summary data</a:t>
            </a:r>
          </a:p>
          <a:p>
            <a:pPr marL="800100" lvl="1" indent="-342900">
              <a:buFont typeface="Arial" panose="020B0604020202020204" pitchFamily="34" charset="0"/>
              <a:buChar char="•"/>
            </a:pPr>
            <a:r>
              <a:rPr lang="en-US" sz="2000" dirty="0"/>
              <a:t>Fewer detailed data fields available</a:t>
            </a:r>
          </a:p>
          <a:p>
            <a:pPr marL="800100" lvl="1" indent="-342900">
              <a:buFont typeface="Arial" panose="020B0604020202020204" pitchFamily="34" charset="0"/>
              <a:buChar char="•"/>
            </a:pPr>
            <a:r>
              <a:rPr lang="en-US" sz="2000" dirty="0"/>
              <a:t>Output is pre-formated</a:t>
            </a:r>
          </a:p>
          <a:p>
            <a:pPr marL="800100" lvl="1" indent="-342900">
              <a:buFont typeface="Arial" panose="020B0604020202020204" pitchFamily="34" charset="0"/>
              <a:buChar char="•"/>
            </a:pPr>
            <a:r>
              <a:rPr lang="en-US" sz="2000" dirty="0"/>
              <a:t>Fast / More interactive links / More on-line help</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Downloadable Files </a:t>
            </a:r>
            <a:r>
              <a:rPr lang="en-US" sz="2000" dirty="0"/>
              <a:t>(Decent Documentation)</a:t>
            </a:r>
          </a:p>
          <a:p>
            <a:pPr marL="800100" lvl="1" indent="-342900">
              <a:buFont typeface="Arial" panose="020B0604020202020204" pitchFamily="34" charset="0"/>
              <a:buChar char="•"/>
            </a:pPr>
            <a:r>
              <a:rPr lang="en-US" sz="2000" dirty="0"/>
              <a:t>Basic</a:t>
            </a:r>
          </a:p>
          <a:p>
            <a:pPr marL="1257300" lvl="2" indent="-342900">
              <a:buFont typeface="Arial" panose="020B0604020202020204" pitchFamily="34" charset="0"/>
              <a:buChar char="•"/>
            </a:pPr>
            <a:r>
              <a:rPr lang="en-US" sz="2000" dirty="0"/>
              <a:t>Lacks “Basis of Estimate” data element</a:t>
            </a:r>
          </a:p>
          <a:p>
            <a:pPr marL="1257300" lvl="2" indent="-342900">
              <a:buFont typeface="Arial" panose="020B0604020202020204" pitchFamily="34" charset="0"/>
              <a:buChar char="•"/>
            </a:pPr>
            <a:r>
              <a:rPr lang="en-US" sz="2000" dirty="0"/>
              <a:t>Single file for each state / year combination</a:t>
            </a:r>
          </a:p>
          <a:p>
            <a:pPr marL="800100" lvl="1" indent="-342900">
              <a:buFont typeface="Arial" panose="020B0604020202020204" pitchFamily="34" charset="0"/>
              <a:buChar char="•"/>
            </a:pPr>
            <a:r>
              <a:rPr lang="en-US" sz="2000" dirty="0"/>
              <a:t>Basic plus</a:t>
            </a:r>
          </a:p>
          <a:p>
            <a:pPr marL="1257300" lvl="2" indent="-342900">
              <a:buFont typeface="Arial" panose="020B0604020202020204" pitchFamily="34" charset="0"/>
              <a:buChar char="•"/>
            </a:pPr>
            <a:r>
              <a:rPr lang="en-US" sz="2000" dirty="0"/>
              <a:t>Includes practically all data elements</a:t>
            </a:r>
          </a:p>
          <a:p>
            <a:pPr marL="1257300" lvl="2" indent="-342900">
              <a:buFont typeface="Arial" panose="020B0604020202020204" pitchFamily="34" charset="0"/>
              <a:buChar char="•"/>
            </a:pPr>
            <a:r>
              <a:rPr lang="en-US" sz="2000" dirty="0"/>
              <a:t>No individual State Files</a:t>
            </a:r>
          </a:p>
          <a:p>
            <a:pPr marL="1257300" lvl="2" indent="-342900">
              <a:buFont typeface="Arial" panose="020B0604020202020204" pitchFamily="34" charset="0"/>
              <a:buChar char="•"/>
            </a:pPr>
            <a:r>
              <a:rPr lang="en-US" sz="2000" dirty="0"/>
              <a:t>8 individual data files / year for all data elements </a:t>
            </a:r>
            <a:endParaRPr lang="en-US" dirty="0"/>
          </a:p>
        </p:txBody>
      </p:sp>
    </p:spTree>
    <p:extLst>
      <p:ext uri="{BB962C8B-B14F-4D97-AF65-F5344CB8AC3E}">
        <p14:creationId xmlns:p14="http://schemas.microsoft.com/office/powerpoint/2010/main" val="3375331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0B4C-127E-40EC-9FCE-8AC095A31C43}"/>
              </a:ext>
            </a:extLst>
          </p:cNvPr>
          <p:cNvSpPr>
            <a:spLocks noGrp="1"/>
          </p:cNvSpPr>
          <p:nvPr>
            <p:ph type="title"/>
          </p:nvPr>
        </p:nvSpPr>
        <p:spPr/>
        <p:txBody>
          <a:bodyPr/>
          <a:lstStyle/>
          <a:p>
            <a:r>
              <a:rPr lang="en-US" dirty="0"/>
              <a:t>Help us Improve!</a:t>
            </a:r>
          </a:p>
        </p:txBody>
      </p:sp>
      <p:sp>
        <p:nvSpPr>
          <p:cNvPr id="3" name="Content Placeholder 2">
            <a:extLst>
              <a:ext uri="{FF2B5EF4-FFF2-40B4-BE49-F238E27FC236}">
                <a16:creationId xmlns:a16="http://schemas.microsoft.com/office/drawing/2014/main" id="{C35EE272-0B2F-48E1-83EC-0DCDA65FA722}"/>
              </a:ext>
            </a:extLst>
          </p:cNvPr>
          <p:cNvSpPr>
            <a:spLocks noGrp="1"/>
          </p:cNvSpPr>
          <p:nvPr>
            <p:ph idx="1"/>
          </p:nvPr>
        </p:nvSpPr>
        <p:spPr/>
        <p:txBody>
          <a:bodyPr>
            <a:normAutofit/>
          </a:bodyPr>
          <a:lstStyle/>
          <a:p>
            <a:pPr marL="0" indent="0" algn="ctr">
              <a:buNone/>
            </a:pPr>
            <a:r>
              <a:rPr lang="en-US" dirty="0"/>
              <a:t>You will receive an email with a link to a survey to review the course(s) you attend at the Emissions Inventory Training Workshop.</a:t>
            </a:r>
          </a:p>
          <a:p>
            <a:pPr marL="0" indent="0" algn="ctr">
              <a:buNone/>
            </a:pPr>
            <a:endParaRPr lang="en-US" dirty="0"/>
          </a:p>
          <a:p>
            <a:pPr marL="0" indent="0" algn="ctr">
              <a:buNone/>
            </a:pPr>
            <a:r>
              <a:rPr lang="en-US" dirty="0"/>
              <a:t>Please take a few moments to let us know about your experience this week.</a:t>
            </a:r>
          </a:p>
          <a:p>
            <a:pPr marL="0" indent="0">
              <a:buNone/>
            </a:pPr>
            <a:endParaRPr lang="en-US" dirty="0"/>
          </a:p>
          <a:p>
            <a:pPr marL="0" indent="0" algn="ctr">
              <a:buNone/>
            </a:pPr>
            <a:r>
              <a:rPr lang="en-US" dirty="0"/>
              <a:t>We welcome your feedback!</a:t>
            </a:r>
          </a:p>
        </p:txBody>
      </p:sp>
    </p:spTree>
    <p:extLst>
      <p:ext uri="{BB962C8B-B14F-4D97-AF65-F5344CB8AC3E}">
        <p14:creationId xmlns:p14="http://schemas.microsoft.com/office/powerpoint/2010/main" val="187004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990600"/>
          </a:xfrm>
        </p:spPr>
        <p:txBody>
          <a:bodyPr/>
          <a:lstStyle/>
          <a:p>
            <a:r>
              <a:rPr lang="en-US" dirty="0">
                <a:solidFill>
                  <a:srgbClr val="008000"/>
                </a:solidFill>
              </a:rPr>
              <a:t>My Recommended Starting Point</a:t>
            </a:r>
          </a:p>
        </p:txBody>
      </p:sp>
      <p:sp>
        <p:nvSpPr>
          <p:cNvPr id="3" name="Content Placeholder 2"/>
          <p:cNvSpPr>
            <a:spLocks noGrp="1"/>
          </p:cNvSpPr>
          <p:nvPr>
            <p:ph idx="1"/>
          </p:nvPr>
        </p:nvSpPr>
        <p:spPr>
          <a:xfrm>
            <a:off x="685800" y="2286000"/>
            <a:ext cx="7772400" cy="3429000"/>
          </a:xfrm>
        </p:spPr>
        <p:txBody>
          <a:bodyPr/>
          <a:lstStyle/>
          <a:p>
            <a:r>
              <a:rPr lang="en-US" dirty="0">
                <a:solidFill>
                  <a:srgbClr val="FF0000"/>
                </a:solidFill>
              </a:rPr>
              <a:t>Form R Search</a:t>
            </a:r>
          </a:p>
          <a:p>
            <a:pPr lvl="1"/>
            <a:r>
              <a:rPr lang="en-US" dirty="0"/>
              <a:t>Quick to access</a:t>
            </a:r>
          </a:p>
          <a:p>
            <a:pPr lvl="1"/>
            <a:r>
              <a:rPr lang="en-US" dirty="0"/>
              <a:t>Essentially a view of the reported data laid out as a facility reports the data</a:t>
            </a:r>
          </a:p>
          <a:p>
            <a:pPr lvl="1"/>
            <a:r>
              <a:rPr lang="en-US" dirty="0"/>
              <a:t>Displays the data elements and their relationship to other data elements</a:t>
            </a:r>
          </a:p>
          <a:p>
            <a:pPr lvl="1"/>
            <a:r>
              <a:rPr lang="en-US" dirty="0">
                <a:solidFill>
                  <a:srgbClr val="FF0000"/>
                </a:solidFill>
              </a:rPr>
              <a:t>Is a good reference sheet to identify desired data elements when using other access tools</a:t>
            </a:r>
          </a:p>
          <a:p>
            <a:pPr lvl="1"/>
            <a:r>
              <a:rPr lang="en-US" dirty="0"/>
              <a:t>Limited to one facility / one chemical at a time</a:t>
            </a:r>
          </a:p>
        </p:txBody>
      </p:sp>
      <p:sp>
        <p:nvSpPr>
          <p:cNvPr id="4" name="Date Placeholder 3"/>
          <p:cNvSpPr>
            <a:spLocks noGrp="1"/>
          </p:cNvSpPr>
          <p:nvPr>
            <p:ph type="dt" sz="half" idx="10"/>
          </p:nvPr>
        </p:nvSpPr>
        <p:spPr/>
        <p:txBody>
          <a:bodyPr/>
          <a:lstStyle/>
          <a:p>
            <a:pPr>
              <a:defRPr/>
            </a:pPr>
            <a:r>
              <a:rPr lang="en-US" sz="1200" dirty="0">
                <a:solidFill>
                  <a:schemeClr val="tx1">
                    <a:tint val="75000"/>
                  </a:schemeClr>
                </a:solidFill>
                <a:ea typeface="ＭＳ Ｐゴシック" pitchFamily="34" charset="-128"/>
              </a:rPr>
              <a:t>5/17/2018</a:t>
            </a:r>
          </a:p>
        </p:txBody>
      </p:sp>
      <p:sp>
        <p:nvSpPr>
          <p:cNvPr id="5" name="Footer Placeholder 4"/>
          <p:cNvSpPr>
            <a:spLocks noGrp="1"/>
          </p:cNvSpPr>
          <p:nvPr>
            <p:ph type="ftr" sz="quarter" idx="11"/>
          </p:nvPr>
        </p:nvSpPr>
        <p:spPr/>
        <p:txBody>
          <a:bodyPr/>
          <a:lstStyle/>
          <a:p>
            <a:pPr>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p:cNvSpPr>
            <a:spLocks noGrp="1"/>
          </p:cNvSpPr>
          <p:nvPr>
            <p:ph type="sldNum" sz="quarter" idx="12"/>
          </p:nvPr>
        </p:nvSpPr>
        <p:spPr/>
        <p:txBody>
          <a:bodyPr/>
          <a:lstStyle/>
          <a:p>
            <a:pPr>
              <a:defRPr/>
            </a:pPr>
            <a:fld id="{8EFC11E7-3BAE-4206-B1C9-97C59F23D10D}" type="slidenum">
              <a:rPr lang="en-US" sz="1200">
                <a:solidFill>
                  <a:schemeClr val="tx1">
                    <a:tint val="75000"/>
                  </a:schemeClr>
                </a:solidFill>
                <a:ea typeface="ＭＳ Ｐゴシック" pitchFamily="34" charset="-128"/>
              </a:rPr>
              <a:pPr>
                <a:defRPr/>
              </a:pPr>
              <a:t>4</a:t>
            </a:fld>
            <a:endParaRPr lang="en-US" sz="1200" dirty="0">
              <a:solidFill>
                <a:schemeClr val="tx1">
                  <a:tint val="75000"/>
                </a:schemeClr>
              </a:solidFill>
              <a:ea typeface="ＭＳ Ｐゴシック" pitchFamily="34" charset="-128"/>
            </a:endParaRPr>
          </a:p>
        </p:txBody>
      </p:sp>
    </p:spTree>
    <p:extLst>
      <p:ext uri="{BB962C8B-B14F-4D97-AF65-F5344CB8AC3E}">
        <p14:creationId xmlns:p14="http://schemas.microsoft.com/office/powerpoint/2010/main" val="213038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5D37A5-520F-42D0-B866-FAA6D332204B}"/>
              </a:ext>
            </a:extLst>
          </p:cNvPr>
          <p:cNvSpPr>
            <a:spLocks noGrp="1"/>
          </p:cNvSpPr>
          <p:nvPr>
            <p:ph type="dt" sz="half" idx="10"/>
          </p:nvPr>
        </p:nvSpPr>
        <p:spPr/>
        <p:txBody>
          <a:bodyPr/>
          <a:lstStyle/>
          <a:p>
            <a:pPr>
              <a:defRPr/>
            </a:pPr>
            <a:r>
              <a:rPr lang="en-US" sz="1200" dirty="0">
                <a:solidFill>
                  <a:schemeClr val="tx1">
                    <a:tint val="75000"/>
                  </a:schemeClr>
                </a:solidFill>
                <a:ea typeface="ＭＳ Ｐゴシック" pitchFamily="34" charset="-128"/>
              </a:rPr>
              <a:t>5/17/2018</a:t>
            </a:r>
          </a:p>
        </p:txBody>
      </p:sp>
      <p:sp>
        <p:nvSpPr>
          <p:cNvPr id="5" name="Footer Placeholder 4">
            <a:extLst>
              <a:ext uri="{FF2B5EF4-FFF2-40B4-BE49-F238E27FC236}">
                <a16:creationId xmlns:a16="http://schemas.microsoft.com/office/drawing/2014/main" id="{723B9B2F-F04A-431E-8750-89EA08A776A0}"/>
              </a:ext>
            </a:extLst>
          </p:cNvPr>
          <p:cNvSpPr>
            <a:spLocks noGrp="1"/>
          </p:cNvSpPr>
          <p:nvPr>
            <p:ph type="ftr" sz="quarter" idx="11"/>
          </p:nvPr>
        </p:nvSpPr>
        <p:spPr/>
        <p:txBody>
          <a:bodyPr/>
          <a:lstStyle/>
          <a:p>
            <a:pPr>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a:extLst>
              <a:ext uri="{FF2B5EF4-FFF2-40B4-BE49-F238E27FC236}">
                <a16:creationId xmlns:a16="http://schemas.microsoft.com/office/drawing/2014/main" id="{1744D3E7-9770-4126-8808-0F78A79713AE}"/>
              </a:ext>
            </a:extLst>
          </p:cNvPr>
          <p:cNvSpPr>
            <a:spLocks noGrp="1"/>
          </p:cNvSpPr>
          <p:nvPr>
            <p:ph type="sldNum" sz="quarter" idx="12"/>
          </p:nvPr>
        </p:nvSpPr>
        <p:spPr/>
        <p:txBody>
          <a:bodyPr/>
          <a:lstStyle/>
          <a:p>
            <a:pPr>
              <a:defRPr/>
            </a:pPr>
            <a:fld id="{8EFC11E7-3BAE-4206-B1C9-97C59F23D10D}" type="slidenum">
              <a:rPr lang="en-US" sz="1200">
                <a:solidFill>
                  <a:schemeClr val="tx1">
                    <a:tint val="75000"/>
                  </a:schemeClr>
                </a:solidFill>
                <a:ea typeface="ＭＳ Ｐゴシック" pitchFamily="34" charset="-128"/>
              </a:rPr>
              <a:pPr>
                <a:defRPr/>
              </a:pPr>
              <a:t>5</a:t>
            </a:fld>
            <a:endParaRPr lang="en-US" sz="1200" dirty="0">
              <a:solidFill>
                <a:schemeClr val="tx1">
                  <a:tint val="75000"/>
                </a:schemeClr>
              </a:solidFill>
              <a:ea typeface="ＭＳ Ｐゴシック" pitchFamily="34" charset="-128"/>
            </a:endParaRPr>
          </a:p>
        </p:txBody>
      </p:sp>
      <p:grpSp>
        <p:nvGrpSpPr>
          <p:cNvPr id="12" name="Group 11">
            <a:extLst>
              <a:ext uri="{FF2B5EF4-FFF2-40B4-BE49-F238E27FC236}">
                <a16:creationId xmlns:a16="http://schemas.microsoft.com/office/drawing/2014/main" id="{08D46F26-9F63-4FEA-A457-8157B21F4D27}"/>
              </a:ext>
            </a:extLst>
          </p:cNvPr>
          <p:cNvGrpSpPr/>
          <p:nvPr/>
        </p:nvGrpSpPr>
        <p:grpSpPr>
          <a:xfrm>
            <a:off x="1676400" y="1066800"/>
            <a:ext cx="5715000" cy="5220253"/>
            <a:chOff x="1676400" y="1219200"/>
            <a:chExt cx="5638800" cy="5067853"/>
          </a:xfrm>
        </p:grpSpPr>
        <p:pic>
          <p:nvPicPr>
            <p:cNvPr id="8" name="Picture 7">
              <a:extLst>
                <a:ext uri="{FF2B5EF4-FFF2-40B4-BE49-F238E27FC236}">
                  <a16:creationId xmlns:a16="http://schemas.microsoft.com/office/drawing/2014/main" id="{5E13DE88-9C1B-449E-9ADC-13B79217E4F1}"/>
                </a:ext>
              </a:extLst>
            </p:cNvPr>
            <p:cNvPicPr>
              <a:picLocks noChangeAspect="1"/>
            </p:cNvPicPr>
            <p:nvPr/>
          </p:nvPicPr>
          <p:blipFill rotWithShape="1">
            <a:blip r:embed="rId2">
              <a:extLst>
                <a:ext uri="{28A0092B-C50C-407E-A947-70E740481C1C}">
                  <a14:useLocalDpi xmlns:a14="http://schemas.microsoft.com/office/drawing/2010/main" val="0"/>
                </a:ext>
              </a:extLst>
            </a:blip>
            <a:srcRect l="3896"/>
            <a:stretch/>
          </p:blipFill>
          <p:spPr>
            <a:xfrm>
              <a:off x="1676400" y="1223286"/>
              <a:ext cx="5638800" cy="5063767"/>
            </a:xfrm>
            <a:prstGeom prst="rect">
              <a:avLst/>
            </a:prstGeom>
          </p:spPr>
        </p:pic>
        <p:sp>
          <p:nvSpPr>
            <p:cNvPr id="9" name="TextBox 8">
              <a:extLst>
                <a:ext uri="{FF2B5EF4-FFF2-40B4-BE49-F238E27FC236}">
                  <a16:creationId xmlns:a16="http://schemas.microsoft.com/office/drawing/2014/main" id="{262DB2E5-3EEF-4D80-8B8A-02CFCA0F4584}"/>
                </a:ext>
              </a:extLst>
            </p:cNvPr>
            <p:cNvSpPr txBox="1"/>
            <p:nvPr/>
          </p:nvSpPr>
          <p:spPr>
            <a:xfrm>
              <a:off x="3093538" y="1219200"/>
              <a:ext cx="2545261" cy="276999"/>
            </a:xfrm>
            <a:prstGeom prst="rect">
              <a:avLst/>
            </a:prstGeom>
            <a:solidFill>
              <a:schemeClr val="bg1"/>
            </a:solidFill>
          </p:spPr>
          <p:txBody>
            <a:bodyPr wrap="square" tIns="0" bIns="0" rtlCol="0">
              <a:spAutoFit/>
            </a:bodyPr>
            <a:lstStyle/>
            <a:p>
              <a:r>
                <a:rPr lang="en-US" sz="1800" dirty="0">
                  <a:solidFill>
                    <a:srgbClr val="FF0000"/>
                  </a:solidFill>
                </a:rPr>
                <a:t>www.epa.gov/enviro</a:t>
              </a:r>
            </a:p>
          </p:txBody>
        </p:sp>
        <p:sp>
          <p:nvSpPr>
            <p:cNvPr id="10" name="Oval 9">
              <a:extLst>
                <a:ext uri="{FF2B5EF4-FFF2-40B4-BE49-F238E27FC236}">
                  <a16:creationId xmlns:a16="http://schemas.microsoft.com/office/drawing/2014/main" id="{143B52C8-F454-4EF2-9271-2C2D490D7B24}"/>
                </a:ext>
              </a:extLst>
            </p:cNvPr>
            <p:cNvSpPr/>
            <p:nvPr/>
          </p:nvSpPr>
          <p:spPr>
            <a:xfrm>
              <a:off x="5737227" y="4815404"/>
              <a:ext cx="1577167" cy="915397"/>
            </a:xfrm>
            <a:prstGeom prst="ellipse">
              <a:avLst/>
            </a:prstGeom>
            <a:solidFill>
              <a:srgbClr val="FF0000">
                <a:alpha val="2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6569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5D37A5-520F-42D0-B866-FAA6D332204B}"/>
              </a:ext>
            </a:extLst>
          </p:cNvPr>
          <p:cNvSpPr>
            <a:spLocks noGrp="1"/>
          </p:cNvSpPr>
          <p:nvPr>
            <p:ph type="dt" sz="half" idx="10"/>
          </p:nvPr>
        </p:nvSpPr>
        <p:spPr/>
        <p:txBody>
          <a:bodyPr/>
          <a:lstStyle/>
          <a:p>
            <a:pPr>
              <a:defRPr/>
            </a:pPr>
            <a:r>
              <a:rPr lang="en-US" sz="1200" dirty="0">
                <a:solidFill>
                  <a:schemeClr val="tx1">
                    <a:tint val="75000"/>
                  </a:schemeClr>
                </a:solidFill>
                <a:ea typeface="ＭＳ Ｐゴシック" pitchFamily="34" charset="-128"/>
              </a:rPr>
              <a:t>5/17/2018</a:t>
            </a:r>
          </a:p>
        </p:txBody>
      </p:sp>
      <p:sp>
        <p:nvSpPr>
          <p:cNvPr id="5" name="Footer Placeholder 4">
            <a:extLst>
              <a:ext uri="{FF2B5EF4-FFF2-40B4-BE49-F238E27FC236}">
                <a16:creationId xmlns:a16="http://schemas.microsoft.com/office/drawing/2014/main" id="{723B9B2F-F04A-431E-8750-89EA08A776A0}"/>
              </a:ext>
            </a:extLst>
          </p:cNvPr>
          <p:cNvSpPr>
            <a:spLocks noGrp="1"/>
          </p:cNvSpPr>
          <p:nvPr>
            <p:ph type="ftr" sz="quarter" idx="11"/>
          </p:nvPr>
        </p:nvSpPr>
        <p:spPr/>
        <p:txBody>
          <a:bodyPr/>
          <a:lstStyle/>
          <a:p>
            <a:pPr>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a:extLst>
              <a:ext uri="{FF2B5EF4-FFF2-40B4-BE49-F238E27FC236}">
                <a16:creationId xmlns:a16="http://schemas.microsoft.com/office/drawing/2014/main" id="{1744D3E7-9770-4126-8808-0F78A79713AE}"/>
              </a:ext>
            </a:extLst>
          </p:cNvPr>
          <p:cNvSpPr>
            <a:spLocks noGrp="1"/>
          </p:cNvSpPr>
          <p:nvPr>
            <p:ph type="sldNum" sz="quarter" idx="12"/>
          </p:nvPr>
        </p:nvSpPr>
        <p:spPr/>
        <p:txBody>
          <a:bodyPr/>
          <a:lstStyle/>
          <a:p>
            <a:pPr>
              <a:defRPr/>
            </a:pPr>
            <a:fld id="{8EFC11E7-3BAE-4206-B1C9-97C59F23D10D}" type="slidenum">
              <a:rPr lang="en-US" sz="1200">
                <a:solidFill>
                  <a:schemeClr val="tx1">
                    <a:tint val="75000"/>
                  </a:schemeClr>
                </a:solidFill>
                <a:ea typeface="ＭＳ Ｐゴシック" pitchFamily="34" charset="-128"/>
              </a:rPr>
              <a:pPr>
                <a:defRPr/>
              </a:pPr>
              <a:t>6</a:t>
            </a:fld>
            <a:endParaRPr lang="en-US" sz="1200" dirty="0">
              <a:solidFill>
                <a:schemeClr val="tx1">
                  <a:tint val="75000"/>
                </a:schemeClr>
              </a:solidFill>
              <a:ea typeface="ＭＳ Ｐゴシック" pitchFamily="34" charset="-128"/>
            </a:endParaRPr>
          </a:p>
        </p:txBody>
      </p:sp>
      <p:pic>
        <p:nvPicPr>
          <p:cNvPr id="7" name="Picture 6">
            <a:extLst>
              <a:ext uri="{FF2B5EF4-FFF2-40B4-BE49-F238E27FC236}">
                <a16:creationId xmlns:a16="http://schemas.microsoft.com/office/drawing/2014/main" id="{265D9BC7-3DD4-42B4-9774-4C1366284D8E}"/>
              </a:ext>
            </a:extLst>
          </p:cNvPr>
          <p:cNvPicPr>
            <a:picLocks noChangeAspect="1"/>
          </p:cNvPicPr>
          <p:nvPr/>
        </p:nvPicPr>
        <p:blipFill rotWithShape="1">
          <a:blip r:embed="rId2">
            <a:extLst>
              <a:ext uri="{28A0092B-C50C-407E-A947-70E740481C1C}">
                <a14:useLocalDpi xmlns:a14="http://schemas.microsoft.com/office/drawing/2010/main" val="0"/>
              </a:ext>
            </a:extLst>
          </a:blip>
          <a:srcRect l="-1281" t="-14244" r="7775" b="17127"/>
          <a:stretch/>
        </p:blipFill>
        <p:spPr>
          <a:xfrm>
            <a:off x="457200" y="381000"/>
            <a:ext cx="5562600" cy="5714999"/>
          </a:xfrm>
          <a:prstGeom prst="rect">
            <a:avLst/>
          </a:prstGeom>
        </p:spPr>
      </p:pic>
      <p:sp>
        <p:nvSpPr>
          <p:cNvPr id="8" name="TextBox 7">
            <a:extLst>
              <a:ext uri="{FF2B5EF4-FFF2-40B4-BE49-F238E27FC236}">
                <a16:creationId xmlns:a16="http://schemas.microsoft.com/office/drawing/2014/main" id="{82C30385-C3D7-41EF-9516-F2716CB17C91}"/>
              </a:ext>
            </a:extLst>
          </p:cNvPr>
          <p:cNvSpPr txBox="1"/>
          <p:nvPr/>
        </p:nvSpPr>
        <p:spPr>
          <a:xfrm>
            <a:off x="6096001" y="1447800"/>
            <a:ext cx="2819400" cy="4339650"/>
          </a:xfrm>
          <a:prstGeom prst="rect">
            <a:avLst/>
          </a:prstGeom>
          <a:noFill/>
        </p:spPr>
        <p:txBody>
          <a:bodyPr wrap="square" rtlCol="0">
            <a:spAutoFit/>
          </a:bodyPr>
          <a:lstStyle/>
          <a:p>
            <a:pPr defTabSz="457200"/>
            <a:r>
              <a:rPr lang="en-US" sz="1600" dirty="0"/>
              <a:t>Depending on individual query results, you will see 1 of 2 possible views after this screen</a:t>
            </a:r>
          </a:p>
          <a:p>
            <a:pPr defTabSz="457200"/>
            <a:endParaRPr lang="en-US" sz="1600" dirty="0"/>
          </a:p>
          <a:p>
            <a:pPr marL="285750" indent="-285750" defTabSz="457200">
              <a:buFont typeface="Arial" panose="020B0604020202020204" pitchFamily="34" charset="0"/>
              <a:buChar char="•"/>
            </a:pPr>
            <a:r>
              <a:rPr lang="en-US" sz="1600" dirty="0"/>
              <a:t>If only 1 facility matches search criteria:</a:t>
            </a:r>
          </a:p>
          <a:p>
            <a:pPr marL="742950" lvl="1" indent="-285750" defTabSz="457200">
              <a:buFont typeface="Arial" panose="020B0604020202020204" pitchFamily="34" charset="0"/>
              <a:buChar char="•"/>
            </a:pPr>
            <a:r>
              <a:rPr lang="en-US" sz="1600" dirty="0"/>
              <a:t>Results will be a list of TRI forms from the facility. </a:t>
            </a:r>
          </a:p>
          <a:p>
            <a:pPr marL="285750" indent="-285750" defTabSz="457200">
              <a:buFont typeface="Arial" panose="020B0604020202020204" pitchFamily="34" charset="0"/>
              <a:buChar char="•"/>
            </a:pPr>
            <a:endParaRPr lang="en-US" sz="1600" dirty="0"/>
          </a:p>
          <a:p>
            <a:pPr marL="285750" indent="-285750" defTabSz="457200">
              <a:buFont typeface="Arial" panose="020B0604020202020204" pitchFamily="34" charset="0"/>
              <a:buChar char="•"/>
            </a:pPr>
            <a:r>
              <a:rPr lang="en-US" sz="1600" dirty="0"/>
              <a:t>If multiple facilities match the search criteria:</a:t>
            </a:r>
          </a:p>
          <a:p>
            <a:pPr marL="742950" lvl="1" indent="-285750" defTabSz="457200">
              <a:buFont typeface="Arial" panose="020B0604020202020204" pitchFamily="34" charset="0"/>
              <a:buChar char="•"/>
            </a:pPr>
            <a:r>
              <a:rPr lang="en-US" sz="1600" dirty="0"/>
              <a:t>Results will be a list of facilities. </a:t>
            </a:r>
          </a:p>
          <a:p>
            <a:endParaRPr lang="en-US" sz="1800" dirty="0"/>
          </a:p>
          <a:p>
            <a:r>
              <a:rPr lang="en-US" sz="1800" dirty="0"/>
              <a:t> </a:t>
            </a:r>
          </a:p>
        </p:txBody>
      </p:sp>
    </p:spTree>
    <p:extLst>
      <p:ext uri="{BB962C8B-B14F-4D97-AF65-F5344CB8AC3E}">
        <p14:creationId xmlns:p14="http://schemas.microsoft.com/office/powerpoint/2010/main" val="147801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5D37A5-520F-42D0-B866-FAA6D332204B}"/>
              </a:ext>
            </a:extLst>
          </p:cNvPr>
          <p:cNvSpPr>
            <a:spLocks noGrp="1"/>
          </p:cNvSpPr>
          <p:nvPr>
            <p:ph type="dt" sz="half" idx="10"/>
          </p:nvPr>
        </p:nvSpPr>
        <p:spPr/>
        <p:txBody>
          <a:bodyPr/>
          <a:lstStyle/>
          <a:p>
            <a:pPr>
              <a:defRPr/>
            </a:pPr>
            <a:r>
              <a:rPr lang="en-US" sz="1200" dirty="0">
                <a:solidFill>
                  <a:schemeClr val="tx1">
                    <a:tint val="75000"/>
                  </a:schemeClr>
                </a:solidFill>
                <a:ea typeface="ＭＳ Ｐゴシック" pitchFamily="34" charset="-128"/>
              </a:rPr>
              <a:t>5/17/2018</a:t>
            </a:r>
          </a:p>
        </p:txBody>
      </p:sp>
      <p:sp>
        <p:nvSpPr>
          <p:cNvPr id="5" name="Footer Placeholder 4">
            <a:extLst>
              <a:ext uri="{FF2B5EF4-FFF2-40B4-BE49-F238E27FC236}">
                <a16:creationId xmlns:a16="http://schemas.microsoft.com/office/drawing/2014/main" id="{723B9B2F-F04A-431E-8750-89EA08A776A0}"/>
              </a:ext>
            </a:extLst>
          </p:cNvPr>
          <p:cNvSpPr>
            <a:spLocks noGrp="1"/>
          </p:cNvSpPr>
          <p:nvPr>
            <p:ph type="ftr" sz="quarter" idx="11"/>
          </p:nvPr>
        </p:nvSpPr>
        <p:spPr/>
        <p:txBody>
          <a:bodyPr/>
          <a:lstStyle/>
          <a:p>
            <a:pPr>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a:extLst>
              <a:ext uri="{FF2B5EF4-FFF2-40B4-BE49-F238E27FC236}">
                <a16:creationId xmlns:a16="http://schemas.microsoft.com/office/drawing/2014/main" id="{1744D3E7-9770-4126-8808-0F78A79713AE}"/>
              </a:ext>
            </a:extLst>
          </p:cNvPr>
          <p:cNvSpPr>
            <a:spLocks noGrp="1"/>
          </p:cNvSpPr>
          <p:nvPr>
            <p:ph type="sldNum" sz="quarter" idx="12"/>
          </p:nvPr>
        </p:nvSpPr>
        <p:spPr/>
        <p:txBody>
          <a:bodyPr/>
          <a:lstStyle/>
          <a:p>
            <a:pPr>
              <a:defRPr/>
            </a:pPr>
            <a:fld id="{8EFC11E7-3BAE-4206-B1C9-97C59F23D10D}" type="slidenum">
              <a:rPr lang="en-US" sz="1200">
                <a:solidFill>
                  <a:schemeClr val="tx1">
                    <a:tint val="75000"/>
                  </a:schemeClr>
                </a:solidFill>
                <a:ea typeface="ＭＳ Ｐゴシック" pitchFamily="34" charset="-128"/>
              </a:rPr>
              <a:pPr>
                <a:defRPr/>
              </a:pPr>
              <a:t>7</a:t>
            </a:fld>
            <a:endParaRPr lang="en-US" sz="1200" dirty="0">
              <a:solidFill>
                <a:schemeClr val="tx1">
                  <a:tint val="75000"/>
                </a:schemeClr>
              </a:solidFill>
              <a:ea typeface="ＭＳ Ｐゴシック" pitchFamily="34" charset="-128"/>
            </a:endParaRPr>
          </a:p>
        </p:txBody>
      </p:sp>
      <p:pic>
        <p:nvPicPr>
          <p:cNvPr id="7" name="Picture 6">
            <a:extLst>
              <a:ext uri="{FF2B5EF4-FFF2-40B4-BE49-F238E27FC236}">
                <a16:creationId xmlns:a16="http://schemas.microsoft.com/office/drawing/2014/main" id="{57AC032B-8997-4D33-B51E-C528C92C7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670" y="1981200"/>
            <a:ext cx="6612005" cy="4267200"/>
          </a:xfrm>
          <a:prstGeom prst="rect">
            <a:avLst/>
          </a:prstGeom>
        </p:spPr>
      </p:pic>
      <p:sp>
        <p:nvSpPr>
          <p:cNvPr id="8" name="TextBox 7">
            <a:extLst>
              <a:ext uri="{FF2B5EF4-FFF2-40B4-BE49-F238E27FC236}">
                <a16:creationId xmlns:a16="http://schemas.microsoft.com/office/drawing/2014/main" id="{74E578F4-98FD-4E72-ADF6-8818E598BDB5}"/>
              </a:ext>
            </a:extLst>
          </p:cNvPr>
          <p:cNvSpPr txBox="1"/>
          <p:nvPr/>
        </p:nvSpPr>
        <p:spPr>
          <a:xfrm>
            <a:off x="914400" y="1142999"/>
            <a:ext cx="6248400" cy="457200"/>
          </a:xfrm>
          <a:prstGeom prst="rect">
            <a:avLst/>
          </a:prstGeom>
          <a:noFill/>
        </p:spPr>
        <p:txBody>
          <a:bodyPr wrap="square" rtlCol="0">
            <a:spAutoFit/>
          </a:bodyPr>
          <a:lstStyle/>
          <a:p>
            <a:r>
              <a:rPr lang="en-US" dirty="0">
                <a:solidFill>
                  <a:srgbClr val="008000"/>
                </a:solidFill>
              </a:rPr>
              <a:t>Results For A Single Facility</a:t>
            </a:r>
          </a:p>
        </p:txBody>
      </p:sp>
      <p:sp>
        <p:nvSpPr>
          <p:cNvPr id="9" name="Oval 8">
            <a:extLst>
              <a:ext uri="{FF2B5EF4-FFF2-40B4-BE49-F238E27FC236}">
                <a16:creationId xmlns:a16="http://schemas.microsoft.com/office/drawing/2014/main" id="{45B7179C-9F21-451A-8D1B-DE942FA8C6D3}"/>
              </a:ext>
            </a:extLst>
          </p:cNvPr>
          <p:cNvSpPr/>
          <p:nvPr/>
        </p:nvSpPr>
        <p:spPr>
          <a:xfrm>
            <a:off x="2133599" y="5648623"/>
            <a:ext cx="1746831" cy="3711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47F527D-EAA3-4E76-9C66-DE0C6D00988F}"/>
              </a:ext>
            </a:extLst>
          </p:cNvPr>
          <p:cNvSpPr txBox="1"/>
          <p:nvPr/>
        </p:nvSpPr>
        <p:spPr>
          <a:xfrm>
            <a:off x="304800" y="3643091"/>
            <a:ext cx="1752599" cy="1938992"/>
          </a:xfrm>
          <a:prstGeom prst="rect">
            <a:avLst/>
          </a:prstGeom>
          <a:noFill/>
        </p:spPr>
        <p:txBody>
          <a:bodyPr wrap="square" rtlCol="0">
            <a:spAutoFit/>
          </a:bodyPr>
          <a:lstStyle/>
          <a:p>
            <a:r>
              <a:rPr lang="en-US" dirty="0"/>
              <a:t>Click to see the form populated with data</a:t>
            </a:r>
          </a:p>
        </p:txBody>
      </p:sp>
      <p:cxnSp>
        <p:nvCxnSpPr>
          <p:cNvPr id="11" name="Elbow Connector 11">
            <a:extLst>
              <a:ext uri="{FF2B5EF4-FFF2-40B4-BE49-F238E27FC236}">
                <a16:creationId xmlns:a16="http://schemas.microsoft.com/office/drawing/2014/main" id="{054EEAAB-BC47-40C9-8C02-07A0D57F1CAA}"/>
              </a:ext>
            </a:extLst>
          </p:cNvPr>
          <p:cNvCxnSpPr>
            <a:stCxn id="10" idx="2"/>
          </p:cNvCxnSpPr>
          <p:nvPr/>
        </p:nvCxnSpPr>
        <p:spPr>
          <a:xfrm rot="16200000" flipH="1">
            <a:off x="1493185" y="5269997"/>
            <a:ext cx="252128" cy="876299"/>
          </a:xfrm>
          <a:prstGeom prst="bentConnector2">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959F6B9-8FBC-401D-967B-2DC72F182420}"/>
              </a:ext>
            </a:extLst>
          </p:cNvPr>
          <p:cNvSpPr/>
          <p:nvPr/>
        </p:nvSpPr>
        <p:spPr>
          <a:xfrm>
            <a:off x="2819400" y="2209799"/>
            <a:ext cx="11430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B10B921-BBA5-498F-B7D5-5C7A4BDC30A1}"/>
              </a:ext>
            </a:extLst>
          </p:cNvPr>
          <p:cNvGrpSpPr/>
          <p:nvPr/>
        </p:nvGrpSpPr>
        <p:grpSpPr>
          <a:xfrm>
            <a:off x="3972288" y="2400299"/>
            <a:ext cx="4235881" cy="1986249"/>
            <a:chOff x="3972288" y="1828800"/>
            <a:chExt cx="4235881" cy="1986249"/>
          </a:xfrm>
        </p:grpSpPr>
        <p:sp>
          <p:nvSpPr>
            <p:cNvPr id="14" name="TextBox 13">
              <a:extLst>
                <a:ext uri="{FF2B5EF4-FFF2-40B4-BE49-F238E27FC236}">
                  <a16:creationId xmlns:a16="http://schemas.microsoft.com/office/drawing/2014/main" id="{248A4C73-5594-4A44-8A95-BB953D2A816C}"/>
                </a:ext>
              </a:extLst>
            </p:cNvPr>
            <p:cNvSpPr txBox="1"/>
            <p:nvPr/>
          </p:nvSpPr>
          <p:spPr>
            <a:xfrm>
              <a:off x="4564130" y="1828800"/>
              <a:ext cx="3133726" cy="830997"/>
            </a:xfrm>
            <a:prstGeom prst="rect">
              <a:avLst/>
            </a:prstGeom>
            <a:noFill/>
            <a:ln w="25400">
              <a:solidFill>
                <a:srgbClr val="FF0000"/>
              </a:solidFill>
            </a:ln>
          </p:spPr>
          <p:txBody>
            <a:bodyPr wrap="square" rtlCol="0">
              <a:spAutoFit/>
            </a:bodyPr>
            <a:lstStyle/>
            <a:p>
              <a:r>
                <a:rPr lang="en-US" sz="1600" dirty="0"/>
                <a:t>A misnomer. Results will include both form R and form A submissions</a:t>
              </a:r>
            </a:p>
          </p:txBody>
        </p:sp>
        <p:cxnSp>
          <p:nvCxnSpPr>
            <p:cNvPr id="15" name="Elbow Connector 15">
              <a:extLst>
                <a:ext uri="{FF2B5EF4-FFF2-40B4-BE49-F238E27FC236}">
                  <a16:creationId xmlns:a16="http://schemas.microsoft.com/office/drawing/2014/main" id="{92FF7775-8410-4D17-B468-7C1EDBD85A7A}"/>
                </a:ext>
              </a:extLst>
            </p:cNvPr>
            <p:cNvCxnSpPr>
              <a:cxnSpLocks/>
            </p:cNvCxnSpPr>
            <p:nvPr/>
          </p:nvCxnSpPr>
          <p:spPr>
            <a:xfrm>
              <a:off x="3972288" y="1842994"/>
              <a:ext cx="601730" cy="475816"/>
            </a:xfrm>
            <a:prstGeom prst="bentConnector3">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Elbow Connector 20">
              <a:extLst>
                <a:ext uri="{FF2B5EF4-FFF2-40B4-BE49-F238E27FC236}">
                  <a16:creationId xmlns:a16="http://schemas.microsoft.com/office/drawing/2014/main" id="{21D4DBE2-6213-458E-8C6C-D26830B53049}"/>
                </a:ext>
              </a:extLst>
            </p:cNvPr>
            <p:cNvCxnSpPr/>
            <p:nvPr/>
          </p:nvCxnSpPr>
          <p:spPr>
            <a:xfrm rot="16200000" flipH="1">
              <a:off x="7085940" y="2692820"/>
              <a:ext cx="1734147" cy="510311"/>
            </a:xfrm>
            <a:prstGeom prst="bentConnector3">
              <a:avLst>
                <a:gd name="adj1" fmla="val 10919"/>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539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5D37A5-520F-42D0-B866-FAA6D332204B}"/>
              </a:ext>
            </a:extLst>
          </p:cNvPr>
          <p:cNvSpPr>
            <a:spLocks noGrp="1"/>
          </p:cNvSpPr>
          <p:nvPr>
            <p:ph type="dt" sz="half" idx="10"/>
          </p:nvPr>
        </p:nvSpPr>
        <p:spPr/>
        <p:txBody>
          <a:bodyPr/>
          <a:lstStyle/>
          <a:p>
            <a:pPr>
              <a:defRPr/>
            </a:pPr>
            <a:r>
              <a:rPr lang="en-US" sz="1200" dirty="0">
                <a:solidFill>
                  <a:schemeClr val="tx1">
                    <a:tint val="75000"/>
                  </a:schemeClr>
                </a:solidFill>
                <a:ea typeface="ＭＳ Ｐゴシック" pitchFamily="34" charset="-128"/>
              </a:rPr>
              <a:t>5/17/2018</a:t>
            </a:r>
          </a:p>
        </p:txBody>
      </p:sp>
      <p:sp>
        <p:nvSpPr>
          <p:cNvPr id="5" name="Footer Placeholder 4">
            <a:extLst>
              <a:ext uri="{FF2B5EF4-FFF2-40B4-BE49-F238E27FC236}">
                <a16:creationId xmlns:a16="http://schemas.microsoft.com/office/drawing/2014/main" id="{723B9B2F-F04A-431E-8750-89EA08A776A0}"/>
              </a:ext>
            </a:extLst>
          </p:cNvPr>
          <p:cNvSpPr>
            <a:spLocks noGrp="1"/>
          </p:cNvSpPr>
          <p:nvPr>
            <p:ph type="ftr" sz="quarter" idx="11"/>
          </p:nvPr>
        </p:nvSpPr>
        <p:spPr/>
        <p:txBody>
          <a:bodyPr/>
          <a:lstStyle/>
          <a:p>
            <a:pPr>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a:extLst>
              <a:ext uri="{FF2B5EF4-FFF2-40B4-BE49-F238E27FC236}">
                <a16:creationId xmlns:a16="http://schemas.microsoft.com/office/drawing/2014/main" id="{1744D3E7-9770-4126-8808-0F78A79713AE}"/>
              </a:ext>
            </a:extLst>
          </p:cNvPr>
          <p:cNvSpPr>
            <a:spLocks noGrp="1"/>
          </p:cNvSpPr>
          <p:nvPr>
            <p:ph type="sldNum" sz="quarter" idx="12"/>
          </p:nvPr>
        </p:nvSpPr>
        <p:spPr/>
        <p:txBody>
          <a:bodyPr/>
          <a:lstStyle/>
          <a:p>
            <a:pPr>
              <a:defRPr/>
            </a:pPr>
            <a:fld id="{8EFC11E7-3BAE-4206-B1C9-97C59F23D10D}" type="slidenum">
              <a:rPr lang="en-US" sz="1200">
                <a:solidFill>
                  <a:schemeClr val="tx1">
                    <a:tint val="75000"/>
                  </a:schemeClr>
                </a:solidFill>
                <a:ea typeface="ＭＳ Ｐゴシック" pitchFamily="34" charset="-128"/>
              </a:rPr>
              <a:pPr>
                <a:defRPr/>
              </a:pPr>
              <a:t>8</a:t>
            </a:fld>
            <a:endParaRPr lang="en-US" sz="1200" dirty="0">
              <a:solidFill>
                <a:schemeClr val="tx1">
                  <a:tint val="75000"/>
                </a:schemeClr>
              </a:solidFill>
              <a:ea typeface="ＭＳ Ｐゴシック" pitchFamily="34" charset="-128"/>
            </a:endParaRPr>
          </a:p>
        </p:txBody>
      </p:sp>
      <p:pic>
        <p:nvPicPr>
          <p:cNvPr id="7" name="Picture 6">
            <a:extLst>
              <a:ext uri="{FF2B5EF4-FFF2-40B4-BE49-F238E27FC236}">
                <a16:creationId xmlns:a16="http://schemas.microsoft.com/office/drawing/2014/main" id="{8ED7489F-F769-4364-9969-11F8D5880890}"/>
              </a:ext>
            </a:extLst>
          </p:cNvPr>
          <p:cNvPicPr>
            <a:picLocks noChangeAspect="1"/>
          </p:cNvPicPr>
          <p:nvPr/>
        </p:nvPicPr>
        <p:blipFill rotWithShape="1">
          <a:blip r:embed="rId2">
            <a:extLst>
              <a:ext uri="{28A0092B-C50C-407E-A947-70E740481C1C}">
                <a14:useLocalDpi xmlns:a14="http://schemas.microsoft.com/office/drawing/2010/main" val="0"/>
              </a:ext>
            </a:extLst>
          </a:blip>
          <a:srcRect b="15333"/>
          <a:stretch/>
        </p:blipFill>
        <p:spPr>
          <a:xfrm>
            <a:off x="2895600" y="1682501"/>
            <a:ext cx="6096000" cy="4565899"/>
          </a:xfrm>
          <a:prstGeom prst="rect">
            <a:avLst/>
          </a:prstGeom>
        </p:spPr>
      </p:pic>
      <p:sp>
        <p:nvSpPr>
          <p:cNvPr id="8" name="TextBox 7">
            <a:extLst>
              <a:ext uri="{FF2B5EF4-FFF2-40B4-BE49-F238E27FC236}">
                <a16:creationId xmlns:a16="http://schemas.microsoft.com/office/drawing/2014/main" id="{8C9F07A4-9C7C-461C-B352-1A751FCC21AD}"/>
              </a:ext>
            </a:extLst>
          </p:cNvPr>
          <p:cNvSpPr txBox="1"/>
          <p:nvPr/>
        </p:nvSpPr>
        <p:spPr>
          <a:xfrm>
            <a:off x="914400" y="1066800"/>
            <a:ext cx="6248400" cy="457200"/>
          </a:xfrm>
          <a:prstGeom prst="rect">
            <a:avLst/>
          </a:prstGeom>
          <a:noFill/>
        </p:spPr>
        <p:txBody>
          <a:bodyPr wrap="square" rtlCol="0">
            <a:spAutoFit/>
          </a:bodyPr>
          <a:lstStyle/>
          <a:p>
            <a:r>
              <a:rPr lang="en-US" dirty="0">
                <a:solidFill>
                  <a:srgbClr val="008000"/>
                </a:solidFill>
              </a:rPr>
              <a:t>Results For Multiple Facilities</a:t>
            </a:r>
          </a:p>
        </p:txBody>
      </p:sp>
      <p:grpSp>
        <p:nvGrpSpPr>
          <p:cNvPr id="9" name="Group 8">
            <a:extLst>
              <a:ext uri="{FF2B5EF4-FFF2-40B4-BE49-F238E27FC236}">
                <a16:creationId xmlns:a16="http://schemas.microsoft.com/office/drawing/2014/main" id="{C394EDFC-04BB-4997-ABEA-41856926D020}"/>
              </a:ext>
            </a:extLst>
          </p:cNvPr>
          <p:cNvGrpSpPr/>
          <p:nvPr/>
        </p:nvGrpSpPr>
        <p:grpSpPr>
          <a:xfrm>
            <a:off x="304374" y="1828800"/>
            <a:ext cx="8687226" cy="4308872"/>
            <a:chOff x="304374" y="1524000"/>
            <a:chExt cx="8687226" cy="4308872"/>
          </a:xfrm>
        </p:grpSpPr>
        <p:sp>
          <p:nvSpPr>
            <p:cNvPr id="10" name="Oval 9">
              <a:extLst>
                <a:ext uri="{FF2B5EF4-FFF2-40B4-BE49-F238E27FC236}">
                  <a16:creationId xmlns:a16="http://schemas.microsoft.com/office/drawing/2014/main" id="{4E284F57-8757-41D5-B522-20EBAB28AB47}"/>
                </a:ext>
              </a:extLst>
            </p:cNvPr>
            <p:cNvSpPr/>
            <p:nvPr/>
          </p:nvSpPr>
          <p:spPr>
            <a:xfrm>
              <a:off x="8001000" y="3262028"/>
              <a:ext cx="990600" cy="3711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Elbow Connector 8">
              <a:extLst>
                <a:ext uri="{FF2B5EF4-FFF2-40B4-BE49-F238E27FC236}">
                  <a16:creationId xmlns:a16="http://schemas.microsoft.com/office/drawing/2014/main" id="{612BBBE3-CA35-4B44-829D-71DF0F6D0D9B}"/>
                </a:ext>
              </a:extLst>
            </p:cNvPr>
            <p:cNvCxnSpPr/>
            <p:nvPr/>
          </p:nvCxnSpPr>
          <p:spPr>
            <a:xfrm>
              <a:off x="2692258" y="1905000"/>
              <a:ext cx="5804042" cy="1369728"/>
            </a:xfrm>
            <a:prstGeom prst="bentConnector3">
              <a:avLst>
                <a:gd name="adj1" fmla="val 99919"/>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979D2D-A45C-4793-BA7D-6DACE288E17F}"/>
                </a:ext>
              </a:extLst>
            </p:cNvPr>
            <p:cNvSpPr txBox="1"/>
            <p:nvPr/>
          </p:nvSpPr>
          <p:spPr>
            <a:xfrm>
              <a:off x="304374" y="1524000"/>
              <a:ext cx="2387884" cy="4308872"/>
            </a:xfrm>
            <a:prstGeom prst="rect">
              <a:avLst/>
            </a:prstGeom>
            <a:noFill/>
          </p:spPr>
          <p:txBody>
            <a:bodyPr wrap="square" rtlCol="0">
              <a:spAutoFit/>
            </a:bodyPr>
            <a:lstStyle/>
            <a:p>
              <a:pPr defTabSz="457200"/>
              <a:r>
                <a:rPr lang="en-US" sz="1600" dirty="0"/>
                <a:t>Depending on # of submission, you will see 1 of 2 possible views after this screen.</a:t>
              </a:r>
            </a:p>
            <a:p>
              <a:pPr defTabSz="457200"/>
              <a:endParaRPr lang="en-US" sz="1600" dirty="0"/>
            </a:p>
            <a:p>
              <a:pPr marL="285750" indent="-285750" defTabSz="457200">
                <a:buFont typeface="Arial" panose="020B0604020202020204" pitchFamily="34" charset="0"/>
                <a:buChar char="•"/>
              </a:pPr>
              <a:r>
                <a:rPr lang="en-US" sz="1600" dirty="0"/>
                <a:t>If multiple submissions:</a:t>
              </a:r>
            </a:p>
            <a:p>
              <a:pPr marL="742950" lvl="1" indent="-285750" defTabSz="457200">
                <a:buFont typeface="Arial" panose="020B0604020202020204" pitchFamily="34" charset="0"/>
                <a:buChar char="•"/>
              </a:pPr>
              <a:r>
                <a:rPr lang="en-US" sz="1600" dirty="0"/>
                <a:t>Results will be as shown on the previous slide</a:t>
              </a:r>
            </a:p>
            <a:p>
              <a:pPr marL="742950" lvl="1" indent="-285750" defTabSz="457200">
                <a:buFont typeface="Arial" panose="020B0604020202020204" pitchFamily="34" charset="0"/>
                <a:buChar char="•"/>
              </a:pPr>
              <a:endParaRPr lang="en-US" sz="1600" dirty="0"/>
            </a:p>
            <a:p>
              <a:pPr marL="285750" indent="-285750" defTabSz="457200">
                <a:buFont typeface="Arial" panose="020B0604020202020204" pitchFamily="34" charset="0"/>
                <a:buChar char="•"/>
              </a:pPr>
              <a:r>
                <a:rPr lang="en-US" sz="1600" dirty="0"/>
                <a:t>If 1 submission:</a:t>
              </a:r>
            </a:p>
            <a:p>
              <a:pPr marL="742950" lvl="1" indent="-285750" defTabSz="457200">
                <a:buFont typeface="Arial" panose="020B0604020202020204" pitchFamily="34" charset="0"/>
                <a:buChar char="•"/>
              </a:pPr>
              <a:r>
                <a:rPr lang="en-US" sz="1600" dirty="0"/>
                <a:t>Results will display the form containing data.</a:t>
              </a:r>
              <a:endParaRPr lang="en-US" sz="1800" dirty="0"/>
            </a:p>
            <a:p>
              <a:endParaRPr lang="en-US" sz="1800" dirty="0"/>
            </a:p>
          </p:txBody>
        </p:sp>
      </p:grpSp>
      <p:sp>
        <p:nvSpPr>
          <p:cNvPr id="13" name="Oval 12">
            <a:extLst>
              <a:ext uri="{FF2B5EF4-FFF2-40B4-BE49-F238E27FC236}">
                <a16:creationId xmlns:a16="http://schemas.microsoft.com/office/drawing/2014/main" id="{73B6B236-4F0A-4818-A45E-E9EC0F9E59B1}"/>
              </a:ext>
            </a:extLst>
          </p:cNvPr>
          <p:cNvSpPr/>
          <p:nvPr/>
        </p:nvSpPr>
        <p:spPr>
          <a:xfrm>
            <a:off x="2791904" y="5355472"/>
            <a:ext cx="990600" cy="3711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E11F57C-CD84-47BC-AE82-0A8104D036B0}"/>
              </a:ext>
            </a:extLst>
          </p:cNvPr>
          <p:cNvSpPr/>
          <p:nvPr/>
        </p:nvSpPr>
        <p:spPr>
          <a:xfrm>
            <a:off x="2768458" y="4151240"/>
            <a:ext cx="990600" cy="37117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214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5D37A5-520F-42D0-B866-FAA6D332204B}"/>
              </a:ext>
            </a:extLst>
          </p:cNvPr>
          <p:cNvSpPr>
            <a:spLocks noGrp="1"/>
          </p:cNvSpPr>
          <p:nvPr>
            <p:ph type="dt" sz="half" idx="10"/>
          </p:nvPr>
        </p:nvSpPr>
        <p:spPr/>
        <p:txBody>
          <a:bodyPr/>
          <a:lstStyle/>
          <a:p>
            <a:pPr>
              <a:defRPr/>
            </a:pPr>
            <a:r>
              <a:rPr lang="en-US" sz="1200" dirty="0">
                <a:solidFill>
                  <a:schemeClr val="tx1">
                    <a:tint val="75000"/>
                  </a:schemeClr>
                </a:solidFill>
                <a:ea typeface="ＭＳ Ｐゴシック" pitchFamily="34" charset="-128"/>
              </a:rPr>
              <a:t>5/17/2018</a:t>
            </a:r>
          </a:p>
        </p:txBody>
      </p:sp>
      <p:sp>
        <p:nvSpPr>
          <p:cNvPr id="5" name="Footer Placeholder 4">
            <a:extLst>
              <a:ext uri="{FF2B5EF4-FFF2-40B4-BE49-F238E27FC236}">
                <a16:creationId xmlns:a16="http://schemas.microsoft.com/office/drawing/2014/main" id="{723B9B2F-F04A-431E-8750-89EA08A776A0}"/>
              </a:ext>
            </a:extLst>
          </p:cNvPr>
          <p:cNvSpPr>
            <a:spLocks noGrp="1"/>
          </p:cNvSpPr>
          <p:nvPr>
            <p:ph type="ftr" sz="quarter" idx="11"/>
          </p:nvPr>
        </p:nvSpPr>
        <p:spPr/>
        <p:txBody>
          <a:bodyPr/>
          <a:lstStyle/>
          <a:p>
            <a:pPr>
              <a:defRPr/>
            </a:pPr>
            <a:r>
              <a:rPr lang="en-US" sz="1200" dirty="0">
                <a:solidFill>
                  <a:schemeClr val="tx1">
                    <a:tint val="75000"/>
                  </a:schemeClr>
                </a:solidFill>
                <a:ea typeface="ＭＳ Ｐゴシック" pitchFamily="34" charset="-128"/>
              </a:rPr>
              <a:t>U.S. Environmental Protection Agency</a:t>
            </a:r>
          </a:p>
        </p:txBody>
      </p:sp>
      <p:sp>
        <p:nvSpPr>
          <p:cNvPr id="6" name="Slide Number Placeholder 5">
            <a:extLst>
              <a:ext uri="{FF2B5EF4-FFF2-40B4-BE49-F238E27FC236}">
                <a16:creationId xmlns:a16="http://schemas.microsoft.com/office/drawing/2014/main" id="{1744D3E7-9770-4126-8808-0F78A79713AE}"/>
              </a:ext>
            </a:extLst>
          </p:cNvPr>
          <p:cNvSpPr>
            <a:spLocks noGrp="1"/>
          </p:cNvSpPr>
          <p:nvPr>
            <p:ph type="sldNum" sz="quarter" idx="12"/>
          </p:nvPr>
        </p:nvSpPr>
        <p:spPr/>
        <p:txBody>
          <a:bodyPr/>
          <a:lstStyle/>
          <a:p>
            <a:pPr>
              <a:defRPr/>
            </a:pPr>
            <a:fld id="{8EFC11E7-3BAE-4206-B1C9-97C59F23D10D}" type="slidenum">
              <a:rPr lang="en-US" sz="1200">
                <a:solidFill>
                  <a:schemeClr val="tx1">
                    <a:tint val="75000"/>
                  </a:schemeClr>
                </a:solidFill>
                <a:ea typeface="ＭＳ Ｐゴシック" pitchFamily="34" charset="-128"/>
              </a:rPr>
              <a:pPr>
                <a:defRPr/>
              </a:pPr>
              <a:t>9</a:t>
            </a:fld>
            <a:endParaRPr lang="en-US" sz="1200" dirty="0">
              <a:solidFill>
                <a:schemeClr val="tx1">
                  <a:tint val="75000"/>
                </a:schemeClr>
              </a:solidFill>
              <a:ea typeface="ＭＳ Ｐゴシック" pitchFamily="34" charset="-128"/>
            </a:endParaRPr>
          </a:p>
        </p:txBody>
      </p:sp>
      <p:sp>
        <p:nvSpPr>
          <p:cNvPr id="7" name="TextBox 6">
            <a:extLst>
              <a:ext uri="{FF2B5EF4-FFF2-40B4-BE49-F238E27FC236}">
                <a16:creationId xmlns:a16="http://schemas.microsoft.com/office/drawing/2014/main" id="{81B218FA-0E83-456D-BA35-176F45360ED0}"/>
              </a:ext>
            </a:extLst>
          </p:cNvPr>
          <p:cNvSpPr txBox="1"/>
          <p:nvPr/>
        </p:nvSpPr>
        <p:spPr>
          <a:xfrm>
            <a:off x="914400" y="1066800"/>
            <a:ext cx="6248400" cy="457200"/>
          </a:xfrm>
          <a:prstGeom prst="rect">
            <a:avLst/>
          </a:prstGeom>
          <a:noFill/>
        </p:spPr>
        <p:txBody>
          <a:bodyPr wrap="square" rtlCol="0">
            <a:spAutoFit/>
          </a:bodyPr>
          <a:lstStyle/>
          <a:p>
            <a:r>
              <a:rPr lang="en-US" dirty="0">
                <a:solidFill>
                  <a:srgbClr val="008000"/>
                </a:solidFill>
              </a:rPr>
              <a:t>General Anatomy of a Form R</a:t>
            </a:r>
          </a:p>
        </p:txBody>
      </p:sp>
      <p:sp>
        <p:nvSpPr>
          <p:cNvPr id="8" name="TextBox 7">
            <a:extLst>
              <a:ext uri="{FF2B5EF4-FFF2-40B4-BE49-F238E27FC236}">
                <a16:creationId xmlns:a16="http://schemas.microsoft.com/office/drawing/2014/main" id="{60ED5322-CD6A-4C20-A88B-725EE0FF85A2}"/>
              </a:ext>
            </a:extLst>
          </p:cNvPr>
          <p:cNvSpPr txBox="1"/>
          <p:nvPr/>
        </p:nvSpPr>
        <p:spPr>
          <a:xfrm>
            <a:off x="914400" y="1724085"/>
            <a:ext cx="7543800" cy="4524315"/>
          </a:xfrm>
          <a:prstGeom prst="rect">
            <a:avLst/>
          </a:prstGeom>
          <a:noFill/>
        </p:spPr>
        <p:txBody>
          <a:bodyPr wrap="square" rtlCol="0">
            <a:spAutoFit/>
          </a:bodyPr>
          <a:lstStyle/>
          <a:p>
            <a:r>
              <a:rPr lang="en-US" sz="1600" dirty="0"/>
              <a:t>Non TRI Data</a:t>
            </a:r>
          </a:p>
          <a:p>
            <a:pPr marL="800100" lvl="1" indent="-342900">
              <a:buFont typeface="Arial" panose="020B0604020202020204" pitchFamily="34" charset="0"/>
              <a:buChar char="•"/>
            </a:pPr>
            <a:r>
              <a:rPr lang="en-US" sz="1400" dirty="0"/>
              <a:t>Latitude / Longitude</a:t>
            </a:r>
          </a:p>
          <a:p>
            <a:pPr marL="800100" lvl="1" indent="-342900">
              <a:buFont typeface="Arial" panose="020B0604020202020204" pitchFamily="34" charset="0"/>
              <a:buChar char="•"/>
            </a:pPr>
            <a:r>
              <a:rPr lang="en-US" sz="1400" dirty="0"/>
              <a:t>RCRA, NPDES, UIC ID numbers</a:t>
            </a:r>
          </a:p>
          <a:p>
            <a:endParaRPr lang="en-US" sz="1600" dirty="0"/>
          </a:p>
          <a:p>
            <a:r>
              <a:rPr lang="en-US" sz="1600" dirty="0"/>
              <a:t>Part I – Facility identification</a:t>
            </a:r>
          </a:p>
          <a:p>
            <a:pPr marL="800100" lvl="1" indent="-342900">
              <a:buFont typeface="Arial" panose="020B0604020202020204" pitchFamily="34" charset="0"/>
              <a:buChar char="•"/>
            </a:pPr>
            <a:r>
              <a:rPr lang="en-US" sz="1400" dirty="0"/>
              <a:t>Name, Address, primary NAICS, other NAICS, parent co, and more</a:t>
            </a:r>
          </a:p>
          <a:p>
            <a:r>
              <a:rPr lang="en-US" sz="1600" dirty="0"/>
              <a:t>Part II – Chemical Information</a:t>
            </a:r>
          </a:p>
          <a:p>
            <a:pPr marL="800100" lvl="1" indent="-342900">
              <a:buFont typeface="Arial" panose="020B0604020202020204" pitchFamily="34" charset="0"/>
              <a:buChar char="•"/>
            </a:pPr>
            <a:r>
              <a:rPr lang="en-US" sz="1400" dirty="0"/>
              <a:t>Section 1. – Chemical Identity</a:t>
            </a:r>
          </a:p>
          <a:p>
            <a:pPr marL="800100" lvl="1" indent="-342900">
              <a:buFont typeface="Arial" panose="020B0604020202020204" pitchFamily="34" charset="0"/>
              <a:buChar char="•"/>
            </a:pPr>
            <a:r>
              <a:rPr lang="en-US" sz="1400" dirty="0"/>
              <a:t>Section 2. – Mixture Component Identity</a:t>
            </a:r>
          </a:p>
          <a:p>
            <a:pPr marL="800100" lvl="1" indent="-342900">
              <a:buFont typeface="Arial" panose="020B0604020202020204" pitchFamily="34" charset="0"/>
              <a:buChar char="•"/>
            </a:pPr>
            <a:r>
              <a:rPr lang="en-US" sz="1400" dirty="0"/>
              <a:t>Section 3. – Activities and Uses of the Toxic Chemical</a:t>
            </a:r>
          </a:p>
          <a:p>
            <a:pPr marL="800100" lvl="1" indent="-342900">
              <a:buFont typeface="Arial" panose="020B0604020202020204" pitchFamily="34" charset="0"/>
              <a:buChar char="•"/>
            </a:pPr>
            <a:r>
              <a:rPr lang="en-US" sz="1400" dirty="0"/>
              <a:t>Section 4. – Maximum Amount of the Toxic Chemical Onsite During the Calendar Year</a:t>
            </a:r>
          </a:p>
          <a:p>
            <a:pPr marL="800100" lvl="1" indent="-342900">
              <a:buFont typeface="Arial" panose="020B0604020202020204" pitchFamily="34" charset="0"/>
              <a:buChar char="•"/>
            </a:pPr>
            <a:r>
              <a:rPr lang="en-US" sz="1400" dirty="0"/>
              <a:t>Section 5. – On-site Emissions</a:t>
            </a:r>
          </a:p>
          <a:p>
            <a:pPr marL="1257300" lvl="2" indent="-342900">
              <a:buFont typeface="Arial" panose="020B0604020202020204" pitchFamily="34" charset="0"/>
              <a:buChar char="•"/>
            </a:pPr>
            <a:r>
              <a:rPr lang="en-US" sz="1400" dirty="0">
                <a:solidFill>
                  <a:srgbClr val="FF0000"/>
                </a:solidFill>
              </a:rPr>
              <a:t>Section 5.1 – Fugitive Air Emissions</a:t>
            </a:r>
          </a:p>
          <a:p>
            <a:pPr marL="1257300" lvl="2" indent="-342900">
              <a:buFont typeface="Arial" panose="020B0604020202020204" pitchFamily="34" charset="0"/>
              <a:buChar char="•"/>
            </a:pPr>
            <a:r>
              <a:rPr lang="en-US" sz="1400" dirty="0">
                <a:solidFill>
                  <a:srgbClr val="FF0000"/>
                </a:solidFill>
              </a:rPr>
              <a:t>Section 5.2 – Stack Air Emissions</a:t>
            </a:r>
          </a:p>
          <a:p>
            <a:pPr marL="800100" lvl="1" indent="-342900">
              <a:buFont typeface="Arial" panose="020B0604020202020204" pitchFamily="34" charset="0"/>
              <a:buChar char="•"/>
            </a:pPr>
            <a:r>
              <a:rPr lang="en-US" sz="1400" dirty="0"/>
              <a:t>Section 6. – Transfers to Off-site locations</a:t>
            </a:r>
          </a:p>
          <a:p>
            <a:pPr marL="800100" lvl="1" indent="-342900">
              <a:buFont typeface="Arial" panose="020B0604020202020204" pitchFamily="34" charset="0"/>
              <a:buChar char="•"/>
            </a:pPr>
            <a:r>
              <a:rPr lang="en-US" sz="1400" dirty="0"/>
              <a:t>Section 7. – On-Site Waste Treatment </a:t>
            </a:r>
          </a:p>
          <a:p>
            <a:pPr marL="800100" lvl="1" indent="-342900">
              <a:buFont typeface="Arial" panose="020B0604020202020204" pitchFamily="34" charset="0"/>
              <a:buChar char="•"/>
            </a:pPr>
            <a:r>
              <a:rPr lang="en-US" sz="1400" dirty="0"/>
              <a:t>Section 8. – Source Reduction and Recycling Activities</a:t>
            </a:r>
          </a:p>
          <a:p>
            <a:pPr marL="1257300" lvl="2" indent="-342900">
              <a:buFont typeface="Arial" panose="020B0604020202020204" pitchFamily="34" charset="0"/>
              <a:buChar char="•"/>
            </a:pPr>
            <a:r>
              <a:rPr lang="en-US" sz="1400" dirty="0"/>
              <a:t>Section 8.10 – Source Reduction Activities</a:t>
            </a:r>
          </a:p>
          <a:p>
            <a:pPr marL="1257300" lvl="2" indent="-342900">
              <a:buFont typeface="Arial" panose="020B0604020202020204" pitchFamily="34" charset="0"/>
              <a:buChar char="•"/>
            </a:pPr>
            <a:r>
              <a:rPr lang="en-US" sz="1400" dirty="0"/>
              <a:t>Section 8.11 – Additional Data</a:t>
            </a:r>
          </a:p>
        </p:txBody>
      </p:sp>
    </p:spTree>
    <p:extLst>
      <p:ext uri="{BB962C8B-B14F-4D97-AF65-F5344CB8AC3E}">
        <p14:creationId xmlns:p14="http://schemas.microsoft.com/office/powerpoint/2010/main" val="159824055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E4EEC58-42CE-41A4-83C4-B3A5DE5532BE}">
  <ds:schemaRefs>
    <ds:schemaRef ds:uri="ESRI.ArcGIS.Mapping.OfficeIntegration.PowerPointInfo"/>
  </ds:schemaRefs>
</ds:datastoreItem>
</file>

<file path=customXml/itemProps10.xml><?xml version="1.0" encoding="utf-8"?>
<ds:datastoreItem xmlns:ds="http://schemas.openxmlformats.org/officeDocument/2006/customXml" ds:itemID="{188A8E0D-ABD0-4F30-9A5F-167215C47A76}">
  <ds:schemaRefs>
    <ds:schemaRef ds:uri="ESRI.ArcGIS.Mapping.OfficeIntegration.PowerPointInfo"/>
  </ds:schemaRefs>
</ds:datastoreItem>
</file>

<file path=customXml/itemProps11.xml><?xml version="1.0" encoding="utf-8"?>
<ds:datastoreItem xmlns:ds="http://schemas.openxmlformats.org/officeDocument/2006/customXml" ds:itemID="{D8E98DEF-050D-4BAB-9EE2-D73DA9CE4481}">
  <ds:schemaRefs>
    <ds:schemaRef ds:uri="ESRI.ArcGIS.Mapping.OfficeIntegration.PowerPointInfo"/>
  </ds:schemaRefs>
</ds:datastoreItem>
</file>

<file path=customXml/itemProps12.xml><?xml version="1.0" encoding="utf-8"?>
<ds:datastoreItem xmlns:ds="http://schemas.openxmlformats.org/officeDocument/2006/customXml" ds:itemID="{E9A0AF3B-2AB0-4181-97AD-46695E3844D6}">
  <ds:schemaRefs>
    <ds:schemaRef ds:uri="ESRI.ArcGIS.Mapping.OfficeIntegration.PowerPointInfo"/>
  </ds:schemaRefs>
</ds:datastoreItem>
</file>

<file path=customXml/itemProps13.xml><?xml version="1.0" encoding="utf-8"?>
<ds:datastoreItem xmlns:ds="http://schemas.openxmlformats.org/officeDocument/2006/customXml" ds:itemID="{4EB78D3E-C9C7-418E-9F2C-0944C414CBD0}">
  <ds:schemaRefs>
    <ds:schemaRef ds:uri="ESRI.ArcGIS.Mapping.OfficeIntegration.PowerPointInfo"/>
  </ds:schemaRefs>
</ds:datastoreItem>
</file>

<file path=customXml/itemProps14.xml><?xml version="1.0" encoding="utf-8"?>
<ds:datastoreItem xmlns:ds="http://schemas.openxmlformats.org/officeDocument/2006/customXml" ds:itemID="{67B7A60F-B09F-4E2F-8BB9-AE5DDEBE31BF}">
  <ds:schemaRefs>
    <ds:schemaRef ds:uri="ESRI.ArcGIS.Mapping.OfficeIntegration.PowerPointInfo"/>
  </ds:schemaRefs>
</ds:datastoreItem>
</file>

<file path=customXml/itemProps15.xml><?xml version="1.0" encoding="utf-8"?>
<ds:datastoreItem xmlns:ds="http://schemas.openxmlformats.org/officeDocument/2006/customXml" ds:itemID="{25807461-D6B6-4C14-8DE7-6D9ACFE9C471}">
  <ds:schemaRefs>
    <ds:schemaRef ds:uri="ESRI.ArcGIS.Mapping.OfficeIntegration.PowerPointInfo"/>
  </ds:schemaRefs>
</ds:datastoreItem>
</file>

<file path=customXml/itemProps16.xml><?xml version="1.0" encoding="utf-8"?>
<ds:datastoreItem xmlns:ds="http://schemas.openxmlformats.org/officeDocument/2006/customXml" ds:itemID="{5235EF0E-089E-4DA4-A364-A691DCA1CE65}">
  <ds:schemaRefs>
    <ds:schemaRef ds:uri="ESRI.ArcGIS.Mapping.OfficeIntegration.PowerPointInfo"/>
  </ds:schemaRefs>
</ds:datastoreItem>
</file>

<file path=customXml/itemProps17.xml><?xml version="1.0" encoding="utf-8"?>
<ds:datastoreItem xmlns:ds="http://schemas.openxmlformats.org/officeDocument/2006/customXml" ds:itemID="{94EE0DD0-A60B-4EDA-A21C-D09B915E73FC}">
  <ds:schemaRefs>
    <ds:schemaRef ds:uri="ESRI.ArcGIS.Mapping.OfficeIntegration.PowerPointInfo"/>
  </ds:schemaRefs>
</ds:datastoreItem>
</file>

<file path=customXml/itemProps18.xml><?xml version="1.0" encoding="utf-8"?>
<ds:datastoreItem xmlns:ds="http://schemas.openxmlformats.org/officeDocument/2006/customXml" ds:itemID="{EEAB5FD6-87D1-4D67-9DED-E4BE515645B7}">
  <ds:schemaRefs>
    <ds:schemaRef ds:uri="ESRI.ArcGIS.Mapping.OfficeIntegration.PowerPointInfo"/>
  </ds:schemaRefs>
</ds:datastoreItem>
</file>

<file path=customXml/itemProps19.xml><?xml version="1.0" encoding="utf-8"?>
<ds:datastoreItem xmlns:ds="http://schemas.openxmlformats.org/officeDocument/2006/customXml" ds:itemID="{3E28A67B-E264-4E40-8085-669E1B2D0336}">
  <ds:schemaRefs>
    <ds:schemaRef ds:uri="ESRI.ArcGIS.Mapping.OfficeIntegration.PowerPointInfo"/>
  </ds:schemaRefs>
</ds:datastoreItem>
</file>

<file path=customXml/itemProps2.xml><?xml version="1.0" encoding="utf-8"?>
<ds:datastoreItem xmlns:ds="http://schemas.openxmlformats.org/officeDocument/2006/customXml" ds:itemID="{77314006-A355-4FEE-A5FA-84250265F5A7}">
  <ds:schemaRefs>
    <ds:schemaRef ds:uri="ESRI.ArcGIS.Mapping.OfficeIntegration.PowerPointInfo"/>
  </ds:schemaRefs>
</ds:datastoreItem>
</file>

<file path=customXml/itemProps20.xml><?xml version="1.0" encoding="utf-8"?>
<ds:datastoreItem xmlns:ds="http://schemas.openxmlformats.org/officeDocument/2006/customXml" ds:itemID="{52A5EF35-4D25-429D-8F0A-E73A9162E495}">
  <ds:schemaRefs>
    <ds:schemaRef ds:uri="ESRI.ArcGIS.Mapping.OfficeIntegration.PowerPointInfo"/>
  </ds:schemaRefs>
</ds:datastoreItem>
</file>

<file path=customXml/itemProps21.xml><?xml version="1.0" encoding="utf-8"?>
<ds:datastoreItem xmlns:ds="http://schemas.openxmlformats.org/officeDocument/2006/customXml" ds:itemID="{2B145839-CFED-4EE9-B35F-27B86EFD5BFB}">
  <ds:schemaRefs>
    <ds:schemaRef ds:uri="ESRI.ArcGIS.Mapping.OfficeIntegration.PowerPointInfo"/>
  </ds:schemaRefs>
</ds:datastoreItem>
</file>

<file path=customXml/itemProps22.xml><?xml version="1.0" encoding="utf-8"?>
<ds:datastoreItem xmlns:ds="http://schemas.openxmlformats.org/officeDocument/2006/customXml" ds:itemID="{5E9D7249-36E2-4204-946B-1F1C6B3CBD4A}">
  <ds:schemaRefs>
    <ds:schemaRef ds:uri="ESRI.ArcGIS.Mapping.OfficeIntegration.PowerPointInfo"/>
  </ds:schemaRefs>
</ds:datastoreItem>
</file>

<file path=customXml/itemProps23.xml><?xml version="1.0" encoding="utf-8"?>
<ds:datastoreItem xmlns:ds="http://schemas.openxmlformats.org/officeDocument/2006/customXml" ds:itemID="{54CD98F6-C509-46D7-B0C6-4F10E1995BAE}">
  <ds:schemaRefs>
    <ds:schemaRef ds:uri="ESRI.ArcGIS.Mapping.OfficeIntegration.PowerPointInfo"/>
  </ds:schemaRefs>
</ds:datastoreItem>
</file>

<file path=customXml/itemProps24.xml><?xml version="1.0" encoding="utf-8"?>
<ds:datastoreItem xmlns:ds="http://schemas.openxmlformats.org/officeDocument/2006/customXml" ds:itemID="{AA0BD4C8-FE61-4FA1-9D46-81EB35E89A63}">
  <ds:schemaRefs>
    <ds:schemaRef ds:uri="ESRI.ArcGIS.Mapping.OfficeIntegration.PowerPointInfo"/>
  </ds:schemaRefs>
</ds:datastoreItem>
</file>

<file path=customXml/itemProps25.xml><?xml version="1.0" encoding="utf-8"?>
<ds:datastoreItem xmlns:ds="http://schemas.openxmlformats.org/officeDocument/2006/customXml" ds:itemID="{CD04F08C-9E5D-4DAC-995E-4A34A08F7F4F}">
  <ds:schemaRefs>
    <ds:schemaRef ds:uri="ESRI.ArcGIS.Mapping.OfficeIntegration.PowerPointInfo"/>
  </ds:schemaRefs>
</ds:datastoreItem>
</file>

<file path=customXml/itemProps26.xml><?xml version="1.0" encoding="utf-8"?>
<ds:datastoreItem xmlns:ds="http://schemas.openxmlformats.org/officeDocument/2006/customXml" ds:itemID="{11B2639C-D06C-4CED-8816-1085C166F018}">
  <ds:schemaRefs>
    <ds:schemaRef ds:uri="ESRI.ArcGIS.Mapping.OfficeIntegration.PowerPointInfo"/>
  </ds:schemaRefs>
</ds:datastoreItem>
</file>

<file path=customXml/itemProps27.xml><?xml version="1.0" encoding="utf-8"?>
<ds:datastoreItem xmlns:ds="http://schemas.openxmlformats.org/officeDocument/2006/customXml" ds:itemID="{B168A46B-EC02-497B-B67D-90B6E419FDE8}">
  <ds:schemaRefs>
    <ds:schemaRef ds:uri="ESRI.ArcGIS.Mapping.OfficeIntegration.PowerPointInfo"/>
  </ds:schemaRefs>
</ds:datastoreItem>
</file>

<file path=customXml/itemProps28.xml><?xml version="1.0" encoding="utf-8"?>
<ds:datastoreItem xmlns:ds="http://schemas.openxmlformats.org/officeDocument/2006/customXml" ds:itemID="{10E6FF8E-10D2-47B8-8003-69789DF6B7D9}">
  <ds:schemaRefs>
    <ds:schemaRef ds:uri="ESRI.ArcGIS.Mapping.OfficeIntegration.PowerPointInfo"/>
  </ds:schemaRefs>
</ds:datastoreItem>
</file>

<file path=customXml/itemProps29.xml><?xml version="1.0" encoding="utf-8"?>
<ds:datastoreItem xmlns:ds="http://schemas.openxmlformats.org/officeDocument/2006/customXml" ds:itemID="{760D1CCD-A6EE-4B43-946F-D958CDAF4FE1}">
  <ds:schemaRefs>
    <ds:schemaRef ds:uri="ESRI.ArcGIS.Mapping.OfficeIntegration.PowerPointInfo"/>
  </ds:schemaRefs>
</ds:datastoreItem>
</file>

<file path=customXml/itemProps3.xml><?xml version="1.0" encoding="utf-8"?>
<ds:datastoreItem xmlns:ds="http://schemas.openxmlformats.org/officeDocument/2006/customXml" ds:itemID="{EC2C8AAB-4394-4A08-8586-50EF9CFEC3DA}">
  <ds:schemaRefs>
    <ds:schemaRef ds:uri="ESRI.ArcGIS.Mapping.OfficeIntegration.PowerPointInfo"/>
  </ds:schemaRefs>
</ds:datastoreItem>
</file>

<file path=customXml/itemProps30.xml><?xml version="1.0" encoding="utf-8"?>
<ds:datastoreItem xmlns:ds="http://schemas.openxmlformats.org/officeDocument/2006/customXml" ds:itemID="{A92F35DA-0C24-4CDF-A3BF-1E1CCF9C060E}">
  <ds:schemaRefs>
    <ds:schemaRef ds:uri="ESRI.ArcGIS.Mapping.OfficeIntegration.PowerPointInfo"/>
  </ds:schemaRefs>
</ds:datastoreItem>
</file>

<file path=customXml/itemProps31.xml><?xml version="1.0" encoding="utf-8"?>
<ds:datastoreItem xmlns:ds="http://schemas.openxmlformats.org/officeDocument/2006/customXml" ds:itemID="{DE8803D3-BF70-4072-9B98-EBF4B30D092E}">
  <ds:schemaRefs>
    <ds:schemaRef ds:uri="ESRI.ArcGIS.Mapping.OfficeIntegration.PowerPointInfo"/>
  </ds:schemaRefs>
</ds:datastoreItem>
</file>

<file path=customXml/itemProps32.xml><?xml version="1.0" encoding="utf-8"?>
<ds:datastoreItem xmlns:ds="http://schemas.openxmlformats.org/officeDocument/2006/customXml" ds:itemID="{B0397B8D-BDCC-4546-A345-A721F0A3F599}">
  <ds:schemaRefs>
    <ds:schemaRef ds:uri="ESRI.ArcGIS.Mapping.OfficeIntegration.PowerPointInfo"/>
  </ds:schemaRefs>
</ds:datastoreItem>
</file>

<file path=customXml/itemProps33.xml><?xml version="1.0" encoding="utf-8"?>
<ds:datastoreItem xmlns:ds="http://schemas.openxmlformats.org/officeDocument/2006/customXml" ds:itemID="{14303270-E89E-475A-8013-889DBB8051F3}">
  <ds:schemaRefs>
    <ds:schemaRef ds:uri="ESRI.ArcGIS.Mapping.OfficeIntegration.PowerPointInfo"/>
  </ds:schemaRefs>
</ds:datastoreItem>
</file>

<file path=customXml/itemProps34.xml><?xml version="1.0" encoding="utf-8"?>
<ds:datastoreItem xmlns:ds="http://schemas.openxmlformats.org/officeDocument/2006/customXml" ds:itemID="{8D59363B-8BB4-4A2C-88C3-0CC3B902DA07}">
  <ds:schemaRefs>
    <ds:schemaRef ds:uri="ESRI.ArcGIS.Mapping.OfficeIntegration.PowerPointInfo"/>
  </ds:schemaRefs>
</ds:datastoreItem>
</file>

<file path=customXml/itemProps35.xml><?xml version="1.0" encoding="utf-8"?>
<ds:datastoreItem xmlns:ds="http://schemas.openxmlformats.org/officeDocument/2006/customXml" ds:itemID="{9B43639D-06CF-4FED-A6A7-3093D6575EBE}">
  <ds:schemaRefs>
    <ds:schemaRef ds:uri="ESRI.ArcGIS.Mapping.OfficeIntegration.PowerPointInfo"/>
  </ds:schemaRefs>
</ds:datastoreItem>
</file>

<file path=customXml/itemProps36.xml><?xml version="1.0" encoding="utf-8"?>
<ds:datastoreItem xmlns:ds="http://schemas.openxmlformats.org/officeDocument/2006/customXml" ds:itemID="{FC73D36B-5BCF-492B-BD1D-F53674801D89}">
  <ds:schemaRefs>
    <ds:schemaRef ds:uri="ESRI.ArcGIS.Mapping.OfficeIntegration.PowerPointInfo"/>
  </ds:schemaRefs>
</ds:datastoreItem>
</file>

<file path=customXml/itemProps37.xml><?xml version="1.0" encoding="utf-8"?>
<ds:datastoreItem xmlns:ds="http://schemas.openxmlformats.org/officeDocument/2006/customXml" ds:itemID="{B51BADB0-AACA-49B0-99D1-38D15A02E80C}">
  <ds:schemaRefs>
    <ds:schemaRef ds:uri="ESRI.ArcGIS.Mapping.OfficeIntegration.PowerPointInfo"/>
  </ds:schemaRefs>
</ds:datastoreItem>
</file>

<file path=customXml/itemProps38.xml><?xml version="1.0" encoding="utf-8"?>
<ds:datastoreItem xmlns:ds="http://schemas.openxmlformats.org/officeDocument/2006/customXml" ds:itemID="{EBB5C857-5501-4DD6-A6A3-1D5453686B51}">
  <ds:schemaRefs>
    <ds:schemaRef ds:uri="ESRI.ArcGIS.Mapping.OfficeIntegration.PowerPointInfo"/>
  </ds:schemaRefs>
</ds:datastoreItem>
</file>

<file path=customXml/itemProps39.xml><?xml version="1.0" encoding="utf-8"?>
<ds:datastoreItem xmlns:ds="http://schemas.openxmlformats.org/officeDocument/2006/customXml" ds:itemID="{F8B8DA5C-0858-4A4A-A1A0-DD3053E80C00}">
  <ds:schemaRefs>
    <ds:schemaRef ds:uri="ESRI.ArcGIS.Mapping.OfficeIntegration.PowerPointInfo"/>
  </ds:schemaRefs>
</ds:datastoreItem>
</file>

<file path=customXml/itemProps4.xml><?xml version="1.0" encoding="utf-8"?>
<ds:datastoreItem xmlns:ds="http://schemas.openxmlformats.org/officeDocument/2006/customXml" ds:itemID="{6BCC0B45-8F98-4B4C-86B8-6ADCC05031FB}">
  <ds:schemaRefs>
    <ds:schemaRef ds:uri="ESRI.ArcGIS.Mapping.OfficeIntegration.PowerPointInfo"/>
  </ds:schemaRefs>
</ds:datastoreItem>
</file>

<file path=customXml/itemProps40.xml><?xml version="1.0" encoding="utf-8"?>
<ds:datastoreItem xmlns:ds="http://schemas.openxmlformats.org/officeDocument/2006/customXml" ds:itemID="{5A968EEE-4CBD-469B-A366-394FE68665A4}">
  <ds:schemaRefs>
    <ds:schemaRef ds:uri="ESRI.ArcGIS.Mapping.OfficeIntegration.PowerPointInfo"/>
  </ds:schemaRefs>
</ds:datastoreItem>
</file>

<file path=customXml/itemProps41.xml><?xml version="1.0" encoding="utf-8"?>
<ds:datastoreItem xmlns:ds="http://schemas.openxmlformats.org/officeDocument/2006/customXml" ds:itemID="{52E4B4A6-22FF-4E47-9AAB-42484B771CB1}">
  <ds:schemaRefs>
    <ds:schemaRef ds:uri="ESRI.ArcGIS.Mapping.OfficeIntegration.PowerPointInfo"/>
  </ds:schemaRefs>
</ds:datastoreItem>
</file>

<file path=customXml/itemProps42.xml><?xml version="1.0" encoding="utf-8"?>
<ds:datastoreItem xmlns:ds="http://schemas.openxmlformats.org/officeDocument/2006/customXml" ds:itemID="{A36AF71C-051B-4885-A81A-934BDEF9E343}">
  <ds:schemaRefs>
    <ds:schemaRef ds:uri="ESRI.ArcGIS.Mapping.OfficeIntegration.PowerPointInfo"/>
  </ds:schemaRefs>
</ds:datastoreItem>
</file>

<file path=customXml/itemProps43.xml><?xml version="1.0" encoding="utf-8"?>
<ds:datastoreItem xmlns:ds="http://schemas.openxmlformats.org/officeDocument/2006/customXml" ds:itemID="{B9E9F7F8-463C-4673-91A5-A9F3722963A0}">
  <ds:schemaRefs>
    <ds:schemaRef ds:uri="ESRI.ArcGIS.Mapping.OfficeIntegration.PowerPointInfo"/>
  </ds:schemaRefs>
</ds:datastoreItem>
</file>

<file path=customXml/itemProps44.xml><?xml version="1.0" encoding="utf-8"?>
<ds:datastoreItem xmlns:ds="http://schemas.openxmlformats.org/officeDocument/2006/customXml" ds:itemID="{71581E39-2636-43B2-BE08-6C184B91E4DF}">
  <ds:schemaRefs>
    <ds:schemaRef ds:uri="ESRI.ArcGIS.Mapping.OfficeIntegration.PowerPointInfo"/>
  </ds:schemaRefs>
</ds:datastoreItem>
</file>

<file path=customXml/itemProps45.xml><?xml version="1.0" encoding="utf-8"?>
<ds:datastoreItem xmlns:ds="http://schemas.openxmlformats.org/officeDocument/2006/customXml" ds:itemID="{33CAA3B6-9B6E-4C5E-AD86-F1734DE123EF}">
  <ds:schemaRefs>
    <ds:schemaRef ds:uri="ESRI.ArcGIS.Mapping.OfficeIntegration.PowerPointInfo"/>
  </ds:schemaRefs>
</ds:datastoreItem>
</file>

<file path=customXml/itemProps46.xml><?xml version="1.0" encoding="utf-8"?>
<ds:datastoreItem xmlns:ds="http://schemas.openxmlformats.org/officeDocument/2006/customXml" ds:itemID="{0AAFD8DF-745A-4367-8C3B-78E9518C7DD3}">
  <ds:schemaRefs>
    <ds:schemaRef ds:uri="ESRI.ArcGIS.Mapping.OfficeIntegration.PowerPointInfo"/>
  </ds:schemaRefs>
</ds:datastoreItem>
</file>

<file path=customXml/itemProps47.xml><?xml version="1.0" encoding="utf-8"?>
<ds:datastoreItem xmlns:ds="http://schemas.openxmlformats.org/officeDocument/2006/customXml" ds:itemID="{5552E0E6-95DE-4D91-9077-2E05030563C2}">
  <ds:schemaRefs>
    <ds:schemaRef ds:uri="ESRI.ArcGIS.Mapping.OfficeIntegration.PowerPointInfo"/>
  </ds:schemaRefs>
</ds:datastoreItem>
</file>

<file path=customXml/itemProps48.xml><?xml version="1.0" encoding="utf-8"?>
<ds:datastoreItem xmlns:ds="http://schemas.openxmlformats.org/officeDocument/2006/customXml" ds:itemID="{C2369FB3-393B-4E67-A1C3-DDC3AA8F7FEB}">
  <ds:schemaRefs>
    <ds:schemaRef ds:uri="ESRI.ArcGIS.Mapping.OfficeIntegration.PowerPointInfo"/>
  </ds:schemaRefs>
</ds:datastoreItem>
</file>

<file path=customXml/itemProps49.xml><?xml version="1.0" encoding="utf-8"?>
<ds:datastoreItem xmlns:ds="http://schemas.openxmlformats.org/officeDocument/2006/customXml" ds:itemID="{0ABE1885-1C01-44A7-80AE-46B85826584C}">
  <ds:schemaRefs>
    <ds:schemaRef ds:uri="ESRI.ArcGIS.Mapping.OfficeIntegration.PowerPointInfo"/>
  </ds:schemaRefs>
</ds:datastoreItem>
</file>

<file path=customXml/itemProps5.xml><?xml version="1.0" encoding="utf-8"?>
<ds:datastoreItem xmlns:ds="http://schemas.openxmlformats.org/officeDocument/2006/customXml" ds:itemID="{18EEA1BF-FAD1-414C-9827-5EED41A4F3EB}">
  <ds:schemaRefs>
    <ds:schemaRef ds:uri="ESRI.ArcGIS.Mapping.OfficeIntegration.PowerPointInfo"/>
  </ds:schemaRefs>
</ds:datastoreItem>
</file>

<file path=customXml/itemProps50.xml><?xml version="1.0" encoding="utf-8"?>
<ds:datastoreItem xmlns:ds="http://schemas.openxmlformats.org/officeDocument/2006/customXml" ds:itemID="{9901F918-6DF8-487F-BE2E-9546899C955D}">
  <ds:schemaRefs>
    <ds:schemaRef ds:uri="ESRI.ArcGIS.Mapping.OfficeIntegration.PowerPointInfo"/>
  </ds:schemaRefs>
</ds:datastoreItem>
</file>

<file path=customXml/itemProps51.xml><?xml version="1.0" encoding="utf-8"?>
<ds:datastoreItem xmlns:ds="http://schemas.openxmlformats.org/officeDocument/2006/customXml" ds:itemID="{30DD08FC-53BB-4F08-97D4-B797708D34A2}">
  <ds:schemaRefs>
    <ds:schemaRef ds:uri="ESRI.ArcGIS.Mapping.OfficeIntegration.PowerPointInfo"/>
  </ds:schemaRefs>
</ds:datastoreItem>
</file>

<file path=customXml/itemProps52.xml><?xml version="1.0" encoding="utf-8"?>
<ds:datastoreItem xmlns:ds="http://schemas.openxmlformats.org/officeDocument/2006/customXml" ds:itemID="{25E527DE-7D1A-4C18-9727-987657CA5C40}">
  <ds:schemaRefs>
    <ds:schemaRef ds:uri="ESRI.ArcGIS.Mapping.OfficeIntegration.PowerPointInfo"/>
  </ds:schemaRefs>
</ds:datastoreItem>
</file>

<file path=customXml/itemProps53.xml><?xml version="1.0" encoding="utf-8"?>
<ds:datastoreItem xmlns:ds="http://schemas.openxmlformats.org/officeDocument/2006/customXml" ds:itemID="{323D4852-9DE8-4832-A641-7647B28736CD}">
  <ds:schemaRefs>
    <ds:schemaRef ds:uri="ESRI.ArcGIS.Mapping.OfficeIntegration.PowerPointInfo"/>
  </ds:schemaRefs>
</ds:datastoreItem>
</file>

<file path=customXml/itemProps54.xml><?xml version="1.0" encoding="utf-8"?>
<ds:datastoreItem xmlns:ds="http://schemas.openxmlformats.org/officeDocument/2006/customXml" ds:itemID="{45B0167C-E8C3-4EDE-B9C4-DE8FE1B37595}">
  <ds:schemaRefs>
    <ds:schemaRef ds:uri="ESRI.ArcGIS.Mapping.OfficeIntegration.PowerPointInfo"/>
  </ds:schemaRefs>
</ds:datastoreItem>
</file>

<file path=customXml/itemProps55.xml><?xml version="1.0" encoding="utf-8"?>
<ds:datastoreItem xmlns:ds="http://schemas.openxmlformats.org/officeDocument/2006/customXml" ds:itemID="{A81A24B8-E8A6-48C7-B969-8B337F890978}">
  <ds:schemaRefs>
    <ds:schemaRef ds:uri="ESRI.ArcGIS.Mapping.OfficeIntegration.PowerPointInfo"/>
  </ds:schemaRefs>
</ds:datastoreItem>
</file>

<file path=customXml/itemProps56.xml><?xml version="1.0" encoding="utf-8"?>
<ds:datastoreItem xmlns:ds="http://schemas.openxmlformats.org/officeDocument/2006/customXml" ds:itemID="{E44B24A7-6539-41A1-9D59-0060C335AEC4}">
  <ds:schemaRefs>
    <ds:schemaRef ds:uri="ESRI.ArcGIS.Mapping.OfficeIntegration.PowerPointInfo"/>
  </ds:schemaRefs>
</ds:datastoreItem>
</file>

<file path=customXml/itemProps57.xml><?xml version="1.0" encoding="utf-8"?>
<ds:datastoreItem xmlns:ds="http://schemas.openxmlformats.org/officeDocument/2006/customXml" ds:itemID="{BE634C6E-FDC1-4CDB-91B6-F2E2B3C2B68F}">
  <ds:schemaRefs>
    <ds:schemaRef ds:uri="ESRI.ArcGIS.Mapping.OfficeIntegration.PowerPointInfo"/>
  </ds:schemaRefs>
</ds:datastoreItem>
</file>

<file path=customXml/itemProps58.xml><?xml version="1.0" encoding="utf-8"?>
<ds:datastoreItem xmlns:ds="http://schemas.openxmlformats.org/officeDocument/2006/customXml" ds:itemID="{847D2003-DECB-493C-940E-B96B9B6E0FB6}">
  <ds:schemaRefs>
    <ds:schemaRef ds:uri="ESRI.ArcGIS.Mapping.OfficeIntegration.PowerPointInfo"/>
  </ds:schemaRefs>
</ds:datastoreItem>
</file>

<file path=customXml/itemProps59.xml><?xml version="1.0" encoding="utf-8"?>
<ds:datastoreItem xmlns:ds="http://schemas.openxmlformats.org/officeDocument/2006/customXml" ds:itemID="{554EA7D5-5B16-476B-99C4-5A8C93955D64}">
  <ds:schemaRefs>
    <ds:schemaRef ds:uri="ESRI.ArcGIS.Mapping.OfficeIntegration.PowerPointInfo"/>
  </ds:schemaRefs>
</ds:datastoreItem>
</file>

<file path=customXml/itemProps6.xml><?xml version="1.0" encoding="utf-8"?>
<ds:datastoreItem xmlns:ds="http://schemas.openxmlformats.org/officeDocument/2006/customXml" ds:itemID="{E6C70572-E84B-4420-8F05-77BEEE2E72D6}">
  <ds:schemaRefs>
    <ds:schemaRef ds:uri="ESRI.ArcGIS.Mapping.OfficeIntegration.PowerPointInfo"/>
  </ds:schemaRefs>
</ds:datastoreItem>
</file>

<file path=customXml/itemProps60.xml><?xml version="1.0" encoding="utf-8"?>
<ds:datastoreItem xmlns:ds="http://schemas.openxmlformats.org/officeDocument/2006/customXml" ds:itemID="{ED6694D8-AD54-4D2F-9F21-9705AFA4F6D6}">
  <ds:schemaRefs>
    <ds:schemaRef ds:uri="ESRI.ArcGIS.Mapping.OfficeIntegration.PowerPointInfo"/>
  </ds:schemaRefs>
</ds:datastoreItem>
</file>

<file path=customXml/itemProps61.xml><?xml version="1.0" encoding="utf-8"?>
<ds:datastoreItem xmlns:ds="http://schemas.openxmlformats.org/officeDocument/2006/customXml" ds:itemID="{4BAFC30C-DA0D-49C6-9ECD-B9213BFE8E68}">
  <ds:schemaRefs>
    <ds:schemaRef ds:uri="ESRI.ArcGIS.Mapping.OfficeIntegration.PowerPointInfo"/>
  </ds:schemaRefs>
</ds:datastoreItem>
</file>

<file path=customXml/itemProps7.xml><?xml version="1.0" encoding="utf-8"?>
<ds:datastoreItem xmlns:ds="http://schemas.openxmlformats.org/officeDocument/2006/customXml" ds:itemID="{8C17BC87-DBDE-403D-AAD6-816014116690}">
  <ds:schemaRefs>
    <ds:schemaRef ds:uri="ESRI.ArcGIS.Mapping.OfficeIntegration.PowerPointInfo"/>
  </ds:schemaRefs>
</ds:datastoreItem>
</file>

<file path=customXml/itemProps8.xml><?xml version="1.0" encoding="utf-8"?>
<ds:datastoreItem xmlns:ds="http://schemas.openxmlformats.org/officeDocument/2006/customXml" ds:itemID="{B8300178-368D-432D-A385-BECA15FFCBEE}">
  <ds:schemaRefs>
    <ds:schemaRef ds:uri="ESRI.ArcGIS.Mapping.OfficeIntegration.PowerPointInfo"/>
  </ds:schemaRefs>
</ds:datastoreItem>
</file>

<file path=customXml/itemProps9.xml><?xml version="1.0" encoding="utf-8"?>
<ds:datastoreItem xmlns:ds="http://schemas.openxmlformats.org/officeDocument/2006/customXml" ds:itemID="{7F523AFC-DBB4-4FAC-BA66-80A2338DD96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7977</TotalTime>
  <Words>1301</Words>
  <Application>Microsoft Office PowerPoint</Application>
  <PresentationFormat>On-screen Show (4:3)</PresentationFormat>
  <Paragraphs>228</Paragraphs>
  <Slides>39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ＭＳ Ｐゴシック</vt:lpstr>
      <vt:lpstr>Arial</vt:lpstr>
      <vt:lpstr>Calibri</vt:lpstr>
      <vt:lpstr>Calibri Light</vt:lpstr>
      <vt:lpstr>Blank Presentation</vt:lpstr>
      <vt:lpstr>Custom Design</vt:lpstr>
      <vt:lpstr>TRI Data Access Overview </vt:lpstr>
      <vt:lpstr>TRI Data Access</vt:lpstr>
      <vt:lpstr>Common Issue With Some Data pulls</vt:lpstr>
      <vt:lpstr>My Recommended Starting 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Live Demonstrations Form R and A Download  and TRI EZ Search </vt:lpstr>
      <vt:lpstr>Form R &amp; A Download</vt:lpstr>
      <vt:lpstr>Method</vt:lpstr>
      <vt:lpstr>Form R &amp; A Download</vt:lpstr>
      <vt:lpstr>Form R &amp; A Download: Filter</vt:lpstr>
      <vt:lpstr>Form R &amp; A Download:  Data Elements</vt:lpstr>
      <vt:lpstr>Form R &amp; A Download:  Data Elements</vt:lpstr>
      <vt:lpstr>Form R &amp; A Download:  Data Elements</vt:lpstr>
      <vt:lpstr>Form R &amp; A Download:  Data Elements</vt:lpstr>
      <vt:lpstr>Form R &amp; A Download: Output</vt:lpstr>
      <vt:lpstr>Output Example</vt:lpstr>
      <vt:lpstr>Output Example</vt:lpstr>
      <vt:lpstr>Basis of Estimate Codes</vt:lpstr>
      <vt:lpstr>Waste Stream Codes</vt:lpstr>
      <vt:lpstr>Waste Treatment Codes</vt:lpstr>
      <vt:lpstr>TRI EZ Search </vt:lpstr>
      <vt:lpstr>PowerPoint Presentation</vt:lpstr>
      <vt:lpstr>PowerPoint Presentation</vt:lpstr>
      <vt:lpstr>EZ Search (Releases to Air):  Data Elements</vt:lpstr>
      <vt:lpstr>EZ Search (Releases to Air):  Data Elements</vt:lpstr>
      <vt:lpstr>EZ Search (Releases to Air):  Data Elements</vt:lpstr>
      <vt:lpstr>EZ Search (Releases to Air): Filters</vt:lpstr>
      <vt:lpstr>EZ Search (Releases to Air): Filters</vt:lpstr>
      <vt:lpstr>EZ Search (Releases to Air):  Output Example</vt:lpstr>
      <vt:lpstr>EZ Search (Releases to Air):  Output Example</vt:lpstr>
      <vt:lpstr>Other TRI Tool Options: </vt:lpstr>
      <vt:lpstr>Help us Improve!</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Witkin, Steve</cp:lastModifiedBy>
  <cp:revision>518</cp:revision>
  <cp:lastPrinted>2018-05-03T13:33:29Z</cp:lastPrinted>
  <dcterms:created xsi:type="dcterms:W3CDTF">2011-02-09T16:00:48Z</dcterms:created>
  <dcterms:modified xsi:type="dcterms:W3CDTF">2018-05-10T16:17:06Z</dcterms:modified>
</cp:coreProperties>
</file>