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4"/>
  </p:notesMasterIdLst>
  <p:sldIdLst>
    <p:sldId id="1112" r:id="rId3"/>
    <p:sldId id="311" r:id="rId4"/>
    <p:sldId id="1113" r:id="rId5"/>
    <p:sldId id="1141" r:id="rId6"/>
    <p:sldId id="1047" r:id="rId7"/>
    <p:sldId id="1050" r:id="rId8"/>
    <p:sldId id="1146" r:id="rId9"/>
    <p:sldId id="1178" r:id="rId10"/>
    <p:sldId id="1179" r:id="rId11"/>
    <p:sldId id="1177" r:id="rId12"/>
    <p:sldId id="1119" r:id="rId13"/>
  </p:sldIdLst>
  <p:sldSz cx="9144000" cy="5143500" type="screen16x9"/>
  <p:notesSz cx="6858000" cy="9144000"/>
  <p:embeddedFontLst>
    <p:embeddedFont>
      <p:font typeface="Avenir Book" panose="02000503020000020003" pitchFamily="2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36" autoAdjust="0"/>
    <p:restoredTop sz="91679" autoAdjust="0"/>
  </p:normalViewPr>
  <p:slideViewPr>
    <p:cSldViewPr snapToGrid="0">
      <p:cViewPr varScale="1">
        <p:scale>
          <a:sx n="139" d="100"/>
          <a:sy n="139" d="100"/>
        </p:scale>
        <p:origin x="40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9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c91bffe8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c91bffe8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2. a “how we work” or “menu of services” some other sort of menu or flowchart (explicitly or implicitly) could be helpful. I tried to put this together in the attached document.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the credibility stuff could be added to an early “about us” slide (like with  our photos) that is highest  priority for Wed. I’d say — and the how-we-work is something that we can just talk about, whether  or  not there’s  a slide.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Easy: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Change background color to the steel blue of the </a:t>
            </a:r>
            <a:r>
              <a:rPr lang="en" dirty="0" err="1"/>
              <a:t>hollowaygroup</a:t>
            </a:r>
            <a:r>
              <a:rPr lang="en" dirty="0"/>
              <a:t> website https://</a:t>
            </a:r>
            <a:r>
              <a:rPr lang="en" dirty="0" err="1"/>
              <a:t>hollowaygroup.org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 just to build a more cohesive branding. If you can grab other aspects of the website - even  a screenshot of the first  page - that might also fit.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Add a photo/image on each slide - these can be free stock photos like on the website, or images from our past work/presentations (I’m attaching the presentation I gave at the energy funders meeting in August - this may have images to use too).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3. Include pictures of you, me, Monica, and take from the </a:t>
            </a:r>
            <a:r>
              <a:rPr lang="en" dirty="0" err="1"/>
              <a:t>hollowaygroup</a:t>
            </a:r>
            <a:r>
              <a:rPr lang="en" dirty="0"/>
              <a:t> website. Since these are phone meetings, it can help them see who’s who.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260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017E-D5AA-7847-A6F8-BF06578A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DDB98-B474-EB45-8311-93E9E22FF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3BA83-52A2-044D-9A1D-C271B9B38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35CEA-A2EF-8D46-B1A3-27CF8145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9A6-086E-2D4F-9E72-4D7C675AE0A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7CB55-7D73-7242-89AD-D36482D1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80DD2-6A7B-2E41-A56F-9DE05ACA9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D04-BC8E-7542-A078-E3495C762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3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A29F-C599-3F4C-986E-0413E445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69B05-BC37-EE4A-98F2-1EBC5947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726E4-98A8-6F49-AE30-4A9111771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F43EB-AD5C-B34C-942B-FA0A8BF82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29B54-5DCB-3745-8D34-A2CC815D3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9E082A-E5A0-9F4A-847C-0B3253EF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9A6-086E-2D4F-9E72-4D7C675AE0A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ACFD4C-8813-AA4B-9DA1-485CBBD4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A35003-1DDA-0741-BDF8-9A68E545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D04-BC8E-7542-A078-E3495C762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38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C2295-B25F-A647-899C-833559AF7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86844-8B20-DA40-BA39-F7132A520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9A6-086E-2D4F-9E72-4D7C675AE0A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5A72B-39CE-D442-96F2-55FDAC50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9552E-1F56-F34E-B928-EB2B1A52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D04-BC8E-7542-A078-E3495C762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4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951EA-02C1-C74C-8F7C-C310D7CC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9A6-086E-2D4F-9E72-4D7C675AE0A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9167D-D151-A043-9932-759DFEE3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57AAA-FE73-814D-BD8B-4CE0B211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D04-BC8E-7542-A078-E3495C762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16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8E36-2A03-6D4A-B8CA-55AD2630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7F48A-0003-C040-8698-7A2BC5C1B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57F46-A67A-3143-9E4A-85F3A4E8C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5BB28-F3DC-9142-9949-B539E98B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9A6-086E-2D4F-9E72-4D7C675AE0A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69B79-3F22-114D-9FD6-9453F55F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3D521-7B07-D549-AA4A-63A9CE09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D04-BC8E-7542-A078-E3495C762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68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09FEC-35C3-954D-BD7B-3132F8B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9268D-71FA-E544-8CA1-29766D42F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9020C-3190-1745-8826-57C6BD206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423D4-664C-284F-A175-21D25DC0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9A6-086E-2D4F-9E72-4D7C675AE0A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83ECB-D061-154D-AA51-6DA5B6C4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D18F1-4032-C443-820B-2EFC351D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D04-BC8E-7542-A078-E3495C762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71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0DDDB-7AC7-0847-8D6A-65A1E6B8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337A7-FBBC-7E43-B449-1906A3A44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994ED-F84D-EE42-98DC-A10E70D5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9A6-086E-2D4F-9E72-4D7C675AE0A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8D782-01BF-BC4C-B2D0-EC05A22C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C49C-3DA5-7F4C-9C55-697ADBC9D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D04-BC8E-7542-A078-E3495C762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8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55567-7C91-0247-A007-8889A24B0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1F301-B38D-F244-ACC2-A0F32BBAC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76519-B956-4443-8FC0-BB4676E4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9A6-086E-2D4F-9E72-4D7C675AE0A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E1059-A54E-EE4F-8DFF-67E312EF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A2083-DFBB-E04E-99C8-8C73695A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D04-BC8E-7542-A078-E3495C762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91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2/28/23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13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2949C-A773-A74D-8E52-51101DAF6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CD506-7D53-4940-B192-71284E3D4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43E69-2F2D-7040-BFF2-C4BC230E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9A6-086E-2D4F-9E72-4D7C675AE0A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159E2-78F2-7442-9F27-27B5BF2FC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2EF25-C4C5-A34F-BF92-B2BF124D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D04-BC8E-7542-A078-E3495C762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5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F28E-F404-F547-8B94-C7A204C07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3D48-0753-EB4D-A67F-9D5D3B55E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77064-A7F9-0042-9D5F-69F50B04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9A6-086E-2D4F-9E72-4D7C675AE0A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D811C-6D72-F14C-B8FB-10A2395A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E880B-ED24-CB42-8157-9B17E614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D04-BC8E-7542-A078-E3495C762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5B12-1CA6-334B-A290-8E00277E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E3238-6895-A148-B9EF-4E2D86088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86887-82B1-7943-9E34-A92711A5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89A6-086E-2D4F-9E72-4D7C675AE0A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D925D-8BE1-2945-9E37-4CE99E01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D96E7-9E5C-8D46-88BF-F48F8F29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D04-BC8E-7542-A078-E3495C762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4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C95AA-B855-454F-A4BD-73391597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D0CD4-2846-9343-8B7B-F25BDCCBA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AA3FC-90A1-4347-A021-531F1FD8D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89A6-086E-2D4F-9E72-4D7C675AE0A7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FE57-38D8-824B-AB6B-1201C51CB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3D80E-FF33-2C4F-AFAB-A4555121D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2AD04-BC8E-7542-A078-E3495C762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4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C5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192406"/>
            <a:ext cx="8778240" cy="477392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4326153"/>
            <a:ext cx="4800600" cy="0"/>
          </a:xfrm>
          <a:prstGeom prst="line">
            <a:avLst/>
          </a:prstGeom>
          <a:ln>
            <a:solidFill>
              <a:srgbClr val="4C5E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B916B1E-8E2F-0442-9EA1-0A9C04490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27" y="2910789"/>
            <a:ext cx="8327136" cy="789961"/>
          </a:xfrm>
        </p:spPr>
        <p:txBody>
          <a:bodyPr>
            <a:normAutofit fontScale="90000"/>
          </a:bodyPr>
          <a:lstStyle/>
          <a:p>
            <a:r>
              <a:rPr lang="en-US" sz="4350" dirty="0">
                <a:solidFill>
                  <a:srgbClr val="4C5E72"/>
                </a:solidFill>
              </a:rPr>
              <a:t>Satellite Data for Air Quality and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54A9E-213D-ED46-BA36-0BF1D3AC0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8" y="3718322"/>
            <a:ext cx="6575895" cy="1248013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4C5E72"/>
                </a:solidFill>
              </a:rPr>
              <a:t>The NASA Health and Air Quality Applied Sciences Team (HAQAST)</a:t>
            </a:r>
          </a:p>
          <a:p>
            <a:r>
              <a:rPr lang="en-US" sz="1500" dirty="0">
                <a:solidFill>
                  <a:srgbClr val="4C5E72"/>
                </a:solidFill>
              </a:rPr>
              <a:t>3</a:t>
            </a:r>
            <a:r>
              <a:rPr lang="en-US" sz="1500" baseline="30000" dirty="0">
                <a:solidFill>
                  <a:srgbClr val="4C5E72"/>
                </a:solidFill>
              </a:rPr>
              <a:t>rd</a:t>
            </a:r>
            <a:r>
              <a:rPr lang="en-US" sz="1500" dirty="0">
                <a:solidFill>
                  <a:srgbClr val="4C5E72"/>
                </a:solidFill>
              </a:rPr>
              <a:t>  Generation; 2021-2025</a:t>
            </a:r>
          </a:p>
          <a:p>
            <a:r>
              <a:rPr lang="en-US" sz="1500" dirty="0">
                <a:solidFill>
                  <a:srgbClr val="4C5E72"/>
                </a:solidFill>
              </a:rPr>
              <a:t>Tracey Holloway, University of Wisconsin—Madison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23A21-D76E-AD42-89AB-7042FD8C85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192405"/>
            <a:ext cx="8778240" cy="2823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28970A-80A9-8E44-B77A-005982318A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359" y="3614048"/>
            <a:ext cx="1538744" cy="1248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AF5A93-CFE1-9141-8824-F301BD4FB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26" y="3842195"/>
            <a:ext cx="1134597" cy="96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99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5A225FA-777F-1C87-A3D9-D93F62E3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7499" y="0"/>
            <a:ext cx="145014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976997-D2B5-943F-9699-288A248A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32" y="323739"/>
            <a:ext cx="6585966" cy="99417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Come to the next HAQAST meeting!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9778F-B050-14B2-5E60-D5C6C89FD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696" y="1317911"/>
            <a:ext cx="5616702" cy="32635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Next public meeting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HAQAST Missouri</a:t>
            </a:r>
            <a:r>
              <a:rPr lang="en-US" dirty="0">
                <a:solidFill>
                  <a:schemeClr val="bg1"/>
                </a:solidFill>
              </a:rPr>
              <a:t>, at Washington University in </a:t>
            </a:r>
            <a:r>
              <a:rPr lang="en-US" b="1" dirty="0">
                <a:solidFill>
                  <a:schemeClr val="bg1"/>
                </a:solidFill>
              </a:rPr>
              <a:t>St. Louis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April 18th and 19th, 2023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Free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b="1" dirty="0">
                <a:solidFill>
                  <a:schemeClr val="bg1"/>
                </a:solidFill>
              </a:rPr>
              <a:t>hybrid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Funding stipends for stakeholder travel is available (</a:t>
            </a:r>
            <a:r>
              <a:rPr lang="en-US" b="1" dirty="0">
                <a:solidFill>
                  <a:schemeClr val="bg1"/>
                </a:solidFill>
              </a:rPr>
              <a:t>$1,500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Mix of stakeholder and academic speakers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4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875" y="38"/>
            <a:ext cx="920080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400" y="1114463"/>
            <a:ext cx="9200799" cy="40611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55314" y="199407"/>
            <a:ext cx="7167900" cy="8829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2800" dirty="0">
                <a:solidFill>
                  <a:srgbClr val="FFFFFF"/>
                </a:solidFill>
              </a:rPr>
              <a:t>Welcome to HAQAST Launch21</a:t>
            </a:r>
            <a:endParaRPr sz="28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2B0B1-526B-A047-877D-BCF5459B1E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47" y="2202759"/>
            <a:ext cx="9733411" cy="2972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018E84-D391-9244-8E6C-8CB9A36787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801" y="0"/>
            <a:ext cx="9229200" cy="1884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97717C-D770-C9CE-8A25-3421641C9902}"/>
              </a:ext>
            </a:extLst>
          </p:cNvPr>
          <p:cNvSpPr txBox="1"/>
          <p:nvPr/>
        </p:nvSpPr>
        <p:spPr>
          <a:xfrm>
            <a:off x="4094051" y="1473945"/>
            <a:ext cx="184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</a:rPr>
              <a:t>HAQAST.org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1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13B3-B9A7-1747-9925-E0CE5728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What is “hay-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kast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3BF27-4F8A-DE48-9AE0-C909A6AD9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529179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Health and Air Quality Applied Sciences Team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NASA-funded Applied Sciences Team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4 year initiative through 2025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14 Members  and 70+ co-investigators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Mission: Connect NASA science with air quality and health applications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Three types of work: 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Member projects 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Tiger team projects (collaborative)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Outreach, engagement, rapid response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26AEE-FD07-F94B-8B7D-9BA65265E1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5203">
            <a:off x="5311386" y="484816"/>
            <a:ext cx="3206573" cy="1821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FA4E9A-2807-C745-A8E8-5A564C7C27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08851">
            <a:off x="4821055" y="2674771"/>
            <a:ext cx="3047042" cy="3187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78F34F-14BF-D74A-B646-737EA81287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1720">
            <a:off x="6760921" y="1659731"/>
            <a:ext cx="2395071" cy="2682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42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1742" y="39583"/>
            <a:ext cx="5829300" cy="89726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venir Book"/>
                <a:cs typeface="Avenir Book"/>
              </a:rPr>
              <a:t>14 NASA Health and Air Quality 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Avenir Book"/>
                <a:cs typeface="Avenir Book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venir Book"/>
                <a:cs typeface="Avenir Book"/>
              </a:rPr>
              <a:t>Applied Sciences Team Members (HAQAST)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22047" y="820607"/>
            <a:ext cx="52757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Tracey Holloway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(Team Lead, UW-Madison)</a:t>
            </a:r>
          </a:p>
          <a:p>
            <a:pPr>
              <a:defRPr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Susan </a:t>
            </a:r>
            <a:r>
              <a:rPr 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Anenberg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(George Washington University)</a:t>
            </a: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Avenir Book"/>
              <a:cs typeface="Avenir Book"/>
            </a:endParaRPr>
          </a:p>
          <a:p>
            <a:pPr>
              <a:defRPr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Bryan Duncan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(NASA GSFC)</a:t>
            </a:r>
          </a:p>
          <a:p>
            <a:pPr>
              <a:defRPr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Arlene Fiore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(Columbia University)</a:t>
            </a:r>
          </a:p>
          <a:p>
            <a:pPr>
              <a:defRPr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Pawan Gupta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(Universities Space Research Association)</a:t>
            </a:r>
          </a:p>
          <a:p>
            <a:pPr>
              <a:defRPr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Yang Liu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(Emory University)</a:t>
            </a:r>
          </a:p>
          <a:p>
            <a:pPr>
              <a:defRPr/>
            </a:pPr>
            <a:r>
              <a:rPr 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Jingqiu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 Mao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(University of Alaska, Fairbanks)</a:t>
            </a:r>
          </a:p>
          <a:p>
            <a:pPr>
              <a:defRPr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Randall Martin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(Washington University)</a:t>
            </a:r>
          </a:p>
          <a:p>
            <a:pPr>
              <a:defRPr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Ted Russell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(Georgia Tech)</a:t>
            </a:r>
          </a:p>
          <a:p>
            <a:pPr>
              <a:defRPr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Jeffrey Pierce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(Colorado State University)</a:t>
            </a:r>
          </a:p>
          <a:p>
            <a:pPr>
              <a:defRPr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Amber Soja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(National Institute of Aerospace)</a:t>
            </a:r>
          </a:p>
          <a:p>
            <a:pPr>
              <a:defRPr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Daniel Tong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(George Mason University)</a:t>
            </a:r>
          </a:p>
          <a:p>
            <a:pPr>
              <a:defRPr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Christopher Uejio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(Florida State University)</a:t>
            </a:r>
          </a:p>
          <a:p>
            <a:pPr>
              <a:defRPr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Qian Xiao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(University of Texas Health Science Center at Houston)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76024" y="4787291"/>
            <a:ext cx="145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i="1" dirty="0" err="1">
                <a:solidFill>
                  <a:srgbClr val="921A1E"/>
                </a:solidFill>
                <a:latin typeface="Avenir Book"/>
                <a:cs typeface="Avenir Book"/>
              </a:rPr>
              <a:t>haqast.org</a:t>
            </a:r>
            <a:endParaRPr lang="en-US" sz="1800" i="1" dirty="0">
              <a:solidFill>
                <a:srgbClr val="921A1E"/>
              </a:solidFill>
              <a:latin typeface="Avenir Book"/>
              <a:cs typeface="Avenir Boo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68168-4828-904C-A83A-3F99A9CA9D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26" y="203569"/>
            <a:ext cx="887487" cy="1097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B5787C-8168-EA46-B7CC-3C2C641543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586" y="199508"/>
            <a:ext cx="884172" cy="1097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2A9F63-933B-3349-8CF0-E1CC01F323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7" y="1429441"/>
            <a:ext cx="887487" cy="1097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771316-7171-9B42-87EF-188112D9E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758" y="1429441"/>
            <a:ext cx="886968" cy="1097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AAB811-FBC2-A342-B748-467E03DE85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070" y="1429441"/>
            <a:ext cx="886968" cy="1097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1987D0-455C-7548-A0A2-24FF243BC1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4255" y="1429441"/>
            <a:ext cx="886968" cy="10972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CB8005-8154-4F4E-8FC8-A88511763E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1468" y="2636046"/>
            <a:ext cx="886968" cy="10972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9A65FE-56CC-0A4F-865E-7A74BE76CF5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092" y="2636046"/>
            <a:ext cx="886969" cy="1097280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085845D-7564-4CF7-9264-6BC23746D81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4255" y="2635770"/>
            <a:ext cx="886968" cy="1097280"/>
          </a:xfrm>
          <a:prstGeom prst="rect">
            <a:avLst/>
          </a:prstGeom>
        </p:spPr>
      </p:pic>
      <p:pic>
        <p:nvPicPr>
          <p:cNvPr id="13" name="Picture 1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FB96393-F573-4225-B863-E52F3D72FE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0010" y="199232"/>
            <a:ext cx="884172" cy="1097280"/>
          </a:xfrm>
          <a:prstGeom prst="rect">
            <a:avLst/>
          </a:prstGeom>
        </p:spPr>
      </p:pic>
      <p:pic>
        <p:nvPicPr>
          <p:cNvPr id="18" name="Picture 17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28269A35-C957-4700-92AC-D28316EF498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86" y="2636046"/>
            <a:ext cx="886968" cy="1097280"/>
          </a:xfrm>
          <a:prstGeom prst="rect">
            <a:avLst/>
          </a:prstGeom>
        </p:spPr>
      </p:pic>
      <p:pic>
        <p:nvPicPr>
          <p:cNvPr id="27" name="Picture 2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F441042-8469-46B4-81A6-3632D769433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45" y="3872044"/>
            <a:ext cx="886968" cy="1097280"/>
          </a:xfrm>
          <a:prstGeom prst="rect">
            <a:avLst/>
          </a:prstGeom>
        </p:spPr>
      </p:pic>
      <p:pic>
        <p:nvPicPr>
          <p:cNvPr id="31" name="Picture 30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DE775324-47F1-4B7D-A73A-16122093021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9790" y="3873387"/>
            <a:ext cx="886968" cy="1095937"/>
          </a:xfrm>
          <a:prstGeom prst="rect">
            <a:avLst/>
          </a:prstGeom>
        </p:spPr>
      </p:pic>
      <p:pic>
        <p:nvPicPr>
          <p:cNvPr id="33" name="Picture 32" descr="A picture containing tree, outdoor, person, garden&#10;&#10;Description automatically generated">
            <a:extLst>
              <a:ext uri="{FF2B5EF4-FFF2-40B4-BE49-F238E27FC236}">
                <a16:creationId xmlns:a16="http://schemas.microsoft.com/office/drawing/2014/main" id="{C833CF42-3E9A-46C9-8B30-E9CC3366BA0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214" y="3873663"/>
            <a:ext cx="88696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4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3CBCB4-E567-5DBB-E4DF-9E193DAC2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E9D804-BBAD-EDC8-F47E-BDCFFEF00DE9}"/>
              </a:ext>
            </a:extLst>
          </p:cNvPr>
          <p:cNvSpPr txBox="1"/>
          <p:nvPr/>
        </p:nvSpPr>
        <p:spPr>
          <a:xfrm>
            <a:off x="4767481" y="4928056"/>
            <a:ext cx="4376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svs.gsfc.nasa.gov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/vis/a030000/a030000/a030065/earth-spiral-06.23.21.001_print.jpg</a:t>
            </a:r>
          </a:p>
        </p:txBody>
      </p:sp>
    </p:spTree>
    <p:extLst>
      <p:ext uri="{BB962C8B-B14F-4D97-AF65-F5344CB8AC3E}">
        <p14:creationId xmlns:p14="http://schemas.microsoft.com/office/powerpoint/2010/main" val="338726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323" y="1484273"/>
            <a:ext cx="8706678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b="1" dirty="0">
              <a:solidFill>
                <a:prstClr val="black"/>
              </a:solidFill>
              <a:latin typeface="Calibri"/>
            </a:endParaRPr>
          </a:p>
          <a:p>
            <a:endParaRPr lang="en-US" sz="2100" b="1" dirty="0">
              <a:solidFill>
                <a:prstClr val="black"/>
              </a:solidFill>
              <a:latin typeface="Calibri"/>
            </a:endParaRPr>
          </a:p>
          <a:p>
            <a:endParaRPr lang="en-US" sz="2100" b="1" dirty="0">
              <a:solidFill>
                <a:prstClr val="black"/>
              </a:solidFill>
              <a:latin typeface="Calibri"/>
            </a:endParaRPr>
          </a:p>
          <a:p>
            <a:r>
              <a:rPr lang="en-US" sz="2100" b="1" dirty="0">
                <a:solidFill>
                  <a:schemeClr val="bg2"/>
                </a:solidFill>
                <a:latin typeface="Avenir Book" panose="02000503020000020003" pitchFamily="2" charset="0"/>
              </a:rPr>
              <a:t>The team structure fundamentally changes outcomes.</a:t>
            </a:r>
          </a:p>
          <a:p>
            <a:r>
              <a:rPr lang="en-US" sz="2100" b="1" dirty="0">
                <a:solidFill>
                  <a:schemeClr val="bg2"/>
                </a:solidFill>
                <a:latin typeface="Avenir Book" panose="02000503020000020003" pitchFamily="2" charset="0"/>
              </a:rPr>
              <a:t> </a:t>
            </a:r>
            <a:endParaRPr lang="en-US" sz="2100" dirty="0">
              <a:solidFill>
                <a:schemeClr val="bg2"/>
              </a:solidFill>
              <a:latin typeface="Avenir Book" panose="02000503020000020003" pitchFamily="2" charset="0"/>
            </a:endParaRPr>
          </a:p>
          <a:p>
            <a:pPr marL="257175" indent="-257175">
              <a:buFontTx/>
              <a:buChar char="•"/>
            </a:pPr>
            <a:r>
              <a:rPr lang="en-US" sz="2100" dirty="0">
                <a:solidFill>
                  <a:schemeClr val="bg2"/>
                </a:solidFill>
                <a:latin typeface="Avenir Book" panose="02000503020000020003" pitchFamily="2" charset="0"/>
              </a:rPr>
              <a:t>Increased visibility of work and resources to end-users</a:t>
            </a:r>
          </a:p>
          <a:p>
            <a:pPr marL="257175" indent="-257175">
              <a:buFontTx/>
              <a:buChar char="•"/>
            </a:pPr>
            <a:r>
              <a:rPr lang="en-US" sz="2100" dirty="0">
                <a:solidFill>
                  <a:schemeClr val="bg2"/>
                </a:solidFill>
                <a:latin typeface="Avenir Book" panose="02000503020000020003" pitchFamily="2" charset="0"/>
              </a:rPr>
              <a:t>Culture to support and promote collaborations and synergies</a:t>
            </a:r>
          </a:p>
          <a:p>
            <a:pPr marL="257175" indent="-257175">
              <a:buFontTx/>
              <a:buChar char="•"/>
            </a:pPr>
            <a:r>
              <a:rPr lang="en-US" sz="2100" dirty="0">
                <a:solidFill>
                  <a:schemeClr val="bg2"/>
                </a:solidFill>
                <a:latin typeface="Avenir Book" panose="02000503020000020003" pitchFamily="2" charset="0"/>
              </a:rPr>
              <a:t>Growth of two-way dialogue </a:t>
            </a:r>
          </a:p>
          <a:p>
            <a:pPr marL="257175" indent="-257175">
              <a:buFontTx/>
              <a:buChar char="•"/>
            </a:pPr>
            <a:r>
              <a:rPr lang="en-US" sz="2100" dirty="0">
                <a:solidFill>
                  <a:schemeClr val="bg2"/>
                </a:solidFill>
                <a:latin typeface="Avenir Book" panose="02000503020000020003" pitchFamily="2" charset="0"/>
              </a:rPr>
              <a:t>Increased collaborations to meet stakeholder needs </a:t>
            </a:r>
          </a:p>
          <a:p>
            <a:pPr marL="257175" indent="-257175">
              <a:buFontTx/>
              <a:buChar char="•"/>
            </a:pPr>
            <a:r>
              <a:rPr lang="en-US" sz="2100" dirty="0">
                <a:solidFill>
                  <a:schemeClr val="bg2"/>
                </a:solidFill>
                <a:latin typeface="Avenir Book" panose="02000503020000020003" pitchFamily="2" charset="0"/>
              </a:rPr>
              <a:t>Rapid spin-up of high-value activities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5456F5-1BB5-434A-AA3E-0E31328F7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99" y="264314"/>
            <a:ext cx="1564366" cy="1467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1AF06B-EE2F-D145-A84D-03FC1C491A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892" y="198221"/>
            <a:ext cx="1809894" cy="14679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C508A2-18B3-8641-8C9D-DEF0929C087C}"/>
              </a:ext>
            </a:extLst>
          </p:cNvPr>
          <p:cNvSpPr txBox="1"/>
          <p:nvPr/>
        </p:nvSpPr>
        <p:spPr>
          <a:xfrm>
            <a:off x="2425550" y="1666154"/>
            <a:ext cx="1455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HAQAST1:</a:t>
            </a:r>
          </a:p>
          <a:p>
            <a:pPr algn="ctr"/>
            <a:r>
              <a:rPr lang="en-US" i="1" dirty="0">
                <a:solidFill>
                  <a:srgbClr val="002060"/>
                </a:solidFill>
              </a:rPr>
              <a:t>2011-2016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C1A48-BAFC-1842-9050-6A58B92E5FDC}"/>
              </a:ext>
            </a:extLst>
          </p:cNvPr>
          <p:cNvSpPr txBox="1"/>
          <p:nvPr/>
        </p:nvSpPr>
        <p:spPr>
          <a:xfrm>
            <a:off x="4329426" y="1666154"/>
            <a:ext cx="224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HAQAST2: </a:t>
            </a:r>
            <a:r>
              <a:rPr lang="en-US" i="1" dirty="0">
                <a:solidFill>
                  <a:srgbClr val="002060"/>
                </a:solidFill>
              </a:rPr>
              <a:t>2016-2020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HAQAST3: </a:t>
            </a:r>
            <a:r>
              <a:rPr lang="en-US" b="1" i="1" dirty="0">
                <a:solidFill>
                  <a:srgbClr val="002060"/>
                </a:solidFill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402915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C7F6BA1-1267-DB4B-BE37-A8374BEFD506}" type="slidenum">
              <a:rPr lang="en-US" sz="135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6</a:t>
            </a:fld>
            <a:endParaRPr lang="en-US" sz="135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1196" y="279003"/>
            <a:ext cx="5549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100" kern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HAQAST Supports Two Types of Projects: </a:t>
            </a:r>
          </a:p>
          <a:p>
            <a:pPr defTabSz="685800">
              <a:buClrTx/>
            </a:pPr>
            <a:r>
              <a:rPr lang="en-US" sz="2100" kern="12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	Individual &amp; Tiger Team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1426" y="1346907"/>
            <a:ext cx="12524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March. 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6785" y="1346907"/>
            <a:ext cx="10376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2022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132410" y="1651619"/>
            <a:ext cx="5868590" cy="2080088"/>
          </a:xfrm>
          <a:prstGeom prst="rightArrow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03598" y="1651619"/>
            <a:ext cx="4141670" cy="2080088"/>
          </a:xfrm>
          <a:prstGeom prst="rightArrow">
            <a:avLst/>
          </a:prstGeom>
          <a:solidFill>
            <a:srgbClr val="202C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Calibri"/>
              </a:rPr>
              <a:t>14 HAQAST Members’ Proposed Initiatives</a:t>
            </a:r>
          </a:p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Calibri"/>
              </a:rPr>
              <a:t>with stakeholders &amp; Co-I collaborators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C0184D0-11C8-3849-A26F-67D8F9623333}"/>
              </a:ext>
            </a:extLst>
          </p:cNvPr>
          <p:cNvSpPr/>
          <p:nvPr/>
        </p:nvSpPr>
        <p:spPr>
          <a:xfrm>
            <a:off x="6058815" y="2878708"/>
            <a:ext cx="2116862" cy="2080088"/>
          </a:xfrm>
          <a:prstGeom prst="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srgbClr val="70AD47">
                    <a:lumMod val="75000"/>
                  </a:srgbClr>
                </a:solidFill>
                <a:latin typeface="Calibri"/>
              </a:rPr>
              <a:t>TBD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240103" y="2878708"/>
            <a:ext cx="2116862" cy="2080088"/>
          </a:xfrm>
          <a:prstGeom prst="rightArrow">
            <a:avLst/>
          </a:prstGeom>
          <a:solidFill>
            <a:srgbClr val="FF6600">
              <a:alpha val="4470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Calibri"/>
              </a:rPr>
              <a:t>Year 2 “Tiger Teams”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991852" y="2958454"/>
            <a:ext cx="2353416" cy="2080088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Calibri"/>
              </a:rPr>
              <a:t>Year 1 “Tiger Teams” </a:t>
            </a:r>
          </a:p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Calibri"/>
              </a:rPr>
              <a:t>larger collaborations</a:t>
            </a:r>
          </a:p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Calibri"/>
              </a:rPr>
              <a:t>Focused, stakeholder-based, short-term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045511-EFFA-EF49-BB5F-459ADF52E414}"/>
              </a:ext>
            </a:extLst>
          </p:cNvPr>
          <p:cNvSpPr txBox="1"/>
          <p:nvPr/>
        </p:nvSpPr>
        <p:spPr>
          <a:xfrm>
            <a:off x="7150809" y="1294874"/>
            <a:ext cx="10376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A99F52-C773-9B43-92D9-89C766F93E50}"/>
              </a:ext>
            </a:extLst>
          </p:cNvPr>
          <p:cNvSpPr txBox="1"/>
          <p:nvPr/>
        </p:nvSpPr>
        <p:spPr>
          <a:xfrm>
            <a:off x="5865203" y="1294874"/>
            <a:ext cx="10376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3231AB-3F5E-DE4A-A33F-CAD964F3BBDD}"/>
              </a:ext>
            </a:extLst>
          </p:cNvPr>
          <p:cNvSpPr txBox="1"/>
          <p:nvPr/>
        </p:nvSpPr>
        <p:spPr>
          <a:xfrm>
            <a:off x="4587287" y="1294874"/>
            <a:ext cx="10376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2024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C18D31-2036-C24B-935F-500C0738D0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" y="60312"/>
            <a:ext cx="1583458" cy="12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9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5469F-BEFF-B0C8-C447-FF8F73C3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46" y="180578"/>
            <a:ext cx="5235702" cy="99417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Enabling high-frequency satellite data in the USEPA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AirNow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6C92C-B480-86C7-8AA0-D3FC80B9B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80" y="1540828"/>
            <a:ext cx="5427608" cy="1569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Team Lead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Pawan Gupta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Phil Dickerson and Barron Henderson with the US Environmental Protection Agency (EPA), and Shobha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Kondragunta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with the National Oceanic and Atmospheric Administration (NOAA)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4C46EE-0CC5-EB94-896C-86DC54959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-52263"/>
            <a:ext cx="4014216" cy="36129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2BF18D-D0B8-2657-FDD0-173591389D05}"/>
              </a:ext>
            </a:extLst>
          </p:cNvPr>
          <p:cNvSpPr txBox="1"/>
          <p:nvPr/>
        </p:nvSpPr>
        <p:spPr>
          <a:xfrm>
            <a:off x="91187" y="3393262"/>
            <a:ext cx="6601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This project …[will] develop a value added hourly and daily PM</a:t>
            </a:r>
            <a:r>
              <a:rPr lang="en-US" sz="2400" i="1" baseline="-25000" dirty="0"/>
              <a:t>2.5</a:t>
            </a:r>
            <a:r>
              <a:rPr lang="en-US" sz="2400" i="1" dirty="0"/>
              <a:t> dataset covering [the continental U.S.] region and 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integrate it into the </a:t>
            </a:r>
            <a:r>
              <a:rPr lang="en-US" sz="2400" b="1" i="1" dirty="0" err="1">
                <a:solidFill>
                  <a:srgbClr val="C00000"/>
                </a:solidFill>
              </a:rPr>
              <a:t>AirNow</a:t>
            </a:r>
            <a:r>
              <a:rPr lang="en-US" sz="2400" b="1" i="1" dirty="0">
                <a:solidFill>
                  <a:srgbClr val="C00000"/>
                </a:solidFill>
              </a:rPr>
              <a:t> system.</a:t>
            </a:r>
          </a:p>
        </p:txBody>
      </p:sp>
      <p:pic>
        <p:nvPicPr>
          <p:cNvPr id="1026" name="Picture 2" descr="heashot Gupta">
            <a:extLst>
              <a:ext uri="{FF2B5EF4-FFF2-40B4-BE49-F238E27FC236}">
                <a16:creationId xmlns:a16="http://schemas.microsoft.com/office/drawing/2014/main" id="{907D9805-F320-B7E8-E2D7-2B878EE40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08" y="3537469"/>
            <a:ext cx="1673605" cy="15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6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ECEDED-2F8E-63BC-305E-DDF1BE1CD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510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57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B917A8-7300-E6D5-5790-ACBBCC126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48" y="0"/>
            <a:ext cx="71299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5062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9854</TotalTime>
  <Words>685</Words>
  <Application>Microsoft Macintosh PowerPoint</Application>
  <PresentationFormat>On-screen Show (16:9)</PresentationFormat>
  <Paragraphs>87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Book</vt:lpstr>
      <vt:lpstr>Calibri</vt:lpstr>
      <vt:lpstr>Calibri Light</vt:lpstr>
      <vt:lpstr>Simple Light</vt:lpstr>
      <vt:lpstr>Office Theme</vt:lpstr>
      <vt:lpstr>Satellite Data for Air Quality and Health</vt:lpstr>
      <vt:lpstr>What is “hay-kast”?</vt:lpstr>
      <vt:lpstr>14 NASA Health and Air Quality  Applied Sciences Team Members (HAQAST)</vt:lpstr>
      <vt:lpstr>PowerPoint Presentation</vt:lpstr>
      <vt:lpstr>PowerPoint Presentation</vt:lpstr>
      <vt:lpstr>PowerPoint Presentation</vt:lpstr>
      <vt:lpstr>Enabling high-frequency satellite data in the USEPA AirNow system</vt:lpstr>
      <vt:lpstr>PowerPoint Presentation</vt:lpstr>
      <vt:lpstr>PowerPoint Presentation</vt:lpstr>
      <vt:lpstr>Come to the next HAQAST meeting!</vt:lpstr>
      <vt:lpstr>Welcome to HAQAST Launch21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Air Quality Impacts  of Energy System Change</dc:title>
  <dc:creator>Paul Meier</dc:creator>
  <cp:lastModifiedBy>TRACEY HOLLOWAY</cp:lastModifiedBy>
  <cp:revision>141</cp:revision>
  <dcterms:modified xsi:type="dcterms:W3CDTF">2023-03-01T02:03:41Z</dcterms:modified>
</cp:coreProperties>
</file>