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57" r:id="rId4"/>
    <p:sldId id="267" r:id="rId5"/>
    <p:sldId id="262" r:id="rId6"/>
    <p:sldId id="263" r:id="rId7"/>
    <p:sldId id="264" r:id="rId8"/>
    <p:sldId id="265" r:id="rId9"/>
    <p:sldId id="266" r:id="rId10"/>
    <p:sldId id="298" r:id="rId11"/>
    <p:sldId id="299" r:id="rId12"/>
  </p:sldIdLst>
  <p:sldSz cx="12192000" cy="6858000"/>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4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86369" autoAdjust="0"/>
  </p:normalViewPr>
  <p:slideViewPr>
    <p:cSldViewPr snapToGrid="0">
      <p:cViewPr varScale="1">
        <p:scale>
          <a:sx n="73" d="100"/>
          <a:sy n="73"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erson, Phil" userId="929e9c5c-a86d-4e0b-aa7c-71ef8c7a5eba" providerId="ADAL" clId="{9D3B4F36-346D-4788-B563-BFE2D4D649F6}"/>
    <pc:docChg chg="custSel addSld delSld modSld sldOrd">
      <pc:chgData name="Dickerson, Phil" userId="929e9c5c-a86d-4e0b-aa7c-71ef8c7a5eba" providerId="ADAL" clId="{9D3B4F36-346D-4788-B563-BFE2D4D649F6}" dt="2023-02-27T18:34:05.307" v="425" actId="403"/>
      <pc:docMkLst>
        <pc:docMk/>
      </pc:docMkLst>
      <pc:sldChg chg="modSp mod">
        <pc:chgData name="Dickerson, Phil" userId="929e9c5c-a86d-4e0b-aa7c-71ef8c7a5eba" providerId="ADAL" clId="{9D3B4F36-346D-4788-B563-BFE2D4D649F6}" dt="2023-02-27T15:30:25.084" v="30" actId="20577"/>
        <pc:sldMkLst>
          <pc:docMk/>
          <pc:sldMk cId="208549123" sldId="257"/>
        </pc:sldMkLst>
        <pc:spChg chg="mod">
          <ac:chgData name="Dickerson, Phil" userId="929e9c5c-a86d-4e0b-aa7c-71ef8c7a5eba" providerId="ADAL" clId="{9D3B4F36-346D-4788-B563-BFE2D4D649F6}" dt="2023-02-27T15:30:25.084" v="30" actId="20577"/>
          <ac:spMkLst>
            <pc:docMk/>
            <pc:sldMk cId="208549123" sldId="257"/>
            <ac:spMk id="2" creationId="{3ACD72B5-37CF-4F15-9877-7F97F95823A8}"/>
          </ac:spMkLst>
        </pc:spChg>
      </pc:sldChg>
      <pc:sldChg chg="modSp del mod">
        <pc:chgData name="Dickerson, Phil" userId="929e9c5c-a86d-4e0b-aa7c-71ef8c7a5eba" providerId="ADAL" clId="{9D3B4F36-346D-4788-B563-BFE2D4D649F6}" dt="2023-02-27T17:08:04.702" v="33" actId="2696"/>
        <pc:sldMkLst>
          <pc:docMk/>
          <pc:sldMk cId="1750986392" sldId="261"/>
        </pc:sldMkLst>
        <pc:spChg chg="mod">
          <ac:chgData name="Dickerson, Phil" userId="929e9c5c-a86d-4e0b-aa7c-71ef8c7a5eba" providerId="ADAL" clId="{9D3B4F36-346D-4788-B563-BFE2D4D649F6}" dt="2023-02-27T17:07:36.242" v="32"/>
          <ac:spMkLst>
            <pc:docMk/>
            <pc:sldMk cId="1750986392" sldId="261"/>
            <ac:spMk id="7" creationId="{00000000-0000-0000-0000-000000000000}"/>
          </ac:spMkLst>
        </pc:spChg>
      </pc:sldChg>
      <pc:sldChg chg="del">
        <pc:chgData name="Dickerson, Phil" userId="929e9c5c-a86d-4e0b-aa7c-71ef8c7a5eba" providerId="ADAL" clId="{9D3B4F36-346D-4788-B563-BFE2D4D649F6}" dt="2023-02-27T15:29:54.879" v="0" actId="47"/>
        <pc:sldMkLst>
          <pc:docMk/>
          <pc:sldMk cId="267750679" sldId="267"/>
        </pc:sldMkLst>
      </pc:sldChg>
      <pc:sldChg chg="add">
        <pc:chgData name="Dickerson, Phil" userId="929e9c5c-a86d-4e0b-aa7c-71ef8c7a5eba" providerId="ADAL" clId="{9D3B4F36-346D-4788-B563-BFE2D4D649F6}" dt="2023-02-27T17:07:30.523" v="31" actId="2890"/>
        <pc:sldMkLst>
          <pc:docMk/>
          <pc:sldMk cId="2188925929" sldId="267"/>
        </pc:sldMkLst>
      </pc:sldChg>
      <pc:sldChg chg="del">
        <pc:chgData name="Dickerson, Phil" userId="929e9c5c-a86d-4e0b-aa7c-71ef8c7a5eba" providerId="ADAL" clId="{9D3B4F36-346D-4788-B563-BFE2D4D649F6}" dt="2023-02-27T15:29:54.879" v="0" actId="47"/>
        <pc:sldMkLst>
          <pc:docMk/>
          <pc:sldMk cId="1206159189" sldId="268"/>
        </pc:sldMkLst>
      </pc:sldChg>
      <pc:sldChg chg="del">
        <pc:chgData name="Dickerson, Phil" userId="929e9c5c-a86d-4e0b-aa7c-71ef8c7a5eba" providerId="ADAL" clId="{9D3B4F36-346D-4788-B563-BFE2D4D649F6}" dt="2023-02-27T15:29:54.879" v="0" actId="47"/>
        <pc:sldMkLst>
          <pc:docMk/>
          <pc:sldMk cId="4282268551" sldId="269"/>
        </pc:sldMkLst>
      </pc:sldChg>
      <pc:sldChg chg="del">
        <pc:chgData name="Dickerson, Phil" userId="929e9c5c-a86d-4e0b-aa7c-71ef8c7a5eba" providerId="ADAL" clId="{9D3B4F36-346D-4788-B563-BFE2D4D649F6}" dt="2023-02-27T15:29:54.879" v="0" actId="47"/>
        <pc:sldMkLst>
          <pc:docMk/>
          <pc:sldMk cId="1192460177" sldId="270"/>
        </pc:sldMkLst>
      </pc:sldChg>
      <pc:sldChg chg="del">
        <pc:chgData name="Dickerson, Phil" userId="929e9c5c-a86d-4e0b-aa7c-71ef8c7a5eba" providerId="ADAL" clId="{9D3B4F36-346D-4788-B563-BFE2D4D649F6}" dt="2023-02-27T15:29:54.879" v="0" actId="47"/>
        <pc:sldMkLst>
          <pc:docMk/>
          <pc:sldMk cId="2701133683" sldId="271"/>
        </pc:sldMkLst>
      </pc:sldChg>
      <pc:sldChg chg="modSp mod ord">
        <pc:chgData name="Dickerson, Phil" userId="929e9c5c-a86d-4e0b-aa7c-71ef8c7a5eba" providerId="ADAL" clId="{9D3B4F36-346D-4788-B563-BFE2D4D649F6}" dt="2023-02-27T18:31:37.036" v="82" actId="20577"/>
        <pc:sldMkLst>
          <pc:docMk/>
          <pc:sldMk cId="844399471" sldId="298"/>
        </pc:sldMkLst>
        <pc:spChg chg="mod">
          <ac:chgData name="Dickerson, Phil" userId="929e9c5c-a86d-4e0b-aa7c-71ef8c7a5eba" providerId="ADAL" clId="{9D3B4F36-346D-4788-B563-BFE2D4D649F6}" dt="2023-02-27T18:31:37.036" v="82" actId="20577"/>
          <ac:spMkLst>
            <pc:docMk/>
            <pc:sldMk cId="844399471" sldId="298"/>
            <ac:spMk id="3" creationId="{00000000-0000-0000-0000-000000000000}"/>
          </ac:spMkLst>
        </pc:spChg>
      </pc:sldChg>
      <pc:sldChg chg="modSp add mod ord">
        <pc:chgData name="Dickerson, Phil" userId="929e9c5c-a86d-4e0b-aa7c-71ef8c7a5eba" providerId="ADAL" clId="{9D3B4F36-346D-4788-B563-BFE2D4D649F6}" dt="2023-02-27T18:34:05.307" v="425" actId="403"/>
        <pc:sldMkLst>
          <pc:docMk/>
          <pc:sldMk cId="2251156070" sldId="299"/>
        </pc:sldMkLst>
        <pc:spChg chg="mod">
          <ac:chgData name="Dickerson, Phil" userId="929e9c5c-a86d-4e0b-aa7c-71ef8c7a5eba" providerId="ADAL" clId="{9D3B4F36-346D-4788-B563-BFE2D4D649F6}" dt="2023-02-27T18:32:33.809" v="116" actId="20577"/>
          <ac:spMkLst>
            <pc:docMk/>
            <pc:sldMk cId="2251156070" sldId="299"/>
            <ac:spMk id="5" creationId="{00000000-0000-0000-0000-000000000000}"/>
          </ac:spMkLst>
        </pc:spChg>
        <pc:spChg chg="mod">
          <ac:chgData name="Dickerson, Phil" userId="929e9c5c-a86d-4e0b-aa7c-71ef8c7a5eba" providerId="ADAL" clId="{9D3B4F36-346D-4788-B563-BFE2D4D649F6}" dt="2023-02-27T18:34:05.307" v="425" actId="403"/>
          <ac:spMkLst>
            <pc:docMk/>
            <pc:sldMk cId="2251156070" sldId="29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8F29B0-C225-4A8D-AE08-694AD79B039F}" type="datetimeFigureOut">
              <a:rPr lang="en-US" smtClean="0"/>
              <a:t>2/27/2023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598E33-886A-4757-A2CA-69BA2293FF7C}" type="slidenum">
              <a:rPr lang="en-US" smtClean="0"/>
              <a:t>‹#›</a:t>
            </a:fld>
            <a:endParaRPr lang="en-US" dirty="0"/>
          </a:p>
        </p:txBody>
      </p:sp>
    </p:spTree>
    <p:extLst>
      <p:ext uri="{BB962C8B-B14F-4D97-AF65-F5344CB8AC3E}">
        <p14:creationId xmlns:p14="http://schemas.microsoft.com/office/powerpoint/2010/main" val="205229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200E1-AF21-4219-B702-103FEF891BFE}" type="slidenum">
              <a:rPr lang="en-US">
                <a:ea typeface="ＭＳ Ｐゴシック" pitchFamily="-72" charset="-128"/>
                <a:cs typeface="ＭＳ Ｐゴシック" pitchFamily="-72" charset="-128"/>
              </a:rPr>
              <a:pPr fontAlgn="base">
                <a:spcBef>
                  <a:spcPct val="0"/>
                </a:spcBef>
                <a:spcAft>
                  <a:spcPct val="0"/>
                </a:spcAft>
                <a:defRPr/>
              </a:pPr>
              <a:t>1</a:t>
            </a:fld>
            <a:endParaRPr lang="en-US" dirty="0">
              <a:ea typeface="ＭＳ Ｐゴシック" pitchFamily="-72" charset="-128"/>
              <a:cs typeface="ＭＳ Ｐゴシック" pitchFamily="-72" charset="-128"/>
            </a:endParaRPr>
          </a:p>
        </p:txBody>
      </p:sp>
      <p:sp>
        <p:nvSpPr>
          <p:cNvPr id="17410" name="Rectangle 2"/>
          <p:cNvSpPr>
            <a:spLocks noGrp="1" noRot="1" noChangeAspect="1" noChangeArrowheads="1" noTextEdit="1"/>
          </p:cNvSpPr>
          <p:nvPr>
            <p:ph type="sldImg"/>
          </p:nvPr>
        </p:nvSpPr>
        <p:spPr bwMode="auto">
          <a:xfrm>
            <a:off x="393700" y="687388"/>
            <a:ext cx="6300788" cy="3544887"/>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665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2</a:t>
            </a:fld>
            <a:endParaRPr lang="en-US" dirty="0"/>
          </a:p>
        </p:txBody>
      </p:sp>
    </p:spTree>
    <p:extLst>
      <p:ext uri="{BB962C8B-B14F-4D97-AF65-F5344CB8AC3E}">
        <p14:creationId xmlns:p14="http://schemas.microsoft.com/office/powerpoint/2010/main" val="12225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3</a:t>
            </a:fld>
            <a:endParaRPr lang="en-US" dirty="0"/>
          </a:p>
        </p:txBody>
      </p:sp>
    </p:spTree>
    <p:extLst>
      <p:ext uri="{BB962C8B-B14F-4D97-AF65-F5344CB8AC3E}">
        <p14:creationId xmlns:p14="http://schemas.microsoft.com/office/powerpoint/2010/main" val="116289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4</a:t>
            </a:fld>
            <a:endParaRPr lang="en-US" dirty="0"/>
          </a:p>
        </p:txBody>
      </p:sp>
    </p:spTree>
    <p:extLst>
      <p:ext uri="{BB962C8B-B14F-4D97-AF65-F5344CB8AC3E}">
        <p14:creationId xmlns:p14="http://schemas.microsoft.com/office/powerpoint/2010/main" val="292962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5</a:t>
            </a:fld>
            <a:endParaRPr lang="en-US" dirty="0"/>
          </a:p>
        </p:txBody>
      </p:sp>
    </p:spTree>
    <p:extLst>
      <p:ext uri="{BB962C8B-B14F-4D97-AF65-F5344CB8AC3E}">
        <p14:creationId xmlns:p14="http://schemas.microsoft.com/office/powerpoint/2010/main" val="85652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6</a:t>
            </a:fld>
            <a:endParaRPr lang="en-US" dirty="0"/>
          </a:p>
        </p:txBody>
      </p:sp>
    </p:spTree>
    <p:extLst>
      <p:ext uri="{BB962C8B-B14F-4D97-AF65-F5344CB8AC3E}">
        <p14:creationId xmlns:p14="http://schemas.microsoft.com/office/powerpoint/2010/main" val="103177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7</a:t>
            </a:fld>
            <a:endParaRPr lang="en-US" dirty="0"/>
          </a:p>
        </p:txBody>
      </p:sp>
    </p:spTree>
    <p:extLst>
      <p:ext uri="{BB962C8B-B14F-4D97-AF65-F5344CB8AC3E}">
        <p14:creationId xmlns:p14="http://schemas.microsoft.com/office/powerpoint/2010/main" val="368830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98E33-886A-4757-A2CA-69BA2293FF7C}" type="slidenum">
              <a:rPr lang="en-US" smtClean="0"/>
              <a:t>9</a:t>
            </a:fld>
            <a:endParaRPr lang="en-US" dirty="0"/>
          </a:p>
        </p:txBody>
      </p:sp>
    </p:spTree>
    <p:extLst>
      <p:ext uri="{BB962C8B-B14F-4D97-AF65-F5344CB8AC3E}">
        <p14:creationId xmlns:p14="http://schemas.microsoft.com/office/powerpoint/2010/main" val="355785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5A05E-EC17-47E3-BD44-F585AA4C2720}"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7DAE9-5FE8-4442-878F-5A338C6E35C7}" type="slidenum">
              <a:rPr lang="en-US" smtClean="0"/>
              <a:t>‹#›</a:t>
            </a:fld>
            <a:endParaRPr lang="en-US" dirty="0"/>
          </a:p>
        </p:txBody>
      </p:sp>
    </p:spTree>
    <p:extLst>
      <p:ext uri="{BB962C8B-B14F-4D97-AF65-F5344CB8AC3E}">
        <p14:creationId xmlns:p14="http://schemas.microsoft.com/office/powerpoint/2010/main" val="33278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3057" cy="1975275"/>
          </a:xfrm>
          <a:prstGeom prst="rect">
            <a:avLst/>
          </a:prstGeom>
        </p:spPr>
      </p:pic>
      <p:sp>
        <p:nvSpPr>
          <p:cNvPr id="3" name="Content Placeholder 2"/>
          <p:cNvSpPr>
            <a:spLocks noGrp="1"/>
          </p:cNvSpPr>
          <p:nvPr>
            <p:ph idx="1"/>
          </p:nvPr>
        </p:nvSpPr>
        <p:spPr>
          <a:xfrm>
            <a:off x="838200" y="2209799"/>
            <a:ext cx="10515600" cy="3967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05A05E-EC17-47E3-BD44-F585AA4C2720}"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7DAE9-5FE8-4442-878F-5A338C6E35C7}" type="slidenum">
              <a:rPr lang="en-US" smtClean="0"/>
              <a:t>‹#›</a:t>
            </a:fld>
            <a:endParaRPr lang="en-US" dirty="0"/>
          </a:p>
        </p:txBody>
      </p:sp>
      <p:sp>
        <p:nvSpPr>
          <p:cNvPr id="13" name="Text Placeholder 12"/>
          <p:cNvSpPr>
            <a:spLocks noGrp="1"/>
          </p:cNvSpPr>
          <p:nvPr>
            <p:ph type="body" sz="quarter" idx="13"/>
          </p:nvPr>
        </p:nvSpPr>
        <p:spPr>
          <a:xfrm>
            <a:off x="838200" y="203514"/>
            <a:ext cx="10515600" cy="871805"/>
          </a:xfrm>
          <a:solidFill>
            <a:srgbClr val="FFFFFF">
              <a:alpha val="70000"/>
            </a:srgbClr>
          </a:solidFill>
        </p:spPr>
        <p:txBody>
          <a:bodyPr>
            <a:normAutofit/>
          </a:bodyPr>
          <a:lstStyle>
            <a:lvl1pPr marL="0" indent="0">
              <a:buNone/>
              <a:defRPr sz="4400" b="1">
                <a:solidFill>
                  <a:schemeClr val="accent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pic>
        <p:nvPicPr>
          <p:cNvPr id="2" name="Picture 1"/>
          <p:cNvPicPr>
            <a:picLocks noChangeAspect="1"/>
          </p:cNvPicPr>
          <p:nvPr userDrawn="1"/>
        </p:nvPicPr>
        <p:blipFill>
          <a:blip r:embed="rId3"/>
          <a:stretch>
            <a:fillRect/>
          </a:stretch>
        </p:blipFill>
        <p:spPr>
          <a:xfrm>
            <a:off x="88807" y="5969220"/>
            <a:ext cx="1993565" cy="774259"/>
          </a:xfrm>
          <a:prstGeom prst="rect">
            <a:avLst/>
          </a:prstGeom>
        </p:spPr>
      </p:pic>
    </p:spTree>
    <p:extLst>
      <p:ext uri="{BB962C8B-B14F-4D97-AF65-F5344CB8AC3E}">
        <p14:creationId xmlns:p14="http://schemas.microsoft.com/office/powerpoint/2010/main" val="16384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105A05E-EC17-47E3-BD44-F585AA4C2720}" type="datetimeFigureOut">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17DAE9-5FE8-4442-878F-5A338C6E35C7}" type="slidenum">
              <a:rPr lang="en-US" smtClean="0"/>
              <a:t>‹#›</a:t>
            </a:fld>
            <a:endParaRPr lang="en-US" dirty="0"/>
          </a:p>
        </p:txBody>
      </p:sp>
      <p:pic>
        <p:nvPicPr>
          <p:cNvPr id="6" name="Picture 5"/>
          <p:cNvPicPr>
            <a:picLocks noChangeAspect="1"/>
          </p:cNvPicPr>
          <p:nvPr userDrawn="1"/>
        </p:nvPicPr>
        <p:blipFill>
          <a:blip r:embed="rId2"/>
          <a:stretch>
            <a:fillRect/>
          </a:stretch>
        </p:blipFill>
        <p:spPr>
          <a:xfrm>
            <a:off x="-1057" y="0"/>
            <a:ext cx="12193057" cy="1975275"/>
          </a:xfrm>
          <a:prstGeom prst="rect">
            <a:avLst/>
          </a:prstGeom>
        </p:spPr>
      </p:pic>
      <p:pic>
        <p:nvPicPr>
          <p:cNvPr id="7" name="Picture 6"/>
          <p:cNvPicPr>
            <a:picLocks noChangeAspect="1"/>
          </p:cNvPicPr>
          <p:nvPr userDrawn="1"/>
        </p:nvPicPr>
        <p:blipFill>
          <a:blip r:embed="rId3"/>
          <a:stretch>
            <a:fillRect/>
          </a:stretch>
        </p:blipFill>
        <p:spPr>
          <a:xfrm>
            <a:off x="216235" y="5947216"/>
            <a:ext cx="1993565" cy="774259"/>
          </a:xfrm>
          <a:prstGeom prst="rect">
            <a:avLst/>
          </a:prstGeom>
        </p:spPr>
      </p:pic>
      <p:sp>
        <p:nvSpPr>
          <p:cNvPr id="9" name="Text Placeholder 12"/>
          <p:cNvSpPr>
            <a:spLocks noGrp="1"/>
          </p:cNvSpPr>
          <p:nvPr>
            <p:ph type="body" sz="quarter" idx="13"/>
          </p:nvPr>
        </p:nvSpPr>
        <p:spPr>
          <a:xfrm>
            <a:off x="837671" y="156101"/>
            <a:ext cx="10515600" cy="871805"/>
          </a:xfrm>
          <a:solidFill>
            <a:srgbClr val="FFFFFF">
              <a:alpha val="70000"/>
            </a:srgbClr>
          </a:solidFill>
        </p:spPr>
        <p:txBody>
          <a:bodyPr>
            <a:normAutofit/>
          </a:bodyPr>
          <a:lstStyle>
            <a:lvl1pPr marL="0" indent="0">
              <a:buNone/>
              <a:defRPr sz="4400" b="1">
                <a:solidFill>
                  <a:schemeClr val="accent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3106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5A05E-EC17-47E3-BD44-F585AA4C2720}" type="datetimeFigureOut">
              <a:rPr lang="en-US" smtClean="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17DAE9-5FE8-4442-878F-5A338C6E35C7}" type="slidenum">
              <a:rPr lang="en-US" smtClean="0"/>
              <a:t>‹#›</a:t>
            </a:fld>
            <a:endParaRPr lang="en-US" dirty="0"/>
          </a:p>
        </p:txBody>
      </p:sp>
    </p:spTree>
    <p:extLst>
      <p:ext uri="{BB962C8B-B14F-4D97-AF65-F5344CB8AC3E}">
        <p14:creationId xmlns:p14="http://schemas.microsoft.com/office/powerpoint/2010/main" val="621772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5A05E-EC17-47E3-BD44-F585AA4C2720}" type="datetimeFigureOut">
              <a:rPr lang="en-US" smtClean="0"/>
              <a:t>2/27/2023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DAE9-5FE8-4442-878F-5A338C6E35C7}" type="slidenum">
              <a:rPr lang="en-US" smtClean="0"/>
              <a:t>‹#›</a:t>
            </a:fld>
            <a:endParaRPr lang="en-US" dirty="0"/>
          </a:p>
        </p:txBody>
      </p:sp>
    </p:spTree>
    <p:extLst>
      <p:ext uri="{BB962C8B-B14F-4D97-AF65-F5344CB8AC3E}">
        <p14:creationId xmlns:p14="http://schemas.microsoft.com/office/powerpoint/2010/main" val="163821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louds.jpg" descr="/Volumes/NO NAME/work/AIRNOW/clouds.jpg"/>
          <p:cNvPicPr>
            <a:picLocks noChangeAspect="1"/>
          </p:cNvPicPr>
          <p:nvPr/>
        </p:nvPicPr>
        <p:blipFill>
          <a:blip r:embed="rId3" cstate="print"/>
          <a:srcRect/>
          <a:stretch>
            <a:fillRect/>
          </a:stretch>
        </p:blipFill>
        <p:spPr bwMode="auto">
          <a:xfrm>
            <a:off x="0" y="1587"/>
            <a:ext cx="12052300" cy="5923621"/>
          </a:xfrm>
          <a:prstGeom prst="rect">
            <a:avLst/>
          </a:prstGeom>
          <a:noFill/>
          <a:ln w="9525">
            <a:noFill/>
            <a:miter lim="800000"/>
            <a:headEnd/>
            <a:tailEnd/>
          </a:ln>
        </p:spPr>
      </p:pic>
      <p:pic>
        <p:nvPicPr>
          <p:cNvPr id="16387" name="Picture 4" descr="airnow-logo-blu.jpg"/>
          <p:cNvPicPr>
            <a:picLocks noChangeAspect="1"/>
          </p:cNvPicPr>
          <p:nvPr/>
        </p:nvPicPr>
        <p:blipFill>
          <a:blip r:embed="rId4" cstate="print"/>
          <a:srcRect/>
          <a:stretch>
            <a:fillRect/>
          </a:stretch>
        </p:blipFill>
        <p:spPr bwMode="auto">
          <a:xfrm>
            <a:off x="4194353" y="3050283"/>
            <a:ext cx="4241800" cy="2232025"/>
          </a:xfrm>
          <a:prstGeom prst="rect">
            <a:avLst/>
          </a:prstGeom>
          <a:noFill/>
          <a:ln w="9525">
            <a:noFill/>
            <a:miter lim="800000"/>
            <a:headEnd/>
            <a:tailEnd/>
          </a:ln>
        </p:spPr>
      </p:pic>
      <p:sp>
        <p:nvSpPr>
          <p:cNvPr id="2" name="TextBox 1">
            <a:extLst>
              <a:ext uri="{FF2B5EF4-FFF2-40B4-BE49-F238E27FC236}">
                <a16:creationId xmlns:a16="http://schemas.microsoft.com/office/drawing/2014/main" id="{3ACD72B5-37CF-4F15-9877-7F97F95823A8}"/>
              </a:ext>
            </a:extLst>
          </p:cNvPr>
          <p:cNvSpPr txBox="1"/>
          <p:nvPr/>
        </p:nvSpPr>
        <p:spPr>
          <a:xfrm>
            <a:off x="2580640" y="5577840"/>
            <a:ext cx="7396480" cy="1168400"/>
          </a:xfrm>
          <a:prstGeom prst="rect">
            <a:avLst/>
          </a:prstGeom>
          <a:solidFill>
            <a:schemeClr val="bg1">
              <a:alpha val="70000"/>
            </a:schemeClr>
          </a:solidFill>
        </p:spPr>
        <p:txBody>
          <a:bodyPr vert="horz" wrap="square" lIns="91440" tIns="45720" rIns="91440" bIns="45720" rtlCol="0" anchor="ctr">
            <a:normAutofit fontScale="75000" lnSpcReduction="20000"/>
          </a:bodyPr>
          <a:lstStyle/>
          <a:p>
            <a:pPr algn="ctr"/>
            <a:r>
              <a:rPr lang="en-US" sz="6000" b="1" dirty="0">
                <a:solidFill>
                  <a:srgbClr val="002060"/>
                </a:solidFill>
              </a:rPr>
              <a:t>HAQAST Tiger Team</a:t>
            </a:r>
          </a:p>
          <a:p>
            <a:pPr algn="ctr"/>
            <a:r>
              <a:rPr lang="en-US" sz="2400" b="1" dirty="0">
                <a:solidFill>
                  <a:srgbClr val="002060"/>
                </a:solidFill>
              </a:rPr>
              <a:t>Phil Dickerson, OID/OAQPS</a:t>
            </a:r>
          </a:p>
          <a:p>
            <a:pPr algn="ctr"/>
            <a:r>
              <a:rPr lang="en-US" sz="2400" b="1" dirty="0">
                <a:solidFill>
                  <a:srgbClr val="002060"/>
                </a:solidFill>
              </a:rPr>
              <a:t>March 1, 2023</a:t>
            </a:r>
          </a:p>
        </p:txBody>
      </p:sp>
    </p:spTree>
    <p:extLst>
      <p:ext uri="{BB962C8B-B14F-4D97-AF65-F5344CB8AC3E}">
        <p14:creationId xmlns:p14="http://schemas.microsoft.com/office/powerpoint/2010/main" val="20854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2</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The AirNow Vision</a:t>
            </a:r>
          </a:p>
        </p:txBody>
      </p:sp>
      <p:sp>
        <p:nvSpPr>
          <p:cNvPr id="7" name="TextBox 6"/>
          <p:cNvSpPr txBox="1"/>
          <p:nvPr/>
        </p:nvSpPr>
        <p:spPr>
          <a:xfrm>
            <a:off x="645500" y="1113581"/>
            <a:ext cx="11234057" cy="4924425"/>
          </a:xfrm>
          <a:prstGeom prst="rect">
            <a:avLst/>
          </a:prstGeom>
          <a:noFill/>
        </p:spPr>
        <p:txBody>
          <a:bodyPr wrap="square" rtlCol="0">
            <a:spAutoFit/>
          </a:bodyPr>
          <a:lstStyle/>
          <a:p>
            <a:r>
              <a:rPr lang="en-US" sz="4000" i="1" dirty="0"/>
              <a:t>AirNow is the authoritative source for reliable, accurate, clear and actionable air quality and health information.</a:t>
            </a:r>
            <a:endParaRPr lang="en-US" sz="4000" dirty="0"/>
          </a:p>
          <a:p>
            <a:endParaRPr lang="en-US" dirty="0"/>
          </a:p>
          <a:p>
            <a:r>
              <a:rPr lang="en-US" sz="2200" dirty="0"/>
              <a:t>To achieve that, AirNow must:</a:t>
            </a:r>
          </a:p>
          <a:p>
            <a:pPr marL="285750" lvl="0" indent="-285750">
              <a:buFont typeface="Arial" panose="020B0604020202020204" pitchFamily="34" charset="0"/>
              <a:buChar char="•"/>
            </a:pPr>
            <a:r>
              <a:rPr lang="en-US" sz="2200" dirty="0"/>
              <a:t>Be the real-time air quality gold standard and most trusted source </a:t>
            </a:r>
          </a:p>
          <a:p>
            <a:pPr marL="285750" lvl="0" indent="-285750">
              <a:buFont typeface="Arial" panose="020B0604020202020204" pitchFamily="34" charset="0"/>
              <a:buChar char="•"/>
            </a:pPr>
            <a:r>
              <a:rPr lang="en-US" sz="2200" dirty="0"/>
              <a:t>Communicate air quality information clearly to the public through web and smart phone applications</a:t>
            </a:r>
          </a:p>
          <a:p>
            <a:pPr marL="285750" lvl="0" indent="-285750">
              <a:buFont typeface="Arial" panose="020B0604020202020204" pitchFamily="34" charset="0"/>
              <a:buChar char="•"/>
            </a:pPr>
            <a:r>
              <a:rPr lang="en-US" sz="2200" dirty="0"/>
              <a:t>Empower individuals to act to reduce exposure when air quality is unhealthy </a:t>
            </a:r>
          </a:p>
          <a:p>
            <a:pPr marL="285750" lvl="0" indent="-285750">
              <a:buFont typeface="Arial" panose="020B0604020202020204" pitchFamily="34" charset="0"/>
              <a:buChar char="•"/>
            </a:pPr>
            <a:r>
              <a:rPr lang="en-US" sz="2200" dirty="0"/>
              <a:t>Partner with stakeholders to shape and influence the use of air quality data from AirNow and other available and emerging air data sources to maintain and enhance the AirNow vision and brand  </a:t>
            </a:r>
          </a:p>
        </p:txBody>
      </p:sp>
    </p:spTree>
    <p:extLst>
      <p:ext uri="{BB962C8B-B14F-4D97-AF65-F5344CB8AC3E}">
        <p14:creationId xmlns:p14="http://schemas.microsoft.com/office/powerpoint/2010/main" val="21889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3</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Cornerstones for Success</a:t>
            </a:r>
          </a:p>
        </p:txBody>
      </p:sp>
      <p:sp>
        <p:nvSpPr>
          <p:cNvPr id="7" name="TextBox 6"/>
          <p:cNvSpPr txBox="1"/>
          <p:nvPr/>
        </p:nvSpPr>
        <p:spPr>
          <a:xfrm>
            <a:off x="645500" y="1387901"/>
            <a:ext cx="11234057" cy="421557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Modern, fully functional and user-friendly website and mobile application that provides scalable local, real-time air quality data and forecasts to enable the public to make health-based decisions</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State of the art information technology infrastructure to support the collection, processing, storage and distribution for air quality information and forecasts </a:t>
            </a:r>
          </a:p>
        </p:txBody>
      </p:sp>
    </p:spTree>
    <p:extLst>
      <p:ext uri="{BB962C8B-B14F-4D97-AF65-F5344CB8AC3E}">
        <p14:creationId xmlns:p14="http://schemas.microsoft.com/office/powerpoint/2010/main" val="413743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4</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Cornerstones for Success</a:t>
            </a:r>
          </a:p>
        </p:txBody>
      </p:sp>
      <p:sp>
        <p:nvSpPr>
          <p:cNvPr id="7" name="TextBox 6"/>
          <p:cNvSpPr txBox="1"/>
          <p:nvPr/>
        </p:nvSpPr>
        <p:spPr>
          <a:xfrm>
            <a:off x="645500" y="1137753"/>
            <a:ext cx="11234057" cy="510601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400" dirty="0">
                <a:latin typeface="Calibri" panose="020F0502020204030204" pitchFamily="34" charset="0"/>
                <a:ea typeface="Calibri" panose="020F0502020204030204" pitchFamily="34" charset="0"/>
                <a:cs typeface="Times New Roman" panose="02020603050405020304" pitchFamily="18" charset="0"/>
              </a:rPr>
              <a:t>Strong partnerships and collaboration within EPA (OAQPS divisions/EPA Regions) to ensure there is an integrated agency-wide strategy to support the AirNow vision and brand </a:t>
            </a:r>
          </a:p>
          <a:p>
            <a:pPr marL="342900" marR="0" lvl="0" indent="-342900">
              <a:lnSpc>
                <a:spcPct val="107000"/>
              </a:lnSpc>
              <a:spcBef>
                <a:spcPts val="0"/>
              </a:spcBef>
              <a:spcAft>
                <a:spcPts val="0"/>
              </a:spcAft>
              <a:buFont typeface="Symbol" panose="05050102010706020507" pitchFamily="18" charset="2"/>
              <a:buChar char=""/>
            </a:pPr>
            <a:r>
              <a:rPr lang="en-US" sz="3400" dirty="0">
                <a:latin typeface="Calibri" panose="020F0502020204030204" pitchFamily="34" charset="0"/>
                <a:ea typeface="Calibri" panose="020F0502020204030204" pitchFamily="34" charset="0"/>
                <a:cs typeface="Times New Roman" panose="02020603050405020304" pitchFamily="18" charset="0"/>
              </a:rPr>
              <a:t>Strong partnerships between EPA and external stakeholders: (1) to identify common approaches and consistent public messaging to address rapidly evolving trends in air quality data technology; and (2) to influence, maintain and enhance the AirNow brand  </a:t>
            </a:r>
          </a:p>
        </p:txBody>
      </p:sp>
    </p:spTree>
    <p:extLst>
      <p:ext uri="{BB962C8B-B14F-4D97-AF65-F5344CB8AC3E}">
        <p14:creationId xmlns:p14="http://schemas.microsoft.com/office/powerpoint/2010/main" val="164290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5</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Meeting Shifting Demands</a:t>
            </a:r>
          </a:p>
        </p:txBody>
      </p:sp>
      <p:sp>
        <p:nvSpPr>
          <p:cNvPr id="7" name="TextBox 6"/>
          <p:cNvSpPr txBox="1"/>
          <p:nvPr/>
        </p:nvSpPr>
        <p:spPr>
          <a:xfrm>
            <a:off x="645500" y="1387901"/>
            <a:ext cx="11234057" cy="4682116"/>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Small sensors are suddenly flooding the market, even reaching the consumer market</a:t>
            </a:r>
          </a:p>
          <a:p>
            <a:pPr marL="342900" marR="0" lvl="0" indent="-342900">
              <a:lnSpc>
                <a:spcPct val="107000"/>
              </a:lnSpc>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There is now widespread demand for air quality information</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Private industry is responding with products. </a:t>
            </a:r>
          </a:p>
          <a:p>
            <a:pPr marL="800100" lvl="1"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Those products are currently developed by individual companies and conflict with each other and with AirNow.</a:t>
            </a:r>
          </a:p>
          <a:p>
            <a:pPr marL="342900"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Users trust AirNow as the government source of air quality data.   The brand is well established, both with consumers and in the private sector.  </a:t>
            </a:r>
          </a:p>
          <a:p>
            <a:pPr marL="342900" indent="-34290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maintain that brand, while meeting the growing demand for hyperlocal air quality information, AirNow must develop new capabilities.</a:t>
            </a:r>
          </a:p>
        </p:txBody>
      </p:sp>
    </p:spTree>
    <p:extLst>
      <p:ext uri="{BB962C8B-B14F-4D97-AF65-F5344CB8AC3E}">
        <p14:creationId xmlns:p14="http://schemas.microsoft.com/office/powerpoint/2010/main" val="261610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6</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New capabilities needed to realize vision</a:t>
            </a:r>
          </a:p>
        </p:txBody>
      </p:sp>
      <p:sp>
        <p:nvSpPr>
          <p:cNvPr id="7" name="TextBox 6"/>
          <p:cNvSpPr txBox="1"/>
          <p:nvPr/>
        </p:nvSpPr>
        <p:spPr>
          <a:xfrm>
            <a:off x="645500" y="1387901"/>
            <a:ext cx="11234057" cy="4619341"/>
          </a:xfrm>
          <a:prstGeom prst="rect">
            <a:avLst/>
          </a:prstGeom>
          <a:noFill/>
        </p:spPr>
        <p:txBody>
          <a:bodyPr wrap="square" rtlCol="0">
            <a:spAutoFit/>
          </a:bodyPr>
          <a:lstStyle/>
          <a:p>
            <a:pPr>
              <a:lnSpc>
                <a:spcPct val="107000"/>
              </a:lnSpc>
            </a:pPr>
            <a:r>
              <a:rPr lang="en-US" sz="3600" b="1" dirty="0">
                <a:latin typeface="Calibri" panose="020F0502020204030204" pitchFamily="34" charset="0"/>
                <a:ea typeface="Calibri" panose="020F0502020204030204" pitchFamily="34" charset="0"/>
                <a:cs typeface="Calibri" panose="020F0502020204030204" pitchFamily="34" charset="0"/>
              </a:rPr>
              <a:t>Creating Highly-resolved Real-time Products to Fill Gaps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Address spatial gaps by improving real-time interpolation methods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Bring hyperlocal data to users, moving away from monitor-centric data products and towards gridded, high-resolution local data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Explore using other datasets that may help fill spatial gaps between monitors, i.e. sensor, models</a:t>
            </a:r>
          </a:p>
          <a:p>
            <a:pPr marR="0" lvl="1">
              <a:lnSpc>
                <a:spcPct val="107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Close temporal gaps by improving forecast timeliness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Move from daily forecasting towards hourly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Calibri" panose="020F0502020204030204" pitchFamily="34" charset="0"/>
              </a:rPr>
              <a:t>Work with SLTs to improve how the AQI and AQI estimates (</a:t>
            </a:r>
            <a:r>
              <a:rPr lang="en-US" sz="2400" dirty="0" err="1">
                <a:latin typeface="Calibri" panose="020F0502020204030204" pitchFamily="34" charset="0"/>
                <a:ea typeface="Calibri" panose="020F0502020204030204" pitchFamily="34" charset="0"/>
                <a:cs typeface="Calibri" panose="020F0502020204030204" pitchFamily="34" charset="0"/>
              </a:rPr>
              <a:t>NowCasts</a:t>
            </a:r>
            <a:r>
              <a:rPr lang="en-US" sz="2400" dirty="0">
                <a:latin typeface="Calibri" panose="020F0502020204030204" pitchFamily="34" charset="0"/>
                <a:ea typeface="Calibri" panose="020F0502020204030204" pitchFamily="34" charset="0"/>
                <a:cs typeface="Calibri" panose="020F0502020204030204" pitchFamily="34" charset="0"/>
              </a:rPr>
              <a:t> and forecasts) are communicated to the public</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4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7</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New capabilities needed to realize vision</a:t>
            </a:r>
          </a:p>
        </p:txBody>
      </p:sp>
      <p:sp>
        <p:nvSpPr>
          <p:cNvPr id="7" name="TextBox 6"/>
          <p:cNvSpPr txBox="1"/>
          <p:nvPr/>
        </p:nvSpPr>
        <p:spPr>
          <a:xfrm>
            <a:off x="645500" y="1387901"/>
            <a:ext cx="11234057" cy="4718151"/>
          </a:xfrm>
          <a:prstGeom prst="rect">
            <a:avLst/>
          </a:prstGeom>
          <a:noFill/>
        </p:spPr>
        <p:txBody>
          <a:bodyPr wrap="square" rtlCol="0">
            <a:spAutoFit/>
          </a:bodyPr>
          <a:lstStyle/>
          <a:p>
            <a:pPr lvl="0">
              <a:lnSpc>
                <a:spcPct val="107000"/>
              </a:lnSpc>
            </a:pP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Integrating Other Air Quality Datasets  </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Develop a “fused” approach in which satellite, model, monitored, and/or small sensor data (as well as other data sources that may not exist today) contribute to the most accurate air quality surface possible for all localities</a:t>
            </a:r>
          </a:p>
          <a:p>
            <a:pPr lvl="0">
              <a:lnSpc>
                <a:spcPct val="107000"/>
              </a:lnSpc>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Scaling Infrastructure to Meet Demand</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AirNow.gov</a:t>
            </a:r>
            <a:r>
              <a:rPr lang="en-US" sz="2400" b="1" dirty="0">
                <a:solidFill>
                  <a:prstClr val="black"/>
                </a:solidFill>
                <a:latin typeface="Calibri" panose="020F0502020204030204" pitchFamily="34" charset="0"/>
                <a:ea typeface="Calibri" panose="020F0502020204030204" pitchFamily="34" charset="0"/>
                <a:cs typeface="Calibri" panose="020F0502020204030204" pitchFamily="34" charset="0"/>
              </a:rPr>
              <a:t> must</a:t>
            </a: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 be ported to a cloud infrastructure so that AirNow staff can quickly increase resources during an air quality event, but decrease those resources once the event has passed</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rPr>
              <a:t>Develop a new AirNow app to divert some load from the website and to provide hyperlocal air quality information</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25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2008 work – important proof-of-concept</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4999" t="5858" r="54462" b="34950"/>
          <a:stretch>
            <a:fillRect/>
          </a:stretch>
        </p:blipFill>
        <p:spPr>
          <a:xfrm>
            <a:off x="1783599" y="2973718"/>
            <a:ext cx="1693447" cy="1162445"/>
          </a:xfrm>
          <a:prstGeom prst="rect">
            <a:avLst/>
          </a:prstGeom>
          <a:noFill/>
          <a:ln/>
        </p:spPr>
      </p:pic>
      <p:sp>
        <p:nvSpPr>
          <p:cNvPr id="5" name="TextBox 4"/>
          <p:cNvSpPr txBox="1">
            <a:spLocks noChangeArrowheads="1"/>
          </p:cNvSpPr>
          <p:nvPr/>
        </p:nvSpPr>
        <p:spPr bwMode="auto">
          <a:xfrm>
            <a:off x="1454535" y="4219946"/>
            <a:ext cx="2301871" cy="415498"/>
          </a:xfrm>
          <a:prstGeom prst="rect">
            <a:avLst/>
          </a:prstGeom>
          <a:noFill/>
          <a:ln w="9525">
            <a:noFill/>
            <a:miter lim="800000"/>
            <a:headEnd/>
            <a:tailEnd/>
          </a:ln>
        </p:spPr>
        <p:txBody>
          <a:bodyPr wrap="square">
            <a:spAutoFit/>
          </a:bodyPr>
          <a:lstStyle/>
          <a:p>
            <a:pPr algn="ctr"/>
            <a:r>
              <a:rPr lang="en-US" sz="1050" dirty="0">
                <a:solidFill>
                  <a:srgbClr val="0000FF"/>
                </a:solidFill>
              </a:rPr>
              <a:t>Current continuous AirNow PM</a:t>
            </a:r>
            <a:r>
              <a:rPr lang="en-US" sz="1050" baseline="-25000" dirty="0">
                <a:solidFill>
                  <a:srgbClr val="0000FF"/>
                </a:solidFill>
              </a:rPr>
              <a:t>2.5</a:t>
            </a:r>
            <a:r>
              <a:rPr lang="en-US" sz="1050" dirty="0">
                <a:solidFill>
                  <a:srgbClr val="0000FF"/>
                </a:solidFill>
              </a:rPr>
              <a:t> monitoring sites</a:t>
            </a:r>
          </a:p>
        </p:txBody>
      </p:sp>
      <p:sp>
        <p:nvSpPr>
          <p:cNvPr id="6" name="TextBox 5"/>
          <p:cNvSpPr txBox="1">
            <a:spLocks noChangeArrowheads="1"/>
          </p:cNvSpPr>
          <p:nvPr/>
        </p:nvSpPr>
        <p:spPr bwMode="auto">
          <a:xfrm>
            <a:off x="3573464" y="6256667"/>
            <a:ext cx="4355675" cy="253916"/>
          </a:xfrm>
          <a:prstGeom prst="rect">
            <a:avLst/>
          </a:prstGeom>
          <a:noFill/>
          <a:ln w="9525">
            <a:noFill/>
            <a:miter lim="800000"/>
            <a:headEnd/>
            <a:tailEnd/>
          </a:ln>
        </p:spPr>
        <p:txBody>
          <a:bodyPr wrap="square">
            <a:spAutoFit/>
          </a:bodyPr>
          <a:lstStyle/>
          <a:p>
            <a:pPr algn="ctr"/>
            <a:r>
              <a:rPr lang="en-US" sz="1050" dirty="0">
                <a:solidFill>
                  <a:srgbClr val="0000FF"/>
                </a:solidFill>
              </a:rPr>
              <a:t>Example: New Mexico and Mexican Fires 5/24/2012</a:t>
            </a:r>
          </a:p>
        </p:txBody>
      </p:sp>
      <p:pic>
        <p:nvPicPr>
          <p:cNvPr id="7" name="Picture 6" descr="C:\Users\apasch\Desktop\ASDP Testing Examples\May 24, 2012\TrueColor_Airn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316" y="2774674"/>
            <a:ext cx="1570413" cy="13816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pasch\Desktop\ASDP Testing Examples\May 24, 2012\AOD_AirN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934" y="2762635"/>
            <a:ext cx="1570413" cy="13816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pasch\Desktop\ASDP Testing Examples\May 24, 2012\Krigged_AirN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854" y="4238763"/>
            <a:ext cx="1570413" cy="1381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pasch\Desktop\ASDP Testing Examples\May 24, 2012\Satellite_AirN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1079" y="4238764"/>
            <a:ext cx="1570413" cy="13816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pasch\Desktop\ASDP Testing Examples\May 24, 2012\Fused_AirNo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4541" y="4238763"/>
            <a:ext cx="1570413" cy="13816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33317" y="2923706"/>
            <a:ext cx="1532883" cy="507831"/>
          </a:xfrm>
          <a:prstGeom prst="rect">
            <a:avLst/>
          </a:prstGeom>
          <a:noFill/>
        </p:spPr>
        <p:txBody>
          <a:bodyPr wrap="square" rtlCol="0">
            <a:spAutoFit/>
          </a:bodyPr>
          <a:lstStyle/>
          <a:p>
            <a:r>
              <a:rPr lang="en-US" sz="1350" dirty="0">
                <a:solidFill>
                  <a:srgbClr val="FFFF00"/>
                </a:solidFill>
              </a:rPr>
              <a:t>MODIS True Color:  Smoke</a:t>
            </a:r>
          </a:p>
        </p:txBody>
      </p:sp>
      <p:sp>
        <p:nvSpPr>
          <p:cNvPr id="13" name="TextBox 12"/>
          <p:cNvSpPr txBox="1"/>
          <p:nvPr/>
        </p:nvSpPr>
        <p:spPr>
          <a:xfrm>
            <a:off x="6996143" y="2941956"/>
            <a:ext cx="1156795" cy="300082"/>
          </a:xfrm>
          <a:prstGeom prst="rect">
            <a:avLst/>
          </a:prstGeom>
          <a:noFill/>
        </p:spPr>
        <p:txBody>
          <a:bodyPr wrap="square" rtlCol="0">
            <a:spAutoFit/>
          </a:bodyPr>
          <a:lstStyle/>
          <a:p>
            <a:r>
              <a:rPr lang="en-US" sz="1350" dirty="0">
                <a:solidFill>
                  <a:srgbClr val="FFFF00"/>
                </a:solidFill>
              </a:rPr>
              <a:t>MODIS AOD</a:t>
            </a:r>
          </a:p>
        </p:txBody>
      </p:sp>
      <p:sp>
        <p:nvSpPr>
          <p:cNvPr id="14" name="TextBox 13"/>
          <p:cNvSpPr txBox="1"/>
          <p:nvPr/>
        </p:nvSpPr>
        <p:spPr>
          <a:xfrm>
            <a:off x="4262273" y="4427697"/>
            <a:ext cx="1163539" cy="300082"/>
          </a:xfrm>
          <a:prstGeom prst="rect">
            <a:avLst/>
          </a:prstGeom>
          <a:noFill/>
        </p:spPr>
        <p:txBody>
          <a:bodyPr wrap="square" rtlCol="0">
            <a:spAutoFit/>
          </a:bodyPr>
          <a:lstStyle/>
          <a:p>
            <a:r>
              <a:rPr lang="en-US" sz="1350" dirty="0"/>
              <a:t>AirNow OBS</a:t>
            </a:r>
          </a:p>
        </p:txBody>
      </p:sp>
      <p:sp>
        <p:nvSpPr>
          <p:cNvPr id="15" name="TextBox 14"/>
          <p:cNvSpPr txBox="1"/>
          <p:nvPr/>
        </p:nvSpPr>
        <p:spPr>
          <a:xfrm>
            <a:off x="5925184" y="4427696"/>
            <a:ext cx="1249267" cy="300082"/>
          </a:xfrm>
          <a:prstGeom prst="rect">
            <a:avLst/>
          </a:prstGeom>
          <a:noFill/>
        </p:spPr>
        <p:txBody>
          <a:bodyPr wrap="square" rtlCol="0">
            <a:spAutoFit/>
          </a:bodyPr>
          <a:lstStyle/>
          <a:p>
            <a:r>
              <a:rPr lang="en-US" sz="1350" dirty="0"/>
              <a:t>Satellite Data</a:t>
            </a:r>
          </a:p>
        </p:txBody>
      </p:sp>
      <p:sp>
        <p:nvSpPr>
          <p:cNvPr id="16" name="TextBox 15"/>
          <p:cNvSpPr txBox="1"/>
          <p:nvPr/>
        </p:nvSpPr>
        <p:spPr>
          <a:xfrm>
            <a:off x="7626492" y="4427695"/>
            <a:ext cx="1081253" cy="300082"/>
          </a:xfrm>
          <a:prstGeom prst="rect">
            <a:avLst/>
          </a:prstGeom>
          <a:noFill/>
        </p:spPr>
        <p:txBody>
          <a:bodyPr wrap="square" rtlCol="0">
            <a:spAutoFit/>
          </a:bodyPr>
          <a:lstStyle/>
          <a:p>
            <a:r>
              <a:rPr lang="en-US" sz="1350" dirty="0"/>
              <a:t>Fused Data</a:t>
            </a:r>
          </a:p>
        </p:txBody>
      </p:sp>
      <p:sp>
        <p:nvSpPr>
          <p:cNvPr id="17" name="Oval 16"/>
          <p:cNvSpPr/>
          <p:nvPr/>
        </p:nvSpPr>
        <p:spPr>
          <a:xfrm>
            <a:off x="5231004" y="3647687"/>
            <a:ext cx="1245568" cy="4673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7261779" y="3665036"/>
            <a:ext cx="1245568" cy="47926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p:cNvSpPr/>
          <p:nvPr/>
        </p:nvSpPr>
        <p:spPr>
          <a:xfrm>
            <a:off x="4559393" y="5177672"/>
            <a:ext cx="1245568" cy="442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p:nvSpPr>
        <p:spPr>
          <a:xfrm>
            <a:off x="6215922" y="5177672"/>
            <a:ext cx="1245568" cy="442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p:cNvSpPr/>
          <p:nvPr/>
        </p:nvSpPr>
        <p:spPr>
          <a:xfrm>
            <a:off x="7899385" y="5171404"/>
            <a:ext cx="1245568" cy="4427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extBox 21"/>
          <p:cNvSpPr txBox="1">
            <a:spLocks noChangeArrowheads="1"/>
          </p:cNvSpPr>
          <p:nvPr/>
        </p:nvSpPr>
        <p:spPr bwMode="auto">
          <a:xfrm>
            <a:off x="2074042" y="4882863"/>
            <a:ext cx="1923088" cy="577081"/>
          </a:xfrm>
          <a:prstGeom prst="rect">
            <a:avLst/>
          </a:prstGeom>
          <a:noFill/>
          <a:ln w="9525">
            <a:noFill/>
            <a:miter lim="800000"/>
            <a:headEnd/>
            <a:tailEnd/>
          </a:ln>
        </p:spPr>
        <p:txBody>
          <a:bodyPr wrap="square">
            <a:spAutoFit/>
          </a:bodyPr>
          <a:lstStyle/>
          <a:p>
            <a:pPr algn="ctr"/>
            <a:r>
              <a:rPr lang="en-US" sz="1050" dirty="0">
                <a:solidFill>
                  <a:srgbClr val="0000FF"/>
                </a:solidFill>
              </a:rPr>
              <a:t>Satellite data captures the smoke and observed aerosols not in the AirNow data.</a:t>
            </a:r>
          </a:p>
        </p:txBody>
      </p:sp>
      <p:pic>
        <p:nvPicPr>
          <p:cNvPr id="23"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39414"/>
          <a:stretch/>
        </p:blipFill>
        <p:spPr bwMode="auto">
          <a:xfrm>
            <a:off x="4516036" y="5778271"/>
            <a:ext cx="3670174" cy="29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070919" y="5756809"/>
            <a:ext cx="1446432" cy="507831"/>
          </a:xfrm>
          <a:prstGeom prst="rect">
            <a:avLst/>
          </a:prstGeom>
          <a:noFill/>
        </p:spPr>
        <p:txBody>
          <a:bodyPr wrap="square" rtlCol="0">
            <a:spAutoFit/>
          </a:bodyPr>
          <a:lstStyle/>
          <a:p>
            <a:r>
              <a:rPr lang="en-US" sz="1350" dirty="0"/>
              <a:t>Concentration (</a:t>
            </a:r>
            <a:r>
              <a:rPr lang="en-US" sz="1350" dirty="0">
                <a:latin typeface="Calibri"/>
                <a:cs typeface="Calibri"/>
              </a:rPr>
              <a:t>µg/m</a:t>
            </a:r>
            <a:r>
              <a:rPr lang="en-US" sz="1350" baseline="30000" dirty="0">
                <a:latin typeface="Calibri"/>
                <a:cs typeface="Calibri"/>
              </a:rPr>
              <a:t>3</a:t>
            </a:r>
            <a:r>
              <a:rPr lang="en-US" sz="1350" dirty="0">
                <a:latin typeface="Calibri"/>
                <a:cs typeface="Calibri"/>
              </a:rPr>
              <a:t>)</a:t>
            </a:r>
            <a:endParaRPr lang="en-US" sz="1350" dirty="0"/>
          </a:p>
        </p:txBody>
      </p:sp>
      <p:sp>
        <p:nvSpPr>
          <p:cNvPr id="25" name="Content Placeholder 2"/>
          <p:cNvSpPr txBox="1">
            <a:spLocks/>
          </p:cNvSpPr>
          <p:nvPr/>
        </p:nvSpPr>
        <p:spPr>
          <a:xfrm>
            <a:off x="838200" y="1262546"/>
            <a:ext cx="10515600" cy="1492183"/>
          </a:xfrm>
          <a:prstGeom prst="rect">
            <a:avLst/>
          </a:prstGeom>
          <a:solidFill>
            <a:srgbClr val="FFFFFF">
              <a:alpha val="70000"/>
            </a:srgbClr>
          </a:solidFill>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dirty="0"/>
              <a:t>Spatial coverage of current AirNow maps is limited.  There are data gaps where over 36 million people are (~40% of the area) not covered by a monitoring network.</a:t>
            </a:r>
          </a:p>
          <a:p>
            <a:pPr marL="571500" indent="-571500">
              <a:buFont typeface="Arial" panose="020B0604020202020204" pitchFamily="34" charset="0"/>
              <a:buChar char="•"/>
            </a:pPr>
            <a:r>
              <a:rPr lang="en-US" dirty="0"/>
              <a:t>Satellite data, specifically AOD can provide information to “fill-in” these gaps.</a:t>
            </a:r>
          </a:p>
          <a:p>
            <a:pPr marL="571500" indent="-571500">
              <a:buFont typeface="Arial" panose="020B0604020202020204" pitchFamily="34" charset="0"/>
              <a:buChar char="•"/>
            </a:pPr>
            <a:r>
              <a:rPr lang="en-US" dirty="0"/>
              <a:t>The AirNow Satellite Data Processor (ASDP) produces a daily fused surface using in-situ and remotely-sensed observations</a:t>
            </a:r>
          </a:p>
          <a:p>
            <a:endParaRPr lang="en-US" dirty="0"/>
          </a:p>
        </p:txBody>
      </p:sp>
    </p:spTree>
    <p:extLst>
      <p:ext uri="{BB962C8B-B14F-4D97-AF65-F5344CB8AC3E}">
        <p14:creationId xmlns:p14="http://schemas.microsoft.com/office/powerpoint/2010/main" val="84439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A4E427-A960-4D27-B538-B6EA0703500B}" type="slidenum">
              <a:rPr lang="en-US" smtClean="0"/>
              <a:pPr>
                <a:defRPr/>
              </a:pPr>
              <a:t>9</a:t>
            </a:fld>
            <a:endParaRPr lang="en-US" dirty="0"/>
          </a:p>
        </p:txBody>
      </p:sp>
      <p:sp>
        <p:nvSpPr>
          <p:cNvPr id="5" name="Text Placeholder 4"/>
          <p:cNvSpPr>
            <a:spLocks noGrp="1"/>
          </p:cNvSpPr>
          <p:nvPr>
            <p:ph type="body" sz="quarter" idx="13"/>
          </p:nvPr>
        </p:nvSpPr>
        <p:spPr>
          <a:xfrm>
            <a:off x="838200" y="138198"/>
            <a:ext cx="10515600" cy="871805"/>
          </a:xfrm>
        </p:spPr>
        <p:txBody>
          <a:bodyPr/>
          <a:lstStyle/>
          <a:p>
            <a:r>
              <a:rPr lang="en-US" dirty="0"/>
              <a:t>Which brings us to today…	</a:t>
            </a:r>
          </a:p>
        </p:txBody>
      </p:sp>
      <p:sp>
        <p:nvSpPr>
          <p:cNvPr id="7" name="TextBox 6"/>
          <p:cNvSpPr txBox="1"/>
          <p:nvPr/>
        </p:nvSpPr>
        <p:spPr>
          <a:xfrm>
            <a:off x="645500" y="1387901"/>
            <a:ext cx="11234057" cy="3296480"/>
          </a:xfrm>
          <a:prstGeom prst="rect">
            <a:avLst/>
          </a:prstGeom>
          <a:noFill/>
        </p:spPr>
        <p:txBody>
          <a:bodyPr wrap="square" rtlCol="0">
            <a:spAutoFit/>
          </a:bodyPr>
          <a:lstStyle/>
          <a:p>
            <a:pPr lvl="0">
              <a:lnSpc>
                <a:spcPct val="107000"/>
              </a:lnSpc>
            </a:pPr>
            <a:r>
              <a:rPr lang="en-US" sz="3600" b="1" dirty="0">
                <a:solidFill>
                  <a:prstClr val="black"/>
                </a:solidFill>
                <a:latin typeface="Calibri" panose="020F0502020204030204" pitchFamily="34" charset="0"/>
                <a:ea typeface="Calibri" panose="020F0502020204030204" pitchFamily="34" charset="0"/>
                <a:cs typeface="Calibri" panose="020F0502020204030204" pitchFamily="34" charset="0"/>
              </a:rPr>
              <a:t>Integrating Other Air Quality Datasets  </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The HAQAST Tiger Team has taken the idea of supplementing in-situ data with satellite products and extended it</a:t>
            </a:r>
          </a:p>
          <a:p>
            <a:pPr marL="342900" lvl="0" indent="-342900">
              <a:lnSpc>
                <a:spcPct val="107000"/>
              </a:lnSpc>
              <a:buFont typeface="Symbol" panose="05050102010706020507" pitchFamily="18" charset="2"/>
              <a:buChar char=""/>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Newer measurements have far less latency </a:t>
            </a:r>
          </a:p>
          <a:p>
            <a:pPr marL="342900" lvl="0" indent="-342900">
              <a:lnSpc>
                <a:spcPct val="107000"/>
              </a:lnSpc>
              <a:buFont typeface="Symbol" panose="05050102010706020507" pitchFamily="18" charset="2"/>
              <a:buChar char=""/>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Using geo-stationary satellites</a:t>
            </a:r>
          </a:p>
          <a:p>
            <a:pPr marL="342900" lvl="0" indent="-342900">
              <a:lnSpc>
                <a:spcPct val="107000"/>
              </a:lnSpc>
              <a:buFont typeface="Symbol" panose="05050102010706020507" pitchFamily="18" charset="2"/>
              <a:buChar char=""/>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Creating a fusion technique that can be expanded</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156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alpha val="70000"/>
          </a:schemeClr>
        </a:solidFill>
      </a:spPr>
      <a:bodyPr vert="horz" lIns="91440" tIns="45720" rIns="91440" bIns="45720" rtlCol="0" anchor="ctr">
        <a:normAutofit fontScale="97500" lnSpcReduction="10000"/>
      </a:bodyPr>
      <a:lstStyle>
        <a:defPPr>
          <a:defRPr sz="6000" b="1" dirty="0" smtClean="0">
            <a:solidFill>
              <a:schemeClr val="accent2">
                <a:lumMod val="7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0CAB9A3-7A88-44A9-AA25-0A9BF7F19B4A}">
  <ds:schemaRefs>
    <ds:schemaRef ds:uri="ESRI.ArcGIS.Mapping.OfficeIntegration.PowerPointInfo"/>
  </ds:schemaRefs>
</ds:datastoreItem>
</file>

<file path=customXml/itemProps2.xml><?xml version="1.0" encoding="utf-8"?>
<ds:datastoreItem xmlns:ds="http://schemas.openxmlformats.org/officeDocument/2006/customXml" ds:itemID="{5B799BFE-E5CB-4497-AECA-B8BA810D9D7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4187</TotalTime>
  <Words>725</Words>
  <Application>Microsoft Office PowerPoint</Application>
  <PresentationFormat>Widescreen</PresentationFormat>
  <Paragraphs>74</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 Brad</dc:creator>
  <cp:lastModifiedBy>Dickerson, Phil</cp:lastModifiedBy>
  <cp:revision>88</cp:revision>
  <cp:lastPrinted>2014-09-08T20:14:44Z</cp:lastPrinted>
  <dcterms:created xsi:type="dcterms:W3CDTF">2014-09-02T19:14:32Z</dcterms:created>
  <dcterms:modified xsi:type="dcterms:W3CDTF">2023-02-27T18:34:11Z</dcterms:modified>
</cp:coreProperties>
</file>