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7"/>
  </p:notesMasterIdLst>
  <p:sldIdLst>
    <p:sldId id="283" r:id="rId2"/>
    <p:sldId id="309" r:id="rId3"/>
    <p:sldId id="310" r:id="rId4"/>
    <p:sldId id="315" r:id="rId5"/>
    <p:sldId id="316" r:id="rId6"/>
    <p:sldId id="317" r:id="rId7"/>
    <p:sldId id="313" r:id="rId8"/>
    <p:sldId id="327" r:id="rId9"/>
    <p:sldId id="314" r:id="rId10"/>
    <p:sldId id="328" r:id="rId11"/>
    <p:sldId id="318" r:id="rId12"/>
    <p:sldId id="329" r:id="rId13"/>
    <p:sldId id="331" r:id="rId14"/>
    <p:sldId id="332" r:id="rId15"/>
    <p:sldId id="330" r:id="rId16"/>
    <p:sldId id="334" r:id="rId17"/>
    <p:sldId id="319" r:id="rId18"/>
    <p:sldId id="320" r:id="rId19"/>
    <p:sldId id="321" r:id="rId20"/>
    <p:sldId id="322" r:id="rId21"/>
    <p:sldId id="333" r:id="rId22"/>
    <p:sldId id="323" r:id="rId23"/>
    <p:sldId id="324" r:id="rId24"/>
    <p:sldId id="325" r:id="rId25"/>
    <p:sldId id="32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89" autoAdjust="0"/>
    <p:restoredTop sz="93883" autoAdjust="0"/>
  </p:normalViewPr>
  <p:slideViewPr>
    <p:cSldViewPr snapToGrid="0">
      <p:cViewPr>
        <p:scale>
          <a:sx n="50" d="100"/>
          <a:sy n="50" d="100"/>
        </p:scale>
        <p:origin x="272" y="35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7509D-199D-40A9-8E96-1960696F816F}"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0D7C2-ED43-41F0-8967-766B10D21008}" type="slidenum">
              <a:rPr lang="en-US" smtClean="0"/>
              <a:t>‹#›</a:t>
            </a:fld>
            <a:endParaRPr lang="en-US"/>
          </a:p>
        </p:txBody>
      </p:sp>
    </p:spTree>
    <p:extLst>
      <p:ext uri="{BB962C8B-B14F-4D97-AF65-F5344CB8AC3E}">
        <p14:creationId xmlns:p14="http://schemas.microsoft.com/office/powerpoint/2010/main" val="424621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gupubs.onlinelibrary.wiley.com/doi/10.1029/2020EA001599#ess2756-disp-0002" TargetMode="External"/><Relationship Id="rId7" Type="http://schemas.openxmlformats.org/officeDocument/2006/relationships/hyperlink" Target="https://agupubs.onlinelibrary.wiley.com/doi/10.1029/2020EA001599#ess2756-disp-000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agupubs.onlinelibrary.wiley.com/doi/10.1029/2020EA001599#ess2756-disp-0001" TargetMode="External"/><Relationship Id="rId5" Type="http://schemas.openxmlformats.org/officeDocument/2006/relationships/hyperlink" Target="https://agupubs.onlinelibrary.wiley.com/doi/10.1029/2020EA001599#ess2756-bib-0023" TargetMode="External"/><Relationship Id="rId4" Type="http://schemas.openxmlformats.org/officeDocument/2006/relationships/hyperlink" Target="https://agupubs.onlinelibrary.wiley.com/doi/10.1029/2020EA001599#ess2756-bib-003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70F7FB-B2EF-4E0D-B048-0DB6D099D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76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perfect model in terms of IOA is a model that has both correlation and slope of 1).</a:t>
                </a:r>
                <a:endParaRPr lang="en-US" sz="1200" kern="1200" dirty="0">
                  <a:solidFill>
                    <a:schemeClr val="tx1"/>
                  </a:solidFill>
                  <a:effectLst/>
                  <a:latin typeface="+mn-lt"/>
                  <a:ea typeface="+mn-ea"/>
                  <a:cs typeface="+mn-cs"/>
                </a:endParaRPr>
              </a:p>
              <a:p>
                <a14:m>
                  <m:oMath xmlns:m="http://schemas.openxmlformats.org/officeDocument/2006/math">
                    <m:r>
                      <m:rPr>
                        <m:sty m:val="p"/>
                      </m:rPr>
                      <a:rPr lang="en-US" sz="1200" kern="1200">
                        <a:solidFill>
                          <a:schemeClr val="tx1"/>
                        </a:solidFill>
                        <a:effectLst/>
                        <a:latin typeface="+mn-lt"/>
                        <a:ea typeface="+mn-ea"/>
                        <a:cs typeface="+mn-cs"/>
                      </a:rPr>
                      <m:t>IOA</m:t>
                    </m:r>
                    <m:r>
                      <a:rPr lang="en-US" sz="1200" kern="1200">
                        <a:solidFill>
                          <a:schemeClr val="tx1"/>
                        </a:solidFill>
                        <a:effectLst/>
                        <a:latin typeface="+mn-lt"/>
                        <a:ea typeface="+mn-ea"/>
                        <a:cs typeface="+mn-cs"/>
                      </a:rPr>
                      <m:t> = 1 </m:t>
                    </m:r>
                    <m:r>
                      <a:rPr lang="en-US" sz="1200" i="1" kern="1200">
                        <a:solidFill>
                          <a:schemeClr val="tx1"/>
                        </a:solidFill>
                        <a:effectLst/>
                        <a:latin typeface="+mn-lt"/>
                        <a:ea typeface="+mn-ea"/>
                        <a:cs typeface="+mn-cs"/>
                      </a:rPr>
                      <m:t>−</m:t>
                    </m:r>
                    <m:r>
                      <a:rPr lang="en-US" sz="1200" kern="1200">
                        <a:solidFill>
                          <a:schemeClr val="tx1"/>
                        </a:solidFill>
                        <a:effectLst/>
                        <a:latin typeface="+mn-lt"/>
                        <a:ea typeface="+mn-ea"/>
                        <a:cs typeface="+mn-cs"/>
                      </a:rPr>
                      <m:t> </m:t>
                    </m:r>
                    <m:f>
                      <m:fPr>
                        <m:ctrlPr>
                          <a:rPr lang="en-US" sz="1200" i="1" kern="1200">
                            <a:solidFill>
                              <a:schemeClr val="tx1"/>
                            </a:solidFill>
                            <a:effectLst/>
                            <a:latin typeface="+mn-lt"/>
                            <a:ea typeface="+mn-ea"/>
                            <a:cs typeface="+mn-cs"/>
                          </a:rPr>
                        </m:ctrlPr>
                      </m:fPr>
                      <m:num>
                        <m:nary>
                          <m:naryPr>
                            <m:chr m:val="∑"/>
                            <m:limLoc m:val="undOvr"/>
                            <m:subHide m:val="on"/>
                            <m:supHide m:val="on"/>
                            <m:ctrlPr>
                              <a:rPr lang="en-US" sz="1200" i="1" kern="1200">
                                <a:solidFill>
                                  <a:schemeClr val="tx1"/>
                                </a:solidFill>
                                <a:effectLst/>
                                <a:latin typeface="+mn-lt"/>
                                <a:ea typeface="+mn-ea"/>
                                <a:cs typeface="+mn-cs"/>
                              </a:rPr>
                            </m:ctrlPr>
                          </m:naryPr>
                          <m:sub/>
                          <m:sup/>
                          <m:e>
                            <m:sSup>
                              <m:sSupPr>
                                <m:ctrlPr>
                                  <a:rPr lang="en-US" sz="1200" i="1" kern="1200">
                                    <a:solidFill>
                                      <a:schemeClr val="tx1"/>
                                    </a:solidFill>
                                    <a:effectLst/>
                                    <a:latin typeface="+mn-lt"/>
                                    <a:ea typeface="+mn-ea"/>
                                    <a:cs typeface="+mn-cs"/>
                                  </a:rPr>
                                </m:ctrlPr>
                              </m:sSupPr>
                              <m:e>
                                <m:d>
                                  <m:dPr>
                                    <m:ctrlPr>
                                      <a:rPr lang="en-US" sz="1200" i="1" kern="1200">
                                        <a:solidFill>
                                          <a:schemeClr val="tx1"/>
                                        </a:solidFill>
                                        <a:effectLst/>
                                        <a:latin typeface="+mn-lt"/>
                                        <a:ea typeface="+mn-ea"/>
                                        <a:cs typeface="+mn-cs"/>
                                      </a:rPr>
                                    </m:ctrlPr>
                                  </m:dPr>
                                  <m:e>
                                    <m:sSub>
                                      <m:sSubPr>
                                        <m:ctrlPr>
                                          <a:rPr lang="en-US" sz="1200" i="1" kern="1200">
                                            <a:solidFill>
                                              <a:schemeClr val="tx1"/>
                                            </a:solidFill>
                                            <a:effectLst/>
                                            <a:latin typeface="+mn-lt"/>
                                            <a:ea typeface="+mn-ea"/>
                                            <a:cs typeface="+mn-cs"/>
                                          </a:rPr>
                                        </m:ctrlPr>
                                      </m:sSubPr>
                                      <m:e>
                                        <m:r>
                                          <m:rPr>
                                            <m:sty m:val="p"/>
                                          </m:rPr>
                                          <a:rPr lang="en-US" sz="1200" kern="1200">
                                            <a:solidFill>
                                              <a:schemeClr val="tx1"/>
                                            </a:solidFill>
                                            <a:effectLst/>
                                            <a:latin typeface="+mn-lt"/>
                                            <a:ea typeface="+mn-ea"/>
                                            <a:cs typeface="+mn-cs"/>
                                          </a:rPr>
                                          <m:t>O</m:t>
                                        </m:r>
                                      </m:e>
                                      <m:sub>
                                        <m:r>
                                          <m:rPr>
                                            <m:sty m:val="p"/>
                                          </m:rPr>
                                          <a:rPr lang="en-US" sz="1200" kern="1200">
                                            <a:solidFill>
                                              <a:schemeClr val="tx1"/>
                                            </a:solidFill>
                                            <a:effectLst/>
                                            <a:latin typeface="+mn-lt"/>
                                            <a:ea typeface="+mn-ea"/>
                                            <a:cs typeface="+mn-cs"/>
                                          </a:rPr>
                                          <m:t>i</m:t>
                                        </m:r>
                                      </m:sub>
                                    </m:sSub>
                                    <m:r>
                                      <a:rPr lang="en-US" sz="1200" kern="1200">
                                        <a:solidFill>
                                          <a:schemeClr val="tx1"/>
                                        </a:solidFill>
                                        <a:effectLst/>
                                        <a:latin typeface="+mn-lt"/>
                                        <a:ea typeface="+mn-ea"/>
                                        <a:cs typeface="+mn-cs"/>
                                      </a:rPr>
                                      <m:t> </m:t>
                                    </m:r>
                                    <m:r>
                                      <a:rPr lang="en-US" sz="1200" i="1" kern="1200">
                                        <a:solidFill>
                                          <a:schemeClr val="tx1"/>
                                        </a:solidFill>
                                        <a:effectLst/>
                                        <a:latin typeface="+mn-lt"/>
                                        <a:ea typeface="+mn-ea"/>
                                        <a:cs typeface="+mn-cs"/>
                                      </a:rPr>
                                      <m:t>−</m:t>
                                    </m:r>
                                    <m:r>
                                      <a:rPr lang="en-US" sz="1200" kern="1200">
                                        <a:solidFill>
                                          <a:schemeClr val="tx1"/>
                                        </a:solidFill>
                                        <a:effectLst/>
                                        <a:latin typeface="+mn-lt"/>
                                        <a:ea typeface="+mn-ea"/>
                                        <a:cs typeface="+mn-cs"/>
                                      </a:rPr>
                                      <m:t> </m:t>
                                    </m:r>
                                    <m:sSub>
                                      <m:sSubPr>
                                        <m:ctrlPr>
                                          <a:rPr lang="en-US" sz="1200" i="1" kern="1200">
                                            <a:solidFill>
                                              <a:schemeClr val="tx1"/>
                                            </a:solidFill>
                                            <a:effectLst/>
                                            <a:latin typeface="+mn-lt"/>
                                            <a:ea typeface="+mn-ea"/>
                                            <a:cs typeface="+mn-cs"/>
                                          </a:rPr>
                                        </m:ctrlPr>
                                      </m:sSubPr>
                                      <m:e>
                                        <m:r>
                                          <m:rPr>
                                            <m:sty m:val="p"/>
                                          </m:rPr>
                                          <a:rPr lang="en-US" sz="1200" kern="1200">
                                            <a:solidFill>
                                              <a:schemeClr val="tx1"/>
                                            </a:solidFill>
                                            <a:effectLst/>
                                            <a:latin typeface="+mn-lt"/>
                                            <a:ea typeface="+mn-ea"/>
                                            <a:cs typeface="+mn-cs"/>
                                          </a:rPr>
                                          <m:t>P</m:t>
                                        </m:r>
                                      </m:e>
                                      <m:sub>
                                        <m:r>
                                          <m:rPr>
                                            <m:sty m:val="p"/>
                                          </m:rPr>
                                          <a:rPr lang="en-US" sz="1200" kern="1200">
                                            <a:solidFill>
                                              <a:schemeClr val="tx1"/>
                                            </a:solidFill>
                                            <a:effectLst/>
                                            <a:latin typeface="+mn-lt"/>
                                            <a:ea typeface="+mn-ea"/>
                                            <a:cs typeface="+mn-cs"/>
                                          </a:rPr>
                                          <m:t>i</m:t>
                                        </m:r>
                                      </m:sub>
                                    </m:sSub>
                                  </m:e>
                                </m:d>
                              </m:e>
                              <m:sup>
                                <m:r>
                                  <a:rPr lang="en-US" sz="1200" kern="1200">
                                    <a:solidFill>
                                      <a:schemeClr val="tx1"/>
                                    </a:solidFill>
                                    <a:effectLst/>
                                    <a:latin typeface="+mn-lt"/>
                                    <a:ea typeface="+mn-ea"/>
                                    <a:cs typeface="+mn-cs"/>
                                  </a:rPr>
                                  <m:t>2</m:t>
                                </m:r>
                              </m:sup>
                            </m:sSup>
                          </m:e>
                        </m:nary>
                      </m:num>
                      <m:den>
                        <m:nary>
                          <m:naryPr>
                            <m:chr m:val="∑"/>
                            <m:limLoc m:val="undOvr"/>
                            <m:subHide m:val="on"/>
                            <m:supHide m:val="on"/>
                            <m:ctrlPr>
                              <a:rPr lang="en-US" sz="1200" i="1" kern="1200">
                                <a:solidFill>
                                  <a:schemeClr val="tx1"/>
                                </a:solidFill>
                                <a:effectLst/>
                                <a:latin typeface="+mn-lt"/>
                                <a:ea typeface="+mn-ea"/>
                                <a:cs typeface="+mn-cs"/>
                              </a:rPr>
                            </m:ctrlPr>
                          </m:naryPr>
                          <m:sub/>
                          <m:sup/>
                          <m:e>
                            <m:sSup>
                              <m:sSupPr>
                                <m:ctrlPr>
                                  <a:rPr lang="en-US" sz="1200" i="1" kern="1200">
                                    <a:solidFill>
                                      <a:schemeClr val="tx1"/>
                                    </a:solidFill>
                                    <a:effectLst/>
                                    <a:latin typeface="+mn-lt"/>
                                    <a:ea typeface="+mn-ea"/>
                                    <a:cs typeface="+mn-cs"/>
                                  </a:rPr>
                                </m:ctrlPr>
                              </m:sSupPr>
                              <m:e>
                                <m:d>
                                  <m:dPr>
                                    <m:ctrlPr>
                                      <a:rPr lang="en-US" sz="1200" i="1" kern="1200">
                                        <a:solidFill>
                                          <a:schemeClr val="tx1"/>
                                        </a:solidFill>
                                        <a:effectLst/>
                                        <a:latin typeface="+mn-lt"/>
                                        <a:ea typeface="+mn-ea"/>
                                        <a:cs typeface="+mn-cs"/>
                                      </a:rPr>
                                    </m:ctrlPr>
                                  </m:dPr>
                                  <m:e>
                                    <m:sSub>
                                      <m:sSubPr>
                                        <m:ctrlPr>
                                          <a:rPr lang="en-US" sz="1200" i="1" kern="1200">
                                            <a:solidFill>
                                              <a:schemeClr val="tx1"/>
                                            </a:solidFill>
                                            <a:effectLst/>
                                            <a:latin typeface="+mn-lt"/>
                                            <a:ea typeface="+mn-ea"/>
                                            <a:cs typeface="+mn-cs"/>
                                          </a:rPr>
                                        </m:ctrlPr>
                                      </m:sSubPr>
                                      <m:e>
                                        <m:r>
                                          <m:rPr>
                                            <m:sty m:val="p"/>
                                          </m:rPr>
                                          <a:rPr lang="en-US" sz="1200" kern="1200">
                                            <a:solidFill>
                                              <a:schemeClr val="tx1"/>
                                            </a:solidFill>
                                            <a:effectLst/>
                                            <a:latin typeface="+mn-lt"/>
                                            <a:ea typeface="+mn-ea"/>
                                            <a:cs typeface="+mn-cs"/>
                                          </a:rPr>
                                          <m:t>abs</m:t>
                                        </m:r>
                                        <m:r>
                                          <a:rPr lang="en-US" sz="1200" kern="1200">
                                            <a:solidFill>
                                              <a:schemeClr val="tx1"/>
                                            </a:solidFill>
                                            <a:effectLst/>
                                            <a:latin typeface="+mn-lt"/>
                                            <a:ea typeface="+mn-ea"/>
                                            <a:cs typeface="+mn-cs"/>
                                          </a:rPr>
                                          <m:t>(</m:t>
                                        </m:r>
                                        <m:r>
                                          <m:rPr>
                                            <m:sty m:val="p"/>
                                          </m:rPr>
                                          <a:rPr lang="en-US" sz="1200" kern="1200">
                                            <a:solidFill>
                                              <a:schemeClr val="tx1"/>
                                            </a:solidFill>
                                            <a:effectLst/>
                                            <a:latin typeface="+mn-lt"/>
                                            <a:ea typeface="+mn-ea"/>
                                            <a:cs typeface="+mn-cs"/>
                                          </a:rPr>
                                          <m:t>O</m:t>
                                        </m:r>
                                      </m:e>
                                      <m:sub>
                                        <m:r>
                                          <m:rPr>
                                            <m:sty m:val="p"/>
                                          </m:rPr>
                                          <a:rPr lang="en-US" sz="1200" kern="1200">
                                            <a:solidFill>
                                              <a:schemeClr val="tx1"/>
                                            </a:solidFill>
                                            <a:effectLst/>
                                            <a:latin typeface="+mn-lt"/>
                                            <a:ea typeface="+mn-ea"/>
                                            <a:cs typeface="+mn-cs"/>
                                          </a:rPr>
                                          <m:t>i</m:t>
                                        </m:r>
                                      </m:sub>
                                    </m:sSub>
                                    <m:r>
                                      <a:rPr lang="en-US" sz="1200" kern="1200">
                                        <a:solidFill>
                                          <a:schemeClr val="tx1"/>
                                        </a:solidFill>
                                        <a:effectLst/>
                                        <a:latin typeface="+mn-lt"/>
                                        <a:ea typeface="+mn-ea"/>
                                        <a:cs typeface="+mn-cs"/>
                                      </a:rPr>
                                      <m:t> </m:t>
                                    </m:r>
                                    <m:r>
                                      <a:rPr lang="en-US" sz="1200" i="1" kern="1200">
                                        <a:solidFill>
                                          <a:schemeClr val="tx1"/>
                                        </a:solidFill>
                                        <a:effectLst/>
                                        <a:latin typeface="+mn-lt"/>
                                        <a:ea typeface="+mn-ea"/>
                                        <a:cs typeface="+mn-cs"/>
                                      </a:rPr>
                                      <m:t>−</m:t>
                                    </m:r>
                                    <m:r>
                                      <a:rPr lang="en-US" sz="1200" kern="1200">
                                        <a:solidFill>
                                          <a:schemeClr val="tx1"/>
                                        </a:solidFill>
                                        <a:effectLst/>
                                        <a:latin typeface="+mn-lt"/>
                                        <a:ea typeface="+mn-ea"/>
                                        <a:cs typeface="+mn-cs"/>
                                      </a:rPr>
                                      <m:t> </m:t>
                                    </m:r>
                                    <m:acc>
                                      <m:accPr>
                                        <m:chr m:val="̅"/>
                                        <m:ctrlPr>
                                          <a:rPr lang="en-US" sz="1200" i="1" kern="1200">
                                            <a:solidFill>
                                              <a:schemeClr val="tx1"/>
                                            </a:solidFill>
                                            <a:effectLst/>
                                            <a:latin typeface="+mn-lt"/>
                                            <a:ea typeface="+mn-ea"/>
                                            <a:cs typeface="+mn-cs"/>
                                          </a:rPr>
                                        </m:ctrlPr>
                                      </m:accPr>
                                      <m:e>
                                        <m:r>
                                          <m:rPr>
                                            <m:sty m:val="p"/>
                                          </m:rPr>
                                          <a:rPr lang="en-US" sz="1200" kern="1200">
                                            <a:solidFill>
                                              <a:schemeClr val="tx1"/>
                                            </a:solidFill>
                                            <a:effectLst/>
                                            <a:latin typeface="+mn-lt"/>
                                            <a:ea typeface="+mn-ea"/>
                                            <a:cs typeface="+mn-cs"/>
                                          </a:rPr>
                                          <m:t>O</m:t>
                                        </m:r>
                                      </m:e>
                                    </m:acc>
                                    <m:r>
                                      <a:rPr lang="en-US" sz="1200" kern="1200">
                                        <a:solidFill>
                                          <a:schemeClr val="tx1"/>
                                        </a:solidFill>
                                        <a:effectLst/>
                                        <a:latin typeface="+mn-lt"/>
                                        <a:ea typeface="+mn-ea"/>
                                        <a:cs typeface="+mn-cs"/>
                                      </a:rPr>
                                      <m:t>)+</m:t>
                                    </m:r>
                                    <m:sSub>
                                      <m:sSubPr>
                                        <m:ctrlPr>
                                          <a:rPr lang="en-US" sz="1200" i="1" kern="1200">
                                            <a:solidFill>
                                              <a:schemeClr val="tx1"/>
                                            </a:solidFill>
                                            <a:effectLst/>
                                            <a:latin typeface="+mn-lt"/>
                                            <a:ea typeface="+mn-ea"/>
                                            <a:cs typeface="+mn-cs"/>
                                          </a:rPr>
                                        </m:ctrlPr>
                                      </m:sSubPr>
                                      <m:e>
                                        <m:r>
                                          <m:rPr>
                                            <m:sty m:val="p"/>
                                          </m:rPr>
                                          <a:rPr lang="en-US" sz="1200" kern="1200">
                                            <a:solidFill>
                                              <a:schemeClr val="tx1"/>
                                            </a:solidFill>
                                            <a:effectLst/>
                                            <a:latin typeface="+mn-lt"/>
                                            <a:ea typeface="+mn-ea"/>
                                            <a:cs typeface="+mn-cs"/>
                                          </a:rPr>
                                          <m:t>abs</m:t>
                                        </m:r>
                                        <m:r>
                                          <a:rPr lang="en-US" sz="1200" kern="1200">
                                            <a:solidFill>
                                              <a:schemeClr val="tx1"/>
                                            </a:solidFill>
                                            <a:effectLst/>
                                            <a:latin typeface="+mn-lt"/>
                                            <a:ea typeface="+mn-ea"/>
                                            <a:cs typeface="+mn-cs"/>
                                          </a:rPr>
                                          <m:t>(</m:t>
                                        </m:r>
                                        <m:r>
                                          <m:rPr>
                                            <m:sty m:val="p"/>
                                          </m:rPr>
                                          <a:rPr lang="en-US" sz="1200" kern="1200">
                                            <a:solidFill>
                                              <a:schemeClr val="tx1"/>
                                            </a:solidFill>
                                            <a:effectLst/>
                                            <a:latin typeface="+mn-lt"/>
                                            <a:ea typeface="+mn-ea"/>
                                            <a:cs typeface="+mn-cs"/>
                                          </a:rPr>
                                          <m:t>P</m:t>
                                        </m:r>
                                      </m:e>
                                      <m:sub>
                                        <m:r>
                                          <m:rPr>
                                            <m:sty m:val="p"/>
                                          </m:rPr>
                                          <a:rPr lang="en-US" sz="1200" kern="1200">
                                            <a:solidFill>
                                              <a:schemeClr val="tx1"/>
                                            </a:solidFill>
                                            <a:effectLst/>
                                            <a:latin typeface="+mn-lt"/>
                                            <a:ea typeface="+mn-ea"/>
                                            <a:cs typeface="+mn-cs"/>
                                          </a:rPr>
                                          <m:t>i</m:t>
                                        </m:r>
                                      </m:sub>
                                    </m:sSub>
                                    <m:r>
                                      <a:rPr lang="en-US" sz="1200" kern="1200">
                                        <a:solidFill>
                                          <a:schemeClr val="tx1"/>
                                        </a:solidFill>
                                        <a:effectLst/>
                                        <a:latin typeface="+mn-lt"/>
                                        <a:ea typeface="+mn-ea"/>
                                        <a:cs typeface="+mn-cs"/>
                                      </a:rPr>
                                      <m:t> </m:t>
                                    </m:r>
                                    <m:r>
                                      <a:rPr lang="en-US" sz="1200" i="1" kern="1200">
                                        <a:solidFill>
                                          <a:schemeClr val="tx1"/>
                                        </a:solidFill>
                                        <a:effectLst/>
                                        <a:latin typeface="+mn-lt"/>
                                        <a:ea typeface="+mn-ea"/>
                                        <a:cs typeface="+mn-cs"/>
                                      </a:rPr>
                                      <m:t>−</m:t>
                                    </m:r>
                                    <m:r>
                                      <a:rPr lang="en-US" sz="1200" kern="1200">
                                        <a:solidFill>
                                          <a:schemeClr val="tx1"/>
                                        </a:solidFill>
                                        <a:effectLst/>
                                        <a:latin typeface="+mn-lt"/>
                                        <a:ea typeface="+mn-ea"/>
                                        <a:cs typeface="+mn-cs"/>
                                      </a:rPr>
                                      <m:t> </m:t>
                                    </m:r>
                                    <m:acc>
                                      <m:accPr>
                                        <m:chr m:val="̅"/>
                                        <m:ctrlPr>
                                          <a:rPr lang="en-US" sz="1200" i="1" kern="1200">
                                            <a:solidFill>
                                              <a:schemeClr val="tx1"/>
                                            </a:solidFill>
                                            <a:effectLst/>
                                            <a:latin typeface="+mn-lt"/>
                                            <a:ea typeface="+mn-ea"/>
                                            <a:cs typeface="+mn-cs"/>
                                          </a:rPr>
                                        </m:ctrlPr>
                                      </m:accPr>
                                      <m:e>
                                        <m:r>
                                          <m:rPr>
                                            <m:sty m:val="p"/>
                                          </m:rPr>
                                          <a:rPr lang="en-US" sz="1200" kern="1200">
                                            <a:solidFill>
                                              <a:schemeClr val="tx1"/>
                                            </a:solidFill>
                                            <a:effectLst/>
                                            <a:latin typeface="+mn-lt"/>
                                            <a:ea typeface="+mn-ea"/>
                                            <a:cs typeface="+mn-cs"/>
                                          </a:rPr>
                                          <m:t>O</m:t>
                                        </m:r>
                                      </m:e>
                                    </m:acc>
                                    <m:r>
                                      <a:rPr lang="en-US" sz="1200" kern="1200">
                                        <a:solidFill>
                                          <a:schemeClr val="tx1"/>
                                        </a:solidFill>
                                        <a:effectLst/>
                                        <a:latin typeface="+mn-lt"/>
                                        <a:ea typeface="+mn-ea"/>
                                        <a:cs typeface="+mn-cs"/>
                                      </a:rPr>
                                      <m:t>)</m:t>
                                    </m:r>
                                  </m:e>
                                </m:d>
                              </m:e>
                              <m:sup>
                                <m:r>
                                  <a:rPr lang="en-US" sz="1200" kern="1200">
                                    <a:solidFill>
                                      <a:schemeClr val="tx1"/>
                                    </a:solidFill>
                                    <a:effectLst/>
                                    <a:latin typeface="+mn-lt"/>
                                    <a:ea typeface="+mn-ea"/>
                                    <a:cs typeface="+mn-cs"/>
                                  </a:rPr>
                                  <m:t>2</m:t>
                                </m:r>
                              </m:sup>
                            </m:sSup>
                          </m:e>
                        </m:nary>
                      </m:den>
                    </m:f>
                  </m:oMath>
                </a14:m>
                <a:r>
                  <a:rPr lang="en-US" sz="1200" kern="1200" dirty="0">
                    <a:solidFill>
                      <a:schemeClr val="tx1"/>
                    </a:solidFill>
                    <a:effectLst/>
                    <a:latin typeface="+mn-lt"/>
                    <a:ea typeface="+mn-ea"/>
                    <a:cs typeface="+mn-cs"/>
                  </a:rPr>
                  <a:t> </a:t>
                </a:r>
                <a:endParaRPr lang="en-US" dirty="0" smtClean="0"/>
              </a:p>
              <a:p>
                <a:endParaRPr lang="en-US" dirty="0" smtClean="0"/>
              </a:p>
              <a:p>
                <a:r>
                  <a:rPr lang="en-US" dirty="0" smtClean="0"/>
                  <a:t>model = Sequential()</a:t>
                </a:r>
              </a:p>
              <a:p>
                <a:r>
                  <a:rPr lang="en-US" dirty="0" smtClean="0"/>
                  <a:t>            </a:t>
                </a:r>
              </a:p>
              <a:p>
                <a:r>
                  <a:rPr lang="en-US" dirty="0" smtClean="0"/>
                  <a:t>            </a:t>
                </a:r>
                <a:r>
                  <a:rPr lang="en-US" dirty="0" err="1" smtClean="0"/>
                  <a:t>model.add</a:t>
                </a:r>
                <a:r>
                  <a:rPr lang="en-US" dirty="0" smtClean="0"/>
                  <a:t>((Dense(32*2*2, </a:t>
                </a:r>
                <a:r>
                  <a:rPr lang="en-US" dirty="0" err="1" smtClean="0"/>
                  <a:t>input_shape</a:t>
                </a:r>
                <a:r>
                  <a:rPr lang="en-US" dirty="0" smtClean="0"/>
                  <a:t>=(</a:t>
                </a:r>
                <a:r>
                  <a:rPr lang="en-US" dirty="0" err="1" smtClean="0"/>
                  <a:t>nbase_X_train.shape</a:t>
                </a:r>
                <a:r>
                  <a:rPr lang="en-US" dirty="0" smtClean="0"/>
                  <a:t>[1],),     activation='</a:t>
                </a:r>
                <a:r>
                  <a:rPr lang="en-US" dirty="0" err="1" smtClean="0"/>
                  <a:t>relu</a:t>
                </a:r>
                <a:r>
                  <a:rPr lang="en-US" dirty="0" smtClean="0"/>
                  <a:t>')))    </a:t>
                </a:r>
              </a:p>
              <a:p>
                <a:r>
                  <a:rPr lang="en-US" dirty="0" smtClean="0"/>
                  <a:t>            </a:t>
                </a:r>
                <a:r>
                  <a:rPr lang="en-US" dirty="0" err="1" smtClean="0"/>
                  <a:t>model.add</a:t>
                </a:r>
                <a:r>
                  <a:rPr lang="en-US" dirty="0" smtClean="0"/>
                  <a:t>(ELU(alpha=1)) </a:t>
                </a:r>
              </a:p>
              <a:p>
                <a:r>
                  <a:rPr lang="en-US" dirty="0" smtClean="0"/>
                  <a:t>            </a:t>
                </a:r>
              </a:p>
              <a:p>
                <a:r>
                  <a:rPr lang="en-US" dirty="0" smtClean="0"/>
                  <a:t>            </a:t>
                </a:r>
                <a:r>
                  <a:rPr lang="en-US" dirty="0" err="1" smtClean="0"/>
                  <a:t>model.add</a:t>
                </a:r>
                <a:r>
                  <a:rPr lang="en-US" dirty="0" smtClean="0"/>
                  <a:t>(Dense(16,)) </a:t>
                </a:r>
              </a:p>
              <a:p>
                <a:r>
                  <a:rPr lang="en-US" dirty="0" smtClean="0"/>
                  <a:t>            </a:t>
                </a:r>
                <a:r>
                  <a:rPr lang="en-US" dirty="0" err="1" smtClean="0"/>
                  <a:t>model.add</a:t>
                </a:r>
                <a:r>
                  <a:rPr lang="en-US" dirty="0" smtClean="0"/>
                  <a:t>(ELU(alpha=1))   </a:t>
                </a:r>
              </a:p>
              <a:p>
                <a:r>
                  <a:rPr lang="en-US" dirty="0" smtClean="0"/>
                  <a:t>            </a:t>
                </a:r>
              </a:p>
              <a:p>
                <a:r>
                  <a:rPr lang="en-US" dirty="0" smtClean="0"/>
                  <a:t>            </a:t>
                </a:r>
                <a:r>
                  <a:rPr lang="en-US" dirty="0" err="1" smtClean="0"/>
                  <a:t>model.add</a:t>
                </a:r>
                <a:r>
                  <a:rPr lang="en-US" dirty="0" smtClean="0"/>
                  <a:t>(Dense(8,)) </a:t>
                </a:r>
              </a:p>
              <a:p>
                <a:r>
                  <a:rPr lang="en-US" dirty="0" smtClean="0"/>
                  <a:t>            </a:t>
                </a:r>
                <a:r>
                  <a:rPr lang="en-US" dirty="0" err="1" smtClean="0"/>
                  <a:t>model.add</a:t>
                </a:r>
                <a:r>
                  <a:rPr lang="en-US" dirty="0" smtClean="0"/>
                  <a:t>(ELU(alpha=1)) </a:t>
                </a:r>
              </a:p>
              <a:p>
                <a:r>
                  <a:rPr lang="en-US" dirty="0" smtClean="0"/>
                  <a:t>            </a:t>
                </a:r>
              </a:p>
              <a:p>
                <a:r>
                  <a:rPr lang="en-US" dirty="0" smtClean="0"/>
                  <a:t>            </a:t>
                </a:r>
                <a:r>
                  <a:rPr lang="en-US" dirty="0" err="1" smtClean="0"/>
                  <a:t>model.add</a:t>
                </a:r>
                <a:r>
                  <a:rPr lang="en-US" dirty="0" smtClean="0"/>
                  <a:t>(Dense(4,)) </a:t>
                </a:r>
              </a:p>
              <a:p>
                <a:r>
                  <a:rPr lang="en-US" dirty="0" smtClean="0"/>
                  <a:t>            </a:t>
                </a:r>
                <a:r>
                  <a:rPr lang="en-US" dirty="0" err="1" smtClean="0"/>
                  <a:t>model.add</a:t>
                </a:r>
                <a:r>
                  <a:rPr lang="en-US" dirty="0" smtClean="0"/>
                  <a:t>(ELU(alpha=1)) </a:t>
                </a:r>
              </a:p>
              <a:p>
                <a:r>
                  <a:rPr lang="en-US" dirty="0" smtClean="0"/>
                  <a:t>            </a:t>
                </a:r>
              </a:p>
              <a:p>
                <a:r>
                  <a:rPr lang="en-US" dirty="0" smtClean="0"/>
                  <a:t>            </a:t>
                </a:r>
                <a:r>
                  <a:rPr lang="en-US" dirty="0" err="1" smtClean="0"/>
                  <a:t>model.add</a:t>
                </a:r>
                <a:r>
                  <a:rPr lang="en-US" dirty="0" smtClean="0"/>
                  <a:t>(Dense(2,)) </a:t>
                </a:r>
              </a:p>
              <a:p>
                <a:r>
                  <a:rPr lang="en-US" dirty="0" smtClean="0"/>
                  <a:t>            </a:t>
                </a:r>
                <a:r>
                  <a:rPr lang="en-US" dirty="0" err="1" smtClean="0"/>
                  <a:t>model.add</a:t>
                </a:r>
                <a:r>
                  <a:rPr lang="en-US" dirty="0" smtClean="0"/>
                  <a:t>(ELU(alpha=1)) </a:t>
                </a:r>
              </a:p>
              <a:p>
                <a:r>
                  <a:rPr lang="en-US" dirty="0" smtClean="0"/>
                  <a:t>            </a:t>
                </a:r>
              </a:p>
              <a:p>
                <a:r>
                  <a:rPr lang="en-US" dirty="0" smtClean="0"/>
                  <a:t>            </a:t>
                </a:r>
              </a:p>
              <a:p>
                <a:r>
                  <a:rPr lang="en-US" dirty="0" smtClean="0"/>
                  <a:t>            </a:t>
                </a:r>
                <a:r>
                  <a:rPr lang="en-US" dirty="0" err="1" smtClean="0"/>
                  <a:t>model.add</a:t>
                </a:r>
                <a:r>
                  <a:rPr lang="en-US" dirty="0" smtClean="0"/>
                  <a:t>(Dense(</a:t>
                </a:r>
                <a:r>
                  <a:rPr lang="en-US" dirty="0" err="1" smtClean="0"/>
                  <a:t>n_out,activation</a:t>
                </a:r>
                <a:r>
                  <a:rPr lang="en-US" dirty="0" smtClean="0"/>
                  <a:t>='</a:t>
                </a:r>
                <a:r>
                  <a:rPr lang="en-US" dirty="0" err="1" smtClean="0"/>
                  <a:t>relu</a:t>
                </a:r>
                <a:r>
                  <a:rPr lang="en-US" dirty="0" smtClean="0"/>
                  <a:t>'))</a:t>
                </a:r>
              </a:p>
              <a:p>
                <a:r>
                  <a:rPr lang="en-US" dirty="0" smtClean="0"/>
                  <a:t>            </a:t>
                </a:r>
                <a:r>
                  <a:rPr lang="en-US" dirty="0" err="1" smtClean="0"/>
                  <a:t>model.add</a:t>
                </a:r>
                <a:r>
                  <a:rPr lang="en-US" dirty="0" smtClean="0"/>
                  <a:t>(</a:t>
                </a:r>
                <a:r>
                  <a:rPr lang="en-US" dirty="0" err="1" smtClean="0"/>
                  <a:t>ReLU</a:t>
                </a:r>
                <a:r>
                  <a:rPr lang="en-US" dirty="0" smtClean="0"/>
                  <a:t>(</a:t>
                </a:r>
                <a:r>
                  <a:rPr lang="en-US" dirty="0" err="1" smtClean="0"/>
                  <a:t>max_value</a:t>
                </a:r>
                <a:r>
                  <a:rPr lang="en-US" dirty="0" smtClean="0"/>
                  <a:t>=None, </a:t>
                </a:r>
                <a:r>
                  <a:rPr lang="en-US" dirty="0" err="1" smtClean="0"/>
                  <a:t>negative_slope</a:t>
                </a:r>
                <a:r>
                  <a:rPr lang="en-US" dirty="0" smtClean="0"/>
                  <a:t>=0.0, threshold=0.0,)) </a:t>
                </a:r>
              </a:p>
              <a:p>
                <a:r>
                  <a:rPr lang="en-US" dirty="0" smtClean="0"/>
                  <a:t>            </a:t>
                </a:r>
              </a:p>
              <a:p>
                <a:r>
                  <a:rPr lang="en-US" dirty="0" smtClean="0"/>
                  <a:t>            </a:t>
                </a:r>
                <a:r>
                  <a:rPr lang="en-US" dirty="0" err="1" smtClean="0"/>
                  <a:t>adam</a:t>
                </a:r>
                <a:r>
                  <a:rPr lang="en-US" dirty="0" smtClean="0"/>
                  <a:t> = Adam(</a:t>
                </a:r>
                <a:r>
                  <a:rPr lang="en-US" dirty="0" err="1" smtClean="0"/>
                  <a:t>lr</a:t>
                </a:r>
                <a:r>
                  <a:rPr lang="en-US" dirty="0" smtClean="0"/>
                  <a:t>=0.01)        </a:t>
                </a:r>
              </a:p>
              <a:p>
                <a:r>
                  <a:rPr lang="en-US" dirty="0" smtClean="0"/>
                  <a:t>            </a:t>
                </a:r>
                <a:r>
                  <a:rPr lang="en-US" dirty="0" err="1" smtClean="0"/>
                  <a:t>model.compile</a:t>
                </a:r>
                <a:r>
                  <a:rPr lang="en-US" dirty="0" smtClean="0"/>
                  <a:t>(loss=customLoss1,  </a:t>
                </a:r>
              </a:p>
              <a:p>
                <a:r>
                  <a:rPr lang="en-US" dirty="0" smtClean="0"/>
                  <a:t>                          optimizer=</a:t>
                </a:r>
                <a:r>
                  <a:rPr lang="en-US" dirty="0" err="1" smtClean="0"/>
                  <a:t>adam</a:t>
                </a:r>
                <a:r>
                  <a:rPr lang="en-US" dirty="0" smtClean="0"/>
                  <a:t>)#(</a:t>
                </a:r>
                <a:r>
                  <a:rPr lang="en-US" dirty="0" err="1" smtClean="0"/>
                  <a:t>lr</a:t>
                </a:r>
                <a:r>
                  <a:rPr lang="en-US" dirty="0" smtClean="0"/>
                  <a:t>=0.01))</a:t>
                </a:r>
              </a:p>
              <a:p>
                <a:r>
                  <a:rPr lang="en-US" dirty="0" smtClean="0"/>
                  <a:t>            </a:t>
                </a:r>
              </a:p>
              <a:p>
                <a:r>
                  <a:rPr lang="en-US" dirty="0" smtClean="0"/>
                  <a:t> </a:t>
                </a:r>
                <a:endParaRPr lang="en-US" dirty="0"/>
              </a:p>
            </p:txBody>
          </p:sp>
        </mc:Choice>
        <mc:Fallback>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perfect model in terms of IOA is a model that has both correlation and slope of 1).</a:t>
                </a:r>
                <a:endParaRPr lang="en-US"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IOA = 1 −  (∑1▒(O_i  − P_i )^2 )/(∑1▒(〖abs(O〗_i  − O ̅)+〖abs(P〗_i  − O ̅))^2 )</a:t>
                </a:r>
                <a:r>
                  <a:rPr lang="en-US" sz="1200" kern="1200" dirty="0">
                    <a:solidFill>
                      <a:schemeClr val="tx1"/>
                    </a:solidFill>
                    <a:effectLst/>
                    <a:latin typeface="+mn-lt"/>
                    <a:ea typeface="+mn-ea"/>
                    <a:cs typeface="+mn-cs"/>
                  </a:rPr>
                  <a:t> </a:t>
                </a:r>
                <a:endParaRPr lang="en-US" dirty="0" smtClean="0"/>
              </a:p>
              <a:p>
                <a:endParaRPr lang="en-US" dirty="0" smtClean="0"/>
              </a:p>
              <a:p>
                <a:r>
                  <a:rPr lang="en-US" dirty="0" smtClean="0"/>
                  <a:t>model = Sequential()</a:t>
                </a:r>
              </a:p>
              <a:p>
                <a:r>
                  <a:rPr lang="en-US" dirty="0" smtClean="0"/>
                  <a:t>            </a:t>
                </a:r>
              </a:p>
              <a:p>
                <a:r>
                  <a:rPr lang="en-US" dirty="0" smtClean="0"/>
                  <a:t>            </a:t>
                </a:r>
                <a:r>
                  <a:rPr lang="en-US" dirty="0" err="1" smtClean="0"/>
                  <a:t>model.add</a:t>
                </a:r>
                <a:r>
                  <a:rPr lang="en-US" dirty="0" smtClean="0"/>
                  <a:t>((Dense(32*2*2, </a:t>
                </a:r>
                <a:r>
                  <a:rPr lang="en-US" dirty="0" err="1" smtClean="0"/>
                  <a:t>input_shape</a:t>
                </a:r>
                <a:r>
                  <a:rPr lang="en-US" dirty="0" smtClean="0"/>
                  <a:t>=(</a:t>
                </a:r>
                <a:r>
                  <a:rPr lang="en-US" dirty="0" err="1" smtClean="0"/>
                  <a:t>nbase_X_train.shape</a:t>
                </a:r>
                <a:r>
                  <a:rPr lang="en-US" dirty="0" smtClean="0"/>
                  <a:t>[1],),     activation='</a:t>
                </a:r>
                <a:r>
                  <a:rPr lang="en-US" dirty="0" err="1" smtClean="0"/>
                  <a:t>relu</a:t>
                </a:r>
                <a:r>
                  <a:rPr lang="en-US" dirty="0" smtClean="0"/>
                  <a:t>')))    </a:t>
                </a:r>
              </a:p>
              <a:p>
                <a:r>
                  <a:rPr lang="en-US" dirty="0" smtClean="0"/>
                  <a:t>            </a:t>
                </a:r>
                <a:r>
                  <a:rPr lang="en-US" dirty="0" err="1" smtClean="0"/>
                  <a:t>model.add</a:t>
                </a:r>
                <a:r>
                  <a:rPr lang="en-US" dirty="0" smtClean="0"/>
                  <a:t>(ELU(alpha=1)) </a:t>
                </a:r>
              </a:p>
              <a:p>
                <a:r>
                  <a:rPr lang="en-US" dirty="0" smtClean="0"/>
                  <a:t>            </a:t>
                </a:r>
              </a:p>
              <a:p>
                <a:r>
                  <a:rPr lang="en-US" dirty="0" smtClean="0"/>
                  <a:t>            </a:t>
                </a:r>
                <a:r>
                  <a:rPr lang="en-US" dirty="0" err="1" smtClean="0"/>
                  <a:t>model.add</a:t>
                </a:r>
                <a:r>
                  <a:rPr lang="en-US" dirty="0" smtClean="0"/>
                  <a:t>(Dense(16,)) </a:t>
                </a:r>
              </a:p>
              <a:p>
                <a:r>
                  <a:rPr lang="en-US" dirty="0" smtClean="0"/>
                  <a:t>            </a:t>
                </a:r>
                <a:r>
                  <a:rPr lang="en-US" dirty="0" err="1" smtClean="0"/>
                  <a:t>model.add</a:t>
                </a:r>
                <a:r>
                  <a:rPr lang="en-US" dirty="0" smtClean="0"/>
                  <a:t>(ELU(alpha=1))   </a:t>
                </a:r>
              </a:p>
              <a:p>
                <a:r>
                  <a:rPr lang="en-US" dirty="0" smtClean="0"/>
                  <a:t>            </a:t>
                </a:r>
              </a:p>
              <a:p>
                <a:r>
                  <a:rPr lang="en-US" dirty="0" smtClean="0"/>
                  <a:t>            </a:t>
                </a:r>
                <a:r>
                  <a:rPr lang="en-US" dirty="0" err="1" smtClean="0"/>
                  <a:t>model.add</a:t>
                </a:r>
                <a:r>
                  <a:rPr lang="en-US" dirty="0" smtClean="0"/>
                  <a:t>(Dense(8,)) </a:t>
                </a:r>
              </a:p>
              <a:p>
                <a:r>
                  <a:rPr lang="en-US" dirty="0" smtClean="0"/>
                  <a:t>            </a:t>
                </a:r>
                <a:r>
                  <a:rPr lang="en-US" dirty="0" err="1" smtClean="0"/>
                  <a:t>model.add</a:t>
                </a:r>
                <a:r>
                  <a:rPr lang="en-US" dirty="0" smtClean="0"/>
                  <a:t>(ELU(alpha=1)) </a:t>
                </a:r>
              </a:p>
              <a:p>
                <a:r>
                  <a:rPr lang="en-US" dirty="0" smtClean="0"/>
                  <a:t>            </a:t>
                </a:r>
              </a:p>
              <a:p>
                <a:r>
                  <a:rPr lang="en-US" dirty="0" smtClean="0"/>
                  <a:t>            </a:t>
                </a:r>
                <a:r>
                  <a:rPr lang="en-US" dirty="0" err="1" smtClean="0"/>
                  <a:t>model.add</a:t>
                </a:r>
                <a:r>
                  <a:rPr lang="en-US" dirty="0" smtClean="0"/>
                  <a:t>(Dense(4,)) </a:t>
                </a:r>
              </a:p>
              <a:p>
                <a:r>
                  <a:rPr lang="en-US" dirty="0" smtClean="0"/>
                  <a:t>            </a:t>
                </a:r>
                <a:r>
                  <a:rPr lang="en-US" dirty="0" err="1" smtClean="0"/>
                  <a:t>model.add</a:t>
                </a:r>
                <a:r>
                  <a:rPr lang="en-US" dirty="0" smtClean="0"/>
                  <a:t>(ELU(alpha=1)) </a:t>
                </a:r>
              </a:p>
              <a:p>
                <a:r>
                  <a:rPr lang="en-US" dirty="0" smtClean="0"/>
                  <a:t>            </a:t>
                </a:r>
              </a:p>
              <a:p>
                <a:r>
                  <a:rPr lang="en-US" dirty="0" smtClean="0"/>
                  <a:t>            </a:t>
                </a:r>
                <a:r>
                  <a:rPr lang="en-US" dirty="0" err="1" smtClean="0"/>
                  <a:t>model.add</a:t>
                </a:r>
                <a:r>
                  <a:rPr lang="en-US" dirty="0" smtClean="0"/>
                  <a:t>(Dense(2,)) </a:t>
                </a:r>
              </a:p>
              <a:p>
                <a:r>
                  <a:rPr lang="en-US" dirty="0" smtClean="0"/>
                  <a:t>            </a:t>
                </a:r>
                <a:r>
                  <a:rPr lang="en-US" dirty="0" err="1" smtClean="0"/>
                  <a:t>model.add</a:t>
                </a:r>
                <a:r>
                  <a:rPr lang="en-US" dirty="0" smtClean="0"/>
                  <a:t>(ELU(alpha=1)) </a:t>
                </a:r>
              </a:p>
              <a:p>
                <a:r>
                  <a:rPr lang="en-US" dirty="0" smtClean="0"/>
                  <a:t>            </a:t>
                </a:r>
              </a:p>
              <a:p>
                <a:r>
                  <a:rPr lang="en-US" dirty="0" smtClean="0"/>
                  <a:t>            </a:t>
                </a:r>
              </a:p>
              <a:p>
                <a:r>
                  <a:rPr lang="en-US" dirty="0" smtClean="0"/>
                  <a:t>            </a:t>
                </a:r>
                <a:r>
                  <a:rPr lang="en-US" dirty="0" err="1" smtClean="0"/>
                  <a:t>model.add</a:t>
                </a:r>
                <a:r>
                  <a:rPr lang="en-US" dirty="0" smtClean="0"/>
                  <a:t>(Dense(</a:t>
                </a:r>
                <a:r>
                  <a:rPr lang="en-US" dirty="0" err="1" smtClean="0"/>
                  <a:t>n_out,activation</a:t>
                </a:r>
                <a:r>
                  <a:rPr lang="en-US" dirty="0" smtClean="0"/>
                  <a:t>='</a:t>
                </a:r>
                <a:r>
                  <a:rPr lang="en-US" dirty="0" err="1" smtClean="0"/>
                  <a:t>relu</a:t>
                </a:r>
                <a:r>
                  <a:rPr lang="en-US" dirty="0" smtClean="0"/>
                  <a:t>'))</a:t>
                </a:r>
              </a:p>
              <a:p>
                <a:r>
                  <a:rPr lang="en-US" dirty="0" smtClean="0"/>
                  <a:t>            </a:t>
                </a:r>
                <a:r>
                  <a:rPr lang="en-US" dirty="0" err="1" smtClean="0"/>
                  <a:t>model.add</a:t>
                </a:r>
                <a:r>
                  <a:rPr lang="en-US" dirty="0" smtClean="0"/>
                  <a:t>(</a:t>
                </a:r>
                <a:r>
                  <a:rPr lang="en-US" dirty="0" err="1" smtClean="0"/>
                  <a:t>ReLU</a:t>
                </a:r>
                <a:r>
                  <a:rPr lang="en-US" dirty="0" smtClean="0"/>
                  <a:t>(</a:t>
                </a:r>
                <a:r>
                  <a:rPr lang="en-US" dirty="0" err="1" smtClean="0"/>
                  <a:t>max_value</a:t>
                </a:r>
                <a:r>
                  <a:rPr lang="en-US" dirty="0" smtClean="0"/>
                  <a:t>=None, </a:t>
                </a:r>
                <a:r>
                  <a:rPr lang="en-US" dirty="0" err="1" smtClean="0"/>
                  <a:t>negative_slope</a:t>
                </a:r>
                <a:r>
                  <a:rPr lang="en-US" dirty="0" smtClean="0"/>
                  <a:t>=0.0, threshold=0.0,)) </a:t>
                </a:r>
              </a:p>
              <a:p>
                <a:r>
                  <a:rPr lang="en-US" dirty="0" smtClean="0"/>
                  <a:t>            </a:t>
                </a:r>
              </a:p>
              <a:p>
                <a:r>
                  <a:rPr lang="en-US" dirty="0" smtClean="0"/>
                  <a:t>            </a:t>
                </a:r>
                <a:r>
                  <a:rPr lang="en-US" dirty="0" err="1" smtClean="0"/>
                  <a:t>adam</a:t>
                </a:r>
                <a:r>
                  <a:rPr lang="en-US" dirty="0" smtClean="0"/>
                  <a:t> = Adam(</a:t>
                </a:r>
                <a:r>
                  <a:rPr lang="en-US" dirty="0" err="1" smtClean="0"/>
                  <a:t>lr</a:t>
                </a:r>
                <a:r>
                  <a:rPr lang="en-US" dirty="0" smtClean="0"/>
                  <a:t>=0.01)        </a:t>
                </a:r>
              </a:p>
              <a:p>
                <a:r>
                  <a:rPr lang="en-US" dirty="0" smtClean="0"/>
                  <a:t>            </a:t>
                </a:r>
                <a:r>
                  <a:rPr lang="en-US" dirty="0" err="1" smtClean="0"/>
                  <a:t>model.compile</a:t>
                </a:r>
                <a:r>
                  <a:rPr lang="en-US" dirty="0" smtClean="0"/>
                  <a:t>(loss=customLoss1,  </a:t>
                </a:r>
              </a:p>
              <a:p>
                <a:r>
                  <a:rPr lang="en-US" dirty="0" smtClean="0"/>
                  <a:t>                          optimizer=</a:t>
                </a:r>
                <a:r>
                  <a:rPr lang="en-US" dirty="0" err="1" smtClean="0"/>
                  <a:t>adam</a:t>
                </a:r>
                <a:r>
                  <a:rPr lang="en-US" dirty="0" smtClean="0"/>
                  <a:t>)#(</a:t>
                </a:r>
                <a:r>
                  <a:rPr lang="en-US" dirty="0" err="1" smtClean="0"/>
                  <a:t>lr</a:t>
                </a:r>
                <a:r>
                  <a:rPr lang="en-US" dirty="0" smtClean="0"/>
                  <a:t>=0.01))</a:t>
                </a:r>
              </a:p>
              <a:p>
                <a:r>
                  <a:rPr lang="en-US" dirty="0" smtClean="0"/>
                  <a:t>            </a:t>
                </a:r>
              </a:p>
              <a:p>
                <a:r>
                  <a:rPr lang="en-US" dirty="0" smtClean="0"/>
                  <a:t> </a:t>
                </a:r>
                <a:endParaRPr lang="en-US" dirty="0"/>
              </a:p>
            </p:txBody>
          </p:sp>
        </mc:Fallback>
      </mc:AlternateContent>
      <p:sp>
        <p:nvSpPr>
          <p:cNvPr id="4" name="Slide Number Placeholder 3"/>
          <p:cNvSpPr>
            <a:spLocks noGrp="1"/>
          </p:cNvSpPr>
          <p:nvPr>
            <p:ph type="sldNum" sz="quarter" idx="10"/>
          </p:nvPr>
        </p:nvSpPr>
        <p:spPr/>
        <p:txBody>
          <a:bodyPr/>
          <a:lstStyle/>
          <a:p>
            <a:fld id="{4A40D7C2-ED43-41F0-8967-766B10D21008}" type="slidenum">
              <a:rPr lang="en-US" smtClean="0"/>
              <a:t>15</a:t>
            </a:fld>
            <a:endParaRPr lang="en-US"/>
          </a:p>
        </p:txBody>
      </p:sp>
    </p:spTree>
    <p:extLst>
      <p:ext uri="{BB962C8B-B14F-4D97-AF65-F5344CB8AC3E}">
        <p14:creationId xmlns:p14="http://schemas.microsoft.com/office/powerpoint/2010/main" val="354613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Equation </a:t>
            </a:r>
            <a:r>
              <a:rPr lang="en-US" sz="1200" b="1" u="sng" kern="1200" dirty="0" smtClean="0">
                <a:solidFill>
                  <a:schemeClr val="tx1"/>
                </a:solidFill>
                <a:effectLst/>
                <a:latin typeface="+mn-lt"/>
                <a:ea typeface="+mn-ea"/>
                <a:cs typeface="+mn-cs"/>
                <a:hlinkClick r:id="rId3" tooltip="Link to equation"/>
              </a:rPr>
              <a:t>2</a:t>
            </a:r>
            <a:r>
              <a:rPr lang="en-US" dirty="0" smtClean="0">
                <a:effectLst/>
              </a:rPr>
              <a:t>, </a:t>
            </a:r>
            <a:r>
              <a:rPr lang="en-US" i="1" dirty="0" err="1" smtClean="0">
                <a:effectLst/>
              </a:rPr>
              <a:t>i</a:t>
            </a:r>
            <a:r>
              <a:rPr lang="en-US" dirty="0" smtClean="0">
                <a:effectLst/>
              </a:rPr>
              <a:t>, </a:t>
            </a:r>
            <a:r>
              <a:rPr lang="en-US" i="1" dirty="0" smtClean="0">
                <a:effectLst/>
              </a:rPr>
              <a:t>j</a:t>
            </a:r>
            <a:r>
              <a:rPr lang="en-US" dirty="0" smtClean="0">
                <a:effectLst/>
              </a:rPr>
              <a:t> represent the time and location. In this model, PM2.5 is assumed to be a linear function of AOD. As shown, the coefficients (</a:t>
            </a:r>
            <a:r>
              <a:rPr lang="en-US" i="1" dirty="0" smtClean="0">
                <a:effectLst/>
              </a:rPr>
              <a:t>a</a:t>
            </a:r>
            <a:r>
              <a:rPr lang="en-US" baseline="-25000" dirty="0" smtClean="0">
                <a:effectLst/>
              </a:rPr>
              <a:t>0</a:t>
            </a:r>
            <a:r>
              <a:rPr lang="en-US" i="1" baseline="-25000" dirty="0" smtClean="0">
                <a:effectLst/>
              </a:rPr>
              <a:t>ij</a:t>
            </a:r>
            <a:r>
              <a:rPr lang="en-US" dirty="0" smtClean="0">
                <a:effectLst/>
              </a:rPr>
              <a:t>, </a:t>
            </a:r>
            <a:r>
              <a:rPr lang="en-US" i="1" dirty="0" smtClean="0">
                <a:effectLst/>
              </a:rPr>
              <a:t>a</a:t>
            </a:r>
            <a:r>
              <a:rPr lang="en-US" baseline="-25000" dirty="0" smtClean="0">
                <a:effectLst/>
              </a:rPr>
              <a:t>1</a:t>
            </a:r>
            <a:r>
              <a:rPr lang="en-US" i="1" baseline="-25000" dirty="0" smtClean="0">
                <a:effectLst/>
              </a:rPr>
              <a:t>ij</a:t>
            </a:r>
            <a:r>
              <a:rPr lang="en-US" dirty="0" smtClean="0">
                <a:effectLst/>
              </a:rPr>
              <a:t>) are different for different location and time. For daily PM2.5, the coefficients are derived from the daily matchup data set of PM2.5 and AOD through GWR algorithm. To matchup satellite AOD at a site, AOD pixels within 27.5 km PM2.5 site are averaged; the choice of 27.5 km radius is the standard approach used widely in the validation of satellite AODs (e.g., Levy et al. </a:t>
            </a:r>
            <a:r>
              <a:rPr lang="en-US" sz="1200" b="1" u="sng" kern="1200" dirty="0" smtClean="0">
                <a:solidFill>
                  <a:schemeClr val="tx1"/>
                </a:solidFill>
                <a:effectLst/>
                <a:latin typeface="+mn-lt"/>
                <a:ea typeface="+mn-ea"/>
                <a:cs typeface="+mn-cs"/>
                <a:hlinkClick r:id="rId4"/>
              </a:rPr>
              <a:t>2010</a:t>
            </a:r>
            <a:r>
              <a:rPr lang="en-US" dirty="0" smtClean="0">
                <a:effectLst/>
              </a:rPr>
              <a:t>; Huang et al., </a:t>
            </a:r>
            <a:r>
              <a:rPr lang="en-US" sz="1200" b="1" u="sng" kern="1200" dirty="0" smtClean="0">
                <a:solidFill>
                  <a:schemeClr val="tx1"/>
                </a:solidFill>
                <a:effectLst/>
                <a:latin typeface="+mn-lt"/>
                <a:ea typeface="+mn-ea"/>
                <a:cs typeface="+mn-cs"/>
                <a:hlinkClick r:id="rId5"/>
              </a:rPr>
              <a:t>2016</a:t>
            </a:r>
            <a:r>
              <a:rPr lang="en-US" dirty="0" smtClean="0">
                <a:effectLst/>
              </a:rPr>
              <a:t>). Although the Equation </a:t>
            </a:r>
            <a:r>
              <a:rPr lang="en-US" sz="1200" b="1" u="sng" kern="1200" dirty="0" smtClean="0">
                <a:solidFill>
                  <a:schemeClr val="tx1"/>
                </a:solidFill>
                <a:effectLst/>
                <a:latin typeface="+mn-lt"/>
                <a:ea typeface="+mn-ea"/>
                <a:cs typeface="+mn-cs"/>
                <a:hlinkClick r:id="rId3" tooltip="Link to equation"/>
              </a:rPr>
              <a:t>2</a:t>
            </a:r>
            <a:r>
              <a:rPr lang="en-US" dirty="0" smtClean="0">
                <a:effectLst/>
              </a:rPr>
              <a:t> and Equation </a:t>
            </a:r>
            <a:r>
              <a:rPr lang="en-US" sz="1200" b="1" u="sng" kern="1200" dirty="0" smtClean="0">
                <a:solidFill>
                  <a:schemeClr val="tx1"/>
                </a:solidFill>
                <a:effectLst/>
                <a:latin typeface="+mn-lt"/>
                <a:ea typeface="+mn-ea"/>
                <a:cs typeface="+mn-cs"/>
                <a:hlinkClick r:id="rId6" tooltip="Link to equation"/>
              </a:rPr>
              <a:t>1</a:t>
            </a:r>
            <a:r>
              <a:rPr lang="en-US" dirty="0" smtClean="0">
                <a:effectLst/>
              </a:rPr>
              <a:t> look the same, the coefficients are derived differently. The coefficients in Equation </a:t>
            </a:r>
            <a:r>
              <a:rPr lang="en-US" sz="1200" b="1" u="sng" kern="1200" dirty="0" smtClean="0">
                <a:solidFill>
                  <a:schemeClr val="tx1"/>
                </a:solidFill>
                <a:effectLst/>
                <a:latin typeface="+mn-lt"/>
                <a:ea typeface="+mn-ea"/>
                <a:cs typeface="+mn-cs"/>
                <a:hlinkClick r:id="rId3" tooltip="Link to equation"/>
              </a:rPr>
              <a:t>2</a:t>
            </a:r>
            <a:r>
              <a:rPr lang="en-US" dirty="0" smtClean="0">
                <a:effectLst/>
              </a:rPr>
              <a:t> are derived dynamically at the time of the PM2.5 estimates, while those in Equation </a:t>
            </a:r>
            <a:r>
              <a:rPr lang="en-US" sz="1200" b="1" u="sng" kern="1200" dirty="0" smtClean="0">
                <a:solidFill>
                  <a:schemeClr val="tx1"/>
                </a:solidFill>
                <a:effectLst/>
                <a:latin typeface="+mn-lt"/>
                <a:ea typeface="+mn-ea"/>
                <a:cs typeface="+mn-cs"/>
                <a:hlinkClick r:id="rId6" tooltip="Link to equation"/>
              </a:rPr>
              <a:t>1</a:t>
            </a:r>
            <a:r>
              <a:rPr lang="en-US" dirty="0" smtClean="0">
                <a:effectLst/>
              </a:rPr>
              <a:t> are climatological values and stored in a LUT.</a:t>
            </a:r>
          </a:p>
          <a:p>
            <a:r>
              <a:rPr lang="en-US" sz="1200" b="0" i="0" kern="1200" dirty="0" smtClean="0">
                <a:solidFill>
                  <a:schemeClr val="tx1"/>
                </a:solidFill>
                <a:effectLst/>
                <a:latin typeface="+mn-lt"/>
                <a:ea typeface="+mn-ea"/>
                <a:cs typeface="+mn-cs"/>
              </a:rPr>
              <a:t>There are different ways to assign the weight in the regression. In this approach, a </a:t>
            </a:r>
            <a:r>
              <a:rPr lang="en-US" sz="1200" b="0" i="0" kern="1200" dirty="0" err="1" smtClean="0">
                <a:solidFill>
                  <a:schemeClr val="tx1"/>
                </a:solidFill>
                <a:effectLst/>
                <a:latin typeface="+mn-lt"/>
                <a:ea typeface="+mn-ea"/>
                <a:cs typeface="+mn-cs"/>
              </a:rPr>
              <a:t>bisquare</a:t>
            </a:r>
            <a:r>
              <a:rPr lang="en-US" sz="1200" b="0" i="0" kern="1200" dirty="0" smtClean="0">
                <a:solidFill>
                  <a:schemeClr val="tx1"/>
                </a:solidFill>
                <a:effectLst/>
                <a:latin typeface="+mn-lt"/>
                <a:ea typeface="+mn-ea"/>
                <a:cs typeface="+mn-cs"/>
              </a:rPr>
              <a:t> function is used for the weight:</a:t>
            </a:r>
          </a:p>
          <a:p>
            <a:r>
              <a:rPr lang="en-US" sz="1200" b="0" i="0" kern="1200" dirty="0" smtClean="0">
                <a:solidFill>
                  <a:schemeClr val="tx1"/>
                </a:solidFill>
                <a:effectLst/>
                <a:latin typeface="+mn-lt"/>
                <a:ea typeface="+mn-ea"/>
                <a:cs typeface="+mn-cs"/>
              </a:rPr>
              <a:t>In Equation </a:t>
            </a:r>
            <a:r>
              <a:rPr lang="en-US" sz="1200" b="1" i="0" u="sng" kern="1200" dirty="0" smtClean="0">
                <a:solidFill>
                  <a:schemeClr val="tx1"/>
                </a:solidFill>
                <a:effectLst/>
                <a:latin typeface="+mn-lt"/>
                <a:ea typeface="+mn-ea"/>
                <a:cs typeface="+mn-cs"/>
                <a:hlinkClick r:id="rId7" tooltip="Link to equation"/>
              </a:rPr>
              <a:t>3</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is the distance between the point of interest and the point with matchup data and </a:t>
            </a:r>
            <a:r>
              <a:rPr lang="en-US" sz="1200" b="0" i="1" kern="12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 is the maximum distance of the closest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points to the point of interest. The number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here is called bandwidth which are the number of points used for the regression. The bandwidth can be assigned with fixed value or be assigned adaptively using some algorithms. The value h is not a fixed value throughout the space if the bandwidth is fixed. It depends on the density of the matchup points. In areas with high data density, </a:t>
            </a:r>
            <a:r>
              <a:rPr lang="en-US" sz="1200" b="0" i="1" kern="12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 is small, and vice versa.</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A40D7C2-ED43-41F0-8967-766B10D21008}" type="slidenum">
              <a:rPr lang="en-US" smtClean="0"/>
              <a:t>4</a:t>
            </a:fld>
            <a:endParaRPr lang="en-US"/>
          </a:p>
        </p:txBody>
      </p:sp>
    </p:spTree>
    <p:extLst>
      <p:ext uri="{BB962C8B-B14F-4D97-AF65-F5344CB8AC3E}">
        <p14:creationId xmlns:p14="http://schemas.microsoft.com/office/powerpoint/2010/main" val="86691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2a shows the scatter density of GOES-GWR estimated 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with respect to observed 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from July 01, 2020 to Nov 30, 2021. The overall correlation was 0.82 with mean bias (MB) ~0.48 µg/m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root mean squared error (RMSE) of 8.72 µg/m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index of agreement (IOA) of ~0.90.</a:t>
            </a:r>
          </a:p>
        </p:txBody>
      </p:sp>
      <p:sp>
        <p:nvSpPr>
          <p:cNvPr id="4" name="Slide Number Placeholder 3"/>
          <p:cNvSpPr>
            <a:spLocks noGrp="1"/>
          </p:cNvSpPr>
          <p:nvPr>
            <p:ph type="sldNum" sz="quarter" idx="10"/>
          </p:nvPr>
        </p:nvSpPr>
        <p:spPr/>
        <p:txBody>
          <a:bodyPr/>
          <a:lstStyle/>
          <a:p>
            <a:fld id="{4A40D7C2-ED43-41F0-8967-766B10D21008}" type="slidenum">
              <a:rPr lang="en-US" smtClean="0"/>
              <a:t>5</a:t>
            </a:fld>
            <a:endParaRPr lang="en-US"/>
          </a:p>
        </p:txBody>
      </p:sp>
    </p:spTree>
    <p:extLst>
      <p:ext uri="{BB962C8B-B14F-4D97-AF65-F5344CB8AC3E}">
        <p14:creationId xmlns:p14="http://schemas.microsoft.com/office/powerpoint/2010/main" val="403601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D7C2-ED43-41F0-8967-766B10D21008}" type="slidenum">
              <a:rPr lang="en-US" smtClean="0"/>
              <a:t>6</a:t>
            </a:fld>
            <a:endParaRPr lang="en-US"/>
          </a:p>
        </p:txBody>
      </p:sp>
    </p:spTree>
    <p:extLst>
      <p:ext uri="{BB962C8B-B14F-4D97-AF65-F5344CB8AC3E}">
        <p14:creationId xmlns:p14="http://schemas.microsoft.com/office/powerpoint/2010/main" val="274801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D7C2-ED43-41F0-8967-766B10D21008}" type="slidenum">
              <a:rPr lang="en-US" smtClean="0"/>
              <a:t>9</a:t>
            </a:fld>
            <a:endParaRPr lang="en-US"/>
          </a:p>
        </p:txBody>
      </p:sp>
    </p:spTree>
    <p:extLst>
      <p:ext uri="{BB962C8B-B14F-4D97-AF65-F5344CB8AC3E}">
        <p14:creationId xmlns:p14="http://schemas.microsoft.com/office/powerpoint/2010/main" val="239603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Assuming a well-mixed boundary layer height (</a:t>
            </a:r>
            <a:r>
              <a:rPr lang="en-US" sz="1200" i="1" kern="12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with no overlaying aerosol layers, cloud-free skies, and particles with similar optical properties (Hoff and Christopher, 2009) 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can be estimated from satellite AOD, where </a:t>
            </a:r>
            <a:r>
              <a:rPr lang="en-US" sz="1200" i="1" kern="1200" dirty="0" smtClean="0">
                <a:solidFill>
                  <a:schemeClr val="tx1"/>
                </a:solidFill>
                <a:effectLst/>
                <a:latin typeface="+mn-lt"/>
                <a:ea typeface="+mn-ea"/>
                <a:cs typeface="+mn-cs"/>
              </a:rPr>
              <a:t>f(RH)</a:t>
            </a:r>
            <a:r>
              <a:rPr lang="en-US" sz="1200" kern="1200" dirty="0" smtClean="0">
                <a:solidFill>
                  <a:schemeClr val="tx1"/>
                </a:solidFill>
                <a:effectLst/>
                <a:latin typeface="+mn-lt"/>
                <a:ea typeface="+mn-ea"/>
                <a:cs typeface="+mn-cs"/>
              </a:rPr>
              <a:t> is the ratio of ambient and dry extinction coefficients, </a:t>
            </a:r>
            <a:r>
              <a:rPr lang="en-US" sz="1200" i="1" kern="1200" dirty="0" smtClean="0">
                <a:solidFill>
                  <a:schemeClr val="tx1"/>
                </a:solidFill>
                <a:effectLst/>
                <a:latin typeface="+mn-lt"/>
                <a:ea typeface="+mn-ea"/>
                <a:cs typeface="+mn-cs"/>
              </a:rPr>
              <a:t>ρ</a:t>
            </a:r>
            <a:r>
              <a:rPr lang="en-US" sz="1200" kern="1200" dirty="0" smtClean="0">
                <a:solidFill>
                  <a:schemeClr val="tx1"/>
                </a:solidFill>
                <a:effectLst/>
                <a:latin typeface="+mn-lt"/>
                <a:ea typeface="+mn-ea"/>
                <a:cs typeface="+mn-cs"/>
              </a:rPr>
              <a:t> is aerosol mass density (g/m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a:t>
            </a:r>
            <a:r>
              <a:rPr lang="en-US" sz="1200" i="1" kern="1200" baseline="-25000" dirty="0" err="1" smtClean="0">
                <a:solidFill>
                  <a:schemeClr val="tx1"/>
                </a:solidFill>
                <a:effectLst/>
                <a:latin typeface="+mn-lt"/>
                <a:ea typeface="+mn-ea"/>
                <a:cs typeface="+mn-cs"/>
              </a:rPr>
              <a:t>ext</a:t>
            </a:r>
            <a:r>
              <a:rPr lang="en-US" sz="1200" kern="1200" dirty="0" smtClean="0">
                <a:solidFill>
                  <a:schemeClr val="tx1"/>
                </a:solidFill>
                <a:effectLst/>
                <a:latin typeface="+mn-lt"/>
                <a:ea typeface="+mn-ea"/>
                <a:cs typeface="+mn-cs"/>
              </a:rPr>
              <a:t> is Mie extinction efficiency, and </a:t>
            </a:r>
            <a:r>
              <a:rPr lang="en-US" sz="1200" i="1" kern="1200" dirty="0" err="1" smtClean="0">
                <a:solidFill>
                  <a:schemeClr val="tx1"/>
                </a:solidFill>
                <a:effectLst/>
                <a:latin typeface="+mn-lt"/>
                <a:ea typeface="+mn-ea"/>
                <a:cs typeface="+mn-cs"/>
              </a:rPr>
              <a:t>r</a:t>
            </a:r>
            <a:r>
              <a:rPr lang="en-US" sz="1200" i="1" kern="1200" baseline="-25000" dirty="0" err="1" smtClean="0">
                <a:solidFill>
                  <a:schemeClr val="tx1"/>
                </a:solidFill>
                <a:effectLst/>
                <a:latin typeface="+mn-lt"/>
                <a:ea typeface="+mn-ea"/>
                <a:cs typeface="+mn-cs"/>
              </a:rPr>
              <a:t>eff</a:t>
            </a:r>
            <a:r>
              <a:rPr lang="en-US" sz="1200" kern="1200" dirty="0" smtClean="0">
                <a:solidFill>
                  <a:schemeClr val="tx1"/>
                </a:solidFill>
                <a:effectLst/>
                <a:latin typeface="+mn-lt"/>
                <a:ea typeface="+mn-ea"/>
                <a:cs typeface="+mn-cs"/>
              </a:rPr>
              <a:t> is the particle effective radius. We don't have proper measurements of these specific aerosol properties, and actual atmospheric conditions often violate the assumptions made in equation 2. </a:t>
            </a:r>
            <a:endParaRPr lang="en-US" dirty="0"/>
          </a:p>
        </p:txBody>
      </p:sp>
      <p:sp>
        <p:nvSpPr>
          <p:cNvPr id="4" name="Slide Number Placeholder 3"/>
          <p:cNvSpPr>
            <a:spLocks noGrp="1"/>
          </p:cNvSpPr>
          <p:nvPr>
            <p:ph type="sldNum" sz="quarter" idx="10"/>
          </p:nvPr>
        </p:nvSpPr>
        <p:spPr/>
        <p:txBody>
          <a:bodyPr/>
          <a:lstStyle/>
          <a:p>
            <a:fld id="{4A40D7C2-ED43-41F0-8967-766B10D21008}" type="slidenum">
              <a:rPr lang="en-US" smtClean="0"/>
              <a:t>10</a:t>
            </a:fld>
            <a:endParaRPr lang="en-US"/>
          </a:p>
        </p:txBody>
      </p:sp>
    </p:spTree>
    <p:extLst>
      <p:ext uri="{BB962C8B-B14F-4D97-AF65-F5344CB8AC3E}">
        <p14:creationId xmlns:p14="http://schemas.microsoft.com/office/powerpoint/2010/main" val="317184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Frequency distribution of all the relevant variables used in assessment of particulate matter air quality. AOT is from MODIS satellite; PM2.5 is from ground measurements; and TMP, RH, HPBL, and WS are from RUC reanalysis.</a:t>
            </a:r>
            <a:endParaRPr lang="en-US" dirty="0"/>
          </a:p>
        </p:txBody>
      </p:sp>
      <p:sp>
        <p:nvSpPr>
          <p:cNvPr id="4" name="Slide Number Placeholder 3"/>
          <p:cNvSpPr>
            <a:spLocks noGrp="1"/>
          </p:cNvSpPr>
          <p:nvPr>
            <p:ph type="sldNum" sz="quarter" idx="10"/>
          </p:nvPr>
        </p:nvSpPr>
        <p:spPr/>
        <p:txBody>
          <a:bodyPr/>
          <a:lstStyle/>
          <a:p>
            <a:fld id="{4A40D7C2-ED43-41F0-8967-766B10D21008}" type="slidenum">
              <a:rPr lang="en-US" smtClean="0"/>
              <a:t>11</a:t>
            </a:fld>
            <a:endParaRPr lang="en-US"/>
          </a:p>
        </p:txBody>
      </p:sp>
    </p:spTree>
    <p:extLst>
      <p:ext uri="{BB962C8B-B14F-4D97-AF65-F5344CB8AC3E}">
        <p14:creationId xmlns:p14="http://schemas.microsoft.com/office/powerpoint/2010/main" val="189136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I used best of num modeling and deep learning and </a:t>
            </a:r>
            <a:r>
              <a:rPr lang="en-US" sz="1050" dirty="0" err="1"/>
              <a:t>integraded</a:t>
            </a:r>
            <a:r>
              <a:rPr lang="en-US" sz="1050" dirty="0"/>
              <a:t> them to have better spatial and temporal forecasts</a:t>
            </a:r>
          </a:p>
          <a:p>
            <a:endParaRPr lang="en-US" sz="1050" dirty="0"/>
          </a:p>
          <a:p>
            <a:r>
              <a:rPr lang="en-US" sz="1050" dirty="0"/>
              <a:t>Let us first discuss what is an AI</a:t>
            </a:r>
          </a:p>
          <a:p>
            <a:r>
              <a:rPr lang="en-US" sz="1050" dirty="0"/>
              <a:t>AI – program that can sense ,reason, act and adapt</a:t>
            </a:r>
          </a:p>
          <a:p>
            <a:r>
              <a:rPr lang="en-US" sz="1050" dirty="0"/>
              <a:t>ML – Ai whose</a:t>
            </a:r>
            <a:r>
              <a:rPr lang="en-US" sz="1050" baseline="0" dirty="0"/>
              <a:t> </a:t>
            </a:r>
            <a:r>
              <a:rPr lang="en-US" sz="1050" dirty="0"/>
              <a:t>performance improvement with more data</a:t>
            </a:r>
          </a:p>
          <a:p>
            <a:r>
              <a:rPr lang="en-US" sz="1050" dirty="0" err="1"/>
              <a:t>DeepL</a:t>
            </a:r>
            <a:r>
              <a:rPr lang="en-US" sz="1050" dirty="0"/>
              <a:t> – multi layered</a:t>
            </a:r>
            <a:r>
              <a:rPr lang="en-US" sz="1050" baseline="0" dirty="0"/>
              <a:t> like human brain and each layer has a specific task to perform</a:t>
            </a:r>
            <a:endParaRPr lang="en-US" sz="1050" dirty="0"/>
          </a:p>
          <a:p>
            <a:endParaRPr lang="en-US" dirty="0"/>
          </a:p>
        </p:txBody>
      </p:sp>
      <p:sp>
        <p:nvSpPr>
          <p:cNvPr id="4" name="Slide Number Placeholder 3"/>
          <p:cNvSpPr>
            <a:spLocks noGrp="1"/>
          </p:cNvSpPr>
          <p:nvPr>
            <p:ph type="sldNum" sz="quarter" idx="10"/>
          </p:nvPr>
        </p:nvSpPr>
        <p:spPr/>
        <p:txBody>
          <a:bodyPr/>
          <a:lstStyle/>
          <a:p>
            <a:fld id="{611C160C-008D-4AD4-9AAB-42AD82E64D9C}" type="slidenum">
              <a:rPr lang="en-US" smtClean="0"/>
              <a:t>13</a:t>
            </a:fld>
            <a:endParaRPr lang="en-US"/>
          </a:p>
        </p:txBody>
      </p:sp>
    </p:spTree>
    <p:extLst>
      <p:ext uri="{BB962C8B-B14F-4D97-AF65-F5344CB8AC3E}">
        <p14:creationId xmlns:p14="http://schemas.microsoft.com/office/powerpoint/2010/main" val="71142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in detail slowly</a:t>
            </a:r>
          </a:p>
        </p:txBody>
      </p:sp>
      <p:sp>
        <p:nvSpPr>
          <p:cNvPr id="4" name="Slide Number Placeholder 3"/>
          <p:cNvSpPr>
            <a:spLocks noGrp="1"/>
          </p:cNvSpPr>
          <p:nvPr>
            <p:ph type="sldNum" sz="quarter" idx="10"/>
          </p:nvPr>
        </p:nvSpPr>
        <p:spPr/>
        <p:txBody>
          <a:bodyPr/>
          <a:lstStyle/>
          <a:p>
            <a:fld id="{611C160C-008D-4AD4-9AAB-42AD82E64D9C}" type="slidenum">
              <a:rPr lang="en-US" smtClean="0"/>
              <a:t>14</a:t>
            </a:fld>
            <a:endParaRPr lang="en-US"/>
          </a:p>
        </p:txBody>
      </p:sp>
    </p:spTree>
    <p:extLst>
      <p:ext uri="{BB962C8B-B14F-4D97-AF65-F5344CB8AC3E}">
        <p14:creationId xmlns:p14="http://schemas.microsoft.com/office/powerpoint/2010/main" val="355432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BF679C8-3924-492A-AFCD-C9EAA0468FD1}"/>
              </a:ext>
            </a:extLst>
          </p:cNvPr>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2D32B6B-A984-4D06-9E24-7D808673F0F2}"/>
              </a:ext>
            </a:extLst>
          </p:cNvPr>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Date Placeholder 3">
            <a:extLst>
              <a:ext uri="{FF2B5EF4-FFF2-40B4-BE49-F238E27FC236}">
                <a16:creationId xmlns:a16="http://schemas.microsoft.com/office/drawing/2014/main" id="{F196B142-F862-4F6F-8EA6-F25B81127EB9}"/>
              </a:ext>
            </a:extLst>
          </p:cNvPr>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619192-59DD-4633-848D-D681613AF288}" type="datetime1">
              <a:rPr lang="en-US" smtClean="0"/>
              <a:t>2/28/2023</a:t>
            </a:fld>
            <a:endParaRPr lang="en-US"/>
          </a:p>
        </p:txBody>
      </p:sp>
      <p:sp>
        <p:nvSpPr>
          <p:cNvPr id="17" name="Footer Placeholder 4">
            <a:extLst>
              <a:ext uri="{FF2B5EF4-FFF2-40B4-BE49-F238E27FC236}">
                <a16:creationId xmlns:a16="http://schemas.microsoft.com/office/drawing/2014/main" id="{F4DC8CFB-AAC2-4FAA-8B79-CA93E12D1142}"/>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18" name="Slide Number Placeholder 5">
            <a:extLst>
              <a:ext uri="{FF2B5EF4-FFF2-40B4-BE49-F238E27FC236}">
                <a16:creationId xmlns:a16="http://schemas.microsoft.com/office/drawing/2014/main" id="{4524B84A-1FD6-43CF-9758-8C3EBF3FCBB7}"/>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D909C2-DF2F-412C-B69D-988339CF01D3}" type="slidenum">
              <a:rPr lang="en-US" smtClean="0"/>
              <a:t>‹#›</a:t>
            </a:fld>
            <a:endParaRPr lang="en-US"/>
          </a:p>
        </p:txBody>
      </p:sp>
      <p:sp>
        <p:nvSpPr>
          <p:cNvPr id="19" name="TextBox 18">
            <a:extLst>
              <a:ext uri="{FF2B5EF4-FFF2-40B4-BE49-F238E27FC236}">
                <a16:creationId xmlns:a16="http://schemas.microsoft.com/office/drawing/2014/main" id="{60C3CAF0-D4EF-47C3-9992-8548F7B2D6F2}"/>
              </a:ext>
            </a:extLst>
          </p:cNvPr>
          <p:cNvSpPr txBox="1"/>
          <p:nvPr/>
        </p:nvSpPr>
        <p:spPr>
          <a:xfrm>
            <a:off x="6"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20" name="TextBox 19">
            <a:extLst>
              <a:ext uri="{FF2B5EF4-FFF2-40B4-BE49-F238E27FC236}">
                <a16:creationId xmlns:a16="http://schemas.microsoft.com/office/drawing/2014/main" id="{8C7E003F-4E3A-4CC4-B3EE-B539DA08BBBE}"/>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21" name="Rectangle 20">
            <a:extLst>
              <a:ext uri="{FF2B5EF4-FFF2-40B4-BE49-F238E27FC236}">
                <a16:creationId xmlns:a16="http://schemas.microsoft.com/office/drawing/2014/main" id="{D0179953-D05F-4119-87CF-0EF01945C4B0}"/>
              </a:ext>
            </a:extLst>
          </p:cNvPr>
          <p:cNvSpPr/>
          <p:nvPr/>
        </p:nvSpPr>
        <p:spPr>
          <a:xfrm>
            <a:off x="-1" y="6400800"/>
            <a:ext cx="12192000" cy="4572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2743AC2F-BDA0-4356-9470-EE823F14D2DC}"/>
              </a:ext>
            </a:extLst>
          </p:cNvPr>
          <p:cNvSpPr/>
          <p:nvPr/>
        </p:nvSpPr>
        <p:spPr>
          <a:xfrm>
            <a:off x="-1"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D2BEAA35-6D62-4909-93E4-7CFC7FAE5577}"/>
              </a:ext>
            </a:extLst>
          </p:cNvPr>
          <p:cNvSpPr txBox="1"/>
          <p:nvPr/>
        </p:nvSpPr>
        <p:spPr>
          <a:xfrm>
            <a:off x="3"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Science and Technology Institute</a:t>
            </a:r>
          </a:p>
        </p:txBody>
      </p:sp>
      <p:sp>
        <p:nvSpPr>
          <p:cNvPr id="24" name="TextBox 23">
            <a:extLst>
              <a:ext uri="{FF2B5EF4-FFF2-40B4-BE49-F238E27FC236}">
                <a16:creationId xmlns:a16="http://schemas.microsoft.com/office/drawing/2014/main" id="{B4FAD01D-39B9-485E-A24A-37F3D32A62F3}"/>
              </a:ext>
            </a:extLst>
          </p:cNvPr>
          <p:cNvSpPr txBox="1"/>
          <p:nvPr/>
        </p:nvSpPr>
        <p:spPr>
          <a:xfrm>
            <a:off x="-4"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Universities Space Research Association </a:t>
            </a:r>
            <a:endPar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8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DC9B-662D-480C-BE8A-5DC8F04DBF88}"/>
              </a:ext>
            </a:extLst>
          </p:cNvPr>
          <p:cNvSpPr>
            <a:spLocks noGrp="1"/>
          </p:cNvSpPr>
          <p:nvPr>
            <p:ph type="title"/>
          </p:nvPr>
        </p:nvSpPr>
        <p:spPr>
          <a:xfrm>
            <a:off x="1097280" y="286604"/>
            <a:ext cx="10058400" cy="1272374"/>
          </a:xfrm>
        </p:spPr>
        <p:txBody>
          <a:body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9BC28066-49B8-442B-8382-5217716B71AE}"/>
              </a:ext>
            </a:extLst>
          </p:cNvPr>
          <p:cNvSpPr>
            <a:spLocks noGrp="1"/>
          </p:cNvSpPr>
          <p:nvPr>
            <p:ph type="dt" sz="half" idx="10"/>
          </p:nvPr>
        </p:nvSpPr>
        <p:spPr/>
        <p:txBody>
          <a:bodyPr/>
          <a:lstStyle/>
          <a:p>
            <a:fld id="{1152DACF-A4E5-4C7D-BEEC-76EB58AACE9B}" type="datetime1">
              <a:rPr lang="en-US" smtClean="0"/>
              <a:t>2/28/2023</a:t>
            </a:fld>
            <a:endParaRPr lang="en-US"/>
          </a:p>
        </p:txBody>
      </p:sp>
      <p:sp>
        <p:nvSpPr>
          <p:cNvPr id="4" name="Footer Placeholder 3">
            <a:extLst>
              <a:ext uri="{FF2B5EF4-FFF2-40B4-BE49-F238E27FC236}">
                <a16:creationId xmlns:a16="http://schemas.microsoft.com/office/drawing/2014/main" id="{907A2252-5ECD-4676-A7BD-EB9F4EC4B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41CE54-70A5-4DBD-9C39-8911CD79D87B}"/>
              </a:ext>
            </a:extLst>
          </p:cNvPr>
          <p:cNvSpPr>
            <a:spLocks noGrp="1"/>
          </p:cNvSpPr>
          <p:nvPr>
            <p:ph type="sldNum" sz="quarter" idx="12"/>
          </p:nvPr>
        </p:nvSpPr>
        <p:spPr/>
        <p:txBody>
          <a:bodyPr/>
          <a:lstStyle/>
          <a:p>
            <a:fld id="{CED909C2-DF2F-412C-B69D-988339CF01D3}" type="slidenum">
              <a:rPr lang="en-US" smtClean="0"/>
              <a:t>‹#›</a:t>
            </a:fld>
            <a:endParaRPr lang="en-US"/>
          </a:p>
        </p:txBody>
      </p:sp>
    </p:spTree>
    <p:extLst>
      <p:ext uri="{BB962C8B-B14F-4D97-AF65-F5344CB8AC3E}">
        <p14:creationId xmlns:p14="http://schemas.microsoft.com/office/powerpoint/2010/main" val="296623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654A1-80C1-42A3-B4C8-5094C4AFDCA8}"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09C2-DF2F-412C-B69D-988339CF01D3}" type="slidenum">
              <a:rPr lang="en-US" smtClean="0"/>
              <a:t>‹#›</a:t>
            </a:fld>
            <a:endParaRPr lang="en-US"/>
          </a:p>
        </p:txBody>
      </p:sp>
      <p:sp>
        <p:nvSpPr>
          <p:cNvPr id="7" name="Rectangle 6">
            <a:extLst>
              <a:ext uri="{FF2B5EF4-FFF2-40B4-BE49-F238E27FC236}">
                <a16:creationId xmlns:a16="http://schemas.microsoft.com/office/drawing/2014/main" id="{E100BBD1-D7D6-4A6E-A8B9-40FCA384E3AC}"/>
              </a:ext>
            </a:extLst>
          </p:cNvPr>
          <p:cNvSpPr/>
          <p:nvPr/>
        </p:nvSpPr>
        <p:spPr>
          <a:xfrm>
            <a:off x="1" y="6400800"/>
            <a:ext cx="12192000" cy="457200"/>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F7C5DB08-A469-4FC5-9694-06D3F5A756E0}"/>
              </a:ext>
            </a:extLst>
          </p:cNvPr>
          <p:cNvSpPr/>
          <p:nvPr/>
        </p:nvSpPr>
        <p:spPr>
          <a:xfrm>
            <a:off x="5"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009DEC7F-6B54-48D7-8E37-A55765DADD0F}"/>
              </a:ext>
            </a:extLst>
          </p:cNvPr>
          <p:cNvSpPr txBox="1"/>
          <p:nvPr/>
        </p:nvSpPr>
        <p:spPr>
          <a:xfrm>
            <a:off x="6" y="6459793"/>
            <a:ext cx="9446151" cy="346249"/>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10" name="TextBox 9">
            <a:extLst>
              <a:ext uri="{FF2B5EF4-FFF2-40B4-BE49-F238E27FC236}">
                <a16:creationId xmlns:a16="http://schemas.microsoft.com/office/drawing/2014/main" id="{5BD0033E-DAC3-434F-A9CA-F8B8CC9E3A30}"/>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11" name="Rectangle 10">
            <a:extLst>
              <a:ext uri="{FF2B5EF4-FFF2-40B4-BE49-F238E27FC236}">
                <a16:creationId xmlns:a16="http://schemas.microsoft.com/office/drawing/2014/main" id="{A0A7209D-9BED-4EC3-AB74-7BEC5CE160CE}"/>
              </a:ext>
            </a:extLst>
          </p:cNvPr>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A29ED7C-EDF5-41EA-B9F1-B132AD7BA2A9}"/>
              </a:ext>
            </a:extLst>
          </p:cNvPr>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ate Placeholder 3">
            <a:extLst>
              <a:ext uri="{FF2B5EF4-FFF2-40B4-BE49-F238E27FC236}">
                <a16:creationId xmlns:a16="http://schemas.microsoft.com/office/drawing/2014/main" id="{B393D6DF-FA42-4C45-AA98-708928A2F88D}"/>
              </a:ext>
            </a:extLst>
          </p:cNvPr>
          <p:cNvSpPr txBox="1">
            <a:spLocks/>
          </p:cNvSpPr>
          <p:nvPr/>
        </p:nvSpPr>
        <p:spPr>
          <a:xfrm>
            <a:off x="1097280" y="6459785"/>
            <a:ext cx="2472271"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898D0E-8DD1-4DF7-B80F-1E953D35F27A}" type="datetime1">
              <a:rPr lang="en-US" smtClean="0"/>
              <a:pPr/>
              <a:t>2/28/2023</a:t>
            </a:fld>
            <a:endParaRPr lang="en-US"/>
          </a:p>
        </p:txBody>
      </p:sp>
      <p:sp>
        <p:nvSpPr>
          <p:cNvPr id="14" name="Slide Number Placeholder 5">
            <a:extLst>
              <a:ext uri="{FF2B5EF4-FFF2-40B4-BE49-F238E27FC236}">
                <a16:creationId xmlns:a16="http://schemas.microsoft.com/office/drawing/2014/main" id="{D3DCEC9D-C927-4495-A635-06EB4ED1156D}"/>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790149-4947-407C-B214-3A4D030919C1}" type="slidenum">
              <a:rPr lang="en-US" smtClean="0"/>
              <a:pPr/>
              <a:t>‹#›</a:t>
            </a:fld>
            <a:endParaRPr lang="en-US"/>
          </a:p>
        </p:txBody>
      </p:sp>
      <p:sp>
        <p:nvSpPr>
          <p:cNvPr id="15" name="TextBox 14">
            <a:extLst>
              <a:ext uri="{FF2B5EF4-FFF2-40B4-BE49-F238E27FC236}">
                <a16:creationId xmlns:a16="http://schemas.microsoft.com/office/drawing/2014/main" id="{243B92E1-1BFE-4B92-8241-477534B03622}"/>
              </a:ext>
            </a:extLst>
          </p:cNvPr>
          <p:cNvSpPr txBox="1"/>
          <p:nvPr/>
        </p:nvSpPr>
        <p:spPr>
          <a:xfrm>
            <a:off x="6"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16" name="TextBox 15">
            <a:extLst>
              <a:ext uri="{FF2B5EF4-FFF2-40B4-BE49-F238E27FC236}">
                <a16:creationId xmlns:a16="http://schemas.microsoft.com/office/drawing/2014/main" id="{27F6792E-8FBF-440D-BC52-D4E732DB71F0}"/>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17" name="Rectangle 16">
            <a:extLst>
              <a:ext uri="{FF2B5EF4-FFF2-40B4-BE49-F238E27FC236}">
                <a16:creationId xmlns:a16="http://schemas.microsoft.com/office/drawing/2014/main" id="{62D05684-1D8D-458A-90E1-A5D867352EE0}"/>
              </a:ext>
            </a:extLst>
          </p:cNvPr>
          <p:cNvSpPr/>
          <p:nvPr/>
        </p:nvSpPr>
        <p:spPr>
          <a:xfrm>
            <a:off x="-1" y="6400800"/>
            <a:ext cx="12192000" cy="4572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6B9573E9-0D74-48F3-A7F2-EB26F31CF072}"/>
              </a:ext>
            </a:extLst>
          </p:cNvPr>
          <p:cNvSpPr/>
          <p:nvPr/>
        </p:nvSpPr>
        <p:spPr>
          <a:xfrm>
            <a:off x="-1"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C12B0556-B0EB-470D-81BE-82DD3B8D8C3F}"/>
              </a:ext>
            </a:extLst>
          </p:cNvPr>
          <p:cNvSpPr txBox="1"/>
          <p:nvPr/>
        </p:nvSpPr>
        <p:spPr>
          <a:xfrm>
            <a:off x="3"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Science and Technology Institute</a:t>
            </a:r>
          </a:p>
        </p:txBody>
      </p:sp>
      <p:sp>
        <p:nvSpPr>
          <p:cNvPr id="20" name="TextBox 19">
            <a:extLst>
              <a:ext uri="{FF2B5EF4-FFF2-40B4-BE49-F238E27FC236}">
                <a16:creationId xmlns:a16="http://schemas.microsoft.com/office/drawing/2014/main" id="{B6A63570-A0CA-4AB7-AFDC-E581A8EF9F62}"/>
              </a:ext>
            </a:extLst>
          </p:cNvPr>
          <p:cNvSpPr txBox="1"/>
          <p:nvPr/>
        </p:nvSpPr>
        <p:spPr>
          <a:xfrm>
            <a:off x="-4"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Universities Space Research Association </a:t>
            </a:r>
            <a:endPar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5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A5D4361-6278-4D1B-A6F9-B192B4480E49}"/>
              </a:ext>
            </a:extLst>
          </p:cNvPr>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E0597B3-1154-4DA1-9BA6-61064AB4CCD5}"/>
              </a:ext>
            </a:extLst>
          </p:cNvPr>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Date Placeholder 3">
            <a:extLst>
              <a:ext uri="{FF2B5EF4-FFF2-40B4-BE49-F238E27FC236}">
                <a16:creationId xmlns:a16="http://schemas.microsoft.com/office/drawing/2014/main" id="{BDC56E79-F7F8-4318-BAF8-73D8BB8DF06D}"/>
              </a:ext>
            </a:extLst>
          </p:cNvPr>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C311DD-589E-4883-A111-CF8AD88D1683}" type="datetime1">
              <a:rPr lang="en-US" smtClean="0"/>
              <a:t>2/28/2023</a:t>
            </a:fld>
            <a:endParaRPr lang="en-US"/>
          </a:p>
        </p:txBody>
      </p:sp>
      <p:sp>
        <p:nvSpPr>
          <p:cNvPr id="17" name="Footer Placeholder 4">
            <a:extLst>
              <a:ext uri="{FF2B5EF4-FFF2-40B4-BE49-F238E27FC236}">
                <a16:creationId xmlns:a16="http://schemas.microsoft.com/office/drawing/2014/main" id="{FCA3E8DE-5ED0-4F19-A0A2-D76F16D99CC9}"/>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18" name="Slide Number Placeholder 5">
            <a:extLst>
              <a:ext uri="{FF2B5EF4-FFF2-40B4-BE49-F238E27FC236}">
                <a16:creationId xmlns:a16="http://schemas.microsoft.com/office/drawing/2014/main" id="{CE97AF74-3A4F-494F-B46B-B729B2C2A622}"/>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D909C2-DF2F-412C-B69D-988339CF01D3}" type="slidenum">
              <a:rPr lang="en-US" smtClean="0"/>
              <a:t>‹#›</a:t>
            </a:fld>
            <a:endParaRPr lang="en-US"/>
          </a:p>
        </p:txBody>
      </p:sp>
      <p:sp>
        <p:nvSpPr>
          <p:cNvPr id="19" name="TextBox 18">
            <a:extLst>
              <a:ext uri="{FF2B5EF4-FFF2-40B4-BE49-F238E27FC236}">
                <a16:creationId xmlns:a16="http://schemas.microsoft.com/office/drawing/2014/main" id="{6B42F3E7-6FA4-4A2C-9ADC-B5776F9B5DBB}"/>
              </a:ext>
            </a:extLst>
          </p:cNvPr>
          <p:cNvSpPr txBox="1"/>
          <p:nvPr/>
        </p:nvSpPr>
        <p:spPr>
          <a:xfrm>
            <a:off x="6"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20" name="TextBox 19">
            <a:extLst>
              <a:ext uri="{FF2B5EF4-FFF2-40B4-BE49-F238E27FC236}">
                <a16:creationId xmlns:a16="http://schemas.microsoft.com/office/drawing/2014/main" id="{DB0A3B75-784B-43CD-8317-E77274A59A4D}"/>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21" name="Rectangle 20">
            <a:extLst>
              <a:ext uri="{FF2B5EF4-FFF2-40B4-BE49-F238E27FC236}">
                <a16:creationId xmlns:a16="http://schemas.microsoft.com/office/drawing/2014/main" id="{5FB80BE0-D199-4AFB-AB3D-B863325799E9}"/>
              </a:ext>
            </a:extLst>
          </p:cNvPr>
          <p:cNvSpPr/>
          <p:nvPr/>
        </p:nvSpPr>
        <p:spPr>
          <a:xfrm>
            <a:off x="-1" y="6400800"/>
            <a:ext cx="12192000" cy="4572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C20D07DB-B02F-4D93-9017-9DF8F9855356}"/>
              </a:ext>
            </a:extLst>
          </p:cNvPr>
          <p:cNvSpPr/>
          <p:nvPr/>
        </p:nvSpPr>
        <p:spPr>
          <a:xfrm>
            <a:off x="-1"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DD6C1D3E-EC28-4D1E-A696-23B5B62469E0}"/>
              </a:ext>
            </a:extLst>
          </p:cNvPr>
          <p:cNvSpPr txBox="1"/>
          <p:nvPr/>
        </p:nvSpPr>
        <p:spPr>
          <a:xfrm>
            <a:off x="3"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Science and Technology Institute</a:t>
            </a:r>
          </a:p>
        </p:txBody>
      </p:sp>
      <p:sp>
        <p:nvSpPr>
          <p:cNvPr id="24" name="TextBox 23">
            <a:extLst>
              <a:ext uri="{FF2B5EF4-FFF2-40B4-BE49-F238E27FC236}">
                <a16:creationId xmlns:a16="http://schemas.microsoft.com/office/drawing/2014/main" id="{532691A7-139E-4858-A462-3C0943D6DEEE}"/>
              </a:ext>
            </a:extLst>
          </p:cNvPr>
          <p:cNvSpPr txBox="1"/>
          <p:nvPr/>
        </p:nvSpPr>
        <p:spPr>
          <a:xfrm>
            <a:off x="-4"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Universities Space Research Association </a:t>
            </a:r>
            <a:endPar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41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512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29BFEF-E45C-47B1-9300-CC2DF5A39F16}" type="datetime1">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909C2-DF2F-412C-B69D-988339CF01D3}" type="slidenum">
              <a:rPr lang="en-US" smtClean="0"/>
              <a:t>‹#›</a:t>
            </a:fld>
            <a:endParaRPr lang="en-US"/>
          </a:p>
        </p:txBody>
      </p:sp>
      <p:sp>
        <p:nvSpPr>
          <p:cNvPr id="11" name="Rectangle 10">
            <a:extLst>
              <a:ext uri="{FF2B5EF4-FFF2-40B4-BE49-F238E27FC236}">
                <a16:creationId xmlns:a16="http://schemas.microsoft.com/office/drawing/2014/main" id="{3258D7EE-DDB5-4A66-AAEE-484D528516CE}"/>
              </a:ext>
            </a:extLst>
          </p:cNvPr>
          <p:cNvSpPr/>
          <p:nvPr/>
        </p:nvSpPr>
        <p:spPr>
          <a:xfrm>
            <a:off x="1" y="6400800"/>
            <a:ext cx="12192000" cy="457200"/>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6FD4AB7-68E0-4473-A185-DCC0D37A0A94}"/>
              </a:ext>
            </a:extLst>
          </p:cNvPr>
          <p:cNvSpPr/>
          <p:nvPr/>
        </p:nvSpPr>
        <p:spPr>
          <a:xfrm>
            <a:off x="5"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a:extLst>
              <a:ext uri="{FF2B5EF4-FFF2-40B4-BE49-F238E27FC236}">
                <a16:creationId xmlns:a16="http://schemas.microsoft.com/office/drawing/2014/main" id="{CCCD2055-13B3-468B-A507-AEBAC2D1F514}"/>
              </a:ext>
            </a:extLst>
          </p:cNvPr>
          <p:cNvSpPr txBox="1"/>
          <p:nvPr/>
        </p:nvSpPr>
        <p:spPr>
          <a:xfrm>
            <a:off x="6" y="6459793"/>
            <a:ext cx="9446151" cy="346249"/>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14" name="TextBox 13">
            <a:extLst>
              <a:ext uri="{FF2B5EF4-FFF2-40B4-BE49-F238E27FC236}">
                <a16:creationId xmlns:a16="http://schemas.microsoft.com/office/drawing/2014/main" id="{033D91AA-7D6C-4242-93B2-E717425964F6}"/>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15" name="Rectangle 14">
            <a:extLst>
              <a:ext uri="{FF2B5EF4-FFF2-40B4-BE49-F238E27FC236}">
                <a16:creationId xmlns:a16="http://schemas.microsoft.com/office/drawing/2014/main" id="{D8918841-43DC-44E8-A6D6-5DE195D2E1CE}"/>
              </a:ext>
            </a:extLst>
          </p:cNvPr>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2EF7104-3AD2-48F9-8C61-76BA1900C1AF}"/>
              </a:ext>
            </a:extLst>
          </p:cNvPr>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Date Placeholder 3">
            <a:extLst>
              <a:ext uri="{FF2B5EF4-FFF2-40B4-BE49-F238E27FC236}">
                <a16:creationId xmlns:a16="http://schemas.microsoft.com/office/drawing/2014/main" id="{59BE317E-71D4-41E3-A9F0-AF3C255F63D8}"/>
              </a:ext>
            </a:extLst>
          </p:cNvPr>
          <p:cNvSpPr txBox="1">
            <a:spLocks/>
          </p:cNvSpPr>
          <p:nvPr/>
        </p:nvSpPr>
        <p:spPr>
          <a:xfrm>
            <a:off x="1097280" y="6459785"/>
            <a:ext cx="2472271"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898D0E-8DD1-4DF7-B80F-1E953D35F27A}" type="datetime1">
              <a:rPr lang="en-US" smtClean="0"/>
              <a:pPr/>
              <a:t>2/28/2023</a:t>
            </a:fld>
            <a:endParaRPr lang="en-US"/>
          </a:p>
        </p:txBody>
      </p:sp>
      <p:sp>
        <p:nvSpPr>
          <p:cNvPr id="18" name="Slide Number Placeholder 5">
            <a:extLst>
              <a:ext uri="{FF2B5EF4-FFF2-40B4-BE49-F238E27FC236}">
                <a16:creationId xmlns:a16="http://schemas.microsoft.com/office/drawing/2014/main" id="{4FA5A370-1AE6-4E62-A15D-C947A215495B}"/>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790149-4947-407C-B214-3A4D030919C1}" type="slidenum">
              <a:rPr lang="en-US" smtClean="0"/>
              <a:pPr/>
              <a:t>‹#›</a:t>
            </a:fld>
            <a:endParaRPr lang="en-US"/>
          </a:p>
        </p:txBody>
      </p:sp>
      <p:sp>
        <p:nvSpPr>
          <p:cNvPr id="19" name="TextBox 18">
            <a:extLst>
              <a:ext uri="{FF2B5EF4-FFF2-40B4-BE49-F238E27FC236}">
                <a16:creationId xmlns:a16="http://schemas.microsoft.com/office/drawing/2014/main" id="{E2F5A291-130D-44F9-9C7E-FC3B518ED3E4}"/>
              </a:ext>
            </a:extLst>
          </p:cNvPr>
          <p:cNvSpPr txBox="1"/>
          <p:nvPr/>
        </p:nvSpPr>
        <p:spPr>
          <a:xfrm>
            <a:off x="6"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20" name="TextBox 19">
            <a:extLst>
              <a:ext uri="{FF2B5EF4-FFF2-40B4-BE49-F238E27FC236}">
                <a16:creationId xmlns:a16="http://schemas.microsoft.com/office/drawing/2014/main" id="{BA341438-6DB9-48BC-A999-922E76172E3E}"/>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21" name="Rectangle 20">
            <a:extLst>
              <a:ext uri="{FF2B5EF4-FFF2-40B4-BE49-F238E27FC236}">
                <a16:creationId xmlns:a16="http://schemas.microsoft.com/office/drawing/2014/main" id="{22670B5F-300B-4B1F-81D3-69787649ED74}"/>
              </a:ext>
            </a:extLst>
          </p:cNvPr>
          <p:cNvSpPr/>
          <p:nvPr/>
        </p:nvSpPr>
        <p:spPr>
          <a:xfrm>
            <a:off x="-1" y="6400800"/>
            <a:ext cx="12192000" cy="4572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C4ED177C-EB65-41D4-A78C-9798CD2CA05E}"/>
              </a:ext>
            </a:extLst>
          </p:cNvPr>
          <p:cNvSpPr/>
          <p:nvPr/>
        </p:nvSpPr>
        <p:spPr>
          <a:xfrm>
            <a:off x="-1"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105E5D58-2FF6-41BA-A827-07554D178A30}"/>
              </a:ext>
            </a:extLst>
          </p:cNvPr>
          <p:cNvSpPr txBox="1"/>
          <p:nvPr/>
        </p:nvSpPr>
        <p:spPr>
          <a:xfrm>
            <a:off x="3"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Science and Technology Institute</a:t>
            </a:r>
          </a:p>
        </p:txBody>
      </p:sp>
      <p:sp>
        <p:nvSpPr>
          <p:cNvPr id="24" name="TextBox 23">
            <a:extLst>
              <a:ext uri="{FF2B5EF4-FFF2-40B4-BE49-F238E27FC236}">
                <a16:creationId xmlns:a16="http://schemas.microsoft.com/office/drawing/2014/main" id="{53ED51DC-A902-4AB6-8924-7035857ABA67}"/>
              </a:ext>
            </a:extLst>
          </p:cNvPr>
          <p:cNvSpPr txBox="1"/>
          <p:nvPr/>
        </p:nvSpPr>
        <p:spPr>
          <a:xfrm>
            <a:off x="-4"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Universities Space Research Association </a:t>
            </a:r>
            <a:endPar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46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C374E8-8047-46C2-A68B-19A92AB12571}" type="datetime1">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909C2-DF2F-412C-B69D-988339CF01D3}" type="slidenum">
              <a:rPr lang="en-US" smtClean="0"/>
              <a:t>‹#›</a:t>
            </a:fld>
            <a:endParaRPr lang="en-US"/>
          </a:p>
        </p:txBody>
      </p:sp>
      <p:sp>
        <p:nvSpPr>
          <p:cNvPr id="6" name="Rectangle 5">
            <a:extLst>
              <a:ext uri="{FF2B5EF4-FFF2-40B4-BE49-F238E27FC236}">
                <a16:creationId xmlns:a16="http://schemas.microsoft.com/office/drawing/2014/main" id="{3D0B477F-9DAE-473F-9216-994907D08920}"/>
              </a:ext>
            </a:extLst>
          </p:cNvPr>
          <p:cNvSpPr/>
          <p:nvPr/>
        </p:nvSpPr>
        <p:spPr>
          <a:xfrm>
            <a:off x="1" y="6400800"/>
            <a:ext cx="12192000" cy="457200"/>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66F29016-E2B1-4BF1-8CA9-30B653A7A0F6}"/>
              </a:ext>
            </a:extLst>
          </p:cNvPr>
          <p:cNvSpPr/>
          <p:nvPr/>
        </p:nvSpPr>
        <p:spPr>
          <a:xfrm>
            <a:off x="5"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BD45518D-DF30-4D66-847F-F1E8049A23D6}"/>
              </a:ext>
            </a:extLst>
          </p:cNvPr>
          <p:cNvSpPr txBox="1"/>
          <p:nvPr/>
        </p:nvSpPr>
        <p:spPr>
          <a:xfrm>
            <a:off x="6" y="6459793"/>
            <a:ext cx="9446151" cy="346249"/>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9" name="TextBox 8">
            <a:extLst>
              <a:ext uri="{FF2B5EF4-FFF2-40B4-BE49-F238E27FC236}">
                <a16:creationId xmlns:a16="http://schemas.microsoft.com/office/drawing/2014/main" id="{A6087B07-006B-4719-9220-442715619713}"/>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10" name="Rectangle 9">
            <a:extLst>
              <a:ext uri="{FF2B5EF4-FFF2-40B4-BE49-F238E27FC236}">
                <a16:creationId xmlns:a16="http://schemas.microsoft.com/office/drawing/2014/main" id="{159B0DCE-F0D2-426F-A4F0-653CD28A4F6A}"/>
              </a:ext>
            </a:extLst>
          </p:cNvPr>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BFDDEFA-D175-4BA4-87EE-175D5D35DF9B}"/>
              </a:ext>
            </a:extLst>
          </p:cNvPr>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a:extLst>
              <a:ext uri="{FF2B5EF4-FFF2-40B4-BE49-F238E27FC236}">
                <a16:creationId xmlns:a16="http://schemas.microsoft.com/office/drawing/2014/main" id="{9F22B75A-857D-487C-B8C2-F624F3C54BF0}"/>
              </a:ext>
            </a:extLst>
          </p:cNvPr>
          <p:cNvSpPr txBox="1">
            <a:spLocks/>
          </p:cNvSpPr>
          <p:nvPr/>
        </p:nvSpPr>
        <p:spPr>
          <a:xfrm>
            <a:off x="1097280" y="6459785"/>
            <a:ext cx="2472271"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898D0E-8DD1-4DF7-B80F-1E953D35F27A}" type="datetime1">
              <a:rPr lang="en-US" smtClean="0"/>
              <a:pPr/>
              <a:t>2/28/2023</a:t>
            </a:fld>
            <a:endParaRPr lang="en-US"/>
          </a:p>
        </p:txBody>
      </p:sp>
      <p:sp>
        <p:nvSpPr>
          <p:cNvPr id="13" name="Slide Number Placeholder 5">
            <a:extLst>
              <a:ext uri="{FF2B5EF4-FFF2-40B4-BE49-F238E27FC236}">
                <a16:creationId xmlns:a16="http://schemas.microsoft.com/office/drawing/2014/main" id="{7A099492-2203-451E-882F-65A19BD218A1}"/>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790149-4947-407C-B214-3A4D030919C1}" type="slidenum">
              <a:rPr lang="en-US" smtClean="0"/>
              <a:pPr/>
              <a:t>‹#›</a:t>
            </a:fld>
            <a:endParaRPr lang="en-US"/>
          </a:p>
        </p:txBody>
      </p:sp>
      <p:sp>
        <p:nvSpPr>
          <p:cNvPr id="14" name="TextBox 13">
            <a:extLst>
              <a:ext uri="{FF2B5EF4-FFF2-40B4-BE49-F238E27FC236}">
                <a16:creationId xmlns:a16="http://schemas.microsoft.com/office/drawing/2014/main" id="{C6831031-348C-4119-B3F8-FD11CC39B077}"/>
              </a:ext>
            </a:extLst>
          </p:cNvPr>
          <p:cNvSpPr txBox="1"/>
          <p:nvPr/>
        </p:nvSpPr>
        <p:spPr>
          <a:xfrm>
            <a:off x="6"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15" name="TextBox 14">
            <a:extLst>
              <a:ext uri="{FF2B5EF4-FFF2-40B4-BE49-F238E27FC236}">
                <a16:creationId xmlns:a16="http://schemas.microsoft.com/office/drawing/2014/main" id="{C589293F-0C3D-4E3E-9E81-168E87C8D403}"/>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16" name="Rectangle 15">
            <a:extLst>
              <a:ext uri="{FF2B5EF4-FFF2-40B4-BE49-F238E27FC236}">
                <a16:creationId xmlns:a16="http://schemas.microsoft.com/office/drawing/2014/main" id="{78BEEC7B-70B8-425F-9156-30B509E6BD5B}"/>
              </a:ext>
            </a:extLst>
          </p:cNvPr>
          <p:cNvSpPr/>
          <p:nvPr/>
        </p:nvSpPr>
        <p:spPr>
          <a:xfrm>
            <a:off x="-1" y="6400800"/>
            <a:ext cx="12192000" cy="4572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70C65022-2060-4F38-B2B1-AF74DF47A444}"/>
              </a:ext>
            </a:extLst>
          </p:cNvPr>
          <p:cNvSpPr/>
          <p:nvPr/>
        </p:nvSpPr>
        <p:spPr>
          <a:xfrm>
            <a:off x="-1"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extBox 17">
            <a:extLst>
              <a:ext uri="{FF2B5EF4-FFF2-40B4-BE49-F238E27FC236}">
                <a16:creationId xmlns:a16="http://schemas.microsoft.com/office/drawing/2014/main" id="{B66B4AD8-4149-426A-9D2C-94F15C537CB5}"/>
              </a:ext>
            </a:extLst>
          </p:cNvPr>
          <p:cNvSpPr txBox="1"/>
          <p:nvPr/>
        </p:nvSpPr>
        <p:spPr>
          <a:xfrm>
            <a:off x="3"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Science and Technology Institute</a:t>
            </a:r>
          </a:p>
        </p:txBody>
      </p:sp>
      <p:sp>
        <p:nvSpPr>
          <p:cNvPr id="19" name="TextBox 18">
            <a:extLst>
              <a:ext uri="{FF2B5EF4-FFF2-40B4-BE49-F238E27FC236}">
                <a16:creationId xmlns:a16="http://schemas.microsoft.com/office/drawing/2014/main" id="{927754B6-1A07-49B0-8117-00012F7F3613}"/>
              </a:ext>
            </a:extLst>
          </p:cNvPr>
          <p:cNvSpPr txBox="1"/>
          <p:nvPr/>
        </p:nvSpPr>
        <p:spPr>
          <a:xfrm>
            <a:off x="-4"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Universities Space Research Association </a:t>
            </a:r>
            <a:endPar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48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05470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476477"/>
            <a:ext cx="10058400" cy="4392617"/>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012F9D-FAEB-45BF-BAD2-85B363609603}" type="datetime1">
              <a:rPr lang="en-US" smtClean="0"/>
              <a:t>2/28/2023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100">
                <a:solidFill>
                  <a:schemeClr val="tx1"/>
                </a:solidFill>
              </a:defRPr>
            </a:lvl1pPr>
          </a:lstStyle>
          <a:p>
            <a:fld id="{CED909C2-DF2F-412C-B69D-988339CF01D3}" type="slidenum">
              <a:rPr lang="en-US" smtClean="0"/>
              <a:pPr/>
              <a:t>‹#›</a:t>
            </a:fld>
            <a:endParaRPr lang="en-US"/>
          </a:p>
        </p:txBody>
      </p:sp>
      <p:cxnSp>
        <p:nvCxnSpPr>
          <p:cNvPr id="10" name="Straight Connector 9"/>
          <p:cNvCxnSpPr/>
          <p:nvPr/>
        </p:nvCxnSpPr>
        <p:spPr>
          <a:xfrm>
            <a:off x="1188720" y="134810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613221-70AA-4786-9E26-1E2CD239C85E}"/>
              </a:ext>
            </a:extLst>
          </p:cNvPr>
          <p:cNvSpPr txBox="1"/>
          <p:nvPr/>
        </p:nvSpPr>
        <p:spPr>
          <a:xfrm>
            <a:off x="6"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Department of Earth and Atmospheric Sciences</a:t>
            </a:r>
          </a:p>
        </p:txBody>
      </p:sp>
      <p:sp>
        <p:nvSpPr>
          <p:cNvPr id="12" name="TextBox 11">
            <a:extLst>
              <a:ext uri="{FF2B5EF4-FFF2-40B4-BE49-F238E27FC236}">
                <a16:creationId xmlns:a16="http://schemas.microsoft.com/office/drawing/2014/main" id="{55FB808C-1B3F-4ECC-847B-9A567A50A9BC}"/>
              </a:ext>
            </a:extLst>
          </p:cNvPr>
          <p:cNvSpPr txBox="1"/>
          <p:nvPr/>
        </p:nvSpPr>
        <p:spPr>
          <a:xfrm>
            <a:off x="3"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UNIVERSITY </a:t>
            </a:r>
            <a:r>
              <a:rPr kumimoji="0" lang="en-US" sz="900" b="0" i="0" u="none" strike="noStrike" kern="1200" cap="none" spc="75" normalizeH="0" baseline="0" noProof="0" dirty="0">
                <a:ln>
                  <a:noFill/>
                </a:ln>
                <a:solidFill>
                  <a:prstClr val="white"/>
                </a:solidFill>
                <a:effectLst/>
                <a:uLnTx/>
                <a:uFillTx/>
                <a:latin typeface="Calibri" panose="020F0502020204030204"/>
                <a:ea typeface="+mn-ea"/>
                <a:cs typeface="+mn-cs"/>
              </a:rPr>
              <a:t>of</a:t>
            </a: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rPr>
              <a:t>HOUSTON</a:t>
            </a:r>
          </a:p>
        </p:txBody>
      </p:sp>
      <p:sp>
        <p:nvSpPr>
          <p:cNvPr id="13" name="Rectangle 12">
            <a:extLst>
              <a:ext uri="{FF2B5EF4-FFF2-40B4-BE49-F238E27FC236}">
                <a16:creationId xmlns:a16="http://schemas.microsoft.com/office/drawing/2014/main" id="{95FE1680-EF08-4E7C-98E4-04091BFF4900}"/>
              </a:ext>
            </a:extLst>
          </p:cNvPr>
          <p:cNvSpPr/>
          <p:nvPr/>
        </p:nvSpPr>
        <p:spPr>
          <a:xfrm>
            <a:off x="-1" y="6400800"/>
            <a:ext cx="12192000" cy="4572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327F4349-232C-4A1B-A9D1-A0E182FFBAAB}"/>
              </a:ext>
            </a:extLst>
          </p:cNvPr>
          <p:cNvSpPr/>
          <p:nvPr/>
        </p:nvSpPr>
        <p:spPr>
          <a:xfrm>
            <a:off x="-1" y="6265631"/>
            <a:ext cx="12192001" cy="24186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EABE87C6-12DE-4B69-AAF6-0A19D4651133}"/>
              </a:ext>
            </a:extLst>
          </p:cNvPr>
          <p:cNvSpPr txBox="1"/>
          <p:nvPr/>
        </p:nvSpPr>
        <p:spPr>
          <a:xfrm>
            <a:off x="3" y="6459790"/>
            <a:ext cx="9446151" cy="3693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Science and Technology Institute</a:t>
            </a:r>
          </a:p>
        </p:txBody>
      </p:sp>
      <p:sp>
        <p:nvSpPr>
          <p:cNvPr id="16" name="TextBox 15">
            <a:extLst>
              <a:ext uri="{FF2B5EF4-FFF2-40B4-BE49-F238E27FC236}">
                <a16:creationId xmlns:a16="http://schemas.microsoft.com/office/drawing/2014/main" id="{8C02C430-4FB4-4826-97AD-01146F09AE1E}"/>
              </a:ext>
            </a:extLst>
          </p:cNvPr>
          <p:cNvSpPr txBox="1"/>
          <p:nvPr/>
        </p:nvSpPr>
        <p:spPr>
          <a:xfrm>
            <a:off x="-4" y="6239424"/>
            <a:ext cx="9446151" cy="253916"/>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75" normalizeH="0" baseline="0" noProof="0" dirty="0">
                <a:ln>
                  <a:noFill/>
                </a:ln>
                <a:solidFill>
                  <a:prstClr val="white"/>
                </a:solidFill>
                <a:effectLst/>
                <a:uLnTx/>
                <a:uFillTx/>
                <a:latin typeface="Calibri" panose="020F0502020204030204"/>
                <a:ea typeface="+mn-ea"/>
                <a:cs typeface="+mn-cs"/>
              </a:rPr>
              <a:t>Universities Space Research Association </a:t>
            </a:r>
            <a:endParaRPr kumimoji="0" lang="en-US" sz="1050" b="1" i="0" u="none" strike="noStrike" kern="1200" cap="none" spc="75"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01636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6283-11AD-460B-9681-3190EDB2950A}"/>
              </a:ext>
            </a:extLst>
          </p:cNvPr>
          <p:cNvSpPr>
            <a:spLocks noGrp="1"/>
          </p:cNvSpPr>
          <p:nvPr>
            <p:ph type="ctrTitle"/>
          </p:nvPr>
        </p:nvSpPr>
        <p:spPr>
          <a:xfrm>
            <a:off x="1266825" y="606971"/>
            <a:ext cx="9715500" cy="2435774"/>
          </a:xfrm>
        </p:spPr>
        <p:txBody>
          <a:bodyPr>
            <a:noAutofit/>
          </a:bodyPr>
          <a:lstStyle/>
          <a:p>
            <a:pPr algn="ctr"/>
            <a:r>
              <a:rPr lang="en-US" sz="4800" b="1" dirty="0"/>
              <a:t>GOES-R PM</a:t>
            </a:r>
            <a:r>
              <a:rPr lang="en-US" sz="4800" b="1" baseline="-25000" dirty="0"/>
              <a:t>2.5</a:t>
            </a:r>
            <a:r>
              <a:rPr lang="en-US" sz="4800" b="1" dirty="0"/>
              <a:t> Evaluation and Bias Correction - A Deep Learning Approach</a:t>
            </a:r>
            <a:endParaRPr lang="en-US" sz="4800" b="1" baseline="-25000" dirty="0"/>
          </a:p>
        </p:txBody>
      </p:sp>
      <p:sp>
        <p:nvSpPr>
          <p:cNvPr id="6" name="Slide Number Placeholder 5">
            <a:extLst>
              <a:ext uri="{FF2B5EF4-FFF2-40B4-BE49-F238E27FC236}">
                <a16:creationId xmlns:a16="http://schemas.microsoft.com/office/drawing/2014/main" id="{1D4D3AEC-762D-48AA-A065-ADBB6829F2CA}"/>
              </a:ext>
            </a:extLst>
          </p:cNvPr>
          <p:cNvSpPr>
            <a:spLocks noGrp="1"/>
          </p:cNvSpPr>
          <p:nvPr>
            <p:ph type="sldNum" sz="quarter" idx="4"/>
          </p:nvPr>
        </p:nvSpPr>
        <p:spPr/>
        <p:txBody>
          <a:bodyPr/>
          <a:lstStyle/>
          <a:p>
            <a:pPr defTabSz="342892"/>
            <a:fld id="{BE01645F-AB3D-4D9B-A983-0CBB00C0989B}" type="slidenum">
              <a:rPr lang="en-US">
                <a:latin typeface="Calibri" panose="020F0502020204030204"/>
              </a:rPr>
              <a:pPr defTabSz="342892"/>
              <a:t>1</a:t>
            </a:fld>
            <a:endParaRPr lang="en-US">
              <a:latin typeface="Calibri" panose="020F0502020204030204"/>
            </a:endParaRPr>
          </a:p>
        </p:txBody>
      </p:sp>
      <p:sp>
        <p:nvSpPr>
          <p:cNvPr id="7" name="Subtitle 2">
            <a:extLst>
              <a:ext uri="{FF2B5EF4-FFF2-40B4-BE49-F238E27FC236}">
                <a16:creationId xmlns:a16="http://schemas.microsoft.com/office/drawing/2014/main" id="{C14D0530-EB6D-4376-A23E-D10401E86BF0}"/>
              </a:ext>
            </a:extLst>
          </p:cNvPr>
          <p:cNvSpPr txBox="1">
            <a:spLocks/>
          </p:cNvSpPr>
          <p:nvPr/>
        </p:nvSpPr>
        <p:spPr>
          <a:xfrm>
            <a:off x="2429434" y="3616771"/>
            <a:ext cx="7333131" cy="122144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20000"/>
              </a:lnSpc>
              <a:spcBef>
                <a:spcPts val="0"/>
              </a:spcBef>
            </a:pPr>
            <a:r>
              <a:rPr lang="en-US" sz="2000" b="1" cap="none" dirty="0" smtClean="0"/>
              <a:t>Presenter: Alqamah </a:t>
            </a:r>
            <a:r>
              <a:rPr lang="en-US" sz="2000" b="1" cap="none" dirty="0"/>
              <a:t>Sayeed, Ph.D</a:t>
            </a:r>
            <a:r>
              <a:rPr lang="en-US" sz="2000" b="1" cap="none" dirty="0" smtClean="0"/>
              <a:t>.</a:t>
            </a:r>
          </a:p>
          <a:p>
            <a:pPr algn="ctr">
              <a:lnSpc>
                <a:spcPct val="120000"/>
              </a:lnSpc>
              <a:spcBef>
                <a:spcPts val="0"/>
              </a:spcBef>
            </a:pPr>
            <a:r>
              <a:rPr lang="en-US" sz="2000" b="1" cap="none" dirty="0" smtClean="0"/>
              <a:t>Associate Scientist, USRA/NASA-MSFC</a:t>
            </a:r>
            <a:endParaRPr lang="en-US" sz="2000" b="1" cap="none" dirty="0"/>
          </a:p>
          <a:p>
            <a:pPr algn="ctr">
              <a:lnSpc>
                <a:spcPct val="120000"/>
              </a:lnSpc>
              <a:spcBef>
                <a:spcPts val="0"/>
              </a:spcBef>
            </a:pPr>
            <a:r>
              <a:rPr lang="en-US" sz="1700" b="1" cap="none" dirty="0" smtClean="0"/>
              <a:t>HAQASAT, March </a:t>
            </a:r>
            <a:r>
              <a:rPr lang="en-US" sz="1700" b="1" cap="none" dirty="0"/>
              <a:t>2022</a:t>
            </a:r>
          </a:p>
          <a:p>
            <a:pPr algn="ctr">
              <a:lnSpc>
                <a:spcPct val="120000"/>
              </a:lnSpc>
              <a:spcBef>
                <a:spcPts val="0"/>
              </a:spcBef>
            </a:pPr>
            <a:endParaRPr lang="en-US" sz="2000" b="1" cap="none" dirty="0"/>
          </a:p>
          <a:p>
            <a:pPr algn="ctr">
              <a:lnSpc>
                <a:spcPct val="120000"/>
              </a:lnSpc>
              <a:spcBef>
                <a:spcPts val="0"/>
              </a:spcBef>
            </a:pPr>
            <a:endParaRPr lang="en-US" sz="1600" b="1" cap="none" dirty="0"/>
          </a:p>
          <a:p>
            <a:pPr algn="ctr">
              <a:lnSpc>
                <a:spcPct val="120000"/>
              </a:lnSpc>
              <a:spcBef>
                <a:spcPts val="0"/>
              </a:spcBef>
            </a:pPr>
            <a:endParaRPr lang="en-US" sz="1600" b="1" cap="none" dirty="0"/>
          </a:p>
          <a:p>
            <a:pPr algn="ctr">
              <a:lnSpc>
                <a:spcPct val="120000"/>
              </a:lnSpc>
              <a:spcBef>
                <a:spcPts val="0"/>
              </a:spcBef>
            </a:pPr>
            <a:endParaRPr lang="en-US" sz="1600" b="1" cap="none" dirty="0"/>
          </a:p>
          <a:p>
            <a:pPr algn="ctr">
              <a:lnSpc>
                <a:spcPct val="120000"/>
              </a:lnSpc>
              <a:spcBef>
                <a:spcPts val="0"/>
              </a:spcBef>
            </a:pPr>
            <a:endParaRPr lang="en-US" sz="1600" b="1" cap="none" dirty="0"/>
          </a:p>
          <a:p>
            <a:pPr algn="ctr">
              <a:lnSpc>
                <a:spcPct val="120000"/>
              </a:lnSpc>
              <a:spcBef>
                <a:spcPts val="0"/>
              </a:spcBef>
            </a:pPr>
            <a:endParaRPr lang="en-US" sz="1600" b="1" cap="none" dirty="0"/>
          </a:p>
        </p:txBody>
      </p:sp>
      <p:sp>
        <p:nvSpPr>
          <p:cNvPr id="5" name="TextBox 4">
            <a:extLst>
              <a:ext uri="{FF2B5EF4-FFF2-40B4-BE49-F238E27FC236}">
                <a16:creationId xmlns:a16="http://schemas.microsoft.com/office/drawing/2014/main" id="{823D24F5-1F26-4218-89D9-C29F91C45521}"/>
              </a:ext>
            </a:extLst>
          </p:cNvPr>
          <p:cNvSpPr txBox="1"/>
          <p:nvPr/>
        </p:nvSpPr>
        <p:spPr>
          <a:xfrm>
            <a:off x="1116455" y="4945097"/>
            <a:ext cx="9979379" cy="584775"/>
          </a:xfrm>
          <a:prstGeom prst="rect">
            <a:avLst/>
          </a:prstGeom>
          <a:noFill/>
        </p:spPr>
        <p:txBody>
          <a:bodyPr wrap="square" rtlCol="0">
            <a:spAutoFit/>
          </a:bodyPr>
          <a:lstStyle/>
          <a:p>
            <a:pPr algn="just"/>
            <a:r>
              <a:rPr lang="en-US" sz="1600" b="1" i="0" cap="none" dirty="0" smtClean="0">
                <a:solidFill>
                  <a:srgbClr val="000000"/>
                </a:solidFill>
                <a:effectLst/>
                <a:latin typeface="Helvetica" panose="020B0604020202020204" pitchFamily="34" charset="0"/>
              </a:rPr>
              <a:t>Co-authors: </a:t>
            </a:r>
            <a:r>
              <a:rPr lang="en-US" sz="1600" b="1" dirty="0">
                <a:solidFill>
                  <a:srgbClr val="000000"/>
                </a:solidFill>
                <a:latin typeface="Helvetica" panose="020B0604020202020204" pitchFamily="34" charset="0"/>
              </a:rPr>
              <a:t> Alqamah Sayeed, Pawan Gupta, Hai Zhang, </a:t>
            </a:r>
            <a:r>
              <a:rPr lang="en-US" sz="1600" b="1" dirty="0" err="1">
                <a:solidFill>
                  <a:srgbClr val="000000"/>
                </a:solidFill>
                <a:latin typeface="Helvetica" panose="020B0604020202020204" pitchFamily="34" charset="0"/>
              </a:rPr>
              <a:t>Shobha</a:t>
            </a:r>
            <a:r>
              <a:rPr lang="en-US" sz="1600" b="1" dirty="0">
                <a:solidFill>
                  <a:srgbClr val="000000"/>
                </a:solidFill>
                <a:latin typeface="Helvetica" panose="020B0604020202020204" pitchFamily="34" charset="0"/>
              </a:rPr>
              <a:t> </a:t>
            </a:r>
            <a:r>
              <a:rPr lang="en-US" sz="1600" b="1" dirty="0" err="1">
                <a:solidFill>
                  <a:srgbClr val="000000"/>
                </a:solidFill>
                <a:latin typeface="Helvetica" panose="020B0604020202020204" pitchFamily="34" charset="0"/>
              </a:rPr>
              <a:t>Kondragunta</a:t>
            </a:r>
            <a:r>
              <a:rPr lang="en-US" sz="1600" b="1" dirty="0">
                <a:solidFill>
                  <a:srgbClr val="000000"/>
                </a:solidFill>
                <a:latin typeface="Helvetica" panose="020B0604020202020204" pitchFamily="34" charset="0"/>
              </a:rPr>
              <a:t>, Barron Henderson, Yang Liu, Dimple </a:t>
            </a:r>
            <a:r>
              <a:rPr lang="en-US" sz="1600" b="1" dirty="0" err="1">
                <a:solidFill>
                  <a:srgbClr val="000000"/>
                </a:solidFill>
                <a:latin typeface="Helvetica" panose="020B0604020202020204" pitchFamily="34" charset="0"/>
              </a:rPr>
              <a:t>Purthi</a:t>
            </a:r>
            <a:r>
              <a:rPr lang="en-US" sz="1600" b="1" dirty="0">
                <a:solidFill>
                  <a:srgbClr val="000000"/>
                </a:solidFill>
                <a:latin typeface="Helvetica" panose="020B0604020202020204" pitchFamily="34" charset="0"/>
              </a:rPr>
              <a:t>, </a:t>
            </a:r>
            <a:r>
              <a:rPr lang="en-US" sz="1600" b="1" dirty="0" err="1">
                <a:solidFill>
                  <a:srgbClr val="000000"/>
                </a:solidFill>
                <a:latin typeface="Helvetica" panose="020B0604020202020204" pitchFamily="34" charset="0"/>
              </a:rPr>
              <a:t>Jingqiu</a:t>
            </a:r>
            <a:r>
              <a:rPr lang="en-US" sz="1600" b="1" dirty="0">
                <a:solidFill>
                  <a:srgbClr val="000000"/>
                </a:solidFill>
                <a:latin typeface="Helvetica" panose="020B0604020202020204" pitchFamily="34" charset="0"/>
              </a:rPr>
              <a:t> Mao, Sunder Christopher, Robert Levy, Phillip </a:t>
            </a:r>
            <a:r>
              <a:rPr lang="en-US" sz="1600" b="1" dirty="0" smtClean="0">
                <a:solidFill>
                  <a:srgbClr val="000000"/>
                </a:solidFill>
                <a:latin typeface="Helvetica" panose="020B0604020202020204" pitchFamily="34" charset="0"/>
              </a:rPr>
              <a:t>Dickerson</a:t>
            </a:r>
            <a:endParaRPr lang="en-US" sz="1600" dirty="0"/>
          </a:p>
        </p:txBody>
      </p:sp>
    </p:spTree>
    <p:extLst>
      <p:ext uri="{BB962C8B-B14F-4D97-AF65-F5344CB8AC3E}">
        <p14:creationId xmlns:p14="http://schemas.microsoft.com/office/powerpoint/2010/main" val="174325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Parameter Selection</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476477"/>
                <a:ext cx="10058400" cy="4775236"/>
              </a:xfrm>
            </p:spPr>
            <p:txBody>
              <a:bodyPr>
                <a:normAutofit fontScale="92500" lnSpcReduction="20000"/>
              </a:bodyPr>
              <a:lstStyle/>
              <a:p>
                <a:pPr>
                  <a:buClrTx/>
                  <a:buFont typeface="Wingdings" panose="05000000000000000000" pitchFamily="2" charset="2"/>
                  <a:buChar char="q"/>
                </a:pPr>
                <a:r>
                  <a:rPr lang="en-US" sz="2400" dirty="0" smtClean="0"/>
                  <a:t>AOD and PM</a:t>
                </a:r>
                <a:r>
                  <a:rPr lang="en-US" sz="2400" baseline="-25000" dirty="0" smtClean="0"/>
                  <a:t>2.5 </a:t>
                </a:r>
                <a:r>
                  <a:rPr lang="en-US" sz="2400" dirty="0" smtClean="0"/>
                  <a:t>can be related as:</a:t>
                </a:r>
                <a:endParaRPr lang="en-US" sz="2400" baseline="-25000" dirty="0" smtClean="0"/>
              </a:p>
              <a:p>
                <a:pPr>
                  <a:buClrTx/>
                  <a:buFont typeface="Wingdings" panose="05000000000000000000" pitchFamily="2" charset="2"/>
                  <a:buChar char="q"/>
                </a:pPr>
                <a14:m>
                  <m:oMath xmlns:m="http://schemas.openxmlformats.org/officeDocument/2006/math">
                    <m:r>
                      <a:rPr lang="en-US" i="1"/>
                      <m:t>𝐴𝑂𝐷</m:t>
                    </m:r>
                    <m:r>
                      <a:rPr lang="en-US" i="1"/>
                      <m:t>=</m:t>
                    </m:r>
                    <m:sSub>
                      <m:sSubPr>
                        <m:ctrlPr>
                          <a:rPr lang="en-US" i="1"/>
                        </m:ctrlPr>
                      </m:sSubPr>
                      <m:e>
                        <m:r>
                          <a:rPr lang="en-US" i="1"/>
                          <m:t>𝑃𝑀</m:t>
                        </m:r>
                      </m:e>
                      <m:sub>
                        <m:r>
                          <a:rPr lang="en-US" i="1"/>
                          <m:t>2.5</m:t>
                        </m:r>
                      </m:sub>
                    </m:sSub>
                    <m:r>
                      <a:rPr lang="en-US" i="1"/>
                      <m:t>𝐻𝑓</m:t>
                    </m:r>
                    <m:d>
                      <m:dPr>
                        <m:ctrlPr>
                          <a:rPr lang="en-US" i="1"/>
                        </m:ctrlPr>
                      </m:dPr>
                      <m:e>
                        <m:r>
                          <a:rPr lang="en-US" i="1"/>
                          <m:t>𝑅𝐻</m:t>
                        </m:r>
                      </m:e>
                    </m:d>
                    <m:f>
                      <m:fPr>
                        <m:ctrlPr>
                          <a:rPr lang="en-US" i="1"/>
                        </m:ctrlPr>
                      </m:fPr>
                      <m:num>
                        <m:sSub>
                          <m:sSubPr>
                            <m:ctrlPr>
                              <a:rPr lang="en-US" i="1"/>
                            </m:ctrlPr>
                          </m:sSubPr>
                          <m:e>
                            <m:r>
                              <a:rPr lang="en-US" i="1"/>
                              <m:t>3</m:t>
                            </m:r>
                            <m:r>
                              <a:rPr lang="en-US" i="1"/>
                              <m:t>𝑄</m:t>
                            </m:r>
                          </m:e>
                          <m:sub>
                            <m:r>
                              <a:rPr lang="en-US" i="1"/>
                              <m:t>𝑒𝑥𝑡</m:t>
                            </m:r>
                            <m:r>
                              <a:rPr lang="en-US" i="1"/>
                              <m:t>,</m:t>
                            </m:r>
                            <m:r>
                              <a:rPr lang="en-US" i="1"/>
                              <m:t>𝑑𝑟𝑦</m:t>
                            </m:r>
                          </m:sub>
                        </m:sSub>
                      </m:num>
                      <m:den>
                        <m:r>
                          <a:rPr lang="en-US" i="1"/>
                          <m:t>4</m:t>
                        </m:r>
                        <m:r>
                          <a:rPr lang="en-US" i="1"/>
                          <m:t>𝜌</m:t>
                        </m:r>
                        <m:sSub>
                          <m:sSubPr>
                            <m:ctrlPr>
                              <a:rPr lang="en-US" i="1"/>
                            </m:ctrlPr>
                          </m:sSubPr>
                          <m:e>
                            <m:r>
                              <a:rPr lang="en-US" i="1"/>
                              <m:t>𝑟</m:t>
                            </m:r>
                          </m:e>
                          <m:sub>
                            <m:r>
                              <a:rPr lang="en-US" i="1"/>
                              <m:t>𝑒𝑓𝑓</m:t>
                            </m:r>
                          </m:sub>
                        </m:sSub>
                      </m:den>
                    </m:f>
                    <m:r>
                      <a:rPr lang="en-US" i="1"/>
                      <m:t>=</m:t>
                    </m:r>
                    <m:sSub>
                      <m:sSubPr>
                        <m:ctrlPr>
                          <a:rPr lang="en-US" i="1"/>
                        </m:ctrlPr>
                      </m:sSubPr>
                      <m:e>
                        <m:r>
                          <a:rPr lang="en-US" i="1"/>
                          <m:t>𝑃𝑀</m:t>
                        </m:r>
                      </m:e>
                      <m:sub>
                        <m:r>
                          <a:rPr lang="en-US" i="1"/>
                          <m:t>2.5</m:t>
                        </m:r>
                      </m:sub>
                    </m:sSub>
                    <m:r>
                      <a:rPr lang="en-US" i="1"/>
                      <m:t>𝐻𝑆</m:t>
                    </m:r>
                    <m:r>
                      <a:rPr lang="en-US" b="0" i="1" smtClean="0">
                        <a:latin typeface="Cambria Math" panose="02040503050406030204" pitchFamily="18" charset="0"/>
                      </a:rPr>
                      <m:t> </m:t>
                    </m:r>
                  </m:oMath>
                </a14:m>
                <a:endParaRPr lang="en-US" sz="2400" dirty="0" smtClean="0"/>
              </a:p>
              <a:p>
                <a:pPr>
                  <a:buClrTx/>
                  <a:buFont typeface="Wingdings" panose="05000000000000000000" pitchFamily="2" charset="2"/>
                  <a:buChar char="q"/>
                </a:pPr>
                <a:r>
                  <a:rPr lang="en-US" sz="2400" dirty="0" smtClean="0"/>
                  <a:t>Specific aerosol measurement is unavailable.</a:t>
                </a:r>
              </a:p>
              <a:p>
                <a:pPr>
                  <a:buClrTx/>
                  <a:buFont typeface="Wingdings" panose="05000000000000000000" pitchFamily="2" charset="2"/>
                  <a:buChar char="q"/>
                </a:pPr>
                <a:r>
                  <a:rPr lang="en-US" sz="2400" dirty="0" smtClean="0"/>
                  <a:t>Several physical </a:t>
                </a:r>
                <a:r>
                  <a:rPr lang="en-US" sz="2400" dirty="0"/>
                  <a:t>and chemical factors contribute to formation, transport and deposition of particulate matter</a:t>
                </a:r>
                <a:r>
                  <a:rPr lang="en-US" sz="2400" dirty="0" smtClean="0"/>
                  <a:t>.</a:t>
                </a:r>
              </a:p>
              <a:p>
                <a:pPr>
                  <a:buClrTx/>
                  <a:buFont typeface="Wingdings" panose="05000000000000000000" pitchFamily="2" charset="2"/>
                  <a:buChar char="q"/>
                </a:pPr>
                <a:r>
                  <a:rPr lang="en-US" sz="2400" dirty="0" smtClean="0"/>
                  <a:t>Meteorological parameters were obtained from NOAA-HRRR models.</a:t>
                </a:r>
              </a:p>
              <a:p>
                <a:pPr>
                  <a:buClrTx/>
                  <a:buFont typeface="Wingdings" panose="05000000000000000000" pitchFamily="2" charset="2"/>
                  <a:buChar char="q"/>
                </a:pPr>
                <a:r>
                  <a:rPr lang="en-US" sz="2400" dirty="0" smtClean="0"/>
                  <a:t>HRRR model – </a:t>
                </a:r>
              </a:p>
              <a:p>
                <a:pPr lvl="1">
                  <a:buClrTx/>
                  <a:buFont typeface="Wingdings" panose="05000000000000000000" pitchFamily="2" charset="2"/>
                  <a:buChar char="q"/>
                </a:pPr>
                <a:r>
                  <a:rPr lang="en-US" sz="2000" dirty="0" smtClean="0"/>
                  <a:t> Near real-time, ensemble data assimilation model </a:t>
                </a:r>
              </a:p>
              <a:p>
                <a:pPr lvl="1">
                  <a:buClrTx/>
                  <a:buFont typeface="Wingdings" panose="05000000000000000000" pitchFamily="2" charset="2"/>
                  <a:buChar char="q"/>
                </a:pPr>
                <a:r>
                  <a:rPr lang="en-US" sz="2000" dirty="0" smtClean="0"/>
                  <a:t> Hourly meteorological fields at ~3 km horizontal resolution and 51 vertical levels </a:t>
                </a:r>
              </a:p>
              <a:p>
                <a:pPr lvl="1">
                  <a:buClrTx/>
                  <a:buFont typeface="Wingdings" panose="05000000000000000000" pitchFamily="2" charset="2"/>
                  <a:buChar char="q"/>
                </a:pPr>
                <a:r>
                  <a:rPr lang="en-US" sz="2000" dirty="0" smtClean="0"/>
                  <a:t> Initialized every 6 hours for the next 48 hour forecasts.</a:t>
                </a:r>
              </a:p>
              <a:p>
                <a:pPr>
                  <a:buClrTx/>
                  <a:buFont typeface="Wingdings" panose="05000000000000000000" pitchFamily="2" charset="2"/>
                  <a:buChar char="q"/>
                </a:pPr>
                <a:r>
                  <a:rPr lang="en-US" sz="2200" dirty="0" smtClean="0"/>
                  <a:t>Aerosol Specific Data - GOES-R</a:t>
                </a:r>
              </a:p>
              <a:p>
                <a:pPr>
                  <a:buClrTx/>
                  <a:buFont typeface="Wingdings" panose="05000000000000000000" pitchFamily="2" charset="2"/>
                  <a:buChar char="q"/>
                </a:pPr>
                <a:r>
                  <a:rPr lang="en-US" sz="2200" dirty="0" smtClean="0"/>
                  <a:t>Surface Measurement - </a:t>
                </a:r>
                <a:r>
                  <a:rPr lang="en-US" sz="2200" dirty="0" err="1" smtClean="0"/>
                  <a:t>AirNow</a:t>
                </a:r>
                <a:endParaRPr lang="en-US" sz="2200" dirty="0" smtClean="0"/>
              </a:p>
              <a:p>
                <a:pPr>
                  <a:buClrTx/>
                  <a:buFont typeface="Wingdings" panose="05000000000000000000" pitchFamily="2" charset="2"/>
                  <a:buChar char="q"/>
                </a:pPr>
                <a:endParaRPr lang="en-US" sz="2400" dirty="0" smtClean="0"/>
              </a:p>
              <a:p>
                <a:pPr>
                  <a:buClrTx/>
                  <a:buFont typeface="Wingdings" panose="05000000000000000000" pitchFamily="2" charset="2"/>
                  <a:buChar char="q"/>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476477"/>
                <a:ext cx="10058400" cy="4775236"/>
              </a:xfrm>
              <a:blipFill>
                <a:blip r:embed="rId3"/>
                <a:stretch>
                  <a:fillRect l="-1576" t="-26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ED909C2-DF2F-412C-B69D-988339CF01D3}" type="slidenum">
              <a:rPr lang="en-US" smtClean="0"/>
              <a:t>10</a:t>
            </a:fld>
            <a:endParaRPr lang="en-US"/>
          </a:p>
        </p:txBody>
      </p:sp>
      <p:sp>
        <p:nvSpPr>
          <p:cNvPr id="5" name="TextBox 4"/>
          <p:cNvSpPr txBox="1"/>
          <p:nvPr/>
        </p:nvSpPr>
        <p:spPr>
          <a:xfrm>
            <a:off x="3906078" y="6271591"/>
            <a:ext cx="8285922" cy="646331"/>
          </a:xfrm>
          <a:prstGeom prst="rect">
            <a:avLst/>
          </a:prstGeom>
          <a:solidFill>
            <a:schemeClr val="bg1"/>
          </a:solidFill>
        </p:spPr>
        <p:txBody>
          <a:bodyPr wrap="square" rtlCol="0">
            <a:spAutoFit/>
          </a:bodyPr>
          <a:lstStyle/>
          <a:p>
            <a:r>
              <a:rPr lang="en-US" sz="1200" dirty="0" smtClean="0"/>
              <a:t>Equation source: </a:t>
            </a:r>
            <a:r>
              <a:rPr lang="en-US" sz="1200" dirty="0" err="1" smtClean="0"/>
              <a:t>Koelemeijer</a:t>
            </a:r>
            <a:r>
              <a:rPr lang="en-US" sz="1200" dirty="0"/>
              <a:t>, R.B.A., Homan, C.D., </a:t>
            </a:r>
            <a:r>
              <a:rPr lang="en-US" sz="1200" dirty="0" err="1"/>
              <a:t>Matthijsen</a:t>
            </a:r>
            <a:r>
              <a:rPr lang="en-US" sz="1200" dirty="0"/>
              <a:t>, J., 2006. Comparison of spatial and temporal variations of aerosol optical thickness and particulate matter over Europe. Atmos. Environ. 40, 5304–5315. https://doi.org/10.1016/j.atmosenv.2006.04.044</a:t>
            </a:r>
          </a:p>
        </p:txBody>
      </p:sp>
    </p:spTree>
    <p:extLst>
      <p:ext uri="{BB962C8B-B14F-4D97-AF65-F5344CB8AC3E}">
        <p14:creationId xmlns:p14="http://schemas.microsoft.com/office/powerpoint/2010/main" val="425364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Parameter Selection</a:t>
            </a:r>
            <a:endParaRPr lang="en-US" b="1" dirty="0"/>
          </a:p>
        </p:txBody>
      </p:sp>
      <p:sp>
        <p:nvSpPr>
          <p:cNvPr id="3" name="Content Placeholder 2"/>
          <p:cNvSpPr>
            <a:spLocks noGrp="1"/>
          </p:cNvSpPr>
          <p:nvPr>
            <p:ph idx="1"/>
          </p:nvPr>
        </p:nvSpPr>
        <p:spPr>
          <a:xfrm>
            <a:off x="1097280" y="1476477"/>
            <a:ext cx="7562516" cy="4794435"/>
          </a:xfrm>
        </p:spPr>
        <p:txBody>
          <a:bodyPr>
            <a:noAutofit/>
          </a:bodyPr>
          <a:lstStyle/>
          <a:p>
            <a:pPr>
              <a:buClrTx/>
              <a:buFont typeface="Wingdings" panose="05000000000000000000" pitchFamily="2" charset="2"/>
              <a:buChar char="q"/>
            </a:pPr>
            <a:r>
              <a:rPr lang="en-US" sz="2400" dirty="0" smtClean="0"/>
              <a:t>Based on previous studies and effect of meteorological parameter on PM</a:t>
            </a:r>
            <a:r>
              <a:rPr lang="en-US" sz="2400" baseline="-25000" dirty="0" smtClean="0"/>
              <a:t>2.5</a:t>
            </a:r>
            <a:r>
              <a:rPr lang="en-US" sz="2400" dirty="0" smtClean="0"/>
              <a:t> following parameters were obtained form HRRR model: </a:t>
            </a:r>
          </a:p>
          <a:p>
            <a:pPr lvl="1">
              <a:buClrTx/>
              <a:buFont typeface="Wingdings" panose="05000000000000000000" pitchFamily="2" charset="2"/>
              <a:buChar char="q"/>
            </a:pPr>
            <a:r>
              <a:rPr lang="en-US" sz="2200" dirty="0" smtClean="0"/>
              <a:t>Wind Speed – Accumulation, deposition and/or transport</a:t>
            </a:r>
          </a:p>
          <a:p>
            <a:pPr lvl="1">
              <a:buClrTx/>
              <a:buFont typeface="Wingdings" panose="05000000000000000000" pitchFamily="2" charset="2"/>
              <a:buChar char="q"/>
            </a:pPr>
            <a:r>
              <a:rPr lang="en-US" sz="2200" dirty="0" smtClean="0"/>
              <a:t> </a:t>
            </a:r>
            <a:r>
              <a:rPr lang="en-US" sz="2200" dirty="0"/>
              <a:t>Surface </a:t>
            </a:r>
            <a:r>
              <a:rPr lang="en-US" sz="2200" dirty="0" smtClean="0"/>
              <a:t>Pressure –Accumulation, transport and mixing</a:t>
            </a:r>
          </a:p>
          <a:p>
            <a:pPr lvl="1">
              <a:buClrTx/>
              <a:buFont typeface="Wingdings" panose="05000000000000000000" pitchFamily="2" charset="2"/>
              <a:buChar char="q"/>
            </a:pPr>
            <a:r>
              <a:rPr lang="en-US" sz="2200" dirty="0" smtClean="0"/>
              <a:t>2m- Temperature - Formation</a:t>
            </a:r>
          </a:p>
          <a:p>
            <a:pPr lvl="1">
              <a:buClrTx/>
              <a:buFont typeface="Wingdings" panose="05000000000000000000" pitchFamily="2" charset="2"/>
              <a:buChar char="q"/>
            </a:pPr>
            <a:r>
              <a:rPr lang="en-US" sz="2200" dirty="0" smtClean="0"/>
              <a:t>Soil Moisture - Formation</a:t>
            </a:r>
          </a:p>
          <a:p>
            <a:pPr lvl="1">
              <a:buClrTx/>
              <a:buFont typeface="Wingdings" panose="05000000000000000000" pitchFamily="2" charset="2"/>
              <a:buChar char="q"/>
            </a:pPr>
            <a:r>
              <a:rPr lang="en-US" sz="2200" dirty="0" smtClean="0"/>
              <a:t>Dew </a:t>
            </a:r>
            <a:r>
              <a:rPr lang="en-US" sz="2200" dirty="0"/>
              <a:t>Point </a:t>
            </a:r>
            <a:r>
              <a:rPr lang="en-US" sz="2200" dirty="0" smtClean="0"/>
              <a:t>Temperature, </a:t>
            </a:r>
            <a:r>
              <a:rPr lang="en-US" sz="2200" dirty="0"/>
              <a:t>Relative Humidity, Specific </a:t>
            </a:r>
            <a:r>
              <a:rPr lang="en-US" sz="2200" dirty="0" smtClean="0"/>
              <a:t>Humidity -  Formation and Size growth</a:t>
            </a:r>
          </a:p>
          <a:p>
            <a:pPr lvl="1">
              <a:buClrTx/>
              <a:buFont typeface="Wingdings" panose="05000000000000000000" pitchFamily="2" charset="2"/>
              <a:buChar char="q"/>
            </a:pPr>
            <a:r>
              <a:rPr lang="en-US" sz="2200" dirty="0" smtClean="0"/>
              <a:t>Accumulated Rainfall</a:t>
            </a:r>
            <a:r>
              <a:rPr lang="en-US" sz="2200" dirty="0"/>
              <a:t> </a:t>
            </a:r>
            <a:r>
              <a:rPr lang="en-US" sz="2200" dirty="0" smtClean="0"/>
              <a:t>– Deposition and Size</a:t>
            </a:r>
          </a:p>
          <a:p>
            <a:pPr lvl="1">
              <a:buClrTx/>
              <a:buFont typeface="Wingdings" panose="05000000000000000000" pitchFamily="2" charset="2"/>
              <a:buChar char="q"/>
            </a:pPr>
            <a:r>
              <a:rPr lang="en-US" sz="2200" dirty="0" smtClean="0"/>
              <a:t>PBL height - Mixing</a:t>
            </a:r>
          </a:p>
          <a:p>
            <a:pPr lvl="1">
              <a:buClrTx/>
              <a:buFont typeface="Wingdings" panose="05000000000000000000" pitchFamily="2" charset="2"/>
              <a:buChar char="q"/>
            </a:pPr>
            <a:r>
              <a:rPr lang="en-US" sz="2200" dirty="0" smtClean="0"/>
              <a:t>Vegetation Type - Formation</a:t>
            </a:r>
            <a:endParaRPr lang="en-US" sz="2000" dirty="0"/>
          </a:p>
        </p:txBody>
      </p:sp>
      <p:sp>
        <p:nvSpPr>
          <p:cNvPr id="4" name="Slide Number Placeholder 3"/>
          <p:cNvSpPr>
            <a:spLocks noGrp="1"/>
          </p:cNvSpPr>
          <p:nvPr>
            <p:ph type="sldNum" sz="quarter" idx="12"/>
          </p:nvPr>
        </p:nvSpPr>
        <p:spPr/>
        <p:txBody>
          <a:bodyPr/>
          <a:lstStyle/>
          <a:p>
            <a:fld id="{CED909C2-DF2F-412C-B69D-988339CF01D3}" type="slidenum">
              <a:rPr lang="en-US" smtClean="0"/>
              <a:t>11</a:t>
            </a:fld>
            <a:endParaRPr lang="en-US"/>
          </a:p>
        </p:txBody>
      </p:sp>
      <p:pic>
        <p:nvPicPr>
          <p:cNvPr id="2050" name="Picture 2" descr="Details are in the caption following th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796" y="1414521"/>
            <a:ext cx="3418523" cy="4767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50904" y="6270912"/>
            <a:ext cx="7441095" cy="600164"/>
          </a:xfrm>
          <a:prstGeom prst="rect">
            <a:avLst/>
          </a:prstGeom>
          <a:solidFill>
            <a:schemeClr val="bg1"/>
          </a:solidFill>
        </p:spPr>
        <p:txBody>
          <a:bodyPr wrap="square" rtlCol="0">
            <a:spAutoFit/>
          </a:bodyPr>
          <a:lstStyle/>
          <a:p>
            <a:r>
              <a:rPr lang="en-US" sz="1100" dirty="0" smtClean="0"/>
              <a:t>Figure Source: Gupta</a:t>
            </a:r>
            <a:r>
              <a:rPr lang="en-US" sz="1100" dirty="0"/>
              <a:t>, P., Christopher, S.A., 2009. Particulate matter air quality assessment using integrated surface, satellite, and meteorological products: Multiple regression approach. J. </a:t>
            </a:r>
            <a:r>
              <a:rPr lang="en-US" sz="1100" dirty="0" err="1"/>
              <a:t>Geophys</a:t>
            </a:r>
            <a:r>
              <a:rPr lang="en-US" sz="1100" dirty="0"/>
              <a:t>. Res. Atmospheres 114. https://</a:t>
            </a:r>
            <a:r>
              <a:rPr lang="en-US" sz="1100" dirty="0" smtClean="0"/>
              <a:t>doi.org/10.1029/2008JD011496</a:t>
            </a:r>
            <a:endParaRPr lang="en-US" sz="1100" dirty="0"/>
          </a:p>
        </p:txBody>
      </p:sp>
    </p:spTree>
    <p:extLst>
      <p:ext uri="{BB962C8B-B14F-4D97-AF65-F5344CB8AC3E}">
        <p14:creationId xmlns:p14="http://schemas.microsoft.com/office/powerpoint/2010/main" val="50204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Parameter Selection contd.</a:t>
            </a:r>
            <a:endParaRPr lang="en-US" b="1" dirty="0"/>
          </a:p>
        </p:txBody>
      </p:sp>
      <p:sp>
        <p:nvSpPr>
          <p:cNvPr id="3" name="Content Placeholder 2"/>
          <p:cNvSpPr>
            <a:spLocks noGrp="1"/>
          </p:cNvSpPr>
          <p:nvPr>
            <p:ph idx="1"/>
          </p:nvPr>
        </p:nvSpPr>
        <p:spPr/>
        <p:txBody>
          <a:bodyPr/>
          <a:lstStyle/>
          <a:p>
            <a:pPr>
              <a:buClrTx/>
              <a:buFont typeface="Wingdings" panose="05000000000000000000" pitchFamily="2" charset="2"/>
              <a:buChar char="q"/>
            </a:pPr>
            <a:r>
              <a:rPr lang="en-US" sz="2400" dirty="0" smtClean="0"/>
              <a:t>Aerosol specific parameters:</a:t>
            </a:r>
          </a:p>
          <a:p>
            <a:pPr lvl="1">
              <a:buClrTx/>
              <a:buFont typeface="Wingdings" panose="05000000000000000000" pitchFamily="2" charset="2"/>
              <a:buChar char="q"/>
            </a:pPr>
            <a:r>
              <a:rPr lang="en-US" sz="2200" dirty="0" smtClean="0"/>
              <a:t>PM2.5 </a:t>
            </a:r>
          </a:p>
          <a:p>
            <a:pPr lvl="1">
              <a:buClrTx/>
              <a:buFont typeface="Wingdings" panose="05000000000000000000" pitchFamily="2" charset="2"/>
              <a:buChar char="q"/>
            </a:pPr>
            <a:r>
              <a:rPr lang="en-US" sz="2200" dirty="0" smtClean="0"/>
              <a:t>AOD </a:t>
            </a:r>
          </a:p>
          <a:p>
            <a:pPr lvl="1">
              <a:buClrTx/>
              <a:buFont typeface="Wingdings" panose="05000000000000000000" pitchFamily="2" charset="2"/>
              <a:buChar char="q"/>
            </a:pPr>
            <a:r>
              <a:rPr lang="en-US" sz="2200" dirty="0" smtClean="0"/>
              <a:t>Smoke Dust Mask – to classify pixel</a:t>
            </a:r>
          </a:p>
          <a:p>
            <a:pPr>
              <a:buClrTx/>
              <a:buFont typeface="Wingdings" panose="05000000000000000000" pitchFamily="2" charset="2"/>
              <a:buChar char="q"/>
            </a:pPr>
            <a:r>
              <a:rPr lang="en-US" sz="2400" dirty="0" smtClean="0"/>
              <a:t>Other parameters:</a:t>
            </a:r>
          </a:p>
          <a:p>
            <a:pPr lvl="1">
              <a:buClrTx/>
              <a:buFont typeface="Wingdings" panose="05000000000000000000" pitchFamily="2" charset="2"/>
              <a:buChar char="q"/>
            </a:pPr>
            <a:r>
              <a:rPr lang="en-US" sz="2200" dirty="0" smtClean="0"/>
              <a:t>Time of Data – Solar Zenith angle </a:t>
            </a:r>
          </a:p>
          <a:p>
            <a:pPr lvl="1">
              <a:buClrTx/>
              <a:buFont typeface="Wingdings" panose="05000000000000000000" pitchFamily="2" charset="2"/>
              <a:buChar char="q"/>
            </a:pPr>
            <a:r>
              <a:rPr lang="en-US" sz="2200" dirty="0" smtClean="0"/>
              <a:t>Period of year – Sun-Earth Distance</a:t>
            </a:r>
            <a:endParaRPr lang="en-US" sz="2200" dirty="0"/>
          </a:p>
          <a:p>
            <a:pPr>
              <a:buClrTx/>
              <a:buFont typeface="Wingdings" panose="05000000000000000000" pitchFamily="2" charset="2"/>
              <a:buChar char="q"/>
            </a:pPr>
            <a:r>
              <a:rPr lang="en-US" sz="2400" dirty="0"/>
              <a:t>Eliminate and Evaluate Methodology was used to select the input parameters </a:t>
            </a:r>
          </a:p>
          <a:p>
            <a:pPr>
              <a:buClrTx/>
              <a:buFont typeface="Wingdings" panose="05000000000000000000" pitchFamily="2" charset="2"/>
              <a:buChar char="q"/>
            </a:pPr>
            <a:r>
              <a:rPr lang="en-US" sz="2400" dirty="0"/>
              <a:t>Selected Variable: WS, RH, 2m-Temeprature, PM2.5, AOD, Smoke-Dust Mask </a:t>
            </a:r>
          </a:p>
          <a:p>
            <a:pPr lvl="1">
              <a:buClrTx/>
              <a:buFont typeface="Wingdings" panose="05000000000000000000" pitchFamily="2" charset="2"/>
              <a:buChar char="q"/>
            </a:pPr>
            <a:endParaRPr lang="en-US" sz="2000" dirty="0"/>
          </a:p>
        </p:txBody>
      </p:sp>
      <p:sp>
        <p:nvSpPr>
          <p:cNvPr id="4" name="Slide Number Placeholder 3"/>
          <p:cNvSpPr>
            <a:spLocks noGrp="1"/>
          </p:cNvSpPr>
          <p:nvPr>
            <p:ph type="sldNum" sz="quarter" idx="12"/>
          </p:nvPr>
        </p:nvSpPr>
        <p:spPr/>
        <p:txBody>
          <a:bodyPr/>
          <a:lstStyle/>
          <a:p>
            <a:fld id="{CED909C2-DF2F-412C-B69D-988339CF01D3}" type="slidenum">
              <a:rPr lang="en-US" smtClean="0"/>
              <a:t>12</a:t>
            </a:fld>
            <a:endParaRPr lang="en-US"/>
          </a:p>
        </p:txBody>
      </p:sp>
    </p:spTree>
    <p:extLst>
      <p:ext uri="{BB962C8B-B14F-4D97-AF65-F5344CB8AC3E}">
        <p14:creationId xmlns:p14="http://schemas.microsoft.com/office/powerpoint/2010/main" val="424997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a:spLocks noChangeAspect="1"/>
          </p:cNvSpPr>
          <p:nvPr/>
        </p:nvSpPr>
        <p:spPr>
          <a:xfrm>
            <a:off x="3818330" y="2842901"/>
            <a:ext cx="1460500" cy="14605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US" sz="900" dirty="0">
                <a:solidFill>
                  <a:schemeClr val="tx1"/>
                </a:solidFill>
              </a:rPr>
              <a:t>Machine Learning</a:t>
            </a:r>
          </a:p>
        </p:txBody>
      </p:sp>
      <p:sp>
        <p:nvSpPr>
          <p:cNvPr id="2" name="Title 1"/>
          <p:cNvSpPr>
            <a:spLocks noGrp="1"/>
          </p:cNvSpPr>
          <p:nvPr>
            <p:ph type="title"/>
          </p:nvPr>
        </p:nvSpPr>
        <p:spPr/>
        <p:txBody>
          <a:bodyPr>
            <a:normAutofit/>
          </a:bodyPr>
          <a:lstStyle/>
          <a:p>
            <a:r>
              <a:rPr lang="en-US" b="1" dirty="0"/>
              <a:t>Deep Learning</a:t>
            </a:r>
          </a:p>
        </p:txBody>
      </p:sp>
      <p:sp>
        <p:nvSpPr>
          <p:cNvPr id="4" name="Slide Number Placeholder 3"/>
          <p:cNvSpPr>
            <a:spLocks noGrp="1"/>
          </p:cNvSpPr>
          <p:nvPr>
            <p:ph type="sldNum" sz="quarter" idx="12"/>
          </p:nvPr>
        </p:nvSpPr>
        <p:spPr/>
        <p:txBody>
          <a:bodyPr/>
          <a:lstStyle/>
          <a:p>
            <a:pPr defTabSz="342892"/>
            <a:fld id="{BE01645F-AB3D-4D9B-A983-0CBB00C0989B}" type="slidenum">
              <a:rPr lang="en-US" smtClean="0"/>
              <a:pPr defTabSz="342892"/>
              <a:t>13</a:t>
            </a:fld>
            <a:endParaRPr lang="en-US"/>
          </a:p>
        </p:txBody>
      </p:sp>
      <p:sp>
        <p:nvSpPr>
          <p:cNvPr id="6" name="Oval 5"/>
          <p:cNvSpPr>
            <a:spLocks noChangeAspect="1"/>
          </p:cNvSpPr>
          <p:nvPr/>
        </p:nvSpPr>
        <p:spPr>
          <a:xfrm>
            <a:off x="2118119" y="3057454"/>
            <a:ext cx="1825625" cy="182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90" rIns="68580" bIns="34290" numCol="1" spcCol="0" rtlCol="0" fromWordArt="0" anchor="ctr" anchorCtr="0" forceAA="0" compatLnSpc="1">
            <a:prstTxWarp prst="textNoShape">
              <a:avLst/>
            </a:prstTxWarp>
            <a:noAutofit/>
          </a:bodyPr>
          <a:lstStyle/>
          <a:p>
            <a:r>
              <a:rPr lang="en-US" sz="1350" dirty="0">
                <a:solidFill>
                  <a:schemeClr val="tx1"/>
                </a:solidFill>
              </a:rPr>
              <a:t>DATA Mining &amp; </a:t>
            </a:r>
          </a:p>
          <a:p>
            <a:r>
              <a:rPr lang="en-US" sz="1350" dirty="0">
                <a:solidFill>
                  <a:schemeClr val="tx1"/>
                </a:solidFill>
              </a:rPr>
              <a:t>DATA Science</a:t>
            </a:r>
          </a:p>
        </p:txBody>
      </p:sp>
      <p:sp>
        <p:nvSpPr>
          <p:cNvPr id="8" name="Oval 7"/>
          <p:cNvSpPr>
            <a:spLocks noChangeAspect="1"/>
          </p:cNvSpPr>
          <p:nvPr/>
        </p:nvSpPr>
        <p:spPr>
          <a:xfrm>
            <a:off x="3328824" y="3991782"/>
            <a:ext cx="1825625" cy="182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solidFill>
              </a:rPr>
              <a:t>Big DATA</a:t>
            </a:r>
          </a:p>
        </p:txBody>
      </p:sp>
      <p:sp>
        <p:nvSpPr>
          <p:cNvPr id="9" name="Oval 8"/>
          <p:cNvSpPr>
            <a:spLocks noChangeAspect="1"/>
          </p:cNvSpPr>
          <p:nvPr/>
        </p:nvSpPr>
        <p:spPr>
          <a:xfrm>
            <a:off x="3536311" y="2202446"/>
            <a:ext cx="2190750" cy="2190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US" sz="1050" dirty="0">
                <a:solidFill>
                  <a:schemeClr val="tx1"/>
                </a:solidFill>
              </a:rPr>
              <a:t>Artificial Intelligence</a:t>
            </a:r>
          </a:p>
        </p:txBody>
      </p:sp>
      <p:sp>
        <p:nvSpPr>
          <p:cNvPr id="11" name="Oval 10"/>
          <p:cNvSpPr>
            <a:spLocks noChangeAspect="1"/>
          </p:cNvSpPr>
          <p:nvPr/>
        </p:nvSpPr>
        <p:spPr>
          <a:xfrm>
            <a:off x="4080405" y="3323687"/>
            <a:ext cx="876300" cy="8763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1"/>
                </a:solidFill>
              </a:rPr>
              <a:t>Deep Learning</a:t>
            </a:r>
          </a:p>
        </p:txBody>
      </p:sp>
      <p:pic>
        <p:nvPicPr>
          <p:cNvPr id="3074" name="Picture 2" descr="https://miro.medium.com/max/744/0*2V2i5DbamWhswRV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080" y="2943078"/>
            <a:ext cx="5314950" cy="262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9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stCxn id="7" idx="3"/>
          </p:cNvCxnSpPr>
          <p:nvPr/>
        </p:nvCxnSpPr>
        <p:spPr>
          <a:xfrm flipV="1">
            <a:off x="6866018" y="3999813"/>
            <a:ext cx="380429" cy="6134"/>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6679" y="3136565"/>
            <a:ext cx="378644" cy="11457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lowchart: Process 15"/>
          <p:cNvSpPr/>
          <p:nvPr/>
        </p:nvSpPr>
        <p:spPr>
          <a:xfrm>
            <a:off x="4346679" y="4786038"/>
            <a:ext cx="2175392" cy="117495"/>
          </a:xfrm>
          <a:prstGeom prst="flowChartProces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a:bodyPr>
          <a:lstStyle/>
          <a:p>
            <a:r>
              <a:rPr lang="en-US" b="1" dirty="0"/>
              <a:t>Process Flow of  an Intelligent System</a:t>
            </a:r>
          </a:p>
        </p:txBody>
      </p:sp>
      <p:sp>
        <p:nvSpPr>
          <p:cNvPr id="4" name="Slide Number Placeholder 3"/>
          <p:cNvSpPr>
            <a:spLocks noGrp="1"/>
          </p:cNvSpPr>
          <p:nvPr>
            <p:ph type="sldNum" sz="quarter" idx="12"/>
          </p:nvPr>
        </p:nvSpPr>
        <p:spPr/>
        <p:txBody>
          <a:bodyPr/>
          <a:lstStyle/>
          <a:p>
            <a:pPr defTabSz="342892"/>
            <a:fld id="{BE01645F-AB3D-4D9B-A983-0CBB00C0989B}" type="slidenum">
              <a:rPr lang="en-US" smtClean="0"/>
              <a:pPr defTabSz="342892"/>
              <a:t>14</a:t>
            </a:fld>
            <a:endParaRPr lang="en-US"/>
          </a:p>
        </p:txBody>
      </p:sp>
      <p:sp>
        <p:nvSpPr>
          <p:cNvPr id="10" name="Up-Down Arrow 9"/>
          <p:cNvSpPr/>
          <p:nvPr/>
        </p:nvSpPr>
        <p:spPr>
          <a:xfrm>
            <a:off x="3724447" y="3590557"/>
            <a:ext cx="261594" cy="836654"/>
          </a:xfrm>
          <a:prstGeom prst="up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3376071" y="3946446"/>
            <a:ext cx="537491" cy="119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5620630" y="3892824"/>
            <a:ext cx="417008" cy="226244"/>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Down Arrow 13"/>
          <p:cNvSpPr/>
          <p:nvPr/>
        </p:nvSpPr>
        <p:spPr>
          <a:xfrm>
            <a:off x="4581962" y="3136566"/>
            <a:ext cx="248942" cy="451053"/>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Up Arrow 14"/>
          <p:cNvSpPr/>
          <p:nvPr/>
        </p:nvSpPr>
        <p:spPr>
          <a:xfrm>
            <a:off x="6339729" y="4439117"/>
            <a:ext cx="244433" cy="449572"/>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p:cNvCxnSpPr>
            <a:stCxn id="17" idx="0"/>
          </p:cNvCxnSpPr>
          <p:nvPr/>
        </p:nvCxnSpPr>
        <p:spPr>
          <a:xfrm flipV="1">
            <a:off x="7974125" y="3136564"/>
            <a:ext cx="0" cy="37200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24494" y="3136565"/>
            <a:ext cx="0" cy="451055"/>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96150" y="3136562"/>
            <a:ext cx="290513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05350" y="2783519"/>
            <a:ext cx="486737" cy="300082"/>
          </a:xfrm>
          <a:prstGeom prst="rect">
            <a:avLst/>
          </a:prstGeom>
          <a:solidFill>
            <a:srgbClr val="FF0000"/>
          </a:solidFill>
        </p:spPr>
        <p:txBody>
          <a:bodyPr wrap="square" rtlCol="0">
            <a:spAutoFit/>
          </a:bodyPr>
          <a:lstStyle/>
          <a:p>
            <a:pPr algn="ctr"/>
            <a:r>
              <a:rPr lang="en-US" sz="1350" b="1" dirty="0"/>
              <a:t>NO</a:t>
            </a:r>
          </a:p>
        </p:txBody>
      </p:sp>
      <p:cxnSp>
        <p:nvCxnSpPr>
          <p:cNvPr id="23" name="Straight Arrow Connector 22"/>
          <p:cNvCxnSpPr>
            <a:stCxn id="17" idx="3"/>
          </p:cNvCxnSpPr>
          <p:nvPr/>
        </p:nvCxnSpPr>
        <p:spPr>
          <a:xfrm flipV="1">
            <a:off x="8685643" y="4005948"/>
            <a:ext cx="394335" cy="1"/>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532942" y="3519864"/>
            <a:ext cx="502568" cy="300082"/>
          </a:xfrm>
          <a:prstGeom prst="rect">
            <a:avLst/>
          </a:prstGeom>
          <a:solidFill>
            <a:srgbClr val="00B050"/>
          </a:solidFill>
        </p:spPr>
        <p:txBody>
          <a:bodyPr wrap="square" rtlCol="0">
            <a:spAutoFit/>
          </a:bodyPr>
          <a:lstStyle/>
          <a:p>
            <a:pPr algn="ctr"/>
            <a:r>
              <a:rPr lang="en-US" sz="1350" b="1" dirty="0"/>
              <a:t>YES</a:t>
            </a:r>
          </a:p>
        </p:txBody>
      </p:sp>
      <p:cxnSp>
        <p:nvCxnSpPr>
          <p:cNvPr id="28" name="Straight Arrow Connector 27"/>
          <p:cNvCxnSpPr>
            <a:stCxn id="26" idx="0"/>
            <a:endCxn id="24" idx="2"/>
          </p:cNvCxnSpPr>
          <p:nvPr/>
        </p:nvCxnSpPr>
        <p:spPr>
          <a:xfrm flipV="1">
            <a:off x="9491923" y="4424274"/>
            <a:ext cx="371" cy="345995"/>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0"/>
            <a:endCxn id="27" idx="2"/>
          </p:cNvCxnSpPr>
          <p:nvPr/>
        </p:nvCxnSpPr>
        <p:spPr>
          <a:xfrm flipV="1">
            <a:off x="9492293" y="3241625"/>
            <a:ext cx="4094" cy="345995"/>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198616" y="3590557"/>
            <a:ext cx="1169130" cy="83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1350" dirty="0"/>
              <a:t>Training DATA</a:t>
            </a:r>
          </a:p>
          <a:p>
            <a:pPr marL="214308" indent="-214308">
              <a:buFont typeface="Arial" panose="020B0604020202020204" pitchFamily="34" charset="0"/>
              <a:buChar char="•"/>
            </a:pPr>
            <a:r>
              <a:rPr lang="en-US" sz="1350" dirty="0"/>
              <a:t>Input</a:t>
            </a:r>
          </a:p>
          <a:p>
            <a:pPr marL="214308" indent="-214308">
              <a:buFont typeface="Arial" panose="020B0604020202020204" pitchFamily="34" charset="0"/>
              <a:buChar char="•"/>
            </a:pPr>
            <a:r>
              <a:rPr lang="en-US" sz="1350" dirty="0"/>
              <a:t>Output</a:t>
            </a:r>
          </a:p>
        </p:txBody>
      </p:sp>
      <p:sp>
        <p:nvSpPr>
          <p:cNvPr id="6" name="Rounded Rectangle 5"/>
          <p:cNvSpPr/>
          <p:nvPr/>
        </p:nvSpPr>
        <p:spPr>
          <a:xfrm>
            <a:off x="4328543" y="3587619"/>
            <a:ext cx="1278511" cy="83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Model Training</a:t>
            </a:r>
          </a:p>
        </p:txBody>
      </p:sp>
      <p:sp>
        <p:nvSpPr>
          <p:cNvPr id="7" name="Rounded Rectangle 6"/>
          <p:cNvSpPr/>
          <p:nvPr/>
        </p:nvSpPr>
        <p:spPr>
          <a:xfrm>
            <a:off x="6057874" y="3587619"/>
            <a:ext cx="808142" cy="83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Model Testing</a:t>
            </a:r>
          </a:p>
        </p:txBody>
      </p:sp>
      <p:sp>
        <p:nvSpPr>
          <p:cNvPr id="8" name="Rounded Rectangle 7"/>
          <p:cNvSpPr/>
          <p:nvPr/>
        </p:nvSpPr>
        <p:spPr>
          <a:xfrm>
            <a:off x="3356934" y="2753904"/>
            <a:ext cx="989742" cy="83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Training Set</a:t>
            </a:r>
          </a:p>
        </p:txBody>
      </p:sp>
      <p:sp>
        <p:nvSpPr>
          <p:cNvPr id="9" name="Rounded Rectangle 8"/>
          <p:cNvSpPr/>
          <p:nvPr/>
        </p:nvSpPr>
        <p:spPr>
          <a:xfrm>
            <a:off x="3356934" y="4427212"/>
            <a:ext cx="989742" cy="83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Testing Set</a:t>
            </a:r>
          </a:p>
        </p:txBody>
      </p:sp>
      <p:sp>
        <p:nvSpPr>
          <p:cNvPr id="17" name="Flowchart: Decision 16"/>
          <p:cNvSpPr/>
          <p:nvPr/>
        </p:nvSpPr>
        <p:spPr>
          <a:xfrm>
            <a:off x="7262608" y="3508566"/>
            <a:ext cx="1423035" cy="994761"/>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chemeClr val="tx1"/>
                </a:solidFill>
              </a:rPr>
              <a:t>Is Loss function minimum?</a:t>
            </a:r>
          </a:p>
        </p:txBody>
      </p:sp>
      <p:sp>
        <p:nvSpPr>
          <p:cNvPr id="26" name="Rounded Rectangle 25"/>
          <p:cNvSpPr/>
          <p:nvPr/>
        </p:nvSpPr>
        <p:spPr>
          <a:xfrm>
            <a:off x="9087851" y="4770268"/>
            <a:ext cx="808142" cy="83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Unseen Inputs</a:t>
            </a:r>
          </a:p>
        </p:txBody>
      </p:sp>
      <p:sp>
        <p:nvSpPr>
          <p:cNvPr id="27" name="Rounded Rectangle 26"/>
          <p:cNvSpPr/>
          <p:nvPr/>
        </p:nvSpPr>
        <p:spPr>
          <a:xfrm>
            <a:off x="9092316" y="2404970"/>
            <a:ext cx="808142" cy="83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Final Output</a:t>
            </a:r>
          </a:p>
        </p:txBody>
      </p:sp>
      <p:sp>
        <p:nvSpPr>
          <p:cNvPr id="24" name="Rounded Rectangle 23"/>
          <p:cNvSpPr/>
          <p:nvPr/>
        </p:nvSpPr>
        <p:spPr>
          <a:xfrm>
            <a:off x="9088222" y="3587619"/>
            <a:ext cx="808142" cy="83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Save Model</a:t>
            </a:r>
          </a:p>
        </p:txBody>
      </p:sp>
    </p:spTree>
    <p:extLst>
      <p:ext uri="{BB962C8B-B14F-4D97-AF65-F5344CB8AC3E}">
        <p14:creationId xmlns:p14="http://schemas.microsoft.com/office/powerpoint/2010/main" val="39887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DNN</a:t>
            </a:r>
            <a:endParaRPr lang="en-US" b="1" dirty="0"/>
          </a:p>
        </p:txBody>
      </p:sp>
      <p:sp>
        <p:nvSpPr>
          <p:cNvPr id="3" name="Content Placeholder 2"/>
          <p:cNvSpPr>
            <a:spLocks noGrp="1"/>
          </p:cNvSpPr>
          <p:nvPr>
            <p:ph idx="1"/>
          </p:nvPr>
        </p:nvSpPr>
        <p:spPr>
          <a:xfrm>
            <a:off x="1097280" y="1476477"/>
            <a:ext cx="7176770" cy="4670323"/>
          </a:xfrm>
        </p:spPr>
        <p:txBody>
          <a:bodyPr>
            <a:noAutofit/>
          </a:bodyPr>
          <a:lstStyle/>
          <a:p>
            <a:pPr>
              <a:buClrTx/>
              <a:buFont typeface="Wingdings" panose="05000000000000000000" pitchFamily="2" charset="2"/>
              <a:buChar char="q"/>
            </a:pPr>
            <a:r>
              <a:rPr lang="en-US" dirty="0" smtClean="0"/>
              <a:t>DNN Model  - Logistic Regression thorough multiple hidden layers</a:t>
            </a:r>
          </a:p>
          <a:p>
            <a:pPr>
              <a:buClrTx/>
              <a:buFont typeface="Wingdings" panose="05000000000000000000" pitchFamily="2" charset="2"/>
              <a:buChar char="q"/>
            </a:pPr>
            <a:r>
              <a:rPr lang="en-US" dirty="0"/>
              <a:t> </a:t>
            </a:r>
            <a:r>
              <a:rPr lang="en-US" dirty="0" smtClean="0"/>
              <a:t>Nodes performs regression and connection performs logistic operations through activation function.</a:t>
            </a:r>
          </a:p>
          <a:p>
            <a:pPr>
              <a:buClrTx/>
              <a:buFont typeface="Wingdings" panose="05000000000000000000" pitchFamily="2" charset="2"/>
              <a:buChar char="q"/>
            </a:pPr>
            <a:r>
              <a:rPr lang="en-US" dirty="0" smtClean="0"/>
              <a:t>Output is validated using loss function.</a:t>
            </a:r>
          </a:p>
          <a:p>
            <a:pPr>
              <a:buClrTx/>
              <a:buFont typeface="Wingdings" panose="05000000000000000000" pitchFamily="2" charset="2"/>
              <a:buChar char="q"/>
            </a:pPr>
            <a:r>
              <a:rPr lang="en-US" dirty="0" smtClean="0"/>
              <a:t> Weights are optimized at each iterations. </a:t>
            </a:r>
          </a:p>
          <a:p>
            <a:pPr>
              <a:buClrTx/>
              <a:buFont typeface="Wingdings" panose="05000000000000000000" pitchFamily="2" charset="2"/>
              <a:buChar char="q"/>
            </a:pPr>
            <a:r>
              <a:rPr lang="en-US" dirty="0" smtClean="0"/>
              <a:t>DNN architecture in this study:</a:t>
            </a:r>
          </a:p>
          <a:p>
            <a:pPr lvl="1">
              <a:buClrTx/>
              <a:buFont typeface="Wingdings" panose="05000000000000000000" pitchFamily="2" charset="2"/>
              <a:buChar char="q"/>
            </a:pPr>
            <a:r>
              <a:rPr lang="en-US" sz="2000" dirty="0" smtClean="0"/>
              <a:t>Six Fully connected layers (one input, four hidden and one output layer)</a:t>
            </a:r>
          </a:p>
          <a:p>
            <a:pPr lvl="1">
              <a:buClrTx/>
              <a:buFont typeface="Wingdings" panose="05000000000000000000" pitchFamily="2" charset="2"/>
              <a:buChar char="q"/>
            </a:pPr>
            <a:r>
              <a:rPr lang="en-US" sz="2000" dirty="0" smtClean="0"/>
              <a:t>Activation Function – ELU at hidden layer and </a:t>
            </a:r>
            <a:r>
              <a:rPr lang="en-US" sz="2000" dirty="0" err="1" smtClean="0"/>
              <a:t>ReLU</a:t>
            </a:r>
            <a:r>
              <a:rPr lang="en-US" sz="2000" dirty="0" smtClean="0"/>
              <a:t> at output layer</a:t>
            </a:r>
          </a:p>
          <a:p>
            <a:pPr lvl="1">
              <a:buClrTx/>
              <a:buFont typeface="Wingdings" panose="05000000000000000000" pitchFamily="2" charset="2"/>
              <a:buChar char="q"/>
            </a:pPr>
            <a:r>
              <a:rPr lang="en-US" sz="2000" dirty="0" smtClean="0"/>
              <a:t>Optimizer – Adam</a:t>
            </a:r>
          </a:p>
          <a:p>
            <a:pPr lvl="1">
              <a:buClrTx/>
              <a:buFont typeface="Wingdings" panose="05000000000000000000" pitchFamily="2" charset="2"/>
              <a:buChar char="q"/>
            </a:pPr>
            <a:r>
              <a:rPr lang="en-US" sz="2000" dirty="0" smtClean="0"/>
              <a:t>Customized Loss Function based on Index of Agreement</a:t>
            </a:r>
          </a:p>
          <a:p>
            <a:pPr>
              <a:buClrTx/>
              <a:buFont typeface="Wingdings" panose="05000000000000000000" pitchFamily="2" charset="2"/>
              <a:buChar char="q"/>
            </a:pPr>
            <a:endParaRPr lang="en-US" dirty="0" smtClean="0"/>
          </a:p>
          <a:p>
            <a:pPr>
              <a:buClrTx/>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CED909C2-DF2F-412C-B69D-988339CF01D3}" type="slidenum">
              <a:rPr lang="en-US" smtClean="0"/>
              <a:t>15</a:t>
            </a:fld>
            <a:endParaRPr lang="en-US"/>
          </a:p>
        </p:txBody>
      </p:sp>
      <p:pic>
        <p:nvPicPr>
          <p:cNvPr id="5" name="Picture 4"/>
          <p:cNvPicPr>
            <a:picLocks noChangeAspect="1"/>
          </p:cNvPicPr>
          <p:nvPr/>
        </p:nvPicPr>
        <p:blipFill>
          <a:blip r:embed="rId3"/>
          <a:stretch>
            <a:fillRect/>
          </a:stretch>
        </p:blipFill>
        <p:spPr>
          <a:xfrm>
            <a:off x="8274050" y="1738869"/>
            <a:ext cx="3894256" cy="4265394"/>
          </a:xfrm>
          <a:prstGeom prst="rect">
            <a:avLst/>
          </a:prstGeom>
        </p:spPr>
      </p:pic>
    </p:spTree>
    <p:extLst>
      <p:ext uri="{BB962C8B-B14F-4D97-AF65-F5344CB8AC3E}">
        <p14:creationId xmlns:p14="http://schemas.microsoft.com/office/powerpoint/2010/main" val="109788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Preprocessing </a:t>
            </a:r>
            <a:endParaRPr lang="en-US" b="1" dirty="0"/>
          </a:p>
        </p:txBody>
      </p:sp>
      <p:sp>
        <p:nvSpPr>
          <p:cNvPr id="3" name="Content Placeholder 2"/>
          <p:cNvSpPr>
            <a:spLocks noGrp="1"/>
          </p:cNvSpPr>
          <p:nvPr>
            <p:ph idx="1"/>
          </p:nvPr>
        </p:nvSpPr>
        <p:spPr>
          <a:xfrm>
            <a:off x="1097280" y="1476477"/>
            <a:ext cx="10058400" cy="4708423"/>
          </a:xfrm>
        </p:spPr>
        <p:txBody>
          <a:bodyPr>
            <a:normAutofit lnSpcReduction="10000"/>
          </a:bodyPr>
          <a:lstStyle/>
          <a:p>
            <a:pPr>
              <a:buClrTx/>
              <a:buFont typeface="Wingdings" panose="05000000000000000000" pitchFamily="2" charset="2"/>
              <a:buChar char="q"/>
            </a:pPr>
            <a:r>
              <a:rPr lang="en-US" sz="2800" dirty="0" smtClean="0"/>
              <a:t>Merge GOES-E and GOES-W</a:t>
            </a:r>
          </a:p>
          <a:p>
            <a:pPr>
              <a:buClrTx/>
              <a:buFont typeface="Wingdings" panose="05000000000000000000" pitchFamily="2" charset="2"/>
              <a:buChar char="q"/>
            </a:pPr>
            <a:r>
              <a:rPr lang="en-US" sz="2800" dirty="0" smtClean="0"/>
              <a:t>Spatial Collocation of HRRR and </a:t>
            </a:r>
            <a:r>
              <a:rPr lang="en-US" sz="2800" dirty="0" err="1" smtClean="0"/>
              <a:t>AirNow</a:t>
            </a:r>
            <a:r>
              <a:rPr lang="en-US" sz="2800" dirty="0" smtClean="0"/>
              <a:t> on GOES merged grid</a:t>
            </a:r>
          </a:p>
          <a:p>
            <a:pPr lvl="1">
              <a:buClrTx/>
              <a:buFont typeface="Wingdings" panose="05000000000000000000" pitchFamily="2" charset="2"/>
              <a:buChar char="q"/>
            </a:pPr>
            <a:r>
              <a:rPr lang="en-US" sz="2400" dirty="0" smtClean="0"/>
              <a:t>Data from nearest (&lt;2kms) HRRR and </a:t>
            </a:r>
            <a:r>
              <a:rPr lang="en-US" sz="2400" dirty="0" err="1" smtClean="0"/>
              <a:t>AirNow</a:t>
            </a:r>
            <a:r>
              <a:rPr lang="en-US" sz="2400" dirty="0" smtClean="0"/>
              <a:t> are </a:t>
            </a:r>
            <a:r>
              <a:rPr lang="en-US" sz="2400" dirty="0" err="1" smtClean="0"/>
              <a:t>palced</a:t>
            </a:r>
            <a:r>
              <a:rPr lang="en-US" sz="2400" dirty="0" smtClean="0"/>
              <a:t> on GOES grid point</a:t>
            </a:r>
          </a:p>
          <a:p>
            <a:pPr>
              <a:buClrTx/>
              <a:buFont typeface="Wingdings" panose="05000000000000000000" pitchFamily="2" charset="2"/>
              <a:buChar char="q"/>
            </a:pPr>
            <a:r>
              <a:rPr lang="en-US" sz="2600" dirty="0" smtClean="0"/>
              <a:t>Temporal Collocation- </a:t>
            </a:r>
          </a:p>
          <a:p>
            <a:pPr lvl="1">
              <a:buClrTx/>
              <a:buFont typeface="Wingdings" panose="05000000000000000000" pitchFamily="2" charset="2"/>
              <a:buChar char="q"/>
            </a:pPr>
            <a:r>
              <a:rPr lang="en-US" sz="2400" dirty="0" smtClean="0"/>
              <a:t>All data are temporally collocated in UTC </a:t>
            </a:r>
          </a:p>
          <a:p>
            <a:pPr>
              <a:buClrTx/>
              <a:buFont typeface="Wingdings" panose="05000000000000000000" pitchFamily="2" charset="2"/>
              <a:buChar char="q"/>
            </a:pPr>
            <a:r>
              <a:rPr lang="en-US" sz="2600" dirty="0" smtClean="0"/>
              <a:t>Split Collocated Data in 14 blocks</a:t>
            </a:r>
          </a:p>
          <a:p>
            <a:pPr>
              <a:buClrTx/>
              <a:buFont typeface="Wingdings" panose="05000000000000000000" pitchFamily="2" charset="2"/>
              <a:buChar char="q"/>
            </a:pPr>
            <a:r>
              <a:rPr lang="en-US" sz="2600" dirty="0" smtClean="0"/>
              <a:t>Train-test split –  Each block dataset is split in 70:30 ratio for training and testing (July 1, 2020 to Nov 30, 2021)</a:t>
            </a:r>
          </a:p>
          <a:p>
            <a:pPr>
              <a:buClrTx/>
              <a:buFont typeface="Wingdings" panose="05000000000000000000" pitchFamily="2" charset="2"/>
              <a:buChar char="q"/>
            </a:pPr>
            <a:r>
              <a:rPr lang="en-US" sz="2600" dirty="0" smtClean="0"/>
              <a:t>Fourteen DNN models were trained for specific blocks.</a:t>
            </a:r>
          </a:p>
          <a:p>
            <a:pPr>
              <a:buClrTx/>
              <a:buFont typeface="Wingdings" panose="05000000000000000000" pitchFamily="2" charset="2"/>
              <a:buChar char="q"/>
            </a:pPr>
            <a:r>
              <a:rPr lang="en-US" sz="2600" dirty="0" smtClean="0"/>
              <a:t>Independent Evaluation dataset – Jan 1, 20202 to June 30, 2020 </a:t>
            </a:r>
          </a:p>
        </p:txBody>
      </p:sp>
      <p:sp>
        <p:nvSpPr>
          <p:cNvPr id="4" name="Slide Number Placeholder 3"/>
          <p:cNvSpPr>
            <a:spLocks noGrp="1"/>
          </p:cNvSpPr>
          <p:nvPr>
            <p:ph type="sldNum" sz="quarter" idx="12"/>
          </p:nvPr>
        </p:nvSpPr>
        <p:spPr/>
        <p:txBody>
          <a:bodyPr/>
          <a:lstStyle/>
          <a:p>
            <a:fld id="{CED909C2-DF2F-412C-B69D-988339CF01D3}" type="slidenum">
              <a:rPr lang="en-US" smtClean="0"/>
              <a:t>16</a:t>
            </a:fld>
            <a:endParaRPr lang="en-US"/>
          </a:p>
        </p:txBody>
      </p:sp>
    </p:spTree>
    <p:extLst>
      <p:ext uri="{BB962C8B-B14F-4D97-AF65-F5344CB8AC3E}">
        <p14:creationId xmlns:p14="http://schemas.microsoft.com/office/powerpoint/2010/main" val="80541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pic>
        <p:nvPicPr>
          <p:cNvPr id="5" name="Content Placeholder 4"/>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507660" y="1410899"/>
            <a:ext cx="2597060" cy="2286000"/>
          </a:xfrm>
        </p:spPr>
      </p:pic>
      <p:sp>
        <p:nvSpPr>
          <p:cNvPr id="4" name="Slide Number Placeholder 3"/>
          <p:cNvSpPr>
            <a:spLocks noGrp="1"/>
          </p:cNvSpPr>
          <p:nvPr>
            <p:ph type="sldNum" sz="quarter" idx="12"/>
          </p:nvPr>
        </p:nvSpPr>
        <p:spPr/>
        <p:txBody>
          <a:bodyPr/>
          <a:lstStyle/>
          <a:p>
            <a:fld id="{CED909C2-DF2F-412C-B69D-988339CF01D3}" type="slidenum">
              <a:rPr lang="en-US" smtClean="0"/>
              <a:t>17</a:t>
            </a:fld>
            <a:endParaRPr lang="en-US"/>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15050" y="1410899"/>
            <a:ext cx="4465674" cy="228600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15050" y="3967033"/>
            <a:ext cx="4465674" cy="2286000"/>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97330" y="3967033"/>
            <a:ext cx="4451925" cy="2286000"/>
          </a:xfrm>
          <a:prstGeom prst="rect">
            <a:avLst/>
          </a:prstGeom>
        </p:spPr>
      </p:pic>
    </p:spTree>
    <p:extLst>
      <p:ext uri="{BB962C8B-B14F-4D97-AF65-F5344CB8AC3E}">
        <p14:creationId xmlns:p14="http://schemas.microsoft.com/office/powerpoint/2010/main" val="2597543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574" y="1477259"/>
            <a:ext cx="8961896" cy="4621168"/>
          </a:xfrm>
        </p:spPr>
      </p:pic>
      <p:sp>
        <p:nvSpPr>
          <p:cNvPr id="4" name="Slide Number Placeholder 3"/>
          <p:cNvSpPr>
            <a:spLocks noGrp="1"/>
          </p:cNvSpPr>
          <p:nvPr>
            <p:ph type="sldNum" sz="quarter" idx="12"/>
          </p:nvPr>
        </p:nvSpPr>
        <p:spPr/>
        <p:txBody>
          <a:bodyPr/>
          <a:lstStyle/>
          <a:p>
            <a:fld id="{CED909C2-DF2F-412C-B69D-988339CF01D3}" type="slidenum">
              <a:rPr lang="en-US" smtClean="0"/>
              <a:t>18</a:t>
            </a:fld>
            <a:endParaRPr lang="en-US"/>
          </a:p>
        </p:txBody>
      </p:sp>
    </p:spTree>
    <p:extLst>
      <p:ext uri="{BB962C8B-B14F-4D97-AF65-F5344CB8AC3E}">
        <p14:creationId xmlns:p14="http://schemas.microsoft.com/office/powerpoint/2010/main" val="207833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6830746"/>
              </p:ext>
            </p:extLst>
          </p:nvPr>
        </p:nvGraphicFramePr>
        <p:xfrm>
          <a:off x="1245869" y="1433314"/>
          <a:ext cx="9909810" cy="4727462"/>
        </p:xfrm>
        <a:graphic>
          <a:graphicData uri="http://schemas.openxmlformats.org/drawingml/2006/table">
            <a:tbl>
              <a:tblPr firstRow="1" firstCol="1" bandRow="1">
                <a:tableStyleId>{E8034E78-7F5D-4C2E-B375-FC64B27BC917}</a:tableStyleId>
              </a:tblPr>
              <a:tblGrid>
                <a:gridCol w="1239388">
                  <a:extLst>
                    <a:ext uri="{9D8B030D-6E8A-4147-A177-3AD203B41FA5}">
                      <a16:colId xmlns:a16="http://schemas.microsoft.com/office/drawing/2014/main" val="3817971351"/>
                    </a:ext>
                  </a:extLst>
                </a:gridCol>
                <a:gridCol w="1013757">
                  <a:extLst>
                    <a:ext uri="{9D8B030D-6E8A-4147-A177-3AD203B41FA5}">
                      <a16:colId xmlns:a16="http://schemas.microsoft.com/office/drawing/2014/main" val="1708123441"/>
                    </a:ext>
                  </a:extLst>
                </a:gridCol>
                <a:gridCol w="1223500">
                  <a:extLst>
                    <a:ext uri="{9D8B030D-6E8A-4147-A177-3AD203B41FA5}">
                      <a16:colId xmlns:a16="http://schemas.microsoft.com/office/drawing/2014/main" val="2997945617"/>
                    </a:ext>
                  </a:extLst>
                </a:gridCol>
                <a:gridCol w="686429">
                  <a:extLst>
                    <a:ext uri="{9D8B030D-6E8A-4147-A177-3AD203B41FA5}">
                      <a16:colId xmlns:a16="http://schemas.microsoft.com/office/drawing/2014/main" val="3677583322"/>
                    </a:ext>
                  </a:extLst>
                </a:gridCol>
                <a:gridCol w="1223500">
                  <a:extLst>
                    <a:ext uri="{9D8B030D-6E8A-4147-A177-3AD203B41FA5}">
                      <a16:colId xmlns:a16="http://schemas.microsoft.com/office/drawing/2014/main" val="890685535"/>
                    </a:ext>
                  </a:extLst>
                </a:gridCol>
                <a:gridCol w="686429">
                  <a:extLst>
                    <a:ext uri="{9D8B030D-6E8A-4147-A177-3AD203B41FA5}">
                      <a16:colId xmlns:a16="http://schemas.microsoft.com/office/drawing/2014/main" val="650276092"/>
                    </a:ext>
                  </a:extLst>
                </a:gridCol>
                <a:gridCol w="1223500">
                  <a:extLst>
                    <a:ext uri="{9D8B030D-6E8A-4147-A177-3AD203B41FA5}">
                      <a16:colId xmlns:a16="http://schemas.microsoft.com/office/drawing/2014/main" val="1087337608"/>
                    </a:ext>
                  </a:extLst>
                </a:gridCol>
                <a:gridCol w="686429">
                  <a:extLst>
                    <a:ext uri="{9D8B030D-6E8A-4147-A177-3AD203B41FA5}">
                      <a16:colId xmlns:a16="http://schemas.microsoft.com/office/drawing/2014/main" val="2805791253"/>
                    </a:ext>
                  </a:extLst>
                </a:gridCol>
                <a:gridCol w="1223500">
                  <a:extLst>
                    <a:ext uri="{9D8B030D-6E8A-4147-A177-3AD203B41FA5}">
                      <a16:colId xmlns:a16="http://schemas.microsoft.com/office/drawing/2014/main" val="320449965"/>
                    </a:ext>
                  </a:extLst>
                </a:gridCol>
                <a:gridCol w="703378">
                  <a:extLst>
                    <a:ext uri="{9D8B030D-6E8A-4147-A177-3AD203B41FA5}">
                      <a16:colId xmlns:a16="http://schemas.microsoft.com/office/drawing/2014/main" val="3027270692"/>
                    </a:ext>
                  </a:extLst>
                </a:gridCol>
              </a:tblGrid>
              <a:tr h="278086">
                <a:tc rowSpan="2">
                  <a:txBody>
                    <a:bodyPr/>
                    <a:lstStyle/>
                    <a:p>
                      <a:pPr marL="0" marR="0" algn="ctr">
                        <a:lnSpc>
                          <a:spcPct val="107000"/>
                        </a:lnSpc>
                        <a:spcBef>
                          <a:spcPts val="0"/>
                        </a:spcBef>
                        <a:spcAft>
                          <a:spcPts val="1200"/>
                        </a:spcAft>
                      </a:pPr>
                      <a:r>
                        <a:rPr lang="en-US" sz="1600" dirty="0">
                          <a:solidFill>
                            <a:schemeClr val="tx1"/>
                          </a:solidFill>
                          <a:effectLst/>
                        </a:rPr>
                        <a:t>Blocks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marL="0" marR="0" algn="ctr">
                        <a:lnSpc>
                          <a:spcPct val="107000"/>
                        </a:lnSpc>
                        <a:spcBef>
                          <a:spcPts val="0"/>
                        </a:spcBef>
                        <a:spcAft>
                          <a:spcPts val="1200"/>
                        </a:spcAft>
                      </a:pPr>
                      <a:r>
                        <a:rPr lang="en-US" sz="1600">
                          <a:solidFill>
                            <a:schemeClr val="tx1"/>
                          </a:solidFill>
                          <a:effectLst/>
                        </a:rPr>
                        <a:t>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GOES-GWR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DNN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GOES-GWR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DNN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GOES-GWR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DNN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GOES-GWR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DNN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778283311"/>
                  </a:ext>
                </a:extLst>
              </a:tr>
              <a:tr h="278086">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1200"/>
                        </a:spcAft>
                      </a:pPr>
                      <a:r>
                        <a:rPr lang="en-US" sz="1600">
                          <a:solidFill>
                            <a:schemeClr val="tx1"/>
                          </a:solidFill>
                          <a:effectLst/>
                        </a:rPr>
                        <a:t>IOA</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lnSpc>
                          <a:spcPct val="107000"/>
                        </a:lnSpc>
                        <a:spcBef>
                          <a:spcPts val="0"/>
                        </a:spcBef>
                        <a:spcAft>
                          <a:spcPts val="1200"/>
                        </a:spcAft>
                      </a:pPr>
                      <a:r>
                        <a:rPr lang="en-US" sz="1600">
                          <a:solidFill>
                            <a:schemeClr val="tx1"/>
                          </a:solidFill>
                          <a:effectLst/>
                        </a:rPr>
                        <a:t>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lnSpc>
                          <a:spcPct val="107000"/>
                        </a:lnSpc>
                        <a:spcBef>
                          <a:spcPts val="0"/>
                        </a:spcBef>
                        <a:spcAft>
                          <a:spcPts val="1200"/>
                        </a:spcAft>
                      </a:pPr>
                      <a:r>
                        <a:rPr lang="en-US" sz="1600">
                          <a:solidFill>
                            <a:schemeClr val="tx1"/>
                          </a:solidFill>
                          <a:effectLst/>
                        </a:rPr>
                        <a:t>MB (µg/m</a:t>
                      </a:r>
                      <a:r>
                        <a:rPr lang="en-US" sz="1600" baseline="30000">
                          <a:solidFill>
                            <a:schemeClr val="tx1"/>
                          </a:solidFill>
                          <a:effectLst/>
                        </a:rPr>
                        <a:t>3</a:t>
                      </a:r>
                      <a:r>
                        <a:rPr lang="en-US" sz="16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lnSpc>
                          <a:spcPct val="107000"/>
                        </a:lnSpc>
                        <a:spcBef>
                          <a:spcPts val="0"/>
                        </a:spcBef>
                        <a:spcAft>
                          <a:spcPts val="1200"/>
                        </a:spcAft>
                      </a:pPr>
                      <a:r>
                        <a:rPr lang="en-US" sz="1600" dirty="0">
                          <a:solidFill>
                            <a:schemeClr val="tx1"/>
                          </a:solidFill>
                          <a:effectLst/>
                        </a:rPr>
                        <a:t>RMSE (µg/m</a:t>
                      </a:r>
                      <a:r>
                        <a:rPr lang="en-US" sz="1600" baseline="30000" dirty="0">
                          <a:solidFill>
                            <a:schemeClr val="tx1"/>
                          </a:solidFill>
                          <a:effectLst/>
                        </a:rPr>
                        <a:t>3</a:t>
                      </a: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2654932525"/>
                  </a:ext>
                </a:extLst>
              </a:tr>
              <a:tr h="278086">
                <a:tc>
                  <a:txBody>
                    <a:bodyPr/>
                    <a:lstStyle/>
                    <a:p>
                      <a:pPr marL="0" marR="0" algn="ctr">
                        <a:lnSpc>
                          <a:spcPct val="107000"/>
                        </a:lnSpc>
                        <a:spcBef>
                          <a:spcPts val="0"/>
                        </a:spcBef>
                        <a:spcAft>
                          <a:spcPts val="1200"/>
                        </a:spcAft>
                      </a:pPr>
                      <a:r>
                        <a:rPr lang="en-US" sz="1600" dirty="0">
                          <a:solidFill>
                            <a:schemeClr val="tx1"/>
                          </a:solidFill>
                          <a:effectLst/>
                        </a:rPr>
                        <a:t>Block 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32638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0.40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0.73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0.32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0.55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2.21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-0.07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14.06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5.73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61494800"/>
                  </a:ext>
                </a:extLst>
              </a:tr>
              <a:tr h="278086">
                <a:tc>
                  <a:txBody>
                    <a:bodyPr/>
                    <a:lstStyle/>
                    <a:p>
                      <a:pPr marL="0" marR="0" algn="ctr">
                        <a:lnSpc>
                          <a:spcPct val="107000"/>
                        </a:lnSpc>
                        <a:spcBef>
                          <a:spcPts val="0"/>
                        </a:spcBef>
                        <a:spcAft>
                          <a:spcPts val="1200"/>
                        </a:spcAft>
                      </a:pPr>
                      <a:r>
                        <a:rPr lang="en-US" sz="1600">
                          <a:solidFill>
                            <a:schemeClr val="tx1"/>
                          </a:solidFill>
                          <a:effectLst/>
                        </a:rPr>
                        <a:t>Block 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21169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0.69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0.73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0.42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-0.14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5.75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4.72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41567867"/>
                  </a:ext>
                </a:extLst>
              </a:tr>
              <a:tr h="278086">
                <a:tc>
                  <a:txBody>
                    <a:bodyPr/>
                    <a:lstStyle/>
                    <a:p>
                      <a:pPr marL="0" marR="0" algn="ctr">
                        <a:lnSpc>
                          <a:spcPct val="107000"/>
                        </a:lnSpc>
                        <a:spcBef>
                          <a:spcPts val="0"/>
                        </a:spcBef>
                        <a:spcAft>
                          <a:spcPts val="1200"/>
                        </a:spcAft>
                      </a:pPr>
                      <a:r>
                        <a:rPr lang="en-US" sz="1600">
                          <a:solidFill>
                            <a:schemeClr val="tx1"/>
                          </a:solidFill>
                          <a:effectLst/>
                        </a:rPr>
                        <a:t>Block 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53950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0.78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0.66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0.79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0.20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-0.02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4.92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3.19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288085138"/>
                  </a:ext>
                </a:extLst>
              </a:tr>
              <a:tr h="278086">
                <a:tc>
                  <a:txBody>
                    <a:bodyPr/>
                    <a:lstStyle/>
                    <a:p>
                      <a:pPr marL="0" marR="0" algn="ctr">
                        <a:lnSpc>
                          <a:spcPct val="107000"/>
                        </a:lnSpc>
                        <a:spcBef>
                          <a:spcPts val="0"/>
                        </a:spcBef>
                        <a:spcAft>
                          <a:spcPts val="1200"/>
                        </a:spcAft>
                      </a:pPr>
                      <a:r>
                        <a:rPr lang="en-US" sz="1600">
                          <a:solidFill>
                            <a:schemeClr val="tx1"/>
                          </a:solidFill>
                          <a:effectLst/>
                        </a:rPr>
                        <a:t>Block 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6306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0.68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0.65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0.22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-0.56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3.81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3.59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96611913"/>
                  </a:ext>
                </a:extLst>
              </a:tr>
              <a:tr h="278086">
                <a:tc>
                  <a:txBody>
                    <a:bodyPr/>
                    <a:lstStyle/>
                    <a:p>
                      <a:pPr marL="0" marR="0" algn="ctr">
                        <a:lnSpc>
                          <a:spcPct val="107000"/>
                        </a:lnSpc>
                        <a:spcBef>
                          <a:spcPts val="0"/>
                        </a:spcBef>
                        <a:spcAft>
                          <a:spcPts val="1200"/>
                        </a:spcAft>
                      </a:pPr>
                      <a:r>
                        <a:rPr lang="en-US" sz="1600" dirty="0">
                          <a:solidFill>
                            <a:schemeClr val="tx1"/>
                          </a:solidFill>
                          <a:effectLst/>
                        </a:rPr>
                        <a:t>Block 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337437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0.72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-0.14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11.37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10.18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90036302"/>
                  </a:ext>
                </a:extLst>
              </a:tr>
              <a:tr h="278086">
                <a:tc>
                  <a:txBody>
                    <a:bodyPr/>
                    <a:lstStyle/>
                    <a:p>
                      <a:pPr marL="0" marR="0" algn="ctr">
                        <a:lnSpc>
                          <a:spcPct val="107000"/>
                        </a:lnSpc>
                        <a:spcBef>
                          <a:spcPts val="0"/>
                        </a:spcBef>
                        <a:spcAft>
                          <a:spcPts val="1200"/>
                        </a:spcAft>
                      </a:pPr>
                      <a:r>
                        <a:rPr lang="en-US" sz="1600">
                          <a:solidFill>
                            <a:schemeClr val="tx1"/>
                          </a:solidFill>
                          <a:effectLst/>
                        </a:rPr>
                        <a:t>Block 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176252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0.79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0.67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0.97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-0.14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8.45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5.49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04653538"/>
                  </a:ext>
                </a:extLst>
              </a:tr>
              <a:tr h="278086">
                <a:tc>
                  <a:txBody>
                    <a:bodyPr/>
                    <a:lstStyle/>
                    <a:p>
                      <a:pPr marL="0" marR="0" algn="ctr">
                        <a:lnSpc>
                          <a:spcPct val="107000"/>
                        </a:lnSpc>
                        <a:spcBef>
                          <a:spcPts val="0"/>
                        </a:spcBef>
                        <a:spcAft>
                          <a:spcPts val="1200"/>
                        </a:spcAft>
                      </a:pPr>
                      <a:r>
                        <a:rPr lang="en-US" sz="1600">
                          <a:solidFill>
                            <a:schemeClr val="tx1"/>
                          </a:solidFill>
                          <a:effectLst/>
                        </a:rPr>
                        <a:t>Block 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71701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0.23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4.21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3.21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708817102"/>
                  </a:ext>
                </a:extLst>
              </a:tr>
              <a:tr h="278086">
                <a:tc>
                  <a:txBody>
                    <a:bodyPr/>
                    <a:lstStyle/>
                    <a:p>
                      <a:pPr marL="0" marR="0" algn="ctr">
                        <a:lnSpc>
                          <a:spcPct val="107000"/>
                        </a:lnSpc>
                        <a:spcBef>
                          <a:spcPts val="0"/>
                        </a:spcBef>
                        <a:spcAft>
                          <a:spcPts val="1200"/>
                        </a:spcAft>
                      </a:pPr>
                      <a:r>
                        <a:rPr lang="en-US" sz="1600">
                          <a:solidFill>
                            <a:schemeClr val="tx1"/>
                          </a:solidFill>
                          <a:effectLst/>
                        </a:rPr>
                        <a:t>Block 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201813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0.91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dirty="0">
                          <a:solidFill>
                            <a:schemeClr val="tx1"/>
                          </a:solidFill>
                          <a:effectLst/>
                        </a:rPr>
                        <a:t>0.79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0.06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0.09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3.91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3.43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95824980"/>
                  </a:ext>
                </a:extLst>
              </a:tr>
              <a:tr h="278086">
                <a:tc>
                  <a:txBody>
                    <a:bodyPr/>
                    <a:lstStyle/>
                    <a:p>
                      <a:pPr marL="0" marR="0" algn="ctr">
                        <a:lnSpc>
                          <a:spcPct val="107000"/>
                        </a:lnSpc>
                        <a:spcBef>
                          <a:spcPts val="0"/>
                        </a:spcBef>
                        <a:spcAft>
                          <a:spcPts val="1200"/>
                        </a:spcAft>
                      </a:pPr>
                      <a:r>
                        <a:rPr lang="en-US" sz="1600">
                          <a:solidFill>
                            <a:schemeClr val="tx1"/>
                          </a:solidFill>
                          <a:effectLst/>
                        </a:rPr>
                        <a:t>Block 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84932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0.17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-0.30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3.66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2.92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907434566"/>
                  </a:ext>
                </a:extLst>
              </a:tr>
              <a:tr h="278086">
                <a:tc>
                  <a:txBody>
                    <a:bodyPr/>
                    <a:lstStyle/>
                    <a:p>
                      <a:pPr marL="0" marR="0" algn="ctr">
                        <a:lnSpc>
                          <a:spcPct val="107000"/>
                        </a:lnSpc>
                        <a:spcBef>
                          <a:spcPts val="0"/>
                        </a:spcBef>
                        <a:spcAft>
                          <a:spcPts val="1200"/>
                        </a:spcAft>
                      </a:pPr>
                      <a:r>
                        <a:rPr lang="en-US" sz="1600">
                          <a:solidFill>
                            <a:schemeClr val="tx1"/>
                          </a:solidFill>
                          <a:effectLst/>
                        </a:rPr>
                        <a:t>Block 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204659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0.92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0.94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0.52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0.01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11.00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8.95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83424869"/>
                  </a:ext>
                </a:extLst>
              </a:tr>
              <a:tr h="278086">
                <a:tc>
                  <a:txBody>
                    <a:bodyPr/>
                    <a:lstStyle/>
                    <a:p>
                      <a:pPr marL="0" marR="0" algn="ctr">
                        <a:lnSpc>
                          <a:spcPct val="107000"/>
                        </a:lnSpc>
                        <a:spcBef>
                          <a:spcPts val="0"/>
                        </a:spcBef>
                        <a:spcAft>
                          <a:spcPts val="1200"/>
                        </a:spcAft>
                      </a:pPr>
                      <a:r>
                        <a:rPr lang="en-US" sz="1600">
                          <a:solidFill>
                            <a:schemeClr val="tx1"/>
                          </a:solidFill>
                          <a:effectLst/>
                        </a:rPr>
                        <a:t>Block 11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91490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0.48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0.02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9.59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7.20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01001041"/>
                  </a:ext>
                </a:extLst>
              </a:tr>
              <a:tr h="278086">
                <a:tc>
                  <a:txBody>
                    <a:bodyPr/>
                    <a:lstStyle/>
                    <a:p>
                      <a:pPr marL="0" marR="0" algn="ctr">
                        <a:lnSpc>
                          <a:spcPct val="107000"/>
                        </a:lnSpc>
                        <a:spcBef>
                          <a:spcPts val="0"/>
                        </a:spcBef>
                        <a:spcAft>
                          <a:spcPts val="1200"/>
                        </a:spcAft>
                      </a:pPr>
                      <a:r>
                        <a:rPr lang="en-US" sz="1600">
                          <a:solidFill>
                            <a:schemeClr val="tx1"/>
                          </a:solidFill>
                          <a:effectLst/>
                        </a:rPr>
                        <a:t>Block 12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38818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0.67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0.69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0.53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0.55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-0.25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0.03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11.97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11.71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6116352"/>
                  </a:ext>
                </a:extLst>
              </a:tr>
              <a:tr h="278086">
                <a:tc>
                  <a:txBody>
                    <a:bodyPr/>
                    <a:lstStyle/>
                    <a:p>
                      <a:pPr marL="0" marR="0" algn="ctr">
                        <a:lnSpc>
                          <a:spcPct val="107000"/>
                        </a:lnSpc>
                        <a:spcBef>
                          <a:spcPts val="0"/>
                        </a:spcBef>
                        <a:spcAft>
                          <a:spcPts val="1200"/>
                        </a:spcAft>
                      </a:pPr>
                      <a:r>
                        <a:rPr lang="en-US" sz="1600">
                          <a:solidFill>
                            <a:schemeClr val="tx1"/>
                          </a:solidFill>
                          <a:effectLst/>
                        </a:rPr>
                        <a:t>Block 13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51040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0.30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-0.18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3.58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2.85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90456866"/>
                  </a:ext>
                </a:extLst>
              </a:tr>
              <a:tr h="278086">
                <a:tc>
                  <a:txBody>
                    <a:bodyPr/>
                    <a:lstStyle/>
                    <a:p>
                      <a:pPr marL="0" marR="0" algn="ctr">
                        <a:lnSpc>
                          <a:spcPct val="107000"/>
                        </a:lnSpc>
                        <a:spcBef>
                          <a:spcPts val="0"/>
                        </a:spcBef>
                        <a:spcAft>
                          <a:spcPts val="1200"/>
                        </a:spcAft>
                      </a:pPr>
                      <a:r>
                        <a:rPr lang="en-US" sz="1600">
                          <a:solidFill>
                            <a:schemeClr val="tx1"/>
                          </a:solidFill>
                          <a:effectLst/>
                        </a:rPr>
                        <a:t>Block 14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1200"/>
                        </a:spcAft>
                      </a:pPr>
                      <a:r>
                        <a:rPr lang="en-US" sz="1600">
                          <a:solidFill>
                            <a:schemeClr val="tx1"/>
                          </a:solidFill>
                          <a:effectLst/>
                        </a:rPr>
                        <a:t>79672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0.93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0.95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0.88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0.90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-0.04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0.14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3.24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1200"/>
                        </a:spcAft>
                      </a:pPr>
                      <a:r>
                        <a:rPr lang="en-US" sz="1600">
                          <a:solidFill>
                            <a:schemeClr val="tx1"/>
                          </a:solidFill>
                          <a:effectLst/>
                        </a:rPr>
                        <a:t>2.88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30330226"/>
                  </a:ext>
                </a:extLst>
              </a:tr>
              <a:tr h="278086">
                <a:tc>
                  <a:txBody>
                    <a:bodyPr/>
                    <a:lstStyle/>
                    <a:p>
                      <a:pPr marL="0" marR="0" algn="ctr">
                        <a:lnSpc>
                          <a:spcPct val="107000"/>
                        </a:lnSpc>
                        <a:spcBef>
                          <a:spcPts val="0"/>
                        </a:spcBef>
                        <a:spcAft>
                          <a:spcPts val="1200"/>
                        </a:spcAft>
                      </a:pPr>
                      <a:r>
                        <a:rPr lang="en-US" sz="1600" dirty="0">
                          <a:solidFill>
                            <a:schemeClr val="tx1"/>
                          </a:solidFill>
                          <a:effectLst/>
                        </a:rPr>
                        <a:t>Aggregate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1451877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0.93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0.86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0.48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-0.06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a:solidFill>
                            <a:schemeClr val="tx1"/>
                          </a:solidFill>
                          <a:effectLst/>
                        </a:rPr>
                        <a:t>8.72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1200"/>
                        </a:spcAft>
                      </a:pPr>
                      <a:r>
                        <a:rPr lang="en-US" sz="1600" dirty="0">
                          <a:solidFill>
                            <a:schemeClr val="tx1"/>
                          </a:solidFill>
                          <a:effectLst/>
                        </a:rPr>
                        <a:t>7.13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6" marR="3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46343321"/>
                  </a:ext>
                </a:extLst>
              </a:tr>
            </a:tbl>
          </a:graphicData>
        </a:graphic>
      </p:graphicFrame>
      <p:sp>
        <p:nvSpPr>
          <p:cNvPr id="4" name="Slide Number Placeholder 3"/>
          <p:cNvSpPr>
            <a:spLocks noGrp="1"/>
          </p:cNvSpPr>
          <p:nvPr>
            <p:ph type="sldNum" sz="quarter" idx="12"/>
          </p:nvPr>
        </p:nvSpPr>
        <p:spPr/>
        <p:txBody>
          <a:bodyPr/>
          <a:lstStyle/>
          <a:p>
            <a:fld id="{CED909C2-DF2F-412C-B69D-988339CF01D3}" type="slidenum">
              <a:rPr lang="en-US" smtClean="0"/>
              <a:t>19</a:t>
            </a:fld>
            <a:endParaRPr lang="en-US"/>
          </a:p>
        </p:txBody>
      </p:sp>
    </p:spTree>
    <p:extLst>
      <p:ext uri="{BB962C8B-B14F-4D97-AF65-F5344CB8AC3E}">
        <p14:creationId xmlns:p14="http://schemas.microsoft.com/office/powerpoint/2010/main" val="20953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pPr marL="0" indent="0">
              <a:lnSpc>
                <a:spcPct val="80000"/>
              </a:lnSpc>
              <a:spcBef>
                <a:spcPts val="600"/>
              </a:spcBef>
              <a:buNone/>
            </a:pPr>
            <a:r>
              <a:rPr lang="en-US" sz="2800" b="1" dirty="0" smtClean="0"/>
              <a:t>Background</a:t>
            </a:r>
            <a:endParaRPr lang="en-US" sz="2800" dirty="0" smtClean="0"/>
          </a:p>
          <a:p>
            <a:pPr>
              <a:lnSpc>
                <a:spcPct val="80000"/>
              </a:lnSpc>
              <a:spcBef>
                <a:spcPts val="600"/>
              </a:spcBef>
              <a:buClrTx/>
              <a:buFont typeface="Wingdings" panose="05000000000000000000" pitchFamily="2" charset="2"/>
              <a:buChar char="q"/>
            </a:pPr>
            <a:r>
              <a:rPr lang="en-US" sz="2800" dirty="0" smtClean="0"/>
              <a:t>PM</a:t>
            </a:r>
            <a:r>
              <a:rPr lang="en-US" sz="2800" baseline="-25000" dirty="0" smtClean="0"/>
              <a:t>2.5</a:t>
            </a:r>
            <a:r>
              <a:rPr lang="en-US" sz="2800" dirty="0" smtClean="0"/>
              <a:t> </a:t>
            </a:r>
            <a:r>
              <a:rPr lang="en-US" sz="2800" dirty="0"/>
              <a:t>has emerged as a pollutant of concern</a:t>
            </a:r>
          </a:p>
          <a:p>
            <a:pPr>
              <a:lnSpc>
                <a:spcPct val="80000"/>
              </a:lnSpc>
              <a:spcBef>
                <a:spcPts val="600"/>
              </a:spcBef>
              <a:buClrTx/>
              <a:buFont typeface="Wingdings" panose="05000000000000000000" pitchFamily="2" charset="2"/>
              <a:buChar char="q"/>
            </a:pPr>
            <a:r>
              <a:rPr lang="en-US" sz="2800" dirty="0"/>
              <a:t>Sudden or prolonged exposure to particulate matter (PM) might lead to serious health implications and/or premature death.</a:t>
            </a:r>
          </a:p>
          <a:p>
            <a:pPr>
              <a:lnSpc>
                <a:spcPct val="80000"/>
              </a:lnSpc>
              <a:spcBef>
                <a:spcPts val="600"/>
              </a:spcBef>
              <a:buClrTx/>
              <a:buFont typeface="Wingdings" panose="05000000000000000000" pitchFamily="2" charset="2"/>
              <a:buChar char="q"/>
            </a:pPr>
            <a:r>
              <a:rPr lang="en-US" sz="2800" dirty="0"/>
              <a:t>Regulatory grade monitors (RGM) provide high-quality near real-time PM</a:t>
            </a:r>
            <a:r>
              <a:rPr lang="en-US" sz="2800" baseline="-25000" dirty="0"/>
              <a:t>2.5</a:t>
            </a:r>
            <a:r>
              <a:rPr lang="en-US" sz="2800" dirty="0"/>
              <a:t> measurements. </a:t>
            </a:r>
          </a:p>
          <a:p>
            <a:pPr>
              <a:lnSpc>
                <a:spcPct val="80000"/>
              </a:lnSpc>
              <a:spcBef>
                <a:spcPts val="600"/>
              </a:spcBef>
              <a:buClrTx/>
              <a:buFont typeface="Wingdings" panose="05000000000000000000" pitchFamily="2" charset="2"/>
              <a:buChar char="q"/>
            </a:pPr>
            <a:r>
              <a:rPr lang="en-US" sz="2800" dirty="0"/>
              <a:t>Low-cost sensors (LCS) and satellites are new ways the air quality community is exploring to monitor surface PM</a:t>
            </a:r>
            <a:r>
              <a:rPr lang="en-US" sz="2800" baseline="-25000" dirty="0"/>
              <a:t>2.5</a:t>
            </a:r>
            <a:r>
              <a:rPr lang="en-US" sz="2800" dirty="0"/>
              <a:t> at varying spatiotemporal scales</a:t>
            </a:r>
            <a:r>
              <a:rPr lang="en-US" sz="2800" dirty="0" smtClean="0"/>
              <a:t>.</a:t>
            </a:r>
            <a:endParaRPr lang="en-US" sz="2800" b="1" dirty="0"/>
          </a:p>
        </p:txBody>
      </p:sp>
      <p:sp>
        <p:nvSpPr>
          <p:cNvPr id="4" name="Slide Number Placeholder 3"/>
          <p:cNvSpPr>
            <a:spLocks noGrp="1"/>
          </p:cNvSpPr>
          <p:nvPr>
            <p:ph type="sldNum" sz="quarter" idx="12"/>
          </p:nvPr>
        </p:nvSpPr>
        <p:spPr/>
        <p:txBody>
          <a:bodyPr/>
          <a:lstStyle/>
          <a:p>
            <a:fld id="{CED909C2-DF2F-412C-B69D-988339CF01D3}" type="slidenum">
              <a:rPr lang="en-US" smtClean="0"/>
              <a:t>2</a:t>
            </a:fld>
            <a:endParaRPr lang="en-US"/>
          </a:p>
        </p:txBody>
      </p:sp>
    </p:spTree>
    <p:extLst>
      <p:ext uri="{BB962C8B-B14F-4D97-AF65-F5344CB8AC3E}">
        <p14:creationId xmlns:p14="http://schemas.microsoft.com/office/powerpoint/2010/main" val="14070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pic>
        <p:nvPicPr>
          <p:cNvPr id="5" name="Content Placeholder 4"/>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401541" y="1457903"/>
            <a:ext cx="7449878" cy="4696835"/>
          </a:xfrm>
        </p:spPr>
      </p:pic>
      <p:sp>
        <p:nvSpPr>
          <p:cNvPr id="4" name="Slide Number Placeholder 3"/>
          <p:cNvSpPr>
            <a:spLocks noGrp="1"/>
          </p:cNvSpPr>
          <p:nvPr>
            <p:ph type="sldNum" sz="quarter" idx="12"/>
          </p:nvPr>
        </p:nvSpPr>
        <p:spPr/>
        <p:txBody>
          <a:bodyPr/>
          <a:lstStyle/>
          <a:p>
            <a:fld id="{CED909C2-DF2F-412C-B69D-988339CF01D3}" type="slidenum">
              <a:rPr lang="en-US" smtClean="0"/>
              <a:t>20</a:t>
            </a:fld>
            <a:endParaRPr lang="en-US"/>
          </a:p>
        </p:txBody>
      </p:sp>
    </p:spTree>
    <p:extLst>
      <p:ext uri="{BB962C8B-B14F-4D97-AF65-F5344CB8AC3E}">
        <p14:creationId xmlns:p14="http://schemas.microsoft.com/office/powerpoint/2010/main" val="20898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 – Daily Day Time Average</a:t>
            </a:r>
            <a:endParaRPr lang="en-US" b="1" dirty="0"/>
          </a:p>
        </p:txBody>
      </p:sp>
      <p:sp>
        <p:nvSpPr>
          <p:cNvPr id="4" name="Slide Number Placeholder 3"/>
          <p:cNvSpPr>
            <a:spLocks noGrp="1"/>
          </p:cNvSpPr>
          <p:nvPr>
            <p:ph type="sldNum" sz="quarter" idx="12"/>
          </p:nvPr>
        </p:nvSpPr>
        <p:spPr>
          <a:xfrm>
            <a:off x="10306858" y="6492875"/>
            <a:ext cx="1312025" cy="365125"/>
          </a:xfrm>
        </p:spPr>
        <p:txBody>
          <a:bodyPr/>
          <a:lstStyle/>
          <a:p>
            <a:fld id="{CED909C2-DF2F-412C-B69D-988339CF01D3}" type="slidenum">
              <a:rPr lang="en-US" smtClean="0"/>
              <a:t>21</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334" y="1475367"/>
            <a:ext cx="4593763" cy="2377440"/>
          </a:xfrm>
          <a:prstGeom prst="rect">
            <a:avLst/>
          </a:prstGeom>
        </p:spPr>
      </p:pic>
      <p:pic>
        <p:nvPicPr>
          <p:cNvPr id="10" name="Picture 9"/>
          <p:cNvPicPr>
            <a:picLocks noChangeAspect="1"/>
          </p:cNvPicPr>
          <p:nvPr/>
        </p:nvPicPr>
        <p:blipFill>
          <a:blip r:embed="rId3"/>
          <a:stretch>
            <a:fillRect/>
          </a:stretch>
        </p:blipFill>
        <p:spPr>
          <a:xfrm>
            <a:off x="4547196" y="1796038"/>
            <a:ext cx="1283318" cy="11887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528" y="1480571"/>
            <a:ext cx="4617342" cy="23774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9106" y="3909190"/>
            <a:ext cx="4593764" cy="2377440"/>
          </a:xfrm>
          <a:prstGeom prst="rect">
            <a:avLst/>
          </a:prstGeom>
        </p:spPr>
      </p:pic>
      <p:pic>
        <p:nvPicPr>
          <p:cNvPr id="15" name="Picture 14"/>
          <p:cNvPicPr>
            <a:picLocks noChangeAspect="1"/>
          </p:cNvPicPr>
          <p:nvPr/>
        </p:nvPicPr>
        <p:blipFill rotWithShape="1">
          <a:blip r:embed="rId6"/>
          <a:srcRect r="16067"/>
          <a:stretch/>
        </p:blipFill>
        <p:spPr>
          <a:xfrm>
            <a:off x="9639300" y="1796038"/>
            <a:ext cx="1211974" cy="1188541"/>
          </a:xfrm>
          <a:prstGeom prst="rect">
            <a:avLst/>
          </a:prstGeom>
        </p:spPr>
      </p:pic>
      <p:pic>
        <p:nvPicPr>
          <p:cNvPr id="16" name="Picture 15"/>
          <p:cNvPicPr>
            <a:picLocks noChangeAspect="1"/>
          </p:cNvPicPr>
          <p:nvPr/>
        </p:nvPicPr>
        <p:blipFill>
          <a:blip r:embed="rId7"/>
          <a:stretch>
            <a:fillRect/>
          </a:stretch>
        </p:blipFill>
        <p:spPr>
          <a:xfrm>
            <a:off x="9639300" y="4180783"/>
            <a:ext cx="1187788" cy="1160907"/>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5334" y="3853498"/>
            <a:ext cx="4593764" cy="2377440"/>
          </a:xfrm>
          <a:prstGeom prst="rect">
            <a:avLst/>
          </a:prstGeom>
        </p:spPr>
      </p:pic>
      <p:pic>
        <p:nvPicPr>
          <p:cNvPr id="18" name="Picture 17"/>
          <p:cNvPicPr>
            <a:picLocks noChangeAspect="1"/>
          </p:cNvPicPr>
          <p:nvPr/>
        </p:nvPicPr>
        <p:blipFill>
          <a:blip r:embed="rId9"/>
          <a:stretch>
            <a:fillRect/>
          </a:stretch>
        </p:blipFill>
        <p:spPr>
          <a:xfrm>
            <a:off x="4547196" y="4135727"/>
            <a:ext cx="1283318" cy="1217224"/>
          </a:xfrm>
          <a:prstGeom prst="rect">
            <a:avLst/>
          </a:prstGeom>
        </p:spPr>
      </p:pic>
    </p:spTree>
    <p:extLst>
      <p:ext uri="{BB962C8B-B14F-4D97-AF65-F5344CB8AC3E}">
        <p14:creationId xmlns:p14="http://schemas.microsoft.com/office/powerpoint/2010/main" val="337544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184641"/>
            <a:ext cx="10058400" cy="2976080"/>
          </a:xfrm>
        </p:spPr>
      </p:pic>
      <p:sp>
        <p:nvSpPr>
          <p:cNvPr id="4" name="Slide Number Placeholder 3"/>
          <p:cNvSpPr>
            <a:spLocks noGrp="1"/>
          </p:cNvSpPr>
          <p:nvPr>
            <p:ph type="sldNum" sz="quarter" idx="12"/>
          </p:nvPr>
        </p:nvSpPr>
        <p:spPr/>
        <p:txBody>
          <a:bodyPr/>
          <a:lstStyle/>
          <a:p>
            <a:fld id="{CED909C2-DF2F-412C-B69D-988339CF01D3}" type="slidenum">
              <a:rPr lang="en-US" smtClean="0"/>
              <a:t>22</a:t>
            </a:fld>
            <a:endParaRPr lang="en-US"/>
          </a:p>
        </p:txBody>
      </p:sp>
    </p:spTree>
    <p:extLst>
      <p:ext uri="{BB962C8B-B14F-4D97-AF65-F5344CB8AC3E}">
        <p14:creationId xmlns:p14="http://schemas.microsoft.com/office/powerpoint/2010/main" val="403719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Out of Box Dataset</a:t>
            </a:r>
            <a:endParaRPr lang="en-US" b="1" dirty="0"/>
          </a:p>
        </p:txBody>
      </p:sp>
      <p:sp>
        <p:nvSpPr>
          <p:cNvPr id="4" name="Slide Number Placeholder 3"/>
          <p:cNvSpPr>
            <a:spLocks noGrp="1"/>
          </p:cNvSpPr>
          <p:nvPr>
            <p:ph type="sldNum" sz="quarter" idx="12"/>
          </p:nvPr>
        </p:nvSpPr>
        <p:spPr/>
        <p:txBody>
          <a:bodyPr/>
          <a:lstStyle/>
          <a:p>
            <a:fld id="{CED909C2-DF2F-412C-B69D-988339CF01D3}" type="slidenum">
              <a:rPr lang="en-US" smtClean="0"/>
              <a:t>23</a:t>
            </a:fld>
            <a:endParaRPr lang="en-US"/>
          </a:p>
        </p:txBody>
      </p:sp>
      <p:pic>
        <p:nvPicPr>
          <p:cNvPr id="5" name="Content Placeholder 4" descr="G:\OD-NASA\PROJECT-HRRR-GEOSR-AIRNOW\Plots3\obb.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4264" y="1476375"/>
            <a:ext cx="9063798" cy="4392613"/>
          </a:xfrm>
          <a:prstGeom prst="rect">
            <a:avLst/>
          </a:prstGeom>
          <a:noFill/>
          <a:ln>
            <a:noFill/>
          </a:ln>
        </p:spPr>
      </p:pic>
    </p:spTree>
    <p:extLst>
      <p:ext uri="{BB962C8B-B14F-4D97-AF65-F5344CB8AC3E}">
        <p14:creationId xmlns:p14="http://schemas.microsoft.com/office/powerpoint/2010/main" val="313674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 </a:t>
            </a:r>
            <a:r>
              <a:rPr lang="en-US" b="1" dirty="0"/>
              <a:t>Out of Box Dataset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210016"/>
            <a:ext cx="10058400" cy="2925330"/>
          </a:xfrm>
        </p:spPr>
      </p:pic>
      <p:sp>
        <p:nvSpPr>
          <p:cNvPr id="4" name="Slide Number Placeholder 3"/>
          <p:cNvSpPr>
            <a:spLocks noGrp="1"/>
          </p:cNvSpPr>
          <p:nvPr>
            <p:ph type="sldNum" sz="quarter" idx="12"/>
          </p:nvPr>
        </p:nvSpPr>
        <p:spPr/>
        <p:txBody>
          <a:bodyPr/>
          <a:lstStyle/>
          <a:p>
            <a:fld id="{CED909C2-DF2F-412C-B69D-988339CF01D3}" type="slidenum">
              <a:rPr lang="en-US" smtClean="0"/>
              <a:t>24</a:t>
            </a:fld>
            <a:endParaRPr lang="en-US"/>
          </a:p>
        </p:txBody>
      </p:sp>
    </p:spTree>
    <p:extLst>
      <p:ext uri="{BB962C8B-B14F-4D97-AF65-F5344CB8AC3E}">
        <p14:creationId xmlns:p14="http://schemas.microsoft.com/office/powerpoint/2010/main" val="2875210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a:bodyPr>
          <a:lstStyle/>
          <a:p>
            <a:pPr>
              <a:spcBef>
                <a:spcPts val="600"/>
              </a:spcBef>
              <a:buClrTx/>
              <a:buFont typeface="Wingdings" panose="05000000000000000000" pitchFamily="2" charset="2"/>
              <a:buChar char="q"/>
            </a:pPr>
            <a:r>
              <a:rPr lang="en-US" sz="2400" dirty="0"/>
              <a:t>DNN model for all blocks shows a ~3% increase in IOA, 5% increase in r, 18% reduction in RMSE and  87.5% reduction in absolute bias on the aggregate of test set of  10-fold evaluations</a:t>
            </a:r>
          </a:p>
          <a:p>
            <a:pPr>
              <a:spcBef>
                <a:spcPts val="600"/>
              </a:spcBef>
              <a:buClrTx/>
              <a:buFont typeface="Wingdings" panose="05000000000000000000" pitchFamily="2" charset="2"/>
              <a:buChar char="q"/>
            </a:pPr>
            <a:r>
              <a:rPr lang="en-US" sz="2400" dirty="0"/>
              <a:t>DNN model as compared to GOES-GWR station-wise -</a:t>
            </a:r>
          </a:p>
          <a:p>
            <a:pPr lvl="1">
              <a:spcBef>
                <a:spcPts val="600"/>
              </a:spcBef>
              <a:buClrTx/>
              <a:buFont typeface="Wingdings" panose="05000000000000000000" pitchFamily="2" charset="2"/>
              <a:buChar char="q"/>
            </a:pPr>
            <a:r>
              <a:rPr lang="en-US" sz="2400" dirty="0"/>
              <a:t>increased the correlation (r) by 0.5-330% for 80% of stations</a:t>
            </a:r>
          </a:p>
          <a:p>
            <a:pPr lvl="1">
              <a:spcBef>
                <a:spcPts val="600"/>
              </a:spcBef>
              <a:buClrTx/>
              <a:buFont typeface="Wingdings" panose="05000000000000000000" pitchFamily="2" charset="2"/>
              <a:buChar char="q"/>
            </a:pPr>
            <a:r>
              <a:rPr lang="en-US" sz="2400" dirty="0"/>
              <a:t>reduce RMSE by 0-82% for 74% of stations over GWR estimates.</a:t>
            </a:r>
          </a:p>
          <a:p>
            <a:pPr algn="just">
              <a:spcBef>
                <a:spcPts val="600"/>
              </a:spcBef>
              <a:buClrTx/>
              <a:buFont typeface="Wingdings" panose="05000000000000000000" pitchFamily="2" charset="2"/>
              <a:buChar char="q"/>
            </a:pPr>
            <a:r>
              <a:rPr lang="en-US" sz="2400" dirty="0"/>
              <a:t>Evaluation for the independent dataset (Jan 1, 2020 to Jun 30, 2020)-</a:t>
            </a:r>
          </a:p>
          <a:p>
            <a:pPr lvl="1">
              <a:spcBef>
                <a:spcPts val="600"/>
              </a:spcBef>
              <a:buClrTx/>
              <a:buFont typeface="Wingdings" panose="05000000000000000000" pitchFamily="2" charset="2"/>
              <a:buChar char="q"/>
            </a:pPr>
            <a:r>
              <a:rPr lang="en-US" sz="2400" dirty="0"/>
              <a:t>IOA     - 0.77 (GOES-GWR: 0.68)</a:t>
            </a:r>
          </a:p>
          <a:p>
            <a:pPr lvl="1">
              <a:spcBef>
                <a:spcPts val="600"/>
              </a:spcBef>
              <a:buClrTx/>
              <a:buFont typeface="Wingdings" panose="05000000000000000000" pitchFamily="2" charset="2"/>
              <a:buChar char="q"/>
            </a:pPr>
            <a:r>
              <a:rPr lang="en-US" sz="2400" dirty="0"/>
              <a:t>r          - 0.61 (GOES-GWR: 0.53)</a:t>
            </a:r>
          </a:p>
          <a:p>
            <a:pPr lvl="1">
              <a:spcBef>
                <a:spcPts val="600"/>
              </a:spcBef>
              <a:buClrTx/>
              <a:buFont typeface="Wingdings" panose="05000000000000000000" pitchFamily="2" charset="2"/>
              <a:buChar char="q"/>
            </a:pPr>
            <a:r>
              <a:rPr lang="en-US" sz="2400" dirty="0"/>
              <a:t>RMSE - 4.48µg/m</a:t>
            </a:r>
            <a:r>
              <a:rPr lang="en-US" sz="2400" baseline="30000" dirty="0"/>
              <a:t>3</a:t>
            </a:r>
            <a:r>
              <a:rPr lang="en-US" sz="2400" dirty="0"/>
              <a:t> (GOES-GWR: 6.13 µg/m</a:t>
            </a:r>
            <a:r>
              <a:rPr lang="en-US" sz="2400" baseline="30000" dirty="0"/>
              <a:t>3</a:t>
            </a:r>
            <a:r>
              <a:rPr lang="en-US" sz="2400" dirty="0"/>
              <a:t>)</a:t>
            </a:r>
          </a:p>
        </p:txBody>
      </p:sp>
      <p:sp>
        <p:nvSpPr>
          <p:cNvPr id="4" name="Slide Number Placeholder 3"/>
          <p:cNvSpPr>
            <a:spLocks noGrp="1"/>
          </p:cNvSpPr>
          <p:nvPr>
            <p:ph type="sldNum" sz="quarter" idx="12"/>
          </p:nvPr>
        </p:nvSpPr>
        <p:spPr/>
        <p:txBody>
          <a:bodyPr/>
          <a:lstStyle/>
          <a:p>
            <a:fld id="{CED909C2-DF2F-412C-B69D-988339CF01D3}" type="slidenum">
              <a:rPr lang="en-US" smtClean="0"/>
              <a:t>25</a:t>
            </a:fld>
            <a:endParaRPr lang="en-US"/>
          </a:p>
        </p:txBody>
      </p:sp>
    </p:spTree>
    <p:extLst>
      <p:ext uri="{BB962C8B-B14F-4D97-AF65-F5344CB8AC3E}">
        <p14:creationId xmlns:p14="http://schemas.microsoft.com/office/powerpoint/2010/main" val="1261665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pPr lvl="1">
              <a:lnSpc>
                <a:spcPct val="80000"/>
              </a:lnSpc>
              <a:spcBef>
                <a:spcPts val="600"/>
              </a:spcBef>
              <a:spcAft>
                <a:spcPts val="1800"/>
              </a:spcAft>
              <a:buClrTx/>
              <a:buFont typeface="Wingdings" panose="05000000000000000000" pitchFamily="2" charset="2"/>
              <a:buChar char="q"/>
            </a:pPr>
            <a:r>
              <a:rPr lang="en-US" sz="2800" b="1" dirty="0" smtClean="0"/>
              <a:t>Motivation:</a:t>
            </a:r>
          </a:p>
          <a:p>
            <a:pPr lvl="2">
              <a:lnSpc>
                <a:spcPct val="80000"/>
              </a:lnSpc>
              <a:spcBef>
                <a:spcPts val="600"/>
              </a:spcBef>
              <a:spcAft>
                <a:spcPts val="1800"/>
              </a:spcAft>
              <a:buClrTx/>
              <a:buFont typeface="Wingdings" panose="05000000000000000000" pitchFamily="2" charset="2"/>
              <a:buChar char="q"/>
            </a:pPr>
            <a:r>
              <a:rPr lang="en-US" sz="2800" dirty="0" smtClean="0"/>
              <a:t>Due </a:t>
            </a:r>
            <a:r>
              <a:rPr lang="en-US" sz="2800" dirty="0"/>
              <a:t>to cost and logistics, a dense network of RGM is limited</a:t>
            </a:r>
          </a:p>
          <a:p>
            <a:pPr lvl="2">
              <a:lnSpc>
                <a:spcPct val="80000"/>
              </a:lnSpc>
              <a:spcBef>
                <a:spcPts val="600"/>
              </a:spcBef>
              <a:spcAft>
                <a:spcPts val="1800"/>
              </a:spcAft>
              <a:buClrTx/>
              <a:buFont typeface="Wingdings" panose="05000000000000000000" pitchFamily="2" charset="2"/>
              <a:buChar char="q"/>
            </a:pPr>
            <a:r>
              <a:rPr lang="en-US" sz="2800" dirty="0"/>
              <a:t>The quality of measurements from LCS is still an issue</a:t>
            </a:r>
          </a:p>
          <a:p>
            <a:pPr lvl="2">
              <a:lnSpc>
                <a:spcPct val="80000"/>
              </a:lnSpc>
              <a:spcBef>
                <a:spcPts val="600"/>
              </a:spcBef>
              <a:spcAft>
                <a:spcPts val="1800"/>
              </a:spcAft>
              <a:buClrTx/>
              <a:buFont typeface="Wingdings" panose="05000000000000000000" pitchFamily="2" charset="2"/>
              <a:buChar char="q"/>
            </a:pPr>
            <a:r>
              <a:rPr lang="en-US" sz="2800" dirty="0"/>
              <a:t>Polar-orbiting satellites have limited temporal </a:t>
            </a:r>
            <a:r>
              <a:rPr lang="en-US" sz="2800" dirty="0" smtClean="0"/>
              <a:t>coverage</a:t>
            </a:r>
            <a:endParaRPr lang="en-US" sz="2800" dirty="0"/>
          </a:p>
          <a:p>
            <a:pPr lvl="1">
              <a:lnSpc>
                <a:spcPct val="80000"/>
              </a:lnSpc>
              <a:spcBef>
                <a:spcPts val="600"/>
              </a:spcBef>
              <a:spcAft>
                <a:spcPts val="1800"/>
              </a:spcAft>
              <a:buClrTx/>
              <a:buFont typeface="Wingdings" panose="05000000000000000000" pitchFamily="2" charset="2"/>
              <a:buChar char="q"/>
            </a:pPr>
            <a:r>
              <a:rPr lang="en-US" sz="2800" b="1" dirty="0" smtClean="0"/>
              <a:t>Objective</a:t>
            </a:r>
          </a:p>
          <a:p>
            <a:pPr lvl="2">
              <a:lnSpc>
                <a:spcPct val="80000"/>
              </a:lnSpc>
              <a:spcBef>
                <a:spcPts val="600"/>
              </a:spcBef>
              <a:spcAft>
                <a:spcPts val="1800"/>
              </a:spcAft>
              <a:buClrTx/>
              <a:buFont typeface="Wingdings" panose="05000000000000000000" pitchFamily="2" charset="2"/>
              <a:buChar char="q"/>
            </a:pPr>
            <a:r>
              <a:rPr lang="en-US" sz="2800" dirty="0"/>
              <a:t>Estimation of hourly PM</a:t>
            </a:r>
            <a:r>
              <a:rPr lang="en-US" sz="2800" baseline="-25000" dirty="0"/>
              <a:t>2.5</a:t>
            </a:r>
            <a:r>
              <a:rPr lang="en-US" sz="2800" dirty="0"/>
              <a:t> concentration at a resolution of ~2 km using DNN, numerical models, and satellite </a:t>
            </a:r>
            <a:r>
              <a:rPr lang="en-US" sz="2800" dirty="0" smtClean="0"/>
              <a:t>AOD</a:t>
            </a:r>
            <a:endParaRPr lang="en-US" sz="2800" dirty="0"/>
          </a:p>
        </p:txBody>
      </p:sp>
      <p:sp>
        <p:nvSpPr>
          <p:cNvPr id="4" name="Slide Number Placeholder 3"/>
          <p:cNvSpPr>
            <a:spLocks noGrp="1"/>
          </p:cNvSpPr>
          <p:nvPr>
            <p:ph type="sldNum" sz="quarter" idx="12"/>
          </p:nvPr>
        </p:nvSpPr>
        <p:spPr/>
        <p:txBody>
          <a:bodyPr/>
          <a:lstStyle/>
          <a:p>
            <a:fld id="{CED909C2-DF2F-412C-B69D-988339CF01D3}" type="slidenum">
              <a:rPr lang="en-US" smtClean="0"/>
              <a:t>3</a:t>
            </a:fld>
            <a:endParaRPr lang="en-US"/>
          </a:p>
        </p:txBody>
      </p:sp>
    </p:spTree>
    <p:extLst>
      <p:ext uri="{BB962C8B-B14F-4D97-AF65-F5344CB8AC3E}">
        <p14:creationId xmlns:p14="http://schemas.microsoft.com/office/powerpoint/2010/main" val="277436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 : GOES </a:t>
            </a:r>
            <a:r>
              <a:rPr lang="en-US" b="1" dirty="0"/>
              <a:t>PM</a:t>
            </a:r>
            <a:r>
              <a:rPr lang="en-US" b="1" baseline="-25000" dirty="0"/>
              <a:t>2.5</a:t>
            </a:r>
            <a:r>
              <a:rPr lang="en-US" b="1" dirty="0"/>
              <a:t> Data </a:t>
            </a:r>
            <a:r>
              <a:rPr lang="en-US" b="1" dirty="0" smtClean="0"/>
              <a:t>Evaluation</a:t>
            </a:r>
            <a:endParaRPr lang="en-US" dirty="0"/>
          </a:p>
        </p:txBody>
      </p:sp>
      <p:sp>
        <p:nvSpPr>
          <p:cNvPr id="3" name="Content Placeholder 2"/>
          <p:cNvSpPr>
            <a:spLocks noGrp="1"/>
          </p:cNvSpPr>
          <p:nvPr>
            <p:ph idx="1"/>
          </p:nvPr>
        </p:nvSpPr>
        <p:spPr>
          <a:xfrm>
            <a:off x="1097280" y="1476477"/>
            <a:ext cx="7547956" cy="4392617"/>
          </a:xfrm>
        </p:spPr>
        <p:txBody>
          <a:bodyPr/>
          <a:lstStyle/>
          <a:p>
            <a:pPr>
              <a:buFont typeface="Wingdings" panose="05000000000000000000" pitchFamily="2" charset="2"/>
              <a:buChar char="q"/>
            </a:pPr>
            <a:r>
              <a:rPr lang="en-US" dirty="0" smtClean="0"/>
              <a:t> PM</a:t>
            </a:r>
            <a:r>
              <a:rPr lang="en-US" baseline="-25000" dirty="0" smtClean="0"/>
              <a:t>2.5</a:t>
            </a:r>
            <a:r>
              <a:rPr lang="en-US" dirty="0" smtClean="0"/>
              <a:t>  </a:t>
            </a:r>
            <a:r>
              <a:rPr lang="en-US" dirty="0"/>
              <a:t>e</a:t>
            </a:r>
            <a:r>
              <a:rPr lang="en-US" dirty="0" smtClean="0"/>
              <a:t>stimated </a:t>
            </a:r>
            <a:r>
              <a:rPr lang="en-US" dirty="0"/>
              <a:t>u</a:t>
            </a:r>
            <a:r>
              <a:rPr lang="en-US" dirty="0" smtClean="0"/>
              <a:t>sing Geographically Weighted Regression (GWR)</a:t>
            </a:r>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smtClean="0"/>
              <a:t>Instead of using LUT for slope and coefficient dynamical weighted average was used.</a:t>
            </a:r>
          </a:p>
          <a:p>
            <a:pPr>
              <a:buFont typeface="Wingdings" panose="05000000000000000000" pitchFamily="2" charset="2"/>
              <a:buChar char="q"/>
            </a:pPr>
            <a:endParaRPr lang="en-US" dirty="0"/>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CED909C2-DF2F-412C-B69D-988339CF01D3}" type="slidenum">
              <a:rPr lang="en-US" smtClean="0"/>
              <a:t>4</a:t>
            </a:fld>
            <a:endParaRPr lang="en-US"/>
          </a:p>
        </p:txBody>
      </p:sp>
      <p:pic>
        <p:nvPicPr>
          <p:cNvPr id="1026" name="Picture 2" descr="https://agupubs.onlinelibrary.wiley.com/cms/asset/3ed4f1e4-05fd-4e4f-98cd-94f794e7d63f/ess2756-fig-0001-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808" y="1341308"/>
            <a:ext cx="20193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rn:x-wiley:23335084:media:ess2756:ess2756-math-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308" y="2330512"/>
            <a:ext cx="2743200" cy="300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rn:x-wiley:23335084:media:ess2756:ess2756-math-0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6307" y="4069192"/>
            <a:ext cx="2986088" cy="1500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63278" y="6278733"/>
            <a:ext cx="7828722"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Source: Zhang</a:t>
            </a:r>
            <a:r>
              <a:rPr lang="en-US" sz="1200" dirty="0"/>
              <a:t>, H., </a:t>
            </a:r>
            <a:r>
              <a:rPr lang="en-US" sz="1200" dirty="0" err="1"/>
              <a:t>Kondragunta</a:t>
            </a:r>
            <a:r>
              <a:rPr lang="en-US" sz="1200" dirty="0"/>
              <a:t>, S., 2021. Daily and Hourly Surface PM2.5 Estimation From Satellite AOD. Earth Space Sci. 8, e2020EA001599. https://</a:t>
            </a:r>
            <a:r>
              <a:rPr lang="en-US" sz="1200" dirty="0" smtClean="0"/>
              <a:t>doi.org/10.1029/2020EA001599</a:t>
            </a:r>
            <a:endParaRPr lang="en-US" sz="1200" dirty="0"/>
          </a:p>
        </p:txBody>
      </p:sp>
    </p:spTree>
    <p:extLst>
      <p:ext uri="{BB962C8B-B14F-4D97-AF65-F5344CB8AC3E}">
        <p14:creationId xmlns:p14="http://schemas.microsoft.com/office/powerpoint/2010/main" val="301565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GOES PM</a:t>
            </a:r>
            <a:r>
              <a:rPr lang="en-US" b="1" baseline="-25000" dirty="0"/>
              <a:t>2.5</a:t>
            </a:r>
            <a:r>
              <a:rPr lang="en-US" b="1" dirty="0"/>
              <a:t> Data </a:t>
            </a:r>
            <a:r>
              <a:rPr lang="en-US" b="1" dirty="0" smtClean="0"/>
              <a:t>Evaluation </a:t>
            </a:r>
            <a:r>
              <a:rPr lang="en-US" b="1" dirty="0" err="1" smtClean="0"/>
              <a:t>contd</a:t>
            </a:r>
            <a:r>
              <a:rPr lang="en-US" b="1" dirty="0" smtClean="0"/>
              <a:t>…</a:t>
            </a:r>
            <a:endParaRPr lang="en-US" dirty="0"/>
          </a:p>
        </p:txBody>
      </p:sp>
      <p:sp>
        <p:nvSpPr>
          <p:cNvPr id="4" name="Slide Number Placeholder 3"/>
          <p:cNvSpPr>
            <a:spLocks noGrp="1"/>
          </p:cNvSpPr>
          <p:nvPr>
            <p:ph type="sldNum" sz="quarter" idx="12"/>
          </p:nvPr>
        </p:nvSpPr>
        <p:spPr/>
        <p:txBody>
          <a:bodyPr/>
          <a:lstStyle/>
          <a:p>
            <a:fld id="{CED909C2-DF2F-412C-B69D-988339CF01D3}" type="slidenum">
              <a:rPr lang="en-US" smtClean="0"/>
              <a:t>5</a:t>
            </a:fld>
            <a:endParaRPr lang="en-US"/>
          </a:p>
        </p:txBody>
      </p:sp>
      <p:pic>
        <p:nvPicPr>
          <p:cNvPr id="7" name="Content Placeholder 6"/>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453740" y="1512757"/>
            <a:ext cx="4466027" cy="2286000"/>
          </a:xfrm>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52923" y="3993067"/>
            <a:ext cx="4466844" cy="2286000"/>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17406" y="3993067"/>
            <a:ext cx="4451924" cy="2286000"/>
          </a:xfrm>
          <a:prstGeom prst="rect">
            <a:avLst/>
          </a:prstGeom>
        </p:spPr>
      </p:pic>
      <p:pic>
        <p:nvPicPr>
          <p:cNvPr id="10" name="Picture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01987" y="1448099"/>
            <a:ext cx="2804826" cy="2468880"/>
          </a:xfrm>
          <a:prstGeom prst="rect">
            <a:avLst/>
          </a:prstGeom>
        </p:spPr>
      </p:pic>
    </p:spTree>
    <p:extLst>
      <p:ext uri="{BB962C8B-B14F-4D97-AF65-F5344CB8AC3E}">
        <p14:creationId xmlns:p14="http://schemas.microsoft.com/office/powerpoint/2010/main" val="90780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GOES PM</a:t>
            </a:r>
            <a:r>
              <a:rPr lang="en-US" b="1" baseline="-25000" dirty="0"/>
              <a:t>2.5</a:t>
            </a:r>
            <a:r>
              <a:rPr lang="en-US" b="1" dirty="0"/>
              <a:t> Data Evaluation </a:t>
            </a:r>
            <a:r>
              <a:rPr lang="en-US" b="1" dirty="0" err="1"/>
              <a:t>contd</a:t>
            </a:r>
            <a:r>
              <a:rPr lang="en-US" b="1" dirty="0"/>
              <a:t>…</a:t>
            </a:r>
            <a:endParaRPr lang="en-US" dirty="0"/>
          </a:p>
        </p:txBody>
      </p:sp>
      <p:sp>
        <p:nvSpPr>
          <p:cNvPr id="4" name="Slide Number Placeholder 3"/>
          <p:cNvSpPr>
            <a:spLocks noGrp="1"/>
          </p:cNvSpPr>
          <p:nvPr>
            <p:ph type="sldNum" sz="quarter" idx="12"/>
          </p:nvPr>
        </p:nvSpPr>
        <p:spPr/>
        <p:txBody>
          <a:bodyPr/>
          <a:lstStyle/>
          <a:p>
            <a:fld id="{CED909C2-DF2F-412C-B69D-988339CF01D3}" type="slidenum">
              <a:rPr lang="en-US" smtClean="0"/>
              <a:t>6</a:t>
            </a:fld>
            <a:endParaRPr lang="en-US"/>
          </a:p>
        </p:txBody>
      </p:sp>
      <p:pic>
        <p:nvPicPr>
          <p:cNvPr id="5" name="Content Placeholder 3"/>
          <p:cNvPicPr>
            <a:picLocks noGrp="1" noChangeAspect="1"/>
          </p:cNvPicPr>
          <p:nvPr>
            <p:ph idx="1"/>
          </p:nvPr>
        </p:nvPicPr>
        <p:blipFill>
          <a:blip r:embed="rId3"/>
          <a:stretch>
            <a:fillRect/>
          </a:stretch>
        </p:blipFill>
        <p:spPr>
          <a:xfrm>
            <a:off x="2419638" y="1375598"/>
            <a:ext cx="7413683" cy="4840339"/>
          </a:xfrm>
          <a:prstGeom prst="rect">
            <a:avLst/>
          </a:prstGeom>
          <a:solidFill>
            <a:schemeClr val="bg1"/>
          </a:solidFill>
        </p:spPr>
      </p:pic>
    </p:spTree>
    <p:extLst>
      <p:ext uri="{BB962C8B-B14F-4D97-AF65-F5344CB8AC3E}">
        <p14:creationId xmlns:p14="http://schemas.microsoft.com/office/powerpoint/2010/main" val="76780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 and Methods</a:t>
            </a:r>
            <a:endParaRPr lang="en-US" b="1" dirty="0"/>
          </a:p>
        </p:txBody>
      </p:sp>
      <p:sp>
        <p:nvSpPr>
          <p:cNvPr id="3" name="Content Placeholder 2"/>
          <p:cNvSpPr>
            <a:spLocks noGrp="1"/>
          </p:cNvSpPr>
          <p:nvPr>
            <p:ph idx="1"/>
          </p:nvPr>
        </p:nvSpPr>
        <p:spPr>
          <a:xfrm>
            <a:off x="1097280" y="1476477"/>
            <a:ext cx="4412269" cy="4654500"/>
          </a:xfrm>
        </p:spPr>
        <p:txBody>
          <a:bodyPr>
            <a:noAutofit/>
          </a:bodyPr>
          <a:lstStyle/>
          <a:p>
            <a:pPr marL="0" indent="0">
              <a:lnSpc>
                <a:spcPct val="80000"/>
              </a:lnSpc>
              <a:spcBef>
                <a:spcPts val="600"/>
              </a:spcBef>
              <a:buClrTx/>
              <a:buNone/>
            </a:pPr>
            <a:r>
              <a:rPr lang="en-US" sz="2200" b="1" dirty="0"/>
              <a:t>MODEL</a:t>
            </a:r>
            <a:endParaRPr lang="en-US" sz="2200" dirty="0"/>
          </a:p>
          <a:p>
            <a:pPr marL="914400" indent="-533400">
              <a:lnSpc>
                <a:spcPct val="80000"/>
              </a:lnSpc>
              <a:spcBef>
                <a:spcPts val="600"/>
              </a:spcBef>
              <a:buClrTx/>
              <a:buFont typeface="Wingdings" panose="05000000000000000000" pitchFamily="2" charset="2"/>
              <a:buChar char="q"/>
            </a:pPr>
            <a:r>
              <a:rPr lang="en-US" sz="2200" dirty="0"/>
              <a:t>DNN model with 5 fully connected dense layers.</a:t>
            </a:r>
          </a:p>
          <a:p>
            <a:pPr marL="914400" indent="-533400">
              <a:lnSpc>
                <a:spcPct val="80000"/>
              </a:lnSpc>
              <a:spcBef>
                <a:spcPts val="600"/>
              </a:spcBef>
              <a:buClrTx/>
              <a:buFont typeface="Wingdings" panose="05000000000000000000" pitchFamily="2" charset="2"/>
              <a:buChar char="q"/>
            </a:pPr>
            <a:r>
              <a:rPr lang="en-US" sz="2200" dirty="0"/>
              <a:t>Customized loss function based on Index of Agreement (IOA).</a:t>
            </a:r>
          </a:p>
          <a:p>
            <a:pPr marL="0" indent="0">
              <a:lnSpc>
                <a:spcPct val="80000"/>
              </a:lnSpc>
              <a:spcBef>
                <a:spcPts val="600"/>
              </a:spcBef>
              <a:buClrTx/>
              <a:buNone/>
            </a:pPr>
            <a:endParaRPr lang="en-US" sz="2200" b="1" dirty="0"/>
          </a:p>
          <a:p>
            <a:pPr marL="0" indent="0">
              <a:lnSpc>
                <a:spcPct val="80000"/>
              </a:lnSpc>
              <a:spcBef>
                <a:spcPts val="600"/>
              </a:spcBef>
              <a:buClrTx/>
              <a:buNone/>
            </a:pPr>
            <a:r>
              <a:rPr lang="en-US" sz="2200" b="1" dirty="0"/>
              <a:t>METHODS</a:t>
            </a:r>
            <a:endParaRPr lang="en-US" sz="2200" dirty="0"/>
          </a:p>
          <a:p>
            <a:pPr marL="914400" indent="-533400">
              <a:lnSpc>
                <a:spcPct val="80000"/>
              </a:lnSpc>
              <a:spcBef>
                <a:spcPts val="600"/>
              </a:spcBef>
              <a:buClrTx/>
              <a:buFont typeface="Wingdings" panose="05000000000000000000" pitchFamily="2" charset="2"/>
              <a:buChar char="q"/>
            </a:pPr>
            <a:r>
              <a:rPr lang="en-US" sz="2200" dirty="0"/>
              <a:t>Temporal and Spatial collocation of input and target data</a:t>
            </a:r>
          </a:p>
          <a:p>
            <a:pPr marL="914400" indent="-533400">
              <a:lnSpc>
                <a:spcPct val="80000"/>
              </a:lnSpc>
              <a:spcBef>
                <a:spcPts val="600"/>
              </a:spcBef>
              <a:buClrTx/>
              <a:buFont typeface="Wingdings" panose="05000000000000000000" pitchFamily="2" charset="2"/>
              <a:buChar char="q"/>
            </a:pPr>
            <a:r>
              <a:rPr lang="en-US" sz="2200" dirty="0"/>
              <a:t>Splitting dataset into 14 blocks</a:t>
            </a:r>
          </a:p>
          <a:p>
            <a:pPr marL="914400" indent="-533400">
              <a:lnSpc>
                <a:spcPct val="80000"/>
              </a:lnSpc>
              <a:spcBef>
                <a:spcPts val="600"/>
              </a:spcBef>
              <a:buClrTx/>
              <a:buFont typeface="Wingdings" panose="05000000000000000000" pitchFamily="2" charset="2"/>
              <a:buChar char="q"/>
            </a:pPr>
            <a:r>
              <a:rPr lang="en-US" sz="2200" dirty="0"/>
              <a:t>Training a DNN model for each block of data</a:t>
            </a:r>
          </a:p>
        </p:txBody>
      </p:sp>
      <p:sp>
        <p:nvSpPr>
          <p:cNvPr id="4" name="Slide Number Placeholder 3"/>
          <p:cNvSpPr>
            <a:spLocks noGrp="1"/>
          </p:cNvSpPr>
          <p:nvPr>
            <p:ph type="sldNum" sz="quarter" idx="12"/>
          </p:nvPr>
        </p:nvSpPr>
        <p:spPr/>
        <p:txBody>
          <a:bodyPr/>
          <a:lstStyle/>
          <a:p>
            <a:fld id="{CED909C2-DF2F-412C-B69D-988339CF01D3}" type="slidenum">
              <a:rPr lang="en-US" smtClean="0"/>
              <a:t>7</a:t>
            </a:fld>
            <a:endParaRPr lang="en-US"/>
          </a:p>
        </p:txBody>
      </p:sp>
      <p:pic>
        <p:nvPicPr>
          <p:cNvPr id="6" name="Picture 5"/>
          <p:cNvPicPr>
            <a:picLocks noChangeAspect="1"/>
          </p:cNvPicPr>
          <p:nvPr/>
        </p:nvPicPr>
        <p:blipFill>
          <a:blip r:embed="rId2"/>
          <a:stretch>
            <a:fillRect/>
          </a:stretch>
        </p:blipFill>
        <p:spPr>
          <a:xfrm>
            <a:off x="5554519" y="2191858"/>
            <a:ext cx="6484065" cy="2947302"/>
          </a:xfrm>
          <a:prstGeom prst="rect">
            <a:avLst/>
          </a:prstGeom>
        </p:spPr>
      </p:pic>
    </p:spTree>
    <p:extLst>
      <p:ext uri="{BB962C8B-B14F-4D97-AF65-F5344CB8AC3E}">
        <p14:creationId xmlns:p14="http://schemas.microsoft.com/office/powerpoint/2010/main" val="95162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DNN Modelling </a:t>
            </a:r>
            <a:endParaRPr lang="en-US" b="1"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800" dirty="0" smtClean="0"/>
              <a:t>Identification of Study Domain</a:t>
            </a:r>
          </a:p>
          <a:p>
            <a:pPr>
              <a:buFont typeface="Wingdings" panose="05000000000000000000" pitchFamily="2" charset="2"/>
              <a:buChar char="q"/>
            </a:pPr>
            <a:r>
              <a:rPr lang="en-US" sz="2800" dirty="0" smtClean="0"/>
              <a:t>Parameter Selection</a:t>
            </a:r>
          </a:p>
          <a:p>
            <a:pPr>
              <a:buFont typeface="Wingdings" panose="05000000000000000000" pitchFamily="2" charset="2"/>
              <a:buChar char="q"/>
            </a:pPr>
            <a:r>
              <a:rPr lang="en-US" sz="2800" dirty="0" smtClean="0"/>
              <a:t>Design of DNN model</a:t>
            </a:r>
          </a:p>
          <a:p>
            <a:pPr>
              <a:buFont typeface="Wingdings" panose="05000000000000000000" pitchFamily="2" charset="2"/>
              <a:buChar char="q"/>
            </a:pPr>
            <a:r>
              <a:rPr lang="en-US" sz="2800" dirty="0" smtClean="0"/>
              <a:t>Merging GOES-E and GOES-W</a:t>
            </a:r>
          </a:p>
          <a:p>
            <a:pPr>
              <a:buFont typeface="Wingdings" panose="05000000000000000000" pitchFamily="2" charset="2"/>
              <a:buChar char="q"/>
            </a:pPr>
            <a:r>
              <a:rPr lang="en-US" sz="2800" dirty="0" smtClean="0"/>
              <a:t>Data Preprocessing</a:t>
            </a:r>
          </a:p>
          <a:p>
            <a:pPr>
              <a:buFont typeface="Wingdings" panose="05000000000000000000" pitchFamily="2" charset="2"/>
              <a:buChar char="q"/>
            </a:pPr>
            <a:r>
              <a:rPr lang="en-US" sz="2800" dirty="0" smtClean="0"/>
              <a:t>Training of DNN model</a:t>
            </a:r>
          </a:p>
          <a:p>
            <a:pPr>
              <a:buFont typeface="Wingdings" panose="05000000000000000000" pitchFamily="2" charset="2"/>
              <a:buChar char="q"/>
            </a:pPr>
            <a:r>
              <a:rPr lang="en-US" sz="2800" dirty="0" smtClean="0"/>
              <a:t>Evaluation of DNN model</a:t>
            </a:r>
          </a:p>
          <a:p>
            <a:pPr>
              <a:buFont typeface="Wingdings" panose="05000000000000000000" pitchFamily="2" charset="2"/>
              <a:buChar char="q"/>
            </a:pPr>
            <a:r>
              <a:rPr lang="en-US" sz="2800" dirty="0" smtClean="0"/>
              <a:t>Operational Implementation</a:t>
            </a:r>
          </a:p>
          <a:p>
            <a:pPr>
              <a:buFont typeface="Wingdings" panose="05000000000000000000" pitchFamily="2" charset="2"/>
              <a:buChar char="q"/>
            </a:pPr>
            <a:endParaRPr lang="en-US" sz="2800" dirty="0" smtClean="0"/>
          </a:p>
        </p:txBody>
      </p:sp>
      <p:sp>
        <p:nvSpPr>
          <p:cNvPr id="4" name="Slide Number Placeholder 3"/>
          <p:cNvSpPr>
            <a:spLocks noGrp="1"/>
          </p:cNvSpPr>
          <p:nvPr>
            <p:ph type="sldNum" sz="quarter" idx="12"/>
          </p:nvPr>
        </p:nvSpPr>
        <p:spPr/>
        <p:txBody>
          <a:bodyPr/>
          <a:lstStyle/>
          <a:p>
            <a:fld id="{CED909C2-DF2F-412C-B69D-988339CF01D3}" type="slidenum">
              <a:rPr lang="en-US" smtClean="0"/>
              <a:t>8</a:t>
            </a:fld>
            <a:endParaRPr lang="en-US"/>
          </a:p>
        </p:txBody>
      </p:sp>
    </p:spTree>
    <p:extLst>
      <p:ext uri="{BB962C8B-B14F-4D97-AF65-F5344CB8AC3E}">
        <p14:creationId xmlns:p14="http://schemas.microsoft.com/office/powerpoint/2010/main" val="66819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Area and Domain</a:t>
            </a:r>
            <a:endParaRPr lang="en-US" b="1" dirty="0"/>
          </a:p>
        </p:txBody>
      </p:sp>
      <p:sp>
        <p:nvSpPr>
          <p:cNvPr id="3" name="Content Placeholder 2"/>
          <p:cNvSpPr>
            <a:spLocks noGrp="1"/>
          </p:cNvSpPr>
          <p:nvPr>
            <p:ph idx="1"/>
          </p:nvPr>
        </p:nvSpPr>
        <p:spPr>
          <a:xfrm>
            <a:off x="1097281" y="1476477"/>
            <a:ext cx="3909434" cy="4392617"/>
          </a:xfrm>
        </p:spPr>
        <p:txBody>
          <a:bodyPr>
            <a:normAutofit/>
          </a:bodyPr>
          <a:lstStyle/>
          <a:p>
            <a:pPr>
              <a:lnSpc>
                <a:spcPct val="80000"/>
              </a:lnSpc>
              <a:spcBef>
                <a:spcPts val="600"/>
              </a:spcBef>
              <a:buClrTx/>
              <a:buFont typeface="Wingdings" panose="05000000000000000000" pitchFamily="2" charset="2"/>
              <a:buChar char="q"/>
            </a:pPr>
            <a:r>
              <a:rPr lang="en-US" sz="3600" dirty="0"/>
              <a:t>Domain - CONUS</a:t>
            </a:r>
          </a:p>
          <a:p>
            <a:pPr>
              <a:lnSpc>
                <a:spcPct val="80000"/>
              </a:lnSpc>
              <a:spcBef>
                <a:spcPts val="600"/>
              </a:spcBef>
              <a:buClrTx/>
              <a:buFont typeface="Wingdings" panose="05000000000000000000" pitchFamily="2" charset="2"/>
              <a:buChar char="q"/>
            </a:pPr>
            <a:r>
              <a:rPr lang="en-US" sz="3600" dirty="0"/>
              <a:t>Time Periods-</a:t>
            </a:r>
          </a:p>
          <a:p>
            <a:pPr marL="815975" lvl="1" indent="-423863">
              <a:lnSpc>
                <a:spcPct val="80000"/>
              </a:lnSpc>
              <a:spcBef>
                <a:spcPts val="600"/>
              </a:spcBef>
              <a:buClrTx/>
              <a:buFont typeface="Wingdings" panose="05000000000000000000" pitchFamily="2" charset="2"/>
              <a:buChar char="q"/>
            </a:pPr>
            <a:r>
              <a:rPr lang="en-US" sz="2400" dirty="0"/>
              <a:t>Training - Jul 1, 2020, to Nov 30, 2021 </a:t>
            </a:r>
          </a:p>
          <a:p>
            <a:pPr marL="815975" lvl="1" indent="-423863">
              <a:lnSpc>
                <a:spcPct val="80000"/>
              </a:lnSpc>
              <a:spcBef>
                <a:spcPts val="600"/>
              </a:spcBef>
              <a:buClrTx/>
              <a:buFont typeface="Wingdings" panose="05000000000000000000" pitchFamily="2" charset="2"/>
              <a:buChar char="q"/>
            </a:pPr>
            <a:r>
              <a:rPr lang="en-US" sz="2400" dirty="0"/>
              <a:t>Evaluation - Jan 1, 2020, to Jun 30, 2020</a:t>
            </a:r>
          </a:p>
          <a:p>
            <a:pPr>
              <a:lnSpc>
                <a:spcPct val="80000"/>
              </a:lnSpc>
              <a:spcBef>
                <a:spcPts val="600"/>
              </a:spcBef>
              <a:buClrTx/>
              <a:buFont typeface="Wingdings" panose="05000000000000000000" pitchFamily="2" charset="2"/>
              <a:buChar char="q"/>
            </a:pPr>
            <a:r>
              <a:rPr lang="en-US" sz="3600" dirty="0"/>
              <a:t>Resolution-</a:t>
            </a:r>
          </a:p>
          <a:p>
            <a:pPr lvl="1">
              <a:lnSpc>
                <a:spcPct val="80000"/>
              </a:lnSpc>
              <a:spcBef>
                <a:spcPts val="600"/>
              </a:spcBef>
              <a:buClrTx/>
              <a:buFont typeface="Wingdings" panose="05000000000000000000" pitchFamily="2" charset="2"/>
              <a:buChar char="q"/>
            </a:pPr>
            <a:r>
              <a:rPr lang="en-US" sz="2400" dirty="0"/>
              <a:t>Horizontal - ~2 </a:t>
            </a:r>
            <a:r>
              <a:rPr lang="en-US" sz="2400" dirty="0" err="1"/>
              <a:t>kms</a:t>
            </a:r>
            <a:r>
              <a:rPr lang="en-US" sz="2400" dirty="0"/>
              <a:t> at Nadir</a:t>
            </a:r>
          </a:p>
          <a:p>
            <a:pPr lvl="1">
              <a:lnSpc>
                <a:spcPct val="80000"/>
              </a:lnSpc>
              <a:spcBef>
                <a:spcPts val="600"/>
              </a:spcBef>
              <a:buClrTx/>
              <a:buFont typeface="Wingdings" panose="05000000000000000000" pitchFamily="2" charset="2"/>
              <a:buChar char="q"/>
            </a:pPr>
            <a:r>
              <a:rPr lang="en-US" sz="2400" dirty="0"/>
              <a:t>Temporal  - </a:t>
            </a:r>
            <a:r>
              <a:rPr lang="en-US" sz="2400" dirty="0" smtClean="0"/>
              <a:t>Hourly</a:t>
            </a:r>
            <a:endParaRPr lang="en-US" sz="2400" dirty="0"/>
          </a:p>
        </p:txBody>
      </p:sp>
      <p:sp>
        <p:nvSpPr>
          <p:cNvPr id="4" name="Slide Number Placeholder 3"/>
          <p:cNvSpPr>
            <a:spLocks noGrp="1"/>
          </p:cNvSpPr>
          <p:nvPr>
            <p:ph type="sldNum" sz="quarter" idx="12"/>
          </p:nvPr>
        </p:nvSpPr>
        <p:spPr/>
        <p:txBody>
          <a:bodyPr/>
          <a:lstStyle/>
          <a:p>
            <a:fld id="{CED909C2-DF2F-412C-B69D-988339CF01D3}" type="slidenum">
              <a:rPr lang="en-US" smtClean="0"/>
              <a:t>9</a:t>
            </a:fld>
            <a:endParaRPr lang="en-US"/>
          </a:p>
        </p:txBody>
      </p:sp>
      <p:pic>
        <p:nvPicPr>
          <p:cNvPr id="5" name="Content Placeholder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546" y="1572260"/>
            <a:ext cx="6940288" cy="4296834"/>
          </a:xfrm>
          <a:prstGeom prst="rect">
            <a:avLst/>
          </a:prstGeom>
        </p:spPr>
      </p:pic>
    </p:spTree>
    <p:extLst>
      <p:ext uri="{BB962C8B-B14F-4D97-AF65-F5344CB8AC3E}">
        <p14:creationId xmlns:p14="http://schemas.microsoft.com/office/powerpoint/2010/main" val="1926485922"/>
      </p:ext>
    </p:extLst>
  </p:cSld>
  <p:clrMapOvr>
    <a:masterClrMapping/>
  </p:clrMapOvr>
</p:sld>
</file>

<file path=ppt/theme/theme1.xml><?xml version="1.0" encoding="utf-8"?>
<a:theme xmlns:a="http://schemas.openxmlformats.org/drawingml/2006/main" name="sti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ti1" id="{B8D8AAE3-434A-4973-9015-7F4527A59E43}" vid="{6A07BBD0-3D50-4198-837A-87C731ECCB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sti1</Template>
  <TotalTime>16255</TotalTime>
  <Words>2107</Words>
  <Application>Microsoft Office PowerPoint</Application>
  <PresentationFormat>Widescreen</PresentationFormat>
  <Paragraphs>396</Paragraphs>
  <Slides>25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 Math</vt:lpstr>
      <vt:lpstr>Helvetica</vt:lpstr>
      <vt:lpstr>Times New Roman</vt:lpstr>
      <vt:lpstr>Wingdings</vt:lpstr>
      <vt:lpstr>sti1</vt:lpstr>
      <vt:lpstr>GOES-R PM2.5 Evaluation and Bias Correction - A Deep Learning Approach</vt:lpstr>
      <vt:lpstr>Introduction</vt:lpstr>
      <vt:lpstr>Introduction</vt:lpstr>
      <vt:lpstr>Review : GOES PM2.5 Data Evaluation</vt:lpstr>
      <vt:lpstr>GOES PM2.5 Data Evaluation contd…</vt:lpstr>
      <vt:lpstr>GOES PM2.5 Data Evaluation contd…</vt:lpstr>
      <vt:lpstr>Model and Methods</vt:lpstr>
      <vt:lpstr>DNN Modelling </vt:lpstr>
      <vt:lpstr>Study Area and Domain</vt:lpstr>
      <vt:lpstr>Parameter Selection</vt:lpstr>
      <vt:lpstr>Parameter Selection</vt:lpstr>
      <vt:lpstr>Parameter Selection contd.</vt:lpstr>
      <vt:lpstr>Deep Learning</vt:lpstr>
      <vt:lpstr>Process Flow of  an Intelligent System</vt:lpstr>
      <vt:lpstr>DNN</vt:lpstr>
      <vt:lpstr>Data Preprocessing </vt:lpstr>
      <vt:lpstr>Results</vt:lpstr>
      <vt:lpstr>Results</vt:lpstr>
      <vt:lpstr>Results</vt:lpstr>
      <vt:lpstr>Results</vt:lpstr>
      <vt:lpstr>Result – Daily Day Time Average</vt:lpstr>
      <vt:lpstr>Results</vt:lpstr>
      <vt:lpstr>Results: Out of Box Dataset</vt:lpstr>
      <vt:lpstr>Result: Out of Box Dataset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Alqamah Sayeed</dc:creator>
  <cp:lastModifiedBy>Sayeed, Alqamah </cp:lastModifiedBy>
  <cp:revision>215</cp:revision>
  <dcterms:created xsi:type="dcterms:W3CDTF">2022-04-27T06:03:18Z</dcterms:created>
  <dcterms:modified xsi:type="dcterms:W3CDTF">2023-02-28T16:27:22Z</dcterms:modified>
</cp:coreProperties>
</file>