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575" r:id="rId2"/>
    <p:sldId id="583" r:id="rId3"/>
    <p:sldId id="463" r:id="rId4"/>
    <p:sldId id="595" r:id="rId5"/>
    <p:sldId id="572" r:id="rId6"/>
    <p:sldId id="585" r:id="rId7"/>
    <p:sldId id="589" r:id="rId8"/>
    <p:sldId id="586" r:id="rId9"/>
    <p:sldId id="590" r:id="rId10"/>
    <p:sldId id="591" r:id="rId11"/>
    <p:sldId id="592" r:id="rId12"/>
    <p:sldId id="593" r:id="rId13"/>
    <p:sldId id="594" r:id="rId14"/>
    <p:sldId id="598" r:id="rId15"/>
    <p:sldId id="58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elsen-Correa, Stephani" initials="MS" lastIdx="2" clrIdx="0">
    <p:extLst>
      <p:ext uri="{19B8F6BF-5375-455C-9EA6-DF929625EA0E}">
        <p15:presenceInfo xmlns:p15="http://schemas.microsoft.com/office/powerpoint/2012/main" userId="S::michelsen-correa.stephani@epa.gov::46678283-a67f-437a-9568-6aefc5e8af82" providerId="AD"/>
      </p:ext>
    </p:extLst>
  </p:cmAuthor>
  <p:cmAuthor id="2" name="Dolwick, Pat" initials="DP" lastIdx="1" clrIdx="1">
    <p:extLst>
      <p:ext uri="{19B8F6BF-5375-455C-9EA6-DF929625EA0E}">
        <p15:presenceInfo xmlns:p15="http://schemas.microsoft.com/office/powerpoint/2012/main" userId="S::Dolwick.Pat@epa.gov::147b89ab-9dc2-4796-8fa9-28121c6ca3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76FE5"/>
    <a:srgbClr val="4B91D1"/>
    <a:srgbClr val="54AF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5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5160C5-4385-49A8-8D75-D39B030362BC}" type="doc">
      <dgm:prSet loTypeId="urn:microsoft.com/office/officeart/2005/8/layout/lProcess2" loCatId="list" qsTypeId="urn:microsoft.com/office/officeart/2005/8/quickstyle/simple1" qsCatId="simple" csTypeId="urn:microsoft.com/office/officeart/2005/8/colors/accent2_1" csCatId="accent2" phldr="1"/>
      <dgm:spPr/>
      <dgm:t>
        <a:bodyPr/>
        <a:lstStyle/>
        <a:p>
          <a:endParaRPr lang="en-US"/>
        </a:p>
      </dgm:t>
    </dgm:pt>
    <dgm:pt modelId="{3F4A0963-81CC-4EEC-BADA-AF83CFF28780}">
      <dgm:prSet phldrT="[Text]" custT="1"/>
      <dgm:spPr>
        <a:solidFill>
          <a:srgbClr val="4B91D1"/>
        </a:solidFill>
        <a:ln>
          <a:solidFill>
            <a:srgbClr val="0070C0"/>
          </a:solidFill>
        </a:ln>
      </dgm:spPr>
      <dgm:t>
        <a:bodyPr anchor="t"/>
        <a:lstStyle/>
        <a:p>
          <a:pPr rtl="0">
            <a:lnSpc>
              <a:spcPct val="100000"/>
            </a:lnSpc>
          </a:pPr>
          <a:endParaRPr lang="en-US" sz="2400" b="0">
            <a:solidFill>
              <a:schemeClr val="tx1"/>
            </a:solidFill>
            <a:latin typeface="FrankRuehl" panose="020E0503060101010101" pitchFamily="34" charset="-79"/>
            <a:cs typeface="FrankRuehl" panose="020E0503060101010101" pitchFamily="34" charset="-79"/>
          </a:endParaRPr>
        </a:p>
        <a:p>
          <a:pPr rtl="0">
            <a:lnSpc>
              <a:spcPct val="100000"/>
            </a:lnSpc>
          </a:pPr>
          <a:r>
            <a:rPr lang="en-US" sz="2400" b="0">
              <a:solidFill>
                <a:schemeClr val="tx1"/>
              </a:solidFill>
              <a:latin typeface="+mj-lt"/>
              <a:cs typeface="FrankRuehl" panose="020E0503060101010101" pitchFamily="34" charset="-79"/>
            </a:rPr>
            <a:t>Benefit-Cost Analyses</a:t>
          </a:r>
        </a:p>
      </dgm:t>
    </dgm:pt>
    <dgm:pt modelId="{17DE3CCB-88E3-4EDE-AAB5-1DA1E5A5569B}" type="parTrans" cxnId="{F1B5C4A2-AB47-4E0F-AA3B-B62D8A006515}">
      <dgm:prSet/>
      <dgm:spPr/>
      <dgm:t>
        <a:bodyPr/>
        <a:lstStyle/>
        <a:p>
          <a:endParaRPr lang="en-US" sz="1400">
            <a:solidFill>
              <a:schemeClr val="tx1"/>
            </a:solidFill>
          </a:endParaRPr>
        </a:p>
      </dgm:t>
    </dgm:pt>
    <dgm:pt modelId="{B7BE7305-B9E1-4A9B-AC28-0D518C9F8BF6}" type="sibTrans" cxnId="{F1B5C4A2-AB47-4E0F-AA3B-B62D8A006515}">
      <dgm:prSet/>
      <dgm:spPr/>
      <dgm:t>
        <a:bodyPr/>
        <a:lstStyle/>
        <a:p>
          <a:endParaRPr lang="en-US" sz="1400">
            <a:solidFill>
              <a:schemeClr val="tx1"/>
            </a:solidFill>
          </a:endParaRPr>
        </a:p>
      </dgm:t>
    </dgm:pt>
    <dgm:pt modelId="{58639890-2D0A-4EE3-9DBF-1035992C504C}">
      <dgm:prSet phldrT="[Text]" custT="1"/>
      <dgm:spPr>
        <a:ln>
          <a:solidFill>
            <a:schemeClr val="tx1"/>
          </a:solidFill>
        </a:ln>
      </dgm:spPr>
      <dgm:t>
        <a:bodyPr anchor="ctr"/>
        <a:lstStyle/>
        <a:p>
          <a:pPr algn="ctr" rtl="0"/>
          <a:r>
            <a:rPr lang="en-US" sz="1600">
              <a:latin typeface="FrankRuehl" panose="020B0604020202020204" pitchFamily="34" charset="-79"/>
              <a:cs typeface="FrankRuehl" panose="020B0604020202020204" pitchFamily="34" charset="-79"/>
            </a:rPr>
            <a:t>NAAQS Reviews</a:t>
          </a:r>
        </a:p>
        <a:p>
          <a:pPr algn="ctr" rtl="0"/>
          <a:r>
            <a:rPr lang="en-US" sz="1600">
              <a:latin typeface="FrankRuehl" panose="020B0604020202020204" pitchFamily="34" charset="-79"/>
              <a:cs typeface="FrankRuehl" panose="020B0604020202020204" pitchFamily="34" charset="-79"/>
            </a:rPr>
            <a:t>(e.g., RIAs)</a:t>
          </a:r>
        </a:p>
      </dgm:t>
    </dgm:pt>
    <dgm:pt modelId="{BB0EB7C9-3CE5-48CB-939D-F89176F9275D}" type="parTrans" cxnId="{1E7CE484-D545-429C-BB2C-6D5BF758834B}">
      <dgm:prSet/>
      <dgm:spPr/>
      <dgm:t>
        <a:bodyPr/>
        <a:lstStyle/>
        <a:p>
          <a:endParaRPr lang="en-US" sz="1400">
            <a:solidFill>
              <a:schemeClr val="tx1"/>
            </a:solidFill>
          </a:endParaRPr>
        </a:p>
      </dgm:t>
    </dgm:pt>
    <dgm:pt modelId="{B78EFEDC-13D7-4F26-9BE5-98F601798491}" type="sibTrans" cxnId="{1E7CE484-D545-429C-BB2C-6D5BF758834B}">
      <dgm:prSet/>
      <dgm:spPr/>
      <dgm:t>
        <a:bodyPr/>
        <a:lstStyle/>
        <a:p>
          <a:endParaRPr lang="en-US" sz="1400">
            <a:solidFill>
              <a:schemeClr val="tx1"/>
            </a:solidFill>
          </a:endParaRPr>
        </a:p>
      </dgm:t>
    </dgm:pt>
    <dgm:pt modelId="{50B38820-2598-46BE-8295-803A76BF6776}">
      <dgm:prSet phldrT="[Text]" custT="1"/>
      <dgm:spPr>
        <a:solidFill>
          <a:srgbClr val="4B91D1"/>
        </a:solidFill>
      </dgm:spPr>
      <dgm:t>
        <a:bodyPr tIns="274320" anchor="t"/>
        <a:lstStyle/>
        <a:p>
          <a:pPr rtl="0">
            <a:spcAft>
              <a:spcPts val="600"/>
            </a:spcAft>
          </a:pPr>
          <a:r>
            <a:rPr lang="en-US" sz="2400">
              <a:solidFill>
                <a:schemeClr val="tx1"/>
              </a:solidFill>
              <a:latin typeface="+mj-lt"/>
              <a:cs typeface="FrankRuehl" panose="020E0503060101010101" pitchFamily="34" charset="-79"/>
            </a:rPr>
            <a:t>Risk </a:t>
          </a:r>
        </a:p>
        <a:p>
          <a:pPr rtl="0">
            <a:spcAft>
              <a:spcPts val="600"/>
            </a:spcAft>
          </a:pPr>
          <a:r>
            <a:rPr lang="en-US" sz="2400">
              <a:solidFill>
                <a:schemeClr val="tx1"/>
              </a:solidFill>
              <a:latin typeface="+mj-lt"/>
              <a:cs typeface="FrankRuehl" panose="020E0503060101010101" pitchFamily="34" charset="-79"/>
            </a:rPr>
            <a:t>Assessments</a:t>
          </a:r>
        </a:p>
      </dgm:t>
    </dgm:pt>
    <dgm:pt modelId="{ADFA1D7A-88CC-4C64-956C-B9CEC4E1D396}" type="parTrans" cxnId="{6A978EF6-C799-4CDE-9991-A0B83340A54C}">
      <dgm:prSet/>
      <dgm:spPr/>
      <dgm:t>
        <a:bodyPr/>
        <a:lstStyle/>
        <a:p>
          <a:endParaRPr lang="en-US" sz="1400">
            <a:solidFill>
              <a:schemeClr val="tx1"/>
            </a:solidFill>
          </a:endParaRPr>
        </a:p>
      </dgm:t>
    </dgm:pt>
    <dgm:pt modelId="{1D8728D6-083F-4778-BC09-CF89499AAACC}" type="sibTrans" cxnId="{6A978EF6-C799-4CDE-9991-A0B83340A54C}">
      <dgm:prSet/>
      <dgm:spPr/>
      <dgm:t>
        <a:bodyPr/>
        <a:lstStyle/>
        <a:p>
          <a:endParaRPr lang="en-US" sz="1400">
            <a:solidFill>
              <a:schemeClr val="tx1"/>
            </a:solidFill>
          </a:endParaRPr>
        </a:p>
      </dgm:t>
    </dgm:pt>
    <dgm:pt modelId="{FA0DEE38-88C5-4ECF-9FC3-BED9F9FF0BDC}">
      <dgm:prSet phldrT="[Text]" custT="1"/>
      <dgm:spPr>
        <a:solidFill>
          <a:srgbClr val="4B91D1"/>
        </a:solidFill>
      </dgm:spPr>
      <dgm:t>
        <a:bodyPr tIns="274320" anchor="t"/>
        <a:lstStyle/>
        <a:p>
          <a:pPr rtl="0"/>
          <a:r>
            <a:rPr lang="en-US" sz="2400">
              <a:solidFill>
                <a:schemeClr val="tx1"/>
              </a:solidFill>
              <a:latin typeface="+mj-lt"/>
              <a:cs typeface="FrankRuehl" panose="020E0503060101010101" pitchFamily="34" charset="-79"/>
            </a:rPr>
            <a:t>State/Local/Tribal &amp; Community Efforts</a:t>
          </a:r>
        </a:p>
      </dgm:t>
    </dgm:pt>
    <dgm:pt modelId="{08C9CF5B-E4BD-4668-BDD4-01C3F97463B0}" type="parTrans" cxnId="{C99FD5FC-C47D-4AD0-8AE1-BA1534B6235E}">
      <dgm:prSet/>
      <dgm:spPr/>
      <dgm:t>
        <a:bodyPr/>
        <a:lstStyle/>
        <a:p>
          <a:endParaRPr lang="en-US" sz="1400">
            <a:solidFill>
              <a:schemeClr val="tx1"/>
            </a:solidFill>
          </a:endParaRPr>
        </a:p>
      </dgm:t>
    </dgm:pt>
    <dgm:pt modelId="{CDC36D0E-ADA8-4ED3-A601-00ABF659E90A}" type="sibTrans" cxnId="{C99FD5FC-C47D-4AD0-8AE1-BA1534B6235E}">
      <dgm:prSet/>
      <dgm:spPr/>
      <dgm:t>
        <a:bodyPr/>
        <a:lstStyle/>
        <a:p>
          <a:endParaRPr lang="en-US" sz="1400">
            <a:solidFill>
              <a:schemeClr val="tx1"/>
            </a:solidFill>
          </a:endParaRPr>
        </a:p>
      </dgm:t>
    </dgm:pt>
    <dgm:pt modelId="{FE56EFCB-691D-4F8B-8A23-6DA1C83D7005}">
      <dgm:prSet custT="1"/>
      <dgm:spPr>
        <a:ln>
          <a:solidFill>
            <a:schemeClr val="tx1"/>
          </a:solidFill>
        </a:ln>
      </dgm:spPr>
      <dgm:t>
        <a:bodyPr anchor="ctr"/>
        <a:lstStyle/>
        <a:p>
          <a:pPr algn="ctr" rtl="0"/>
          <a:r>
            <a:rPr lang="en-US" sz="1600">
              <a:latin typeface="FrankRuehl" panose="020E0503060101010101" pitchFamily="34" charset="-79"/>
              <a:ea typeface="Times New Roman" panose="02020603050405020304" pitchFamily="18" charset="0"/>
              <a:cs typeface="FrankRuehl" panose="020E0503060101010101" pitchFamily="34" charset="-79"/>
            </a:rPr>
            <a:t>NAAQS Implementation </a:t>
          </a:r>
        </a:p>
        <a:p>
          <a:pPr algn="ctr" rtl="0"/>
          <a:r>
            <a:rPr lang="en-US" sz="1600">
              <a:latin typeface="FrankRuehl" panose="020E0503060101010101" pitchFamily="34" charset="-79"/>
              <a:ea typeface="Times New Roman" panose="02020603050405020304" pitchFamily="18" charset="0"/>
              <a:cs typeface="FrankRuehl" panose="020E0503060101010101" pitchFamily="34" charset="-79"/>
            </a:rPr>
            <a:t>(e.g., O3 transport)</a:t>
          </a:r>
        </a:p>
      </dgm:t>
    </dgm:pt>
    <dgm:pt modelId="{24D6D3CC-D0EB-45EC-B381-1FEDEF099854}" type="parTrans" cxnId="{9477D9FA-5708-4F65-88AF-149A97667C4E}">
      <dgm:prSet/>
      <dgm:spPr/>
      <dgm:t>
        <a:bodyPr/>
        <a:lstStyle/>
        <a:p>
          <a:endParaRPr lang="en-US" sz="1400">
            <a:solidFill>
              <a:schemeClr val="tx1"/>
            </a:solidFill>
          </a:endParaRPr>
        </a:p>
      </dgm:t>
    </dgm:pt>
    <dgm:pt modelId="{B8034929-6DC4-4A48-836B-605FA47BD7E8}" type="sibTrans" cxnId="{9477D9FA-5708-4F65-88AF-149A97667C4E}">
      <dgm:prSet/>
      <dgm:spPr/>
      <dgm:t>
        <a:bodyPr/>
        <a:lstStyle/>
        <a:p>
          <a:endParaRPr lang="en-US" sz="1400">
            <a:solidFill>
              <a:schemeClr val="tx1"/>
            </a:solidFill>
          </a:endParaRPr>
        </a:p>
      </dgm:t>
    </dgm:pt>
    <dgm:pt modelId="{F766FF3D-7559-435D-8514-C6EA5D0756DA}">
      <dgm:prSet phldrT="[Text]" phldr="0" custT="1"/>
      <dgm:spPr>
        <a:ln>
          <a:solidFill>
            <a:schemeClr val="tx1"/>
          </a:solidFill>
        </a:ln>
      </dgm:spPr>
      <dgm:t>
        <a:bodyPr anchor="ctr"/>
        <a:lstStyle/>
        <a:p>
          <a:pPr algn="ctr" rtl="0"/>
          <a:r>
            <a:rPr lang="en-US" sz="1600">
              <a:latin typeface="FrankRuehl" panose="020E0503060101010101" pitchFamily="34" charset="-79"/>
              <a:ea typeface="Times New Roman" panose="02020603050405020304" pitchFamily="18" charset="0"/>
              <a:cs typeface="FrankRuehl" panose="020E0503060101010101" pitchFamily="34" charset="-79"/>
            </a:rPr>
            <a:t>Sector-based rules</a:t>
          </a:r>
        </a:p>
      </dgm:t>
    </dgm:pt>
    <dgm:pt modelId="{6B395205-80C7-42B0-8A3D-66565CC960AA}" type="parTrans" cxnId="{218212B6-A75D-47BC-974C-185D0D326FEA}">
      <dgm:prSet/>
      <dgm:spPr/>
      <dgm:t>
        <a:bodyPr/>
        <a:lstStyle/>
        <a:p>
          <a:endParaRPr lang="en-US" sz="1400">
            <a:solidFill>
              <a:schemeClr val="tx1"/>
            </a:solidFill>
          </a:endParaRPr>
        </a:p>
      </dgm:t>
    </dgm:pt>
    <dgm:pt modelId="{C2CDC9DF-30E6-488E-ADFE-683C1AC91A44}" type="sibTrans" cxnId="{218212B6-A75D-47BC-974C-185D0D326FEA}">
      <dgm:prSet/>
      <dgm:spPr/>
      <dgm:t>
        <a:bodyPr/>
        <a:lstStyle/>
        <a:p>
          <a:endParaRPr lang="en-US" sz="1400">
            <a:solidFill>
              <a:schemeClr val="tx1"/>
            </a:solidFill>
          </a:endParaRPr>
        </a:p>
      </dgm:t>
    </dgm:pt>
    <dgm:pt modelId="{FE20CF22-23EC-40A5-982A-4393EA368016}">
      <dgm:prSet phldrT="[Text]" custT="1"/>
      <dgm:spPr>
        <a:ln>
          <a:solidFill>
            <a:schemeClr val="tx1"/>
          </a:solidFill>
        </a:ln>
      </dgm:spPr>
      <dgm:t>
        <a:bodyPr anchor="ctr"/>
        <a:lstStyle/>
        <a:p>
          <a:pPr algn="ctr" rtl="0"/>
          <a:r>
            <a:rPr lang="en-US" sz="1600">
              <a:latin typeface="FrankRuehl" panose="020E0503060101010101" pitchFamily="34" charset="-79"/>
              <a:ea typeface="Times New Roman" panose="02020603050405020304" pitchFamily="18" charset="0"/>
              <a:cs typeface="FrankRuehl" panose="020E0503060101010101" pitchFamily="34" charset="-79"/>
            </a:rPr>
            <a:t>NAAQS Reviews</a:t>
          </a:r>
        </a:p>
        <a:p>
          <a:pPr algn="ctr" rtl="0"/>
          <a:r>
            <a:rPr lang="en-US" sz="1600">
              <a:latin typeface="FrankRuehl" panose="020E0503060101010101" pitchFamily="34" charset="-79"/>
              <a:ea typeface="Times New Roman" panose="02020603050405020304" pitchFamily="18" charset="0"/>
              <a:cs typeface="FrankRuehl" panose="020E0503060101010101" pitchFamily="34" charset="-79"/>
            </a:rPr>
            <a:t>(e.g., REAs)</a:t>
          </a:r>
          <a:endParaRPr lang="en-US" sz="1200">
            <a:latin typeface="FrankRuehl" panose="020E0503060101010101" pitchFamily="34" charset="-79"/>
            <a:ea typeface="Times New Roman" panose="02020603050405020304" pitchFamily="18" charset="0"/>
            <a:cs typeface="FrankRuehl" panose="020E0503060101010101" pitchFamily="34" charset="-79"/>
          </a:endParaRPr>
        </a:p>
      </dgm:t>
    </dgm:pt>
    <dgm:pt modelId="{46CCD7A6-9455-49BB-AAC1-B38E443B0367}" type="parTrans" cxnId="{A3789934-327C-4DE5-8954-683495E363D6}">
      <dgm:prSet/>
      <dgm:spPr/>
      <dgm:t>
        <a:bodyPr/>
        <a:lstStyle/>
        <a:p>
          <a:endParaRPr lang="en-US" sz="1400">
            <a:solidFill>
              <a:schemeClr val="tx1"/>
            </a:solidFill>
          </a:endParaRPr>
        </a:p>
      </dgm:t>
    </dgm:pt>
    <dgm:pt modelId="{0ABC8F01-D842-4B4B-911A-D75F44584A1D}" type="sibTrans" cxnId="{A3789934-327C-4DE5-8954-683495E363D6}">
      <dgm:prSet/>
      <dgm:spPr/>
      <dgm:t>
        <a:bodyPr/>
        <a:lstStyle/>
        <a:p>
          <a:endParaRPr lang="en-US" sz="1400">
            <a:solidFill>
              <a:schemeClr val="tx1"/>
            </a:solidFill>
          </a:endParaRPr>
        </a:p>
      </dgm:t>
    </dgm:pt>
    <dgm:pt modelId="{D15F80B0-A961-4B86-A808-6E58E3C4C817}">
      <dgm:prSet phldrT="[Text]" custT="1"/>
      <dgm:spPr>
        <a:ln>
          <a:solidFill>
            <a:schemeClr val="tx1"/>
          </a:solidFill>
        </a:ln>
      </dgm:spPr>
      <dgm:t>
        <a:bodyPr anchor="ctr"/>
        <a:lstStyle/>
        <a:p>
          <a:pPr algn="ctr">
            <a:buNone/>
          </a:pPr>
          <a:r>
            <a:rPr lang="en-US" sz="1600">
              <a:latin typeface="FrankRuehl" panose="020E0503060101010101" pitchFamily="34" charset="-79"/>
              <a:cs typeface="FrankRuehl" panose="020E0503060101010101" pitchFamily="34" charset="-79"/>
            </a:rPr>
            <a:t>Multi-pollutant </a:t>
          </a:r>
        </a:p>
        <a:p>
          <a:pPr algn="ctr">
            <a:buNone/>
          </a:pPr>
          <a:r>
            <a:rPr lang="en-US" sz="1600">
              <a:latin typeface="FrankRuehl" panose="020E0503060101010101" pitchFamily="34" charset="-79"/>
              <a:cs typeface="FrankRuehl" panose="020E0503060101010101" pitchFamily="34" charset="-79"/>
            </a:rPr>
            <a:t>air quality planning</a:t>
          </a:r>
        </a:p>
      </dgm:t>
    </dgm:pt>
    <dgm:pt modelId="{C2E7BAF9-7800-4A3A-B107-D3686264984F}" type="sibTrans" cxnId="{D792A7EA-D2BD-4D39-80FE-A42EB7BDC061}">
      <dgm:prSet/>
      <dgm:spPr/>
      <dgm:t>
        <a:bodyPr/>
        <a:lstStyle/>
        <a:p>
          <a:endParaRPr lang="en-US" sz="1400">
            <a:solidFill>
              <a:schemeClr val="tx1"/>
            </a:solidFill>
          </a:endParaRPr>
        </a:p>
      </dgm:t>
    </dgm:pt>
    <dgm:pt modelId="{4DC76FBF-C719-4A99-AF70-95D585484E12}" type="parTrans" cxnId="{D792A7EA-D2BD-4D39-80FE-A42EB7BDC061}">
      <dgm:prSet/>
      <dgm:spPr/>
      <dgm:t>
        <a:bodyPr/>
        <a:lstStyle/>
        <a:p>
          <a:endParaRPr lang="en-US" sz="1400">
            <a:solidFill>
              <a:schemeClr val="tx1"/>
            </a:solidFill>
          </a:endParaRPr>
        </a:p>
      </dgm:t>
    </dgm:pt>
    <dgm:pt modelId="{AC9971E5-2B2A-4078-8C9C-D98EA8B05A68}">
      <dgm:prSet phldrT="[Text]" custT="1"/>
      <dgm:spPr>
        <a:ln>
          <a:solidFill>
            <a:schemeClr val="tx1"/>
          </a:solidFill>
        </a:ln>
      </dgm:spPr>
      <dgm:t>
        <a:bodyPr anchor="ctr"/>
        <a:lstStyle/>
        <a:p>
          <a:pPr algn="ctr" rtl="0">
            <a:buNone/>
          </a:pPr>
          <a:r>
            <a:rPr lang="en-US" sz="1600">
              <a:latin typeface="FrankRuehl" panose="020E0503060101010101" pitchFamily="34" charset="-79"/>
              <a:cs typeface="FrankRuehl" panose="020E0503060101010101" pitchFamily="34" charset="-79"/>
            </a:rPr>
            <a:t>NAAQS Implementation</a:t>
          </a:r>
        </a:p>
        <a:p>
          <a:pPr algn="ctr" rtl="0">
            <a:buNone/>
          </a:pPr>
          <a:r>
            <a:rPr lang="en-US" sz="1600">
              <a:latin typeface="FrankRuehl" panose="020E0503060101010101" pitchFamily="34" charset="-79"/>
              <a:cs typeface="FrankRuehl" panose="020E0503060101010101" pitchFamily="34" charset="-79"/>
            </a:rPr>
            <a:t>(e.g., Advance Program)</a:t>
          </a:r>
        </a:p>
      </dgm:t>
    </dgm:pt>
    <dgm:pt modelId="{32707174-C3C5-4DB6-B9D7-4C9D6219FE81}" type="sibTrans" cxnId="{36E0133A-AFB1-49A6-BE30-12EBC03DC4CD}">
      <dgm:prSet/>
      <dgm:spPr/>
      <dgm:t>
        <a:bodyPr/>
        <a:lstStyle/>
        <a:p>
          <a:endParaRPr lang="en-US" sz="1400">
            <a:solidFill>
              <a:schemeClr val="tx1"/>
            </a:solidFill>
          </a:endParaRPr>
        </a:p>
      </dgm:t>
    </dgm:pt>
    <dgm:pt modelId="{81C1CFD0-BBC4-4A10-B562-BD549B28753F}" type="parTrans" cxnId="{36E0133A-AFB1-49A6-BE30-12EBC03DC4CD}">
      <dgm:prSet/>
      <dgm:spPr/>
      <dgm:t>
        <a:bodyPr/>
        <a:lstStyle/>
        <a:p>
          <a:endParaRPr lang="en-US" sz="1400">
            <a:solidFill>
              <a:schemeClr val="tx1"/>
            </a:solidFill>
          </a:endParaRPr>
        </a:p>
      </dgm:t>
    </dgm:pt>
    <dgm:pt modelId="{E4C5C7ED-58F0-4E35-AA9D-4C92A864585D}">
      <dgm:prSet phldr="0" custT="1"/>
      <dgm:spPr>
        <a:ln>
          <a:solidFill>
            <a:schemeClr val="tx1"/>
          </a:solidFill>
        </a:ln>
      </dgm:spPr>
      <dgm:t>
        <a:bodyPr/>
        <a:lstStyle/>
        <a:p>
          <a:pPr rtl="0"/>
          <a:r>
            <a:rPr lang="en-US" sz="1600">
              <a:latin typeface="FrankRuehl" panose="020E0503060101010101" pitchFamily="34" charset="-79"/>
              <a:cs typeface="FrankRuehl" panose="020E0503060101010101" pitchFamily="34" charset="-79"/>
            </a:rPr>
            <a:t>Sector-based</a:t>
          </a:r>
          <a:r>
            <a:rPr lang="en-US" sz="1600">
              <a:latin typeface="FrankRuehl" panose="020E0503060101010101" pitchFamily="34" charset="-79"/>
              <a:ea typeface="Times New Roman" panose="02020603050405020304" pitchFamily="18" charset="0"/>
              <a:cs typeface="FrankRuehl" panose="020E0503060101010101" pitchFamily="34" charset="-79"/>
            </a:rPr>
            <a:t> </a:t>
          </a:r>
          <a:r>
            <a:rPr lang="en-US" sz="1600">
              <a:latin typeface="FrankRuehl" panose="020E0503060101010101" pitchFamily="34" charset="-79"/>
              <a:cs typeface="FrankRuehl" panose="020E0503060101010101" pitchFamily="34" charset="-79"/>
            </a:rPr>
            <a:t>rules</a:t>
          </a:r>
        </a:p>
      </dgm:t>
    </dgm:pt>
    <dgm:pt modelId="{51A0F795-B282-46F9-A173-909992E850A0}" type="parTrans" cxnId="{E65E5835-FAE8-4241-A8C8-BBEFFF38DDE9}">
      <dgm:prSet/>
      <dgm:spPr/>
      <dgm:t>
        <a:bodyPr/>
        <a:lstStyle/>
        <a:p>
          <a:endParaRPr lang="en-US"/>
        </a:p>
      </dgm:t>
    </dgm:pt>
    <dgm:pt modelId="{3F7613A9-A165-43C4-8996-0CE7178BF13F}" type="sibTrans" cxnId="{E65E5835-FAE8-4241-A8C8-BBEFFF38DDE9}">
      <dgm:prSet/>
      <dgm:spPr/>
      <dgm:t>
        <a:bodyPr/>
        <a:lstStyle/>
        <a:p>
          <a:endParaRPr lang="en-US"/>
        </a:p>
      </dgm:t>
    </dgm:pt>
    <dgm:pt modelId="{A38E29D2-CCB6-45BA-A963-38D6A96CCB24}">
      <dgm:prSet phldr="0" custT="1"/>
      <dgm:spPr>
        <a:ln>
          <a:solidFill>
            <a:schemeClr val="tx1"/>
          </a:solidFill>
        </a:ln>
      </dgm:spPr>
      <dgm:t>
        <a:bodyPr/>
        <a:lstStyle/>
        <a:p>
          <a:pPr algn="ctr" rtl="0"/>
          <a:r>
            <a:rPr lang="en-US" sz="1600" i="0">
              <a:latin typeface="FrankRuehl" panose="020E0503060101010101" pitchFamily="34" charset="-79"/>
              <a:cs typeface="FrankRuehl" panose="020E0503060101010101" pitchFamily="34" charset="-79"/>
            </a:rPr>
            <a:t>Environmental Justice</a:t>
          </a:r>
        </a:p>
      </dgm:t>
    </dgm:pt>
    <dgm:pt modelId="{3CAEBD40-3526-4C6F-B1E2-2190BA6FD52E}" type="parTrans" cxnId="{7E96345C-DB81-42F7-8A2C-8F2AEFFE1DBF}">
      <dgm:prSet/>
      <dgm:spPr/>
      <dgm:t>
        <a:bodyPr/>
        <a:lstStyle/>
        <a:p>
          <a:endParaRPr lang="en-US"/>
        </a:p>
      </dgm:t>
    </dgm:pt>
    <dgm:pt modelId="{3B1424BD-F0D9-4DE8-AA8F-5C70EC77A231}" type="sibTrans" cxnId="{7E96345C-DB81-42F7-8A2C-8F2AEFFE1DBF}">
      <dgm:prSet/>
      <dgm:spPr/>
      <dgm:t>
        <a:bodyPr/>
        <a:lstStyle/>
        <a:p>
          <a:endParaRPr lang="en-US"/>
        </a:p>
      </dgm:t>
    </dgm:pt>
    <dgm:pt modelId="{5433C70B-3AA6-465B-ACCA-2DF08BFC0212}">
      <dgm:prSet custT="1"/>
      <dgm:spPr>
        <a:ln>
          <a:solidFill>
            <a:schemeClr val="tx1"/>
          </a:solidFill>
        </a:ln>
      </dgm:spPr>
      <dgm:t>
        <a:bodyPr/>
        <a:lstStyle/>
        <a:p>
          <a:r>
            <a:rPr lang="en-US" sz="1600">
              <a:latin typeface="FrankRuehl" panose="020E0503060101010101" pitchFamily="34" charset="-79"/>
              <a:cs typeface="FrankRuehl" panose="020E0503060101010101" pitchFamily="34" charset="-79"/>
            </a:rPr>
            <a:t>Environmental Justice</a:t>
          </a:r>
        </a:p>
      </dgm:t>
    </dgm:pt>
    <dgm:pt modelId="{83DA036A-13D2-48EA-B8AC-D9799688AEB6}" type="parTrans" cxnId="{1EE6EE44-CD46-43FC-A259-7D0F8BE43947}">
      <dgm:prSet/>
      <dgm:spPr/>
      <dgm:t>
        <a:bodyPr/>
        <a:lstStyle/>
        <a:p>
          <a:endParaRPr lang="en-US"/>
        </a:p>
      </dgm:t>
    </dgm:pt>
    <dgm:pt modelId="{AC7B572E-ABB1-4854-9B43-6028F3C5DF5F}" type="sibTrans" cxnId="{1EE6EE44-CD46-43FC-A259-7D0F8BE43947}">
      <dgm:prSet/>
      <dgm:spPr/>
      <dgm:t>
        <a:bodyPr/>
        <a:lstStyle/>
        <a:p>
          <a:endParaRPr lang="en-US"/>
        </a:p>
      </dgm:t>
    </dgm:pt>
    <dgm:pt modelId="{3784BCE1-D6B6-4664-A427-99F02F272F67}">
      <dgm:prSet custT="1"/>
      <dgm:spPr>
        <a:ln>
          <a:solidFill>
            <a:schemeClr val="tx1"/>
          </a:solidFill>
        </a:ln>
      </dgm:spPr>
      <dgm:t>
        <a:bodyPr/>
        <a:lstStyle/>
        <a:p>
          <a:r>
            <a:rPr lang="en-US" sz="1600">
              <a:latin typeface="FrankRuehl" panose="020E0503060101010101" pitchFamily="34" charset="-79"/>
              <a:cs typeface="FrankRuehl" panose="020E0503060101010101" pitchFamily="34" charset="-79"/>
            </a:rPr>
            <a:t>Environmental Justice</a:t>
          </a:r>
        </a:p>
      </dgm:t>
    </dgm:pt>
    <dgm:pt modelId="{0E8DF538-EC06-4E1D-8871-6186ED21ED1D}" type="parTrans" cxnId="{5F7C0F04-6189-4496-AAB2-1B2DF97D0D4D}">
      <dgm:prSet/>
      <dgm:spPr/>
      <dgm:t>
        <a:bodyPr/>
        <a:lstStyle/>
        <a:p>
          <a:endParaRPr lang="en-US"/>
        </a:p>
      </dgm:t>
    </dgm:pt>
    <dgm:pt modelId="{6AB9DD37-5E54-4663-A104-BB8A43C0B4C0}" type="sibTrans" cxnId="{5F7C0F04-6189-4496-AAB2-1B2DF97D0D4D}">
      <dgm:prSet/>
      <dgm:spPr/>
      <dgm:t>
        <a:bodyPr/>
        <a:lstStyle/>
        <a:p>
          <a:endParaRPr lang="en-US"/>
        </a:p>
      </dgm:t>
    </dgm:pt>
    <dgm:pt modelId="{818BD9C2-6D97-4174-93ED-A3FA3C2C22D0}">
      <dgm:prSet phldrT="[Text]" phldr="0" custT="1"/>
      <dgm:spPr>
        <a:ln>
          <a:solidFill>
            <a:schemeClr val="tx1"/>
          </a:solidFill>
        </a:ln>
      </dgm:spPr>
      <dgm:t>
        <a:bodyPr anchor="ctr"/>
        <a:lstStyle/>
        <a:p>
          <a:pPr algn="ctr" rtl="0"/>
          <a:r>
            <a:rPr lang="en-US" sz="1600">
              <a:latin typeface="FrankRuehl" panose="020E0503060101010101" pitchFamily="34" charset="-79"/>
              <a:ea typeface="Times New Roman" panose="02020603050405020304" pitchFamily="18" charset="0"/>
              <a:cs typeface="FrankRuehl" panose="020E0503060101010101" pitchFamily="34" charset="-79"/>
            </a:rPr>
            <a:t>National risk screening </a:t>
          </a:r>
        </a:p>
        <a:p>
          <a:pPr algn="ctr" rtl="0"/>
          <a:r>
            <a:rPr lang="en-US" sz="1600">
              <a:latin typeface="FrankRuehl" panose="020E0503060101010101" pitchFamily="34" charset="-79"/>
              <a:ea typeface="Times New Roman" panose="02020603050405020304" pitchFamily="18" charset="0"/>
              <a:cs typeface="FrankRuehl" panose="020E0503060101010101" pitchFamily="34" charset="-79"/>
            </a:rPr>
            <a:t>for air toxics</a:t>
          </a:r>
        </a:p>
      </dgm:t>
    </dgm:pt>
    <dgm:pt modelId="{1BA4452E-8F66-4806-AEF0-5560FF4C2B7D}" type="sibTrans" cxnId="{3DE87881-19A9-4316-9A1A-1257926DBA7C}">
      <dgm:prSet/>
      <dgm:spPr/>
      <dgm:t>
        <a:bodyPr/>
        <a:lstStyle/>
        <a:p>
          <a:endParaRPr lang="en-US" sz="1400">
            <a:solidFill>
              <a:schemeClr val="tx1"/>
            </a:solidFill>
          </a:endParaRPr>
        </a:p>
      </dgm:t>
    </dgm:pt>
    <dgm:pt modelId="{A8373AC9-304F-49DB-A19A-4483BB6A218D}" type="parTrans" cxnId="{3DE87881-19A9-4316-9A1A-1257926DBA7C}">
      <dgm:prSet/>
      <dgm:spPr/>
      <dgm:t>
        <a:bodyPr/>
        <a:lstStyle/>
        <a:p>
          <a:endParaRPr lang="en-US" sz="1400">
            <a:solidFill>
              <a:schemeClr val="tx1"/>
            </a:solidFill>
          </a:endParaRPr>
        </a:p>
      </dgm:t>
    </dgm:pt>
    <dgm:pt modelId="{9338BAA7-C7B8-474E-81FA-F4425E458642}" type="pres">
      <dgm:prSet presAssocID="{0B5160C5-4385-49A8-8D75-D39B030362BC}" presName="theList" presStyleCnt="0">
        <dgm:presLayoutVars>
          <dgm:dir/>
          <dgm:animLvl val="lvl"/>
          <dgm:resizeHandles val="exact"/>
        </dgm:presLayoutVars>
      </dgm:prSet>
      <dgm:spPr/>
    </dgm:pt>
    <dgm:pt modelId="{5F88B201-2EA8-49E7-BCAD-3146F793FB8C}" type="pres">
      <dgm:prSet presAssocID="{3F4A0963-81CC-4EEC-BADA-AF83CFF28780}" presName="compNode" presStyleCnt="0"/>
      <dgm:spPr/>
    </dgm:pt>
    <dgm:pt modelId="{42831C9C-8A18-4A91-BAA1-E72A43E73A4C}" type="pres">
      <dgm:prSet presAssocID="{3F4A0963-81CC-4EEC-BADA-AF83CFF28780}" presName="aNode" presStyleLbl="bgShp" presStyleIdx="0" presStyleCnt="3" custScaleX="131940"/>
      <dgm:spPr/>
    </dgm:pt>
    <dgm:pt modelId="{1B75B41C-62D9-4EFB-AA4E-8712D7443CD2}" type="pres">
      <dgm:prSet presAssocID="{3F4A0963-81CC-4EEC-BADA-AF83CFF28780}" presName="textNode" presStyleLbl="bgShp" presStyleIdx="0" presStyleCnt="3"/>
      <dgm:spPr/>
    </dgm:pt>
    <dgm:pt modelId="{87CE7BF4-D3E1-41B9-92EC-27BF9B20426D}" type="pres">
      <dgm:prSet presAssocID="{3F4A0963-81CC-4EEC-BADA-AF83CFF28780}" presName="compChildNode" presStyleCnt="0"/>
      <dgm:spPr/>
    </dgm:pt>
    <dgm:pt modelId="{B8A4D904-1F49-491E-AD89-5BA51F802E5F}" type="pres">
      <dgm:prSet presAssocID="{3F4A0963-81CC-4EEC-BADA-AF83CFF28780}" presName="theInnerList" presStyleCnt="0"/>
      <dgm:spPr/>
    </dgm:pt>
    <dgm:pt modelId="{7CF3C2FE-BC3A-4814-B2E0-FAB07D187C42}" type="pres">
      <dgm:prSet presAssocID="{58639890-2D0A-4EE3-9DBF-1035992C504C}" presName="childNode" presStyleLbl="node1" presStyleIdx="0" presStyleCnt="11" custScaleX="161051" custScaleY="110560">
        <dgm:presLayoutVars>
          <dgm:bulletEnabled val="1"/>
        </dgm:presLayoutVars>
      </dgm:prSet>
      <dgm:spPr/>
    </dgm:pt>
    <dgm:pt modelId="{9208AF1C-7953-4F9B-BB5D-711F51463927}" type="pres">
      <dgm:prSet presAssocID="{58639890-2D0A-4EE3-9DBF-1035992C504C}" presName="aSpace2" presStyleCnt="0"/>
      <dgm:spPr/>
    </dgm:pt>
    <dgm:pt modelId="{4CA21616-A71A-4DA2-A8CA-889942A1790F}" type="pres">
      <dgm:prSet presAssocID="{E4C5C7ED-58F0-4E35-AA9D-4C92A864585D}" presName="childNode" presStyleLbl="node1" presStyleIdx="1" presStyleCnt="11" custScaleX="159885">
        <dgm:presLayoutVars>
          <dgm:bulletEnabled val="1"/>
        </dgm:presLayoutVars>
      </dgm:prSet>
      <dgm:spPr/>
    </dgm:pt>
    <dgm:pt modelId="{90091AB5-33E5-4C3A-96C4-356544846E92}" type="pres">
      <dgm:prSet presAssocID="{E4C5C7ED-58F0-4E35-AA9D-4C92A864585D}" presName="aSpace2" presStyleCnt="0"/>
      <dgm:spPr/>
    </dgm:pt>
    <dgm:pt modelId="{6C4A38DC-29A0-47F1-B896-214280E06FC6}" type="pres">
      <dgm:prSet presAssocID="{FE56EFCB-691D-4F8B-8A23-6DA1C83D7005}" presName="childNode" presStyleLbl="node1" presStyleIdx="2" presStyleCnt="11" custScaleX="161051" custScaleY="96494">
        <dgm:presLayoutVars>
          <dgm:bulletEnabled val="1"/>
        </dgm:presLayoutVars>
      </dgm:prSet>
      <dgm:spPr/>
    </dgm:pt>
    <dgm:pt modelId="{A20E8D02-2167-4239-B50A-6B9F07D71899}" type="pres">
      <dgm:prSet presAssocID="{FE56EFCB-691D-4F8B-8A23-6DA1C83D7005}" presName="aSpace2" presStyleCnt="0"/>
      <dgm:spPr/>
    </dgm:pt>
    <dgm:pt modelId="{78DD34F4-B292-4786-99DB-CD43C2804A80}" type="pres">
      <dgm:prSet presAssocID="{5433C70B-3AA6-465B-ACCA-2DF08BFC0212}" presName="childNode" presStyleLbl="node1" presStyleIdx="3" presStyleCnt="11" custScaleX="159575">
        <dgm:presLayoutVars>
          <dgm:bulletEnabled val="1"/>
        </dgm:presLayoutVars>
      </dgm:prSet>
      <dgm:spPr/>
    </dgm:pt>
    <dgm:pt modelId="{5D78357E-ADDD-436B-B71B-CCBF710C29F5}" type="pres">
      <dgm:prSet presAssocID="{3F4A0963-81CC-4EEC-BADA-AF83CFF28780}" presName="aSpace" presStyleCnt="0"/>
      <dgm:spPr/>
    </dgm:pt>
    <dgm:pt modelId="{B7FE445A-6054-4D97-9C67-860BF13519E5}" type="pres">
      <dgm:prSet presAssocID="{50B38820-2598-46BE-8295-803A76BF6776}" presName="compNode" presStyleCnt="0"/>
      <dgm:spPr/>
    </dgm:pt>
    <dgm:pt modelId="{98D3F26B-8A7C-418D-B3FD-683885ED5D2A}" type="pres">
      <dgm:prSet presAssocID="{50B38820-2598-46BE-8295-803A76BF6776}" presName="aNode" presStyleLbl="bgShp" presStyleIdx="1" presStyleCnt="3" custScaleX="137741" custScaleY="99703"/>
      <dgm:spPr/>
    </dgm:pt>
    <dgm:pt modelId="{48C4F3DB-ABA3-477D-B311-232CF366B838}" type="pres">
      <dgm:prSet presAssocID="{50B38820-2598-46BE-8295-803A76BF6776}" presName="textNode" presStyleLbl="bgShp" presStyleIdx="1" presStyleCnt="3"/>
      <dgm:spPr/>
    </dgm:pt>
    <dgm:pt modelId="{AD2F2B4A-5411-49FA-8B6B-8C51C3E35A7C}" type="pres">
      <dgm:prSet presAssocID="{50B38820-2598-46BE-8295-803A76BF6776}" presName="compChildNode" presStyleCnt="0"/>
      <dgm:spPr/>
    </dgm:pt>
    <dgm:pt modelId="{EF159879-74B9-4E2A-BD5C-BFA40651237B}" type="pres">
      <dgm:prSet presAssocID="{50B38820-2598-46BE-8295-803A76BF6776}" presName="theInnerList" presStyleCnt="0"/>
      <dgm:spPr/>
    </dgm:pt>
    <dgm:pt modelId="{FE76B947-D359-4483-96F0-6CEB7C54D99E}" type="pres">
      <dgm:prSet presAssocID="{818BD9C2-6D97-4174-93ED-A3FA3C2C22D0}" presName="childNode" presStyleLbl="node1" presStyleIdx="4" presStyleCnt="11" custScaleX="161051" custScaleY="161051">
        <dgm:presLayoutVars>
          <dgm:bulletEnabled val="1"/>
        </dgm:presLayoutVars>
      </dgm:prSet>
      <dgm:spPr/>
    </dgm:pt>
    <dgm:pt modelId="{0483B34E-EA16-4D90-ADF5-2F8F7EFACE2A}" type="pres">
      <dgm:prSet presAssocID="{818BD9C2-6D97-4174-93ED-A3FA3C2C22D0}" presName="aSpace2" presStyleCnt="0"/>
      <dgm:spPr/>
    </dgm:pt>
    <dgm:pt modelId="{C2288ACD-AB92-494C-8943-35653416B56B}" type="pres">
      <dgm:prSet presAssocID="{F766FF3D-7559-435D-8514-C6EA5D0756DA}" presName="childNode" presStyleLbl="node1" presStyleIdx="5" presStyleCnt="11" custScaleX="161051" custScaleY="161051">
        <dgm:presLayoutVars>
          <dgm:bulletEnabled val="1"/>
        </dgm:presLayoutVars>
      </dgm:prSet>
      <dgm:spPr/>
    </dgm:pt>
    <dgm:pt modelId="{F60B5B5E-786D-4A0D-89C7-F1EFBD405FA4}" type="pres">
      <dgm:prSet presAssocID="{F766FF3D-7559-435D-8514-C6EA5D0756DA}" presName="aSpace2" presStyleCnt="0"/>
      <dgm:spPr/>
    </dgm:pt>
    <dgm:pt modelId="{9AA093DD-266C-41CC-9B50-EC750B7488A0}" type="pres">
      <dgm:prSet presAssocID="{FE20CF22-23EC-40A5-982A-4393EA368016}" presName="childNode" presStyleLbl="node1" presStyleIdx="6" presStyleCnt="11" custScaleX="161051" custScaleY="134817">
        <dgm:presLayoutVars>
          <dgm:bulletEnabled val="1"/>
        </dgm:presLayoutVars>
      </dgm:prSet>
      <dgm:spPr/>
    </dgm:pt>
    <dgm:pt modelId="{8E3B71A5-DFDB-4028-8478-CBF7A3627301}" type="pres">
      <dgm:prSet presAssocID="{FE20CF22-23EC-40A5-982A-4393EA368016}" presName="aSpace2" presStyleCnt="0"/>
      <dgm:spPr/>
    </dgm:pt>
    <dgm:pt modelId="{3CD48A29-C7DD-486A-BA6D-61C5F9664DCA}" type="pres">
      <dgm:prSet presAssocID="{3784BCE1-D6B6-4664-A427-99F02F272F67}" presName="childNode" presStyleLbl="node1" presStyleIdx="7" presStyleCnt="11" custScaleX="162246" custScaleY="129896">
        <dgm:presLayoutVars>
          <dgm:bulletEnabled val="1"/>
        </dgm:presLayoutVars>
      </dgm:prSet>
      <dgm:spPr/>
    </dgm:pt>
    <dgm:pt modelId="{BA1E1FAF-661E-42FE-AA57-A55F37BE654E}" type="pres">
      <dgm:prSet presAssocID="{50B38820-2598-46BE-8295-803A76BF6776}" presName="aSpace" presStyleCnt="0"/>
      <dgm:spPr/>
    </dgm:pt>
    <dgm:pt modelId="{9B456988-2F57-4E45-A5F5-E8570B9FE5DE}" type="pres">
      <dgm:prSet presAssocID="{FA0DEE38-88C5-4ECF-9FC3-BED9F9FF0BDC}" presName="compNode" presStyleCnt="0"/>
      <dgm:spPr/>
    </dgm:pt>
    <dgm:pt modelId="{9FD24690-ED5E-4A30-864B-573E67982EB7}" type="pres">
      <dgm:prSet presAssocID="{FA0DEE38-88C5-4ECF-9FC3-BED9F9FF0BDC}" presName="aNode" presStyleLbl="bgShp" presStyleIdx="2" presStyleCnt="3" custScaleX="130651" custLinFactNeighborX="4956" custLinFactNeighborY="-1457"/>
      <dgm:spPr/>
    </dgm:pt>
    <dgm:pt modelId="{42AB1E6A-DAC2-4D8A-B953-385D0D40A828}" type="pres">
      <dgm:prSet presAssocID="{FA0DEE38-88C5-4ECF-9FC3-BED9F9FF0BDC}" presName="textNode" presStyleLbl="bgShp" presStyleIdx="2" presStyleCnt="3"/>
      <dgm:spPr/>
    </dgm:pt>
    <dgm:pt modelId="{C4F6CD90-C50B-47D0-96B2-286C5E225606}" type="pres">
      <dgm:prSet presAssocID="{FA0DEE38-88C5-4ECF-9FC3-BED9F9FF0BDC}" presName="compChildNode" presStyleCnt="0"/>
      <dgm:spPr/>
    </dgm:pt>
    <dgm:pt modelId="{762C0D4E-8B78-4441-968D-BF64DC0B9146}" type="pres">
      <dgm:prSet presAssocID="{FA0DEE38-88C5-4ECF-9FC3-BED9F9FF0BDC}" presName="theInnerList" presStyleCnt="0"/>
      <dgm:spPr/>
    </dgm:pt>
    <dgm:pt modelId="{58C93D61-3300-4DCD-9584-CDAEECD4BBDD}" type="pres">
      <dgm:prSet presAssocID="{AC9971E5-2B2A-4078-8C9C-D98EA8B05A68}" presName="childNode" presStyleLbl="node1" presStyleIdx="8" presStyleCnt="11" custScaleX="161051" custScaleY="117568" custLinFactY="200000" custLinFactNeighborX="1067" custLinFactNeighborY="250882">
        <dgm:presLayoutVars>
          <dgm:bulletEnabled val="1"/>
        </dgm:presLayoutVars>
      </dgm:prSet>
      <dgm:spPr/>
    </dgm:pt>
    <dgm:pt modelId="{1915716C-3554-4AED-90DE-45B9805E3CBA}" type="pres">
      <dgm:prSet presAssocID="{AC9971E5-2B2A-4078-8C9C-D98EA8B05A68}" presName="aSpace2" presStyleCnt="0"/>
      <dgm:spPr/>
    </dgm:pt>
    <dgm:pt modelId="{8367A920-220B-4285-AF44-50EAFEFD1BD6}" type="pres">
      <dgm:prSet presAssocID="{A38E29D2-CCB6-45BA-A963-38D6A96CCB24}" presName="childNode" presStyleLbl="node1" presStyleIdx="9" presStyleCnt="11" custScaleX="159892" custScaleY="102149" custLinFactY="-101934" custLinFactNeighborY="-200000">
        <dgm:presLayoutVars>
          <dgm:bulletEnabled val="1"/>
        </dgm:presLayoutVars>
      </dgm:prSet>
      <dgm:spPr/>
    </dgm:pt>
    <dgm:pt modelId="{ED599702-FB1F-4C77-92FC-619D5C92510A}" type="pres">
      <dgm:prSet presAssocID="{A38E29D2-CCB6-45BA-A963-38D6A96CCB24}" presName="aSpace2" presStyleCnt="0"/>
      <dgm:spPr/>
    </dgm:pt>
    <dgm:pt modelId="{97A8102C-D613-41A2-B08A-582DC3B247DC}" type="pres">
      <dgm:prSet presAssocID="{D15F80B0-A961-4B86-A808-6E58E3C4C817}" presName="childNode" presStyleLbl="node1" presStyleIdx="10" presStyleCnt="11" custScaleX="161051" custScaleY="103490" custLinFactY="-100573" custLinFactNeighborY="-200000">
        <dgm:presLayoutVars>
          <dgm:bulletEnabled val="1"/>
        </dgm:presLayoutVars>
      </dgm:prSet>
      <dgm:spPr/>
    </dgm:pt>
  </dgm:ptLst>
  <dgm:cxnLst>
    <dgm:cxn modelId="{5F7C0F04-6189-4496-AAB2-1B2DF97D0D4D}" srcId="{50B38820-2598-46BE-8295-803A76BF6776}" destId="{3784BCE1-D6B6-4664-A427-99F02F272F67}" srcOrd="3" destOrd="0" parTransId="{0E8DF538-EC06-4E1D-8871-6186ED21ED1D}" sibTransId="{6AB9DD37-5E54-4663-A104-BB8A43C0B4C0}"/>
    <dgm:cxn modelId="{07D8EB0D-EE4C-4B68-96F3-98C1FBC9883A}" type="presOf" srcId="{FA0DEE38-88C5-4ECF-9FC3-BED9F9FF0BDC}" destId="{9FD24690-ED5E-4A30-864B-573E67982EB7}" srcOrd="0" destOrd="0" presId="urn:microsoft.com/office/officeart/2005/8/layout/lProcess2"/>
    <dgm:cxn modelId="{7B1B3B0F-579F-4DF7-A2A5-ACF47F141CC1}" type="presOf" srcId="{F766FF3D-7559-435D-8514-C6EA5D0756DA}" destId="{C2288ACD-AB92-494C-8943-35653416B56B}" srcOrd="0" destOrd="0" presId="urn:microsoft.com/office/officeart/2005/8/layout/lProcess2"/>
    <dgm:cxn modelId="{2185A61B-3C69-4D93-A271-EFD461840135}" type="presOf" srcId="{3784BCE1-D6B6-4664-A427-99F02F272F67}" destId="{3CD48A29-C7DD-486A-BA6D-61C5F9664DCA}" srcOrd="0" destOrd="0" presId="urn:microsoft.com/office/officeart/2005/8/layout/lProcess2"/>
    <dgm:cxn modelId="{AB096023-D514-4BA8-885F-78BD6633E38C}" type="presOf" srcId="{3F4A0963-81CC-4EEC-BADA-AF83CFF28780}" destId="{1B75B41C-62D9-4EFB-AA4E-8712D7443CD2}" srcOrd="1" destOrd="0" presId="urn:microsoft.com/office/officeart/2005/8/layout/lProcess2"/>
    <dgm:cxn modelId="{86E5C82B-81E0-4440-BCF8-0321FF3B2EDB}" type="presOf" srcId="{FA0DEE38-88C5-4ECF-9FC3-BED9F9FF0BDC}" destId="{42AB1E6A-DAC2-4D8A-B953-385D0D40A828}" srcOrd="1" destOrd="0" presId="urn:microsoft.com/office/officeart/2005/8/layout/lProcess2"/>
    <dgm:cxn modelId="{A3789934-327C-4DE5-8954-683495E363D6}" srcId="{50B38820-2598-46BE-8295-803A76BF6776}" destId="{FE20CF22-23EC-40A5-982A-4393EA368016}" srcOrd="2" destOrd="0" parTransId="{46CCD7A6-9455-49BB-AAC1-B38E443B0367}" sibTransId="{0ABC8F01-D842-4B4B-911A-D75F44584A1D}"/>
    <dgm:cxn modelId="{E65E5835-FAE8-4241-A8C8-BBEFFF38DDE9}" srcId="{3F4A0963-81CC-4EEC-BADA-AF83CFF28780}" destId="{E4C5C7ED-58F0-4E35-AA9D-4C92A864585D}" srcOrd="1" destOrd="0" parTransId="{51A0F795-B282-46F9-A173-909992E850A0}" sibTransId="{3F7613A9-A165-43C4-8996-0CE7178BF13F}"/>
    <dgm:cxn modelId="{1E957E39-32BB-4AE2-BF26-E8A4F37E3427}" type="presOf" srcId="{58639890-2D0A-4EE3-9DBF-1035992C504C}" destId="{7CF3C2FE-BC3A-4814-B2E0-FAB07D187C42}" srcOrd="0" destOrd="0" presId="urn:microsoft.com/office/officeart/2005/8/layout/lProcess2"/>
    <dgm:cxn modelId="{36E0133A-AFB1-49A6-BE30-12EBC03DC4CD}" srcId="{FA0DEE38-88C5-4ECF-9FC3-BED9F9FF0BDC}" destId="{AC9971E5-2B2A-4078-8C9C-D98EA8B05A68}" srcOrd="0" destOrd="0" parTransId="{81C1CFD0-BBC4-4A10-B562-BD549B28753F}" sibTransId="{32707174-C3C5-4DB6-B9D7-4C9D6219FE81}"/>
    <dgm:cxn modelId="{9E6CD23E-90E9-4175-8AE6-CFA4B5772C1E}" type="presOf" srcId="{FE56EFCB-691D-4F8B-8A23-6DA1C83D7005}" destId="{6C4A38DC-29A0-47F1-B896-214280E06FC6}" srcOrd="0" destOrd="0" presId="urn:microsoft.com/office/officeart/2005/8/layout/lProcess2"/>
    <dgm:cxn modelId="{7E96345C-DB81-42F7-8A2C-8F2AEFFE1DBF}" srcId="{FA0DEE38-88C5-4ECF-9FC3-BED9F9FF0BDC}" destId="{A38E29D2-CCB6-45BA-A963-38D6A96CCB24}" srcOrd="1" destOrd="0" parTransId="{3CAEBD40-3526-4C6F-B1E2-2190BA6FD52E}" sibTransId="{3B1424BD-F0D9-4DE8-AA8F-5C70EC77A231}"/>
    <dgm:cxn modelId="{95437260-B508-4F5B-AEB3-9D6E63C5482D}" type="presOf" srcId="{D15F80B0-A961-4B86-A808-6E58E3C4C817}" destId="{97A8102C-D613-41A2-B08A-582DC3B247DC}" srcOrd="0" destOrd="0" presId="urn:microsoft.com/office/officeart/2005/8/layout/lProcess2"/>
    <dgm:cxn modelId="{D9F1E544-55B7-4896-912E-160EC0D08D09}" type="presOf" srcId="{E4C5C7ED-58F0-4E35-AA9D-4C92A864585D}" destId="{4CA21616-A71A-4DA2-A8CA-889942A1790F}" srcOrd="0" destOrd="0" presId="urn:microsoft.com/office/officeart/2005/8/layout/lProcess2"/>
    <dgm:cxn modelId="{1EE6EE44-CD46-43FC-A259-7D0F8BE43947}" srcId="{3F4A0963-81CC-4EEC-BADA-AF83CFF28780}" destId="{5433C70B-3AA6-465B-ACCA-2DF08BFC0212}" srcOrd="3" destOrd="0" parTransId="{83DA036A-13D2-48EA-B8AC-D9799688AEB6}" sibTransId="{AC7B572E-ABB1-4854-9B43-6028F3C5DF5F}"/>
    <dgm:cxn modelId="{CF34AE67-EEA4-4CAB-A4EC-FE81EAE9BF9E}" type="presOf" srcId="{50B38820-2598-46BE-8295-803A76BF6776}" destId="{48C4F3DB-ABA3-477D-B311-232CF366B838}" srcOrd="1" destOrd="0" presId="urn:microsoft.com/office/officeart/2005/8/layout/lProcess2"/>
    <dgm:cxn modelId="{FE2A517E-D4F8-401D-87BE-E1D95E635024}" type="presOf" srcId="{3F4A0963-81CC-4EEC-BADA-AF83CFF28780}" destId="{42831C9C-8A18-4A91-BAA1-E72A43E73A4C}" srcOrd="0" destOrd="0" presId="urn:microsoft.com/office/officeart/2005/8/layout/lProcess2"/>
    <dgm:cxn modelId="{3DE87881-19A9-4316-9A1A-1257926DBA7C}" srcId="{50B38820-2598-46BE-8295-803A76BF6776}" destId="{818BD9C2-6D97-4174-93ED-A3FA3C2C22D0}" srcOrd="0" destOrd="0" parTransId="{A8373AC9-304F-49DB-A19A-4483BB6A218D}" sibTransId="{1BA4452E-8F66-4806-AEF0-5560FF4C2B7D}"/>
    <dgm:cxn modelId="{37232F82-F412-46FC-B529-AEDE2584D209}" type="presOf" srcId="{A38E29D2-CCB6-45BA-A963-38D6A96CCB24}" destId="{8367A920-220B-4285-AF44-50EAFEFD1BD6}" srcOrd="0" destOrd="0" presId="urn:microsoft.com/office/officeart/2005/8/layout/lProcess2"/>
    <dgm:cxn modelId="{1E7CE484-D545-429C-BB2C-6D5BF758834B}" srcId="{3F4A0963-81CC-4EEC-BADA-AF83CFF28780}" destId="{58639890-2D0A-4EE3-9DBF-1035992C504C}" srcOrd="0" destOrd="0" parTransId="{BB0EB7C9-3CE5-48CB-939D-F89176F9275D}" sibTransId="{B78EFEDC-13D7-4F26-9BE5-98F601798491}"/>
    <dgm:cxn modelId="{AEC41B88-0597-496F-B73C-02EEF2BBED39}" type="presOf" srcId="{AC9971E5-2B2A-4078-8C9C-D98EA8B05A68}" destId="{58C93D61-3300-4DCD-9584-CDAEECD4BBDD}" srcOrd="0" destOrd="0" presId="urn:microsoft.com/office/officeart/2005/8/layout/lProcess2"/>
    <dgm:cxn modelId="{3AAA688C-4152-43C0-9DF8-F695887C6DBF}" type="presOf" srcId="{50B38820-2598-46BE-8295-803A76BF6776}" destId="{98D3F26B-8A7C-418D-B3FD-683885ED5D2A}" srcOrd="0" destOrd="0" presId="urn:microsoft.com/office/officeart/2005/8/layout/lProcess2"/>
    <dgm:cxn modelId="{F039CF96-7733-46F0-99AA-8C15B68D4F82}" type="presOf" srcId="{FE20CF22-23EC-40A5-982A-4393EA368016}" destId="{9AA093DD-266C-41CC-9B50-EC750B7488A0}" srcOrd="0" destOrd="0" presId="urn:microsoft.com/office/officeart/2005/8/layout/lProcess2"/>
    <dgm:cxn modelId="{F1B5C4A2-AB47-4E0F-AA3B-B62D8A006515}" srcId="{0B5160C5-4385-49A8-8D75-D39B030362BC}" destId="{3F4A0963-81CC-4EEC-BADA-AF83CFF28780}" srcOrd="0" destOrd="0" parTransId="{17DE3CCB-88E3-4EDE-AAB5-1DA1E5A5569B}" sibTransId="{B7BE7305-B9E1-4A9B-AC28-0D518C9F8BF6}"/>
    <dgm:cxn modelId="{218212B6-A75D-47BC-974C-185D0D326FEA}" srcId="{50B38820-2598-46BE-8295-803A76BF6776}" destId="{F766FF3D-7559-435D-8514-C6EA5D0756DA}" srcOrd="1" destOrd="0" parTransId="{6B395205-80C7-42B0-8A3D-66565CC960AA}" sibTransId="{C2CDC9DF-30E6-488E-ADFE-683C1AC91A44}"/>
    <dgm:cxn modelId="{D85D60C2-5794-4FF2-B6CE-6D042B3926A2}" type="presOf" srcId="{0B5160C5-4385-49A8-8D75-D39B030362BC}" destId="{9338BAA7-C7B8-474E-81FA-F4425E458642}" srcOrd="0" destOrd="0" presId="urn:microsoft.com/office/officeart/2005/8/layout/lProcess2"/>
    <dgm:cxn modelId="{A8BA4EC2-E4F1-42D8-827D-5C531A9DDD78}" type="presOf" srcId="{5433C70B-3AA6-465B-ACCA-2DF08BFC0212}" destId="{78DD34F4-B292-4786-99DB-CD43C2804A80}" srcOrd="0" destOrd="0" presId="urn:microsoft.com/office/officeart/2005/8/layout/lProcess2"/>
    <dgm:cxn modelId="{3BEEAFE8-075C-4479-B958-B1DF8749DA1B}" type="presOf" srcId="{818BD9C2-6D97-4174-93ED-A3FA3C2C22D0}" destId="{FE76B947-D359-4483-96F0-6CEB7C54D99E}" srcOrd="0" destOrd="0" presId="urn:microsoft.com/office/officeart/2005/8/layout/lProcess2"/>
    <dgm:cxn modelId="{D792A7EA-D2BD-4D39-80FE-A42EB7BDC061}" srcId="{FA0DEE38-88C5-4ECF-9FC3-BED9F9FF0BDC}" destId="{D15F80B0-A961-4B86-A808-6E58E3C4C817}" srcOrd="2" destOrd="0" parTransId="{4DC76FBF-C719-4A99-AF70-95D585484E12}" sibTransId="{C2E7BAF9-7800-4A3A-B107-D3686264984F}"/>
    <dgm:cxn modelId="{6A978EF6-C799-4CDE-9991-A0B83340A54C}" srcId="{0B5160C5-4385-49A8-8D75-D39B030362BC}" destId="{50B38820-2598-46BE-8295-803A76BF6776}" srcOrd="1" destOrd="0" parTransId="{ADFA1D7A-88CC-4C64-956C-B9CEC4E1D396}" sibTransId="{1D8728D6-083F-4778-BC09-CF89499AAACC}"/>
    <dgm:cxn modelId="{9477D9FA-5708-4F65-88AF-149A97667C4E}" srcId="{3F4A0963-81CC-4EEC-BADA-AF83CFF28780}" destId="{FE56EFCB-691D-4F8B-8A23-6DA1C83D7005}" srcOrd="2" destOrd="0" parTransId="{24D6D3CC-D0EB-45EC-B381-1FEDEF099854}" sibTransId="{B8034929-6DC4-4A48-836B-605FA47BD7E8}"/>
    <dgm:cxn modelId="{C99FD5FC-C47D-4AD0-8AE1-BA1534B6235E}" srcId="{0B5160C5-4385-49A8-8D75-D39B030362BC}" destId="{FA0DEE38-88C5-4ECF-9FC3-BED9F9FF0BDC}" srcOrd="2" destOrd="0" parTransId="{08C9CF5B-E4BD-4668-BDD4-01C3F97463B0}" sibTransId="{CDC36D0E-ADA8-4ED3-A601-00ABF659E90A}"/>
    <dgm:cxn modelId="{85445EF2-4BAC-49E0-B977-48E86730AEA3}" type="presParOf" srcId="{9338BAA7-C7B8-474E-81FA-F4425E458642}" destId="{5F88B201-2EA8-49E7-BCAD-3146F793FB8C}" srcOrd="0" destOrd="0" presId="urn:microsoft.com/office/officeart/2005/8/layout/lProcess2"/>
    <dgm:cxn modelId="{B437737C-BB51-4408-941F-08D46C42F358}" type="presParOf" srcId="{5F88B201-2EA8-49E7-BCAD-3146F793FB8C}" destId="{42831C9C-8A18-4A91-BAA1-E72A43E73A4C}" srcOrd="0" destOrd="0" presId="urn:microsoft.com/office/officeart/2005/8/layout/lProcess2"/>
    <dgm:cxn modelId="{0336C568-3042-4DBE-98AF-4780E2B75C60}" type="presParOf" srcId="{5F88B201-2EA8-49E7-BCAD-3146F793FB8C}" destId="{1B75B41C-62D9-4EFB-AA4E-8712D7443CD2}" srcOrd="1" destOrd="0" presId="urn:microsoft.com/office/officeart/2005/8/layout/lProcess2"/>
    <dgm:cxn modelId="{E7188935-2AF0-4648-ACCA-49506B9D4B69}" type="presParOf" srcId="{5F88B201-2EA8-49E7-BCAD-3146F793FB8C}" destId="{87CE7BF4-D3E1-41B9-92EC-27BF9B20426D}" srcOrd="2" destOrd="0" presId="urn:microsoft.com/office/officeart/2005/8/layout/lProcess2"/>
    <dgm:cxn modelId="{76EDB2DB-455B-44B6-A855-3CEBBBF3C421}" type="presParOf" srcId="{87CE7BF4-D3E1-41B9-92EC-27BF9B20426D}" destId="{B8A4D904-1F49-491E-AD89-5BA51F802E5F}" srcOrd="0" destOrd="0" presId="urn:microsoft.com/office/officeart/2005/8/layout/lProcess2"/>
    <dgm:cxn modelId="{14DEB9FA-6268-43FD-8B96-0BBFC8B61C2D}" type="presParOf" srcId="{B8A4D904-1F49-491E-AD89-5BA51F802E5F}" destId="{7CF3C2FE-BC3A-4814-B2E0-FAB07D187C42}" srcOrd="0" destOrd="0" presId="urn:microsoft.com/office/officeart/2005/8/layout/lProcess2"/>
    <dgm:cxn modelId="{AD48BC38-DB6E-4F6F-BB6B-C9863B241339}" type="presParOf" srcId="{B8A4D904-1F49-491E-AD89-5BA51F802E5F}" destId="{9208AF1C-7953-4F9B-BB5D-711F51463927}" srcOrd="1" destOrd="0" presId="urn:microsoft.com/office/officeart/2005/8/layout/lProcess2"/>
    <dgm:cxn modelId="{A78354E9-ED4F-4AE1-8FBB-AD3446E84AF9}" type="presParOf" srcId="{B8A4D904-1F49-491E-AD89-5BA51F802E5F}" destId="{4CA21616-A71A-4DA2-A8CA-889942A1790F}" srcOrd="2" destOrd="0" presId="urn:microsoft.com/office/officeart/2005/8/layout/lProcess2"/>
    <dgm:cxn modelId="{26151C12-16B7-4D3A-885B-CA42FC16B67C}" type="presParOf" srcId="{B8A4D904-1F49-491E-AD89-5BA51F802E5F}" destId="{90091AB5-33E5-4C3A-96C4-356544846E92}" srcOrd="3" destOrd="0" presId="urn:microsoft.com/office/officeart/2005/8/layout/lProcess2"/>
    <dgm:cxn modelId="{EE307F3E-10BA-40AA-924E-66619E7AB03D}" type="presParOf" srcId="{B8A4D904-1F49-491E-AD89-5BA51F802E5F}" destId="{6C4A38DC-29A0-47F1-B896-214280E06FC6}" srcOrd="4" destOrd="0" presId="urn:microsoft.com/office/officeart/2005/8/layout/lProcess2"/>
    <dgm:cxn modelId="{F40A0245-B558-427A-B3AA-23343F8086BB}" type="presParOf" srcId="{B8A4D904-1F49-491E-AD89-5BA51F802E5F}" destId="{A20E8D02-2167-4239-B50A-6B9F07D71899}" srcOrd="5" destOrd="0" presId="urn:microsoft.com/office/officeart/2005/8/layout/lProcess2"/>
    <dgm:cxn modelId="{BA54F8FF-4B32-48F1-A3B8-93D8E924305B}" type="presParOf" srcId="{B8A4D904-1F49-491E-AD89-5BA51F802E5F}" destId="{78DD34F4-B292-4786-99DB-CD43C2804A80}" srcOrd="6" destOrd="0" presId="urn:microsoft.com/office/officeart/2005/8/layout/lProcess2"/>
    <dgm:cxn modelId="{C10C3E48-ED80-4F02-8AD0-820C4589A46B}" type="presParOf" srcId="{9338BAA7-C7B8-474E-81FA-F4425E458642}" destId="{5D78357E-ADDD-436B-B71B-CCBF710C29F5}" srcOrd="1" destOrd="0" presId="urn:microsoft.com/office/officeart/2005/8/layout/lProcess2"/>
    <dgm:cxn modelId="{3746082E-D125-463E-BEDE-6F8DACFF603C}" type="presParOf" srcId="{9338BAA7-C7B8-474E-81FA-F4425E458642}" destId="{B7FE445A-6054-4D97-9C67-860BF13519E5}" srcOrd="2" destOrd="0" presId="urn:microsoft.com/office/officeart/2005/8/layout/lProcess2"/>
    <dgm:cxn modelId="{FED7E5B3-4114-4E91-94D4-969D8C51FF6B}" type="presParOf" srcId="{B7FE445A-6054-4D97-9C67-860BF13519E5}" destId="{98D3F26B-8A7C-418D-B3FD-683885ED5D2A}" srcOrd="0" destOrd="0" presId="urn:microsoft.com/office/officeart/2005/8/layout/lProcess2"/>
    <dgm:cxn modelId="{970C2B64-053B-4B7D-A2C0-EFB350F9DBE7}" type="presParOf" srcId="{B7FE445A-6054-4D97-9C67-860BF13519E5}" destId="{48C4F3DB-ABA3-477D-B311-232CF366B838}" srcOrd="1" destOrd="0" presId="urn:microsoft.com/office/officeart/2005/8/layout/lProcess2"/>
    <dgm:cxn modelId="{5D6178F5-4378-48A6-915B-6282395C9E0D}" type="presParOf" srcId="{B7FE445A-6054-4D97-9C67-860BF13519E5}" destId="{AD2F2B4A-5411-49FA-8B6B-8C51C3E35A7C}" srcOrd="2" destOrd="0" presId="urn:microsoft.com/office/officeart/2005/8/layout/lProcess2"/>
    <dgm:cxn modelId="{111E31EC-C1AC-4123-B3B0-0CFDDBBD4E62}" type="presParOf" srcId="{AD2F2B4A-5411-49FA-8B6B-8C51C3E35A7C}" destId="{EF159879-74B9-4E2A-BD5C-BFA40651237B}" srcOrd="0" destOrd="0" presId="urn:microsoft.com/office/officeart/2005/8/layout/lProcess2"/>
    <dgm:cxn modelId="{C30BCF4A-EDF1-4D5A-AAC6-68AACC6A1C28}" type="presParOf" srcId="{EF159879-74B9-4E2A-BD5C-BFA40651237B}" destId="{FE76B947-D359-4483-96F0-6CEB7C54D99E}" srcOrd="0" destOrd="0" presId="urn:microsoft.com/office/officeart/2005/8/layout/lProcess2"/>
    <dgm:cxn modelId="{95612A14-42AE-4DCF-82A0-464708A48F3E}" type="presParOf" srcId="{EF159879-74B9-4E2A-BD5C-BFA40651237B}" destId="{0483B34E-EA16-4D90-ADF5-2F8F7EFACE2A}" srcOrd="1" destOrd="0" presId="urn:microsoft.com/office/officeart/2005/8/layout/lProcess2"/>
    <dgm:cxn modelId="{27DD3274-C0E2-4275-A6F7-7B7282610DB5}" type="presParOf" srcId="{EF159879-74B9-4E2A-BD5C-BFA40651237B}" destId="{C2288ACD-AB92-494C-8943-35653416B56B}" srcOrd="2" destOrd="0" presId="urn:microsoft.com/office/officeart/2005/8/layout/lProcess2"/>
    <dgm:cxn modelId="{0F1508E3-8EF3-498C-A4A1-16C8FD3B7C96}" type="presParOf" srcId="{EF159879-74B9-4E2A-BD5C-BFA40651237B}" destId="{F60B5B5E-786D-4A0D-89C7-F1EFBD405FA4}" srcOrd="3" destOrd="0" presId="urn:microsoft.com/office/officeart/2005/8/layout/lProcess2"/>
    <dgm:cxn modelId="{F74EF653-1299-4701-AF3C-A00F071DBE0E}" type="presParOf" srcId="{EF159879-74B9-4E2A-BD5C-BFA40651237B}" destId="{9AA093DD-266C-41CC-9B50-EC750B7488A0}" srcOrd="4" destOrd="0" presId="urn:microsoft.com/office/officeart/2005/8/layout/lProcess2"/>
    <dgm:cxn modelId="{C67AB246-E8E5-45F2-888E-2E54F3061503}" type="presParOf" srcId="{EF159879-74B9-4E2A-BD5C-BFA40651237B}" destId="{8E3B71A5-DFDB-4028-8478-CBF7A3627301}" srcOrd="5" destOrd="0" presId="urn:microsoft.com/office/officeart/2005/8/layout/lProcess2"/>
    <dgm:cxn modelId="{3EDBE4C6-951B-483C-AAE4-4AB1C064AE0A}" type="presParOf" srcId="{EF159879-74B9-4E2A-BD5C-BFA40651237B}" destId="{3CD48A29-C7DD-486A-BA6D-61C5F9664DCA}" srcOrd="6" destOrd="0" presId="urn:microsoft.com/office/officeart/2005/8/layout/lProcess2"/>
    <dgm:cxn modelId="{40A934D8-99BB-4DD9-8462-61F3BA85151D}" type="presParOf" srcId="{9338BAA7-C7B8-474E-81FA-F4425E458642}" destId="{BA1E1FAF-661E-42FE-AA57-A55F37BE654E}" srcOrd="3" destOrd="0" presId="urn:microsoft.com/office/officeart/2005/8/layout/lProcess2"/>
    <dgm:cxn modelId="{CFD20313-F9F8-435E-84AE-571E835D73E6}" type="presParOf" srcId="{9338BAA7-C7B8-474E-81FA-F4425E458642}" destId="{9B456988-2F57-4E45-A5F5-E8570B9FE5DE}" srcOrd="4" destOrd="0" presId="urn:microsoft.com/office/officeart/2005/8/layout/lProcess2"/>
    <dgm:cxn modelId="{114DD5D6-C878-4387-B78F-4610CA8440C0}" type="presParOf" srcId="{9B456988-2F57-4E45-A5F5-E8570B9FE5DE}" destId="{9FD24690-ED5E-4A30-864B-573E67982EB7}" srcOrd="0" destOrd="0" presId="urn:microsoft.com/office/officeart/2005/8/layout/lProcess2"/>
    <dgm:cxn modelId="{D3511A65-75DC-41F1-9E89-5F89E210A80A}" type="presParOf" srcId="{9B456988-2F57-4E45-A5F5-E8570B9FE5DE}" destId="{42AB1E6A-DAC2-4D8A-B953-385D0D40A828}" srcOrd="1" destOrd="0" presId="urn:microsoft.com/office/officeart/2005/8/layout/lProcess2"/>
    <dgm:cxn modelId="{717DBB82-77EE-457F-A9CD-780F85D60A87}" type="presParOf" srcId="{9B456988-2F57-4E45-A5F5-E8570B9FE5DE}" destId="{C4F6CD90-C50B-47D0-96B2-286C5E225606}" srcOrd="2" destOrd="0" presId="urn:microsoft.com/office/officeart/2005/8/layout/lProcess2"/>
    <dgm:cxn modelId="{ABC33F06-1EDB-466B-A3FE-3A141440D93A}" type="presParOf" srcId="{C4F6CD90-C50B-47D0-96B2-286C5E225606}" destId="{762C0D4E-8B78-4441-968D-BF64DC0B9146}" srcOrd="0" destOrd="0" presId="urn:microsoft.com/office/officeart/2005/8/layout/lProcess2"/>
    <dgm:cxn modelId="{2D108D0E-0AF9-4E51-8F04-3C1F6CD711E4}" type="presParOf" srcId="{762C0D4E-8B78-4441-968D-BF64DC0B9146}" destId="{58C93D61-3300-4DCD-9584-CDAEECD4BBDD}" srcOrd="0" destOrd="0" presId="urn:microsoft.com/office/officeart/2005/8/layout/lProcess2"/>
    <dgm:cxn modelId="{122DBF99-1965-49A9-9CD7-3469E792C88E}" type="presParOf" srcId="{762C0D4E-8B78-4441-968D-BF64DC0B9146}" destId="{1915716C-3554-4AED-90DE-45B9805E3CBA}" srcOrd="1" destOrd="0" presId="urn:microsoft.com/office/officeart/2005/8/layout/lProcess2"/>
    <dgm:cxn modelId="{FCD3F372-1BDC-4B6D-8F7A-92E0BF2207B8}" type="presParOf" srcId="{762C0D4E-8B78-4441-968D-BF64DC0B9146}" destId="{8367A920-220B-4285-AF44-50EAFEFD1BD6}" srcOrd="2" destOrd="0" presId="urn:microsoft.com/office/officeart/2005/8/layout/lProcess2"/>
    <dgm:cxn modelId="{694D9310-470A-4436-B72B-C029C06424DD}" type="presParOf" srcId="{762C0D4E-8B78-4441-968D-BF64DC0B9146}" destId="{ED599702-FB1F-4C77-92FC-619D5C92510A}" srcOrd="3" destOrd="0" presId="urn:microsoft.com/office/officeart/2005/8/layout/lProcess2"/>
    <dgm:cxn modelId="{FEA225CD-2DFA-4853-8B0B-73995B798296}" type="presParOf" srcId="{762C0D4E-8B78-4441-968D-BF64DC0B9146}" destId="{97A8102C-D613-41A2-B08A-582DC3B247DC}"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831C9C-8A18-4A91-BAA1-E72A43E73A4C}">
      <dsp:nvSpPr>
        <dsp:cNvPr id="0" name=""/>
        <dsp:cNvSpPr/>
      </dsp:nvSpPr>
      <dsp:spPr>
        <a:xfrm>
          <a:off x="1044" y="0"/>
          <a:ext cx="3287458" cy="5198596"/>
        </a:xfrm>
        <a:prstGeom prst="roundRect">
          <a:avLst>
            <a:gd name="adj" fmla="val 10000"/>
          </a:avLst>
        </a:prstGeom>
        <a:solidFill>
          <a:srgbClr val="4B91D1"/>
        </a:solidFill>
        <a:ln>
          <a:solidFill>
            <a:srgbClr val="0070C0"/>
          </a:solid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ctr" defTabSz="1066800" rtl="0">
            <a:lnSpc>
              <a:spcPct val="100000"/>
            </a:lnSpc>
            <a:spcBef>
              <a:spcPct val="0"/>
            </a:spcBef>
            <a:spcAft>
              <a:spcPct val="35000"/>
            </a:spcAft>
            <a:buNone/>
          </a:pPr>
          <a:endParaRPr lang="en-US" sz="2400" b="0" kern="1200">
            <a:solidFill>
              <a:schemeClr val="tx1"/>
            </a:solidFill>
            <a:latin typeface="FrankRuehl" panose="020E0503060101010101" pitchFamily="34" charset="-79"/>
            <a:cs typeface="FrankRuehl" panose="020E0503060101010101" pitchFamily="34" charset="-79"/>
          </a:endParaRPr>
        </a:p>
        <a:p>
          <a:pPr marL="0" lvl="0" indent="0" algn="ctr" defTabSz="1066800" rtl="0">
            <a:lnSpc>
              <a:spcPct val="100000"/>
            </a:lnSpc>
            <a:spcBef>
              <a:spcPct val="0"/>
            </a:spcBef>
            <a:spcAft>
              <a:spcPct val="35000"/>
            </a:spcAft>
            <a:buNone/>
          </a:pPr>
          <a:r>
            <a:rPr lang="en-US" sz="2400" b="0" kern="1200">
              <a:solidFill>
                <a:schemeClr val="tx1"/>
              </a:solidFill>
              <a:latin typeface="+mj-lt"/>
              <a:cs typeface="FrankRuehl" panose="020E0503060101010101" pitchFamily="34" charset="-79"/>
            </a:rPr>
            <a:t>Benefit-Cost Analyses</a:t>
          </a:r>
        </a:p>
      </dsp:txBody>
      <dsp:txXfrm>
        <a:off x="1044" y="0"/>
        <a:ext cx="3287458" cy="1559578"/>
      </dsp:txXfrm>
    </dsp:sp>
    <dsp:sp modelId="{7CF3C2FE-BC3A-4814-B2E0-FAB07D187C42}">
      <dsp:nvSpPr>
        <dsp:cNvPr id="0" name=""/>
        <dsp:cNvSpPr/>
      </dsp:nvSpPr>
      <dsp:spPr>
        <a:xfrm>
          <a:off x="39654" y="1561036"/>
          <a:ext cx="3210237" cy="823616"/>
        </a:xfrm>
        <a:prstGeom prst="roundRect">
          <a:avLst>
            <a:gd name="adj" fmla="val 10000"/>
          </a:avLst>
        </a:prstGeom>
        <a:solidFill>
          <a:schemeClr val="l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n-US" sz="1600" kern="1200">
              <a:latin typeface="FrankRuehl" panose="020B0604020202020204" pitchFamily="34" charset="-79"/>
              <a:cs typeface="FrankRuehl" panose="020B0604020202020204" pitchFamily="34" charset="-79"/>
            </a:rPr>
            <a:t>NAAQS Reviews</a:t>
          </a:r>
        </a:p>
        <a:p>
          <a:pPr marL="0" lvl="0" indent="0" algn="ctr" defTabSz="711200" rtl="0">
            <a:lnSpc>
              <a:spcPct val="90000"/>
            </a:lnSpc>
            <a:spcBef>
              <a:spcPct val="0"/>
            </a:spcBef>
            <a:spcAft>
              <a:spcPct val="35000"/>
            </a:spcAft>
            <a:buNone/>
          </a:pPr>
          <a:r>
            <a:rPr lang="en-US" sz="1600" kern="1200">
              <a:latin typeface="FrankRuehl" panose="020B0604020202020204" pitchFamily="34" charset="-79"/>
              <a:cs typeface="FrankRuehl" panose="020B0604020202020204" pitchFamily="34" charset="-79"/>
            </a:rPr>
            <a:t>(e.g., RIAs)</a:t>
          </a:r>
        </a:p>
      </dsp:txBody>
      <dsp:txXfrm>
        <a:off x="63777" y="1585159"/>
        <a:ext cx="3161991" cy="775370"/>
      </dsp:txXfrm>
    </dsp:sp>
    <dsp:sp modelId="{4CA21616-A71A-4DA2-A8CA-889942A1790F}">
      <dsp:nvSpPr>
        <dsp:cNvPr id="0" name=""/>
        <dsp:cNvSpPr/>
      </dsp:nvSpPr>
      <dsp:spPr>
        <a:xfrm>
          <a:off x="51275" y="2499260"/>
          <a:ext cx="3186995" cy="744950"/>
        </a:xfrm>
        <a:prstGeom prst="roundRect">
          <a:avLst>
            <a:gd name="adj" fmla="val 10000"/>
          </a:avLst>
        </a:prstGeom>
        <a:solidFill>
          <a:schemeClr val="l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n-US" sz="1600" kern="1200">
              <a:latin typeface="FrankRuehl" panose="020E0503060101010101" pitchFamily="34" charset="-79"/>
              <a:cs typeface="FrankRuehl" panose="020E0503060101010101" pitchFamily="34" charset="-79"/>
            </a:rPr>
            <a:t>Sector-based</a:t>
          </a:r>
          <a:r>
            <a:rPr lang="en-US" sz="1600" kern="1200">
              <a:latin typeface="FrankRuehl" panose="020E0503060101010101" pitchFamily="34" charset="-79"/>
              <a:ea typeface="Times New Roman" panose="02020603050405020304" pitchFamily="18" charset="0"/>
              <a:cs typeface="FrankRuehl" panose="020E0503060101010101" pitchFamily="34" charset="-79"/>
            </a:rPr>
            <a:t> </a:t>
          </a:r>
          <a:r>
            <a:rPr lang="en-US" sz="1600" kern="1200">
              <a:latin typeface="FrankRuehl" panose="020E0503060101010101" pitchFamily="34" charset="-79"/>
              <a:cs typeface="FrankRuehl" panose="020E0503060101010101" pitchFamily="34" charset="-79"/>
            </a:rPr>
            <a:t>rules</a:t>
          </a:r>
        </a:p>
      </dsp:txBody>
      <dsp:txXfrm>
        <a:off x="73094" y="2521079"/>
        <a:ext cx="3143357" cy="701312"/>
      </dsp:txXfrm>
    </dsp:sp>
    <dsp:sp modelId="{6C4A38DC-29A0-47F1-B896-214280E06FC6}">
      <dsp:nvSpPr>
        <dsp:cNvPr id="0" name=""/>
        <dsp:cNvSpPr/>
      </dsp:nvSpPr>
      <dsp:spPr>
        <a:xfrm>
          <a:off x="39654" y="3358818"/>
          <a:ext cx="3210237" cy="718832"/>
        </a:xfrm>
        <a:prstGeom prst="roundRect">
          <a:avLst>
            <a:gd name="adj" fmla="val 10000"/>
          </a:avLst>
        </a:prstGeom>
        <a:solidFill>
          <a:schemeClr val="l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n-US" sz="1600" kern="1200">
              <a:latin typeface="FrankRuehl" panose="020E0503060101010101" pitchFamily="34" charset="-79"/>
              <a:ea typeface="Times New Roman" panose="02020603050405020304" pitchFamily="18" charset="0"/>
              <a:cs typeface="FrankRuehl" panose="020E0503060101010101" pitchFamily="34" charset="-79"/>
            </a:rPr>
            <a:t>NAAQS Implementation </a:t>
          </a:r>
        </a:p>
        <a:p>
          <a:pPr marL="0" lvl="0" indent="0" algn="ctr" defTabSz="711200" rtl="0">
            <a:lnSpc>
              <a:spcPct val="90000"/>
            </a:lnSpc>
            <a:spcBef>
              <a:spcPct val="0"/>
            </a:spcBef>
            <a:spcAft>
              <a:spcPct val="35000"/>
            </a:spcAft>
            <a:buNone/>
          </a:pPr>
          <a:r>
            <a:rPr lang="en-US" sz="1600" kern="1200">
              <a:latin typeface="FrankRuehl" panose="020E0503060101010101" pitchFamily="34" charset="-79"/>
              <a:ea typeface="Times New Roman" panose="02020603050405020304" pitchFamily="18" charset="0"/>
              <a:cs typeface="FrankRuehl" panose="020E0503060101010101" pitchFamily="34" charset="-79"/>
            </a:rPr>
            <a:t>(e.g., O3 transport)</a:t>
          </a:r>
        </a:p>
      </dsp:txBody>
      <dsp:txXfrm>
        <a:off x="60708" y="3379872"/>
        <a:ext cx="3168129" cy="676724"/>
      </dsp:txXfrm>
    </dsp:sp>
    <dsp:sp modelId="{78DD34F4-B292-4786-99DB-CD43C2804A80}">
      <dsp:nvSpPr>
        <dsp:cNvPr id="0" name=""/>
        <dsp:cNvSpPr/>
      </dsp:nvSpPr>
      <dsp:spPr>
        <a:xfrm>
          <a:off x="54365" y="4192258"/>
          <a:ext cx="3180816" cy="744950"/>
        </a:xfrm>
        <a:prstGeom prst="roundRect">
          <a:avLst>
            <a:gd name="adj" fmla="val 10000"/>
          </a:avLst>
        </a:prstGeom>
        <a:solidFill>
          <a:schemeClr val="l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en-US" sz="1600" kern="1200">
              <a:latin typeface="FrankRuehl" panose="020E0503060101010101" pitchFamily="34" charset="-79"/>
              <a:cs typeface="FrankRuehl" panose="020E0503060101010101" pitchFamily="34" charset="-79"/>
            </a:rPr>
            <a:t>Environmental Justice</a:t>
          </a:r>
        </a:p>
      </dsp:txBody>
      <dsp:txXfrm>
        <a:off x="76184" y="4214077"/>
        <a:ext cx="3137178" cy="701312"/>
      </dsp:txXfrm>
    </dsp:sp>
    <dsp:sp modelId="{98D3F26B-8A7C-418D-B3FD-683885ED5D2A}">
      <dsp:nvSpPr>
        <dsp:cNvPr id="0" name=""/>
        <dsp:cNvSpPr/>
      </dsp:nvSpPr>
      <dsp:spPr>
        <a:xfrm>
          <a:off x="3475375" y="7719"/>
          <a:ext cx="3431997" cy="5183156"/>
        </a:xfrm>
        <a:prstGeom prst="roundRect">
          <a:avLst>
            <a:gd name="adj" fmla="val 10000"/>
          </a:avLst>
        </a:prstGeom>
        <a:solidFill>
          <a:srgbClr val="4B91D1"/>
        </a:solidFill>
        <a:ln>
          <a:noFill/>
        </a:ln>
        <a:effectLst/>
      </dsp:spPr>
      <dsp:style>
        <a:lnRef idx="0">
          <a:scrgbClr r="0" g="0" b="0"/>
        </a:lnRef>
        <a:fillRef idx="1">
          <a:scrgbClr r="0" g="0" b="0"/>
        </a:fillRef>
        <a:effectRef idx="0">
          <a:scrgbClr r="0" g="0" b="0"/>
        </a:effectRef>
        <a:fontRef idx="minor"/>
      </dsp:style>
      <dsp:txBody>
        <a:bodyPr spcFirstLastPara="0" vert="horz" wrap="square" lIns="91440" tIns="274320" rIns="91440" bIns="91440" numCol="1" spcCol="1270" anchor="t" anchorCtr="0">
          <a:noAutofit/>
        </a:bodyPr>
        <a:lstStyle/>
        <a:p>
          <a:pPr marL="0" lvl="0" indent="0" algn="ctr" defTabSz="1066800" rtl="0">
            <a:lnSpc>
              <a:spcPct val="90000"/>
            </a:lnSpc>
            <a:spcBef>
              <a:spcPct val="0"/>
            </a:spcBef>
            <a:spcAft>
              <a:spcPts val="600"/>
            </a:spcAft>
            <a:buNone/>
          </a:pPr>
          <a:r>
            <a:rPr lang="en-US" sz="2400" kern="1200">
              <a:solidFill>
                <a:schemeClr val="tx1"/>
              </a:solidFill>
              <a:latin typeface="+mj-lt"/>
              <a:cs typeface="FrankRuehl" panose="020E0503060101010101" pitchFamily="34" charset="-79"/>
            </a:rPr>
            <a:t>Risk </a:t>
          </a:r>
        </a:p>
        <a:p>
          <a:pPr marL="0" lvl="0" indent="0" algn="ctr" defTabSz="1066800" rtl="0">
            <a:lnSpc>
              <a:spcPct val="90000"/>
            </a:lnSpc>
            <a:spcBef>
              <a:spcPct val="0"/>
            </a:spcBef>
            <a:spcAft>
              <a:spcPts val="600"/>
            </a:spcAft>
            <a:buNone/>
          </a:pPr>
          <a:r>
            <a:rPr lang="en-US" sz="2400" kern="1200">
              <a:solidFill>
                <a:schemeClr val="tx1"/>
              </a:solidFill>
              <a:latin typeface="+mj-lt"/>
              <a:cs typeface="FrankRuehl" panose="020E0503060101010101" pitchFamily="34" charset="-79"/>
            </a:rPr>
            <a:t>Assessments</a:t>
          </a:r>
        </a:p>
      </dsp:txBody>
      <dsp:txXfrm>
        <a:off x="3475375" y="7719"/>
        <a:ext cx="3431997" cy="1554946"/>
      </dsp:txXfrm>
    </dsp:sp>
    <dsp:sp modelId="{FE76B947-D359-4483-96F0-6CEB7C54D99E}">
      <dsp:nvSpPr>
        <dsp:cNvPr id="0" name=""/>
        <dsp:cNvSpPr/>
      </dsp:nvSpPr>
      <dsp:spPr>
        <a:xfrm>
          <a:off x="3586255" y="1559864"/>
          <a:ext cx="3210237" cy="859621"/>
        </a:xfrm>
        <a:prstGeom prst="roundRect">
          <a:avLst>
            <a:gd name="adj" fmla="val 10000"/>
          </a:avLst>
        </a:prstGeom>
        <a:solidFill>
          <a:schemeClr val="l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n-US" sz="1600" kern="1200">
              <a:latin typeface="FrankRuehl" panose="020E0503060101010101" pitchFamily="34" charset="-79"/>
              <a:ea typeface="Times New Roman" panose="02020603050405020304" pitchFamily="18" charset="0"/>
              <a:cs typeface="FrankRuehl" panose="020E0503060101010101" pitchFamily="34" charset="-79"/>
            </a:rPr>
            <a:t>National risk screening </a:t>
          </a:r>
        </a:p>
        <a:p>
          <a:pPr marL="0" lvl="0" indent="0" algn="ctr" defTabSz="711200" rtl="0">
            <a:lnSpc>
              <a:spcPct val="90000"/>
            </a:lnSpc>
            <a:spcBef>
              <a:spcPct val="0"/>
            </a:spcBef>
            <a:spcAft>
              <a:spcPct val="35000"/>
            </a:spcAft>
            <a:buNone/>
          </a:pPr>
          <a:r>
            <a:rPr lang="en-US" sz="1600" kern="1200">
              <a:latin typeface="FrankRuehl" panose="020E0503060101010101" pitchFamily="34" charset="-79"/>
              <a:ea typeface="Times New Roman" panose="02020603050405020304" pitchFamily="18" charset="0"/>
              <a:cs typeface="FrankRuehl" panose="020E0503060101010101" pitchFamily="34" charset="-79"/>
            </a:rPr>
            <a:t>for air toxics</a:t>
          </a:r>
        </a:p>
      </dsp:txBody>
      <dsp:txXfrm>
        <a:off x="3611432" y="1585041"/>
        <a:ext cx="3159883" cy="809267"/>
      </dsp:txXfrm>
    </dsp:sp>
    <dsp:sp modelId="{C2288ACD-AB92-494C-8943-35653416B56B}">
      <dsp:nvSpPr>
        <dsp:cNvPr id="0" name=""/>
        <dsp:cNvSpPr/>
      </dsp:nvSpPr>
      <dsp:spPr>
        <a:xfrm>
          <a:off x="3586255" y="2501601"/>
          <a:ext cx="3210237" cy="859621"/>
        </a:xfrm>
        <a:prstGeom prst="roundRect">
          <a:avLst>
            <a:gd name="adj" fmla="val 10000"/>
          </a:avLst>
        </a:prstGeom>
        <a:solidFill>
          <a:schemeClr val="l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n-US" sz="1600" kern="1200">
              <a:latin typeface="FrankRuehl" panose="020E0503060101010101" pitchFamily="34" charset="-79"/>
              <a:ea typeface="Times New Roman" panose="02020603050405020304" pitchFamily="18" charset="0"/>
              <a:cs typeface="FrankRuehl" panose="020E0503060101010101" pitchFamily="34" charset="-79"/>
            </a:rPr>
            <a:t>Sector-based rules</a:t>
          </a:r>
        </a:p>
      </dsp:txBody>
      <dsp:txXfrm>
        <a:off x="3611432" y="2526778"/>
        <a:ext cx="3159883" cy="809267"/>
      </dsp:txXfrm>
    </dsp:sp>
    <dsp:sp modelId="{9AA093DD-266C-41CC-9B50-EC750B7488A0}">
      <dsp:nvSpPr>
        <dsp:cNvPr id="0" name=""/>
        <dsp:cNvSpPr/>
      </dsp:nvSpPr>
      <dsp:spPr>
        <a:xfrm>
          <a:off x="3586255" y="3443339"/>
          <a:ext cx="3210237" cy="719595"/>
        </a:xfrm>
        <a:prstGeom prst="roundRect">
          <a:avLst>
            <a:gd name="adj" fmla="val 10000"/>
          </a:avLst>
        </a:prstGeom>
        <a:solidFill>
          <a:schemeClr val="l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n-US" sz="1600" kern="1200">
              <a:latin typeface="FrankRuehl" panose="020E0503060101010101" pitchFamily="34" charset="-79"/>
              <a:ea typeface="Times New Roman" panose="02020603050405020304" pitchFamily="18" charset="0"/>
              <a:cs typeface="FrankRuehl" panose="020E0503060101010101" pitchFamily="34" charset="-79"/>
            </a:rPr>
            <a:t>NAAQS Reviews</a:t>
          </a:r>
        </a:p>
        <a:p>
          <a:pPr marL="0" lvl="0" indent="0" algn="ctr" defTabSz="711200" rtl="0">
            <a:lnSpc>
              <a:spcPct val="90000"/>
            </a:lnSpc>
            <a:spcBef>
              <a:spcPct val="0"/>
            </a:spcBef>
            <a:spcAft>
              <a:spcPct val="35000"/>
            </a:spcAft>
            <a:buNone/>
          </a:pPr>
          <a:r>
            <a:rPr lang="en-US" sz="1600" kern="1200">
              <a:latin typeface="FrankRuehl" panose="020E0503060101010101" pitchFamily="34" charset="-79"/>
              <a:ea typeface="Times New Roman" panose="02020603050405020304" pitchFamily="18" charset="0"/>
              <a:cs typeface="FrankRuehl" panose="020E0503060101010101" pitchFamily="34" charset="-79"/>
            </a:rPr>
            <a:t>(e.g., REAs)</a:t>
          </a:r>
          <a:endParaRPr lang="en-US" sz="1200" kern="1200">
            <a:latin typeface="FrankRuehl" panose="020E0503060101010101" pitchFamily="34" charset="-79"/>
            <a:ea typeface="Times New Roman" panose="02020603050405020304" pitchFamily="18" charset="0"/>
            <a:cs typeface="FrankRuehl" panose="020E0503060101010101" pitchFamily="34" charset="-79"/>
          </a:endParaRPr>
        </a:p>
      </dsp:txBody>
      <dsp:txXfrm>
        <a:off x="3607331" y="3464415"/>
        <a:ext cx="3168085" cy="677443"/>
      </dsp:txXfrm>
    </dsp:sp>
    <dsp:sp modelId="{3CD48A29-C7DD-486A-BA6D-61C5F9664DCA}">
      <dsp:nvSpPr>
        <dsp:cNvPr id="0" name=""/>
        <dsp:cNvSpPr/>
      </dsp:nvSpPr>
      <dsp:spPr>
        <a:xfrm>
          <a:off x="3574345" y="4245051"/>
          <a:ext cx="3234057" cy="693329"/>
        </a:xfrm>
        <a:prstGeom prst="roundRect">
          <a:avLst>
            <a:gd name="adj" fmla="val 10000"/>
          </a:avLst>
        </a:prstGeom>
        <a:solidFill>
          <a:schemeClr val="l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en-US" sz="1600" kern="1200">
              <a:latin typeface="FrankRuehl" panose="020E0503060101010101" pitchFamily="34" charset="-79"/>
              <a:cs typeface="FrankRuehl" panose="020E0503060101010101" pitchFamily="34" charset="-79"/>
            </a:rPr>
            <a:t>Environmental Justice</a:t>
          </a:r>
        </a:p>
      </dsp:txBody>
      <dsp:txXfrm>
        <a:off x="3594652" y="4265358"/>
        <a:ext cx="3193443" cy="652715"/>
      </dsp:txXfrm>
    </dsp:sp>
    <dsp:sp modelId="{9FD24690-ED5E-4A30-864B-573E67982EB7}">
      <dsp:nvSpPr>
        <dsp:cNvPr id="0" name=""/>
        <dsp:cNvSpPr/>
      </dsp:nvSpPr>
      <dsp:spPr>
        <a:xfrm>
          <a:off x="7095289" y="0"/>
          <a:ext cx="3255341" cy="5198596"/>
        </a:xfrm>
        <a:prstGeom prst="roundRect">
          <a:avLst>
            <a:gd name="adj" fmla="val 10000"/>
          </a:avLst>
        </a:prstGeom>
        <a:solidFill>
          <a:srgbClr val="4B91D1"/>
        </a:solidFill>
        <a:ln>
          <a:noFill/>
        </a:ln>
        <a:effectLst/>
      </dsp:spPr>
      <dsp:style>
        <a:lnRef idx="0">
          <a:scrgbClr r="0" g="0" b="0"/>
        </a:lnRef>
        <a:fillRef idx="1">
          <a:scrgbClr r="0" g="0" b="0"/>
        </a:fillRef>
        <a:effectRef idx="0">
          <a:scrgbClr r="0" g="0" b="0"/>
        </a:effectRef>
        <a:fontRef idx="minor"/>
      </dsp:style>
      <dsp:txBody>
        <a:bodyPr spcFirstLastPara="0" vert="horz" wrap="square" lIns="91440" tIns="274320" rIns="91440" bIns="91440" numCol="1" spcCol="1270" anchor="t" anchorCtr="0">
          <a:noAutofit/>
        </a:bodyPr>
        <a:lstStyle/>
        <a:p>
          <a:pPr marL="0" lvl="0" indent="0" algn="ctr" defTabSz="1066800" rtl="0">
            <a:lnSpc>
              <a:spcPct val="90000"/>
            </a:lnSpc>
            <a:spcBef>
              <a:spcPct val="0"/>
            </a:spcBef>
            <a:spcAft>
              <a:spcPct val="35000"/>
            </a:spcAft>
            <a:buNone/>
          </a:pPr>
          <a:r>
            <a:rPr lang="en-US" sz="2400" kern="1200">
              <a:solidFill>
                <a:schemeClr val="tx1"/>
              </a:solidFill>
              <a:latin typeface="+mj-lt"/>
              <a:cs typeface="FrankRuehl" panose="020E0503060101010101" pitchFamily="34" charset="-79"/>
            </a:rPr>
            <a:t>State/Local/Tribal &amp; Community Efforts</a:t>
          </a:r>
        </a:p>
      </dsp:txBody>
      <dsp:txXfrm>
        <a:off x="7095289" y="0"/>
        <a:ext cx="3255341" cy="1559578"/>
      </dsp:txXfrm>
    </dsp:sp>
    <dsp:sp modelId="{58C93D61-3300-4DCD-9584-CDAEECD4BBDD}">
      <dsp:nvSpPr>
        <dsp:cNvPr id="0" name=""/>
        <dsp:cNvSpPr/>
      </dsp:nvSpPr>
      <dsp:spPr>
        <a:xfrm>
          <a:off x="7138065" y="3836669"/>
          <a:ext cx="3210237" cy="1121208"/>
        </a:xfrm>
        <a:prstGeom prst="roundRect">
          <a:avLst>
            <a:gd name="adj" fmla="val 10000"/>
          </a:avLst>
        </a:prstGeom>
        <a:solidFill>
          <a:schemeClr val="l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n-US" sz="1600" kern="1200">
              <a:latin typeface="FrankRuehl" panose="020E0503060101010101" pitchFamily="34" charset="-79"/>
              <a:cs typeface="FrankRuehl" panose="020E0503060101010101" pitchFamily="34" charset="-79"/>
            </a:rPr>
            <a:t>NAAQS Implementation</a:t>
          </a:r>
        </a:p>
        <a:p>
          <a:pPr marL="0" lvl="0" indent="0" algn="ctr" defTabSz="711200" rtl="0">
            <a:lnSpc>
              <a:spcPct val="90000"/>
            </a:lnSpc>
            <a:spcBef>
              <a:spcPct val="0"/>
            </a:spcBef>
            <a:spcAft>
              <a:spcPct val="35000"/>
            </a:spcAft>
            <a:buNone/>
          </a:pPr>
          <a:r>
            <a:rPr lang="en-US" sz="1600" kern="1200">
              <a:latin typeface="FrankRuehl" panose="020E0503060101010101" pitchFamily="34" charset="-79"/>
              <a:cs typeface="FrankRuehl" panose="020E0503060101010101" pitchFamily="34" charset="-79"/>
            </a:rPr>
            <a:t>(e.g., Advance Program)</a:t>
          </a:r>
        </a:p>
      </dsp:txBody>
      <dsp:txXfrm>
        <a:off x="7170904" y="3869508"/>
        <a:ext cx="3144559" cy="1055530"/>
      </dsp:txXfrm>
    </dsp:sp>
    <dsp:sp modelId="{8367A920-220B-4285-AF44-50EAFEFD1BD6}">
      <dsp:nvSpPr>
        <dsp:cNvPr id="0" name=""/>
        <dsp:cNvSpPr/>
      </dsp:nvSpPr>
      <dsp:spPr>
        <a:xfrm>
          <a:off x="7128348" y="1563621"/>
          <a:ext cx="3187135" cy="974162"/>
        </a:xfrm>
        <a:prstGeom prst="roundRect">
          <a:avLst>
            <a:gd name="adj" fmla="val 10000"/>
          </a:avLst>
        </a:prstGeom>
        <a:solidFill>
          <a:schemeClr val="l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n-US" sz="1600" i="0" kern="1200">
              <a:latin typeface="FrankRuehl" panose="020E0503060101010101" pitchFamily="34" charset="-79"/>
              <a:cs typeface="FrankRuehl" panose="020E0503060101010101" pitchFamily="34" charset="-79"/>
            </a:rPr>
            <a:t>Environmental Justice</a:t>
          </a:r>
        </a:p>
      </dsp:txBody>
      <dsp:txXfrm>
        <a:off x="7156880" y="1592153"/>
        <a:ext cx="3130071" cy="917098"/>
      </dsp:txXfrm>
    </dsp:sp>
    <dsp:sp modelId="{97A8102C-D613-41A2-B08A-582DC3B247DC}">
      <dsp:nvSpPr>
        <dsp:cNvPr id="0" name=""/>
        <dsp:cNvSpPr/>
      </dsp:nvSpPr>
      <dsp:spPr>
        <a:xfrm>
          <a:off x="7116797" y="2697481"/>
          <a:ext cx="3210237" cy="986951"/>
        </a:xfrm>
        <a:prstGeom prst="roundRect">
          <a:avLst>
            <a:gd name="adj" fmla="val 10000"/>
          </a:avLst>
        </a:prstGeom>
        <a:solidFill>
          <a:schemeClr val="l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en-US" sz="1600" kern="1200">
              <a:latin typeface="FrankRuehl" panose="020E0503060101010101" pitchFamily="34" charset="-79"/>
              <a:cs typeface="FrankRuehl" panose="020E0503060101010101" pitchFamily="34" charset="-79"/>
            </a:rPr>
            <a:t>Multi-pollutant </a:t>
          </a:r>
        </a:p>
        <a:p>
          <a:pPr marL="0" lvl="0" indent="0" algn="ctr" defTabSz="711200">
            <a:lnSpc>
              <a:spcPct val="90000"/>
            </a:lnSpc>
            <a:spcBef>
              <a:spcPct val="0"/>
            </a:spcBef>
            <a:spcAft>
              <a:spcPct val="35000"/>
            </a:spcAft>
            <a:buNone/>
          </a:pPr>
          <a:r>
            <a:rPr lang="en-US" sz="1600" kern="1200">
              <a:latin typeface="FrankRuehl" panose="020E0503060101010101" pitchFamily="34" charset="-79"/>
              <a:cs typeface="FrankRuehl" panose="020E0503060101010101" pitchFamily="34" charset="-79"/>
            </a:rPr>
            <a:t>air quality planning</a:t>
          </a:r>
        </a:p>
      </dsp:txBody>
      <dsp:txXfrm>
        <a:off x="7145704" y="2726388"/>
        <a:ext cx="3152423" cy="92913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B467B5-A6FC-479B-A1DD-44D2BBA8EE11}" type="datetimeFigureOut">
              <a:rPr lang="en-US" smtClean="0"/>
              <a:t>6/28/2021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60962B-6E3A-498F-90F4-D3C24CB1CE3C}" type="slidenum">
              <a:rPr lang="en-US" smtClean="0"/>
              <a:t>‹#›</a:t>
            </a:fld>
            <a:endParaRPr lang="en-US"/>
          </a:p>
        </p:txBody>
      </p:sp>
    </p:spTree>
    <p:extLst>
      <p:ext uri="{BB962C8B-B14F-4D97-AF65-F5344CB8AC3E}">
        <p14:creationId xmlns:p14="http://schemas.microsoft.com/office/powerpoint/2010/main" val="1763420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Sector based analysis include identifying high risk pollutants, facilities, and source sectors</a:t>
            </a:r>
          </a:p>
        </p:txBody>
      </p:sp>
      <p:sp>
        <p:nvSpPr>
          <p:cNvPr id="4" name="Slide Number Placeholder 3"/>
          <p:cNvSpPr>
            <a:spLocks noGrp="1"/>
          </p:cNvSpPr>
          <p:nvPr>
            <p:ph type="sldNum" sz="quarter" idx="5"/>
          </p:nvPr>
        </p:nvSpPr>
        <p:spPr/>
        <p:txBody>
          <a:bodyPr/>
          <a:lstStyle/>
          <a:p>
            <a:fld id="{8260962B-6E3A-498F-90F4-D3C24CB1CE3C}" type="slidenum">
              <a:rPr lang="en-US" smtClean="0"/>
              <a:t>11</a:t>
            </a:fld>
            <a:endParaRPr lang="en-US"/>
          </a:p>
        </p:txBody>
      </p:sp>
    </p:spTree>
    <p:extLst>
      <p:ext uri="{BB962C8B-B14F-4D97-AF65-F5344CB8AC3E}">
        <p14:creationId xmlns:p14="http://schemas.microsoft.com/office/powerpoint/2010/main" val="251274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469AA-D43D-4F0B-89F2-F80CF07520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5429BB-C303-4475-89E4-61315EE859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BBD2CE-55DA-48A5-B4FB-1615EEB5D7F5}"/>
              </a:ext>
            </a:extLst>
          </p:cNvPr>
          <p:cNvSpPr>
            <a:spLocks noGrp="1"/>
          </p:cNvSpPr>
          <p:nvPr>
            <p:ph type="dt" sz="half" idx="10"/>
          </p:nvPr>
        </p:nvSpPr>
        <p:spPr/>
        <p:txBody>
          <a:bodyPr/>
          <a:lstStyle/>
          <a:p>
            <a:fld id="{B8F3C4A6-6E71-4412-9CF4-730C9BED99BD}" type="datetime1">
              <a:rPr lang="en-US" smtClean="0"/>
              <a:t>6/28/2021</a:t>
            </a:fld>
            <a:endParaRPr lang="en-US"/>
          </a:p>
        </p:txBody>
      </p:sp>
      <p:sp>
        <p:nvSpPr>
          <p:cNvPr id="5" name="Footer Placeholder 4">
            <a:extLst>
              <a:ext uri="{FF2B5EF4-FFF2-40B4-BE49-F238E27FC236}">
                <a16:creationId xmlns:a16="http://schemas.microsoft.com/office/drawing/2014/main" id="{9289993B-8FFE-46AC-94E7-58E461E8B8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1029D9-F6EA-48D0-A151-EAA672305F80}"/>
              </a:ext>
            </a:extLst>
          </p:cNvPr>
          <p:cNvSpPr>
            <a:spLocks noGrp="1"/>
          </p:cNvSpPr>
          <p:nvPr>
            <p:ph type="sldNum" sz="quarter" idx="12"/>
          </p:nvPr>
        </p:nvSpPr>
        <p:spPr/>
        <p:txBody>
          <a:bodyPr/>
          <a:lstStyle/>
          <a:p>
            <a:fld id="{C9590BB6-C56E-4746-BD6F-28D06F1076BD}" type="slidenum">
              <a:rPr lang="en-US" smtClean="0"/>
              <a:t>‹#›</a:t>
            </a:fld>
            <a:endParaRPr lang="en-US"/>
          </a:p>
        </p:txBody>
      </p:sp>
    </p:spTree>
    <p:extLst>
      <p:ext uri="{BB962C8B-B14F-4D97-AF65-F5344CB8AC3E}">
        <p14:creationId xmlns:p14="http://schemas.microsoft.com/office/powerpoint/2010/main" val="3540410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71555-7E53-4B80-8A61-D34E725E4D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2EE580-DF57-4811-90CA-A623687B4D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1E71BF-A258-45A4-A067-B614AF31948E}"/>
              </a:ext>
            </a:extLst>
          </p:cNvPr>
          <p:cNvSpPr>
            <a:spLocks noGrp="1"/>
          </p:cNvSpPr>
          <p:nvPr>
            <p:ph type="dt" sz="half" idx="10"/>
          </p:nvPr>
        </p:nvSpPr>
        <p:spPr/>
        <p:txBody>
          <a:bodyPr/>
          <a:lstStyle/>
          <a:p>
            <a:fld id="{EA05759B-31F4-49BF-9352-F306A4B4FE18}" type="datetime1">
              <a:rPr lang="en-US" smtClean="0"/>
              <a:t>6/28/2021</a:t>
            </a:fld>
            <a:endParaRPr lang="en-US"/>
          </a:p>
        </p:txBody>
      </p:sp>
      <p:sp>
        <p:nvSpPr>
          <p:cNvPr id="5" name="Footer Placeholder 4">
            <a:extLst>
              <a:ext uri="{FF2B5EF4-FFF2-40B4-BE49-F238E27FC236}">
                <a16:creationId xmlns:a16="http://schemas.microsoft.com/office/drawing/2014/main" id="{38A4C858-CB19-407E-98D6-C9DECF8964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75883-510A-4ECE-86F2-8222040A9BAC}"/>
              </a:ext>
            </a:extLst>
          </p:cNvPr>
          <p:cNvSpPr>
            <a:spLocks noGrp="1"/>
          </p:cNvSpPr>
          <p:nvPr>
            <p:ph type="sldNum" sz="quarter" idx="12"/>
          </p:nvPr>
        </p:nvSpPr>
        <p:spPr/>
        <p:txBody>
          <a:bodyPr/>
          <a:lstStyle/>
          <a:p>
            <a:fld id="{C9590BB6-C56E-4746-BD6F-28D06F1076BD}" type="slidenum">
              <a:rPr lang="en-US" smtClean="0"/>
              <a:t>‹#›</a:t>
            </a:fld>
            <a:endParaRPr lang="en-US"/>
          </a:p>
        </p:txBody>
      </p:sp>
    </p:spTree>
    <p:extLst>
      <p:ext uri="{BB962C8B-B14F-4D97-AF65-F5344CB8AC3E}">
        <p14:creationId xmlns:p14="http://schemas.microsoft.com/office/powerpoint/2010/main" val="1554844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25A99F-A19D-4B12-905D-2744515AE7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52A1915-716B-4287-905D-4C09D3792C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AF274-3D23-4401-9817-9E036F953FA5}"/>
              </a:ext>
            </a:extLst>
          </p:cNvPr>
          <p:cNvSpPr>
            <a:spLocks noGrp="1"/>
          </p:cNvSpPr>
          <p:nvPr>
            <p:ph type="dt" sz="half" idx="10"/>
          </p:nvPr>
        </p:nvSpPr>
        <p:spPr/>
        <p:txBody>
          <a:bodyPr/>
          <a:lstStyle/>
          <a:p>
            <a:fld id="{F2BC5CAC-9496-464E-AE08-FBA1AA4B0097}" type="datetime1">
              <a:rPr lang="en-US" smtClean="0"/>
              <a:t>6/28/2021</a:t>
            </a:fld>
            <a:endParaRPr lang="en-US"/>
          </a:p>
        </p:txBody>
      </p:sp>
      <p:sp>
        <p:nvSpPr>
          <p:cNvPr id="5" name="Footer Placeholder 4">
            <a:extLst>
              <a:ext uri="{FF2B5EF4-FFF2-40B4-BE49-F238E27FC236}">
                <a16:creationId xmlns:a16="http://schemas.microsoft.com/office/drawing/2014/main" id="{CC6182C9-6FEE-4B02-80F2-060404F7C0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7EB858-4F9F-4043-8845-CFBEF78DED9C}"/>
              </a:ext>
            </a:extLst>
          </p:cNvPr>
          <p:cNvSpPr>
            <a:spLocks noGrp="1"/>
          </p:cNvSpPr>
          <p:nvPr>
            <p:ph type="sldNum" sz="quarter" idx="12"/>
          </p:nvPr>
        </p:nvSpPr>
        <p:spPr/>
        <p:txBody>
          <a:bodyPr/>
          <a:lstStyle/>
          <a:p>
            <a:fld id="{C9590BB6-C56E-4746-BD6F-28D06F1076BD}" type="slidenum">
              <a:rPr lang="en-US" smtClean="0"/>
              <a:t>‹#›</a:t>
            </a:fld>
            <a:endParaRPr lang="en-US"/>
          </a:p>
        </p:txBody>
      </p:sp>
    </p:spTree>
    <p:extLst>
      <p:ext uri="{BB962C8B-B14F-4D97-AF65-F5344CB8AC3E}">
        <p14:creationId xmlns:p14="http://schemas.microsoft.com/office/powerpoint/2010/main" val="1952435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CAB00-BB27-4AE4-A650-F3C845F7E5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65895F-E174-445E-89D0-619E571EB9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291E4-44EA-4B44-B9D8-09FCB35555B3}"/>
              </a:ext>
            </a:extLst>
          </p:cNvPr>
          <p:cNvSpPr>
            <a:spLocks noGrp="1"/>
          </p:cNvSpPr>
          <p:nvPr>
            <p:ph type="dt" sz="half" idx="10"/>
          </p:nvPr>
        </p:nvSpPr>
        <p:spPr/>
        <p:txBody>
          <a:bodyPr/>
          <a:lstStyle/>
          <a:p>
            <a:fld id="{5D0A1AF9-7634-4D75-91C6-F3853BD9D890}" type="datetime1">
              <a:rPr lang="en-US" smtClean="0"/>
              <a:t>6/28/2021</a:t>
            </a:fld>
            <a:endParaRPr lang="en-US"/>
          </a:p>
        </p:txBody>
      </p:sp>
      <p:sp>
        <p:nvSpPr>
          <p:cNvPr id="5" name="Footer Placeholder 4">
            <a:extLst>
              <a:ext uri="{FF2B5EF4-FFF2-40B4-BE49-F238E27FC236}">
                <a16:creationId xmlns:a16="http://schemas.microsoft.com/office/drawing/2014/main" id="{BDB29895-2585-4D3E-810B-FF0BB2C287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669770-D340-4522-936F-97E9F2665839}"/>
              </a:ext>
            </a:extLst>
          </p:cNvPr>
          <p:cNvSpPr>
            <a:spLocks noGrp="1"/>
          </p:cNvSpPr>
          <p:nvPr>
            <p:ph type="sldNum" sz="quarter" idx="12"/>
          </p:nvPr>
        </p:nvSpPr>
        <p:spPr/>
        <p:txBody>
          <a:bodyPr/>
          <a:lstStyle/>
          <a:p>
            <a:fld id="{C9590BB6-C56E-4746-BD6F-28D06F1076BD}" type="slidenum">
              <a:rPr lang="en-US" smtClean="0"/>
              <a:t>‹#›</a:t>
            </a:fld>
            <a:endParaRPr lang="en-US"/>
          </a:p>
        </p:txBody>
      </p:sp>
    </p:spTree>
    <p:extLst>
      <p:ext uri="{BB962C8B-B14F-4D97-AF65-F5344CB8AC3E}">
        <p14:creationId xmlns:p14="http://schemas.microsoft.com/office/powerpoint/2010/main" val="2775680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4C0EA-F2B1-4690-A53D-BF6B4CFB5A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6BAA90-65EC-425D-AFC4-3935928579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FCA844-F5D9-479B-87B8-4C5F691C9B0C}"/>
              </a:ext>
            </a:extLst>
          </p:cNvPr>
          <p:cNvSpPr>
            <a:spLocks noGrp="1"/>
          </p:cNvSpPr>
          <p:nvPr>
            <p:ph type="dt" sz="half" idx="10"/>
          </p:nvPr>
        </p:nvSpPr>
        <p:spPr/>
        <p:txBody>
          <a:bodyPr/>
          <a:lstStyle/>
          <a:p>
            <a:fld id="{8AE770AA-F927-401B-862B-72B9B31F13EB}" type="datetime1">
              <a:rPr lang="en-US" smtClean="0"/>
              <a:t>6/28/2021</a:t>
            </a:fld>
            <a:endParaRPr lang="en-US"/>
          </a:p>
        </p:txBody>
      </p:sp>
      <p:sp>
        <p:nvSpPr>
          <p:cNvPr id="5" name="Footer Placeholder 4">
            <a:extLst>
              <a:ext uri="{FF2B5EF4-FFF2-40B4-BE49-F238E27FC236}">
                <a16:creationId xmlns:a16="http://schemas.microsoft.com/office/drawing/2014/main" id="{2A64FC9A-9BC3-4611-ACE3-17568BB49B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7168DF-7BFD-4F83-8680-E1B8D2000018}"/>
              </a:ext>
            </a:extLst>
          </p:cNvPr>
          <p:cNvSpPr>
            <a:spLocks noGrp="1"/>
          </p:cNvSpPr>
          <p:nvPr>
            <p:ph type="sldNum" sz="quarter" idx="12"/>
          </p:nvPr>
        </p:nvSpPr>
        <p:spPr/>
        <p:txBody>
          <a:bodyPr/>
          <a:lstStyle/>
          <a:p>
            <a:fld id="{C9590BB6-C56E-4746-BD6F-28D06F1076BD}" type="slidenum">
              <a:rPr lang="en-US" smtClean="0"/>
              <a:t>‹#›</a:t>
            </a:fld>
            <a:endParaRPr lang="en-US"/>
          </a:p>
        </p:txBody>
      </p:sp>
    </p:spTree>
    <p:extLst>
      <p:ext uri="{BB962C8B-B14F-4D97-AF65-F5344CB8AC3E}">
        <p14:creationId xmlns:p14="http://schemas.microsoft.com/office/powerpoint/2010/main" val="2246562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83F8-C9BB-4B20-842E-4B23416F66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220128-47D4-4688-86C8-1ADCB008F5F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1FCF8B-6F4F-44FB-B2D8-C23D274732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5D2F15-88A6-431D-9610-8CB2B8265922}"/>
              </a:ext>
            </a:extLst>
          </p:cNvPr>
          <p:cNvSpPr>
            <a:spLocks noGrp="1"/>
          </p:cNvSpPr>
          <p:nvPr>
            <p:ph type="dt" sz="half" idx="10"/>
          </p:nvPr>
        </p:nvSpPr>
        <p:spPr/>
        <p:txBody>
          <a:bodyPr/>
          <a:lstStyle/>
          <a:p>
            <a:fld id="{F40DB813-489A-499B-8C74-A2045D15D66F}" type="datetime1">
              <a:rPr lang="en-US" smtClean="0"/>
              <a:t>6/28/2021</a:t>
            </a:fld>
            <a:endParaRPr lang="en-US"/>
          </a:p>
        </p:txBody>
      </p:sp>
      <p:sp>
        <p:nvSpPr>
          <p:cNvPr id="6" name="Footer Placeholder 5">
            <a:extLst>
              <a:ext uri="{FF2B5EF4-FFF2-40B4-BE49-F238E27FC236}">
                <a16:creationId xmlns:a16="http://schemas.microsoft.com/office/drawing/2014/main" id="{56EAED0F-83B1-47D8-BAB1-5282CF8ED6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888C35-5130-4661-9233-0C24D8133134}"/>
              </a:ext>
            </a:extLst>
          </p:cNvPr>
          <p:cNvSpPr>
            <a:spLocks noGrp="1"/>
          </p:cNvSpPr>
          <p:nvPr>
            <p:ph type="sldNum" sz="quarter" idx="12"/>
          </p:nvPr>
        </p:nvSpPr>
        <p:spPr/>
        <p:txBody>
          <a:bodyPr/>
          <a:lstStyle/>
          <a:p>
            <a:fld id="{C9590BB6-C56E-4746-BD6F-28D06F1076BD}" type="slidenum">
              <a:rPr lang="en-US" smtClean="0"/>
              <a:t>‹#›</a:t>
            </a:fld>
            <a:endParaRPr lang="en-US"/>
          </a:p>
        </p:txBody>
      </p:sp>
    </p:spTree>
    <p:extLst>
      <p:ext uri="{BB962C8B-B14F-4D97-AF65-F5344CB8AC3E}">
        <p14:creationId xmlns:p14="http://schemas.microsoft.com/office/powerpoint/2010/main" val="3556785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BBB81-CE6F-4B6A-9AF7-84E2AC981E6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E86EEA-DBD1-41D4-8E8E-2D3448C1C6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1EEFAC-F874-4011-8E9C-66D6F1BE03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3CD0B4-5FCE-472F-AC82-174159A5E4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9FE2A5-7263-46DC-A6E3-6A70CFDB364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6FCCC3-BEFC-4DF9-93F0-EC7D5E7FA350}"/>
              </a:ext>
            </a:extLst>
          </p:cNvPr>
          <p:cNvSpPr>
            <a:spLocks noGrp="1"/>
          </p:cNvSpPr>
          <p:nvPr>
            <p:ph type="dt" sz="half" idx="10"/>
          </p:nvPr>
        </p:nvSpPr>
        <p:spPr/>
        <p:txBody>
          <a:bodyPr/>
          <a:lstStyle/>
          <a:p>
            <a:fld id="{8D877D51-51E9-405E-8F49-FEADEAA2F45B}" type="datetime1">
              <a:rPr lang="en-US" smtClean="0"/>
              <a:t>6/28/2021</a:t>
            </a:fld>
            <a:endParaRPr lang="en-US"/>
          </a:p>
        </p:txBody>
      </p:sp>
      <p:sp>
        <p:nvSpPr>
          <p:cNvPr id="8" name="Footer Placeholder 7">
            <a:extLst>
              <a:ext uri="{FF2B5EF4-FFF2-40B4-BE49-F238E27FC236}">
                <a16:creationId xmlns:a16="http://schemas.microsoft.com/office/drawing/2014/main" id="{46AAFD5B-EA84-42F1-9A81-D7CF0B66FC4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91EA08-7C6B-4D7E-8F93-50E055D4315A}"/>
              </a:ext>
            </a:extLst>
          </p:cNvPr>
          <p:cNvSpPr>
            <a:spLocks noGrp="1"/>
          </p:cNvSpPr>
          <p:nvPr>
            <p:ph type="sldNum" sz="quarter" idx="12"/>
          </p:nvPr>
        </p:nvSpPr>
        <p:spPr/>
        <p:txBody>
          <a:bodyPr/>
          <a:lstStyle/>
          <a:p>
            <a:fld id="{C9590BB6-C56E-4746-BD6F-28D06F1076BD}" type="slidenum">
              <a:rPr lang="en-US" smtClean="0"/>
              <a:t>‹#›</a:t>
            </a:fld>
            <a:endParaRPr lang="en-US"/>
          </a:p>
        </p:txBody>
      </p:sp>
    </p:spTree>
    <p:extLst>
      <p:ext uri="{BB962C8B-B14F-4D97-AF65-F5344CB8AC3E}">
        <p14:creationId xmlns:p14="http://schemas.microsoft.com/office/powerpoint/2010/main" val="2090450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62B7D-6FF3-4209-9937-C0522B289A3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65661C-198A-403E-8E78-527176ED3841}"/>
              </a:ext>
            </a:extLst>
          </p:cNvPr>
          <p:cNvSpPr>
            <a:spLocks noGrp="1"/>
          </p:cNvSpPr>
          <p:nvPr>
            <p:ph type="dt" sz="half" idx="10"/>
          </p:nvPr>
        </p:nvSpPr>
        <p:spPr/>
        <p:txBody>
          <a:bodyPr/>
          <a:lstStyle/>
          <a:p>
            <a:fld id="{0186E09E-F651-44D0-BA2C-710A78D22053}" type="datetime1">
              <a:rPr lang="en-US" smtClean="0"/>
              <a:t>6/28/2021</a:t>
            </a:fld>
            <a:endParaRPr lang="en-US"/>
          </a:p>
        </p:txBody>
      </p:sp>
      <p:sp>
        <p:nvSpPr>
          <p:cNvPr id="4" name="Footer Placeholder 3">
            <a:extLst>
              <a:ext uri="{FF2B5EF4-FFF2-40B4-BE49-F238E27FC236}">
                <a16:creationId xmlns:a16="http://schemas.microsoft.com/office/drawing/2014/main" id="{4F5B4992-93B8-4C25-8FF5-77B361CE54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E64B47-F962-47EB-9509-0798FCF88381}"/>
              </a:ext>
            </a:extLst>
          </p:cNvPr>
          <p:cNvSpPr>
            <a:spLocks noGrp="1"/>
          </p:cNvSpPr>
          <p:nvPr>
            <p:ph type="sldNum" sz="quarter" idx="12"/>
          </p:nvPr>
        </p:nvSpPr>
        <p:spPr/>
        <p:txBody>
          <a:bodyPr/>
          <a:lstStyle/>
          <a:p>
            <a:fld id="{C9590BB6-C56E-4746-BD6F-28D06F1076BD}" type="slidenum">
              <a:rPr lang="en-US" smtClean="0"/>
              <a:t>‹#›</a:t>
            </a:fld>
            <a:endParaRPr lang="en-US"/>
          </a:p>
        </p:txBody>
      </p:sp>
    </p:spTree>
    <p:extLst>
      <p:ext uri="{BB962C8B-B14F-4D97-AF65-F5344CB8AC3E}">
        <p14:creationId xmlns:p14="http://schemas.microsoft.com/office/powerpoint/2010/main" val="4239116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8E0500-B2A9-4343-ACFD-4F16A27814AB}"/>
              </a:ext>
            </a:extLst>
          </p:cNvPr>
          <p:cNvSpPr>
            <a:spLocks noGrp="1"/>
          </p:cNvSpPr>
          <p:nvPr>
            <p:ph type="dt" sz="half" idx="10"/>
          </p:nvPr>
        </p:nvSpPr>
        <p:spPr/>
        <p:txBody>
          <a:bodyPr/>
          <a:lstStyle/>
          <a:p>
            <a:fld id="{52840C93-56C6-4FA1-B93D-A6D2A3D548A9}" type="datetime1">
              <a:rPr lang="en-US" smtClean="0"/>
              <a:t>6/28/2021</a:t>
            </a:fld>
            <a:endParaRPr lang="en-US"/>
          </a:p>
        </p:txBody>
      </p:sp>
      <p:sp>
        <p:nvSpPr>
          <p:cNvPr id="3" name="Footer Placeholder 2">
            <a:extLst>
              <a:ext uri="{FF2B5EF4-FFF2-40B4-BE49-F238E27FC236}">
                <a16:creationId xmlns:a16="http://schemas.microsoft.com/office/drawing/2014/main" id="{7DC2CC1E-9B57-4783-9BB1-44ED3BB62DE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ED49AE-DBF0-46AE-A1AE-CE182D0C313C}"/>
              </a:ext>
            </a:extLst>
          </p:cNvPr>
          <p:cNvSpPr>
            <a:spLocks noGrp="1"/>
          </p:cNvSpPr>
          <p:nvPr>
            <p:ph type="sldNum" sz="quarter" idx="12"/>
          </p:nvPr>
        </p:nvSpPr>
        <p:spPr/>
        <p:txBody>
          <a:bodyPr/>
          <a:lstStyle/>
          <a:p>
            <a:fld id="{C9590BB6-C56E-4746-BD6F-28D06F1076BD}" type="slidenum">
              <a:rPr lang="en-US" smtClean="0"/>
              <a:t>‹#›</a:t>
            </a:fld>
            <a:endParaRPr lang="en-US"/>
          </a:p>
        </p:txBody>
      </p:sp>
    </p:spTree>
    <p:extLst>
      <p:ext uri="{BB962C8B-B14F-4D97-AF65-F5344CB8AC3E}">
        <p14:creationId xmlns:p14="http://schemas.microsoft.com/office/powerpoint/2010/main" val="808606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83EBF-893B-4FA8-8320-77D273D927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F76449-66C3-4908-8888-0AB652F76D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DB8BDD-DB01-4582-8962-56AC6FA6A7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516CF8-1BBF-4EEE-84C4-A0CE935D0647}"/>
              </a:ext>
            </a:extLst>
          </p:cNvPr>
          <p:cNvSpPr>
            <a:spLocks noGrp="1"/>
          </p:cNvSpPr>
          <p:nvPr>
            <p:ph type="dt" sz="half" idx="10"/>
          </p:nvPr>
        </p:nvSpPr>
        <p:spPr/>
        <p:txBody>
          <a:bodyPr/>
          <a:lstStyle/>
          <a:p>
            <a:fld id="{3A56FAC5-3779-434E-A5F9-DDAA2F1FF8D5}" type="datetime1">
              <a:rPr lang="en-US" smtClean="0"/>
              <a:t>6/28/2021</a:t>
            </a:fld>
            <a:endParaRPr lang="en-US"/>
          </a:p>
        </p:txBody>
      </p:sp>
      <p:sp>
        <p:nvSpPr>
          <p:cNvPr id="6" name="Footer Placeholder 5">
            <a:extLst>
              <a:ext uri="{FF2B5EF4-FFF2-40B4-BE49-F238E27FC236}">
                <a16:creationId xmlns:a16="http://schemas.microsoft.com/office/drawing/2014/main" id="{48D42D49-1927-4E7D-AFDA-9A60702317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333739-FC8D-438C-B3DF-E382BE8BA074}"/>
              </a:ext>
            </a:extLst>
          </p:cNvPr>
          <p:cNvSpPr>
            <a:spLocks noGrp="1"/>
          </p:cNvSpPr>
          <p:nvPr>
            <p:ph type="sldNum" sz="quarter" idx="12"/>
          </p:nvPr>
        </p:nvSpPr>
        <p:spPr/>
        <p:txBody>
          <a:bodyPr/>
          <a:lstStyle/>
          <a:p>
            <a:fld id="{C9590BB6-C56E-4746-BD6F-28D06F1076BD}" type="slidenum">
              <a:rPr lang="en-US" smtClean="0"/>
              <a:t>‹#›</a:t>
            </a:fld>
            <a:endParaRPr lang="en-US"/>
          </a:p>
        </p:txBody>
      </p:sp>
    </p:spTree>
    <p:extLst>
      <p:ext uri="{BB962C8B-B14F-4D97-AF65-F5344CB8AC3E}">
        <p14:creationId xmlns:p14="http://schemas.microsoft.com/office/powerpoint/2010/main" val="212052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CC52A-953B-4DD7-998B-94EB050998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48A06D-3C7E-4330-81AB-6FF34CB4D8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F063B7-446B-45E9-92E7-A922D4C6F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ABEFED-90BB-427B-B16A-AC11FA3B474A}"/>
              </a:ext>
            </a:extLst>
          </p:cNvPr>
          <p:cNvSpPr>
            <a:spLocks noGrp="1"/>
          </p:cNvSpPr>
          <p:nvPr>
            <p:ph type="dt" sz="half" idx="10"/>
          </p:nvPr>
        </p:nvSpPr>
        <p:spPr/>
        <p:txBody>
          <a:bodyPr/>
          <a:lstStyle/>
          <a:p>
            <a:fld id="{6C21C030-3F37-4376-84FC-428CA9EDE13E}" type="datetime1">
              <a:rPr lang="en-US" smtClean="0"/>
              <a:t>6/28/2021</a:t>
            </a:fld>
            <a:endParaRPr lang="en-US"/>
          </a:p>
        </p:txBody>
      </p:sp>
      <p:sp>
        <p:nvSpPr>
          <p:cNvPr id="6" name="Footer Placeholder 5">
            <a:extLst>
              <a:ext uri="{FF2B5EF4-FFF2-40B4-BE49-F238E27FC236}">
                <a16:creationId xmlns:a16="http://schemas.microsoft.com/office/drawing/2014/main" id="{F8921842-352C-4235-A033-0815C0A43D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C6688C-1A5C-4BA7-844E-1783375F31FA}"/>
              </a:ext>
            </a:extLst>
          </p:cNvPr>
          <p:cNvSpPr>
            <a:spLocks noGrp="1"/>
          </p:cNvSpPr>
          <p:nvPr>
            <p:ph type="sldNum" sz="quarter" idx="12"/>
          </p:nvPr>
        </p:nvSpPr>
        <p:spPr/>
        <p:txBody>
          <a:bodyPr/>
          <a:lstStyle/>
          <a:p>
            <a:fld id="{C9590BB6-C56E-4746-BD6F-28D06F1076BD}" type="slidenum">
              <a:rPr lang="en-US" smtClean="0"/>
              <a:t>‹#›</a:t>
            </a:fld>
            <a:endParaRPr lang="en-US"/>
          </a:p>
        </p:txBody>
      </p:sp>
    </p:spTree>
    <p:extLst>
      <p:ext uri="{BB962C8B-B14F-4D97-AF65-F5344CB8AC3E}">
        <p14:creationId xmlns:p14="http://schemas.microsoft.com/office/powerpoint/2010/main" val="4031111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47760B-6FFF-4CD4-84DB-A7C9FF44B9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494154-7B97-4F3B-8251-AC32F92FCD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6303CD-4E89-4D0F-A112-74E5CD8B7E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521CA-0A42-4722-9004-8797099AA611}" type="datetime1">
              <a:rPr lang="en-US" smtClean="0"/>
              <a:t>6/28/2021</a:t>
            </a:fld>
            <a:endParaRPr lang="en-US"/>
          </a:p>
        </p:txBody>
      </p:sp>
      <p:sp>
        <p:nvSpPr>
          <p:cNvPr id="5" name="Footer Placeholder 4">
            <a:extLst>
              <a:ext uri="{FF2B5EF4-FFF2-40B4-BE49-F238E27FC236}">
                <a16:creationId xmlns:a16="http://schemas.microsoft.com/office/drawing/2014/main" id="{7CB52469-8AC3-4EEC-BB55-C777A34322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395F05F-33BB-40BA-96F2-766723417E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590BB6-C56E-4746-BD6F-28D06F1076BD}" type="slidenum">
              <a:rPr lang="en-US" smtClean="0"/>
              <a:t>‹#›</a:t>
            </a:fld>
            <a:endParaRPr lang="en-US"/>
          </a:p>
        </p:txBody>
      </p:sp>
    </p:spTree>
    <p:extLst>
      <p:ext uri="{BB962C8B-B14F-4D97-AF65-F5344CB8AC3E}">
        <p14:creationId xmlns:p14="http://schemas.microsoft.com/office/powerpoint/2010/main" val="4255375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0">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8997696"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0404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F00BE65-AE97-4BD5-83CD-A972801B3BFA}"/>
              </a:ext>
            </a:extLst>
          </p:cNvPr>
          <p:cNvSpPr>
            <a:spLocks noGrp="1"/>
          </p:cNvSpPr>
          <p:nvPr>
            <p:ph type="ctrTitle"/>
          </p:nvPr>
        </p:nvSpPr>
        <p:spPr>
          <a:xfrm>
            <a:off x="1100669" y="1111086"/>
            <a:ext cx="7690104" cy="2623885"/>
          </a:xfrm>
        </p:spPr>
        <p:txBody>
          <a:bodyPr anchor="ctr">
            <a:normAutofit/>
          </a:bodyPr>
          <a:lstStyle/>
          <a:p>
            <a:pPr algn="l"/>
            <a:r>
              <a:rPr lang="en-US" sz="4000">
                <a:solidFill>
                  <a:srgbClr val="FFFFFF"/>
                </a:solidFill>
                <a:cs typeface="Calibri Light"/>
              </a:rPr>
              <a:t>OAQPS Analytical Tools Discussion:</a:t>
            </a:r>
            <a:br>
              <a:rPr lang="en-US" sz="4000">
                <a:solidFill>
                  <a:srgbClr val="FFFFFF"/>
                </a:solidFill>
                <a:cs typeface="Calibri Light"/>
              </a:rPr>
            </a:br>
            <a:r>
              <a:rPr lang="en-US" sz="4000">
                <a:solidFill>
                  <a:srgbClr val="FFFFFF"/>
                </a:solidFill>
                <a:cs typeface="Calibri Light"/>
              </a:rPr>
              <a:t>Subset of Multipollutant Tools</a:t>
            </a:r>
            <a:endParaRPr lang="en-US" sz="4000">
              <a:solidFill>
                <a:srgbClr val="FFFFFF"/>
              </a:solidFill>
            </a:endParaRPr>
          </a:p>
        </p:txBody>
      </p:sp>
      <p:sp>
        <p:nvSpPr>
          <p:cNvPr id="14" name="Rectangle 12">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21269"/>
            <a:ext cx="11277600" cy="1877811"/>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DCCC30C3-12BF-40EF-A69C-2C7CDC048126}"/>
              </a:ext>
            </a:extLst>
          </p:cNvPr>
          <p:cNvSpPr>
            <a:spLocks noGrp="1"/>
          </p:cNvSpPr>
          <p:nvPr>
            <p:ph type="subTitle" idx="1"/>
          </p:nvPr>
        </p:nvSpPr>
        <p:spPr>
          <a:xfrm>
            <a:off x="1079499" y="4843002"/>
            <a:ext cx="10012680" cy="1234345"/>
          </a:xfrm>
        </p:spPr>
        <p:txBody>
          <a:bodyPr vert="horz" lIns="91440" tIns="45720" rIns="91440" bIns="45720" rtlCol="0" anchor="ctr">
            <a:normAutofit/>
          </a:bodyPr>
          <a:lstStyle/>
          <a:p>
            <a:r>
              <a:rPr lang="en-US" sz="2600" dirty="0">
                <a:solidFill>
                  <a:srgbClr val="1B1B1B"/>
                </a:solidFill>
                <a:cs typeface="Calibri"/>
              </a:rPr>
              <a:t>SMT Discussion: 07/13/2021</a:t>
            </a:r>
            <a:endParaRPr lang="en-US" sz="2600" dirty="0">
              <a:solidFill>
                <a:srgbClr val="1B1B1B"/>
              </a:solidFill>
            </a:endParaRPr>
          </a:p>
        </p:txBody>
      </p:sp>
      <p:sp>
        <p:nvSpPr>
          <p:cNvPr id="16" name="Rectangle 14">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450221"/>
            <a:ext cx="2115455" cy="1890204"/>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724A8C1-50DA-4DDF-A9E9-5EE91A103F4C}"/>
              </a:ext>
            </a:extLst>
          </p:cNvPr>
          <p:cNvSpPr>
            <a:spLocks noGrp="1"/>
          </p:cNvSpPr>
          <p:nvPr>
            <p:ph type="sldNum" sz="quarter" idx="12"/>
          </p:nvPr>
        </p:nvSpPr>
        <p:spPr>
          <a:xfrm>
            <a:off x="9941077" y="771953"/>
            <a:ext cx="1465945" cy="1234345"/>
          </a:xfrm>
        </p:spPr>
        <p:txBody>
          <a:bodyPr>
            <a:normAutofit/>
          </a:bodyPr>
          <a:lstStyle/>
          <a:p>
            <a:pPr algn="ctr">
              <a:spcAft>
                <a:spcPts val="600"/>
              </a:spcAft>
            </a:pPr>
            <a:fld id="{C9590BB6-C56E-4746-BD6F-28D06F1076BD}" type="slidenum">
              <a:rPr lang="en-US" sz="4400" smtClean="0">
                <a:solidFill>
                  <a:srgbClr val="FFFFFF"/>
                </a:solidFill>
              </a:rPr>
              <a:pPr algn="ctr">
                <a:spcAft>
                  <a:spcPts val="600"/>
                </a:spcAft>
              </a:pPr>
              <a:t>1</a:t>
            </a:fld>
            <a:endParaRPr lang="en-US" sz="4400">
              <a:solidFill>
                <a:srgbClr val="FFFFFF"/>
              </a:solidFill>
            </a:endParaRPr>
          </a:p>
        </p:txBody>
      </p:sp>
      <p:pic>
        <p:nvPicPr>
          <p:cNvPr id="17" name="Graphic 7" descr="Lightbulb">
            <a:extLst>
              <a:ext uri="{FF2B5EF4-FFF2-40B4-BE49-F238E27FC236}">
                <a16:creationId xmlns:a16="http://schemas.microsoft.com/office/drawing/2014/main" id="{A7BE9F8F-232E-4F7D-86AF-6443E5DFFA5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857725" y="2612676"/>
            <a:ext cx="1632648" cy="1632648"/>
          </a:xfrm>
          <a:prstGeom prst="rect">
            <a:avLst/>
          </a:prstGeom>
        </p:spPr>
      </p:pic>
    </p:spTree>
    <p:extLst>
      <p:ext uri="{BB962C8B-B14F-4D97-AF65-F5344CB8AC3E}">
        <p14:creationId xmlns:p14="http://schemas.microsoft.com/office/powerpoint/2010/main" val="1106765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18FD74D4-C0F3-4E5B-9628-885593F0B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5540F89-0691-46D1-8B80-E294C911CAB3}"/>
              </a:ext>
            </a:extLst>
          </p:cNvPr>
          <p:cNvSpPr>
            <a:spLocks noGrp="1"/>
          </p:cNvSpPr>
          <p:nvPr>
            <p:ph type="title"/>
          </p:nvPr>
        </p:nvSpPr>
        <p:spPr>
          <a:xfrm>
            <a:off x="914400" y="0"/>
            <a:ext cx="9317843" cy="603505"/>
          </a:xfrm>
        </p:spPr>
        <p:txBody>
          <a:bodyPr vert="horz" lIns="91440" tIns="45720" rIns="91440" bIns="45720" rtlCol="0" anchor="ctr">
            <a:normAutofit/>
          </a:bodyPr>
          <a:lstStyle/>
          <a:p>
            <a:r>
              <a:rPr lang="en-US" sz="3200" b="1"/>
              <a:t>Risk Assessment: Multi-Pollutant Platform</a:t>
            </a:r>
          </a:p>
        </p:txBody>
      </p:sp>
      <p:sp>
        <p:nvSpPr>
          <p:cNvPr id="47" name="Rectangle 46">
            <a:extLst>
              <a:ext uri="{FF2B5EF4-FFF2-40B4-BE49-F238E27FC236}">
                <a16:creationId xmlns:a16="http://schemas.microsoft.com/office/drawing/2014/main" id="{E64FA8EC-281F-4A47-AF2E-9F85F2AAB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Slide Number Placeholder 21">
            <a:extLst>
              <a:ext uri="{FF2B5EF4-FFF2-40B4-BE49-F238E27FC236}">
                <a16:creationId xmlns:a16="http://schemas.microsoft.com/office/drawing/2014/main" id="{1F92DE3F-E3F1-4C06-91AE-06C993B972CA}"/>
              </a:ext>
            </a:extLst>
          </p:cNvPr>
          <p:cNvSpPr>
            <a:spLocks noGrp="1"/>
          </p:cNvSpPr>
          <p:nvPr>
            <p:ph type="sldNum" sz="quarter" idx="12"/>
          </p:nvPr>
        </p:nvSpPr>
        <p:spPr>
          <a:xfrm>
            <a:off x="0" y="978408"/>
            <a:ext cx="722376" cy="603504"/>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C9590BB6-C56E-4746-BD6F-28D06F1076BD}" type="slidenum">
              <a:rPr kumimoji="0" lang="en-US" sz="3200" b="0" i="0" u="none" strike="noStrike" kern="1200" cap="none" spc="0" normalizeH="0" baseline="0" noProof="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3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D8946D8A-C529-43D1-85B3-3B68CB59D5CB}"/>
              </a:ext>
            </a:extLst>
          </p:cNvPr>
          <p:cNvSpPr txBox="1"/>
          <p:nvPr/>
        </p:nvSpPr>
        <p:spPr>
          <a:xfrm>
            <a:off x="914400" y="914400"/>
            <a:ext cx="5427548" cy="5735574"/>
          </a:xfrm>
          <a:prstGeom prst="rect">
            <a:avLst/>
          </a:prstGeom>
        </p:spPr>
        <p:txBody>
          <a:bodyPr vert="horz" lIns="91440" tIns="45720" rIns="91440" bIns="45720" rtlCol="0">
            <a:noAutofit/>
          </a:bodyPr>
          <a:lstStyle/>
          <a:p>
            <a:pPr>
              <a:lnSpc>
                <a:spcPct val="90000"/>
              </a:lnSpc>
              <a:spcAft>
                <a:spcPts val="600"/>
              </a:spcAft>
              <a:defRPr/>
            </a:pPr>
            <a:r>
              <a:rPr lang="en-US" sz="1600" b="1">
                <a:solidFill>
                  <a:prstClr val="black"/>
                </a:solidFill>
              </a:rPr>
              <a:t>Background:  </a:t>
            </a:r>
            <a:r>
              <a:rPr lang="en-US" sz="1600">
                <a:solidFill>
                  <a:prstClr val="black"/>
                </a:solidFill>
              </a:rPr>
              <a:t>OAQPS develops an annual platform for CDC that provides O3 and PM2.5 emissions and air quality concentrations data.  We are leveraging this ongoing effort to now include air toxics as part of OAQPS Air Toxics strategy</a:t>
            </a:r>
          </a:p>
          <a:p>
            <a:pPr>
              <a:lnSpc>
                <a:spcPct val="90000"/>
              </a:lnSpc>
              <a:spcAft>
                <a:spcPts val="600"/>
              </a:spcAft>
              <a:defRPr/>
            </a:pPr>
            <a:endParaRPr lang="en-US" sz="1200" b="1">
              <a:solidFill>
                <a:prstClr val="black"/>
              </a:solidFill>
            </a:endParaRPr>
          </a:p>
          <a:p>
            <a:pPr>
              <a:lnSpc>
                <a:spcPct val="90000"/>
              </a:lnSpc>
              <a:spcAft>
                <a:spcPts val="600"/>
              </a:spcAft>
              <a:defRPr/>
            </a:pPr>
            <a:r>
              <a:rPr lang="en-US" sz="1600" b="1">
                <a:solidFill>
                  <a:prstClr val="black"/>
                </a:solidFill>
              </a:rPr>
              <a:t>Description:  </a:t>
            </a:r>
            <a:r>
              <a:rPr lang="en-US" sz="1600">
                <a:solidFill>
                  <a:prstClr val="black"/>
                </a:solidFill>
                <a:ea typeface="+mn-lt"/>
                <a:cs typeface="+mn-lt"/>
              </a:rPr>
              <a:t>Routine development of a</a:t>
            </a:r>
            <a:r>
              <a:rPr lang="en-US" sz="1600">
                <a:ea typeface="+mn-lt"/>
                <a:cs typeface="+mn-lt"/>
              </a:rPr>
              <a:t> single, “harmonized” emissions and modeling platform for assessments of criteria pollutants (e.g., ozone and PM) and hazardous air pollutants (HAPs)</a:t>
            </a:r>
            <a:r>
              <a:rPr lang="en-US" sz="1600">
                <a:ea typeface="+mn-lt"/>
              </a:rPr>
              <a:t> </a:t>
            </a:r>
            <a:r>
              <a:rPr lang="en-US" sz="1600">
                <a:cs typeface="Calibri"/>
              </a:rPr>
              <a:t>that provides a consistent, transparent, and state of science basis for a variety of technical assessments across the Office and programs.</a:t>
            </a:r>
            <a:endParaRPr lang="en-US" sz="1600" b="1">
              <a:solidFill>
                <a:prstClr val="black"/>
              </a:solidFill>
            </a:endParaRPr>
          </a:p>
          <a:p>
            <a:pPr lvl="0">
              <a:lnSpc>
                <a:spcPct val="90000"/>
              </a:lnSpc>
              <a:spcAft>
                <a:spcPts val="600"/>
              </a:spcAft>
              <a:defRPr/>
            </a:pPr>
            <a:endParaRPr lang="en-US" sz="1200" b="1">
              <a:solidFill>
                <a:prstClr val="black"/>
              </a:solidFill>
            </a:endParaRPr>
          </a:p>
          <a:p>
            <a:pPr lvl="0">
              <a:lnSpc>
                <a:spcPct val="90000"/>
              </a:lnSpc>
              <a:spcAft>
                <a:spcPts val="600"/>
              </a:spcAft>
              <a:defRPr/>
            </a:pPr>
            <a:r>
              <a:rPr lang="en-US" sz="1600" b="1">
                <a:solidFill>
                  <a:prstClr val="black"/>
                </a:solidFill>
              </a:rPr>
              <a:t>Current Status:</a:t>
            </a:r>
            <a:r>
              <a:rPr lang="en-US" sz="1600">
                <a:solidFill>
                  <a:prstClr val="black"/>
                </a:solidFill>
              </a:rPr>
              <a:t>  2018 MP platform development underway</a:t>
            </a:r>
          </a:p>
          <a:p>
            <a:endParaRPr lang="en-US" sz="1200" b="1"/>
          </a:p>
          <a:p>
            <a:r>
              <a:rPr lang="en-US" sz="1600" b="1"/>
              <a:t>Resource implications: (See above)</a:t>
            </a:r>
          </a:p>
          <a:p>
            <a:pPr marL="742950" lvl="1" indent="-285750">
              <a:buFont typeface="Arial" panose="020B0604020202020204" pitchFamily="34" charset="0"/>
              <a:buChar char="•"/>
            </a:pPr>
            <a:r>
              <a:rPr lang="en-US" sz="1600"/>
              <a:t>Developmental:  NA—costs of NEI, tools and models is covered separately</a:t>
            </a:r>
          </a:p>
          <a:p>
            <a:pPr marL="742950" lvl="1" indent="-285750">
              <a:buFont typeface="Arial" panose="020B0604020202020204" pitchFamily="34" charset="0"/>
              <a:buChar char="•"/>
            </a:pPr>
            <a:r>
              <a:rPr lang="en-US" sz="1600"/>
              <a:t>Recurring (operation/maintenance): $240k/year for CONUS ($125k) &amp; non-CONUS ($115k) platforms</a:t>
            </a:r>
          </a:p>
          <a:p>
            <a:pPr marL="742950" lvl="1" indent="-285750">
              <a:buFont typeface="Arial" panose="020B0604020202020204" pitchFamily="34" charset="0"/>
              <a:buChar char="•"/>
            </a:pPr>
            <a:r>
              <a:rPr lang="en-US" sz="1600"/>
              <a:t>Enhancements:  NA—costs to improve data, tools, models would be incurred separately or through regulatory project funding</a:t>
            </a:r>
          </a:p>
        </p:txBody>
      </p:sp>
      <p:pic>
        <p:nvPicPr>
          <p:cNvPr id="3" name="Picture 2">
            <a:extLst>
              <a:ext uri="{FF2B5EF4-FFF2-40B4-BE49-F238E27FC236}">
                <a16:creationId xmlns:a16="http://schemas.microsoft.com/office/drawing/2014/main" id="{EC71B344-B339-4F32-AAD6-74A7DCF22213}"/>
              </a:ext>
            </a:extLst>
          </p:cNvPr>
          <p:cNvPicPr>
            <a:picLocks noChangeAspect="1"/>
          </p:cNvPicPr>
          <p:nvPr/>
        </p:nvPicPr>
        <p:blipFill>
          <a:blip r:embed="rId2"/>
          <a:stretch>
            <a:fillRect/>
          </a:stretch>
        </p:blipFill>
        <p:spPr>
          <a:xfrm>
            <a:off x="6096306" y="2637112"/>
            <a:ext cx="6095694" cy="1583775"/>
          </a:xfrm>
          <a:prstGeom prst="rect">
            <a:avLst/>
          </a:prstGeom>
        </p:spPr>
      </p:pic>
    </p:spTree>
    <p:extLst>
      <p:ext uri="{BB962C8B-B14F-4D97-AF65-F5344CB8AC3E}">
        <p14:creationId xmlns:p14="http://schemas.microsoft.com/office/powerpoint/2010/main" val="989405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18FD74D4-C0F3-4E5B-9628-885593F0B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5540F89-0691-46D1-8B80-E294C911CAB3}"/>
              </a:ext>
            </a:extLst>
          </p:cNvPr>
          <p:cNvSpPr>
            <a:spLocks noGrp="1"/>
          </p:cNvSpPr>
          <p:nvPr>
            <p:ph type="title"/>
          </p:nvPr>
        </p:nvSpPr>
        <p:spPr>
          <a:xfrm>
            <a:off x="914400" y="0"/>
            <a:ext cx="10308443" cy="603505"/>
          </a:xfrm>
        </p:spPr>
        <p:txBody>
          <a:bodyPr vert="horz" lIns="91440" tIns="45720" rIns="91440" bIns="45720" rtlCol="0" anchor="ctr">
            <a:normAutofit/>
          </a:bodyPr>
          <a:lstStyle/>
          <a:p>
            <a:r>
              <a:rPr lang="en-US" sz="3200" b="1"/>
              <a:t>Risk Assessment: Source and Receptor Analysis (SaRA) Tool</a:t>
            </a:r>
          </a:p>
        </p:txBody>
      </p:sp>
      <p:sp>
        <p:nvSpPr>
          <p:cNvPr id="47" name="Rectangle 46">
            <a:extLst>
              <a:ext uri="{FF2B5EF4-FFF2-40B4-BE49-F238E27FC236}">
                <a16:creationId xmlns:a16="http://schemas.microsoft.com/office/drawing/2014/main" id="{E64FA8EC-281F-4A47-AF2E-9F85F2AAB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Slide Number Placeholder 21">
            <a:extLst>
              <a:ext uri="{FF2B5EF4-FFF2-40B4-BE49-F238E27FC236}">
                <a16:creationId xmlns:a16="http://schemas.microsoft.com/office/drawing/2014/main" id="{1F92DE3F-E3F1-4C06-91AE-06C993B972CA}"/>
              </a:ext>
            </a:extLst>
          </p:cNvPr>
          <p:cNvSpPr>
            <a:spLocks noGrp="1"/>
          </p:cNvSpPr>
          <p:nvPr>
            <p:ph type="sldNum" sz="quarter" idx="12"/>
          </p:nvPr>
        </p:nvSpPr>
        <p:spPr>
          <a:xfrm>
            <a:off x="0" y="978408"/>
            <a:ext cx="722376" cy="603504"/>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C9590BB6-C56E-4746-BD6F-28D06F1076BD}" type="slidenum">
              <a:rPr kumimoji="0" lang="en-US" sz="3200" b="0" i="0" u="none" strike="noStrike" kern="1200" cap="none" spc="0" normalizeH="0" baseline="0" noProof="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3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D8946D8A-C529-43D1-85B3-3B68CB59D5CB}"/>
              </a:ext>
            </a:extLst>
          </p:cNvPr>
          <p:cNvSpPr txBox="1"/>
          <p:nvPr/>
        </p:nvSpPr>
        <p:spPr>
          <a:xfrm>
            <a:off x="914400" y="914400"/>
            <a:ext cx="4107305" cy="5404338"/>
          </a:xfrm>
          <a:prstGeom prst="rect">
            <a:avLst/>
          </a:prstGeom>
        </p:spPr>
        <p:txBody>
          <a:bodyPr vert="horz" lIns="91440" tIns="45720" rIns="91440" bIns="45720" rtlCol="0">
            <a:noAutofit/>
          </a:bodyPr>
          <a:lstStyle/>
          <a:p>
            <a:pPr lvl="0">
              <a:lnSpc>
                <a:spcPct val="90000"/>
              </a:lnSpc>
              <a:spcAft>
                <a:spcPts val="600"/>
              </a:spcAft>
              <a:defRPr/>
            </a:pPr>
            <a:r>
              <a:rPr lang="en-US" sz="1600" b="1" dirty="0">
                <a:solidFill>
                  <a:prstClr val="black"/>
                </a:solidFill>
              </a:rPr>
              <a:t>Background: </a:t>
            </a:r>
            <a:r>
              <a:rPr lang="en-US" sz="1600" dirty="0">
                <a:solidFill>
                  <a:prstClr val="black"/>
                </a:solidFill>
              </a:rPr>
              <a:t>When conducting a risk assessment, the primary goal is to determine which sources, pollutants, and/or source categories are contributing to risk that OAQPS can prioritize and act on.</a:t>
            </a:r>
          </a:p>
          <a:p>
            <a:pPr lvl="0">
              <a:lnSpc>
                <a:spcPct val="90000"/>
              </a:lnSpc>
              <a:spcAft>
                <a:spcPts val="600"/>
              </a:spcAft>
              <a:defRPr/>
            </a:pPr>
            <a:endParaRPr lang="en-US" sz="1600" dirty="0">
              <a:solidFill>
                <a:prstClr val="black"/>
              </a:solidFill>
            </a:endParaRPr>
          </a:p>
          <a:p>
            <a:pPr lvl="0">
              <a:lnSpc>
                <a:spcPct val="90000"/>
              </a:lnSpc>
              <a:spcAft>
                <a:spcPts val="600"/>
              </a:spcAft>
              <a:defRPr/>
            </a:pPr>
            <a:r>
              <a:rPr lang="en-US" sz="1600" b="1" dirty="0">
                <a:solidFill>
                  <a:prstClr val="black"/>
                </a:solidFill>
              </a:rPr>
              <a:t>Description: </a:t>
            </a:r>
            <a:r>
              <a:rPr lang="en-US" sz="1600" dirty="0">
                <a:solidFill>
                  <a:prstClr val="black"/>
                </a:solidFill>
              </a:rPr>
              <a:t>The SaRA tool combines ambient concentrations from multiple data streams to estimate combined risks (i.e., risks from multiple sources and sectors).  </a:t>
            </a:r>
          </a:p>
          <a:p>
            <a:pPr lvl="0">
              <a:lnSpc>
                <a:spcPct val="90000"/>
              </a:lnSpc>
              <a:spcAft>
                <a:spcPts val="600"/>
              </a:spcAft>
              <a:defRPr/>
            </a:pPr>
            <a:endParaRPr lang="en-US" sz="1600" b="1" dirty="0">
              <a:solidFill>
                <a:prstClr val="black"/>
              </a:solidFill>
            </a:endParaRPr>
          </a:p>
          <a:p>
            <a:pPr lvl="0">
              <a:lnSpc>
                <a:spcPct val="90000"/>
              </a:lnSpc>
              <a:spcAft>
                <a:spcPts val="600"/>
              </a:spcAft>
              <a:defRPr/>
            </a:pPr>
            <a:r>
              <a:rPr lang="en-US" sz="1600" b="1" dirty="0">
                <a:solidFill>
                  <a:prstClr val="black"/>
                </a:solidFill>
              </a:rPr>
              <a:t>Current Status</a:t>
            </a:r>
            <a:r>
              <a:rPr lang="en-US" sz="1600" b="1">
                <a:solidFill>
                  <a:prstClr val="black"/>
                </a:solidFill>
              </a:rPr>
              <a:t>: </a:t>
            </a:r>
            <a:r>
              <a:rPr lang="en-US" sz="1600">
                <a:solidFill>
                  <a:prstClr val="black"/>
                </a:solidFill>
              </a:rPr>
              <a:t>Current version (point sources), </a:t>
            </a:r>
            <a:r>
              <a:rPr lang="en-US" sz="1600" dirty="0">
                <a:solidFill>
                  <a:prstClr val="black"/>
                </a:solidFill>
              </a:rPr>
              <a:t>expected fully operational (all source categories) by Spring 2022</a:t>
            </a:r>
          </a:p>
          <a:p>
            <a:pPr lvl="0">
              <a:lnSpc>
                <a:spcPct val="90000"/>
              </a:lnSpc>
              <a:spcAft>
                <a:spcPts val="600"/>
              </a:spcAft>
              <a:defRPr/>
            </a:pPr>
            <a:endParaRPr lang="en-US" sz="1600" dirty="0">
              <a:solidFill>
                <a:prstClr val="black"/>
              </a:solidFill>
            </a:endParaRPr>
          </a:p>
          <a:p>
            <a:r>
              <a:rPr lang="en-US" sz="1600" b="1" dirty="0"/>
              <a:t>Resource implications:</a:t>
            </a:r>
          </a:p>
          <a:p>
            <a:pPr marL="742950" lvl="1" indent="-285750">
              <a:buFont typeface="Arial" panose="020B0604020202020204" pitchFamily="34" charset="0"/>
              <a:buChar char="•"/>
            </a:pPr>
            <a:r>
              <a:rPr lang="en-US" sz="1600" dirty="0"/>
              <a:t>Developmental: $110k</a:t>
            </a:r>
          </a:p>
          <a:p>
            <a:pPr marL="742950" lvl="1" indent="-285750">
              <a:buFont typeface="Arial" panose="020B0604020202020204" pitchFamily="34" charset="0"/>
              <a:buChar char="•"/>
            </a:pPr>
            <a:r>
              <a:rPr lang="en-US" sz="1600" dirty="0"/>
              <a:t>Recurring (operation/maintenance): Costs to maintain the database</a:t>
            </a:r>
          </a:p>
          <a:p>
            <a:pPr marL="742950" lvl="1" indent="-285750">
              <a:buFont typeface="Arial" panose="020B0604020202020204" pitchFamily="34" charset="0"/>
              <a:buChar char="•"/>
            </a:pPr>
            <a:r>
              <a:rPr lang="en-US" sz="1600" dirty="0"/>
              <a:t>Enhancements: Data Visualization and Interface</a:t>
            </a:r>
          </a:p>
        </p:txBody>
      </p:sp>
      <p:sp>
        <p:nvSpPr>
          <p:cNvPr id="3" name="Rectangle: Rounded Corners 2">
            <a:extLst>
              <a:ext uri="{FF2B5EF4-FFF2-40B4-BE49-F238E27FC236}">
                <a16:creationId xmlns:a16="http://schemas.microsoft.com/office/drawing/2014/main" id="{FAEF3CE2-49D5-44A2-A6E2-41D0225028F6}"/>
              </a:ext>
            </a:extLst>
          </p:cNvPr>
          <p:cNvSpPr/>
          <p:nvPr/>
        </p:nvSpPr>
        <p:spPr>
          <a:xfrm>
            <a:off x="5584285" y="2286716"/>
            <a:ext cx="1227667" cy="956484"/>
          </a:xfrm>
          <a:prstGeom prst="roundRect">
            <a:avLst/>
          </a:prstGeom>
          <a:solidFill>
            <a:schemeClr val="accent1">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0CEBF07B-3331-419B-ACA3-C8B0E972A556}"/>
              </a:ext>
            </a:extLst>
          </p:cNvPr>
          <p:cNvSpPr txBox="1"/>
          <p:nvPr/>
        </p:nvSpPr>
        <p:spPr>
          <a:xfrm>
            <a:off x="5571068" y="2464876"/>
            <a:ext cx="1240884" cy="600164"/>
          </a:xfrm>
          <a:prstGeom prst="rect">
            <a:avLst/>
          </a:prstGeom>
          <a:noFill/>
        </p:spPr>
        <p:txBody>
          <a:bodyPr wrap="square" rtlCol="0">
            <a:spAutoFit/>
          </a:bodyPr>
          <a:lstStyle/>
          <a:p>
            <a:pPr algn="ctr"/>
            <a:r>
              <a:rPr lang="en-US" sz="1100">
                <a:solidFill>
                  <a:schemeClr val="bg1">
                    <a:lumMod val="95000"/>
                  </a:schemeClr>
                </a:solidFill>
              </a:rPr>
              <a:t>Compile National Emissions Inventory</a:t>
            </a:r>
          </a:p>
        </p:txBody>
      </p:sp>
      <p:sp>
        <p:nvSpPr>
          <p:cNvPr id="10" name="Rectangle: Rounded Corners 9">
            <a:extLst>
              <a:ext uri="{FF2B5EF4-FFF2-40B4-BE49-F238E27FC236}">
                <a16:creationId xmlns:a16="http://schemas.microsoft.com/office/drawing/2014/main" id="{9A0F0E34-6C8A-43B2-8EFC-A30AFDB50FE4}"/>
              </a:ext>
            </a:extLst>
          </p:cNvPr>
          <p:cNvSpPr/>
          <p:nvPr/>
        </p:nvSpPr>
        <p:spPr>
          <a:xfrm>
            <a:off x="7078433" y="2286716"/>
            <a:ext cx="1227667" cy="956484"/>
          </a:xfrm>
          <a:prstGeom prst="roundRect">
            <a:avLst/>
          </a:prstGeom>
          <a:solidFill>
            <a:schemeClr val="accent1">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1EB18CF-AC8D-43CE-950B-DFC13052DFE8}"/>
              </a:ext>
            </a:extLst>
          </p:cNvPr>
          <p:cNvSpPr txBox="1"/>
          <p:nvPr/>
        </p:nvSpPr>
        <p:spPr>
          <a:xfrm>
            <a:off x="7073683" y="2388673"/>
            <a:ext cx="1240884" cy="769441"/>
          </a:xfrm>
          <a:prstGeom prst="rect">
            <a:avLst/>
          </a:prstGeom>
          <a:noFill/>
        </p:spPr>
        <p:txBody>
          <a:bodyPr wrap="square" rtlCol="0">
            <a:spAutoFit/>
          </a:bodyPr>
          <a:lstStyle/>
          <a:p>
            <a:pPr algn="ctr"/>
            <a:r>
              <a:rPr lang="en-US" sz="1100">
                <a:solidFill>
                  <a:schemeClr val="bg1">
                    <a:lumMod val="95000"/>
                  </a:schemeClr>
                </a:solidFill>
              </a:rPr>
              <a:t>Estimate ambient concentrations of air toxics across U.S.</a:t>
            </a:r>
          </a:p>
        </p:txBody>
      </p:sp>
      <p:sp>
        <p:nvSpPr>
          <p:cNvPr id="5" name="Arrow: Right 4">
            <a:extLst>
              <a:ext uri="{FF2B5EF4-FFF2-40B4-BE49-F238E27FC236}">
                <a16:creationId xmlns:a16="http://schemas.microsoft.com/office/drawing/2014/main" id="{B75F8B80-7D92-47CD-A281-B1AE02134E06}"/>
              </a:ext>
            </a:extLst>
          </p:cNvPr>
          <p:cNvSpPr/>
          <p:nvPr/>
        </p:nvSpPr>
        <p:spPr>
          <a:xfrm>
            <a:off x="6807830" y="2683935"/>
            <a:ext cx="274320" cy="13716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DE2FD66-A500-41F9-8747-ABE03C37C3DA}"/>
              </a:ext>
            </a:extLst>
          </p:cNvPr>
          <p:cNvSpPr/>
          <p:nvPr/>
        </p:nvSpPr>
        <p:spPr>
          <a:xfrm>
            <a:off x="5511799" y="2031993"/>
            <a:ext cx="2834640" cy="1332475"/>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4756274-ECF3-4C3B-B319-9A964EA7CED5}"/>
              </a:ext>
            </a:extLst>
          </p:cNvPr>
          <p:cNvSpPr txBox="1"/>
          <p:nvPr/>
        </p:nvSpPr>
        <p:spPr>
          <a:xfrm>
            <a:off x="6038030" y="2035350"/>
            <a:ext cx="1692816" cy="261610"/>
          </a:xfrm>
          <a:prstGeom prst="rect">
            <a:avLst/>
          </a:prstGeom>
          <a:noFill/>
        </p:spPr>
        <p:txBody>
          <a:bodyPr wrap="square" rtlCol="0">
            <a:spAutoFit/>
          </a:bodyPr>
          <a:lstStyle/>
          <a:p>
            <a:r>
              <a:rPr lang="en-US" sz="1100" b="1"/>
              <a:t>Multi-pollutant Platform</a:t>
            </a:r>
          </a:p>
        </p:txBody>
      </p:sp>
      <p:sp>
        <p:nvSpPr>
          <p:cNvPr id="15" name="Rectangle: Rounded Corners 14">
            <a:extLst>
              <a:ext uri="{FF2B5EF4-FFF2-40B4-BE49-F238E27FC236}">
                <a16:creationId xmlns:a16="http://schemas.microsoft.com/office/drawing/2014/main" id="{94DD1F5D-6A24-461F-A02F-7C9F46983761}"/>
              </a:ext>
            </a:extLst>
          </p:cNvPr>
          <p:cNvSpPr/>
          <p:nvPr/>
        </p:nvSpPr>
        <p:spPr>
          <a:xfrm>
            <a:off x="5584285" y="3739510"/>
            <a:ext cx="1227667" cy="956484"/>
          </a:xfrm>
          <a:prstGeom prst="roundRect">
            <a:avLst/>
          </a:prstGeom>
          <a:solidFill>
            <a:schemeClr val="accent1">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1384E6A8-993F-4DC8-B597-E8BAE74A16AF}"/>
              </a:ext>
            </a:extLst>
          </p:cNvPr>
          <p:cNvSpPr txBox="1"/>
          <p:nvPr/>
        </p:nvSpPr>
        <p:spPr>
          <a:xfrm>
            <a:off x="5571068" y="3917670"/>
            <a:ext cx="1240884" cy="430887"/>
          </a:xfrm>
          <a:prstGeom prst="rect">
            <a:avLst/>
          </a:prstGeom>
          <a:noFill/>
        </p:spPr>
        <p:txBody>
          <a:bodyPr wrap="square" rtlCol="0">
            <a:spAutoFit/>
          </a:bodyPr>
          <a:lstStyle/>
          <a:p>
            <a:pPr algn="ctr"/>
            <a:r>
              <a:rPr lang="en-US" sz="1100">
                <a:solidFill>
                  <a:schemeClr val="bg1">
                    <a:lumMod val="95000"/>
                  </a:schemeClr>
                </a:solidFill>
              </a:rPr>
              <a:t>SPPD Sector Emissions</a:t>
            </a:r>
          </a:p>
        </p:txBody>
      </p:sp>
      <p:sp>
        <p:nvSpPr>
          <p:cNvPr id="17" name="Rectangle: Rounded Corners 16">
            <a:extLst>
              <a:ext uri="{FF2B5EF4-FFF2-40B4-BE49-F238E27FC236}">
                <a16:creationId xmlns:a16="http://schemas.microsoft.com/office/drawing/2014/main" id="{44837D34-0F98-4D75-A43C-2FFE23F68FA3}"/>
              </a:ext>
            </a:extLst>
          </p:cNvPr>
          <p:cNvSpPr/>
          <p:nvPr/>
        </p:nvSpPr>
        <p:spPr>
          <a:xfrm>
            <a:off x="7078433" y="3739510"/>
            <a:ext cx="1227667" cy="956484"/>
          </a:xfrm>
          <a:prstGeom prst="roundRect">
            <a:avLst/>
          </a:prstGeom>
          <a:solidFill>
            <a:schemeClr val="accent1">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7EED67E6-BF55-4A2C-824B-199AB0198D96}"/>
              </a:ext>
            </a:extLst>
          </p:cNvPr>
          <p:cNvSpPr txBox="1"/>
          <p:nvPr/>
        </p:nvSpPr>
        <p:spPr>
          <a:xfrm>
            <a:off x="7073683" y="3841467"/>
            <a:ext cx="1240884" cy="769441"/>
          </a:xfrm>
          <a:prstGeom prst="rect">
            <a:avLst/>
          </a:prstGeom>
          <a:noFill/>
        </p:spPr>
        <p:txBody>
          <a:bodyPr wrap="square" rtlCol="0">
            <a:spAutoFit/>
          </a:bodyPr>
          <a:lstStyle/>
          <a:p>
            <a:pPr algn="ctr"/>
            <a:r>
              <a:rPr lang="en-US" sz="1100">
                <a:solidFill>
                  <a:schemeClr val="bg1">
                    <a:lumMod val="95000"/>
                  </a:schemeClr>
                </a:solidFill>
              </a:rPr>
              <a:t>Estimate ambient concentrations of air toxics across U.S.</a:t>
            </a:r>
          </a:p>
        </p:txBody>
      </p:sp>
      <p:sp>
        <p:nvSpPr>
          <p:cNvPr id="20" name="Arrow: Right 19">
            <a:extLst>
              <a:ext uri="{FF2B5EF4-FFF2-40B4-BE49-F238E27FC236}">
                <a16:creationId xmlns:a16="http://schemas.microsoft.com/office/drawing/2014/main" id="{CB671237-C0C5-47D5-82E1-E4AF90ECE280}"/>
              </a:ext>
            </a:extLst>
          </p:cNvPr>
          <p:cNvSpPr/>
          <p:nvPr/>
        </p:nvSpPr>
        <p:spPr>
          <a:xfrm>
            <a:off x="6807830" y="4136729"/>
            <a:ext cx="274320" cy="13716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2D93E84-2576-4715-B8B6-05C5745947CE}"/>
              </a:ext>
            </a:extLst>
          </p:cNvPr>
          <p:cNvSpPr/>
          <p:nvPr/>
        </p:nvSpPr>
        <p:spPr>
          <a:xfrm>
            <a:off x="6908473" y="3484787"/>
            <a:ext cx="1437966" cy="1332475"/>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2D55C8E0-4E9F-4515-8D7C-ACB15972E891}"/>
              </a:ext>
            </a:extLst>
          </p:cNvPr>
          <p:cNvSpPr txBox="1"/>
          <p:nvPr/>
        </p:nvSpPr>
        <p:spPr>
          <a:xfrm>
            <a:off x="7144621" y="3504532"/>
            <a:ext cx="1142549" cy="266387"/>
          </a:xfrm>
          <a:prstGeom prst="rect">
            <a:avLst/>
          </a:prstGeom>
          <a:noFill/>
        </p:spPr>
        <p:txBody>
          <a:bodyPr wrap="square" rtlCol="0">
            <a:spAutoFit/>
          </a:bodyPr>
          <a:lstStyle/>
          <a:p>
            <a:r>
              <a:rPr lang="en-US" sz="1100" b="1"/>
              <a:t>HEM (AERMOD)</a:t>
            </a:r>
          </a:p>
        </p:txBody>
      </p:sp>
      <p:sp>
        <p:nvSpPr>
          <p:cNvPr id="24" name="Rectangle: Rounded Corners 23">
            <a:extLst>
              <a:ext uri="{FF2B5EF4-FFF2-40B4-BE49-F238E27FC236}">
                <a16:creationId xmlns:a16="http://schemas.microsoft.com/office/drawing/2014/main" id="{9965167C-3832-451B-8970-C8C682D04966}"/>
              </a:ext>
            </a:extLst>
          </p:cNvPr>
          <p:cNvSpPr/>
          <p:nvPr/>
        </p:nvSpPr>
        <p:spPr>
          <a:xfrm>
            <a:off x="8515446" y="2952953"/>
            <a:ext cx="1227667" cy="956484"/>
          </a:xfrm>
          <a:prstGeom prst="roundRect">
            <a:avLst/>
          </a:prstGeom>
          <a:solidFill>
            <a:schemeClr val="accent1">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C2A1E656-6D24-4BED-B220-091A43B473B0}"/>
              </a:ext>
            </a:extLst>
          </p:cNvPr>
          <p:cNvSpPr txBox="1"/>
          <p:nvPr/>
        </p:nvSpPr>
        <p:spPr>
          <a:xfrm>
            <a:off x="8502229" y="3131113"/>
            <a:ext cx="1240884" cy="600164"/>
          </a:xfrm>
          <a:prstGeom prst="rect">
            <a:avLst/>
          </a:prstGeom>
          <a:noFill/>
        </p:spPr>
        <p:txBody>
          <a:bodyPr wrap="square" rtlCol="0">
            <a:spAutoFit/>
          </a:bodyPr>
          <a:lstStyle/>
          <a:p>
            <a:pPr algn="ctr"/>
            <a:r>
              <a:rPr lang="en-US" sz="1100">
                <a:solidFill>
                  <a:schemeClr val="bg1">
                    <a:lumMod val="95000"/>
                  </a:schemeClr>
                </a:solidFill>
              </a:rPr>
              <a:t>Estimate population exposures</a:t>
            </a:r>
          </a:p>
        </p:txBody>
      </p:sp>
      <p:sp>
        <p:nvSpPr>
          <p:cNvPr id="26" name="Rectangle: Rounded Corners 25">
            <a:extLst>
              <a:ext uri="{FF2B5EF4-FFF2-40B4-BE49-F238E27FC236}">
                <a16:creationId xmlns:a16="http://schemas.microsoft.com/office/drawing/2014/main" id="{E38816F7-2132-49E6-A7F6-A8206C793D97}"/>
              </a:ext>
            </a:extLst>
          </p:cNvPr>
          <p:cNvSpPr/>
          <p:nvPr/>
        </p:nvSpPr>
        <p:spPr>
          <a:xfrm>
            <a:off x="10009594" y="2952953"/>
            <a:ext cx="1227667" cy="956484"/>
          </a:xfrm>
          <a:prstGeom prst="roundRect">
            <a:avLst/>
          </a:prstGeom>
          <a:solidFill>
            <a:schemeClr val="accent1">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DBB3A286-1548-47E4-9B38-E2381B9B9116}"/>
              </a:ext>
            </a:extLst>
          </p:cNvPr>
          <p:cNvSpPr txBox="1"/>
          <p:nvPr/>
        </p:nvSpPr>
        <p:spPr>
          <a:xfrm>
            <a:off x="10004844" y="3054910"/>
            <a:ext cx="1240884" cy="769441"/>
          </a:xfrm>
          <a:prstGeom prst="rect">
            <a:avLst/>
          </a:prstGeom>
          <a:noFill/>
        </p:spPr>
        <p:txBody>
          <a:bodyPr wrap="square" rtlCol="0">
            <a:spAutoFit/>
          </a:bodyPr>
          <a:lstStyle/>
          <a:p>
            <a:pPr algn="ctr"/>
            <a:r>
              <a:rPr lang="en-US" sz="1100">
                <a:solidFill>
                  <a:schemeClr val="bg1">
                    <a:lumMod val="95000"/>
                  </a:schemeClr>
                </a:solidFill>
              </a:rPr>
              <a:t>Characterize potential public health risks from inhalation</a:t>
            </a:r>
          </a:p>
        </p:txBody>
      </p:sp>
      <p:sp>
        <p:nvSpPr>
          <p:cNvPr id="28" name="Arrow: Right 27">
            <a:extLst>
              <a:ext uri="{FF2B5EF4-FFF2-40B4-BE49-F238E27FC236}">
                <a16:creationId xmlns:a16="http://schemas.microsoft.com/office/drawing/2014/main" id="{34D75BF2-34E4-4ECA-BEAA-CE3E6519E6FF}"/>
              </a:ext>
            </a:extLst>
          </p:cNvPr>
          <p:cNvSpPr/>
          <p:nvPr/>
        </p:nvSpPr>
        <p:spPr>
          <a:xfrm>
            <a:off x="9738991" y="3350172"/>
            <a:ext cx="274320" cy="13716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BA7BECF2-4441-4E7C-8BE0-9601147F1B02}"/>
              </a:ext>
            </a:extLst>
          </p:cNvPr>
          <p:cNvSpPr/>
          <p:nvPr/>
        </p:nvSpPr>
        <p:spPr>
          <a:xfrm>
            <a:off x="8442960" y="2698230"/>
            <a:ext cx="2834640" cy="1332475"/>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A8079C9-9A61-4950-AF52-BD5427A3626C}"/>
              </a:ext>
            </a:extLst>
          </p:cNvPr>
          <p:cNvSpPr txBox="1"/>
          <p:nvPr/>
        </p:nvSpPr>
        <p:spPr>
          <a:xfrm>
            <a:off x="8969191" y="2701587"/>
            <a:ext cx="1692816" cy="261610"/>
          </a:xfrm>
          <a:prstGeom prst="rect">
            <a:avLst/>
          </a:prstGeom>
          <a:noFill/>
        </p:spPr>
        <p:txBody>
          <a:bodyPr wrap="square" rtlCol="0">
            <a:spAutoFit/>
          </a:bodyPr>
          <a:lstStyle/>
          <a:p>
            <a:pPr algn="ctr"/>
            <a:r>
              <a:rPr lang="en-US" sz="1100" b="1"/>
              <a:t>HAPEM and </a:t>
            </a:r>
            <a:r>
              <a:rPr lang="en-US" sz="1100" b="1" err="1"/>
              <a:t>SaRA</a:t>
            </a:r>
            <a:endParaRPr lang="en-US" sz="1100" b="1"/>
          </a:p>
        </p:txBody>
      </p:sp>
      <p:sp>
        <p:nvSpPr>
          <p:cNvPr id="31" name="Arrow: Right 30">
            <a:extLst>
              <a:ext uri="{FF2B5EF4-FFF2-40B4-BE49-F238E27FC236}">
                <a16:creationId xmlns:a16="http://schemas.microsoft.com/office/drawing/2014/main" id="{E13861A2-11D9-4D36-AD24-6A38323A8B6E}"/>
              </a:ext>
            </a:extLst>
          </p:cNvPr>
          <p:cNvSpPr/>
          <p:nvPr/>
        </p:nvSpPr>
        <p:spPr>
          <a:xfrm>
            <a:off x="8271017" y="3055825"/>
            <a:ext cx="274320" cy="13716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Arrow: Right 31">
            <a:extLst>
              <a:ext uri="{FF2B5EF4-FFF2-40B4-BE49-F238E27FC236}">
                <a16:creationId xmlns:a16="http://schemas.microsoft.com/office/drawing/2014/main" id="{748C8E52-E489-41BD-A434-A980CD1BD710}"/>
              </a:ext>
            </a:extLst>
          </p:cNvPr>
          <p:cNvSpPr/>
          <p:nvPr/>
        </p:nvSpPr>
        <p:spPr>
          <a:xfrm>
            <a:off x="8281765" y="3770920"/>
            <a:ext cx="274320" cy="113538"/>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Rounded Corners 32">
            <a:extLst>
              <a:ext uri="{FF2B5EF4-FFF2-40B4-BE49-F238E27FC236}">
                <a16:creationId xmlns:a16="http://schemas.microsoft.com/office/drawing/2014/main" id="{CF27C03F-836A-4481-A0D0-35E10B06FD22}"/>
              </a:ext>
            </a:extLst>
          </p:cNvPr>
          <p:cNvSpPr/>
          <p:nvPr/>
        </p:nvSpPr>
        <p:spPr>
          <a:xfrm>
            <a:off x="8502229" y="4312366"/>
            <a:ext cx="1227667" cy="956484"/>
          </a:xfrm>
          <a:prstGeom prst="roundRect">
            <a:avLst/>
          </a:prstGeom>
          <a:solidFill>
            <a:schemeClr val="accent1">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FDC036E3-9FA2-4285-AE8C-D634542CFF70}"/>
              </a:ext>
            </a:extLst>
          </p:cNvPr>
          <p:cNvSpPr txBox="1"/>
          <p:nvPr/>
        </p:nvSpPr>
        <p:spPr>
          <a:xfrm>
            <a:off x="8489012" y="4431257"/>
            <a:ext cx="1240884" cy="769441"/>
          </a:xfrm>
          <a:prstGeom prst="rect">
            <a:avLst/>
          </a:prstGeom>
          <a:noFill/>
        </p:spPr>
        <p:txBody>
          <a:bodyPr wrap="square" rtlCol="0">
            <a:spAutoFit/>
          </a:bodyPr>
          <a:lstStyle/>
          <a:p>
            <a:pPr algn="ctr"/>
            <a:r>
              <a:rPr lang="en-US" sz="1100">
                <a:solidFill>
                  <a:schemeClr val="bg1">
                    <a:lumMod val="95000"/>
                  </a:schemeClr>
                </a:solidFill>
              </a:rPr>
              <a:t>Support Air Toxics Strategy (e.g., ATEST or other inquires)</a:t>
            </a:r>
          </a:p>
        </p:txBody>
      </p:sp>
      <p:sp>
        <p:nvSpPr>
          <p:cNvPr id="35" name="Rectangle: Rounded Corners 34">
            <a:extLst>
              <a:ext uri="{FF2B5EF4-FFF2-40B4-BE49-F238E27FC236}">
                <a16:creationId xmlns:a16="http://schemas.microsoft.com/office/drawing/2014/main" id="{406FC2B5-AF36-4267-93AD-50BB22F91AB3}"/>
              </a:ext>
            </a:extLst>
          </p:cNvPr>
          <p:cNvSpPr/>
          <p:nvPr/>
        </p:nvSpPr>
        <p:spPr>
          <a:xfrm>
            <a:off x="10050971" y="4307472"/>
            <a:ext cx="1227667" cy="956484"/>
          </a:xfrm>
          <a:prstGeom prst="roundRect">
            <a:avLst/>
          </a:prstGeom>
          <a:solidFill>
            <a:schemeClr val="accent1">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A81CE279-6CEF-4AD5-9668-D747CB3D28E7}"/>
              </a:ext>
            </a:extLst>
          </p:cNvPr>
          <p:cNvSpPr txBox="1"/>
          <p:nvPr/>
        </p:nvSpPr>
        <p:spPr>
          <a:xfrm>
            <a:off x="10036716" y="4483656"/>
            <a:ext cx="1240884" cy="600164"/>
          </a:xfrm>
          <a:prstGeom prst="rect">
            <a:avLst/>
          </a:prstGeom>
          <a:noFill/>
        </p:spPr>
        <p:txBody>
          <a:bodyPr wrap="square" rtlCol="0">
            <a:spAutoFit/>
          </a:bodyPr>
          <a:lstStyle/>
          <a:p>
            <a:pPr algn="ctr"/>
            <a:r>
              <a:rPr lang="en-US" sz="1100">
                <a:solidFill>
                  <a:schemeClr val="bg1">
                    <a:lumMod val="95000"/>
                  </a:schemeClr>
                </a:solidFill>
              </a:rPr>
              <a:t>Sector based Analysis (e.g. RTRs)</a:t>
            </a:r>
          </a:p>
        </p:txBody>
      </p:sp>
      <p:sp>
        <p:nvSpPr>
          <p:cNvPr id="37" name="Rectangle: Rounded Corners 36">
            <a:extLst>
              <a:ext uri="{FF2B5EF4-FFF2-40B4-BE49-F238E27FC236}">
                <a16:creationId xmlns:a16="http://schemas.microsoft.com/office/drawing/2014/main" id="{B0864781-2FE6-427B-BA2D-6F02C4FF8008}"/>
              </a:ext>
            </a:extLst>
          </p:cNvPr>
          <p:cNvSpPr/>
          <p:nvPr/>
        </p:nvSpPr>
        <p:spPr>
          <a:xfrm>
            <a:off x="8442960" y="1481472"/>
            <a:ext cx="1227667" cy="956484"/>
          </a:xfrm>
          <a:prstGeom prst="roundRect">
            <a:avLst/>
          </a:prstGeom>
          <a:solidFill>
            <a:schemeClr val="accent1">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3C4960AC-7CF6-4639-9C71-63A91FA77FB1}"/>
              </a:ext>
            </a:extLst>
          </p:cNvPr>
          <p:cNvSpPr txBox="1"/>
          <p:nvPr/>
        </p:nvSpPr>
        <p:spPr>
          <a:xfrm>
            <a:off x="8429743" y="1659632"/>
            <a:ext cx="1240884" cy="430887"/>
          </a:xfrm>
          <a:prstGeom prst="rect">
            <a:avLst/>
          </a:prstGeom>
          <a:noFill/>
        </p:spPr>
        <p:txBody>
          <a:bodyPr wrap="square" rtlCol="0">
            <a:spAutoFit/>
          </a:bodyPr>
          <a:lstStyle/>
          <a:p>
            <a:pPr algn="ctr"/>
            <a:r>
              <a:rPr lang="en-US" sz="1100">
                <a:solidFill>
                  <a:schemeClr val="bg1">
                    <a:lumMod val="95000"/>
                  </a:schemeClr>
                </a:solidFill>
              </a:rPr>
              <a:t>Risk-based EJ analysis</a:t>
            </a:r>
          </a:p>
        </p:txBody>
      </p:sp>
      <p:sp>
        <p:nvSpPr>
          <p:cNvPr id="39" name="Rectangle: Rounded Corners 38">
            <a:extLst>
              <a:ext uri="{FF2B5EF4-FFF2-40B4-BE49-F238E27FC236}">
                <a16:creationId xmlns:a16="http://schemas.microsoft.com/office/drawing/2014/main" id="{0358D3C4-6017-413B-B9EA-0F6829981307}"/>
              </a:ext>
            </a:extLst>
          </p:cNvPr>
          <p:cNvSpPr/>
          <p:nvPr/>
        </p:nvSpPr>
        <p:spPr>
          <a:xfrm>
            <a:off x="9995176" y="1463237"/>
            <a:ext cx="1227667" cy="956484"/>
          </a:xfrm>
          <a:prstGeom prst="roundRect">
            <a:avLst/>
          </a:prstGeom>
          <a:solidFill>
            <a:schemeClr val="accent1">
              <a:lumMod val="75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40642F4C-6DB2-43DC-B0A3-161B2AE0E8C5}"/>
              </a:ext>
            </a:extLst>
          </p:cNvPr>
          <p:cNvSpPr txBox="1"/>
          <p:nvPr/>
        </p:nvSpPr>
        <p:spPr>
          <a:xfrm>
            <a:off x="9981959" y="1641397"/>
            <a:ext cx="1240884" cy="430887"/>
          </a:xfrm>
          <a:prstGeom prst="rect">
            <a:avLst/>
          </a:prstGeom>
          <a:noFill/>
        </p:spPr>
        <p:txBody>
          <a:bodyPr wrap="square" rtlCol="0">
            <a:spAutoFit/>
          </a:bodyPr>
          <a:lstStyle/>
          <a:p>
            <a:pPr algn="ctr"/>
            <a:r>
              <a:rPr lang="en-US" sz="1100">
                <a:solidFill>
                  <a:schemeClr val="bg1">
                    <a:lumMod val="95000"/>
                  </a:schemeClr>
                </a:solidFill>
              </a:rPr>
              <a:t>National Risk Screening results</a:t>
            </a:r>
          </a:p>
        </p:txBody>
      </p:sp>
      <p:sp>
        <p:nvSpPr>
          <p:cNvPr id="41" name="Arrow: Right 40">
            <a:extLst>
              <a:ext uri="{FF2B5EF4-FFF2-40B4-BE49-F238E27FC236}">
                <a16:creationId xmlns:a16="http://schemas.microsoft.com/office/drawing/2014/main" id="{78AF5598-7A84-491D-A5B6-759731C25A02}"/>
              </a:ext>
            </a:extLst>
          </p:cNvPr>
          <p:cNvSpPr/>
          <p:nvPr/>
        </p:nvSpPr>
        <p:spPr>
          <a:xfrm rot="16200000">
            <a:off x="8877468" y="2496310"/>
            <a:ext cx="274320" cy="13716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483F14B8-E5EC-43C9-918A-873613EF1B58}"/>
              </a:ext>
            </a:extLst>
          </p:cNvPr>
          <p:cNvSpPr/>
          <p:nvPr/>
        </p:nvSpPr>
        <p:spPr>
          <a:xfrm rot="16200000">
            <a:off x="10452456" y="2485638"/>
            <a:ext cx="274320" cy="13716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Arrow: Right 42">
            <a:extLst>
              <a:ext uri="{FF2B5EF4-FFF2-40B4-BE49-F238E27FC236}">
                <a16:creationId xmlns:a16="http://schemas.microsoft.com/office/drawing/2014/main" id="{D4252F59-24D5-4B76-8654-7B54ECC23072}"/>
              </a:ext>
            </a:extLst>
          </p:cNvPr>
          <p:cNvSpPr/>
          <p:nvPr/>
        </p:nvSpPr>
        <p:spPr>
          <a:xfrm rot="5400000">
            <a:off x="8946048" y="4106137"/>
            <a:ext cx="274320" cy="13716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F5C3FB66-018B-443B-B3C2-7D0BF2689816}"/>
              </a:ext>
            </a:extLst>
          </p:cNvPr>
          <p:cNvSpPr/>
          <p:nvPr/>
        </p:nvSpPr>
        <p:spPr>
          <a:xfrm rot="5400000">
            <a:off x="10459064" y="4106137"/>
            <a:ext cx="274320" cy="13716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2065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18FD74D4-C0F3-4E5B-9628-885593F0B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540F89-0691-46D1-8B80-E294C911CAB3}"/>
              </a:ext>
            </a:extLst>
          </p:cNvPr>
          <p:cNvSpPr>
            <a:spLocks noGrp="1"/>
          </p:cNvSpPr>
          <p:nvPr>
            <p:ph type="title"/>
          </p:nvPr>
        </p:nvSpPr>
        <p:spPr>
          <a:xfrm>
            <a:off x="914400" y="0"/>
            <a:ext cx="10526649" cy="603505"/>
          </a:xfrm>
        </p:spPr>
        <p:txBody>
          <a:bodyPr vert="horz" lIns="91440" tIns="45720" rIns="91440" bIns="45720" rtlCol="0" anchor="ctr">
            <a:normAutofit/>
          </a:bodyPr>
          <a:lstStyle/>
          <a:p>
            <a:r>
              <a:rPr lang="en-US" sz="3200" b="1"/>
              <a:t>Application: State/Local/Tribal &amp; Community Outreach</a:t>
            </a:r>
          </a:p>
        </p:txBody>
      </p:sp>
      <p:sp>
        <p:nvSpPr>
          <p:cNvPr id="47" name="Rectangle 46">
            <a:extLst>
              <a:ext uri="{FF2B5EF4-FFF2-40B4-BE49-F238E27FC236}">
                <a16:creationId xmlns:a16="http://schemas.microsoft.com/office/drawing/2014/main" id="{E64FA8EC-281F-4A47-AF2E-9F85F2AAB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21">
            <a:extLst>
              <a:ext uri="{FF2B5EF4-FFF2-40B4-BE49-F238E27FC236}">
                <a16:creationId xmlns:a16="http://schemas.microsoft.com/office/drawing/2014/main" id="{1F92DE3F-E3F1-4C06-91AE-06C993B972CA}"/>
              </a:ext>
            </a:extLst>
          </p:cNvPr>
          <p:cNvSpPr>
            <a:spLocks noGrp="1"/>
          </p:cNvSpPr>
          <p:nvPr>
            <p:ph type="sldNum" sz="quarter" idx="12"/>
          </p:nvPr>
        </p:nvSpPr>
        <p:spPr>
          <a:xfrm>
            <a:off x="0" y="978408"/>
            <a:ext cx="722376" cy="603504"/>
          </a:xfrm>
        </p:spPr>
        <p:txBody>
          <a:bodyPr vert="horz" lIns="91440" tIns="45720" rIns="91440" bIns="45720" rtlCol="0" anchor="ctr">
            <a:normAutofit/>
          </a:bodyPr>
          <a:lstStyle/>
          <a:p>
            <a:pPr>
              <a:spcAft>
                <a:spcPts val="600"/>
              </a:spcAft>
              <a:defRPr/>
            </a:pPr>
            <a:fld id="{C9590BB6-C56E-4746-BD6F-28D06F1076BD}" type="slidenum">
              <a:rPr lang="en-US" sz="3200">
                <a:solidFill>
                  <a:srgbClr val="FFFFFF"/>
                </a:solidFill>
                <a:latin typeface="Calibri" panose="020F0502020204030204"/>
              </a:rPr>
              <a:pPr>
                <a:spcAft>
                  <a:spcPts val="600"/>
                </a:spcAft>
                <a:defRPr/>
              </a:pPr>
              <a:t>12</a:t>
            </a:fld>
            <a:endParaRPr lang="en-US" sz="3200">
              <a:solidFill>
                <a:srgbClr val="FFFFFF"/>
              </a:solidFill>
              <a:latin typeface="Calibri" panose="020F0502020204030204"/>
            </a:endParaRPr>
          </a:p>
        </p:txBody>
      </p:sp>
      <p:sp>
        <p:nvSpPr>
          <p:cNvPr id="18" name="TextBox 17">
            <a:extLst>
              <a:ext uri="{FF2B5EF4-FFF2-40B4-BE49-F238E27FC236}">
                <a16:creationId xmlns:a16="http://schemas.microsoft.com/office/drawing/2014/main" id="{D8946D8A-C529-43D1-85B3-3B68CB59D5CB}"/>
              </a:ext>
            </a:extLst>
          </p:cNvPr>
          <p:cNvSpPr txBox="1"/>
          <p:nvPr/>
        </p:nvSpPr>
        <p:spPr>
          <a:xfrm>
            <a:off x="914401" y="914400"/>
            <a:ext cx="5248274" cy="5816184"/>
          </a:xfrm>
          <a:prstGeom prst="rect">
            <a:avLst/>
          </a:prstGeom>
        </p:spPr>
        <p:txBody>
          <a:bodyPr vert="horz" lIns="91440" tIns="45720" rIns="91440" bIns="45720" rtlCol="0">
            <a:noAutofit/>
          </a:bodyPr>
          <a:lstStyle/>
          <a:p>
            <a:pPr>
              <a:lnSpc>
                <a:spcPct val="90000"/>
              </a:lnSpc>
              <a:spcAft>
                <a:spcPts val="600"/>
              </a:spcAft>
            </a:pPr>
            <a:r>
              <a:rPr lang="en-US" sz="1600" b="1"/>
              <a:t>Overview: </a:t>
            </a:r>
            <a:r>
              <a:rPr lang="en-US" sz="1600"/>
              <a:t>OAQPS provides analytic data and analyses to support air quality planning including NAAQS implementation and regulatory/outreach efforts by other EPA offices, S/L/T air agencies, communities, and stakeholders.  The current state of OAQPS’s data provision in this context does not support leveraging our technical efforts across programs nor provide consistency in what technical data/information is made available.</a:t>
            </a:r>
            <a:endParaRPr lang="en-US" sz="1600" b="1"/>
          </a:p>
          <a:p>
            <a:pPr>
              <a:lnSpc>
                <a:spcPct val="90000"/>
              </a:lnSpc>
              <a:spcAft>
                <a:spcPts val="600"/>
              </a:spcAft>
            </a:pPr>
            <a:r>
              <a:rPr lang="en-US" sz="1600" b="1"/>
              <a:t>Current analytical data/tools/models:</a:t>
            </a:r>
            <a:endParaRPr lang="en-US" sz="1600"/>
          </a:p>
          <a:p>
            <a:pPr marL="285750" indent="-285750">
              <a:buFont typeface="Arial" panose="020B0604020202020204" pitchFamily="34" charset="0"/>
              <a:buChar char="•"/>
            </a:pPr>
            <a:r>
              <a:rPr lang="en-US" sz="1600"/>
              <a:t>OAQPS Analytics to inform S/L/T &amp; C</a:t>
            </a:r>
          </a:p>
          <a:p>
            <a:pPr marL="742950" lvl="1" indent="-285750">
              <a:buFont typeface="Arial" panose="020B0604020202020204" pitchFamily="34" charset="0"/>
              <a:buChar char="•"/>
            </a:pPr>
            <a:r>
              <a:rPr lang="en-US" sz="1600"/>
              <a:t>Benefit-Cost Analysis </a:t>
            </a:r>
          </a:p>
          <a:p>
            <a:pPr marL="1200150" lvl="2" indent="-285750">
              <a:buFont typeface="Arial" panose="020B0604020202020204" pitchFamily="34" charset="0"/>
              <a:buChar char="•"/>
            </a:pPr>
            <a:r>
              <a:rPr lang="en-US" sz="1600"/>
              <a:t>Emissions, air quality concentrations, risks</a:t>
            </a:r>
          </a:p>
          <a:p>
            <a:pPr marL="742950" lvl="1" indent="-285750">
              <a:buFont typeface="Arial" panose="020B0604020202020204" pitchFamily="34" charset="0"/>
              <a:buChar char="•"/>
            </a:pPr>
            <a:r>
              <a:rPr lang="en-US" sz="1600"/>
              <a:t>Risk assessments </a:t>
            </a:r>
          </a:p>
          <a:p>
            <a:pPr marL="1200150" lvl="2" indent="-285750">
              <a:buFont typeface="Arial" panose="020B0604020202020204" pitchFamily="34" charset="0"/>
              <a:buChar char="•"/>
            </a:pPr>
            <a:r>
              <a:rPr lang="en-US" sz="1600"/>
              <a:t>Emissions, air quality concentrations, risks</a:t>
            </a:r>
          </a:p>
          <a:p>
            <a:pPr marL="285750" indent="-285750">
              <a:buFont typeface="Arial" panose="020B0604020202020204" pitchFamily="34" charset="0"/>
              <a:buChar char="•"/>
            </a:pPr>
            <a:r>
              <a:rPr lang="en-US" sz="1600"/>
              <a:t>Geo-platform data</a:t>
            </a:r>
          </a:p>
          <a:p>
            <a:pPr marL="285750" indent="-285750">
              <a:buFont typeface="Arial" panose="020B0604020202020204" pitchFamily="34" charset="0"/>
              <a:buChar char="•"/>
            </a:pPr>
            <a:endParaRPr lang="en-US" sz="1600" b="1"/>
          </a:p>
          <a:p>
            <a:pPr>
              <a:lnSpc>
                <a:spcPct val="90000"/>
              </a:lnSpc>
              <a:spcAft>
                <a:spcPts val="600"/>
              </a:spcAft>
            </a:pPr>
            <a:r>
              <a:rPr lang="en-US" sz="1600" b="1"/>
              <a:t>Analytics designed to meet emerging needs:</a:t>
            </a:r>
          </a:p>
          <a:p>
            <a:pPr>
              <a:lnSpc>
                <a:spcPct val="90000"/>
              </a:lnSpc>
              <a:spcAft>
                <a:spcPts val="600"/>
              </a:spcAft>
            </a:pPr>
            <a:r>
              <a:rPr lang="en-US" sz="1600" b="1" u="sng"/>
              <a:t>NEXUS</a:t>
            </a:r>
            <a:r>
              <a:rPr lang="en-US" sz="1600" b="1"/>
              <a:t>:  </a:t>
            </a:r>
            <a:r>
              <a:rPr lang="en-US" sz="1600"/>
              <a:t>This tool allows OAQPS to assemble our analytic data across pollutants and programs in one easily accessible place to better inform multi-pollutant air quality planning by providing emissions, air quality and risk metrics in a manner not done elsewhere.  By doing so, it allows for better internal review and coordination of data generation and provision to others within EPA and outside.</a:t>
            </a:r>
            <a:endParaRPr lang="en-US" sz="1600">
              <a:solidFill>
                <a:prstClr val="black"/>
              </a:solidFill>
            </a:endParaRPr>
          </a:p>
          <a:p>
            <a:pPr>
              <a:lnSpc>
                <a:spcPct val="90000"/>
              </a:lnSpc>
              <a:spcAft>
                <a:spcPts val="600"/>
              </a:spcAft>
            </a:pPr>
            <a:endParaRPr lang="en-US" sz="1600" b="1"/>
          </a:p>
        </p:txBody>
      </p:sp>
      <p:pic>
        <p:nvPicPr>
          <p:cNvPr id="4" name="Picture 3">
            <a:extLst>
              <a:ext uri="{FF2B5EF4-FFF2-40B4-BE49-F238E27FC236}">
                <a16:creationId xmlns:a16="http://schemas.microsoft.com/office/drawing/2014/main" id="{58F9843B-E721-450F-8B65-16E61F084FBE}"/>
              </a:ext>
            </a:extLst>
          </p:cNvPr>
          <p:cNvPicPr>
            <a:picLocks noChangeAspect="1"/>
          </p:cNvPicPr>
          <p:nvPr/>
        </p:nvPicPr>
        <p:blipFill>
          <a:blip r:embed="rId2"/>
          <a:stretch>
            <a:fillRect/>
          </a:stretch>
        </p:blipFill>
        <p:spPr>
          <a:xfrm>
            <a:off x="6354700" y="1360372"/>
            <a:ext cx="5578323" cy="4133446"/>
          </a:xfrm>
          <a:prstGeom prst="rect">
            <a:avLst/>
          </a:prstGeom>
        </p:spPr>
      </p:pic>
    </p:spTree>
    <p:extLst>
      <p:ext uri="{BB962C8B-B14F-4D97-AF65-F5344CB8AC3E}">
        <p14:creationId xmlns:p14="http://schemas.microsoft.com/office/powerpoint/2010/main" val="3973801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18FD74D4-C0F3-4E5B-9628-885593F0B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540F89-0691-46D1-8B80-E294C911CAB3}"/>
              </a:ext>
            </a:extLst>
          </p:cNvPr>
          <p:cNvSpPr>
            <a:spLocks noGrp="1"/>
          </p:cNvSpPr>
          <p:nvPr>
            <p:ph type="title"/>
          </p:nvPr>
        </p:nvSpPr>
        <p:spPr>
          <a:xfrm>
            <a:off x="914400" y="0"/>
            <a:ext cx="10526649" cy="603505"/>
          </a:xfrm>
        </p:spPr>
        <p:txBody>
          <a:bodyPr vert="horz" lIns="91440" tIns="45720" rIns="91440" bIns="45720" rtlCol="0" anchor="ctr">
            <a:normAutofit/>
          </a:bodyPr>
          <a:lstStyle/>
          <a:p>
            <a:r>
              <a:rPr lang="en-US" sz="3200" b="1"/>
              <a:t>State/Local/Tribal &amp; Community Outreach: NEXUS</a:t>
            </a:r>
          </a:p>
        </p:txBody>
      </p:sp>
      <p:sp>
        <p:nvSpPr>
          <p:cNvPr id="47" name="Rectangle 46">
            <a:extLst>
              <a:ext uri="{FF2B5EF4-FFF2-40B4-BE49-F238E27FC236}">
                <a16:creationId xmlns:a16="http://schemas.microsoft.com/office/drawing/2014/main" id="{E64FA8EC-281F-4A47-AF2E-9F85F2AAB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21">
            <a:extLst>
              <a:ext uri="{FF2B5EF4-FFF2-40B4-BE49-F238E27FC236}">
                <a16:creationId xmlns:a16="http://schemas.microsoft.com/office/drawing/2014/main" id="{1F92DE3F-E3F1-4C06-91AE-06C993B972CA}"/>
              </a:ext>
            </a:extLst>
          </p:cNvPr>
          <p:cNvSpPr>
            <a:spLocks noGrp="1"/>
          </p:cNvSpPr>
          <p:nvPr>
            <p:ph type="sldNum" sz="quarter" idx="12"/>
          </p:nvPr>
        </p:nvSpPr>
        <p:spPr>
          <a:xfrm>
            <a:off x="0" y="978408"/>
            <a:ext cx="722376" cy="603504"/>
          </a:xfrm>
        </p:spPr>
        <p:txBody>
          <a:bodyPr vert="horz" lIns="91440" tIns="45720" rIns="91440" bIns="45720" rtlCol="0" anchor="ctr">
            <a:normAutofit/>
          </a:bodyPr>
          <a:lstStyle/>
          <a:p>
            <a:pPr>
              <a:spcAft>
                <a:spcPts val="600"/>
              </a:spcAft>
              <a:defRPr/>
            </a:pPr>
            <a:fld id="{C9590BB6-C56E-4746-BD6F-28D06F1076BD}" type="slidenum">
              <a:rPr lang="en-US" sz="3200">
                <a:solidFill>
                  <a:srgbClr val="FFFFFF"/>
                </a:solidFill>
                <a:latin typeface="Calibri" panose="020F0502020204030204"/>
              </a:rPr>
              <a:pPr>
                <a:spcAft>
                  <a:spcPts val="600"/>
                </a:spcAft>
                <a:defRPr/>
              </a:pPr>
              <a:t>13</a:t>
            </a:fld>
            <a:endParaRPr lang="en-US" sz="3200">
              <a:solidFill>
                <a:srgbClr val="FFFFFF"/>
              </a:solidFill>
              <a:latin typeface="Calibri" panose="020F0502020204030204"/>
            </a:endParaRPr>
          </a:p>
        </p:txBody>
      </p:sp>
      <p:sp>
        <p:nvSpPr>
          <p:cNvPr id="18" name="TextBox 17">
            <a:extLst>
              <a:ext uri="{FF2B5EF4-FFF2-40B4-BE49-F238E27FC236}">
                <a16:creationId xmlns:a16="http://schemas.microsoft.com/office/drawing/2014/main" id="{D8946D8A-C529-43D1-85B3-3B68CB59D5CB}"/>
              </a:ext>
            </a:extLst>
          </p:cNvPr>
          <p:cNvSpPr txBox="1"/>
          <p:nvPr/>
        </p:nvSpPr>
        <p:spPr>
          <a:xfrm>
            <a:off x="914400" y="622718"/>
            <a:ext cx="5009615" cy="5943600"/>
          </a:xfrm>
          <a:prstGeom prst="rect">
            <a:avLst/>
          </a:prstGeom>
        </p:spPr>
        <p:txBody>
          <a:bodyPr vert="horz" lIns="91440" tIns="45720" rIns="91440" bIns="45720" rtlCol="0">
            <a:noAutofit/>
          </a:bodyPr>
          <a:lstStyle/>
          <a:p>
            <a:pPr>
              <a:lnSpc>
                <a:spcPct val="90000"/>
              </a:lnSpc>
              <a:spcAft>
                <a:spcPts val="600"/>
              </a:spcAft>
              <a:defRPr/>
            </a:pPr>
            <a:r>
              <a:rPr lang="en-US" sz="1600" b="1" dirty="0">
                <a:solidFill>
                  <a:prstClr val="black"/>
                </a:solidFill>
              </a:rPr>
              <a:t>Background:</a:t>
            </a:r>
            <a:r>
              <a:rPr lang="en-US" sz="1600" dirty="0">
                <a:solidFill>
                  <a:prstClr val="black"/>
                </a:solidFill>
              </a:rPr>
              <a:t> OAQPS has engaged with S/L/T air agencies for over a decade on multi-pollutant air quality planning.  To facilitate MP considerations, we have </a:t>
            </a:r>
            <a:r>
              <a:rPr lang="en-US" sz="1600" dirty="0"/>
              <a:t>leveraging our technical efforts to provide access to high-quality emissions, air quality and risk data along with advanced screening techniques. </a:t>
            </a:r>
            <a:endParaRPr lang="en-US" sz="1200" b="1" dirty="0">
              <a:solidFill>
                <a:prstClr val="black"/>
              </a:solidFill>
            </a:endParaRPr>
          </a:p>
          <a:p>
            <a:pPr>
              <a:lnSpc>
                <a:spcPct val="90000"/>
              </a:lnSpc>
              <a:spcAft>
                <a:spcPts val="600"/>
              </a:spcAft>
              <a:defRPr/>
            </a:pPr>
            <a:r>
              <a:rPr lang="en-US" sz="1600" b="1" dirty="0">
                <a:solidFill>
                  <a:prstClr val="black"/>
                </a:solidFill>
              </a:rPr>
              <a:t>Description:</a:t>
            </a:r>
            <a:r>
              <a:rPr lang="en-US" sz="1600" dirty="0">
                <a:solidFill>
                  <a:prstClr val="black"/>
                </a:solidFill>
              </a:rPr>
              <a:t> </a:t>
            </a:r>
            <a:r>
              <a:rPr lang="en-US" sz="1600" dirty="0"/>
              <a:t>The NEXUS tool allows OAQPS to assemble our analytic data across pollutants and programs in one easily accessible place, develop key metrics and overlay data for use by EPA, state/local/tribal agencies and communities.  It supports MP planning efforts by S/L/T air agencies to identify important emissions sources/sectors and can also aid in EJ screening analyses.</a:t>
            </a:r>
            <a:endParaRPr lang="en-US" sz="1200" b="1" dirty="0">
              <a:solidFill>
                <a:prstClr val="black"/>
              </a:solidFill>
            </a:endParaRPr>
          </a:p>
          <a:p>
            <a:pPr lvl="0">
              <a:lnSpc>
                <a:spcPct val="90000"/>
              </a:lnSpc>
              <a:spcAft>
                <a:spcPts val="600"/>
              </a:spcAft>
              <a:defRPr/>
            </a:pPr>
            <a:r>
              <a:rPr lang="en-US" sz="1600" b="1" dirty="0">
                <a:solidFill>
                  <a:prstClr val="black"/>
                </a:solidFill>
              </a:rPr>
              <a:t>Current Status:</a:t>
            </a:r>
            <a:r>
              <a:rPr lang="en-US" sz="1600" dirty="0">
                <a:solidFill>
                  <a:prstClr val="black"/>
                </a:solidFill>
              </a:rPr>
              <a:t> Prototype version completed so currently updating with 2017 data and refined toxics and EJ metrics to provide Beta version for feedback from EPA regional offices. </a:t>
            </a:r>
            <a:endParaRPr lang="en-US" sz="1200" b="1" dirty="0">
              <a:solidFill>
                <a:prstClr val="black"/>
              </a:solidFill>
            </a:endParaRPr>
          </a:p>
          <a:p>
            <a:pPr lvl="0">
              <a:defRPr/>
            </a:pPr>
            <a:r>
              <a:rPr lang="en-US" sz="1600" b="1" dirty="0">
                <a:solidFill>
                  <a:prstClr val="black"/>
                </a:solidFill>
              </a:rPr>
              <a:t>Resource implications:</a:t>
            </a:r>
          </a:p>
          <a:p>
            <a:pPr marL="742950" lvl="1" indent="-285750">
              <a:defRPr/>
            </a:pPr>
            <a:r>
              <a:rPr lang="en-US" sz="1600" dirty="0">
                <a:solidFill>
                  <a:prstClr val="black"/>
                </a:solidFill>
              </a:rPr>
              <a:t>Developmental:  ~$200k</a:t>
            </a:r>
          </a:p>
          <a:p>
            <a:pPr marL="742950" lvl="1" indent="-285750">
              <a:defRPr/>
            </a:pPr>
            <a:r>
              <a:rPr lang="en-US" sz="1600" dirty="0">
                <a:solidFill>
                  <a:prstClr val="black"/>
                </a:solidFill>
              </a:rPr>
              <a:t>Recurring (operation/maintenance): Data updates completed in-house based on routine generation of emissions, air quality and risk data</a:t>
            </a:r>
          </a:p>
          <a:p>
            <a:pPr marL="742950" lvl="1" indent="-285750">
              <a:defRPr/>
            </a:pPr>
            <a:r>
              <a:rPr lang="en-US" sz="1600" dirty="0">
                <a:solidFill>
                  <a:prstClr val="black"/>
                </a:solidFill>
              </a:rPr>
              <a:t>Enhancements: As determined by EPA needs for new metrics or screening capabilities</a:t>
            </a:r>
          </a:p>
          <a:p>
            <a:pPr>
              <a:lnSpc>
                <a:spcPct val="90000"/>
              </a:lnSpc>
              <a:spcAft>
                <a:spcPts val="600"/>
              </a:spcAft>
            </a:pPr>
            <a:endParaRPr lang="en-US" sz="1600" b="1" dirty="0"/>
          </a:p>
        </p:txBody>
      </p:sp>
      <p:pic>
        <p:nvPicPr>
          <p:cNvPr id="5" name="Picture 4">
            <a:extLst>
              <a:ext uri="{FF2B5EF4-FFF2-40B4-BE49-F238E27FC236}">
                <a16:creationId xmlns:a16="http://schemas.microsoft.com/office/drawing/2014/main" id="{AC4A9F5C-EAA9-4722-80FF-91D4FEAE4EDF}"/>
              </a:ext>
            </a:extLst>
          </p:cNvPr>
          <p:cNvPicPr>
            <a:picLocks noChangeAspect="1"/>
          </p:cNvPicPr>
          <p:nvPr/>
        </p:nvPicPr>
        <p:blipFill>
          <a:blip r:embed="rId2"/>
          <a:stretch>
            <a:fillRect/>
          </a:stretch>
        </p:blipFill>
        <p:spPr>
          <a:xfrm>
            <a:off x="5985698" y="1581912"/>
            <a:ext cx="5962516" cy="3705742"/>
          </a:xfrm>
          <a:prstGeom prst="rect">
            <a:avLst/>
          </a:prstGeom>
        </p:spPr>
      </p:pic>
    </p:spTree>
    <p:extLst>
      <p:ext uri="{BB962C8B-B14F-4D97-AF65-F5344CB8AC3E}">
        <p14:creationId xmlns:p14="http://schemas.microsoft.com/office/powerpoint/2010/main" val="1555480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313FED5-0D69-4738-87FA-A67D74C8E57D}"/>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C9590BB6-C56E-4746-BD6F-28D06F1076BD}" type="slidenum">
              <a:rPr lang="en-US">
                <a:solidFill>
                  <a:srgbClr val="FFFFFF"/>
                </a:solidFill>
              </a:rPr>
              <a:pPr>
                <a:spcAft>
                  <a:spcPts val="600"/>
                </a:spcAft>
              </a:pPr>
              <a:t>14</a:t>
            </a:fld>
            <a:endParaRPr lang="en-US">
              <a:solidFill>
                <a:srgbClr val="FFFFFF"/>
              </a:solidFill>
            </a:endParaRPr>
          </a:p>
        </p:txBody>
      </p:sp>
      <p:sp>
        <p:nvSpPr>
          <p:cNvPr id="9" name="Title 1">
            <a:extLst>
              <a:ext uri="{FF2B5EF4-FFF2-40B4-BE49-F238E27FC236}">
                <a16:creationId xmlns:a16="http://schemas.microsoft.com/office/drawing/2014/main" id="{419137C8-8A89-4A04-B214-92252C02D9BA}"/>
              </a:ext>
            </a:extLst>
          </p:cNvPr>
          <p:cNvSpPr>
            <a:spLocks noGrp="1"/>
          </p:cNvSpPr>
          <p:nvPr>
            <p:ph type="title"/>
          </p:nvPr>
        </p:nvSpPr>
        <p:spPr>
          <a:xfrm>
            <a:off x="914400" y="0"/>
            <a:ext cx="10526649" cy="603505"/>
          </a:xfrm>
        </p:spPr>
        <p:txBody>
          <a:bodyPr vert="horz" lIns="91440" tIns="45720" rIns="91440" bIns="45720" rtlCol="0" anchor="ctr">
            <a:normAutofit/>
          </a:bodyPr>
          <a:lstStyle/>
          <a:p>
            <a:r>
              <a:rPr lang="en-US" sz="3200" b="1"/>
              <a:t>How do these tools inform potential EJ analytics?</a:t>
            </a:r>
          </a:p>
        </p:txBody>
      </p:sp>
      <p:sp>
        <p:nvSpPr>
          <p:cNvPr id="11" name="Rectangle: Rounded Corners 10">
            <a:extLst>
              <a:ext uri="{FF2B5EF4-FFF2-40B4-BE49-F238E27FC236}">
                <a16:creationId xmlns:a16="http://schemas.microsoft.com/office/drawing/2014/main" id="{32F2058C-8532-4A71-A158-DB4EB44FA280}"/>
              </a:ext>
            </a:extLst>
          </p:cNvPr>
          <p:cNvSpPr/>
          <p:nvPr/>
        </p:nvSpPr>
        <p:spPr>
          <a:xfrm>
            <a:off x="4536830" y="1127312"/>
            <a:ext cx="1043354" cy="3985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Multipollutant Platform</a:t>
            </a:r>
          </a:p>
        </p:txBody>
      </p:sp>
      <p:sp>
        <p:nvSpPr>
          <p:cNvPr id="12" name="Rectangle: Rounded Corners 11">
            <a:extLst>
              <a:ext uri="{FF2B5EF4-FFF2-40B4-BE49-F238E27FC236}">
                <a16:creationId xmlns:a16="http://schemas.microsoft.com/office/drawing/2014/main" id="{B9E2D09A-A5A4-476B-8F4E-1FE6C596D8F6}"/>
              </a:ext>
            </a:extLst>
          </p:cNvPr>
          <p:cNvSpPr/>
          <p:nvPr/>
        </p:nvSpPr>
        <p:spPr>
          <a:xfrm>
            <a:off x="5656047" y="1127312"/>
            <a:ext cx="1043354" cy="3985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FAST</a:t>
            </a:r>
          </a:p>
        </p:txBody>
      </p:sp>
      <p:sp>
        <p:nvSpPr>
          <p:cNvPr id="13" name="Rectangle: Rounded Corners 12">
            <a:extLst>
              <a:ext uri="{FF2B5EF4-FFF2-40B4-BE49-F238E27FC236}">
                <a16:creationId xmlns:a16="http://schemas.microsoft.com/office/drawing/2014/main" id="{50416146-0ED9-4032-8E36-ED5A62AFE6DC}"/>
              </a:ext>
            </a:extLst>
          </p:cNvPr>
          <p:cNvSpPr/>
          <p:nvPr/>
        </p:nvSpPr>
        <p:spPr>
          <a:xfrm>
            <a:off x="6775264" y="1127312"/>
            <a:ext cx="1043354" cy="3985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CABOT</a:t>
            </a:r>
          </a:p>
        </p:txBody>
      </p:sp>
      <p:sp>
        <p:nvSpPr>
          <p:cNvPr id="14" name="Rectangle: Rounded Corners 13">
            <a:extLst>
              <a:ext uri="{FF2B5EF4-FFF2-40B4-BE49-F238E27FC236}">
                <a16:creationId xmlns:a16="http://schemas.microsoft.com/office/drawing/2014/main" id="{46A80091-7584-4527-A062-EAF689F087B9}"/>
              </a:ext>
            </a:extLst>
          </p:cNvPr>
          <p:cNvSpPr/>
          <p:nvPr/>
        </p:nvSpPr>
        <p:spPr>
          <a:xfrm>
            <a:off x="7935848" y="1127312"/>
            <a:ext cx="1043354" cy="3985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SaRA</a:t>
            </a:r>
          </a:p>
        </p:txBody>
      </p:sp>
      <p:sp>
        <p:nvSpPr>
          <p:cNvPr id="15" name="Rectangle: Rounded Corners 14">
            <a:extLst>
              <a:ext uri="{FF2B5EF4-FFF2-40B4-BE49-F238E27FC236}">
                <a16:creationId xmlns:a16="http://schemas.microsoft.com/office/drawing/2014/main" id="{5EF4F1C8-7A94-47DE-956F-4891C0CF19B6}"/>
              </a:ext>
            </a:extLst>
          </p:cNvPr>
          <p:cNvSpPr/>
          <p:nvPr/>
        </p:nvSpPr>
        <p:spPr>
          <a:xfrm>
            <a:off x="9108156" y="1127312"/>
            <a:ext cx="1043354" cy="3985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NEXUS</a:t>
            </a:r>
          </a:p>
        </p:txBody>
      </p:sp>
      <p:pic>
        <p:nvPicPr>
          <p:cNvPr id="2" name="Picture 1">
            <a:extLst>
              <a:ext uri="{FF2B5EF4-FFF2-40B4-BE49-F238E27FC236}">
                <a16:creationId xmlns:a16="http://schemas.microsoft.com/office/drawing/2014/main" id="{11ABE8E2-7009-4FF7-9FFB-B1C8FFE7DD49}"/>
              </a:ext>
            </a:extLst>
          </p:cNvPr>
          <p:cNvPicPr>
            <a:picLocks noChangeAspect="1"/>
          </p:cNvPicPr>
          <p:nvPr/>
        </p:nvPicPr>
        <p:blipFill>
          <a:blip r:embed="rId2"/>
          <a:stretch>
            <a:fillRect/>
          </a:stretch>
        </p:blipFill>
        <p:spPr>
          <a:xfrm>
            <a:off x="914400" y="1609668"/>
            <a:ext cx="9300560" cy="4838024"/>
          </a:xfrm>
          <a:prstGeom prst="rect">
            <a:avLst/>
          </a:prstGeom>
        </p:spPr>
      </p:pic>
    </p:spTree>
    <p:extLst>
      <p:ext uri="{BB962C8B-B14F-4D97-AF65-F5344CB8AC3E}">
        <p14:creationId xmlns:p14="http://schemas.microsoft.com/office/powerpoint/2010/main" val="752233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4BE3F-24BC-421C-A61E-B0C5A7BFE94E}"/>
              </a:ext>
            </a:extLst>
          </p:cNvPr>
          <p:cNvSpPr>
            <a:spLocks noGrp="1"/>
          </p:cNvSpPr>
          <p:nvPr>
            <p:ph type="title"/>
          </p:nvPr>
        </p:nvSpPr>
        <p:spPr>
          <a:xfrm>
            <a:off x="1653363" y="365760"/>
            <a:ext cx="9367203" cy="1188720"/>
          </a:xfrm>
        </p:spPr>
        <p:txBody>
          <a:bodyPr>
            <a:normAutofit/>
          </a:bodyPr>
          <a:lstStyle/>
          <a:p>
            <a:r>
              <a:rPr lang="en-US" sz="4000"/>
              <a:t>Discussion / Next Steps</a:t>
            </a:r>
          </a:p>
        </p:txBody>
      </p:sp>
      <p:sp>
        <p:nvSpPr>
          <p:cNvPr id="30" name="Freeform: Shape 29">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5">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9474762E-982A-43A1-9FA1-D6E8F6C25680}"/>
              </a:ext>
            </a:extLst>
          </p:cNvPr>
          <p:cNvSpPr>
            <a:spLocks noGrp="1"/>
          </p:cNvSpPr>
          <p:nvPr>
            <p:ph idx="1"/>
          </p:nvPr>
        </p:nvSpPr>
        <p:spPr>
          <a:xfrm>
            <a:off x="1653363" y="2002218"/>
            <a:ext cx="9367204" cy="4545203"/>
          </a:xfrm>
        </p:spPr>
        <p:txBody>
          <a:bodyPr anchor="t">
            <a:noAutofit/>
          </a:bodyPr>
          <a:lstStyle/>
          <a:p>
            <a:r>
              <a:rPr lang="en-US" sz="2000">
                <a:solidFill>
                  <a:prstClr val="black"/>
                </a:solidFill>
              </a:rPr>
              <a:t>Each of the “tools” discussed here (the MP Platform, FAST, CABOT, SaRA, NEXUS) are being developed to inform specific questions relevant to OAQPS programs or for outreach and/or policy development purposes. Each has a specific and distinct role in the analytic processes that support OAQPS actions.</a:t>
            </a:r>
          </a:p>
          <a:p>
            <a:endParaRPr lang="en-US" sz="1200"/>
          </a:p>
          <a:p>
            <a:r>
              <a:rPr lang="en-US" sz="2000"/>
              <a:t>Developing and maintaining these tools into the future will have budget implications.  We will continue to look for leveraging opportunities across OAR, EPA, or with other Federal partners.</a:t>
            </a:r>
          </a:p>
          <a:p>
            <a:endParaRPr lang="en-US" sz="1200"/>
          </a:p>
          <a:p>
            <a:r>
              <a:rPr lang="en-US" sz="2000"/>
              <a:t>AQAD and HEID are active participants in the newly formed Data Tools and Models workgroup to ensure that these tools are part of the IT Data Tools / Models inventory that is being compiled officewide to help inform IT resource allocation.</a:t>
            </a:r>
          </a:p>
        </p:txBody>
      </p:sp>
      <p:sp>
        <p:nvSpPr>
          <p:cNvPr id="4" name="Slide Number Placeholder 3">
            <a:extLst>
              <a:ext uri="{FF2B5EF4-FFF2-40B4-BE49-F238E27FC236}">
                <a16:creationId xmlns:a16="http://schemas.microsoft.com/office/drawing/2014/main" id="{079F56CF-DA5E-447F-9E22-4E922BA30731}"/>
              </a:ext>
            </a:extLst>
          </p:cNvPr>
          <p:cNvSpPr>
            <a:spLocks noGrp="1"/>
          </p:cNvSpPr>
          <p:nvPr>
            <p:ph type="sldNum" sz="quarter" idx="12"/>
          </p:nvPr>
        </p:nvSpPr>
        <p:spPr>
          <a:xfrm>
            <a:off x="9091182" y="6356350"/>
            <a:ext cx="1929384"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C9590BB6-C56E-4746-BD6F-28D06F1076BD}" type="slidenum">
              <a:rPr kumimoji="0" lang="en-US" sz="1200" b="0" i="0" u="none" strike="noStrike" kern="1200" cap="none" spc="0" normalizeH="0" baseline="0" noProof="0">
                <a:ln>
                  <a:noFill/>
                </a:ln>
                <a:solidFill>
                  <a:prstClr val="black">
                    <a:alpha val="8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alpha val="80000"/>
                </a:prstClr>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1ECC883-EBA0-4B6A-8FAE-9A87338D5608}"/>
              </a:ext>
            </a:extLst>
          </p:cNvPr>
          <p:cNvSpPr txBox="1"/>
          <p:nvPr/>
        </p:nvSpPr>
        <p:spPr>
          <a:xfrm>
            <a:off x="190605" y="1691639"/>
            <a:ext cx="520700" cy="461665"/>
          </a:xfrm>
          <a:prstGeom prst="rect">
            <a:avLst/>
          </a:prstGeom>
          <a:noFill/>
        </p:spPr>
        <p:txBody>
          <a:bodyPr wrap="square" rtlCol="0">
            <a:spAutoFit/>
          </a:bodyPr>
          <a:lstStyle/>
          <a:p>
            <a:r>
              <a:rPr lang="en-US" sz="2400">
                <a:solidFill>
                  <a:schemeClr val="bg1"/>
                </a:solidFill>
              </a:rPr>
              <a:t>15</a:t>
            </a:r>
          </a:p>
        </p:txBody>
      </p:sp>
    </p:spTree>
    <p:extLst>
      <p:ext uri="{BB962C8B-B14F-4D97-AF65-F5344CB8AC3E}">
        <p14:creationId xmlns:p14="http://schemas.microsoft.com/office/powerpoint/2010/main" val="1337526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4BE3F-24BC-421C-A61E-B0C5A7BFE94E}"/>
              </a:ext>
            </a:extLst>
          </p:cNvPr>
          <p:cNvSpPr>
            <a:spLocks noGrp="1"/>
          </p:cNvSpPr>
          <p:nvPr>
            <p:ph type="title"/>
          </p:nvPr>
        </p:nvSpPr>
        <p:spPr>
          <a:xfrm>
            <a:off x="1653363" y="365760"/>
            <a:ext cx="9367203" cy="1188720"/>
          </a:xfrm>
        </p:spPr>
        <p:txBody>
          <a:bodyPr>
            <a:normAutofit/>
          </a:bodyPr>
          <a:lstStyle/>
          <a:p>
            <a:r>
              <a:rPr lang="en-US" sz="4000"/>
              <a:t>Objective of discussion</a:t>
            </a:r>
          </a:p>
        </p:txBody>
      </p:sp>
      <p:sp>
        <p:nvSpPr>
          <p:cNvPr id="30" name="Freeform: Shape 29">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5">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9474762E-982A-43A1-9FA1-D6E8F6C25680}"/>
              </a:ext>
            </a:extLst>
          </p:cNvPr>
          <p:cNvSpPr>
            <a:spLocks noGrp="1"/>
          </p:cNvSpPr>
          <p:nvPr>
            <p:ph idx="1"/>
          </p:nvPr>
        </p:nvSpPr>
        <p:spPr>
          <a:xfrm>
            <a:off x="1653363" y="2002218"/>
            <a:ext cx="9367204" cy="4545203"/>
          </a:xfrm>
        </p:spPr>
        <p:txBody>
          <a:bodyPr anchor="t">
            <a:noAutofit/>
          </a:bodyPr>
          <a:lstStyle/>
          <a:p>
            <a:pPr lvl="0"/>
            <a:r>
              <a:rPr lang="en-US" sz="2000">
                <a:solidFill>
                  <a:prstClr val="black"/>
                </a:solidFill>
              </a:rPr>
              <a:t>Several analytical tools are being developed or have been proposed for development and/or enhancement, to inform specific questions relevant to OAQPS programs, outreach and policy development purposes.</a:t>
            </a:r>
          </a:p>
          <a:p>
            <a:pPr lvl="0"/>
            <a:endParaRPr lang="en-US" sz="1200">
              <a:solidFill>
                <a:prstClr val="black"/>
              </a:solidFill>
            </a:endParaRPr>
          </a:p>
          <a:p>
            <a:pPr lvl="0"/>
            <a:r>
              <a:rPr lang="en-US" sz="2000">
                <a:solidFill>
                  <a:prstClr val="black"/>
                </a:solidFill>
              </a:rPr>
              <a:t>This conversation is intended to provide context for the use and need for these OAQPS tools, describe how these development efforts meet our current and emerging needs, clarify individual tool functions where needed, and help inform any future office-level resource allocation decisions.</a:t>
            </a:r>
          </a:p>
          <a:p>
            <a:pPr marL="0" lvl="0" indent="0">
              <a:buNone/>
            </a:pPr>
            <a:endParaRPr lang="en-US" sz="1200">
              <a:solidFill>
                <a:prstClr val="black"/>
              </a:solidFill>
            </a:endParaRPr>
          </a:p>
          <a:p>
            <a:pPr lvl="0"/>
            <a:r>
              <a:rPr lang="en-US" sz="2000">
                <a:solidFill>
                  <a:prstClr val="black"/>
                </a:solidFill>
              </a:rPr>
              <a:t>The OAQPS tools discussed here are part of a larger universe of analytics with diverse and complimentary purposes (e.g., EJSCREEN, BenMAP, etc.).  These intersections are important to recognize and can influence how we choose to configure our analytics, but for this briefing we are primarily focusing on:</a:t>
            </a:r>
            <a:endParaRPr lang="en-US" sz="2000">
              <a:solidFill>
                <a:prstClr val="black"/>
              </a:solidFill>
              <a:cs typeface="Calibri"/>
            </a:endParaRPr>
          </a:p>
          <a:p>
            <a:pPr lvl="1"/>
            <a:r>
              <a:rPr lang="en-US" sz="1800">
                <a:solidFill>
                  <a:prstClr val="black"/>
                </a:solidFill>
              </a:rPr>
              <a:t>OAQPS Multi-pollutant Platform, and </a:t>
            </a:r>
            <a:endParaRPr lang="en-US" sz="1800">
              <a:solidFill>
                <a:prstClr val="black"/>
              </a:solidFill>
              <a:cs typeface="Calibri"/>
            </a:endParaRPr>
          </a:p>
          <a:p>
            <a:pPr lvl="1"/>
            <a:r>
              <a:rPr lang="en-US" sz="1800">
                <a:solidFill>
                  <a:prstClr val="black"/>
                </a:solidFill>
              </a:rPr>
              <a:t>Four specific new multipollutant tools  (FAST, CABOT, SaRA, NEXUS).</a:t>
            </a:r>
            <a:endParaRPr lang="en-US" sz="1800">
              <a:solidFill>
                <a:prstClr val="black"/>
              </a:solidFill>
              <a:cs typeface="Calibri"/>
            </a:endParaRPr>
          </a:p>
        </p:txBody>
      </p:sp>
      <p:sp>
        <p:nvSpPr>
          <p:cNvPr id="4" name="Slide Number Placeholder 3">
            <a:extLst>
              <a:ext uri="{FF2B5EF4-FFF2-40B4-BE49-F238E27FC236}">
                <a16:creationId xmlns:a16="http://schemas.microsoft.com/office/drawing/2014/main" id="{079F56CF-DA5E-447F-9E22-4E922BA30731}"/>
              </a:ext>
            </a:extLst>
          </p:cNvPr>
          <p:cNvSpPr>
            <a:spLocks noGrp="1"/>
          </p:cNvSpPr>
          <p:nvPr>
            <p:ph type="sldNum" sz="quarter" idx="12"/>
          </p:nvPr>
        </p:nvSpPr>
        <p:spPr>
          <a:xfrm>
            <a:off x="9091182" y="6356350"/>
            <a:ext cx="1929384"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C9590BB6-C56E-4746-BD6F-28D06F1076BD}" type="slidenum">
              <a:rPr kumimoji="0" lang="en-US" sz="1200" b="0" i="0" u="none" strike="noStrike" kern="1200" cap="none" spc="0" normalizeH="0" baseline="0" noProof="0">
                <a:ln>
                  <a:noFill/>
                </a:ln>
                <a:solidFill>
                  <a:prstClr val="black">
                    <a:alpha val="8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alpha val="80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403CCC6-986E-4970-AF52-617D533C87B5}"/>
              </a:ext>
            </a:extLst>
          </p:cNvPr>
          <p:cNvSpPr txBox="1"/>
          <p:nvPr/>
        </p:nvSpPr>
        <p:spPr>
          <a:xfrm>
            <a:off x="190605" y="1691639"/>
            <a:ext cx="520700" cy="646331"/>
          </a:xfrm>
          <a:prstGeom prst="rect">
            <a:avLst/>
          </a:prstGeom>
          <a:noFill/>
        </p:spPr>
        <p:txBody>
          <a:bodyPr wrap="square" rtlCol="0">
            <a:spAutoFit/>
          </a:bodyPr>
          <a:lstStyle/>
          <a:p>
            <a:r>
              <a:rPr lang="en-US" sz="3600">
                <a:solidFill>
                  <a:schemeClr val="bg1"/>
                </a:solidFill>
              </a:rPr>
              <a:t>2</a:t>
            </a:r>
          </a:p>
        </p:txBody>
      </p:sp>
    </p:spTree>
    <p:extLst>
      <p:ext uri="{BB962C8B-B14F-4D97-AF65-F5344CB8AC3E}">
        <p14:creationId xmlns:p14="http://schemas.microsoft.com/office/powerpoint/2010/main" val="579078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4BE3F-24BC-421C-A61E-B0C5A7BFE94E}"/>
              </a:ext>
            </a:extLst>
          </p:cNvPr>
          <p:cNvSpPr>
            <a:spLocks noGrp="1"/>
          </p:cNvSpPr>
          <p:nvPr>
            <p:ph type="title"/>
          </p:nvPr>
        </p:nvSpPr>
        <p:spPr>
          <a:xfrm>
            <a:off x="1653363" y="365760"/>
            <a:ext cx="9367203" cy="1188720"/>
          </a:xfrm>
        </p:spPr>
        <p:txBody>
          <a:bodyPr>
            <a:normAutofit/>
          </a:bodyPr>
          <a:lstStyle/>
          <a:p>
            <a:r>
              <a:rPr lang="en-US" sz="4000"/>
              <a:t>Background</a:t>
            </a:r>
          </a:p>
        </p:txBody>
      </p:sp>
      <p:sp>
        <p:nvSpPr>
          <p:cNvPr id="30" name="Freeform: Shape 29">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5">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9474762E-982A-43A1-9FA1-D6E8F6C25680}"/>
              </a:ext>
            </a:extLst>
          </p:cNvPr>
          <p:cNvSpPr>
            <a:spLocks noGrp="1"/>
          </p:cNvSpPr>
          <p:nvPr>
            <p:ph idx="1"/>
          </p:nvPr>
        </p:nvSpPr>
        <p:spPr>
          <a:xfrm>
            <a:off x="1653363" y="2002218"/>
            <a:ext cx="9367204" cy="4545203"/>
          </a:xfrm>
        </p:spPr>
        <p:txBody>
          <a:bodyPr anchor="t">
            <a:noAutofit/>
          </a:bodyPr>
          <a:lstStyle/>
          <a:p>
            <a:r>
              <a:rPr lang="en-US" sz="2000"/>
              <a:t>OAQPS has a longstanding core responsibility to provide analytical support to assess the emissions, air quality, and cost/benefit impacts resulting from regulatory action:</a:t>
            </a:r>
          </a:p>
          <a:p>
            <a:pPr lvl="1"/>
            <a:r>
              <a:rPr lang="en-US" sz="1600"/>
              <a:t>Across a variety of regulatory contexts, geographic scales, and pollutants</a:t>
            </a:r>
          </a:p>
          <a:p>
            <a:pPr lvl="1"/>
            <a:endParaRPr lang="en-US" sz="1200"/>
          </a:p>
          <a:p>
            <a:r>
              <a:rPr lang="en-US" sz="2000"/>
              <a:t>AQAD and HEID are continually evaluating ways to provide the best possible information as efficiently as possible by:</a:t>
            </a:r>
          </a:p>
          <a:p>
            <a:pPr lvl="1"/>
            <a:r>
              <a:rPr lang="en-US" sz="1600"/>
              <a:t>Identifying opportunities for improvements to our existing suite of data, tools and models</a:t>
            </a:r>
          </a:p>
          <a:p>
            <a:pPr lvl="1"/>
            <a:r>
              <a:rPr lang="en-US" sz="1600"/>
              <a:t>Developing new analytics to meet emerging regulatory and policy needs, as warranted</a:t>
            </a:r>
          </a:p>
          <a:p>
            <a:pPr lvl="1"/>
            <a:endParaRPr lang="en-US" sz="1200"/>
          </a:p>
          <a:p>
            <a:r>
              <a:rPr lang="en-US" sz="2000"/>
              <a:t>Many of these analytics have already been introduced in the context of specific OAQPS activities:</a:t>
            </a:r>
          </a:p>
          <a:p>
            <a:pPr lvl="1"/>
            <a:r>
              <a:rPr lang="en-US" sz="1600"/>
              <a:t>Air Toxics Data Analytics Team</a:t>
            </a:r>
          </a:p>
          <a:p>
            <a:pPr lvl="1"/>
            <a:r>
              <a:rPr lang="en-US" sz="1600"/>
              <a:t>EJ analytical capabilities</a:t>
            </a:r>
          </a:p>
          <a:p>
            <a:pPr lvl="1"/>
            <a:r>
              <a:rPr lang="en-US" sz="1600"/>
              <a:t>Sector prioritization</a:t>
            </a:r>
          </a:p>
          <a:p>
            <a:pPr lvl="1"/>
            <a:r>
              <a:rPr lang="en-US" sz="1600"/>
              <a:t>OAQPS economic analyses</a:t>
            </a:r>
          </a:p>
          <a:p>
            <a:pPr lvl="1"/>
            <a:r>
              <a:rPr lang="en-US" sz="1600"/>
              <a:t>Multi-pollutant risk-based analyses</a:t>
            </a:r>
          </a:p>
        </p:txBody>
      </p:sp>
      <p:sp>
        <p:nvSpPr>
          <p:cNvPr id="4" name="Slide Number Placeholder 3">
            <a:extLst>
              <a:ext uri="{FF2B5EF4-FFF2-40B4-BE49-F238E27FC236}">
                <a16:creationId xmlns:a16="http://schemas.microsoft.com/office/drawing/2014/main" id="{079F56CF-DA5E-447F-9E22-4E922BA30731}"/>
              </a:ext>
            </a:extLst>
          </p:cNvPr>
          <p:cNvSpPr>
            <a:spLocks noGrp="1"/>
          </p:cNvSpPr>
          <p:nvPr>
            <p:ph type="sldNum" sz="quarter" idx="12"/>
          </p:nvPr>
        </p:nvSpPr>
        <p:spPr>
          <a:xfrm>
            <a:off x="9091182" y="6356350"/>
            <a:ext cx="1929384" cy="365125"/>
          </a:xfrm>
        </p:spPr>
        <p:txBody>
          <a:bodyPr>
            <a:normAutofit/>
          </a:bodyPr>
          <a:lstStyle/>
          <a:p>
            <a:pPr>
              <a:spcAft>
                <a:spcPts val="600"/>
              </a:spcAft>
            </a:pPr>
            <a:fld id="{C9590BB6-C56E-4746-BD6F-28D06F1076BD}" type="slidenum">
              <a:rPr lang="en-US">
                <a:solidFill>
                  <a:schemeClr val="tx1">
                    <a:alpha val="80000"/>
                  </a:schemeClr>
                </a:solidFill>
              </a:rPr>
              <a:pPr>
                <a:spcAft>
                  <a:spcPts val="600"/>
                </a:spcAft>
              </a:pPr>
              <a:t>3</a:t>
            </a:fld>
            <a:endParaRPr lang="en-US">
              <a:solidFill>
                <a:schemeClr val="tx1">
                  <a:alpha val="80000"/>
                </a:schemeClr>
              </a:solidFill>
            </a:endParaRPr>
          </a:p>
        </p:txBody>
      </p:sp>
      <p:sp>
        <p:nvSpPr>
          <p:cNvPr id="8" name="TextBox 7">
            <a:extLst>
              <a:ext uri="{FF2B5EF4-FFF2-40B4-BE49-F238E27FC236}">
                <a16:creationId xmlns:a16="http://schemas.microsoft.com/office/drawing/2014/main" id="{1A56AD47-DE0B-461A-8320-B11EE8EB8CDE}"/>
              </a:ext>
            </a:extLst>
          </p:cNvPr>
          <p:cNvSpPr txBox="1"/>
          <p:nvPr/>
        </p:nvSpPr>
        <p:spPr>
          <a:xfrm>
            <a:off x="190605" y="1691639"/>
            <a:ext cx="520700" cy="646331"/>
          </a:xfrm>
          <a:prstGeom prst="rect">
            <a:avLst/>
          </a:prstGeom>
          <a:noFill/>
        </p:spPr>
        <p:txBody>
          <a:bodyPr wrap="square" rtlCol="0">
            <a:spAutoFit/>
          </a:bodyPr>
          <a:lstStyle/>
          <a:p>
            <a:r>
              <a:rPr lang="en-US" sz="3600">
                <a:solidFill>
                  <a:schemeClr val="bg1"/>
                </a:solidFill>
              </a:rPr>
              <a:t>3</a:t>
            </a:r>
          </a:p>
        </p:txBody>
      </p:sp>
    </p:spTree>
    <p:extLst>
      <p:ext uri="{BB962C8B-B14F-4D97-AF65-F5344CB8AC3E}">
        <p14:creationId xmlns:p14="http://schemas.microsoft.com/office/powerpoint/2010/main" val="1101276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7" name="Rectangle 26">
            <a:extLst>
              <a:ext uri="{FF2B5EF4-FFF2-40B4-BE49-F238E27FC236}">
                <a16:creationId xmlns:a16="http://schemas.microsoft.com/office/drawing/2014/main" id="{E5A49435-E075-4822-9D18-0D1331C9FB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28">
            <a:extLst>
              <a:ext uri="{FF2B5EF4-FFF2-40B4-BE49-F238E27FC236}">
                <a16:creationId xmlns:a16="http://schemas.microsoft.com/office/drawing/2014/main" id="{3CD1EA40-7116-4FCB-9369-70F29FAA91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83" y="1"/>
            <a:ext cx="12199883"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30">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0" name="Group 32">
            <a:extLst>
              <a:ext uri="{FF2B5EF4-FFF2-40B4-BE49-F238E27FC236}">
                <a16:creationId xmlns:a16="http://schemas.microsoft.com/office/drawing/2014/main" id="{23AE24FC-E697-4150-A4E9-7038F72322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7763256" y="73152"/>
            <a:chExt cx="1178966" cy="232963"/>
          </a:xfrm>
        </p:grpSpPr>
        <p:sp>
          <p:nvSpPr>
            <p:cNvPr id="61" name="Rectangle 64">
              <a:extLst>
                <a:ext uri="{FF2B5EF4-FFF2-40B4-BE49-F238E27FC236}">
                  <a16:creationId xmlns:a16="http://schemas.microsoft.com/office/drawing/2014/main" id="{B6E6A6DC-8190-4538-9EAF-6D2DA32F22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6">
              <a:extLst>
                <a:ext uri="{FF2B5EF4-FFF2-40B4-BE49-F238E27FC236}">
                  <a16:creationId xmlns:a16="http://schemas.microsoft.com/office/drawing/2014/main" id="{6A0F9E64-E4D5-4F5D-8DC8-4D718FB4E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4">
              <a:extLst>
                <a:ext uri="{FF2B5EF4-FFF2-40B4-BE49-F238E27FC236}">
                  <a16:creationId xmlns:a16="http://schemas.microsoft.com/office/drawing/2014/main" id="{8B14D11E-46EC-4472-B641-2B229466BC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6">
              <a:extLst>
                <a:ext uri="{FF2B5EF4-FFF2-40B4-BE49-F238E27FC236}">
                  <a16:creationId xmlns:a16="http://schemas.microsoft.com/office/drawing/2014/main" id="{CBCC03E8-EFA8-4481-85F5-6D67FD43BF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0AEDB5B1-8ED2-479D-B390-166313445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6">
              <a:extLst>
                <a:ext uri="{FF2B5EF4-FFF2-40B4-BE49-F238E27FC236}">
                  <a16:creationId xmlns:a16="http://schemas.microsoft.com/office/drawing/2014/main" id="{32736CD4-ACBB-4E31-A595-77721EE5F1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4">
              <a:extLst>
                <a:ext uri="{FF2B5EF4-FFF2-40B4-BE49-F238E27FC236}">
                  <a16:creationId xmlns:a16="http://schemas.microsoft.com/office/drawing/2014/main" id="{840EDB8A-0A05-4A4D-9131-B0C9913AD8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6">
              <a:extLst>
                <a:ext uri="{FF2B5EF4-FFF2-40B4-BE49-F238E27FC236}">
                  <a16:creationId xmlns:a16="http://schemas.microsoft.com/office/drawing/2014/main" id="{97852E7D-B6DA-4315-9AB0-F38BDF42C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4">
              <a:extLst>
                <a:ext uri="{FF2B5EF4-FFF2-40B4-BE49-F238E27FC236}">
                  <a16:creationId xmlns:a16="http://schemas.microsoft.com/office/drawing/2014/main" id="{042626BE-3A9A-4473-9CDB-891652CF96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6">
              <a:extLst>
                <a:ext uri="{FF2B5EF4-FFF2-40B4-BE49-F238E27FC236}">
                  <a16:creationId xmlns:a16="http://schemas.microsoft.com/office/drawing/2014/main" id="{26990F26-ADA3-4903-BD10-FB3F028C45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4">
              <a:extLst>
                <a:ext uri="{FF2B5EF4-FFF2-40B4-BE49-F238E27FC236}">
                  <a16:creationId xmlns:a16="http://schemas.microsoft.com/office/drawing/2014/main" id="{14323D42-A322-4207-857F-82B98209CC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66">
              <a:extLst>
                <a:ext uri="{FF2B5EF4-FFF2-40B4-BE49-F238E27FC236}">
                  <a16:creationId xmlns:a16="http://schemas.microsoft.com/office/drawing/2014/main" id="{F9D23351-DEBD-4512-90A7-4603F9CA63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64">
              <a:extLst>
                <a:ext uri="{FF2B5EF4-FFF2-40B4-BE49-F238E27FC236}">
                  <a16:creationId xmlns:a16="http://schemas.microsoft.com/office/drawing/2014/main" id="{53C35052-0CBF-4794-B3FE-7CF81F06A6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66">
              <a:extLst>
                <a:ext uri="{FF2B5EF4-FFF2-40B4-BE49-F238E27FC236}">
                  <a16:creationId xmlns:a16="http://schemas.microsoft.com/office/drawing/2014/main" id="{DE00348F-61C1-4BAF-A2DE-51D1FA9DC7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64">
              <a:extLst>
                <a:ext uri="{FF2B5EF4-FFF2-40B4-BE49-F238E27FC236}">
                  <a16:creationId xmlns:a16="http://schemas.microsoft.com/office/drawing/2014/main" id="{740C38A9-2B2E-4547-9000-43FE77D147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66">
              <a:extLst>
                <a:ext uri="{FF2B5EF4-FFF2-40B4-BE49-F238E27FC236}">
                  <a16:creationId xmlns:a16="http://schemas.microsoft.com/office/drawing/2014/main" id="{8170394A-2958-4790-9EFB-6DA2EC1311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64">
              <a:extLst>
                <a:ext uri="{FF2B5EF4-FFF2-40B4-BE49-F238E27FC236}">
                  <a16:creationId xmlns:a16="http://schemas.microsoft.com/office/drawing/2014/main" id="{A0D08350-9D6D-4252-8A04-D0422792B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66">
              <a:extLst>
                <a:ext uri="{FF2B5EF4-FFF2-40B4-BE49-F238E27FC236}">
                  <a16:creationId xmlns:a16="http://schemas.microsoft.com/office/drawing/2014/main" id="{854E4015-5352-4DFB-A8D1-2F380D3992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64">
              <a:extLst>
                <a:ext uri="{FF2B5EF4-FFF2-40B4-BE49-F238E27FC236}">
                  <a16:creationId xmlns:a16="http://schemas.microsoft.com/office/drawing/2014/main" id="{835C5FE1-6BD5-4F30-AF61-12736BBAD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66">
              <a:extLst>
                <a:ext uri="{FF2B5EF4-FFF2-40B4-BE49-F238E27FC236}">
                  <a16:creationId xmlns:a16="http://schemas.microsoft.com/office/drawing/2014/main" id="{DDBBD31D-9CD8-4380-A5C6-A03D916CDE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1" name="Rectangle 54">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21">
            <a:extLst>
              <a:ext uri="{FF2B5EF4-FFF2-40B4-BE49-F238E27FC236}">
                <a16:creationId xmlns:a16="http://schemas.microsoft.com/office/drawing/2014/main" id="{1F92DE3F-E3F1-4C06-91AE-06C993B972CA}"/>
              </a:ext>
            </a:extLst>
          </p:cNvPr>
          <p:cNvSpPr>
            <a:spLocks noGrp="1"/>
          </p:cNvSpPr>
          <p:nvPr>
            <p:ph type="sldNum" sz="quarter" idx="12"/>
          </p:nvPr>
        </p:nvSpPr>
        <p:spPr>
          <a:xfrm>
            <a:off x="73152" y="3379979"/>
            <a:ext cx="457200" cy="365125"/>
          </a:xfrm>
        </p:spPr>
        <p:txBody>
          <a:bodyPr vert="horz" lIns="91440" tIns="45720" rIns="91440" bIns="45720" rtlCol="0" anchor="ctr">
            <a:noAutofit/>
          </a:bodyPr>
          <a:lstStyle/>
          <a:p>
            <a:pPr algn="ctr">
              <a:spcAft>
                <a:spcPts val="600"/>
              </a:spcAft>
              <a:defRPr/>
            </a:pPr>
            <a:fld id="{C9590BB6-C56E-4746-BD6F-28D06F1076BD}" type="slidenum">
              <a:rPr lang="en-US" sz="3600">
                <a:solidFill>
                  <a:srgbClr val="FFFFFF"/>
                </a:solidFill>
              </a:rPr>
              <a:pPr algn="ctr">
                <a:spcAft>
                  <a:spcPts val="600"/>
                </a:spcAft>
                <a:defRPr/>
              </a:pPr>
              <a:t>4</a:t>
            </a:fld>
            <a:endParaRPr lang="en-US" sz="3600">
              <a:solidFill>
                <a:srgbClr val="FFFFFF"/>
              </a:solidFill>
            </a:endParaRPr>
          </a:p>
        </p:txBody>
      </p:sp>
      <p:graphicFrame>
        <p:nvGraphicFramePr>
          <p:cNvPr id="82" name="Diagram 81">
            <a:extLst>
              <a:ext uri="{FF2B5EF4-FFF2-40B4-BE49-F238E27FC236}">
                <a16:creationId xmlns:a16="http://schemas.microsoft.com/office/drawing/2014/main" id="{9283F339-34EE-49B5-A185-3E6143852C99}"/>
              </a:ext>
            </a:extLst>
          </p:cNvPr>
          <p:cNvGraphicFramePr/>
          <p:nvPr>
            <p:extLst>
              <p:ext uri="{D42A27DB-BD31-4B8C-83A1-F6EECF244321}">
                <p14:modId xmlns:p14="http://schemas.microsoft.com/office/powerpoint/2010/main" val="3394661739"/>
              </p:ext>
            </p:extLst>
          </p:nvPr>
        </p:nvGraphicFramePr>
        <p:xfrm>
          <a:off x="1188720" y="1412516"/>
          <a:ext cx="10350631" cy="51985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3" name="Rectangle 82">
            <a:extLst>
              <a:ext uri="{FF2B5EF4-FFF2-40B4-BE49-F238E27FC236}">
                <a16:creationId xmlns:a16="http://schemas.microsoft.com/office/drawing/2014/main" id="{59BDE219-2A10-4A7E-BD6E-F991D9CBECB7}"/>
              </a:ext>
            </a:extLst>
          </p:cNvPr>
          <p:cNvSpPr/>
          <p:nvPr/>
        </p:nvSpPr>
        <p:spPr>
          <a:xfrm>
            <a:off x="1066227" y="-1627"/>
            <a:ext cx="10051662" cy="707886"/>
          </a:xfrm>
          <a:prstGeom prst="rect">
            <a:avLst/>
          </a:prstGeom>
          <a:solidFill>
            <a:schemeClr val="bg1">
              <a:lumMod val="95000"/>
            </a:schemeClr>
          </a:solidFill>
        </p:spPr>
        <p:txBody>
          <a:bodyPr wrap="none" lIns="91440" tIns="45720" rIns="91440" bIns="45720" anchor="t">
            <a:spAutoFit/>
          </a:bodyPr>
          <a:lstStyle/>
          <a:p>
            <a:pPr>
              <a:defRPr/>
            </a:pPr>
            <a:r>
              <a:rPr lang="en-US" sz="4000">
                <a:latin typeface="+mj-lt"/>
                <a:cs typeface="Arial"/>
              </a:rPr>
              <a:t>Application Areas for OAQPS</a:t>
            </a:r>
            <a:r>
              <a:rPr kumimoji="0" lang="en-US" sz="4000" i="0" u="none" strike="noStrike" kern="1200" cap="none" spc="0" normalizeH="0" baseline="0" noProof="0">
                <a:ln>
                  <a:noFill/>
                </a:ln>
                <a:effectLst/>
                <a:uLnTx/>
                <a:uFillTx/>
                <a:latin typeface="+mj-lt"/>
                <a:ea typeface="+mn-ea"/>
                <a:cs typeface="Arial"/>
              </a:rPr>
              <a:t> Data/Tools/Models</a:t>
            </a:r>
          </a:p>
        </p:txBody>
      </p:sp>
    </p:spTree>
    <p:extLst>
      <p:ext uri="{BB962C8B-B14F-4D97-AF65-F5344CB8AC3E}">
        <p14:creationId xmlns:p14="http://schemas.microsoft.com/office/powerpoint/2010/main" val="3811806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
                                            <p:graphicEl>
                                              <a:dgm id="{42831C9C-8A18-4A91-BAA1-E72A43E73A4C}"/>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2">
                                            <p:graphicEl>
                                              <a:dgm id="{7CF3C2FE-BC3A-4814-B2E0-FAB07D187C42}"/>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2">
                                            <p:graphicEl>
                                              <a:dgm id="{4CA21616-A71A-4DA2-A8CA-889942A1790F}"/>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2">
                                            <p:graphicEl>
                                              <a:dgm id="{6C4A38DC-29A0-47F1-B896-214280E06FC6}"/>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2">
                                            <p:graphicEl>
                                              <a:dgm id="{78DD34F4-B292-4786-99DB-CD43C2804A80}"/>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2">
                                            <p:graphicEl>
                                              <a:dgm id="{98D3F26B-8A7C-418D-B3FD-683885ED5D2A}"/>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2">
                                            <p:graphicEl>
                                              <a:dgm id="{FE76B947-D359-4483-96F0-6CEB7C54D99E}"/>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2">
                                            <p:graphicEl>
                                              <a:dgm id="{C2288ACD-AB92-494C-8943-35653416B56B}"/>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2">
                                            <p:graphicEl>
                                              <a:dgm id="{9AA093DD-266C-41CC-9B50-EC750B7488A0}"/>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2">
                                            <p:graphicEl>
                                              <a:dgm id="{3CD48A29-C7DD-486A-BA6D-61C5F9664DCA}"/>
                                            </p:graphic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2">
                                            <p:graphicEl>
                                              <a:dgm id="{9FD24690-ED5E-4A30-864B-573E67982EB7}"/>
                                            </p:graphic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2">
                                            <p:graphicEl>
                                              <a:dgm id="{58C93D61-3300-4DCD-9584-CDAEECD4BBDD}"/>
                                            </p:graphic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2">
                                            <p:graphicEl>
                                              <a:dgm id="{8367A920-220B-4285-AF44-50EAFEFD1BD6}"/>
                                            </p:graphic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82">
                                            <p:graphicEl>
                                              <a:dgm id="{97A8102C-D613-41A2-B08A-582DC3B247DC}"/>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2"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18FD74D4-C0F3-4E5B-9628-885593F0B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540F89-0691-46D1-8B80-E294C911CAB3}"/>
              </a:ext>
            </a:extLst>
          </p:cNvPr>
          <p:cNvSpPr>
            <a:spLocks noGrp="1"/>
          </p:cNvSpPr>
          <p:nvPr>
            <p:ph type="title"/>
          </p:nvPr>
        </p:nvSpPr>
        <p:spPr>
          <a:xfrm>
            <a:off x="914399" y="0"/>
            <a:ext cx="8874177" cy="603505"/>
          </a:xfrm>
        </p:spPr>
        <p:txBody>
          <a:bodyPr vert="horz" lIns="91440" tIns="45720" rIns="91440" bIns="45720" rtlCol="0" anchor="ctr">
            <a:normAutofit/>
          </a:bodyPr>
          <a:lstStyle/>
          <a:p>
            <a:r>
              <a:rPr lang="en-US" sz="3200" b="1"/>
              <a:t>Application: Benefit-Cost Analyses</a:t>
            </a:r>
          </a:p>
        </p:txBody>
      </p:sp>
      <p:sp>
        <p:nvSpPr>
          <p:cNvPr id="47" name="Rectangle 46">
            <a:extLst>
              <a:ext uri="{FF2B5EF4-FFF2-40B4-BE49-F238E27FC236}">
                <a16:creationId xmlns:a16="http://schemas.microsoft.com/office/drawing/2014/main" id="{E64FA8EC-281F-4A47-AF2E-9F85F2AAB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21">
            <a:extLst>
              <a:ext uri="{FF2B5EF4-FFF2-40B4-BE49-F238E27FC236}">
                <a16:creationId xmlns:a16="http://schemas.microsoft.com/office/drawing/2014/main" id="{1F92DE3F-E3F1-4C06-91AE-06C993B972CA}"/>
              </a:ext>
            </a:extLst>
          </p:cNvPr>
          <p:cNvSpPr>
            <a:spLocks noGrp="1"/>
          </p:cNvSpPr>
          <p:nvPr>
            <p:ph type="sldNum" sz="quarter" idx="12"/>
          </p:nvPr>
        </p:nvSpPr>
        <p:spPr>
          <a:xfrm>
            <a:off x="0" y="978408"/>
            <a:ext cx="722376" cy="603504"/>
          </a:xfrm>
        </p:spPr>
        <p:txBody>
          <a:bodyPr vert="horz" lIns="91440" tIns="45720" rIns="91440" bIns="45720" rtlCol="0" anchor="ctr">
            <a:normAutofit/>
          </a:bodyPr>
          <a:lstStyle/>
          <a:p>
            <a:pPr>
              <a:spcAft>
                <a:spcPts val="600"/>
              </a:spcAft>
              <a:defRPr/>
            </a:pPr>
            <a:fld id="{C9590BB6-C56E-4746-BD6F-28D06F1076BD}" type="slidenum">
              <a:rPr lang="en-US" sz="3200">
                <a:solidFill>
                  <a:srgbClr val="FFFFFF"/>
                </a:solidFill>
                <a:latin typeface="Calibri" panose="020F0502020204030204"/>
              </a:rPr>
              <a:pPr>
                <a:spcAft>
                  <a:spcPts val="600"/>
                </a:spcAft>
                <a:defRPr/>
              </a:pPr>
              <a:t>5</a:t>
            </a:fld>
            <a:endParaRPr lang="en-US" sz="3200">
              <a:solidFill>
                <a:srgbClr val="FFFFFF"/>
              </a:solidFill>
              <a:latin typeface="Calibri" panose="020F0502020204030204"/>
            </a:endParaRPr>
          </a:p>
        </p:txBody>
      </p:sp>
      <p:sp>
        <p:nvSpPr>
          <p:cNvPr id="18" name="TextBox 17">
            <a:extLst>
              <a:ext uri="{FF2B5EF4-FFF2-40B4-BE49-F238E27FC236}">
                <a16:creationId xmlns:a16="http://schemas.microsoft.com/office/drawing/2014/main" id="{D8946D8A-C529-43D1-85B3-3B68CB59D5CB}"/>
              </a:ext>
            </a:extLst>
          </p:cNvPr>
          <p:cNvSpPr txBox="1"/>
          <p:nvPr/>
        </p:nvSpPr>
        <p:spPr>
          <a:xfrm>
            <a:off x="914400" y="914400"/>
            <a:ext cx="5305424" cy="5666387"/>
          </a:xfrm>
          <a:prstGeom prst="rect">
            <a:avLst/>
          </a:prstGeom>
        </p:spPr>
        <p:txBody>
          <a:bodyPr vert="horz" lIns="91440" tIns="45720" rIns="91440" bIns="45720" rtlCol="0">
            <a:noAutofit/>
          </a:bodyPr>
          <a:lstStyle/>
          <a:p>
            <a:pPr>
              <a:lnSpc>
                <a:spcPct val="90000"/>
              </a:lnSpc>
              <a:spcAft>
                <a:spcPts val="600"/>
              </a:spcAft>
            </a:pPr>
            <a:r>
              <a:rPr lang="en-US" sz="1600" b="1"/>
              <a:t>Overview: </a:t>
            </a:r>
            <a:r>
              <a:rPr lang="en-US" sz="1600"/>
              <a:t>Regulatory Impact Analyses (RIAs) as conducted for all major rules necessitate an integrated system of data, tools, and models to estimate the benefits and costs of environmental policies and decisions under the Clean Air Act.</a:t>
            </a:r>
            <a:endParaRPr lang="en-US" sz="1200" b="1"/>
          </a:p>
          <a:p>
            <a:pPr>
              <a:lnSpc>
                <a:spcPct val="90000"/>
              </a:lnSpc>
              <a:spcAft>
                <a:spcPts val="600"/>
              </a:spcAft>
            </a:pPr>
            <a:endParaRPr lang="en-US" sz="1200" b="1"/>
          </a:p>
          <a:p>
            <a:pPr>
              <a:lnSpc>
                <a:spcPct val="90000"/>
              </a:lnSpc>
              <a:spcAft>
                <a:spcPts val="600"/>
              </a:spcAft>
            </a:pPr>
            <a:r>
              <a:rPr lang="en-US" sz="1600" b="1"/>
              <a:t>Current analytical data/tools/models:</a:t>
            </a:r>
          </a:p>
          <a:p>
            <a:pPr marL="285750" indent="-228600">
              <a:lnSpc>
                <a:spcPct val="90000"/>
              </a:lnSpc>
              <a:spcAft>
                <a:spcPts val="600"/>
              </a:spcAft>
              <a:buFont typeface="Arial" panose="020B0604020202020204" pitchFamily="34" charset="0"/>
              <a:buChar char="•"/>
            </a:pPr>
            <a:r>
              <a:rPr lang="en-US" sz="1600"/>
              <a:t>Emissions and Modeling Platform</a:t>
            </a:r>
          </a:p>
          <a:p>
            <a:pPr marL="742950" lvl="1" indent="-228600">
              <a:lnSpc>
                <a:spcPct val="90000"/>
              </a:lnSpc>
              <a:spcAft>
                <a:spcPts val="600"/>
              </a:spcAft>
              <a:buSzPct val="70000"/>
              <a:buFont typeface="Courier New" panose="02070309020205020404" pitchFamily="49" charset="0"/>
              <a:buChar char="o"/>
            </a:pPr>
            <a:r>
              <a:rPr lang="en-US" sz="1400"/>
              <a:t>National Emissions Inventory</a:t>
            </a:r>
          </a:p>
          <a:p>
            <a:pPr marL="742950" lvl="1" indent="-228600">
              <a:lnSpc>
                <a:spcPct val="90000"/>
              </a:lnSpc>
              <a:spcAft>
                <a:spcPts val="600"/>
              </a:spcAft>
              <a:buSzPct val="70000"/>
              <a:buFont typeface="Courier New" panose="02070309020205020404" pitchFamily="49" charset="0"/>
              <a:buChar char="o"/>
            </a:pPr>
            <a:r>
              <a:rPr lang="en-US" sz="1400"/>
              <a:t>Emissions Modeling (SMOKE)</a:t>
            </a:r>
          </a:p>
          <a:p>
            <a:pPr marL="742950" lvl="1" indent="-228600">
              <a:lnSpc>
                <a:spcPct val="90000"/>
              </a:lnSpc>
              <a:spcAft>
                <a:spcPts val="600"/>
              </a:spcAft>
              <a:buSzPct val="70000"/>
              <a:buFont typeface="Courier New" panose="02070309020205020404" pitchFamily="49" charset="0"/>
              <a:buChar char="o"/>
            </a:pPr>
            <a:r>
              <a:rPr lang="en-US" sz="1400"/>
              <a:t>Air Quality Models (CAMx/CMAQ, AERMOD)</a:t>
            </a:r>
          </a:p>
          <a:p>
            <a:pPr marL="285750" indent="-228600">
              <a:lnSpc>
                <a:spcPct val="90000"/>
              </a:lnSpc>
              <a:spcAft>
                <a:spcPts val="600"/>
              </a:spcAft>
              <a:buFont typeface="Arial" panose="020B0604020202020204" pitchFamily="34" charset="0"/>
              <a:buChar char="•"/>
            </a:pPr>
            <a:r>
              <a:rPr lang="en-US" sz="1600"/>
              <a:t>Benefits: BenMAP </a:t>
            </a:r>
          </a:p>
          <a:p>
            <a:pPr marL="285750" indent="-228600">
              <a:lnSpc>
                <a:spcPct val="90000"/>
              </a:lnSpc>
              <a:spcAft>
                <a:spcPts val="600"/>
              </a:spcAft>
              <a:buFont typeface="Arial" panose="020B0604020202020204" pitchFamily="34" charset="0"/>
              <a:buChar char="•"/>
            </a:pPr>
            <a:r>
              <a:rPr lang="en-US" sz="1600"/>
              <a:t>Control Strategies/Costs: IPM, MOVES, CoST</a:t>
            </a:r>
            <a:endParaRPr lang="en-US" sz="1600" b="1"/>
          </a:p>
          <a:p>
            <a:pPr>
              <a:lnSpc>
                <a:spcPct val="90000"/>
              </a:lnSpc>
              <a:spcAft>
                <a:spcPts val="600"/>
              </a:spcAft>
            </a:pPr>
            <a:endParaRPr lang="en-US" sz="1200" b="1"/>
          </a:p>
          <a:p>
            <a:pPr>
              <a:lnSpc>
                <a:spcPct val="90000"/>
              </a:lnSpc>
              <a:spcAft>
                <a:spcPts val="600"/>
              </a:spcAft>
            </a:pPr>
            <a:r>
              <a:rPr lang="en-US" sz="1600" b="1"/>
              <a:t>Analytics designed to meet emerging needs:</a:t>
            </a:r>
          </a:p>
          <a:p>
            <a:pPr>
              <a:lnSpc>
                <a:spcPct val="90000"/>
              </a:lnSpc>
              <a:spcAft>
                <a:spcPts val="600"/>
              </a:spcAft>
            </a:pPr>
            <a:r>
              <a:rPr lang="en-US" sz="1600" b="1" u="sng"/>
              <a:t>Multi-pollutant platform</a:t>
            </a:r>
            <a:r>
              <a:rPr lang="en-US" sz="1600" b="1"/>
              <a:t>:</a:t>
            </a:r>
            <a:r>
              <a:rPr lang="en-US" sz="1600"/>
              <a:t> Allows regulatory use of platform data/models representing more recent year(s).</a:t>
            </a:r>
          </a:p>
          <a:p>
            <a:pPr>
              <a:lnSpc>
                <a:spcPct val="90000"/>
              </a:lnSpc>
              <a:spcAft>
                <a:spcPts val="600"/>
              </a:spcAft>
            </a:pPr>
            <a:r>
              <a:rPr lang="en-US" sz="1600" b="1" u="sng">
                <a:solidFill>
                  <a:prstClr val="black"/>
                </a:solidFill>
              </a:rPr>
              <a:t>FAST</a:t>
            </a:r>
            <a:r>
              <a:rPr lang="en-US" sz="1600" b="1">
                <a:solidFill>
                  <a:prstClr val="black"/>
                </a:solidFill>
              </a:rPr>
              <a:t>:</a:t>
            </a:r>
            <a:r>
              <a:rPr lang="en-US" sz="1600">
                <a:solidFill>
                  <a:prstClr val="black"/>
                </a:solidFill>
              </a:rPr>
              <a:t> Allows credible estimation of air quality impacts when full scale AQ modeling of policies not feasible.</a:t>
            </a:r>
          </a:p>
          <a:p>
            <a:pPr>
              <a:lnSpc>
                <a:spcPct val="90000"/>
              </a:lnSpc>
              <a:spcAft>
                <a:spcPts val="600"/>
              </a:spcAft>
            </a:pPr>
            <a:r>
              <a:rPr lang="en-US" sz="1600" b="1" u="sng">
                <a:solidFill>
                  <a:prstClr val="black"/>
                </a:solidFill>
              </a:rPr>
              <a:t>CABOT</a:t>
            </a:r>
            <a:r>
              <a:rPr lang="en-US" sz="1600" b="1">
                <a:solidFill>
                  <a:prstClr val="black"/>
                </a:solidFill>
              </a:rPr>
              <a:t>:</a:t>
            </a:r>
            <a:r>
              <a:rPr lang="en-US" sz="1600">
                <a:solidFill>
                  <a:prstClr val="black"/>
                </a:solidFill>
              </a:rPr>
              <a:t> Allows for optimization of costs and benefits in using reduced form air quality techniques.</a:t>
            </a:r>
            <a:endParaRPr lang="en-US" sz="1600" b="1">
              <a:solidFill>
                <a:prstClr val="black"/>
              </a:solidFill>
            </a:endParaRPr>
          </a:p>
          <a:p>
            <a:pPr>
              <a:lnSpc>
                <a:spcPct val="90000"/>
              </a:lnSpc>
              <a:spcAft>
                <a:spcPts val="600"/>
              </a:spcAft>
            </a:pPr>
            <a:endParaRPr lang="en-US" sz="1600">
              <a:solidFill>
                <a:prstClr val="black"/>
              </a:solidFill>
            </a:endParaRPr>
          </a:p>
          <a:p>
            <a:pPr>
              <a:lnSpc>
                <a:spcPct val="90000"/>
              </a:lnSpc>
              <a:spcAft>
                <a:spcPts val="600"/>
              </a:spcAft>
            </a:pPr>
            <a:endParaRPr lang="en-US" sz="1600" b="1"/>
          </a:p>
        </p:txBody>
      </p:sp>
      <p:pic>
        <p:nvPicPr>
          <p:cNvPr id="4" name="Picture 3">
            <a:extLst>
              <a:ext uri="{FF2B5EF4-FFF2-40B4-BE49-F238E27FC236}">
                <a16:creationId xmlns:a16="http://schemas.microsoft.com/office/drawing/2014/main" id="{4E7F9803-DDA1-42BB-931C-15856A6FD2E8}"/>
              </a:ext>
            </a:extLst>
          </p:cNvPr>
          <p:cNvPicPr>
            <a:picLocks noChangeAspect="1"/>
          </p:cNvPicPr>
          <p:nvPr/>
        </p:nvPicPr>
        <p:blipFill>
          <a:blip r:embed="rId2"/>
          <a:stretch>
            <a:fillRect/>
          </a:stretch>
        </p:blipFill>
        <p:spPr>
          <a:xfrm>
            <a:off x="6465369" y="835478"/>
            <a:ext cx="5480779" cy="5505165"/>
          </a:xfrm>
          <a:prstGeom prst="rect">
            <a:avLst/>
          </a:prstGeom>
        </p:spPr>
      </p:pic>
    </p:spTree>
    <p:extLst>
      <p:ext uri="{BB962C8B-B14F-4D97-AF65-F5344CB8AC3E}">
        <p14:creationId xmlns:p14="http://schemas.microsoft.com/office/powerpoint/2010/main" val="2222741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18FD74D4-C0F3-4E5B-9628-885593F0B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5540F89-0691-46D1-8B80-E294C911CAB3}"/>
              </a:ext>
            </a:extLst>
          </p:cNvPr>
          <p:cNvSpPr>
            <a:spLocks noGrp="1"/>
          </p:cNvSpPr>
          <p:nvPr>
            <p:ph type="title"/>
          </p:nvPr>
        </p:nvSpPr>
        <p:spPr>
          <a:xfrm>
            <a:off x="914400" y="0"/>
            <a:ext cx="9317843" cy="603505"/>
          </a:xfrm>
        </p:spPr>
        <p:txBody>
          <a:bodyPr vert="horz" lIns="91440" tIns="45720" rIns="91440" bIns="45720" rtlCol="0" anchor="ctr">
            <a:normAutofit/>
          </a:bodyPr>
          <a:lstStyle/>
          <a:p>
            <a:r>
              <a:rPr lang="en-US" sz="3200" b="1"/>
              <a:t>Benefit-Cost Analyses: Multi-Pollutant Platform</a:t>
            </a:r>
          </a:p>
        </p:txBody>
      </p:sp>
      <p:sp>
        <p:nvSpPr>
          <p:cNvPr id="47" name="Rectangle 46">
            <a:extLst>
              <a:ext uri="{FF2B5EF4-FFF2-40B4-BE49-F238E27FC236}">
                <a16:creationId xmlns:a16="http://schemas.microsoft.com/office/drawing/2014/main" id="{E64FA8EC-281F-4A47-AF2E-9F85F2AAB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Slide Number Placeholder 21">
            <a:extLst>
              <a:ext uri="{FF2B5EF4-FFF2-40B4-BE49-F238E27FC236}">
                <a16:creationId xmlns:a16="http://schemas.microsoft.com/office/drawing/2014/main" id="{1F92DE3F-E3F1-4C06-91AE-06C993B972CA}"/>
              </a:ext>
            </a:extLst>
          </p:cNvPr>
          <p:cNvSpPr>
            <a:spLocks noGrp="1"/>
          </p:cNvSpPr>
          <p:nvPr>
            <p:ph type="sldNum" sz="quarter" idx="12"/>
          </p:nvPr>
        </p:nvSpPr>
        <p:spPr>
          <a:xfrm>
            <a:off x="0" y="978408"/>
            <a:ext cx="722376" cy="603504"/>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C9590BB6-C56E-4746-BD6F-28D06F1076BD}" type="slidenum">
              <a:rPr kumimoji="0" lang="en-US" sz="3200" b="0" i="0" u="none" strike="noStrike" kern="1200" cap="none" spc="0" normalizeH="0" baseline="0" noProof="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3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D8946D8A-C529-43D1-85B3-3B68CB59D5CB}"/>
              </a:ext>
            </a:extLst>
          </p:cNvPr>
          <p:cNvSpPr txBox="1"/>
          <p:nvPr/>
        </p:nvSpPr>
        <p:spPr>
          <a:xfrm>
            <a:off x="914400" y="914400"/>
            <a:ext cx="5124234" cy="5211029"/>
          </a:xfrm>
          <a:prstGeom prst="rect">
            <a:avLst/>
          </a:prstGeom>
        </p:spPr>
        <p:txBody>
          <a:bodyPr vert="horz" lIns="91440" tIns="45720" rIns="91440" bIns="45720" rtlCol="0">
            <a:noAutofit/>
          </a:bodyPr>
          <a:lstStyle/>
          <a:p>
            <a:pPr lvl="0">
              <a:lnSpc>
                <a:spcPct val="90000"/>
              </a:lnSpc>
              <a:spcAft>
                <a:spcPts val="600"/>
              </a:spcAft>
              <a:defRPr/>
            </a:pPr>
            <a:r>
              <a:rPr lang="en-US" sz="1600" b="1">
                <a:solidFill>
                  <a:prstClr val="black"/>
                </a:solidFill>
              </a:rPr>
              <a:t>Background:  </a:t>
            </a:r>
            <a:r>
              <a:rPr lang="en-US" sz="1600">
                <a:solidFill>
                  <a:prstClr val="black"/>
                </a:solidFill>
              </a:rPr>
              <a:t>OAQPS develops an annual platform that provides O3 and PM2.5 emissions and air quality concentrations data (CDC).  We are leveraging this ongoing effort to now include air toxics as part of OAQPS Air Toxics strategy.</a:t>
            </a:r>
            <a:endParaRPr lang="en-US" sz="1600" b="1">
              <a:solidFill>
                <a:prstClr val="black"/>
              </a:solidFill>
            </a:endParaRPr>
          </a:p>
          <a:p>
            <a:pPr>
              <a:lnSpc>
                <a:spcPct val="90000"/>
              </a:lnSpc>
              <a:spcAft>
                <a:spcPts val="600"/>
              </a:spcAft>
              <a:defRPr/>
            </a:pPr>
            <a:endParaRPr lang="en-US" sz="1200" b="1">
              <a:solidFill>
                <a:prstClr val="black"/>
              </a:solidFill>
            </a:endParaRPr>
          </a:p>
          <a:p>
            <a:pPr>
              <a:lnSpc>
                <a:spcPct val="90000"/>
              </a:lnSpc>
              <a:spcAft>
                <a:spcPts val="600"/>
              </a:spcAft>
              <a:defRPr/>
            </a:pPr>
            <a:r>
              <a:rPr lang="en-US" sz="1600" b="1">
                <a:solidFill>
                  <a:prstClr val="black"/>
                </a:solidFill>
              </a:rPr>
              <a:t>Description:  </a:t>
            </a:r>
            <a:r>
              <a:rPr lang="en-US" sz="1600">
                <a:solidFill>
                  <a:prstClr val="black"/>
                </a:solidFill>
                <a:ea typeface="+mn-lt"/>
                <a:cs typeface="+mn-lt"/>
              </a:rPr>
              <a:t>A</a:t>
            </a:r>
            <a:r>
              <a:rPr lang="en-US" sz="1600">
                <a:ea typeface="+mn-lt"/>
                <a:cs typeface="+mn-lt"/>
              </a:rPr>
              <a:t> single, “harmonized” emissions and modeling platform for assessments of criteria pollutants (e.g., ozone and PM) and hazardous air pollutants (HAPs)</a:t>
            </a:r>
            <a:r>
              <a:rPr lang="en-US" sz="1600">
                <a:ea typeface="+mn-lt"/>
              </a:rPr>
              <a:t> </a:t>
            </a:r>
            <a:r>
              <a:rPr lang="en-US" sz="1600">
                <a:cs typeface="Calibri"/>
              </a:rPr>
              <a:t>that provides a consistent, transparent, and state of science basis for a variety of technical assessments across the Office and programs.</a:t>
            </a:r>
            <a:endParaRPr lang="en-US" sz="1600" b="1">
              <a:solidFill>
                <a:prstClr val="black"/>
              </a:solidFill>
            </a:endParaRPr>
          </a:p>
          <a:p>
            <a:pPr lvl="0">
              <a:lnSpc>
                <a:spcPct val="90000"/>
              </a:lnSpc>
              <a:spcAft>
                <a:spcPts val="600"/>
              </a:spcAft>
              <a:defRPr/>
            </a:pPr>
            <a:endParaRPr lang="en-US" sz="1200" b="1">
              <a:solidFill>
                <a:prstClr val="black"/>
              </a:solidFill>
            </a:endParaRPr>
          </a:p>
          <a:p>
            <a:pPr lvl="0">
              <a:lnSpc>
                <a:spcPct val="90000"/>
              </a:lnSpc>
              <a:spcAft>
                <a:spcPts val="600"/>
              </a:spcAft>
              <a:defRPr/>
            </a:pPr>
            <a:r>
              <a:rPr lang="en-US" sz="1600" b="1">
                <a:solidFill>
                  <a:prstClr val="black"/>
                </a:solidFill>
              </a:rPr>
              <a:t>Current Status:</a:t>
            </a:r>
            <a:r>
              <a:rPr lang="en-US" sz="1600">
                <a:solidFill>
                  <a:prstClr val="black"/>
                </a:solidFill>
              </a:rPr>
              <a:t>  2018 MP platform development underway</a:t>
            </a:r>
          </a:p>
          <a:p>
            <a:endParaRPr lang="en-US" sz="1200" b="1"/>
          </a:p>
          <a:p>
            <a:r>
              <a:rPr lang="en-US" sz="1600" b="1"/>
              <a:t>Resource implications:</a:t>
            </a:r>
          </a:p>
          <a:p>
            <a:pPr marL="742950" lvl="1" indent="-285750">
              <a:buFont typeface="Arial" panose="020B0604020202020204" pitchFamily="34" charset="0"/>
              <a:buChar char="•"/>
            </a:pPr>
            <a:r>
              <a:rPr lang="en-US" sz="1600"/>
              <a:t>Developmental:  Costs of NEI, tools and models is covered separately</a:t>
            </a:r>
          </a:p>
          <a:p>
            <a:pPr marL="742950" lvl="1" indent="-285750">
              <a:buFont typeface="Arial" panose="020B0604020202020204" pitchFamily="34" charset="0"/>
              <a:buChar char="•"/>
            </a:pPr>
            <a:r>
              <a:rPr lang="en-US" sz="1600"/>
              <a:t>Recurring (operation/maintenance): $240k/year CONUS ($125k) &amp; non-CONUS ($115k)</a:t>
            </a:r>
          </a:p>
          <a:p>
            <a:pPr marL="742950" lvl="1" indent="-285750">
              <a:buFont typeface="Arial" panose="020B0604020202020204" pitchFamily="34" charset="0"/>
              <a:buChar char="•"/>
            </a:pPr>
            <a:r>
              <a:rPr lang="en-US" sz="1600"/>
              <a:t>Enhancements:  NA—costs to improve data, tools, models would be incurred separately or through regulatory project funding</a:t>
            </a:r>
          </a:p>
        </p:txBody>
      </p:sp>
      <p:pic>
        <p:nvPicPr>
          <p:cNvPr id="4" name="Picture 3">
            <a:extLst>
              <a:ext uri="{FF2B5EF4-FFF2-40B4-BE49-F238E27FC236}">
                <a16:creationId xmlns:a16="http://schemas.microsoft.com/office/drawing/2014/main" id="{A0ADA4F3-84B8-48F2-9F25-B59AE5DB8720}"/>
              </a:ext>
            </a:extLst>
          </p:cNvPr>
          <p:cNvPicPr>
            <a:picLocks noChangeAspect="1"/>
          </p:cNvPicPr>
          <p:nvPr/>
        </p:nvPicPr>
        <p:blipFill>
          <a:blip r:embed="rId2"/>
          <a:stretch>
            <a:fillRect/>
          </a:stretch>
        </p:blipFill>
        <p:spPr>
          <a:xfrm>
            <a:off x="6448313" y="891540"/>
            <a:ext cx="5352752" cy="5462489"/>
          </a:xfrm>
          <a:prstGeom prst="rect">
            <a:avLst/>
          </a:prstGeom>
        </p:spPr>
      </p:pic>
    </p:spTree>
    <p:extLst>
      <p:ext uri="{BB962C8B-B14F-4D97-AF65-F5344CB8AC3E}">
        <p14:creationId xmlns:p14="http://schemas.microsoft.com/office/powerpoint/2010/main" val="123480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18FD74D4-C0F3-4E5B-9628-885593F0B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5540F89-0691-46D1-8B80-E294C911CAB3}"/>
              </a:ext>
            </a:extLst>
          </p:cNvPr>
          <p:cNvSpPr>
            <a:spLocks noGrp="1"/>
          </p:cNvSpPr>
          <p:nvPr>
            <p:ph type="title"/>
          </p:nvPr>
        </p:nvSpPr>
        <p:spPr>
          <a:xfrm>
            <a:off x="914400" y="0"/>
            <a:ext cx="10689443" cy="603505"/>
          </a:xfrm>
        </p:spPr>
        <p:txBody>
          <a:bodyPr vert="horz" lIns="91440" tIns="45720" rIns="91440" bIns="45720" rtlCol="0" anchor="ctr">
            <a:normAutofit/>
          </a:bodyPr>
          <a:lstStyle/>
          <a:p>
            <a:r>
              <a:rPr lang="en-US" sz="3200" b="1"/>
              <a:t>Benefit-Cost Analyses: Flexible Air quality Scenario Tool (FAST)</a:t>
            </a:r>
          </a:p>
        </p:txBody>
      </p:sp>
      <p:sp>
        <p:nvSpPr>
          <p:cNvPr id="47" name="Rectangle 46">
            <a:extLst>
              <a:ext uri="{FF2B5EF4-FFF2-40B4-BE49-F238E27FC236}">
                <a16:creationId xmlns:a16="http://schemas.microsoft.com/office/drawing/2014/main" id="{E64FA8EC-281F-4A47-AF2E-9F85F2AAB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Slide Number Placeholder 21">
            <a:extLst>
              <a:ext uri="{FF2B5EF4-FFF2-40B4-BE49-F238E27FC236}">
                <a16:creationId xmlns:a16="http://schemas.microsoft.com/office/drawing/2014/main" id="{1F92DE3F-E3F1-4C06-91AE-06C993B972CA}"/>
              </a:ext>
            </a:extLst>
          </p:cNvPr>
          <p:cNvSpPr>
            <a:spLocks noGrp="1"/>
          </p:cNvSpPr>
          <p:nvPr>
            <p:ph type="sldNum" sz="quarter" idx="12"/>
          </p:nvPr>
        </p:nvSpPr>
        <p:spPr>
          <a:xfrm>
            <a:off x="0" y="978408"/>
            <a:ext cx="722376" cy="603504"/>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C9590BB6-C56E-4746-BD6F-28D06F1076BD}" type="slidenum">
              <a:rPr kumimoji="0" lang="en-US" sz="3200" b="0" i="0" u="none" strike="noStrike" kern="1200" cap="none" spc="0" normalizeH="0" baseline="0" noProof="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3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D8946D8A-C529-43D1-85B3-3B68CB59D5CB}"/>
              </a:ext>
            </a:extLst>
          </p:cNvPr>
          <p:cNvSpPr txBox="1"/>
          <p:nvPr/>
        </p:nvSpPr>
        <p:spPr>
          <a:xfrm>
            <a:off x="914400" y="914400"/>
            <a:ext cx="5352752" cy="5791200"/>
          </a:xfrm>
          <a:prstGeom prst="rect">
            <a:avLst/>
          </a:prstGeom>
        </p:spPr>
        <p:txBody>
          <a:bodyPr vert="horz" lIns="91440" tIns="45720" rIns="91440" bIns="45720" rtlCol="0">
            <a:noAutofit/>
          </a:bodyPr>
          <a:lstStyle/>
          <a:p>
            <a:pPr lvl="0">
              <a:lnSpc>
                <a:spcPct val="90000"/>
              </a:lnSpc>
              <a:spcAft>
                <a:spcPts val="600"/>
              </a:spcAft>
              <a:defRPr/>
            </a:pPr>
            <a:r>
              <a:rPr kumimoji="0" lang="en-US" sz="1600" b="1" i="0" u="none" strike="noStrike" kern="1200" cap="none" spc="0" normalizeH="0" baseline="0" noProof="0">
                <a:ln>
                  <a:noFill/>
                </a:ln>
                <a:solidFill>
                  <a:prstClr val="black"/>
                </a:solidFill>
                <a:effectLst/>
                <a:uLnTx/>
                <a:uFillTx/>
                <a:latin typeface="Calibri" panose="020F0502020204030204"/>
                <a:ea typeface="+mn-ea"/>
                <a:cs typeface="+mn-cs"/>
              </a:rPr>
              <a:t>Background: </a:t>
            </a:r>
            <a:r>
              <a:rPr lang="en-US" sz="1600">
                <a:solidFill>
                  <a:prstClr val="black"/>
                </a:solidFill>
              </a:rPr>
              <a:t>For some benefit-cost applications it may be necessary to apply reduced-form modeling techniques because the regulatory schedule and policy scenario development process does not allow for full scale air quality modeling to be done.</a:t>
            </a:r>
          </a:p>
          <a:p>
            <a:pPr lvl="0">
              <a:lnSpc>
                <a:spcPct val="90000"/>
              </a:lnSpc>
              <a:spcAft>
                <a:spcPts val="600"/>
              </a:spcAft>
              <a:defRPr/>
            </a:pPr>
            <a:endParaRPr lang="en-US" sz="1600" b="1">
              <a:solidFill>
                <a:prstClr val="black"/>
              </a:solidFill>
              <a:latin typeface="Calibri" panose="020F0502020204030204"/>
            </a:endParaRPr>
          </a:p>
          <a:p>
            <a:pPr lvl="0">
              <a:lnSpc>
                <a:spcPct val="90000"/>
              </a:lnSpc>
              <a:spcAft>
                <a:spcPts val="600"/>
              </a:spcAft>
              <a:defRPr/>
            </a:pPr>
            <a:r>
              <a:rPr kumimoji="0" lang="en-US" sz="1600" b="1" i="0" u="none" strike="noStrike" kern="1200" cap="none" spc="0" normalizeH="0" baseline="0" noProof="0">
                <a:ln>
                  <a:noFill/>
                </a:ln>
                <a:solidFill>
                  <a:prstClr val="black"/>
                </a:solidFill>
                <a:effectLst/>
                <a:uLnTx/>
                <a:uFillTx/>
                <a:latin typeface="Calibri" panose="020F0502020204030204"/>
                <a:ea typeface="+mn-ea"/>
                <a:cs typeface="+mn-cs"/>
              </a:rPr>
              <a:t>Description:</a:t>
            </a:r>
            <a:r>
              <a:rPr lang="en-US" sz="1600">
                <a:solidFill>
                  <a:prstClr val="black"/>
                </a:solidFill>
                <a:latin typeface="Calibri" panose="020F0502020204030204"/>
              </a:rPr>
              <a:t> </a:t>
            </a:r>
            <a:r>
              <a:rPr lang="en-US" sz="1600"/>
              <a:t>As part of next phase “Reduced Form Modeling” (RFM) project, AQMG pursued development of a reduced form tool that provides real-time and credible impacts of O3 and PM2.5 to emissions changes.</a:t>
            </a:r>
            <a:endParaRPr kumimoji="0" lang="en-US" sz="1600" b="1" i="0" u="none" strike="noStrike" kern="1200" cap="none" spc="0" normalizeH="0" baseline="0" noProof="0">
              <a:ln>
                <a:noFill/>
              </a:ln>
              <a:solidFill>
                <a:prstClr val="black"/>
              </a:solidFill>
              <a:effectLst/>
              <a:uLnTx/>
              <a:uFillTx/>
              <a:latin typeface="Calibri" panose="020F0502020204030204"/>
              <a:ea typeface="+mn-ea"/>
              <a:cs typeface="+mn-cs"/>
            </a:endParaRPr>
          </a:p>
          <a:p>
            <a:pPr lvl="0">
              <a:lnSpc>
                <a:spcPct val="90000"/>
              </a:lnSpc>
              <a:spcAft>
                <a:spcPts val="600"/>
              </a:spcAft>
              <a:defRPr/>
            </a:pPr>
            <a:endParaRPr kumimoji="0" lang="en-US" sz="1600" b="1" i="0" u="none" strike="noStrike" kern="1200" cap="none" spc="0" normalizeH="0" baseline="0" noProof="0">
              <a:ln>
                <a:noFill/>
              </a:ln>
              <a:solidFill>
                <a:prstClr val="black"/>
              </a:solidFill>
              <a:effectLst/>
              <a:uLnTx/>
              <a:uFillTx/>
              <a:latin typeface="Calibri" panose="020F0502020204030204"/>
              <a:ea typeface="+mn-ea"/>
              <a:cs typeface="+mn-cs"/>
            </a:endParaRPr>
          </a:p>
          <a:p>
            <a:pPr lvl="0">
              <a:lnSpc>
                <a:spcPct val="90000"/>
              </a:lnSpc>
              <a:spcAft>
                <a:spcPts val="600"/>
              </a:spcAft>
              <a:defRPr/>
            </a:pPr>
            <a:r>
              <a:rPr kumimoji="0" lang="en-US" sz="1600" b="1" i="0" u="none" strike="noStrike" kern="1200" cap="none" spc="0" normalizeH="0" baseline="0" noProof="0">
                <a:ln>
                  <a:noFill/>
                </a:ln>
                <a:solidFill>
                  <a:prstClr val="black"/>
                </a:solidFill>
                <a:effectLst/>
                <a:uLnTx/>
                <a:uFillTx/>
                <a:latin typeface="Calibri" panose="020F0502020204030204"/>
                <a:ea typeface="+mn-ea"/>
                <a:cs typeface="+mn-cs"/>
              </a:rPr>
              <a:t>Current Status:</a:t>
            </a:r>
            <a:r>
              <a:rPr lang="en-US" sz="1600">
                <a:solidFill>
                  <a:prstClr val="black"/>
                </a:solidFill>
              </a:rPr>
              <a:t> A</a:t>
            </a:r>
            <a:r>
              <a:rPr lang="en-US" sz="1600"/>
              <a:t> FAST-CE prototype was built based on the </a:t>
            </a:r>
            <a:r>
              <a:rPr lang="en-US" sz="1600" i="1"/>
              <a:t>ACE</a:t>
            </a:r>
            <a:r>
              <a:rPr lang="en-US" sz="1600"/>
              <a:t> rule methodology with source apportionment modeling of EGUs—it is being expanded to include other sectors based on additional photochemical source apportionment modeling</a:t>
            </a:r>
            <a:r>
              <a:rPr lang="en-US" sz="1600">
                <a:solidFill>
                  <a:prstClr val="black"/>
                </a:solidFill>
              </a:rPr>
              <a:t>.</a:t>
            </a:r>
            <a:endParaRPr lang="en-US" sz="1600">
              <a:solidFill>
                <a:prstClr val="black"/>
              </a:solidFill>
              <a:latin typeface="Calibri" panose="020F0502020204030204"/>
            </a:endParaRPr>
          </a:p>
          <a:p>
            <a:endParaRPr lang="en-US" sz="1600" b="1"/>
          </a:p>
          <a:p>
            <a:r>
              <a:rPr lang="en-US" sz="1600" b="1"/>
              <a:t>Resource implications:</a:t>
            </a:r>
          </a:p>
          <a:p>
            <a:pPr marL="742950" lvl="1" indent="-285750">
              <a:buFont typeface="Arial" panose="020B0604020202020204" pitchFamily="34" charset="0"/>
              <a:buChar char="•"/>
            </a:pPr>
            <a:r>
              <a:rPr lang="en-US" sz="1600"/>
              <a:t>Developmental:  ~$150k </a:t>
            </a:r>
          </a:p>
          <a:p>
            <a:pPr marL="742950" lvl="1" indent="-285750">
              <a:buFont typeface="Arial" panose="020B0604020202020204" pitchFamily="34" charset="0"/>
              <a:buChar char="•"/>
            </a:pPr>
            <a:r>
              <a:rPr lang="en-US" sz="1600"/>
              <a:t>Recurring (operation/maintenance):  NA—tool allows EPA to incorporate new SA modeling so recurring costs would be project related for new SA modeling.</a:t>
            </a:r>
          </a:p>
          <a:p>
            <a:pPr marL="742950" lvl="1" indent="-285750">
              <a:buFont typeface="Arial" panose="020B0604020202020204" pitchFamily="34" charset="0"/>
              <a:buChar char="•"/>
            </a:pPr>
            <a:r>
              <a:rPr lang="en-US" sz="1600"/>
              <a:t>Enhancements:  As necessary to meet regulatory and policy needs.</a:t>
            </a:r>
          </a:p>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1600" b="1"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492115F1-056F-487D-9E52-98A8ECBFB689}"/>
              </a:ext>
            </a:extLst>
          </p:cNvPr>
          <p:cNvPicPr>
            <a:picLocks noChangeAspect="1"/>
          </p:cNvPicPr>
          <p:nvPr/>
        </p:nvPicPr>
        <p:blipFill>
          <a:blip r:embed="rId2"/>
          <a:stretch>
            <a:fillRect/>
          </a:stretch>
        </p:blipFill>
        <p:spPr>
          <a:xfrm>
            <a:off x="6448313" y="891540"/>
            <a:ext cx="5352752" cy="5462489"/>
          </a:xfrm>
          <a:prstGeom prst="rect">
            <a:avLst/>
          </a:prstGeom>
        </p:spPr>
      </p:pic>
    </p:spTree>
    <p:extLst>
      <p:ext uri="{BB962C8B-B14F-4D97-AF65-F5344CB8AC3E}">
        <p14:creationId xmlns:p14="http://schemas.microsoft.com/office/powerpoint/2010/main" val="386238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18FD74D4-C0F3-4E5B-9628-885593F0B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5540F89-0691-46D1-8B80-E294C911CAB3}"/>
              </a:ext>
            </a:extLst>
          </p:cNvPr>
          <p:cNvSpPr>
            <a:spLocks noGrp="1"/>
          </p:cNvSpPr>
          <p:nvPr>
            <p:ph type="title"/>
          </p:nvPr>
        </p:nvSpPr>
        <p:spPr>
          <a:xfrm>
            <a:off x="914400" y="0"/>
            <a:ext cx="11138191" cy="603505"/>
          </a:xfrm>
        </p:spPr>
        <p:txBody>
          <a:bodyPr vert="horz" lIns="91440" tIns="45720" rIns="91440" bIns="45720" rtlCol="0" anchor="ctr">
            <a:normAutofit/>
          </a:bodyPr>
          <a:lstStyle/>
          <a:p>
            <a:r>
              <a:rPr lang="en-US" sz="3200" b="1"/>
              <a:t>Benefit-Cost Analyses: Cost And Benefit Optimization Tool (CABOT)</a:t>
            </a:r>
          </a:p>
        </p:txBody>
      </p:sp>
      <p:sp>
        <p:nvSpPr>
          <p:cNvPr id="47" name="Rectangle 46">
            <a:extLst>
              <a:ext uri="{FF2B5EF4-FFF2-40B4-BE49-F238E27FC236}">
                <a16:creationId xmlns:a16="http://schemas.microsoft.com/office/drawing/2014/main" id="{E64FA8EC-281F-4A47-AF2E-9F85F2AAB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Slide Number Placeholder 21">
            <a:extLst>
              <a:ext uri="{FF2B5EF4-FFF2-40B4-BE49-F238E27FC236}">
                <a16:creationId xmlns:a16="http://schemas.microsoft.com/office/drawing/2014/main" id="{1F92DE3F-E3F1-4C06-91AE-06C993B972CA}"/>
              </a:ext>
            </a:extLst>
          </p:cNvPr>
          <p:cNvSpPr>
            <a:spLocks noGrp="1"/>
          </p:cNvSpPr>
          <p:nvPr>
            <p:ph type="sldNum" sz="quarter" idx="12"/>
          </p:nvPr>
        </p:nvSpPr>
        <p:spPr>
          <a:xfrm>
            <a:off x="0" y="978408"/>
            <a:ext cx="722376" cy="603504"/>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C9590BB6-C56E-4746-BD6F-28D06F1076BD}" type="slidenum">
              <a:rPr kumimoji="0" lang="en-US" sz="3200" b="0" i="0" u="none" strike="noStrike" kern="1200" cap="none" spc="0" normalizeH="0" baseline="0" noProof="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3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D8946D8A-C529-43D1-85B3-3B68CB59D5CB}"/>
              </a:ext>
            </a:extLst>
          </p:cNvPr>
          <p:cNvSpPr txBox="1"/>
          <p:nvPr/>
        </p:nvSpPr>
        <p:spPr>
          <a:xfrm>
            <a:off x="914400" y="914400"/>
            <a:ext cx="5083339" cy="5246703"/>
          </a:xfrm>
          <a:prstGeom prst="rect">
            <a:avLst/>
          </a:prstGeom>
        </p:spPr>
        <p:txBody>
          <a:bodyPr vert="horz" lIns="91440" tIns="45720" rIns="91440" bIns="45720" rtlCol="0">
            <a:noAutofit/>
          </a:bodyPr>
          <a:lstStyle/>
          <a:p>
            <a:pPr lvl="0">
              <a:lnSpc>
                <a:spcPct val="90000"/>
              </a:lnSpc>
              <a:spcAft>
                <a:spcPts val="600"/>
              </a:spcAft>
              <a:defRPr/>
            </a:pPr>
            <a:r>
              <a:rPr lang="en-US" sz="1600" b="1">
                <a:solidFill>
                  <a:prstClr val="black"/>
                </a:solidFill>
              </a:rPr>
              <a:t>Background: </a:t>
            </a:r>
            <a:r>
              <a:rPr lang="en-US" sz="1600">
                <a:solidFill>
                  <a:prstClr val="black"/>
                </a:solidFill>
              </a:rPr>
              <a:t>Optimizing cost-benefit analyses is time and resource intensive.  CABOT is developed to assist in this optimization to expedite criteria pollutant cost-benefit analyses. </a:t>
            </a:r>
          </a:p>
          <a:p>
            <a:pPr lvl="0">
              <a:lnSpc>
                <a:spcPct val="90000"/>
              </a:lnSpc>
              <a:spcAft>
                <a:spcPts val="600"/>
              </a:spcAft>
              <a:defRPr/>
            </a:pPr>
            <a:endParaRPr lang="en-US" sz="800" b="1">
              <a:solidFill>
                <a:prstClr val="black"/>
              </a:solidFill>
            </a:endParaRPr>
          </a:p>
          <a:p>
            <a:pPr>
              <a:lnSpc>
                <a:spcPct val="90000"/>
              </a:lnSpc>
              <a:spcAft>
                <a:spcPts val="600"/>
              </a:spcAft>
              <a:defRPr/>
            </a:pPr>
            <a:r>
              <a:rPr lang="en-US" sz="1600" b="1">
                <a:solidFill>
                  <a:prstClr val="black"/>
                </a:solidFill>
              </a:rPr>
              <a:t>Description: </a:t>
            </a:r>
            <a:r>
              <a:rPr lang="en-US" sz="1600"/>
              <a:t>CABOT is a mathematical programming model that identifies control strategies to attain ozone air quality standards at minimum cost or maximize net benefit. The tool draws upon data from </a:t>
            </a:r>
            <a:r>
              <a:rPr lang="en-US" sz="1600" err="1"/>
              <a:t>CoST</a:t>
            </a:r>
            <a:r>
              <a:rPr lang="en-US" sz="1600"/>
              <a:t>, reduced-form air quality modeling and </a:t>
            </a:r>
            <a:r>
              <a:rPr lang="en-US" sz="1600" err="1"/>
              <a:t>BenMAP</a:t>
            </a:r>
            <a:r>
              <a:rPr lang="en-US" sz="1600"/>
              <a:t>.</a:t>
            </a:r>
          </a:p>
          <a:p>
            <a:pPr>
              <a:lnSpc>
                <a:spcPct val="90000"/>
              </a:lnSpc>
              <a:spcAft>
                <a:spcPts val="600"/>
              </a:spcAft>
              <a:defRPr/>
            </a:pPr>
            <a:endParaRPr lang="en-US" sz="800"/>
          </a:p>
          <a:p>
            <a:pPr lvl="0">
              <a:lnSpc>
                <a:spcPct val="90000"/>
              </a:lnSpc>
              <a:spcAft>
                <a:spcPts val="600"/>
              </a:spcAft>
              <a:defRPr/>
            </a:pPr>
            <a:r>
              <a:rPr lang="en-US" sz="1600" b="1">
                <a:solidFill>
                  <a:prstClr val="black"/>
                </a:solidFill>
              </a:rPr>
              <a:t>Current Status: </a:t>
            </a:r>
            <a:r>
              <a:rPr lang="en-US" sz="1600">
                <a:solidFill>
                  <a:prstClr val="black"/>
                </a:solidFill>
              </a:rPr>
              <a:t>CABOT-O3 has been developed for Ozone and published in peer reviewed journals.</a:t>
            </a:r>
          </a:p>
          <a:p>
            <a:pPr lvl="0">
              <a:lnSpc>
                <a:spcPct val="90000"/>
              </a:lnSpc>
              <a:spcAft>
                <a:spcPts val="600"/>
              </a:spcAft>
              <a:defRPr/>
            </a:pPr>
            <a:endParaRPr lang="en-US" sz="800">
              <a:solidFill>
                <a:prstClr val="black"/>
              </a:solidFill>
            </a:endParaRPr>
          </a:p>
          <a:p>
            <a:r>
              <a:rPr lang="en-US" sz="1600" b="1"/>
              <a:t>Resource implications:</a:t>
            </a:r>
          </a:p>
          <a:p>
            <a:pPr marL="742950" lvl="1" indent="-285750">
              <a:buFont typeface="Arial" panose="020B0604020202020204" pitchFamily="34" charset="0"/>
              <a:buChar char="•"/>
            </a:pPr>
            <a:r>
              <a:rPr lang="en-US" sz="1600"/>
              <a:t>Developmental: Staff time and GAMS modeling software; no contract funds used</a:t>
            </a:r>
          </a:p>
          <a:p>
            <a:pPr marL="742950" lvl="1" indent="-285750">
              <a:buFont typeface="Arial" panose="020B0604020202020204" pitchFamily="34" charset="0"/>
              <a:buChar char="•"/>
            </a:pPr>
            <a:r>
              <a:rPr lang="en-US" sz="1600"/>
              <a:t>Recurring (operation/maintenance): Software renewals</a:t>
            </a:r>
          </a:p>
          <a:p>
            <a:pPr marL="742950" lvl="1" indent="-285750">
              <a:buFont typeface="Arial" panose="020B0604020202020204" pitchFamily="34" charset="0"/>
              <a:buChar char="•"/>
            </a:pPr>
            <a:r>
              <a:rPr lang="en-US" sz="1600"/>
              <a:t>Enhancements: Ability to optimize on particulate matter; incorporating connections to FAST.</a:t>
            </a:r>
          </a:p>
        </p:txBody>
      </p:sp>
      <p:pic>
        <p:nvPicPr>
          <p:cNvPr id="6" name="Picture 5">
            <a:extLst>
              <a:ext uri="{FF2B5EF4-FFF2-40B4-BE49-F238E27FC236}">
                <a16:creationId xmlns:a16="http://schemas.microsoft.com/office/drawing/2014/main" id="{3886C937-E782-4370-AD3C-8FD53E95DA40}"/>
              </a:ext>
            </a:extLst>
          </p:cNvPr>
          <p:cNvPicPr>
            <a:picLocks noChangeAspect="1"/>
          </p:cNvPicPr>
          <p:nvPr/>
        </p:nvPicPr>
        <p:blipFill>
          <a:blip r:embed="rId2"/>
          <a:stretch>
            <a:fillRect/>
          </a:stretch>
        </p:blipFill>
        <p:spPr>
          <a:xfrm>
            <a:off x="6096000" y="1173214"/>
            <a:ext cx="5930271" cy="4739375"/>
          </a:xfrm>
          <a:prstGeom prst="rect">
            <a:avLst/>
          </a:prstGeom>
        </p:spPr>
      </p:pic>
    </p:spTree>
    <p:extLst>
      <p:ext uri="{BB962C8B-B14F-4D97-AF65-F5344CB8AC3E}">
        <p14:creationId xmlns:p14="http://schemas.microsoft.com/office/powerpoint/2010/main" val="1117112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18FD74D4-C0F3-4E5B-9628-885593F0B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540F89-0691-46D1-8B80-E294C911CAB3}"/>
              </a:ext>
            </a:extLst>
          </p:cNvPr>
          <p:cNvSpPr>
            <a:spLocks noGrp="1"/>
          </p:cNvSpPr>
          <p:nvPr>
            <p:ph type="title"/>
          </p:nvPr>
        </p:nvSpPr>
        <p:spPr>
          <a:xfrm>
            <a:off x="914400" y="0"/>
            <a:ext cx="6984110" cy="603505"/>
          </a:xfrm>
        </p:spPr>
        <p:txBody>
          <a:bodyPr vert="horz" lIns="91440" tIns="45720" rIns="91440" bIns="45720" rtlCol="0" anchor="ctr">
            <a:normAutofit/>
          </a:bodyPr>
          <a:lstStyle/>
          <a:p>
            <a:r>
              <a:rPr lang="en-US" sz="3200" b="1"/>
              <a:t>Application: Risk Assessment</a:t>
            </a:r>
          </a:p>
        </p:txBody>
      </p:sp>
      <p:sp>
        <p:nvSpPr>
          <p:cNvPr id="47" name="Rectangle 46">
            <a:extLst>
              <a:ext uri="{FF2B5EF4-FFF2-40B4-BE49-F238E27FC236}">
                <a16:creationId xmlns:a16="http://schemas.microsoft.com/office/drawing/2014/main" id="{E64FA8EC-281F-4A47-AF2E-9F85F2AAB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21">
            <a:extLst>
              <a:ext uri="{FF2B5EF4-FFF2-40B4-BE49-F238E27FC236}">
                <a16:creationId xmlns:a16="http://schemas.microsoft.com/office/drawing/2014/main" id="{1F92DE3F-E3F1-4C06-91AE-06C993B972CA}"/>
              </a:ext>
            </a:extLst>
          </p:cNvPr>
          <p:cNvSpPr>
            <a:spLocks noGrp="1"/>
          </p:cNvSpPr>
          <p:nvPr>
            <p:ph type="sldNum" sz="quarter" idx="12"/>
          </p:nvPr>
        </p:nvSpPr>
        <p:spPr>
          <a:xfrm>
            <a:off x="0" y="978408"/>
            <a:ext cx="722376" cy="603504"/>
          </a:xfrm>
        </p:spPr>
        <p:txBody>
          <a:bodyPr vert="horz" lIns="91440" tIns="45720" rIns="91440" bIns="45720" rtlCol="0" anchor="ctr">
            <a:normAutofit/>
          </a:bodyPr>
          <a:lstStyle/>
          <a:p>
            <a:pPr>
              <a:spcAft>
                <a:spcPts val="600"/>
              </a:spcAft>
              <a:defRPr/>
            </a:pPr>
            <a:fld id="{C9590BB6-C56E-4746-BD6F-28D06F1076BD}" type="slidenum">
              <a:rPr lang="en-US" sz="3200">
                <a:solidFill>
                  <a:srgbClr val="FFFFFF"/>
                </a:solidFill>
                <a:latin typeface="Calibri" panose="020F0502020204030204"/>
              </a:rPr>
              <a:pPr>
                <a:spcAft>
                  <a:spcPts val="600"/>
                </a:spcAft>
                <a:defRPr/>
              </a:pPr>
              <a:t>9</a:t>
            </a:fld>
            <a:endParaRPr lang="en-US" sz="3200">
              <a:solidFill>
                <a:srgbClr val="FFFFFF"/>
              </a:solidFill>
              <a:latin typeface="Calibri" panose="020F0502020204030204"/>
            </a:endParaRPr>
          </a:p>
        </p:txBody>
      </p:sp>
      <p:sp>
        <p:nvSpPr>
          <p:cNvPr id="18" name="TextBox 17">
            <a:extLst>
              <a:ext uri="{FF2B5EF4-FFF2-40B4-BE49-F238E27FC236}">
                <a16:creationId xmlns:a16="http://schemas.microsoft.com/office/drawing/2014/main" id="{D8946D8A-C529-43D1-85B3-3B68CB59D5CB}"/>
              </a:ext>
            </a:extLst>
          </p:cNvPr>
          <p:cNvSpPr txBox="1"/>
          <p:nvPr/>
        </p:nvSpPr>
        <p:spPr>
          <a:xfrm>
            <a:off x="914400" y="914400"/>
            <a:ext cx="5207177" cy="5666387"/>
          </a:xfrm>
          <a:prstGeom prst="rect">
            <a:avLst/>
          </a:prstGeom>
        </p:spPr>
        <p:txBody>
          <a:bodyPr vert="horz" lIns="91440" tIns="45720" rIns="91440" bIns="45720" rtlCol="0">
            <a:noAutofit/>
          </a:bodyPr>
          <a:lstStyle/>
          <a:p>
            <a:pPr>
              <a:lnSpc>
                <a:spcPct val="90000"/>
              </a:lnSpc>
              <a:spcAft>
                <a:spcPts val="600"/>
              </a:spcAft>
            </a:pPr>
            <a:r>
              <a:rPr lang="en-US" sz="1600" b="1" dirty="0"/>
              <a:t>Overview:  </a:t>
            </a:r>
            <a:r>
              <a:rPr lang="en-US" sz="1600" dirty="0"/>
              <a:t>OAQPS conducts sector and source level risk assessments for sector rules and national screening estimates for HAP risks for informational, prioritization and tracking </a:t>
            </a:r>
          </a:p>
          <a:p>
            <a:pPr indent="-228600">
              <a:lnSpc>
                <a:spcPct val="90000"/>
              </a:lnSpc>
              <a:spcAft>
                <a:spcPts val="600"/>
              </a:spcAft>
              <a:buFont typeface="Arial" panose="020B0604020202020204" pitchFamily="34" charset="0"/>
              <a:buChar char="•"/>
            </a:pPr>
            <a:endParaRPr lang="en-US" sz="1200" b="1" dirty="0"/>
          </a:p>
          <a:p>
            <a:pPr>
              <a:lnSpc>
                <a:spcPct val="90000"/>
              </a:lnSpc>
              <a:spcAft>
                <a:spcPts val="600"/>
              </a:spcAft>
            </a:pPr>
            <a:r>
              <a:rPr lang="en-US" sz="1600" b="1" dirty="0"/>
              <a:t>Current analytical data/tools/models:</a:t>
            </a:r>
          </a:p>
          <a:p>
            <a:pPr marL="285750" indent="-285750">
              <a:buFont typeface="Arial" panose="020B0604020202020204" pitchFamily="34" charset="0"/>
              <a:buChar char="•"/>
            </a:pPr>
            <a:r>
              <a:rPr lang="en-US" sz="1600" dirty="0"/>
              <a:t>Emissions</a:t>
            </a:r>
          </a:p>
          <a:p>
            <a:pPr marL="742950" lvl="1" indent="-285750">
              <a:buFont typeface="Arial" panose="020B0604020202020204" pitchFamily="34" charset="0"/>
              <a:buChar char="•"/>
            </a:pPr>
            <a:r>
              <a:rPr lang="en-US" sz="1600" dirty="0"/>
              <a:t>National Emissions Inventory</a:t>
            </a:r>
          </a:p>
          <a:p>
            <a:pPr marL="742950" lvl="1" indent="-285750">
              <a:buFont typeface="Arial" panose="020B0604020202020204" pitchFamily="34" charset="0"/>
              <a:buChar char="•"/>
            </a:pPr>
            <a:r>
              <a:rPr lang="en-US" sz="1600" dirty="0"/>
              <a:t>SPPD sector emissions </a:t>
            </a:r>
          </a:p>
          <a:p>
            <a:pPr marL="285750" indent="-285750">
              <a:buFont typeface="Arial" panose="020B0604020202020204" pitchFamily="34" charset="0"/>
              <a:buChar char="•"/>
            </a:pPr>
            <a:r>
              <a:rPr lang="en-US" sz="1600" dirty="0"/>
              <a:t>Air Quality Models:  AERMOD, CMAQ </a:t>
            </a:r>
          </a:p>
          <a:p>
            <a:pPr marL="285750" indent="-285750">
              <a:buFont typeface="Arial" panose="020B0604020202020204" pitchFamily="34" charset="0"/>
              <a:buChar char="•"/>
            </a:pPr>
            <a:r>
              <a:rPr lang="en-US" sz="1600" dirty="0"/>
              <a:t>Exposure/Risk Models:  HEM, HAPEM</a:t>
            </a:r>
          </a:p>
          <a:p>
            <a:pPr>
              <a:lnSpc>
                <a:spcPct val="90000"/>
              </a:lnSpc>
              <a:spcAft>
                <a:spcPts val="600"/>
              </a:spcAft>
            </a:pPr>
            <a:endParaRPr lang="en-US" sz="1600" b="1" dirty="0"/>
          </a:p>
          <a:p>
            <a:pPr>
              <a:lnSpc>
                <a:spcPct val="90000"/>
              </a:lnSpc>
              <a:spcAft>
                <a:spcPts val="600"/>
              </a:spcAft>
            </a:pPr>
            <a:r>
              <a:rPr lang="en-US" sz="1600" b="1" dirty="0"/>
              <a:t>Analytics designed to meet emerging needs:</a:t>
            </a:r>
          </a:p>
          <a:p>
            <a:pPr>
              <a:lnSpc>
                <a:spcPct val="90000"/>
              </a:lnSpc>
              <a:spcAft>
                <a:spcPts val="600"/>
              </a:spcAft>
            </a:pPr>
            <a:r>
              <a:rPr lang="en-US" sz="1600" b="1" u="sng" dirty="0"/>
              <a:t>Multi-pollutant platform</a:t>
            </a:r>
            <a:r>
              <a:rPr lang="en-US" sz="1600" b="1" dirty="0"/>
              <a:t>: </a:t>
            </a:r>
            <a:r>
              <a:rPr lang="en-US" sz="1600" dirty="0">
                <a:cs typeface="Calibri"/>
              </a:rPr>
              <a:t>Provide analytical foundation for national risk screening </a:t>
            </a:r>
            <a:r>
              <a:rPr lang="en-US" sz="1600" dirty="0">
                <a:ea typeface="+mn-lt"/>
                <a:cs typeface="+mn-lt"/>
              </a:rPr>
              <a:t>that can support the OAQPS air toxics strategy and associated programs/outreach.</a:t>
            </a:r>
            <a:endParaRPr lang="en-US" sz="1600" strike="sngStrike" dirty="0">
              <a:cs typeface="Calibri"/>
            </a:endParaRPr>
          </a:p>
          <a:p>
            <a:pPr>
              <a:lnSpc>
                <a:spcPct val="90000"/>
              </a:lnSpc>
              <a:spcAft>
                <a:spcPts val="600"/>
              </a:spcAft>
            </a:pPr>
            <a:r>
              <a:rPr lang="en-US" sz="1600" b="1" u="sng" dirty="0" err="1">
                <a:solidFill>
                  <a:prstClr val="black"/>
                </a:solidFill>
              </a:rPr>
              <a:t>SaRA</a:t>
            </a:r>
            <a:r>
              <a:rPr lang="en-US" sz="1600" b="1" dirty="0">
                <a:solidFill>
                  <a:prstClr val="black"/>
                </a:solidFill>
              </a:rPr>
              <a:t>:</a:t>
            </a:r>
            <a:r>
              <a:rPr lang="en-US" sz="1600" dirty="0">
                <a:solidFill>
                  <a:prstClr val="black"/>
                </a:solidFill>
              </a:rPr>
              <a:t> Used for national risk screening and more refined assessments that provide actionable results (i.e., what sources, pollutants, or source categories are contributing to risk that OAQPS can prioritize and act on?). Responsive to time sensitive requests while quickly being able to incorporate new risk data</a:t>
            </a:r>
          </a:p>
          <a:p>
            <a:pPr>
              <a:lnSpc>
                <a:spcPct val="90000"/>
              </a:lnSpc>
              <a:spcAft>
                <a:spcPts val="600"/>
              </a:spcAft>
            </a:pPr>
            <a:endParaRPr lang="en-US" sz="1600" dirty="0">
              <a:solidFill>
                <a:prstClr val="black"/>
              </a:solidFill>
            </a:endParaRPr>
          </a:p>
          <a:p>
            <a:pPr>
              <a:lnSpc>
                <a:spcPct val="90000"/>
              </a:lnSpc>
              <a:spcAft>
                <a:spcPts val="600"/>
              </a:spcAft>
            </a:pPr>
            <a:endParaRPr lang="en-US" sz="1600" dirty="0">
              <a:solidFill>
                <a:prstClr val="black"/>
              </a:solidFill>
            </a:endParaRPr>
          </a:p>
          <a:p>
            <a:pPr>
              <a:lnSpc>
                <a:spcPct val="90000"/>
              </a:lnSpc>
              <a:spcAft>
                <a:spcPts val="600"/>
              </a:spcAft>
            </a:pPr>
            <a:endParaRPr lang="en-US" sz="1600" b="1" dirty="0">
              <a:solidFill>
                <a:prstClr val="black"/>
              </a:solidFill>
            </a:endParaRPr>
          </a:p>
          <a:p>
            <a:pPr>
              <a:lnSpc>
                <a:spcPct val="90000"/>
              </a:lnSpc>
              <a:spcAft>
                <a:spcPts val="600"/>
              </a:spcAft>
            </a:pPr>
            <a:endParaRPr lang="en-US" sz="1600" dirty="0">
              <a:solidFill>
                <a:prstClr val="black"/>
              </a:solidFill>
            </a:endParaRPr>
          </a:p>
          <a:p>
            <a:pPr>
              <a:lnSpc>
                <a:spcPct val="90000"/>
              </a:lnSpc>
              <a:spcAft>
                <a:spcPts val="600"/>
              </a:spcAft>
            </a:pPr>
            <a:endParaRPr lang="en-US" sz="1600" b="1" dirty="0"/>
          </a:p>
        </p:txBody>
      </p:sp>
      <p:pic>
        <p:nvPicPr>
          <p:cNvPr id="7" name="Picture 6">
            <a:extLst>
              <a:ext uri="{FF2B5EF4-FFF2-40B4-BE49-F238E27FC236}">
                <a16:creationId xmlns:a16="http://schemas.microsoft.com/office/drawing/2014/main" id="{B8E62936-C695-4C69-A77F-1361D11656E5}"/>
              </a:ext>
            </a:extLst>
          </p:cNvPr>
          <p:cNvPicPr>
            <a:picLocks noChangeAspect="1"/>
          </p:cNvPicPr>
          <p:nvPr/>
        </p:nvPicPr>
        <p:blipFill>
          <a:blip r:embed="rId2"/>
          <a:stretch>
            <a:fillRect/>
          </a:stretch>
        </p:blipFill>
        <p:spPr>
          <a:xfrm>
            <a:off x="6107957" y="1581912"/>
            <a:ext cx="6079197" cy="3540734"/>
          </a:xfrm>
          <a:prstGeom prst="rect">
            <a:avLst/>
          </a:prstGeom>
        </p:spPr>
      </p:pic>
    </p:spTree>
    <p:extLst>
      <p:ext uri="{BB962C8B-B14F-4D97-AF65-F5344CB8AC3E}">
        <p14:creationId xmlns:p14="http://schemas.microsoft.com/office/powerpoint/2010/main" val="494653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316</TotalTime>
  <Words>2085</Words>
  <Application>Microsoft Office PowerPoint</Application>
  <PresentationFormat>Widescreen</PresentationFormat>
  <Paragraphs>198</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Courier New</vt:lpstr>
      <vt:lpstr>FrankRuehl</vt:lpstr>
      <vt:lpstr>Office Theme</vt:lpstr>
      <vt:lpstr>OAQPS Analytical Tools Discussion: Subset of Multipollutant Tools</vt:lpstr>
      <vt:lpstr>Objective of discussion</vt:lpstr>
      <vt:lpstr>Background</vt:lpstr>
      <vt:lpstr>PowerPoint Presentation</vt:lpstr>
      <vt:lpstr>Application: Benefit-Cost Analyses</vt:lpstr>
      <vt:lpstr>Benefit-Cost Analyses: Multi-Pollutant Platform</vt:lpstr>
      <vt:lpstr>Benefit-Cost Analyses: Flexible Air quality Scenario Tool (FAST)</vt:lpstr>
      <vt:lpstr>Benefit-Cost Analyses: Cost And Benefit Optimization Tool (CABOT)</vt:lpstr>
      <vt:lpstr>Application: Risk Assessment</vt:lpstr>
      <vt:lpstr>Risk Assessment: Multi-Pollutant Platform</vt:lpstr>
      <vt:lpstr>Risk Assessment: Source and Receptor Analysis (SaRA) Tool</vt:lpstr>
      <vt:lpstr>Application: State/Local/Tribal &amp; Community Outreach</vt:lpstr>
      <vt:lpstr>State/Local/Tribal &amp; Community Outreach: NEXUS</vt:lpstr>
      <vt:lpstr>How do these tools inform potential EJ analytics?</vt:lpstr>
      <vt:lpstr>Discussion /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Dolwick, Pat</dc:creator>
  <cp:lastModifiedBy>Dolwick, Pat</cp:lastModifiedBy>
  <cp:revision>5</cp:revision>
  <dcterms:created xsi:type="dcterms:W3CDTF">2021-04-06T14:46:13Z</dcterms:created>
  <dcterms:modified xsi:type="dcterms:W3CDTF">2021-06-28T15:59:06Z</dcterms:modified>
</cp:coreProperties>
</file>