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594" r:id="rId4"/>
    <p:sldId id="270" r:id="rId5"/>
    <p:sldId id="275" r:id="rId6"/>
    <p:sldId id="277" r:id="rId7"/>
    <p:sldId id="273" r:id="rId8"/>
    <p:sldId id="274" r:id="rId9"/>
    <p:sldId id="256" r:id="rId10"/>
    <p:sldId id="260" r:id="rId11"/>
    <p:sldId id="258" r:id="rId12"/>
    <p:sldId id="257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CC925D5F-F7E9-47C3-B181-90A056FE416F}"/>
    <pc:docChg chg="addSld delSld modSld">
      <pc:chgData name="Jang, Carey" userId="5dcdf613-9329-442e-aaa9-13ddf77a7abf" providerId="ADAL" clId="{CC925D5F-F7E9-47C3-B181-90A056FE416F}" dt="2022-01-31T21:22:47.714" v="2"/>
      <pc:docMkLst>
        <pc:docMk/>
      </pc:docMkLst>
      <pc:sldChg chg="add del">
        <pc:chgData name="Jang, Carey" userId="5dcdf613-9329-442e-aaa9-13ddf77a7abf" providerId="ADAL" clId="{CC925D5F-F7E9-47C3-B181-90A056FE416F}" dt="2022-01-31T21:22:47.714" v="2"/>
        <pc:sldMkLst>
          <pc:docMk/>
          <pc:sldMk cId="1555480911" sldId="5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Master!$B$4</c:f>
              <c:strCache>
                <c:ptCount val="1"/>
                <c:pt idx="0">
                  <c:v>Mercury - 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Master!$C$4:$P$4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5.9999999999999995E-4</c:v>
                </c:pt>
                <c:pt idx="3">
                  <c:v>5.9999999999999995E-4</c:v>
                </c:pt>
                <c:pt idx="4">
                  <c:v>#N/A</c:v>
                </c:pt>
                <c:pt idx="5">
                  <c:v>5.9999999999999995E-4</c:v>
                </c:pt>
                <c:pt idx="6">
                  <c:v>5.9999999999999995E-4</c:v>
                </c:pt>
                <c:pt idx="7">
                  <c:v>5.9999999999999995E-4</c:v>
                </c:pt>
                <c:pt idx="8">
                  <c:v>20</c:v>
                </c:pt>
                <c:pt idx="9">
                  <c:v>1078.5600999999999</c:v>
                </c:pt>
                <c:pt idx="10">
                  <c:v>945.49</c:v>
                </c:pt>
                <c:pt idx="11">
                  <c:v>504.96</c:v>
                </c:pt>
                <c:pt idx="12">
                  <c:v>98.48</c:v>
                </c:pt>
                <c:pt idx="13">
                  <c:v>199.41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B-418F-84EE-790B4411F027}"/>
            </c:ext>
          </c:extLst>
        </c:ser>
        <c:ser>
          <c:idx val="2"/>
          <c:order val="2"/>
          <c:tx>
            <c:strRef>
              <c:f>Master!$B$5</c:f>
              <c:strCache>
                <c:ptCount val="1"/>
                <c:pt idx="0">
                  <c:v>Mercury - TRI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Master!$C$5:$P$5</c:f>
              <c:numCache>
                <c:formatCode>General</c:formatCode>
                <c:ptCount val="14"/>
                <c:pt idx="7">
                  <c:v>1187.7</c:v>
                </c:pt>
                <c:pt idx="8">
                  <c:v>1239.8800000000001</c:v>
                </c:pt>
                <c:pt idx="9">
                  <c:v>1078.56</c:v>
                </c:pt>
                <c:pt idx="10">
                  <c:v>945.49</c:v>
                </c:pt>
                <c:pt idx="11">
                  <c:v>504.96</c:v>
                </c:pt>
                <c:pt idx="12">
                  <c:v>98.48</c:v>
                </c:pt>
                <c:pt idx="13">
                  <c:v>199.41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B-418F-84EE-790B4411F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42B-418F-84EE-790B4411F02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42B-418F-84EE-790B4411F02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42B-418F-84EE-790B4411F02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42B-418F-84EE-790B4411F02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42B-418F-84EE-790B4411F02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42B-418F-84EE-790B4411F02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42B-418F-84EE-790B4411F02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42B-418F-84EE-790B4411F02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42B-418F-84EE-790B4411F02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42B-418F-84EE-790B4411F02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42B-418F-84EE-790B4411F027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42B-418F-84EE-790B4411F027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42B-418F-84EE-790B4411F027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42B-418F-84EE-790B4411F027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342B-418F-84EE-790B4411F027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42B-418F-84EE-790B4411F027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342B-418F-84EE-790B4411F027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42B-418F-84EE-790B4411F027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342B-418F-84EE-790B4411F027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42B-418F-84EE-790B4411F027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342B-418F-84EE-790B4411F027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42B-418F-84EE-790B4411F027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342B-418F-84EE-790B4411F027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42B-418F-84EE-790B4411F027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342B-418F-84EE-790B4411F027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42B-418F-84EE-790B4411F027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342B-418F-84EE-790B4411F027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42B-418F-84EE-790B4411F027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342B-418F-84EE-790B4411F027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342B-418F-84EE-790B4411F027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342B-418F-84EE-790B4411F027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342B-418F-84EE-790B4411F027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42B-418F-84EE-790B4411F027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342B-418F-84EE-790B4411F027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342B-418F-84EE-790B4411F027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342B-418F-84EE-790B4411F027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42B-418F-84EE-790B4411F027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342B-418F-84EE-790B4411F027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342B-418F-84EE-790B4411F027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42B-418F-84EE-790B4411F027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342B-418F-84EE-790B4411F027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42B-418F-84EE-790B4411F027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342B-418F-84EE-790B4411F027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42B-418F-84EE-790B4411F027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342B-418F-84EE-790B4411F027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42B-418F-84EE-790B4411F027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42B-418F-84EE-790B4411F027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342B-418F-84EE-790B4411F027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15"/>
          <c:order val="16"/>
          <c:tx>
            <c:strRef>
              <c:f>Master!$B$19</c:f>
              <c:strCache>
                <c:ptCount val="1"/>
                <c:pt idx="0">
                  <c:v>Naphthalene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Master!$C$19:$P$19</c:f>
              <c:numCache>
                <c:formatCode>General</c:formatCode>
                <c:ptCount val="14"/>
                <c:pt idx="0">
                  <c:v>5.0000000000000001E-3</c:v>
                </c:pt>
                <c:pt idx="1">
                  <c:v>#N/A</c:v>
                </c:pt>
                <c:pt idx="2">
                  <c:v>7.6923000000000004</c:v>
                </c:pt>
                <c:pt idx="3">
                  <c:v>7.6923000000000004</c:v>
                </c:pt>
                <c:pt idx="4">
                  <c:v>#N/A</c:v>
                </c:pt>
                <c:pt idx="5">
                  <c:v>5.7192999999999996</c:v>
                </c:pt>
                <c:pt idx="6">
                  <c:v>5.3704999999999998</c:v>
                </c:pt>
                <c:pt idx="7">
                  <c:v>5.3704999999999998</c:v>
                </c:pt>
                <c:pt idx="8">
                  <c:v>5.8391999999999999</c:v>
                </c:pt>
                <c:pt idx="9">
                  <c:v>5.5525000000000002</c:v>
                </c:pt>
                <c:pt idx="10">
                  <c:v>4.0117000000000003</c:v>
                </c:pt>
                <c:pt idx="11">
                  <c:v>6.2211999999999996</c:v>
                </c:pt>
                <c:pt idx="12">
                  <c:v>6.7643000000000004</c:v>
                </c:pt>
                <c:pt idx="13">
                  <c:v>6.3532999999999999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1-4BAA-AA65-7521FCC10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81-4BAA-AA65-7521FCC10BD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781-4BAA-AA65-7521FCC10BD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781-4BAA-AA65-7521FCC10BD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781-4BAA-AA65-7521FCC10BD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781-4BAA-AA65-7521FCC10BD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781-4BAA-AA65-7521FCC10BD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781-4BAA-AA65-7521FCC10BD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781-4BAA-AA65-7521FCC10BD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781-4BAA-AA65-7521FCC10BD9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781-4BAA-AA65-7521FCC10BD9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781-4BAA-AA65-7521FCC10BD9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781-4BAA-AA65-7521FCC10BD9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781-4BAA-AA65-7521FCC10BD9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781-4BAA-AA65-7521FCC10BD9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781-4BAA-AA65-7521FCC10BD9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781-4BAA-AA65-7521FCC10BD9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781-4BAA-AA65-7521FCC10BD9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781-4BAA-AA65-7521FCC10BD9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781-4BAA-AA65-7521FCC10BD9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B781-4BAA-AA65-7521FCC10BD9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B781-4BAA-AA65-7521FCC10BD9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B781-4BAA-AA65-7521FCC10BD9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B781-4BAA-AA65-7521FCC10BD9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B781-4BAA-AA65-7521FCC10BD9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B781-4BAA-AA65-7521FCC10BD9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B781-4BAA-AA65-7521FCC10BD9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B781-4BAA-AA65-7521FCC10BD9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B781-4BAA-AA65-7521FCC10BD9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B781-4BAA-AA65-7521FCC10BD9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B781-4BAA-AA65-7521FCC10BD9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B781-4BAA-AA65-7521FCC10BD9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B781-4BAA-AA65-7521FCC10BD9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B781-4BAA-AA65-7521FCC10BD9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B781-4BAA-AA65-7521FCC10BD9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B781-4BAA-AA65-7521FCC10BD9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B781-4BAA-AA65-7521FCC10BD9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B781-4BAA-AA65-7521FCC10BD9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B781-4BAA-AA65-7521FCC10BD9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B781-4BAA-AA65-7521FCC10BD9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B781-4BAA-AA65-7521FCC10BD9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B781-4BAA-AA65-7521FCC10BD9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B781-4BAA-AA65-7521FCC10BD9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B781-4BAA-AA65-7521FCC10BD9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B781-4BAA-AA65-7521FCC10BD9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B781-4BAA-AA65-7521FCC10BD9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B781-4BAA-AA65-7521FCC10BD9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B781-4BAA-AA65-7521FCC10BD9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B781-4BAA-AA65-7521FCC10BD9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B781-4BAA-AA65-7521FCC10BD9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B781-4BAA-AA65-7521FCC10BD9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14"/>
          <c:order val="15"/>
          <c:tx>
            <c:strRef>
              <c:f>Master!$B$18</c:f>
              <c:strCache>
                <c:ptCount val="1"/>
                <c:pt idx="0">
                  <c:v>Acrolein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Master!$C$18:$P$18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0.1633</c:v>
                </c:pt>
                <c:pt idx="3">
                  <c:v>0.1633</c:v>
                </c:pt>
                <c:pt idx="4">
                  <c:v>#N/A</c:v>
                </c:pt>
                <c:pt idx="5">
                  <c:v>2.1100000000000001E-2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E-4606-BCC9-B5595F95FD3B}"/>
            </c:ext>
          </c:extLst>
        </c:ser>
        <c:ser>
          <c:idx val="16"/>
          <c:order val="17"/>
          <c:tx>
            <c:strRef>
              <c:f>Master!$B$20</c:f>
              <c:strCache>
                <c:ptCount val="1"/>
                <c:pt idx="0">
                  <c:v>Acetaldehyde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Master!$C$20:$P$20</c:f>
              <c:numCache>
                <c:formatCode>General</c:formatCode>
                <c:ptCount val="14"/>
                <c:pt idx="0">
                  <c:v>1E-4</c:v>
                </c:pt>
                <c:pt idx="1">
                  <c:v>#N/A</c:v>
                </c:pt>
                <c:pt idx="2">
                  <c:v>0.52239999999999998</c:v>
                </c:pt>
                <c:pt idx="3">
                  <c:v>0.52239999999999998</c:v>
                </c:pt>
                <c:pt idx="4">
                  <c:v>#N/A</c:v>
                </c:pt>
                <c:pt idx="5">
                  <c:v>6.7599999999999993E-2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1.3591</c:v>
                </c:pt>
                <c:pt idx="12">
                  <c:v>0.79400000000000004</c:v>
                </c:pt>
                <c:pt idx="13">
                  <c:v>0.58840000000000003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E-4606-BCC9-B5595F95FD3B}"/>
            </c:ext>
          </c:extLst>
        </c:ser>
        <c:ser>
          <c:idx val="17"/>
          <c:order val="18"/>
          <c:tx>
            <c:strRef>
              <c:f>Master!$B$21</c:f>
              <c:strCache>
                <c:ptCount val="1"/>
                <c:pt idx="0">
                  <c:v>Ethylene Dibromide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Master!$C$21:$P$21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2.4799999999999999E-2</c:v>
                </c:pt>
                <c:pt idx="3">
                  <c:v>2.4799999999999999E-2</c:v>
                </c:pt>
                <c:pt idx="4">
                  <c:v>#N/A</c:v>
                </c:pt>
                <c:pt idx="5">
                  <c:v>2.69E-2</c:v>
                </c:pt>
                <c:pt idx="6">
                  <c:v>2.69E-2</c:v>
                </c:pt>
                <c:pt idx="7">
                  <c:v>2.69E-2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E-4606-BCC9-B5595F95FD3B}"/>
            </c:ext>
          </c:extLst>
        </c:ser>
        <c:ser>
          <c:idx val="18"/>
          <c:order val="19"/>
          <c:tx>
            <c:strRef>
              <c:f>Master!$B$22</c:f>
              <c:strCache>
                <c:ptCount val="1"/>
                <c:pt idx="0">
                  <c:v>Ethylene Dichloride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Master!$C$22:$P$22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0.254</c:v>
                </c:pt>
                <c:pt idx="3">
                  <c:v>0.254</c:v>
                </c:pt>
                <c:pt idx="4">
                  <c:v>#N/A</c:v>
                </c:pt>
                <c:pt idx="5">
                  <c:v>0.2762</c:v>
                </c:pt>
                <c:pt idx="6">
                  <c:v>0.2762</c:v>
                </c:pt>
                <c:pt idx="7">
                  <c:v>0.2762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6E-4606-BCC9-B5595F95F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96E-4606-BCC9-B5595F95FD3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96E-4606-BCC9-B5595F95FD3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96E-4606-BCC9-B5595F95FD3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96E-4606-BCC9-B5595F95FD3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96E-4606-BCC9-B5595F95FD3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96E-4606-BCC9-B5595F95FD3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96E-4606-BCC9-B5595F95FD3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96E-4606-BCC9-B5595F95FD3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96E-4606-BCC9-B5595F95FD3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96E-4606-BCC9-B5595F95FD3B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96E-4606-BCC9-B5595F95FD3B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96E-4606-BCC9-B5595F95FD3B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96E-4606-BCC9-B5595F95FD3B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96E-4606-BCC9-B5595F95FD3B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96E-4606-BCC9-B5595F95FD3B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96E-4606-BCC9-B5595F95FD3B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96E-4606-BCC9-B5595F95FD3B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D96E-4606-BCC9-B5595F95FD3B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D96E-4606-BCC9-B5595F95FD3B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D96E-4606-BCC9-B5595F95FD3B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D96E-4606-BCC9-B5595F95FD3B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D96E-4606-BCC9-B5595F95FD3B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D96E-4606-BCC9-B5595F95FD3B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D96E-4606-BCC9-B5595F95FD3B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D96E-4606-BCC9-B5595F95FD3B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D96E-4606-BCC9-B5595F95FD3B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D96E-4606-BCC9-B5595F95FD3B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D96E-4606-BCC9-B5595F95FD3B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D96E-4606-BCC9-B5595F95FD3B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D96E-4606-BCC9-B5595F95FD3B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D96E-4606-BCC9-B5595F95FD3B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D96E-4606-BCC9-B5595F95FD3B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D96E-4606-BCC9-B5595F95FD3B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D96E-4606-BCC9-B5595F95FD3B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D96E-4606-BCC9-B5595F95FD3B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D96E-4606-BCC9-B5595F95FD3B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D96E-4606-BCC9-B5595F95FD3B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D96E-4606-BCC9-B5595F95FD3B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D96E-4606-BCC9-B5595F95FD3B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D96E-4606-BCC9-B5595F95FD3B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D96E-4606-BCC9-B5595F95FD3B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D96E-4606-BCC9-B5595F95FD3B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D96E-4606-BCC9-B5595F95FD3B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D96E-4606-BCC9-B5595F95FD3B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D96E-4606-BCC9-B5595F95FD3B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D96E-4606-BCC9-B5595F95FD3B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D96E-4606-BCC9-B5595F95FD3B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4883215410188031"/>
        </c:manualLayout>
      </c:layout>
      <c:barChart>
        <c:barDir val="col"/>
        <c:grouping val="stacked"/>
        <c:varyColors val="0"/>
        <c:ser>
          <c:idx val="20"/>
          <c:order val="21"/>
          <c:tx>
            <c:strRef>
              <c:f>Master!$B$24</c:f>
              <c:strCache>
                <c:ptCount val="1"/>
                <c:pt idx="0">
                  <c:v>2-Methylnaphthalene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Master!$C$24:$P$24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0</c:v>
                </c:pt>
                <c:pt idx="3">
                  <c:v>#N/A</c:v>
                </c:pt>
                <c:pt idx="4">
                  <c:v>#N/A</c:v>
                </c:pt>
                <c:pt idx="5">
                  <c:v>2.1555</c:v>
                </c:pt>
                <c:pt idx="6">
                  <c:v>2.1555</c:v>
                </c:pt>
                <c:pt idx="7">
                  <c:v>2.1555</c:v>
                </c:pt>
                <c:pt idx="8">
                  <c:v>1.9609000000000001</c:v>
                </c:pt>
                <c:pt idx="9">
                  <c:v>#N/A</c:v>
                </c:pt>
                <c:pt idx="10">
                  <c:v>#N/A</c:v>
                </c:pt>
                <c:pt idx="11">
                  <c:v>0.42009999999999997</c:v>
                </c:pt>
                <c:pt idx="12">
                  <c:v>0.47560000000000002</c:v>
                </c:pt>
                <c:pt idx="13">
                  <c:v>0.42009999999999997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4-4BD9-A634-9A4F4C969C68}"/>
            </c:ext>
          </c:extLst>
        </c:ser>
        <c:ser>
          <c:idx val="21"/>
          <c:order val="22"/>
          <c:tx>
            <c:strRef>
              <c:f>Master!$B$25</c:f>
              <c:strCache>
                <c:ptCount val="1"/>
                <c:pt idx="0">
                  <c:v>Anthracene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Master!$C$25:$P$25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5.62E-2</c:v>
                </c:pt>
                <c:pt idx="3">
                  <c:v>5.62E-2</c:v>
                </c:pt>
                <c:pt idx="4">
                  <c:v>#N/A</c:v>
                </c:pt>
                <c:pt idx="5">
                  <c:v>5.3E-3</c:v>
                </c:pt>
                <c:pt idx="6">
                  <c:v>3.8E-3</c:v>
                </c:pt>
                <c:pt idx="7">
                  <c:v>3.8E-3</c:v>
                </c:pt>
                <c:pt idx="8">
                  <c:v>4.7000000000000002E-3</c:v>
                </c:pt>
                <c:pt idx="9">
                  <c:v>#N/A</c:v>
                </c:pt>
                <c:pt idx="10">
                  <c:v>#N/A</c:v>
                </c:pt>
                <c:pt idx="11">
                  <c:v>1.6000000000000001E-3</c:v>
                </c:pt>
                <c:pt idx="12">
                  <c:v>1.1000000000000001E-3</c:v>
                </c:pt>
                <c:pt idx="13">
                  <c:v>1.6000000000000001E-3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D4-4BD9-A634-9A4F4C969C68}"/>
            </c:ext>
          </c:extLst>
        </c:ser>
        <c:ser>
          <c:idx val="22"/>
          <c:order val="23"/>
          <c:tx>
            <c:strRef>
              <c:f>Master!$B$26</c:f>
              <c:strCache>
                <c:ptCount val="1"/>
                <c:pt idx="0">
                  <c:v>Phenanthrene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Master!$C$26:$P$26</c:f>
              <c:numCache>
                <c:formatCode>General</c:formatCode>
                <c:ptCount val="14"/>
                <c:pt idx="0">
                  <c:v>1E-4</c:v>
                </c:pt>
                <c:pt idx="1">
                  <c:v>#N/A</c:v>
                </c:pt>
                <c:pt idx="2">
                  <c:v>2.2363</c:v>
                </c:pt>
                <c:pt idx="3">
                  <c:v>2.2363</c:v>
                </c:pt>
                <c:pt idx="4">
                  <c:v>#N/A</c:v>
                </c:pt>
                <c:pt idx="5">
                  <c:v>1.635</c:v>
                </c:pt>
                <c:pt idx="6">
                  <c:v>1.5865</c:v>
                </c:pt>
                <c:pt idx="7">
                  <c:v>1.5865</c:v>
                </c:pt>
                <c:pt idx="8">
                  <c:v>1.4587000000000001</c:v>
                </c:pt>
                <c:pt idx="9">
                  <c:v>#N/A</c:v>
                </c:pt>
                <c:pt idx="10">
                  <c:v>#N/A</c:v>
                </c:pt>
                <c:pt idx="11">
                  <c:v>0.32179999999999997</c:v>
                </c:pt>
                <c:pt idx="12">
                  <c:v>0.35399999999999998</c:v>
                </c:pt>
                <c:pt idx="13">
                  <c:v>0.32179999999999997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D4-4BD9-A634-9A4F4C969C68}"/>
            </c:ext>
          </c:extLst>
        </c:ser>
        <c:ser>
          <c:idx val="23"/>
          <c:order val="24"/>
          <c:tx>
            <c:strRef>
              <c:f>Master!$B$27</c:f>
              <c:strCache>
                <c:ptCount val="1"/>
                <c:pt idx="0">
                  <c:v>Chrysene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Master!$C$27:$P$27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5.2400000000000002E-2</c:v>
                </c:pt>
                <c:pt idx="3">
                  <c:v>5.2400000000000002E-2</c:v>
                </c:pt>
                <c:pt idx="4">
                  <c:v>#N/A</c:v>
                </c:pt>
                <c:pt idx="5">
                  <c:v>2.5000000000000001E-3</c:v>
                </c:pt>
                <c:pt idx="6">
                  <c:v>6.9999999999999999E-4</c:v>
                </c:pt>
                <c:pt idx="7">
                  <c:v>6.9999999999999999E-4</c:v>
                </c:pt>
                <c:pt idx="8">
                  <c:v>8.9999999999999998E-4</c:v>
                </c:pt>
                <c:pt idx="9">
                  <c:v>#N/A</c:v>
                </c:pt>
                <c:pt idx="10">
                  <c:v>#N/A</c:v>
                </c:pt>
                <c:pt idx="11">
                  <c:v>2.9999999999999997E-4</c:v>
                </c:pt>
                <c:pt idx="12">
                  <c:v>2.0000000000000001E-4</c:v>
                </c:pt>
                <c:pt idx="13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D4-4BD9-A634-9A4F4C969C68}"/>
            </c:ext>
          </c:extLst>
        </c:ser>
        <c:ser>
          <c:idx val="24"/>
          <c:order val="25"/>
          <c:tx>
            <c:strRef>
              <c:f>Master!$B$28</c:f>
              <c:strCache>
                <c:ptCount val="1"/>
                <c:pt idx="0">
                  <c:v>Pyrene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Master!$C$28:$P$28</c:f>
              <c:numCache>
                <c:formatCode>General</c:formatCode>
                <c:ptCount val="14"/>
                <c:pt idx="0">
                  <c:v>0</c:v>
                </c:pt>
                <c:pt idx="1">
                  <c:v>#N/A</c:v>
                </c:pt>
                <c:pt idx="2">
                  <c:v>0.1618</c:v>
                </c:pt>
                <c:pt idx="3">
                  <c:v>0.1618</c:v>
                </c:pt>
                <c:pt idx="4">
                  <c:v>#N/A</c:v>
                </c:pt>
                <c:pt idx="5">
                  <c:v>0.4632</c:v>
                </c:pt>
                <c:pt idx="6">
                  <c:v>0.45879999999999999</c:v>
                </c:pt>
                <c:pt idx="7">
                  <c:v>0.45879999999999999</c:v>
                </c:pt>
                <c:pt idx="8">
                  <c:v>0.41660000000000003</c:v>
                </c:pt>
                <c:pt idx="9">
                  <c:v>#N/A</c:v>
                </c:pt>
                <c:pt idx="10">
                  <c:v>#N/A</c:v>
                </c:pt>
                <c:pt idx="11">
                  <c:v>9.0800000000000006E-2</c:v>
                </c:pt>
                <c:pt idx="12">
                  <c:v>0.1011</c:v>
                </c:pt>
                <c:pt idx="13">
                  <c:v>9.0800000000000006E-2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D4-4BD9-A634-9A4F4C969C68}"/>
            </c:ext>
          </c:extLst>
        </c:ser>
        <c:ser>
          <c:idx val="25"/>
          <c:order val="26"/>
          <c:tx>
            <c:strRef>
              <c:f>Master!$B$29</c:f>
              <c:strCache>
                <c:ptCount val="1"/>
                <c:pt idx="0">
                  <c:v>Fluoranthene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Master!$C$29:$P$29</c:f>
              <c:numCache>
                <c:formatCode>General</c:formatCode>
                <c:ptCount val="14"/>
                <c:pt idx="0">
                  <c:v>0</c:v>
                </c:pt>
                <c:pt idx="1">
                  <c:v>#N/A</c:v>
                </c:pt>
                <c:pt idx="2">
                  <c:v>0.45779999999999998</c:v>
                </c:pt>
                <c:pt idx="3">
                  <c:v>0.45779999999999998</c:v>
                </c:pt>
                <c:pt idx="4">
                  <c:v>#N/A</c:v>
                </c:pt>
                <c:pt idx="5">
                  <c:v>0.28970000000000001</c:v>
                </c:pt>
                <c:pt idx="6">
                  <c:v>0.28489999999999999</c:v>
                </c:pt>
                <c:pt idx="7">
                  <c:v>0.28489999999999999</c:v>
                </c:pt>
                <c:pt idx="8">
                  <c:v>0.26800000000000002</c:v>
                </c:pt>
                <c:pt idx="9">
                  <c:v>#N/A</c:v>
                </c:pt>
                <c:pt idx="10">
                  <c:v>#N/A</c:v>
                </c:pt>
                <c:pt idx="11">
                  <c:v>5.9799999999999999E-2</c:v>
                </c:pt>
                <c:pt idx="12">
                  <c:v>6.5100000000000005E-2</c:v>
                </c:pt>
                <c:pt idx="13">
                  <c:v>5.9799999999999999E-2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D4-4BD9-A634-9A4F4C969C68}"/>
            </c:ext>
          </c:extLst>
        </c:ser>
        <c:ser>
          <c:idx val="26"/>
          <c:order val="27"/>
          <c:tx>
            <c:strRef>
              <c:f>Master!$B$30</c:f>
              <c:strCache>
                <c:ptCount val="1"/>
                <c:pt idx="0">
                  <c:v>Benz[a]Anthracene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Master!$C$30:$P$30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3.49E-2</c:v>
                </c:pt>
                <c:pt idx="3">
                  <c:v>3.49E-2</c:v>
                </c:pt>
                <c:pt idx="4">
                  <c:v>#N/A</c:v>
                </c:pt>
                <c:pt idx="5">
                  <c:v>4.1000000000000003E-3</c:v>
                </c:pt>
                <c:pt idx="6">
                  <c:v>3.3999999999999998E-3</c:v>
                </c:pt>
                <c:pt idx="7">
                  <c:v>3.3999999999999998E-3</c:v>
                </c:pt>
                <c:pt idx="8">
                  <c:v>4.1999999999999997E-3</c:v>
                </c:pt>
                <c:pt idx="9">
                  <c:v>#N/A</c:v>
                </c:pt>
                <c:pt idx="10">
                  <c:v>#N/A</c:v>
                </c:pt>
                <c:pt idx="11">
                  <c:v>1.4E-3</c:v>
                </c:pt>
                <c:pt idx="12">
                  <c:v>1E-3</c:v>
                </c:pt>
                <c:pt idx="13">
                  <c:v>1.4E-3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D4-4BD9-A634-9A4F4C969C68}"/>
            </c:ext>
          </c:extLst>
        </c:ser>
        <c:ser>
          <c:idx val="27"/>
          <c:order val="28"/>
          <c:tx>
            <c:strRef>
              <c:f>Master!$B$31</c:f>
              <c:strCache>
                <c:ptCount val="1"/>
                <c:pt idx="0">
                  <c:v>Fluorene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Master!$C$31:$P$31</c:f>
              <c:numCache>
                <c:formatCode>General</c:formatCode>
                <c:ptCount val="14"/>
                <c:pt idx="0">
                  <c:v>0</c:v>
                </c:pt>
                <c:pt idx="1">
                  <c:v>#N/A</c:v>
                </c:pt>
                <c:pt idx="2">
                  <c:v>0.68120000000000003</c:v>
                </c:pt>
                <c:pt idx="3">
                  <c:v>0.68120000000000003</c:v>
                </c:pt>
                <c:pt idx="4">
                  <c:v>#N/A</c:v>
                </c:pt>
                <c:pt idx="5">
                  <c:v>0.32590000000000002</c:v>
                </c:pt>
                <c:pt idx="6">
                  <c:v>0.31069999999999998</c:v>
                </c:pt>
                <c:pt idx="7">
                  <c:v>0.31069999999999998</c:v>
                </c:pt>
                <c:pt idx="8">
                  <c:v>0.30659999999999998</c:v>
                </c:pt>
                <c:pt idx="9">
                  <c:v>#N/A</c:v>
                </c:pt>
                <c:pt idx="10">
                  <c:v>#N/A</c:v>
                </c:pt>
                <c:pt idx="11">
                  <c:v>7.4800000000000005E-2</c:v>
                </c:pt>
                <c:pt idx="12">
                  <c:v>7.46E-2</c:v>
                </c:pt>
                <c:pt idx="13">
                  <c:v>7.4800000000000005E-2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D4-4BD9-A634-9A4F4C969C68}"/>
            </c:ext>
          </c:extLst>
        </c:ser>
        <c:ser>
          <c:idx val="28"/>
          <c:order val="29"/>
          <c:tx>
            <c:strRef>
              <c:f>Master!$B$32</c:f>
              <c:strCache>
                <c:ptCount val="1"/>
                <c:pt idx="0">
                  <c:v>Benzo[b]Fluoranthene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Master!$C$32:$P$32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3.5799999999999998E-2</c:v>
                </c:pt>
                <c:pt idx="3">
                  <c:v>3.5799999999999998E-2</c:v>
                </c:pt>
                <c:pt idx="4">
                  <c:v>#N/A</c:v>
                </c:pt>
                <c:pt idx="5">
                  <c:v>1.2999999999999999E-3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D4-4BD9-A634-9A4F4C969C68}"/>
            </c:ext>
          </c:extLst>
        </c:ser>
        <c:ser>
          <c:idx val="29"/>
          <c:order val="30"/>
          <c:tx>
            <c:strRef>
              <c:f>Master!$B$33</c:f>
              <c:strCache>
                <c:ptCount val="1"/>
                <c:pt idx="0">
                  <c:v>Acenaphthene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Master!$C$33:$P$33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0.15090000000000001</c:v>
                </c:pt>
                <c:pt idx="3">
                  <c:v>0.15090000000000001</c:v>
                </c:pt>
                <c:pt idx="4">
                  <c:v>#N/A</c:v>
                </c:pt>
                <c:pt idx="5">
                  <c:v>5.5999999999999999E-3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8D4-4BD9-A634-9A4F4C969C68}"/>
            </c:ext>
          </c:extLst>
        </c:ser>
        <c:ser>
          <c:idx val="30"/>
          <c:order val="31"/>
          <c:tx>
            <c:strRef>
              <c:f>Master!$B$34</c:f>
              <c:strCache>
                <c:ptCount val="1"/>
                <c:pt idx="0">
                  <c:v>Acenaphthylene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Master!$C$34:$P$34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0.29749999999999999</c:v>
                </c:pt>
                <c:pt idx="3">
                  <c:v>0.29749999999999999</c:v>
                </c:pt>
                <c:pt idx="4">
                  <c:v>#N/A</c:v>
                </c:pt>
                <c:pt idx="5">
                  <c:v>1.0999999999999999E-2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D4-4BD9-A634-9A4F4C969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18D4-4BD9-A634-9A4F4C969C6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8D4-4BD9-A634-9A4F4C969C6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8D4-4BD9-A634-9A4F4C969C6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8D4-4BD9-A634-9A4F4C969C6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8D4-4BD9-A634-9A4F4C969C6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8D4-4BD9-A634-9A4F4C969C6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8D4-4BD9-A634-9A4F4C969C6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8D4-4BD9-A634-9A4F4C969C6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8D4-4BD9-A634-9A4F4C969C6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8D4-4BD9-A634-9A4F4C969C68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8D4-4BD9-A634-9A4F4C969C68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8D4-4BD9-A634-9A4F4C969C68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18D4-4BD9-A634-9A4F4C969C68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18D4-4BD9-A634-9A4F4C969C68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18D4-4BD9-A634-9A4F4C969C68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18D4-4BD9-A634-9A4F4C969C68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18D4-4BD9-A634-9A4F4C969C68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18D4-4BD9-A634-9A4F4C969C68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18D4-4BD9-A634-9A4F4C969C68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18D4-4BD9-A634-9A4F4C969C68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18D4-4BD9-A634-9A4F4C969C68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18D4-4BD9-A634-9A4F4C969C68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18D4-4BD9-A634-9A4F4C969C68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18D4-4BD9-A634-9A4F4C969C68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18D4-4BD9-A634-9A4F4C969C68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18D4-4BD9-A634-9A4F4C969C68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18D4-4BD9-A634-9A4F4C969C68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18D4-4BD9-A634-9A4F4C969C68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18D4-4BD9-A634-9A4F4C969C68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18D4-4BD9-A634-9A4F4C969C68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18D4-4BD9-A634-9A4F4C969C68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18D4-4BD9-A634-9A4F4C969C68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18D4-4BD9-A634-9A4F4C969C68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18D4-4BD9-A634-9A4F4C969C68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18D4-4BD9-A634-9A4F4C969C68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18D4-4BD9-A634-9A4F4C969C68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18D4-4BD9-A634-9A4F4C969C68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18D4-4BD9-A634-9A4F4C969C68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18D4-4BD9-A634-9A4F4C969C68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18D4-4BD9-A634-9A4F4C969C68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5613575805587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Master!$B$3</c:f>
              <c:strCache>
                <c:ptCount val="1"/>
                <c:pt idx="0">
                  <c:v>Lead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Master!$C$3:$P$3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43.447299999999998</c:v>
                </c:pt>
                <c:pt idx="3">
                  <c:v>43.447299999999998</c:v>
                </c:pt>
                <c:pt idx="4">
                  <c:v>#N/A</c:v>
                </c:pt>
                <c:pt idx="5">
                  <c:v>44.906799999999997</c:v>
                </c:pt>
                <c:pt idx="6">
                  <c:v>44.906799999999997</c:v>
                </c:pt>
                <c:pt idx="7">
                  <c:v>44.906799999999997</c:v>
                </c:pt>
                <c:pt idx="8">
                  <c:v>24.620899999999999</c:v>
                </c:pt>
                <c:pt idx="9">
                  <c:v>#N/A</c:v>
                </c:pt>
                <c:pt idx="10">
                  <c:v>#N/A</c:v>
                </c:pt>
                <c:pt idx="11">
                  <c:v>8.7760999999999996</c:v>
                </c:pt>
                <c:pt idx="12">
                  <c:v>9.9338999999999995</c:v>
                </c:pt>
                <c:pt idx="13">
                  <c:v>8.7760999999999996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5-4C46-920B-AF971420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515-4C46-920B-AF971420742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515-4C46-920B-AF971420742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515-4C46-920B-AF971420742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515-4C46-920B-AF971420742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515-4C46-920B-AF971420742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515-4C46-920B-AF971420742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515-4C46-920B-AF971420742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515-4C46-920B-AF971420742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515-4C46-920B-AF971420742E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515-4C46-920B-AF971420742E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515-4C46-920B-AF971420742E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515-4C46-920B-AF971420742E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515-4C46-920B-AF971420742E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515-4C46-920B-AF971420742E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515-4C46-920B-AF971420742E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515-4C46-920B-AF971420742E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515-4C46-920B-AF971420742E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515-4C46-920B-AF971420742E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515-4C46-920B-AF971420742E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515-4C46-920B-AF971420742E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A515-4C46-920B-AF971420742E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A515-4C46-920B-AF971420742E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A515-4C46-920B-AF971420742E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A515-4C46-920B-AF971420742E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A515-4C46-920B-AF971420742E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A515-4C46-920B-AF971420742E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A515-4C46-920B-AF971420742E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A515-4C46-920B-AF971420742E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A515-4C46-920B-AF971420742E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A515-4C46-920B-AF971420742E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A515-4C46-920B-AF971420742E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A515-4C46-920B-AF971420742E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A515-4C46-920B-AF971420742E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A515-4C46-920B-AF971420742E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A515-4C46-920B-AF971420742E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A515-4C46-920B-AF971420742E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A515-4C46-920B-AF971420742E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A515-4C46-920B-AF971420742E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A515-4C46-920B-AF971420742E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A515-4C46-920B-AF971420742E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A515-4C46-920B-AF971420742E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A515-4C46-920B-AF971420742E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A515-4C46-920B-AF971420742E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A515-4C46-920B-AF971420742E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A515-4C46-920B-AF971420742E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A515-4C46-920B-AF971420742E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A515-4C46-920B-AF971420742E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A515-4C46-920B-AF971420742E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A515-4C46-920B-AF971420742E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A515-4C46-920B-AF971420742E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561357580558705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Master!$B$6</c:f>
              <c:strCache>
                <c:ptCount val="1"/>
                <c:pt idx="0">
                  <c:v>Chromium (VI)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Master!$C$6:$P$6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4.8661000000000003</c:v>
                </c:pt>
                <c:pt idx="3">
                  <c:v>4.8661000000000003</c:v>
                </c:pt>
                <c:pt idx="4">
                  <c:v>#N/A</c:v>
                </c:pt>
                <c:pt idx="5">
                  <c:v>5.0296000000000003</c:v>
                </c:pt>
                <c:pt idx="6">
                  <c:v>5.0296000000000003</c:v>
                </c:pt>
                <c:pt idx="7">
                  <c:v>5.0296000000000003</c:v>
                </c:pt>
                <c:pt idx="8">
                  <c:v>3.3700000000000001E-2</c:v>
                </c:pt>
                <c:pt idx="9">
                  <c:v>#N/A</c:v>
                </c:pt>
                <c:pt idx="10">
                  <c:v>#N/A</c:v>
                </c:pt>
                <c:pt idx="11">
                  <c:v>0.98360000000000003</c:v>
                </c:pt>
                <c:pt idx="12">
                  <c:v>1.1133999999999999</c:v>
                </c:pt>
                <c:pt idx="13">
                  <c:v>0.98360000000000003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B-485A-AD0F-C5AC1B9AA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79B-485A-AD0F-C5AC1B9AA35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79B-485A-AD0F-C5AC1B9AA35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79B-485A-AD0F-C5AC1B9AA35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79B-485A-AD0F-C5AC1B9AA35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79B-485A-AD0F-C5AC1B9AA35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79B-485A-AD0F-C5AC1B9AA35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79B-485A-AD0F-C5AC1B9AA35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79B-485A-AD0F-C5AC1B9AA35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79B-485A-AD0F-C5AC1B9AA351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79B-485A-AD0F-C5AC1B9AA351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79B-485A-AD0F-C5AC1B9AA351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79B-485A-AD0F-C5AC1B9AA351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79B-485A-AD0F-C5AC1B9AA351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79B-485A-AD0F-C5AC1B9AA351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79B-485A-AD0F-C5AC1B9AA351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379B-485A-AD0F-C5AC1B9AA351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79B-485A-AD0F-C5AC1B9AA351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379B-485A-AD0F-C5AC1B9AA351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79B-485A-AD0F-C5AC1B9AA351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379B-485A-AD0F-C5AC1B9AA351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79B-485A-AD0F-C5AC1B9AA351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379B-485A-AD0F-C5AC1B9AA351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79B-485A-AD0F-C5AC1B9AA351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379B-485A-AD0F-C5AC1B9AA351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79B-485A-AD0F-C5AC1B9AA351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379B-485A-AD0F-C5AC1B9AA351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79B-485A-AD0F-C5AC1B9AA351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379B-485A-AD0F-C5AC1B9AA351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79B-485A-AD0F-C5AC1B9AA351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379B-485A-AD0F-C5AC1B9AA351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379B-485A-AD0F-C5AC1B9AA351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379B-485A-AD0F-C5AC1B9AA351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379B-485A-AD0F-C5AC1B9AA351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79B-485A-AD0F-C5AC1B9AA351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379B-485A-AD0F-C5AC1B9AA351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379B-485A-AD0F-C5AC1B9AA351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379B-485A-AD0F-C5AC1B9AA351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79B-485A-AD0F-C5AC1B9AA351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379B-485A-AD0F-C5AC1B9AA351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379B-485A-AD0F-C5AC1B9AA351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79B-485A-AD0F-C5AC1B9AA351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379B-485A-AD0F-C5AC1B9AA351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79B-485A-AD0F-C5AC1B9AA351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379B-485A-AD0F-C5AC1B9AA351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79B-485A-AD0F-C5AC1B9AA351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379B-485A-AD0F-C5AC1B9AA351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79B-485A-AD0F-C5AC1B9AA351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79B-485A-AD0F-C5AC1B9AA351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379B-485A-AD0F-C5AC1B9AA351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379B-485A-AD0F-C5AC1B9AA351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Master!$B$7</c:f>
              <c:strCache>
                <c:ptCount val="1"/>
                <c:pt idx="0">
                  <c:v>Nickel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9155-4487-85B0-F3AA7586CE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9155-4487-85B0-F3AA7586CE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9155-4487-85B0-F3AA7586CE0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9155-4487-85B0-F3AA7586CE0F}"/>
              </c:ext>
            </c:extLst>
          </c:dPt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Master!$C$7:$P$7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182.47900000000001</c:v>
                </c:pt>
                <c:pt idx="3">
                  <c:v>182.47900000000001</c:v>
                </c:pt>
                <c:pt idx="4">
                  <c:v>#N/A</c:v>
                </c:pt>
                <c:pt idx="5">
                  <c:v>184.11150000000001</c:v>
                </c:pt>
                <c:pt idx="6">
                  <c:v>184.11150000000001</c:v>
                </c:pt>
                <c:pt idx="7">
                  <c:v>184.11150000000001</c:v>
                </c:pt>
                <c:pt idx="8">
                  <c:v>172.0121</c:v>
                </c:pt>
                <c:pt idx="9">
                  <c:v>#N/A</c:v>
                </c:pt>
                <c:pt idx="10">
                  <c:v>#N/A</c:v>
                </c:pt>
                <c:pt idx="11">
                  <c:v>36.854999999999997</c:v>
                </c:pt>
                <c:pt idx="12">
                  <c:v>41.717199999999998</c:v>
                </c:pt>
                <c:pt idx="13">
                  <c:v>36.854999999999997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5-4487-85B0-F3AA7586CE0F}"/>
            </c:ext>
          </c:extLst>
        </c:ser>
        <c:ser>
          <c:idx val="5"/>
          <c:order val="5"/>
          <c:tx>
            <c:strRef>
              <c:f>Master!$B$8</c:f>
              <c:strCache>
                <c:ptCount val="1"/>
                <c:pt idx="0">
                  <c:v>Cadmium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9155-4487-85B0-F3AA7586CE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9155-4487-85B0-F3AA7586CE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9155-4487-85B0-F3AA7586CE0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9155-4487-85B0-F3AA7586CE0F}"/>
              </c:ext>
            </c:extLst>
          </c:dPt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Master!$C$8:$P$8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95.584199999999996</c:v>
                </c:pt>
                <c:pt idx="3">
                  <c:v>95.584199999999996</c:v>
                </c:pt>
                <c:pt idx="4">
                  <c:v>#N/A</c:v>
                </c:pt>
                <c:pt idx="5">
                  <c:v>93.5822</c:v>
                </c:pt>
                <c:pt idx="6">
                  <c:v>93.5822</c:v>
                </c:pt>
                <c:pt idx="7">
                  <c:v>93.5822</c:v>
                </c:pt>
                <c:pt idx="8">
                  <c:v>90.091200000000001</c:v>
                </c:pt>
                <c:pt idx="9">
                  <c:v>#N/A</c:v>
                </c:pt>
                <c:pt idx="10">
                  <c:v>#N/A</c:v>
                </c:pt>
                <c:pt idx="11">
                  <c:v>19.302800000000001</c:v>
                </c:pt>
                <c:pt idx="12">
                  <c:v>21.849399999999999</c:v>
                </c:pt>
                <c:pt idx="13">
                  <c:v>19.302800000000001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5-4487-85B0-F3AA7586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155-4487-85B0-F3AA7586CE0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155-4487-85B0-F3AA7586CE0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155-4487-85B0-F3AA7586CE0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155-4487-85B0-F3AA7586CE0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155-4487-85B0-F3AA7586CE0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155-4487-85B0-F3AA7586CE0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155-4487-85B0-F3AA7586CE0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155-4487-85B0-F3AA7586CE0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155-4487-85B0-F3AA7586CE0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155-4487-85B0-F3AA7586CE0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155-4487-85B0-F3AA7586CE0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155-4487-85B0-F3AA7586CE0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155-4487-85B0-F3AA7586CE0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155-4487-85B0-F3AA7586CE0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155-4487-85B0-F3AA7586CE0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155-4487-85B0-F3AA7586CE0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9155-4487-85B0-F3AA7586CE0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9155-4487-85B0-F3AA7586CE0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9155-4487-85B0-F3AA7586CE0F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9155-4487-85B0-F3AA7586CE0F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9155-4487-85B0-F3AA7586CE0F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9155-4487-85B0-F3AA7586CE0F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9155-4487-85B0-F3AA7586CE0F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9155-4487-85B0-F3AA7586CE0F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9155-4487-85B0-F3AA7586CE0F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9155-4487-85B0-F3AA7586CE0F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9155-4487-85B0-F3AA7586CE0F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9155-4487-85B0-F3AA7586CE0F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9155-4487-85B0-F3AA7586CE0F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9155-4487-85B0-F3AA7586CE0F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9155-4487-85B0-F3AA7586CE0F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9155-4487-85B0-F3AA7586CE0F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9155-4487-85B0-F3AA7586CE0F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9155-4487-85B0-F3AA7586CE0F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9155-4487-85B0-F3AA7586CE0F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9155-4487-85B0-F3AA7586CE0F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9155-4487-85B0-F3AA7586CE0F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9155-4487-85B0-F3AA7586CE0F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9155-4487-85B0-F3AA7586CE0F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9155-4487-85B0-F3AA7586CE0F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9155-4487-85B0-F3AA7586CE0F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9155-4487-85B0-F3AA7586CE0F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9155-4487-85B0-F3AA7586CE0F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9155-4487-85B0-F3AA7586CE0F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9155-4487-85B0-F3AA7586CE0F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9155-4487-85B0-F3AA7586CE0F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9155-4487-85B0-F3AA7586CE0F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9155-4487-85B0-F3AA7586CE0F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6"/>
          <c:order val="6"/>
          <c:tx>
            <c:strRef>
              <c:f>Master!$B$9</c:f>
              <c:strCache>
                <c:ptCount val="1"/>
                <c:pt idx="0">
                  <c:v>Manganese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Master!$C$9:$P$9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33.020000000000003</c:v>
                </c:pt>
                <c:pt idx="3">
                  <c:v>33.020000000000003</c:v>
                </c:pt>
                <c:pt idx="4">
                  <c:v>#N/A</c:v>
                </c:pt>
                <c:pt idx="5">
                  <c:v>34.129100000000001</c:v>
                </c:pt>
                <c:pt idx="6">
                  <c:v>34.129100000000001</c:v>
                </c:pt>
                <c:pt idx="7">
                  <c:v>34.129100000000001</c:v>
                </c:pt>
                <c:pt idx="8">
                  <c:v>31.125</c:v>
                </c:pt>
                <c:pt idx="9">
                  <c:v>#N/A</c:v>
                </c:pt>
                <c:pt idx="10">
                  <c:v>#N/A</c:v>
                </c:pt>
                <c:pt idx="11">
                  <c:v>6.6688000000000001</c:v>
                </c:pt>
                <c:pt idx="12">
                  <c:v>7.5486000000000004</c:v>
                </c:pt>
                <c:pt idx="13">
                  <c:v>6.6688000000000001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A-4759-B64A-EE54FB60C533}"/>
            </c:ext>
          </c:extLst>
        </c:ser>
        <c:ser>
          <c:idx val="7"/>
          <c:order val="7"/>
          <c:tx>
            <c:strRef>
              <c:f>Master!$B$10</c:f>
              <c:strCache>
                <c:ptCount val="1"/>
                <c:pt idx="0">
                  <c:v>Cobalt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Master!$C$10:$P$10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7.2991999999999999</c:v>
                </c:pt>
                <c:pt idx="3">
                  <c:v>7.2991999999999999</c:v>
                </c:pt>
                <c:pt idx="4">
                  <c:v>#N/A</c:v>
                </c:pt>
                <c:pt idx="5">
                  <c:v>7.5442999999999998</c:v>
                </c:pt>
                <c:pt idx="6">
                  <c:v>7.5442999999999998</c:v>
                </c:pt>
                <c:pt idx="7">
                  <c:v>7.5442999999999998</c:v>
                </c:pt>
                <c:pt idx="8">
                  <c:v>6.8785999999999996</c:v>
                </c:pt>
                <c:pt idx="9">
                  <c:v>#N/A</c:v>
                </c:pt>
                <c:pt idx="10">
                  <c:v>#N/A</c:v>
                </c:pt>
                <c:pt idx="11">
                  <c:v>1.4738</c:v>
                </c:pt>
                <c:pt idx="12">
                  <c:v>1.6681999999999999</c:v>
                </c:pt>
                <c:pt idx="13">
                  <c:v>1.4738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A-4759-B64A-EE54FB60C533}"/>
            </c:ext>
          </c:extLst>
        </c:ser>
        <c:ser>
          <c:idx val="8"/>
          <c:order val="8"/>
          <c:tx>
            <c:strRef>
              <c:f>Master!$B$11</c:f>
              <c:strCache>
                <c:ptCount val="1"/>
                <c:pt idx="0">
                  <c:v>Arsenic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Master!$C$11:$P$11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17.378900000000002</c:v>
                </c:pt>
                <c:pt idx="3">
                  <c:v>17.378900000000002</c:v>
                </c:pt>
                <c:pt idx="4">
                  <c:v>#N/A</c:v>
                </c:pt>
                <c:pt idx="5">
                  <c:v>17.962700000000002</c:v>
                </c:pt>
                <c:pt idx="6">
                  <c:v>17.962700000000002</c:v>
                </c:pt>
                <c:pt idx="7">
                  <c:v>17.962700000000002</c:v>
                </c:pt>
                <c:pt idx="8">
                  <c:v>16.3873</c:v>
                </c:pt>
                <c:pt idx="9">
                  <c:v>#N/A</c:v>
                </c:pt>
                <c:pt idx="10">
                  <c:v>#N/A</c:v>
                </c:pt>
                <c:pt idx="11">
                  <c:v>3.5110999999999999</c:v>
                </c:pt>
                <c:pt idx="12">
                  <c:v>3.9742999999999999</c:v>
                </c:pt>
                <c:pt idx="13">
                  <c:v>3.5110999999999999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FA-4759-B64A-EE54FB60C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1FA-4759-B64A-EE54FB60C53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FA-4759-B64A-EE54FB60C53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FA-4759-B64A-EE54FB60C53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1FA-4759-B64A-EE54FB60C53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1FA-4759-B64A-EE54FB60C53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1FA-4759-B64A-EE54FB60C53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1FA-4759-B64A-EE54FB60C53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1FA-4759-B64A-EE54FB60C53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1FA-4759-B64A-EE54FB60C533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1FA-4759-B64A-EE54FB60C533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1FA-4759-B64A-EE54FB60C533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1FA-4759-B64A-EE54FB60C53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1FA-4759-B64A-EE54FB60C533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1FA-4759-B64A-EE54FB60C533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1FA-4759-B64A-EE54FB60C533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1FA-4759-B64A-EE54FB60C533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1FA-4759-B64A-EE54FB60C533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1FA-4759-B64A-EE54FB60C533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1FA-4759-B64A-EE54FB60C533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1FA-4759-B64A-EE54FB60C533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11FA-4759-B64A-EE54FB60C533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11FA-4759-B64A-EE54FB60C533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11FA-4759-B64A-EE54FB60C533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11FA-4759-B64A-EE54FB60C533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11FA-4759-B64A-EE54FB60C533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11FA-4759-B64A-EE54FB60C533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11FA-4759-B64A-EE54FB60C533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11FA-4759-B64A-EE54FB60C533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11FA-4759-B64A-EE54FB60C533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11FA-4759-B64A-EE54FB60C533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11FA-4759-B64A-EE54FB60C533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11FA-4759-B64A-EE54FB60C533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11FA-4759-B64A-EE54FB60C533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11FA-4759-B64A-EE54FB60C533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11FA-4759-B64A-EE54FB60C533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11FA-4759-B64A-EE54FB60C533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11FA-4759-B64A-EE54FB60C533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11FA-4759-B64A-EE54FB60C533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11FA-4759-B64A-EE54FB60C533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11FA-4759-B64A-EE54FB60C533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11FA-4759-B64A-EE54FB60C533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11FA-4759-B64A-EE54FB60C533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11FA-4759-B64A-EE54FB60C533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11FA-4759-B64A-EE54FB60C533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11FA-4759-B64A-EE54FB60C533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11FA-4759-B64A-EE54FB60C533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11FA-4759-B64A-EE54FB60C533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9"/>
          <c:order val="9"/>
          <c:tx>
            <c:strRef>
              <c:f>Master!$B$12</c:f>
              <c:strCache>
                <c:ptCount val="1"/>
                <c:pt idx="0">
                  <c:v>Chlorine - NEI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Master!$C$12:$P$12</c:f>
              <c:numCache>
                <c:formatCode>General</c:formatCode>
                <c:ptCount val="14"/>
                <c:pt idx="0">
                  <c:v>47</c:v>
                </c:pt>
                <c:pt idx="1">
                  <c:v>#N/A</c:v>
                </c:pt>
                <c:pt idx="2">
                  <c:v>12</c:v>
                </c:pt>
                <c:pt idx="3">
                  <c:v>12</c:v>
                </c:pt>
                <c:pt idx="4">
                  <c:v>#N/A</c:v>
                </c:pt>
                <c:pt idx="5">
                  <c:v>12</c:v>
                </c:pt>
                <c:pt idx="6">
                  <c:v>0</c:v>
                </c:pt>
                <c:pt idx="7">
                  <c:v>0</c:v>
                </c:pt>
                <c:pt idx="8">
                  <c:v>21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24.08</c:v>
                </c:pt>
                <c:pt idx="13">
                  <c:v>20.53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1-4398-A304-AF187BC9EDEB}"/>
            </c:ext>
          </c:extLst>
        </c:ser>
        <c:ser>
          <c:idx val="50"/>
          <c:order val="10"/>
          <c:tx>
            <c:strRef>
              <c:f>Master!$B$13</c:f>
              <c:strCache>
                <c:ptCount val="1"/>
                <c:pt idx="0">
                  <c:v>Chlorine - TRI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Master!$C$13:$P$13</c:f>
              <c:numCache>
                <c:formatCode>General</c:formatCode>
                <c:ptCount val="14"/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21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24.08</c:v>
                </c:pt>
                <c:pt idx="13">
                  <c:v>20.53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1-4398-A304-AF187BC9E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081-4398-A304-AF187BC9EDE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081-4398-A304-AF187BC9EDE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081-4398-A304-AF187BC9EDE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081-4398-A304-AF187BC9EDE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081-4398-A304-AF187BC9EDE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081-4398-A304-AF187BC9EDE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081-4398-A304-AF187BC9EDE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081-4398-A304-AF187BC9EDE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081-4398-A304-AF187BC9EDEB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081-4398-A304-AF187BC9EDEB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081-4398-A304-AF187BC9EDEB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081-4398-A304-AF187BC9EDEB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081-4398-A304-AF187BC9EDEB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81-4398-A304-AF187BC9EDEB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81-4398-A304-AF187BC9EDEB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81-4398-A304-AF187BC9EDEB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81-4398-A304-AF187BC9EDEB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81-4398-A304-AF187BC9EDEB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81-4398-A304-AF187BC9EDEB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81-4398-A304-AF187BC9EDEB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81-4398-A304-AF187BC9EDEB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081-4398-A304-AF187BC9EDEB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081-4398-A304-AF187BC9EDEB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081-4398-A304-AF187BC9EDEB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081-4398-A304-AF187BC9EDEB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081-4398-A304-AF187BC9EDEB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7081-4398-A304-AF187BC9EDEB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81-4398-A304-AF187BC9EDEB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7081-4398-A304-AF187BC9EDEB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7081-4398-A304-AF187BC9EDEB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81-4398-A304-AF187BC9EDEB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7081-4398-A304-AF187BC9EDEB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081-4398-A304-AF187BC9EDEB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7081-4398-A304-AF187BC9EDEB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7081-4398-A304-AF187BC9EDEB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7081-4398-A304-AF187BC9EDEB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7081-4398-A304-AF187BC9EDEB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7081-4398-A304-AF187BC9EDEB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7081-4398-A304-AF187BC9EDEB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7081-4398-A304-AF187BC9EDEB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7081-4398-A304-AF187BC9EDEB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7081-4398-A304-AF187BC9EDEB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081-4398-A304-AF187BC9EDEB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7081-4398-A304-AF187BC9EDEB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7081-4398-A304-AF187BC9EDEB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081-4398-A304-AF187BC9EDEB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081-4398-A304-AF187BC9EDEB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7081-4398-A304-AF187BC9EDEB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7081-4398-A304-AF187BC9EDEB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10"/>
          <c:order val="11"/>
          <c:tx>
            <c:strRef>
              <c:f>Master!$B$14</c:f>
              <c:strCache>
                <c:ptCount val="1"/>
                <c:pt idx="0">
                  <c:v>Benzene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Master!$C$14:$P$14</c:f>
              <c:numCache>
                <c:formatCode>General</c:formatCode>
                <c:ptCount val="14"/>
                <c:pt idx="0">
                  <c:v>1.7100000000000001E-2</c:v>
                </c:pt>
                <c:pt idx="1">
                  <c:v>#N/A</c:v>
                </c:pt>
                <c:pt idx="2">
                  <c:v>33.290199999999999</c:v>
                </c:pt>
                <c:pt idx="3">
                  <c:v>33.290199999999999</c:v>
                </c:pt>
                <c:pt idx="4">
                  <c:v>#N/A</c:v>
                </c:pt>
                <c:pt idx="5">
                  <c:v>20.570499999999999</c:v>
                </c:pt>
                <c:pt idx="6">
                  <c:v>18.488600000000002</c:v>
                </c:pt>
                <c:pt idx="7">
                  <c:v>18.488600000000002</c:v>
                </c:pt>
                <c:pt idx="8">
                  <c:v>20.102799999999998</c:v>
                </c:pt>
                <c:pt idx="9">
                  <c:v>19.1157</c:v>
                </c:pt>
                <c:pt idx="10">
                  <c:v>13.8111</c:v>
                </c:pt>
                <c:pt idx="11">
                  <c:v>22.555199999999999</c:v>
                </c:pt>
                <c:pt idx="12">
                  <c:v>23.952100000000002</c:v>
                </c:pt>
                <c:pt idx="13">
                  <c:v>22.364999999999998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5-47FE-992D-7F38FE4CDE14}"/>
            </c:ext>
          </c:extLst>
        </c:ser>
        <c:ser>
          <c:idx val="11"/>
          <c:order val="12"/>
          <c:tx>
            <c:strRef>
              <c:f>Master!$B$15</c:f>
              <c:strCache>
                <c:ptCount val="1"/>
                <c:pt idx="0">
                  <c:v>Toluene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Master!$C$15:$P$15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33.68</c:v>
                </c:pt>
                <c:pt idx="3">
                  <c:v>33.68</c:v>
                </c:pt>
                <c:pt idx="4">
                  <c:v>#N/A</c:v>
                </c:pt>
                <c:pt idx="5">
                  <c:v>30.687799999999999</c:v>
                </c:pt>
                <c:pt idx="6">
                  <c:v>29.934000000000001</c:v>
                </c:pt>
                <c:pt idx="7">
                  <c:v>29.934000000000001</c:v>
                </c:pt>
                <c:pt idx="8">
                  <c:v>32.549799999999998</c:v>
                </c:pt>
                <c:pt idx="9">
                  <c:v>30.951699999999999</c:v>
                </c:pt>
                <c:pt idx="10">
                  <c:v>22.362500000000001</c:v>
                </c:pt>
                <c:pt idx="11">
                  <c:v>34.564999999999998</c:v>
                </c:pt>
                <c:pt idx="12">
                  <c:v>37.64</c:v>
                </c:pt>
                <c:pt idx="13">
                  <c:v>35.365900000000003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5-47FE-992D-7F38FE4CDE14}"/>
            </c:ext>
          </c:extLst>
        </c:ser>
        <c:ser>
          <c:idx val="12"/>
          <c:order val="13"/>
          <c:tx>
            <c:strRef>
              <c:f>Master!$B$16</c:f>
              <c:strCache>
                <c:ptCount val="1"/>
                <c:pt idx="0">
                  <c:v>Xylenes (Mixed Isomers)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Master!$C$16:$P$16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4.0006000000000004</c:v>
                </c:pt>
                <c:pt idx="3">
                  <c:v>4.0006000000000004</c:v>
                </c:pt>
                <c:pt idx="4">
                  <c:v>#N/A</c:v>
                </c:pt>
                <c:pt idx="5">
                  <c:v>0.51780000000000004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0.50590000000000002</c:v>
                </c:pt>
                <c:pt idx="12">
                  <c:v>0.29559999999999997</c:v>
                </c:pt>
                <c:pt idx="13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25-47FE-992D-7F38FE4CD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F25-47FE-992D-7F38FE4CDE1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F25-47FE-992D-7F38FE4CDE1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F25-47FE-992D-7F38FE4CDE1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F25-47FE-992D-7F38FE4CDE1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F25-47FE-992D-7F38FE4CDE1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F25-47FE-992D-7F38FE4CDE1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F25-47FE-992D-7F38FE4CDE1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F25-47FE-992D-7F38FE4CDE1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F25-47FE-992D-7F38FE4CDE1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F25-47FE-992D-7F38FE4CDE14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F25-47FE-992D-7F38FE4CDE14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F25-47FE-992D-7F38FE4CDE14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F25-47FE-992D-7F38FE4CDE14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F25-47FE-992D-7F38FE4CDE14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F25-47FE-992D-7F38FE4CDE14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F25-47FE-992D-7F38FE4CDE14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F25-47FE-992D-7F38FE4CDE14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F25-47FE-992D-7F38FE4CDE14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F25-47FE-992D-7F38FE4CDE14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F25-47FE-992D-7F38FE4CDE14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8F25-47FE-992D-7F38FE4CDE14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8F25-47FE-992D-7F38FE4CDE14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8F25-47FE-992D-7F38FE4CDE14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8F25-47FE-992D-7F38FE4CDE14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8F25-47FE-992D-7F38FE4CDE14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8F25-47FE-992D-7F38FE4CDE14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8F25-47FE-992D-7F38FE4CDE14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F25-47FE-992D-7F38FE4CDE14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8F25-47FE-992D-7F38FE4CDE14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8F25-47FE-992D-7F38FE4CDE14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8F25-47FE-992D-7F38FE4CDE14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8F25-47FE-992D-7F38FE4CDE14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8F25-47FE-992D-7F38FE4CDE14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8F25-47FE-992D-7F38FE4CDE14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8F25-47FE-992D-7F38FE4CDE14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8F25-47FE-992D-7F38FE4CDE14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8F25-47FE-992D-7F38FE4CDE14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8F25-47FE-992D-7F38FE4CDE14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8F25-47FE-992D-7F38FE4CDE14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8F25-47FE-992D-7F38FE4CDE14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8F25-47FE-992D-7F38FE4CDE14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8F25-47FE-992D-7F38FE4CDE14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8F25-47FE-992D-7F38FE4CDE14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8F25-47FE-992D-7F38FE4CDE14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8F25-47FE-992D-7F38FE4CDE14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8F25-47FE-992D-7F38FE4CDE14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8F25-47FE-992D-7F38FE4CDE14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8F25-47FE-992D-7F38FE4CDE14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13"/>
          <c:order val="14"/>
          <c:tx>
            <c:strRef>
              <c:f>Master!$B$17</c:f>
              <c:strCache>
                <c:ptCount val="1"/>
                <c:pt idx="0">
                  <c:v>Formaldehyde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Master!$C$17:$P$17</c:f>
              <c:numCache>
                <c:formatCode>General</c:formatCode>
                <c:ptCount val="14"/>
                <c:pt idx="0">
                  <c:v>0.60940000000000005</c:v>
                </c:pt>
                <c:pt idx="1">
                  <c:v>#N/A</c:v>
                </c:pt>
                <c:pt idx="2">
                  <c:v>616.09010000000001</c:v>
                </c:pt>
                <c:pt idx="3">
                  <c:v>616.09010000000001</c:v>
                </c:pt>
                <c:pt idx="4">
                  <c:v>#N/A</c:v>
                </c:pt>
                <c:pt idx="5">
                  <c:v>580.21979999999996</c:v>
                </c:pt>
                <c:pt idx="6">
                  <c:v>580.00819999999999</c:v>
                </c:pt>
                <c:pt idx="7">
                  <c:v>580.00819999999999</c:v>
                </c:pt>
                <c:pt idx="8">
                  <c:v>717.99199999999996</c:v>
                </c:pt>
                <c:pt idx="9">
                  <c:v>682.73910000000001</c:v>
                </c:pt>
                <c:pt idx="10">
                  <c:v>493.27769999999998</c:v>
                </c:pt>
                <c:pt idx="11">
                  <c:v>748.57629999999995</c:v>
                </c:pt>
                <c:pt idx="12">
                  <c:v>822.17079999999999</c:v>
                </c:pt>
                <c:pt idx="13">
                  <c:v>774.10730000000001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3-41FD-8ED9-3ED826FE6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D53-41FD-8ED9-3ED826FE659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D53-41FD-8ED9-3ED826FE659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D53-41FD-8ED9-3ED826FE659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D53-41FD-8ED9-3ED826FE659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D53-41FD-8ED9-3ED826FE659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D53-41FD-8ED9-3ED826FE659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D53-41FD-8ED9-3ED826FE659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D53-41FD-8ED9-3ED826FE659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D53-41FD-8ED9-3ED826FE659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D53-41FD-8ED9-3ED826FE659D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D53-41FD-8ED9-3ED826FE659D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D53-41FD-8ED9-3ED826FE659D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D53-41FD-8ED9-3ED826FE659D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D53-41FD-8ED9-3ED826FE659D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D53-41FD-8ED9-3ED826FE659D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D53-41FD-8ED9-3ED826FE659D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D53-41FD-8ED9-3ED826FE659D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D53-41FD-8ED9-3ED826FE659D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D53-41FD-8ED9-3ED826FE659D}"/>
                  </c:ext>
                </c:extLst>
              </c15:ser>
            </c15:filteredBarSeries>
            <c15:filteredBar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Master!$B$23</c15:sqref>
                        </c15:formulaRef>
                      </c:ext>
                    </c:extLst>
                    <c:strCache>
                      <c:ptCount val="1"/>
                      <c:pt idx="0">
                        <c:v>Hexane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Master!$C$23:$P$23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14746.9023</c:v>
                      </c:pt>
                      <c:pt idx="3">
                        <c:v>14746.9023</c:v>
                      </c:pt>
                      <c:pt idx="4">
                        <c:v>#N/A</c:v>
                      </c:pt>
                      <c:pt idx="5">
                        <c:v>15800.1963</c:v>
                      </c:pt>
                      <c:pt idx="6">
                        <c:v>15800.1963</c:v>
                      </c:pt>
                      <c:pt idx="7">
                        <c:v>15800.1963</c:v>
                      </c:pt>
                      <c:pt idx="8">
                        <c:v>17231.7598</c:v>
                      </c:pt>
                      <c:pt idx="9">
                        <c:v>16385.6934</c:v>
                      </c:pt>
                      <c:pt idx="10">
                        <c:v>11838.631799999999</c:v>
                      </c:pt>
                      <c:pt idx="11">
                        <c:v>17915.4961</c:v>
                      </c:pt>
                      <c:pt idx="12">
                        <c:v>19702.668000000001</c:v>
                      </c:pt>
                      <c:pt idx="13">
                        <c:v>18556.761699999999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BD53-41FD-8ED9-3ED826FE659D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BD53-41FD-8ED9-3ED826FE659D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BD53-41FD-8ED9-3ED826FE659D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BD53-41FD-8ED9-3ED826FE659D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BD53-41FD-8ED9-3ED826FE659D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BD53-41FD-8ED9-3ED826FE659D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BD53-41FD-8ED9-3ED826FE659D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BD53-41FD-8ED9-3ED826FE659D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BD53-41FD-8ED9-3ED826FE659D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BD53-41FD-8ED9-3ED826FE659D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BD53-41FD-8ED9-3ED826FE659D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BD53-41FD-8ED9-3ED826FE659D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BD53-41FD-8ED9-3ED826FE659D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BD53-41FD-8ED9-3ED826FE659D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BD53-41FD-8ED9-3ED826FE659D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BD53-41FD-8ED9-3ED826FE659D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BD53-41FD-8ED9-3ED826FE659D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BD53-41FD-8ED9-3ED826FE659D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BD53-41FD-8ED9-3ED826FE659D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BD53-41FD-8ED9-3ED826FE659D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BD53-41FD-8ED9-3ED826FE659D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BD53-41FD-8ED9-3ED826FE659D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BD53-41FD-8ED9-3ED826FE659D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BD53-41FD-8ED9-3ED826FE659D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BD53-41FD-8ED9-3ED826FE659D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BD53-41FD-8ED9-3ED826FE659D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BD53-41FD-8ED9-3ED826FE659D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BD53-41FD-8ED9-3ED826FE659D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BD53-41FD-8ED9-3ED826FE659D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BD53-41FD-8ED9-3ED826FE659D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BD53-41FD-8ED9-3ED826FE659D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Air Toxic Emissions from </a:t>
            </a:r>
            <a:r>
              <a:rPr lang="en-US" sz="2000" b="0" i="0" u="none" strike="noStrike" baseline="0">
                <a:effectLst/>
              </a:rPr>
              <a:t>EIS Facility ID 8024611 </a:t>
            </a:r>
            <a:br>
              <a:rPr lang="en-US" sz="2000" b="0" i="0" u="none" strike="noStrike" baseline="0">
                <a:effectLst/>
              </a:rPr>
            </a:br>
            <a:r>
              <a:rPr lang="en-US" sz="2000"/>
              <a:t>Atlantic</a:t>
            </a:r>
            <a:r>
              <a:rPr lang="en-US" sz="2000" baseline="0"/>
              <a:t> Alumina (formerly </a:t>
            </a:r>
            <a:r>
              <a:rPr lang="en-US" sz="2000"/>
              <a:t>Noranda Alumina) </a:t>
            </a:r>
            <a:br>
              <a:rPr lang="en-US" sz="2000"/>
            </a:br>
            <a:r>
              <a:rPr lang="en-US" sz="2000"/>
              <a:t>in Gramercy Louisiana</a:t>
            </a:r>
          </a:p>
          <a:p>
            <a:pPr>
              <a:defRPr sz="2000"/>
            </a:pP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1462427311142"/>
          <c:y val="0.17590164918343204"/>
          <c:w val="0.86258680255846787"/>
          <c:h val="0.66422319020223519"/>
        </c:manualLayout>
      </c:layout>
      <c:barChart>
        <c:barDir val="col"/>
        <c:grouping val="clustered"/>
        <c:varyColors val="0"/>
        <c:ser>
          <c:idx val="19"/>
          <c:order val="20"/>
          <c:tx>
            <c:strRef>
              <c:f>Master!$B$23</c:f>
              <c:strCache>
                <c:ptCount val="1"/>
                <c:pt idx="0">
                  <c:v>Hexane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Master!$C$2:$P$2</c:f>
              <c:strCache>
                <c:ptCount val="14"/>
                <c:pt idx="0">
                  <c:v>Year 2002</c:v>
                </c:pt>
                <c:pt idx="1">
                  <c:v>Year 2005</c:v>
                </c:pt>
                <c:pt idx="2">
                  <c:v>Year 2008</c:v>
                </c:pt>
                <c:pt idx="3">
                  <c:v>Year 2009</c:v>
                </c:pt>
                <c:pt idx="4">
                  <c:v>Year 2010</c:v>
                </c:pt>
                <c:pt idx="5">
                  <c:v>Year 2011</c:v>
                </c:pt>
                <c:pt idx="6">
                  <c:v>Year 2012</c:v>
                </c:pt>
                <c:pt idx="7">
                  <c:v>Year 2013</c:v>
                </c:pt>
                <c:pt idx="8">
                  <c:v>Year 2014</c:v>
                </c:pt>
                <c:pt idx="9">
                  <c:v>Year 2015</c:v>
                </c:pt>
                <c:pt idx="10">
                  <c:v>Year 2016</c:v>
                </c:pt>
                <c:pt idx="11">
                  <c:v>Year 2017</c:v>
                </c:pt>
                <c:pt idx="12">
                  <c:v>Year 2018</c:v>
                </c:pt>
                <c:pt idx="13">
                  <c:v>Year 2019</c:v>
                </c:pt>
              </c:strCache>
            </c:strRef>
          </c:cat>
          <c:val>
            <c:numRef>
              <c:f>Master!$C$23:$P$23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14746.9023</c:v>
                </c:pt>
                <c:pt idx="3">
                  <c:v>14746.9023</c:v>
                </c:pt>
                <c:pt idx="4">
                  <c:v>#N/A</c:v>
                </c:pt>
                <c:pt idx="5">
                  <c:v>15800.1963</c:v>
                </c:pt>
                <c:pt idx="6">
                  <c:v>15800.1963</c:v>
                </c:pt>
                <c:pt idx="7">
                  <c:v>15800.1963</c:v>
                </c:pt>
                <c:pt idx="8">
                  <c:v>17231.7598</c:v>
                </c:pt>
                <c:pt idx="9">
                  <c:v>16385.6934</c:v>
                </c:pt>
                <c:pt idx="10">
                  <c:v>11838.631799999999</c:v>
                </c:pt>
                <c:pt idx="11">
                  <c:v>17915.4961</c:v>
                </c:pt>
                <c:pt idx="12">
                  <c:v>19702.668000000001</c:v>
                </c:pt>
                <c:pt idx="13">
                  <c:v>18556.761699999999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1-4F88-AB31-7F18C45CA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3707039"/>
        <c:axId val="31368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Master!$B$3</c15:sqref>
                        </c15:formulaRef>
                      </c:ext>
                    </c:extLst>
                    <c:strCache>
                      <c:ptCount val="1"/>
                      <c:pt idx="0">
                        <c:v>Lead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Master!$C$3:$P$3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43.447299999999998</c:v>
                      </c:pt>
                      <c:pt idx="3">
                        <c:v>43.447299999999998</c:v>
                      </c:pt>
                      <c:pt idx="4">
                        <c:v>#N/A</c:v>
                      </c:pt>
                      <c:pt idx="5">
                        <c:v>44.906799999999997</c:v>
                      </c:pt>
                      <c:pt idx="6">
                        <c:v>44.906799999999997</c:v>
                      </c:pt>
                      <c:pt idx="7">
                        <c:v>44.906799999999997</c:v>
                      </c:pt>
                      <c:pt idx="8">
                        <c:v>24.620899999999999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8.7760999999999996</c:v>
                      </c:pt>
                      <c:pt idx="12">
                        <c:v>9.9338999999999995</c:v>
                      </c:pt>
                      <c:pt idx="13">
                        <c:v>8.7760999999999996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F01-4F88-AB31-7F18C45CA3C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</c15:sqref>
                        </c15:formulaRef>
                      </c:ext>
                    </c:extLst>
                    <c:strCache>
                      <c:ptCount val="1"/>
                      <c:pt idx="0">
                        <c:v>Mercury - NEI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Master!$C$4:$P$4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5.9999999999999995E-4</c:v>
                      </c:pt>
                      <c:pt idx="3">
                        <c:v>5.9999999999999995E-4</c:v>
                      </c:pt>
                      <c:pt idx="4">
                        <c:v>#N/A</c:v>
                      </c:pt>
                      <c:pt idx="5">
                        <c:v>5.9999999999999995E-4</c:v>
                      </c:pt>
                      <c:pt idx="6">
                        <c:v>5.9999999999999995E-4</c:v>
                      </c:pt>
                      <c:pt idx="7">
                        <c:v>5.9999999999999995E-4</c:v>
                      </c:pt>
                      <c:pt idx="8">
                        <c:v>20</c:v>
                      </c:pt>
                      <c:pt idx="9">
                        <c:v>1078.5600999999999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F01-4F88-AB31-7F18C45CA3C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</c15:sqref>
                        </c15:formulaRef>
                      </c:ext>
                    </c:extLst>
                    <c:strCache>
                      <c:ptCount val="1"/>
                      <c:pt idx="0">
                        <c:v>Mercury - TRI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Master!$C$5:$P$5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>
                        <c:v>1187.7</c:v>
                      </c:pt>
                      <c:pt idx="8">
                        <c:v>1239.8800000000001</c:v>
                      </c:pt>
                      <c:pt idx="9">
                        <c:v>1078.56</c:v>
                      </c:pt>
                      <c:pt idx="10">
                        <c:v>945.49</c:v>
                      </c:pt>
                      <c:pt idx="11">
                        <c:v>504.96</c:v>
                      </c:pt>
                      <c:pt idx="12">
                        <c:v>98.48</c:v>
                      </c:pt>
                      <c:pt idx="13">
                        <c:v>199.41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F01-4F88-AB31-7F18C45CA3C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Master!$B$6</c15:sqref>
                        </c15:formulaRef>
                      </c:ext>
                    </c:extLst>
                    <c:strCache>
                      <c:ptCount val="1"/>
                      <c:pt idx="0">
                        <c:v>Chromium (VI)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Master!$C$6:$P$6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4.8661000000000003</c:v>
                      </c:pt>
                      <c:pt idx="3">
                        <c:v>4.8661000000000003</c:v>
                      </c:pt>
                      <c:pt idx="4">
                        <c:v>#N/A</c:v>
                      </c:pt>
                      <c:pt idx="5">
                        <c:v>5.0296000000000003</c:v>
                      </c:pt>
                      <c:pt idx="6">
                        <c:v>5.0296000000000003</c:v>
                      </c:pt>
                      <c:pt idx="7">
                        <c:v>5.0296000000000003</c:v>
                      </c:pt>
                      <c:pt idx="8">
                        <c:v>3.3700000000000001E-2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0.98360000000000003</c:v>
                      </c:pt>
                      <c:pt idx="12">
                        <c:v>1.1133999999999999</c:v>
                      </c:pt>
                      <c:pt idx="13">
                        <c:v>0.98360000000000003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F01-4F88-AB31-7F18C45CA3C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Master!$B$7</c15:sqref>
                        </c15:formulaRef>
                      </c:ext>
                    </c:extLst>
                    <c:strCache>
                      <c:ptCount val="1"/>
                      <c:pt idx="0">
                        <c:v>Nickel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Master!$C$7:$P$7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182.47900000000001</c:v>
                      </c:pt>
                      <c:pt idx="3">
                        <c:v>182.47900000000001</c:v>
                      </c:pt>
                      <c:pt idx="4">
                        <c:v>#N/A</c:v>
                      </c:pt>
                      <c:pt idx="5">
                        <c:v>184.11150000000001</c:v>
                      </c:pt>
                      <c:pt idx="6">
                        <c:v>184.11150000000001</c:v>
                      </c:pt>
                      <c:pt idx="7">
                        <c:v>184.11150000000001</c:v>
                      </c:pt>
                      <c:pt idx="8">
                        <c:v>172.0121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36.854999999999997</c:v>
                      </c:pt>
                      <c:pt idx="12">
                        <c:v>41.717199999999998</c:v>
                      </c:pt>
                      <c:pt idx="13">
                        <c:v>36.854999999999997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F01-4F88-AB31-7F18C45CA3C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Master!$B$8</c15:sqref>
                        </c15:formulaRef>
                      </c:ext>
                    </c:extLst>
                    <c:strCache>
                      <c:ptCount val="1"/>
                      <c:pt idx="0">
                        <c:v>Cadmium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Master!$C$8:$P$8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95.584199999999996</c:v>
                      </c:pt>
                      <c:pt idx="3">
                        <c:v>95.584199999999996</c:v>
                      </c:pt>
                      <c:pt idx="4">
                        <c:v>#N/A</c:v>
                      </c:pt>
                      <c:pt idx="5">
                        <c:v>93.5822</c:v>
                      </c:pt>
                      <c:pt idx="6">
                        <c:v>93.5822</c:v>
                      </c:pt>
                      <c:pt idx="7">
                        <c:v>93.5822</c:v>
                      </c:pt>
                      <c:pt idx="8">
                        <c:v>90.091200000000001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19.302800000000001</c:v>
                      </c:pt>
                      <c:pt idx="12">
                        <c:v>21.849399999999999</c:v>
                      </c:pt>
                      <c:pt idx="13">
                        <c:v>19.302800000000001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F01-4F88-AB31-7F18C45CA3C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Master!$B$9</c15:sqref>
                        </c15:formulaRef>
                      </c:ext>
                    </c:extLst>
                    <c:strCache>
                      <c:ptCount val="1"/>
                      <c:pt idx="0">
                        <c:v>Manganese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Master!$C$9:$P$9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33.020000000000003</c:v>
                      </c:pt>
                      <c:pt idx="3">
                        <c:v>33.020000000000003</c:v>
                      </c:pt>
                      <c:pt idx="4">
                        <c:v>#N/A</c:v>
                      </c:pt>
                      <c:pt idx="5">
                        <c:v>34.129100000000001</c:v>
                      </c:pt>
                      <c:pt idx="6">
                        <c:v>34.129100000000001</c:v>
                      </c:pt>
                      <c:pt idx="7">
                        <c:v>34.129100000000001</c:v>
                      </c:pt>
                      <c:pt idx="8">
                        <c:v>31.125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6.6688000000000001</c:v>
                      </c:pt>
                      <c:pt idx="12">
                        <c:v>7.5486000000000004</c:v>
                      </c:pt>
                      <c:pt idx="13">
                        <c:v>6.6688000000000001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F01-4F88-AB31-7F18C45CA3C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Master!$B$10</c15:sqref>
                        </c15:formulaRef>
                      </c:ext>
                    </c:extLst>
                    <c:strCache>
                      <c:ptCount val="1"/>
                      <c:pt idx="0">
                        <c:v>Cobalt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7.2991999999999999</c:v>
                      </c:pt>
                      <c:pt idx="3">
                        <c:v>7.2991999999999999</c:v>
                      </c:pt>
                      <c:pt idx="4">
                        <c:v>#N/A</c:v>
                      </c:pt>
                      <c:pt idx="5">
                        <c:v>7.5442999999999998</c:v>
                      </c:pt>
                      <c:pt idx="6">
                        <c:v>7.5442999999999998</c:v>
                      </c:pt>
                      <c:pt idx="7">
                        <c:v>7.5442999999999998</c:v>
                      </c:pt>
                      <c:pt idx="8">
                        <c:v>6.8785999999999996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1.4738</c:v>
                      </c:pt>
                      <c:pt idx="12">
                        <c:v>1.6681999999999999</c:v>
                      </c:pt>
                      <c:pt idx="13">
                        <c:v>1.4738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F01-4F88-AB31-7F18C45CA3C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Master!$B$11</c15:sqref>
                        </c15:formulaRef>
                      </c:ext>
                    </c:extLst>
                    <c:strCache>
                      <c:ptCount val="1"/>
                      <c:pt idx="0">
                        <c:v>Arsenic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Master!$C$11:$P$11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17.378900000000002</c:v>
                      </c:pt>
                      <c:pt idx="3">
                        <c:v>17.378900000000002</c:v>
                      </c:pt>
                      <c:pt idx="4">
                        <c:v>#N/A</c:v>
                      </c:pt>
                      <c:pt idx="5">
                        <c:v>17.962700000000002</c:v>
                      </c:pt>
                      <c:pt idx="6">
                        <c:v>17.962700000000002</c:v>
                      </c:pt>
                      <c:pt idx="7">
                        <c:v>17.962700000000002</c:v>
                      </c:pt>
                      <c:pt idx="8">
                        <c:v>16.3873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3.5110999999999999</c:v>
                      </c:pt>
                      <c:pt idx="12">
                        <c:v>3.9742999999999999</c:v>
                      </c:pt>
                      <c:pt idx="13">
                        <c:v>3.5110999999999999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F01-4F88-AB31-7F18C45CA3C9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Master!$B$12</c15:sqref>
                        </c15:formulaRef>
                      </c:ext>
                    </c:extLst>
                    <c:strCache>
                      <c:ptCount val="1"/>
                      <c:pt idx="0">
                        <c:v>Chlorine - 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#N/A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#N/A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F01-4F88-AB31-7F18C45CA3C9}"/>
                  </c:ext>
                </c:extLst>
              </c15:ser>
            </c15:filteredBarSeries>
            <c15:filteredBarSeries>
              <c15:ser>
                <c:idx val="5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Master!$B$13</c15:sqref>
                        </c15:formulaRef>
                      </c:ext>
                    </c:extLst>
                    <c:strCache>
                      <c:ptCount val="1"/>
                      <c:pt idx="0">
                        <c:v>Chlorine - TRI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13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21</c:v>
                      </c:pt>
                      <c:pt idx="9">
                        <c:v>19</c:v>
                      </c:pt>
                      <c:pt idx="10">
                        <c:v>20</c:v>
                      </c:pt>
                      <c:pt idx="11">
                        <c:v>21</c:v>
                      </c:pt>
                      <c:pt idx="12">
                        <c:v>24.08</c:v>
                      </c:pt>
                      <c:pt idx="13">
                        <c:v>20.53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F01-4F88-AB31-7F18C45CA3C9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Master!$B$14</c15:sqref>
                        </c15:formulaRef>
                      </c:ext>
                    </c:extLst>
                    <c:strCache>
                      <c:ptCount val="1"/>
                      <c:pt idx="0">
                        <c:v>Benzene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1.7100000000000001E-2</c:v>
                      </c:pt>
                      <c:pt idx="1">
                        <c:v>#N/A</c:v>
                      </c:pt>
                      <c:pt idx="2">
                        <c:v>33.290199999999999</c:v>
                      </c:pt>
                      <c:pt idx="3">
                        <c:v>33.290199999999999</c:v>
                      </c:pt>
                      <c:pt idx="4">
                        <c:v>#N/A</c:v>
                      </c:pt>
                      <c:pt idx="5">
                        <c:v>20.570499999999999</c:v>
                      </c:pt>
                      <c:pt idx="6">
                        <c:v>18.488600000000002</c:v>
                      </c:pt>
                      <c:pt idx="7">
                        <c:v>18.488600000000002</c:v>
                      </c:pt>
                      <c:pt idx="8">
                        <c:v>20.102799999999998</c:v>
                      </c:pt>
                      <c:pt idx="9">
                        <c:v>19.1157</c:v>
                      </c:pt>
                      <c:pt idx="10">
                        <c:v>13.8111</c:v>
                      </c:pt>
                      <c:pt idx="11">
                        <c:v>22.555199999999999</c:v>
                      </c:pt>
                      <c:pt idx="12">
                        <c:v>23.952100000000002</c:v>
                      </c:pt>
                      <c:pt idx="13">
                        <c:v>22.364999999999998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F01-4F88-AB31-7F18C45CA3C9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Master!$B$15</c15:sqref>
                        </c15:formulaRef>
                      </c:ext>
                    </c:extLst>
                    <c:strCache>
                      <c:ptCount val="1"/>
                      <c:pt idx="0">
                        <c:v>Toluene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33.68</c:v>
                      </c:pt>
                      <c:pt idx="3">
                        <c:v>33.68</c:v>
                      </c:pt>
                      <c:pt idx="4">
                        <c:v>#N/A</c:v>
                      </c:pt>
                      <c:pt idx="5">
                        <c:v>30.687799999999999</c:v>
                      </c:pt>
                      <c:pt idx="6">
                        <c:v>29.934000000000001</c:v>
                      </c:pt>
                      <c:pt idx="7">
                        <c:v>29.934000000000001</c:v>
                      </c:pt>
                      <c:pt idx="8">
                        <c:v>32.549799999999998</c:v>
                      </c:pt>
                      <c:pt idx="9">
                        <c:v>30.951699999999999</c:v>
                      </c:pt>
                      <c:pt idx="10">
                        <c:v>22.362500000000001</c:v>
                      </c:pt>
                      <c:pt idx="11">
                        <c:v>34.564999999999998</c:v>
                      </c:pt>
                      <c:pt idx="12">
                        <c:v>37.64</c:v>
                      </c:pt>
                      <c:pt idx="13">
                        <c:v>35.365900000000003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F01-4F88-AB31-7F18C45CA3C9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Master!$B$16</c15:sqref>
                        </c15:formulaRef>
                      </c:ext>
                    </c:extLst>
                    <c:strCache>
                      <c:ptCount val="1"/>
                      <c:pt idx="0">
                        <c:v>Xylenes (Mixed Isomers)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4.0006000000000004</c:v>
                      </c:pt>
                      <c:pt idx="3">
                        <c:v>4.0006000000000004</c:v>
                      </c:pt>
                      <c:pt idx="4">
                        <c:v>#N/A</c:v>
                      </c:pt>
                      <c:pt idx="5">
                        <c:v>0.51780000000000004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0.50590000000000002</c:v>
                      </c:pt>
                      <c:pt idx="12">
                        <c:v>0.29559999999999997</c:v>
                      </c:pt>
                      <c:pt idx="13">
                        <c:v>0.219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F01-4F88-AB31-7F18C45CA3C9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Master!$B$17</c15:sqref>
                        </c15:formulaRef>
                      </c:ext>
                    </c:extLst>
                    <c:strCache>
                      <c:ptCount val="1"/>
                      <c:pt idx="0">
                        <c:v>Formaldehyde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0.60940000000000005</c:v>
                      </c:pt>
                      <c:pt idx="1">
                        <c:v>#N/A</c:v>
                      </c:pt>
                      <c:pt idx="2">
                        <c:v>616.09010000000001</c:v>
                      </c:pt>
                      <c:pt idx="3">
                        <c:v>616.09010000000001</c:v>
                      </c:pt>
                      <c:pt idx="4">
                        <c:v>#N/A</c:v>
                      </c:pt>
                      <c:pt idx="5">
                        <c:v>580.21979999999996</c:v>
                      </c:pt>
                      <c:pt idx="6">
                        <c:v>580.00819999999999</c:v>
                      </c:pt>
                      <c:pt idx="7">
                        <c:v>580.00819999999999</c:v>
                      </c:pt>
                      <c:pt idx="8">
                        <c:v>717.99199999999996</c:v>
                      </c:pt>
                      <c:pt idx="9">
                        <c:v>682.73910000000001</c:v>
                      </c:pt>
                      <c:pt idx="10">
                        <c:v>493.27769999999998</c:v>
                      </c:pt>
                      <c:pt idx="11">
                        <c:v>748.57629999999995</c:v>
                      </c:pt>
                      <c:pt idx="12">
                        <c:v>822.17079999999999</c:v>
                      </c:pt>
                      <c:pt idx="13">
                        <c:v>774.10730000000001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F01-4F88-AB31-7F18C45CA3C9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Master!$B$18</c15:sqref>
                        </c15:formulaRef>
                      </c:ext>
                    </c:extLst>
                    <c:strCache>
                      <c:ptCount val="1"/>
                      <c:pt idx="0">
                        <c:v>Acrolein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0.1633</c:v>
                      </c:pt>
                      <c:pt idx="3">
                        <c:v>0.1633</c:v>
                      </c:pt>
                      <c:pt idx="4">
                        <c:v>#N/A</c:v>
                      </c:pt>
                      <c:pt idx="5">
                        <c:v>2.1100000000000001E-2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3F01-4F88-AB31-7F18C45CA3C9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Master!$B$19</c15:sqref>
                        </c15:formulaRef>
                      </c:ext>
                    </c:extLst>
                    <c:strCache>
                      <c:ptCount val="1"/>
                      <c:pt idx="0">
                        <c:v>Naphthalene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5.0000000000000001E-3</c:v>
                      </c:pt>
                      <c:pt idx="1">
                        <c:v>#N/A</c:v>
                      </c:pt>
                      <c:pt idx="2">
                        <c:v>7.6923000000000004</c:v>
                      </c:pt>
                      <c:pt idx="3">
                        <c:v>7.6923000000000004</c:v>
                      </c:pt>
                      <c:pt idx="4">
                        <c:v>#N/A</c:v>
                      </c:pt>
                      <c:pt idx="5">
                        <c:v>5.7192999999999996</c:v>
                      </c:pt>
                      <c:pt idx="6">
                        <c:v>5.3704999999999998</c:v>
                      </c:pt>
                      <c:pt idx="7">
                        <c:v>5.3704999999999998</c:v>
                      </c:pt>
                      <c:pt idx="8">
                        <c:v>5.8391999999999999</c:v>
                      </c:pt>
                      <c:pt idx="9">
                        <c:v>5.5525000000000002</c:v>
                      </c:pt>
                      <c:pt idx="10">
                        <c:v>4.0117000000000003</c:v>
                      </c:pt>
                      <c:pt idx="11">
                        <c:v>6.2211999999999996</c:v>
                      </c:pt>
                      <c:pt idx="12">
                        <c:v>6.7643000000000004</c:v>
                      </c:pt>
                      <c:pt idx="13">
                        <c:v>6.3532999999999999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F01-4F88-AB31-7F18C45CA3C9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Master!$B$20</c15:sqref>
                        </c15:formulaRef>
                      </c:ext>
                    </c:extLst>
                    <c:strCache>
                      <c:ptCount val="1"/>
                      <c:pt idx="0">
                        <c:v>Acetaldehyde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Master!$C$20:$P$20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0.52239999999999998</c:v>
                      </c:pt>
                      <c:pt idx="3">
                        <c:v>0.52239999999999998</c:v>
                      </c:pt>
                      <c:pt idx="4">
                        <c:v>#N/A</c:v>
                      </c:pt>
                      <c:pt idx="5">
                        <c:v>6.7599999999999993E-2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1.3591</c:v>
                      </c:pt>
                      <c:pt idx="12">
                        <c:v>0.79400000000000004</c:v>
                      </c:pt>
                      <c:pt idx="13">
                        <c:v>0.58840000000000003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3F01-4F88-AB31-7F18C45CA3C9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Master!$B$21</c15:sqref>
                        </c15:formulaRef>
                      </c:ext>
                    </c:extLst>
                    <c:strCache>
                      <c:ptCount val="1"/>
                      <c:pt idx="0">
                        <c:v>Ethylene Dibromide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Master!$C$21:$P$21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2.4799999999999999E-2</c:v>
                      </c:pt>
                      <c:pt idx="3">
                        <c:v>2.4799999999999999E-2</c:v>
                      </c:pt>
                      <c:pt idx="4">
                        <c:v>#N/A</c:v>
                      </c:pt>
                      <c:pt idx="5">
                        <c:v>2.69E-2</c:v>
                      </c:pt>
                      <c:pt idx="6">
                        <c:v>2.69E-2</c:v>
                      </c:pt>
                      <c:pt idx="7">
                        <c:v>2.69E-2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F01-4F88-AB31-7F18C45CA3C9}"/>
                  </c:ext>
                </c:extLst>
              </c15:ser>
            </c15:filteredBarSeries>
            <c15:filteredBar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Master!$B$22</c15:sqref>
                        </c15:formulaRef>
                      </c:ext>
                    </c:extLst>
                    <c:strCache>
                      <c:ptCount val="1"/>
                      <c:pt idx="0">
                        <c:v>Ethylene Dichloride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Master!$C$22:$P$22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0.254</c:v>
                      </c:pt>
                      <c:pt idx="3">
                        <c:v>0.254</c:v>
                      </c:pt>
                      <c:pt idx="4">
                        <c:v>#N/A</c:v>
                      </c:pt>
                      <c:pt idx="5">
                        <c:v>0.2762</c:v>
                      </c:pt>
                      <c:pt idx="6">
                        <c:v>0.2762</c:v>
                      </c:pt>
                      <c:pt idx="7">
                        <c:v>0.2762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3F01-4F88-AB31-7F18C45CA3C9}"/>
                  </c:ext>
                </c:extLst>
              </c15:ser>
            </c15:filteredBarSeries>
            <c15:filteredBar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Master!$B$24</c15:sqref>
                        </c15:formulaRef>
                      </c:ext>
                    </c:extLst>
                    <c:strCache>
                      <c:ptCount val="1"/>
                      <c:pt idx="0">
                        <c:v>2-Methylnaphthalene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Master!$C$24:$P$24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2.1555</c:v>
                      </c:pt>
                      <c:pt idx="6">
                        <c:v>2.1555</c:v>
                      </c:pt>
                      <c:pt idx="7">
                        <c:v>2.1555</c:v>
                      </c:pt>
                      <c:pt idx="8">
                        <c:v>1.9609000000000001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0.42009999999999997</c:v>
                      </c:pt>
                      <c:pt idx="12">
                        <c:v>0.47560000000000002</c:v>
                      </c:pt>
                      <c:pt idx="13">
                        <c:v>0.42009999999999997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F01-4F88-AB31-7F18C45CA3C9}"/>
                  </c:ext>
                </c:extLst>
              </c15:ser>
            </c15:filteredBarSeries>
            <c15:filteredBar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Master!$B$25</c15:sqref>
                        </c15:formulaRef>
                      </c:ext>
                    </c:extLst>
                    <c:strCache>
                      <c:ptCount val="1"/>
                      <c:pt idx="0">
                        <c:v>Anthracene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Master!$C$25:$P$25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5.62E-2</c:v>
                      </c:pt>
                      <c:pt idx="3">
                        <c:v>5.62E-2</c:v>
                      </c:pt>
                      <c:pt idx="4">
                        <c:v>#N/A</c:v>
                      </c:pt>
                      <c:pt idx="5">
                        <c:v>5.3E-3</c:v>
                      </c:pt>
                      <c:pt idx="6">
                        <c:v>3.8E-3</c:v>
                      </c:pt>
                      <c:pt idx="7">
                        <c:v>3.8E-3</c:v>
                      </c:pt>
                      <c:pt idx="8">
                        <c:v>4.7000000000000002E-3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1.6000000000000001E-3</c:v>
                      </c:pt>
                      <c:pt idx="12">
                        <c:v>1.1000000000000001E-3</c:v>
                      </c:pt>
                      <c:pt idx="13">
                        <c:v>1.6000000000000001E-3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3F01-4F88-AB31-7F18C45CA3C9}"/>
                  </c:ext>
                </c:extLst>
              </c15:ser>
            </c15:filteredBarSeries>
            <c15:filteredBar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Master!$B$26</c15:sqref>
                        </c15:formulaRef>
                      </c:ext>
                    </c:extLst>
                    <c:strCache>
                      <c:ptCount val="1"/>
                      <c:pt idx="0">
                        <c:v>Phenanthrene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Master!$C$26:$P$26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1E-4</c:v>
                      </c:pt>
                      <c:pt idx="1">
                        <c:v>#N/A</c:v>
                      </c:pt>
                      <c:pt idx="2">
                        <c:v>2.2363</c:v>
                      </c:pt>
                      <c:pt idx="3">
                        <c:v>2.2363</c:v>
                      </c:pt>
                      <c:pt idx="4">
                        <c:v>#N/A</c:v>
                      </c:pt>
                      <c:pt idx="5">
                        <c:v>1.635</c:v>
                      </c:pt>
                      <c:pt idx="6">
                        <c:v>1.5865</c:v>
                      </c:pt>
                      <c:pt idx="7">
                        <c:v>1.5865</c:v>
                      </c:pt>
                      <c:pt idx="8">
                        <c:v>1.4587000000000001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0.32179999999999997</c:v>
                      </c:pt>
                      <c:pt idx="12">
                        <c:v>0.35399999999999998</c:v>
                      </c:pt>
                      <c:pt idx="13">
                        <c:v>0.32179999999999997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F01-4F88-AB31-7F18C45CA3C9}"/>
                  </c:ext>
                </c:extLst>
              </c15:ser>
            </c15:filteredBarSeries>
            <c15:filteredBar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Master!$B$27</c15:sqref>
                        </c15:formulaRef>
                      </c:ext>
                    </c:extLst>
                    <c:strCache>
                      <c:ptCount val="1"/>
                      <c:pt idx="0">
                        <c:v>Chrysene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Master!$C$27:$P$27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5.2400000000000002E-2</c:v>
                      </c:pt>
                      <c:pt idx="3">
                        <c:v>5.2400000000000002E-2</c:v>
                      </c:pt>
                      <c:pt idx="4">
                        <c:v>#N/A</c:v>
                      </c:pt>
                      <c:pt idx="5">
                        <c:v>2.5000000000000001E-3</c:v>
                      </c:pt>
                      <c:pt idx="6">
                        <c:v>6.9999999999999999E-4</c:v>
                      </c:pt>
                      <c:pt idx="7">
                        <c:v>6.9999999999999999E-4</c:v>
                      </c:pt>
                      <c:pt idx="8">
                        <c:v>8.9999999999999998E-4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2.9999999999999997E-4</c:v>
                      </c:pt>
                      <c:pt idx="12">
                        <c:v>2.0000000000000001E-4</c:v>
                      </c:pt>
                      <c:pt idx="13">
                        <c:v>2.9999999999999997E-4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3F01-4F88-AB31-7F18C45CA3C9}"/>
                  </c:ext>
                </c:extLst>
              </c15:ser>
            </c15:filteredBarSeries>
            <c15:filteredBar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Master!$B$28</c15:sqref>
                        </c15:formulaRef>
                      </c:ext>
                    </c:extLst>
                    <c:strCache>
                      <c:ptCount val="1"/>
                      <c:pt idx="0">
                        <c:v>Pyrene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Master!$C$28:$P$28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0.1618</c:v>
                      </c:pt>
                      <c:pt idx="3">
                        <c:v>0.1618</c:v>
                      </c:pt>
                      <c:pt idx="4">
                        <c:v>#N/A</c:v>
                      </c:pt>
                      <c:pt idx="5">
                        <c:v>0.4632</c:v>
                      </c:pt>
                      <c:pt idx="6">
                        <c:v>0.45879999999999999</c:v>
                      </c:pt>
                      <c:pt idx="7">
                        <c:v>0.45879999999999999</c:v>
                      </c:pt>
                      <c:pt idx="8">
                        <c:v>0.41660000000000003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9.0800000000000006E-2</c:v>
                      </c:pt>
                      <c:pt idx="12">
                        <c:v>0.1011</c:v>
                      </c:pt>
                      <c:pt idx="13">
                        <c:v>9.0800000000000006E-2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F01-4F88-AB31-7F18C45CA3C9}"/>
                  </c:ext>
                </c:extLst>
              </c15:ser>
            </c15:filteredBarSeries>
            <c15:filteredBar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Master!$B$29</c15:sqref>
                        </c15:formulaRef>
                      </c:ext>
                    </c:extLst>
                    <c:strCache>
                      <c:ptCount val="1"/>
                      <c:pt idx="0">
                        <c:v>Fluoranthene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Master!$C$29:$P$29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0.45779999999999998</c:v>
                      </c:pt>
                      <c:pt idx="3">
                        <c:v>0.45779999999999998</c:v>
                      </c:pt>
                      <c:pt idx="4">
                        <c:v>#N/A</c:v>
                      </c:pt>
                      <c:pt idx="5">
                        <c:v>0.28970000000000001</c:v>
                      </c:pt>
                      <c:pt idx="6">
                        <c:v>0.28489999999999999</c:v>
                      </c:pt>
                      <c:pt idx="7">
                        <c:v>0.28489999999999999</c:v>
                      </c:pt>
                      <c:pt idx="8">
                        <c:v>0.26800000000000002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5.9799999999999999E-2</c:v>
                      </c:pt>
                      <c:pt idx="12">
                        <c:v>6.5100000000000005E-2</c:v>
                      </c:pt>
                      <c:pt idx="13">
                        <c:v>5.9799999999999999E-2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3F01-4F88-AB31-7F18C45CA3C9}"/>
                  </c:ext>
                </c:extLst>
              </c15:ser>
            </c15:filteredBarSeries>
            <c15:filteredBar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Master!$B$30</c15:sqref>
                        </c15:formulaRef>
                      </c:ext>
                    </c:extLst>
                    <c:strCache>
                      <c:ptCount val="1"/>
                      <c:pt idx="0">
                        <c:v>Benz[a]Anthracene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Master!$C$30:$P$30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3.49E-2</c:v>
                      </c:pt>
                      <c:pt idx="3">
                        <c:v>3.49E-2</c:v>
                      </c:pt>
                      <c:pt idx="4">
                        <c:v>#N/A</c:v>
                      </c:pt>
                      <c:pt idx="5">
                        <c:v>4.1000000000000003E-3</c:v>
                      </c:pt>
                      <c:pt idx="6">
                        <c:v>3.3999999999999998E-3</c:v>
                      </c:pt>
                      <c:pt idx="7">
                        <c:v>3.3999999999999998E-3</c:v>
                      </c:pt>
                      <c:pt idx="8">
                        <c:v>4.1999999999999997E-3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1.4E-3</c:v>
                      </c:pt>
                      <c:pt idx="12">
                        <c:v>1E-3</c:v>
                      </c:pt>
                      <c:pt idx="13">
                        <c:v>1.4E-3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F01-4F88-AB31-7F18C45CA3C9}"/>
                  </c:ext>
                </c:extLst>
              </c15:ser>
            </c15:filteredBarSeries>
            <c15:filteredBarSeries>
              <c15:ser>
                <c:idx val="27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Master!$B$31</c15:sqref>
                        </c15:formulaRef>
                      </c:ext>
                    </c:extLst>
                    <c:strCache>
                      <c:ptCount val="1"/>
                      <c:pt idx="0">
                        <c:v>Fluorene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Master!$C$31:$P$31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#N/A</c:v>
                      </c:pt>
                      <c:pt idx="2">
                        <c:v>0.68120000000000003</c:v>
                      </c:pt>
                      <c:pt idx="3">
                        <c:v>0.68120000000000003</c:v>
                      </c:pt>
                      <c:pt idx="4">
                        <c:v>#N/A</c:v>
                      </c:pt>
                      <c:pt idx="5">
                        <c:v>0.32590000000000002</c:v>
                      </c:pt>
                      <c:pt idx="6">
                        <c:v>0.31069999999999998</c:v>
                      </c:pt>
                      <c:pt idx="7">
                        <c:v>0.31069999999999998</c:v>
                      </c:pt>
                      <c:pt idx="8">
                        <c:v>0.30659999999999998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7.4800000000000005E-2</c:v>
                      </c:pt>
                      <c:pt idx="12">
                        <c:v>7.46E-2</c:v>
                      </c:pt>
                      <c:pt idx="13">
                        <c:v>7.4800000000000005E-2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3F01-4F88-AB31-7F18C45CA3C9}"/>
                  </c:ext>
                </c:extLst>
              </c15:ser>
            </c15:filteredBarSeries>
            <c15:filteredBar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Master!$B$32</c15:sqref>
                        </c15:formulaRef>
                      </c:ext>
                    </c:extLst>
                    <c:strCache>
                      <c:ptCount val="1"/>
                      <c:pt idx="0">
                        <c:v>Benzo[b]Fluoranthene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Master!$C$32:$P$32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3.5799999999999998E-2</c:v>
                      </c:pt>
                      <c:pt idx="3">
                        <c:v>3.5799999999999998E-2</c:v>
                      </c:pt>
                      <c:pt idx="4">
                        <c:v>#N/A</c:v>
                      </c:pt>
                      <c:pt idx="5">
                        <c:v>1.2999999999999999E-3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F01-4F88-AB31-7F18C45CA3C9}"/>
                  </c:ext>
                </c:extLst>
              </c15:ser>
            </c15:filteredBarSeries>
            <c15:filteredBar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Master!$B$33</c15:sqref>
                        </c15:formulaRef>
                      </c:ext>
                    </c:extLst>
                    <c:strCache>
                      <c:ptCount val="1"/>
                      <c:pt idx="0">
                        <c:v>Acenaphthene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Master!$C$33:$P$33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0.15090000000000001</c:v>
                      </c:pt>
                      <c:pt idx="3">
                        <c:v>0.15090000000000001</c:v>
                      </c:pt>
                      <c:pt idx="4">
                        <c:v>#N/A</c:v>
                      </c:pt>
                      <c:pt idx="5">
                        <c:v>5.5999999999999999E-3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3F01-4F88-AB31-7F18C45CA3C9}"/>
                  </c:ext>
                </c:extLst>
              </c15:ser>
            </c15:filteredBarSeries>
            <c15:filteredBar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Master!$B$34</c15:sqref>
                        </c15:formulaRef>
                      </c:ext>
                    </c:extLst>
                    <c:strCache>
                      <c:ptCount val="1"/>
                      <c:pt idx="0">
                        <c:v>Acenaphthylene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Master!$C$34:$P$34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0.29749999999999999</c:v>
                      </c:pt>
                      <c:pt idx="3">
                        <c:v>0.29749999999999999</c:v>
                      </c:pt>
                      <c:pt idx="4">
                        <c:v>#N/A</c:v>
                      </c:pt>
                      <c:pt idx="5">
                        <c:v>1.0999999999999999E-2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3F01-4F88-AB31-7F18C45CA3C9}"/>
                  </c:ext>
                </c:extLst>
              </c15:ser>
            </c15:filteredBarSeries>
            <c15:filteredBar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Master!$B$35</c15:sqref>
                        </c15:formulaRef>
                      </c:ext>
                    </c:extLst>
                    <c:strCache>
                      <c:ptCount val="1"/>
                      <c:pt idx="0">
                        <c:v>Remaining PMFINE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Master!$C$35:$P$35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97.076800000000006</c:v>
                      </c:pt>
                      <c:pt idx="9">
                        <c:v>#N/A</c:v>
                      </c:pt>
                      <c:pt idx="10">
                        <c:v>82.826700000000002</c:v>
                      </c:pt>
                      <c:pt idx="11">
                        <c:v>79.0381</c:v>
                      </c:pt>
                      <c:pt idx="12">
                        <c:v>74.271000000000001</c:v>
                      </c:pt>
                      <c:pt idx="13">
                        <c:v>80.438400000000001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3F01-4F88-AB31-7F18C45CA3C9}"/>
                  </c:ext>
                </c:extLst>
              </c15:ser>
            </c15:filteredBarSeries>
            <c15:filteredBarSeries>
              <c15:ser>
                <c:idx val="32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Master!$B$36</c15:sqref>
                        </c15:formulaRef>
                      </c:ext>
                    </c:extLst>
                    <c:strCache>
                      <c:ptCount val="1"/>
                      <c:pt idx="0">
                        <c:v>PM2.5 Primary (Filt + Cond)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Master!$C$36:$P$36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125.7317</c:v>
                      </c:pt>
                      <c:pt idx="1">
                        <c:v>278.92469999999997</c:v>
                      </c:pt>
                      <c:pt idx="2">
                        <c:v>425.18799999999999</c:v>
                      </c:pt>
                      <c:pt idx="3">
                        <c:v>319.65480000000002</c:v>
                      </c:pt>
                      <c:pt idx="4">
                        <c:v>#N/A</c:v>
                      </c:pt>
                      <c:pt idx="5">
                        <c:v>298.09300000000002</c:v>
                      </c:pt>
                      <c:pt idx="6">
                        <c:v>303.46440000000001</c:v>
                      </c:pt>
                      <c:pt idx="7">
                        <c:v>338.14960000000002</c:v>
                      </c:pt>
                      <c:pt idx="8">
                        <c:v>159.41470000000001</c:v>
                      </c:pt>
                      <c:pt idx="9">
                        <c:v>120.63290000000001</c:v>
                      </c:pt>
                      <c:pt idx="10">
                        <c:v>114.59180000000001</c:v>
                      </c:pt>
                      <c:pt idx="11">
                        <c:v>120.17140000000001</c:v>
                      </c:pt>
                      <c:pt idx="12">
                        <c:v>113.3027</c:v>
                      </c:pt>
                      <c:pt idx="13">
                        <c:v>121.33969999999999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3F01-4F88-AB31-7F18C45CA3C9}"/>
                  </c:ext>
                </c:extLst>
              </c15:ser>
            </c15:filteredBarSeries>
            <c15:filteredBar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Master!$B$37</c15:sqref>
                        </c15:formulaRef>
                      </c:ext>
                    </c:extLst>
                    <c:strCache>
                      <c:ptCount val="1"/>
                      <c:pt idx="0">
                        <c:v>PM10 Primary (Filt + Cond)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Master!$C$37:$P$37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243.05109999999999</c:v>
                      </c:pt>
                      <c:pt idx="1">
                        <c:v>353.99650000000003</c:v>
                      </c:pt>
                      <c:pt idx="2">
                        <c:v>522.65800000000002</c:v>
                      </c:pt>
                      <c:pt idx="3">
                        <c:v>378.76479999999998</c:v>
                      </c:pt>
                      <c:pt idx="4">
                        <c:v>#N/A</c:v>
                      </c:pt>
                      <c:pt idx="5">
                        <c:v>386.94749999999999</c:v>
                      </c:pt>
                      <c:pt idx="6">
                        <c:v>405.31729999999999</c:v>
                      </c:pt>
                      <c:pt idx="7">
                        <c:v>441.89350000000002</c:v>
                      </c:pt>
                      <c:pt idx="8">
                        <c:v>290.31909999999999</c:v>
                      </c:pt>
                      <c:pt idx="9">
                        <c:v>221.9778</c:v>
                      </c:pt>
                      <c:pt idx="10">
                        <c:v>254.67189999999999</c:v>
                      </c:pt>
                      <c:pt idx="11">
                        <c:v>197.85429999999999</c:v>
                      </c:pt>
                      <c:pt idx="12">
                        <c:v>181.12020000000001</c:v>
                      </c:pt>
                      <c:pt idx="13">
                        <c:v>204.9477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F01-4F88-AB31-7F18C45CA3C9}"/>
                  </c:ext>
                </c:extLst>
              </c15:ser>
            </c15:filteredBarSeries>
            <c15:filteredBar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Master!$B$38</c15:sqref>
                        </c15:formulaRef>
                      </c:ext>
                    </c:extLst>
                    <c:strCache>
                      <c:ptCount val="1"/>
                      <c:pt idx="0">
                        <c:v>PM10 Filterable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Master!$C$38:$P$38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246</c:v>
                      </c:pt>
                      <c:pt idx="1">
                        <c:v>231</c:v>
                      </c:pt>
                      <c:pt idx="2">
                        <c:v>267.93</c:v>
                      </c:pt>
                      <c:pt idx="3">
                        <c:v>191.14</c:v>
                      </c:pt>
                      <c:pt idx="4">
                        <c:v>245.6772</c:v>
                      </c:pt>
                      <c:pt idx="5">
                        <c:v>248.29220000000001</c:v>
                      </c:pt>
                      <c:pt idx="6">
                        <c:v>265.65530000000001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196.6438</c:v>
                      </c:pt>
                      <c:pt idx="10">
                        <c:v>235.91739999999999</c:v>
                      </c:pt>
                      <c:pt idx="11">
                        <c:v>170.46209999999999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3F01-4F88-AB31-7F18C45CA3C9}"/>
                  </c:ext>
                </c:extLst>
              </c15:ser>
            </c15:filteredBarSeries>
            <c15:filteredBar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Master!$B$39</c15:sqref>
                        </c15:formulaRef>
                      </c:ext>
                    </c:extLst>
                    <c:strCache>
                      <c:ptCount val="1"/>
                      <c:pt idx="0">
                        <c:v>PM Condensible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Master!$C$39:$P$39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23.0366</c:v>
                      </c:pt>
                      <c:pt idx="1">
                        <c:v>122.9965</c:v>
                      </c:pt>
                      <c:pt idx="2">
                        <c:v>254.7278</c:v>
                      </c:pt>
                      <c:pt idx="3">
                        <c:v>185.28479999999999</c:v>
                      </c:pt>
                      <c:pt idx="4">
                        <c:v>#N/A</c:v>
                      </c:pt>
                      <c:pt idx="5">
                        <c:v>138.65530000000001</c:v>
                      </c:pt>
                      <c:pt idx="6">
                        <c:v>139.66200000000001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25.334</c:v>
                      </c:pt>
                      <c:pt idx="10">
                        <c:v>18.7545</c:v>
                      </c:pt>
                      <c:pt idx="11">
                        <c:v>27.392199999999999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3F01-4F88-AB31-7F18C45CA3C9}"/>
                  </c:ext>
                </c:extLst>
              </c15:ser>
            </c15:filteredBarSeries>
            <c15:filteredBarSeries>
              <c15:ser>
                <c:idx val="36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Master!$B$40</c15:sqref>
                        </c15:formulaRef>
                      </c:ext>
                    </c:extLst>
                    <c:strCache>
                      <c:ptCount val="1"/>
                      <c:pt idx="0">
                        <c:v>PM2.5 Filterable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Master!$C$40:$P$40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130.05430000000001</c:v>
                      </c:pt>
                      <c:pt idx="1">
                        <c:v>155.9282</c:v>
                      </c:pt>
                      <c:pt idx="2">
                        <c:v>170.46</c:v>
                      </c:pt>
                      <c:pt idx="3">
                        <c:v>133.16999999999999</c:v>
                      </c:pt>
                      <c:pt idx="4">
                        <c:v>156.81229999999999</c:v>
                      </c:pt>
                      <c:pt idx="5">
                        <c:v>159.4376</c:v>
                      </c:pt>
                      <c:pt idx="6">
                        <c:v>163.80240000000001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95.298900000000003</c:v>
                      </c:pt>
                      <c:pt idx="10">
                        <c:v>95.837400000000002</c:v>
                      </c:pt>
                      <c:pt idx="11">
                        <c:v>92.779300000000006</c:v>
                      </c:pt>
                      <c:pt idx="12">
                        <c:v>0</c:v>
                      </c:pt>
                      <c:pt idx="13">
                        <c:v>#N/A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3F01-4F88-AB31-7F18C45CA3C9}"/>
                  </c:ext>
                </c:extLst>
              </c15:ser>
            </c15:filteredBarSeries>
            <c15:filteredBarSeries>
              <c15:ser>
                <c:idx val="37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Master!$B$41</c15:sqref>
                        </c15:formulaRef>
                      </c:ext>
                    </c:extLst>
                    <c:strCache>
                      <c:ptCount val="1"/>
                      <c:pt idx="0">
                        <c:v>Organic Carbon portion of PM2.5-PRI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Master!$C$41:$P$41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39.620800000000003</c:v>
                      </c:pt>
                      <c:pt idx="9">
                        <c:v>#N/A</c:v>
                      </c:pt>
                      <c:pt idx="10">
                        <c:v>18.013100000000001</c:v>
                      </c:pt>
                      <c:pt idx="11">
                        <c:v>25.012599999999999</c:v>
                      </c:pt>
                      <c:pt idx="12">
                        <c:v>23.870999999999999</c:v>
                      </c:pt>
                      <c:pt idx="13">
                        <c:v>24.980699999999999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F01-4F88-AB31-7F18C45CA3C9}"/>
                  </c:ext>
                </c:extLst>
              </c15:ser>
            </c15:filteredBarSeries>
            <c15:filteredBarSeries>
              <c15:ser>
                <c:idx val="38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Master!$B$42</c15:sqref>
                        </c15:formulaRef>
                      </c:ext>
                    </c:extLst>
                    <c:strCache>
                      <c:ptCount val="1"/>
                      <c:pt idx="0">
                        <c:v>Nitrate portion of PM2.5-PRI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Master!$C$42:$P$42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2.0741999999999998</c:v>
                      </c:pt>
                      <c:pt idx="9">
                        <c:v>#N/A</c:v>
                      </c:pt>
                      <c:pt idx="10">
                        <c:v>0.90990000000000004</c:v>
                      </c:pt>
                      <c:pt idx="11">
                        <c:v>1.2643</c:v>
                      </c:pt>
                      <c:pt idx="12">
                        <c:v>1.2117</c:v>
                      </c:pt>
                      <c:pt idx="13">
                        <c:v>1.2747999999999999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3F01-4F88-AB31-7F18C45CA3C9}"/>
                  </c:ext>
                </c:extLst>
              </c15:ser>
            </c15:filteredBarSeries>
            <c15:filteredBarSeries>
              <c15:ser>
                <c:idx val="39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Master!$B$43</c15:sqref>
                        </c15:formulaRef>
                      </c:ext>
                    </c:extLst>
                    <c:strCache>
                      <c:ptCount val="1"/>
                      <c:pt idx="0">
                        <c:v>Sulfate Portion of PM2.5-PRI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14.180300000000001</c:v>
                      </c:pt>
                      <c:pt idx="9">
                        <c:v>#N/A</c:v>
                      </c:pt>
                      <c:pt idx="10">
                        <c:v>9.6638000000000002</c:v>
                      </c:pt>
                      <c:pt idx="11">
                        <c:v>10.778499999999999</c:v>
                      </c:pt>
                      <c:pt idx="12">
                        <c:v>10.084199999999999</c:v>
                      </c:pt>
                      <c:pt idx="13">
                        <c:v>10.5763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3F01-4F88-AB31-7F18C45CA3C9}"/>
                  </c:ext>
                </c:extLst>
              </c15:ser>
            </c15:filteredBarSeries>
            <c15:filteredBarSeries>
              <c15:ser>
                <c:idx val="40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Master!$B$44</c15:sqref>
                        </c15:formulaRef>
                      </c:ext>
                    </c:extLst>
                    <c:strCache>
                      <c:ptCount val="1"/>
                      <c:pt idx="0">
                        <c:v>Elemental Carbon portion of PM2.5-PRI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6.4630999999999998</c:v>
                      </c:pt>
                      <c:pt idx="9">
                        <c:v>#N/A</c:v>
                      </c:pt>
                      <c:pt idx="10">
                        <c:v>3.1793</c:v>
                      </c:pt>
                      <c:pt idx="11">
                        <c:v>4.0785999999999998</c:v>
                      </c:pt>
                      <c:pt idx="12">
                        <c:v>3.8656000000000001</c:v>
                      </c:pt>
                      <c:pt idx="13">
                        <c:v>4.0701999999999998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F01-4F88-AB31-7F18C45CA3C9}"/>
                  </c:ext>
                </c:extLst>
              </c15:ser>
            </c15:filteredBarSeries>
            <c15:filteredBarSeries>
              <c15:ser>
                <c:idx val="41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Master!$B$45</c15:sqref>
                        </c15:formulaRef>
                      </c:ext>
                    </c:extLst>
                    <c:strCache>
                      <c:ptCount val="1"/>
                      <c:pt idx="0">
                        <c:v>Carbon Monoxide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541</c:v>
                      </c:pt>
                      <c:pt idx="1">
                        <c:v>548</c:v>
                      </c:pt>
                      <c:pt idx="2">
                        <c:v>579.66999999999996</c:v>
                      </c:pt>
                      <c:pt idx="3">
                        <c:v>425.67</c:v>
                      </c:pt>
                      <c:pt idx="4">
                        <c:v>556.96360000000004</c:v>
                      </c:pt>
                      <c:pt idx="5">
                        <c:v>577.78489999999999</c:v>
                      </c:pt>
                      <c:pt idx="6">
                        <c:v>570.09810000000004</c:v>
                      </c:pt>
                      <c:pt idx="7">
                        <c:v>628.25840000000005</c:v>
                      </c:pt>
                      <c:pt idx="8">
                        <c:v>594.68709999999999</c:v>
                      </c:pt>
                      <c:pt idx="9">
                        <c:v>534.495</c:v>
                      </c:pt>
                      <c:pt idx="10">
                        <c:v>415.6379</c:v>
                      </c:pt>
                      <c:pt idx="11">
                        <c:v>609.06550000000004</c:v>
                      </c:pt>
                      <c:pt idx="12">
                        <c:v>586.36839999999995</c:v>
                      </c:pt>
                      <c:pt idx="13">
                        <c:v>610.60329999999999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3F01-4F88-AB31-7F18C45CA3C9}"/>
                  </c:ext>
                </c:extLst>
              </c15:ser>
            </c15:filteredBarSeries>
            <c15:filteredBarSeries>
              <c15:ser>
                <c:idx val="42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Master!$B$46</c15:sqref>
                        </c15:formulaRef>
                      </c:ext>
                    </c:extLst>
                    <c:strCache>
                      <c:ptCount val="1"/>
                      <c:pt idx="0">
                        <c:v>Volatile Organic Compounds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161</c:v>
                      </c:pt>
                      <c:pt idx="1">
                        <c:v>140</c:v>
                      </c:pt>
                      <c:pt idx="2">
                        <c:v>199.48</c:v>
                      </c:pt>
                      <c:pt idx="3">
                        <c:v>143.62</c:v>
                      </c:pt>
                      <c:pt idx="4">
                        <c:v>161.1575</c:v>
                      </c:pt>
                      <c:pt idx="5">
                        <c:v>178.02590000000001</c:v>
                      </c:pt>
                      <c:pt idx="6">
                        <c:v>156.06270000000001</c:v>
                      </c:pt>
                      <c:pt idx="7">
                        <c:v>156.58009999999999</c:v>
                      </c:pt>
                      <c:pt idx="8">
                        <c:v>236.2234</c:v>
                      </c:pt>
                      <c:pt idx="9">
                        <c:v>171.5283</c:v>
                      </c:pt>
                      <c:pt idx="10">
                        <c:v>139.98509999999999</c:v>
                      </c:pt>
                      <c:pt idx="11">
                        <c:v>151.6919</c:v>
                      </c:pt>
                      <c:pt idx="12">
                        <c:v>139.28909999999999</c:v>
                      </c:pt>
                      <c:pt idx="13">
                        <c:v>146.62780000000001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F01-4F88-AB31-7F18C45CA3C9}"/>
                  </c:ext>
                </c:extLst>
              </c15:ser>
            </c15:filteredBarSeries>
            <c15:filteredBarSeries>
              <c15:ser>
                <c:idx val="43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Master!$B$47</c15:sqref>
                        </c15:formulaRef>
                      </c:ext>
                    </c:extLst>
                    <c:strCache>
                      <c:ptCount val="1"/>
                      <c:pt idx="0">
                        <c:v>Ammonia</c:v>
                      </c:pt>
                    </c:strCache>
                  </c:strRef>
                </c:tx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2.7307999999999999</c:v>
                      </c:pt>
                      <c:pt idx="3">
                        <c:v>1.6482000000000001</c:v>
                      </c:pt>
                      <c:pt idx="4">
                        <c:v>0.67190000000000005</c:v>
                      </c:pt>
                      <c:pt idx="5">
                        <c:v>0.74419999999999997</c:v>
                      </c:pt>
                      <c:pt idx="6">
                        <c:v>0.67179999999999995</c:v>
                      </c:pt>
                      <c:pt idx="7">
                        <c:v>0.66100000000000003</c:v>
                      </c:pt>
                      <c:pt idx="8">
                        <c:v>0.44479999999999997</c:v>
                      </c:pt>
                      <c:pt idx="9">
                        <c:v>0.61770000000000003</c:v>
                      </c:pt>
                      <c:pt idx="10">
                        <c:v>2.9999999999999997E-4</c:v>
                      </c:pt>
                      <c:pt idx="11">
                        <c:v>1.8366</c:v>
                      </c:pt>
                      <c:pt idx="12">
                        <c:v>1.754</c:v>
                      </c:pt>
                      <c:pt idx="13">
                        <c:v>1.9441999999999999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3F01-4F88-AB31-7F18C45CA3C9}"/>
                  </c:ext>
                </c:extLst>
              </c15:ser>
            </c15:filteredBarSeries>
            <c15:filteredBarSeries>
              <c15:ser>
                <c:idx val="44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Master!$B$48</c15:sqref>
                        </c15:formulaRef>
                      </c:ext>
                    </c:extLst>
                    <c:strCache>
                      <c:ptCount val="1"/>
                      <c:pt idx="0">
                        <c:v>Nitrogen Oxides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Master!$C$48:$P$48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2127</c:v>
                      </c:pt>
                      <c:pt idx="1">
                        <c:v>1905</c:v>
                      </c:pt>
                      <c:pt idx="2">
                        <c:v>2066.5601000000001</c:v>
                      </c:pt>
                      <c:pt idx="3">
                        <c:v>1320.97</c:v>
                      </c:pt>
                      <c:pt idx="4">
                        <c:v>2010.1757</c:v>
                      </c:pt>
                      <c:pt idx="5">
                        <c:v>2339.8440000000001</c:v>
                      </c:pt>
                      <c:pt idx="6">
                        <c:v>2258.8789000000002</c:v>
                      </c:pt>
                      <c:pt idx="7">
                        <c:v>2446.0324999999998</c:v>
                      </c:pt>
                      <c:pt idx="8">
                        <c:v>2440.2743999999998</c:v>
                      </c:pt>
                      <c:pt idx="9">
                        <c:v>2020.52</c:v>
                      </c:pt>
                      <c:pt idx="10">
                        <c:v>2286.4683</c:v>
                      </c:pt>
                      <c:pt idx="11">
                        <c:v>2555.2602999999999</c:v>
                      </c:pt>
                      <c:pt idx="12">
                        <c:v>2371.4733999999999</c:v>
                      </c:pt>
                      <c:pt idx="13">
                        <c:v>2445.5565999999999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F01-4F88-AB31-7F18C45CA3C9}"/>
                  </c:ext>
                </c:extLst>
              </c15:ser>
            </c15:filteredBarSeries>
            <c15:filteredBarSeries>
              <c15:ser>
                <c:idx val="45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Master!$B$49</c15:sqref>
                        </c15:formulaRef>
                      </c:ext>
                    </c:extLst>
                    <c:strCache>
                      <c:ptCount val="1"/>
                      <c:pt idx="0">
                        <c:v>Sulfur Dioxide</c:v>
                      </c:pt>
                    </c:strCache>
                  </c:strRef>
                </c:tx>
                <c:spPr>
                  <a:solidFill>
                    <a:schemeClr val="accent4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Master!$C$49:$P$49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29</c:v>
                      </c:pt>
                      <c:pt idx="1">
                        <c:v>12</c:v>
                      </c:pt>
                      <c:pt idx="2">
                        <c:v>12.5</c:v>
                      </c:pt>
                      <c:pt idx="3">
                        <c:v>10.51</c:v>
                      </c:pt>
                      <c:pt idx="4">
                        <c:v>13.729900000000001</c:v>
                      </c:pt>
                      <c:pt idx="5">
                        <c:v>5.2633000000000001</c:v>
                      </c:pt>
                      <c:pt idx="6">
                        <c:v>4.8467000000000002</c:v>
                      </c:pt>
                      <c:pt idx="7">
                        <c:v>5.3468999999999998</c:v>
                      </c:pt>
                      <c:pt idx="8">
                        <c:v>5.8220000000000001</c:v>
                      </c:pt>
                      <c:pt idx="9">
                        <c:v>8.2644000000000002</c:v>
                      </c:pt>
                      <c:pt idx="10">
                        <c:v>6.3208000000000002</c:v>
                      </c:pt>
                      <c:pt idx="11">
                        <c:v>9.5691000000000006</c:v>
                      </c:pt>
                      <c:pt idx="12">
                        <c:v>7.3963000000000001</c:v>
                      </c:pt>
                      <c:pt idx="13">
                        <c:v>8.0538000000000007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3F01-4F88-AB31-7F18C45CA3C9}"/>
                  </c:ext>
                </c:extLst>
              </c15:ser>
            </c15:filteredBarSeries>
            <c15:filteredBarSeries>
              <c15:ser>
                <c:idx val="46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Master!$B$50</c15:sqref>
                        </c15:formulaRef>
                      </c:ext>
                    </c:extLst>
                    <c:strCache>
                      <c:ptCount val="1"/>
                      <c:pt idx="0">
                        <c:v>Nitrous Oxide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Master!$C$50:$P$50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1.6028</c:v>
                      </c:pt>
                      <c:pt idx="11">
                        <c:v>1.7516</c:v>
                      </c:pt>
                      <c:pt idx="12">
                        <c:v>1.6182000000000001</c:v>
                      </c:pt>
                      <c:pt idx="13">
                        <c:v>1.6711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F01-4F88-AB31-7F18C45CA3C9}"/>
                  </c:ext>
                </c:extLst>
              </c15:ser>
            </c15:filteredBarSeries>
            <c15:filteredBarSeries>
              <c15:ser>
                <c:idx val="47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Master!$B$51</c15:sqref>
                        </c15:formulaRef>
                      </c:ext>
                    </c:extLst>
                    <c:strCache>
                      <c:ptCount val="1"/>
                      <c:pt idx="0">
                        <c:v>Methane</c:v>
                      </c:pt>
                    </c:strCache>
                  </c:strRef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Master!$C$51:$P$51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16.0276</c:v>
                      </c:pt>
                      <c:pt idx="11">
                        <c:v>17.5047</c:v>
                      </c:pt>
                      <c:pt idx="12">
                        <c:v>16.181899999999999</c:v>
                      </c:pt>
                      <c:pt idx="13">
                        <c:v>16.7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F01-4F88-AB31-7F18C45CA3C9}"/>
                  </c:ext>
                </c:extLst>
              </c15:ser>
            </c15:filteredBarSeries>
            <c15:filteredBarSeries>
              <c15:ser>
                <c:idx val="48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Master!$B$52</c15:sqref>
                        </c15:formulaRef>
                      </c:ext>
                    </c:extLst>
                    <c:strCache>
                      <c:ptCount val="1"/>
                      <c:pt idx="0">
                        <c:v>Carbon Dioxide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Master!$C$52:$P$52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#N/A</c:v>
                      </c:pt>
                      <c:pt idx="10">
                        <c:v>850577.625</c:v>
                      </c:pt>
                      <c:pt idx="11">
                        <c:v>929774.5</c:v>
                      </c:pt>
                      <c:pt idx="12">
                        <c:v>859275.0625</c:v>
                      </c:pt>
                      <c:pt idx="13">
                        <c:v>885578.1875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3F01-4F88-AB31-7F18C45CA3C9}"/>
                  </c:ext>
                </c:extLst>
              </c15:ser>
            </c15:filteredBarSeries>
            <c15:filteredBarSeries>
              <c15:ser>
                <c:idx val="49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Master!$B$53</c15:sqref>
                        </c15:formulaRef>
                      </c:ext>
                    </c:extLst>
                    <c:strCache>
                      <c:ptCount val="1"/>
                      <c:pt idx="0">
                        <c:v>Chromium III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Master!$C$2:$P$2</c15:sqref>
                        </c15:formulaRef>
                      </c:ext>
                    </c:extLst>
                    <c:strCache>
                      <c:ptCount val="14"/>
                      <c:pt idx="0">
                        <c:v>Year 2002</c:v>
                      </c:pt>
                      <c:pt idx="1">
                        <c:v>Year 2005</c:v>
                      </c:pt>
                      <c:pt idx="2">
                        <c:v>Year 2008</c:v>
                      </c:pt>
                      <c:pt idx="3">
                        <c:v>Year 2009</c:v>
                      </c:pt>
                      <c:pt idx="4">
                        <c:v>Year 2010</c:v>
                      </c:pt>
                      <c:pt idx="5">
                        <c:v>Year 2011</c:v>
                      </c:pt>
                      <c:pt idx="6">
                        <c:v>Year 2012</c:v>
                      </c:pt>
                      <c:pt idx="7">
                        <c:v>Year 2013</c:v>
                      </c:pt>
                      <c:pt idx="8">
                        <c:v>Year 2014</c:v>
                      </c:pt>
                      <c:pt idx="9">
                        <c:v>Year 2015</c:v>
                      </c:pt>
                      <c:pt idx="10">
                        <c:v>Year 2016</c:v>
                      </c:pt>
                      <c:pt idx="11">
                        <c:v>Year 2017</c:v>
                      </c:pt>
                      <c:pt idx="12">
                        <c:v>Year 2018</c:v>
                      </c:pt>
                      <c:pt idx="13">
                        <c:v>Year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Master!$C$53:$P$53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116.78660000000001</c:v>
                      </c:pt>
                      <c:pt idx="3">
                        <c:v>116.78660000000001</c:v>
                      </c:pt>
                      <c:pt idx="4">
                        <c:v>#N/A</c:v>
                      </c:pt>
                      <c:pt idx="5">
                        <c:v>101.0313</c:v>
                      </c:pt>
                      <c:pt idx="6">
                        <c:v>101.0313</c:v>
                      </c:pt>
                      <c:pt idx="7">
                        <c:v>101.0313</c:v>
                      </c:pt>
                      <c:pt idx="8">
                        <c:v>0.80810000000000004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23.587399999999999</c:v>
                      </c:pt>
                      <c:pt idx="12">
                        <c:v>26.699300000000001</c:v>
                      </c:pt>
                      <c:pt idx="13">
                        <c:v>23.587399999999999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3F01-4F88-AB31-7F18C45CA3C9}"/>
                  </c:ext>
                </c:extLst>
              </c15:ser>
            </c15:filteredBarSeries>
          </c:ext>
        </c:extLst>
      </c:barChart>
      <c:catAx>
        <c:axId val="31370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84575"/>
        <c:crosses val="autoZero"/>
        <c:auto val="1"/>
        <c:lblAlgn val="ctr"/>
        <c:lblOffset val="100"/>
        <c:noMultiLvlLbl val="0"/>
      </c:catAx>
      <c:valAx>
        <c:axId val="31368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0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0.17794</cdr:y>
    </cdr:from>
    <cdr:to>
      <cdr:x>1</cdr:x>
      <cdr:y>0.25464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3E7E02-E13F-4BAF-BE5E-286EB9E28A32}"/>
            </a:ext>
          </a:extLst>
        </cdr:cNvPr>
        <cdr:cNvSpPr txBox="1"/>
      </cdr:nvSpPr>
      <cdr:spPr>
        <a:xfrm xmlns:a="http://schemas.openxmlformats.org/drawingml/2006/main">
          <a:off x="0" y="1117689"/>
          <a:ext cx="8660027" cy="481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/>
            <a:t>PAH/POM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A0D1-D122-4644-B98B-99E0826B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D6F70-3029-4AE4-9DD0-DC1A18F92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1055A-FF11-45B1-8828-6D4BBF5D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5E08-5B67-4A8A-8B4B-C97C6998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D531-98A2-40CF-8408-E86E91D4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588D-BFDE-4307-A5C4-87F06DD4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7F717-6FE6-4681-92EC-AF8E8CC41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413D1-BEBF-4AF9-B3C0-F7505CCC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E532-5158-4F86-948B-FFA0E924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6F59-C18B-409B-BAA1-3B610A64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B516F-EBEF-495C-9C40-9FBE82CD7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AA791-F05B-44B4-9170-C1E293C87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970DC-F78A-4DD2-9B7E-5C2224B4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E1678-43DE-402F-99FC-131DD1E4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64CAC-69FB-46AF-A698-19D9A1C2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6423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623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9018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9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491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3993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435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716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1DBF-B4F4-400C-9C0C-404D6C73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57A4-3C76-469D-AC2E-2F55E1272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18F2E-185D-4193-BA33-43BD3667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C201D-409D-4247-818E-541E6BFA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FA8F-FCA8-47A6-9B7F-1EE4A3F0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5395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6165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0196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70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2819-5CF1-4DD8-898E-7599253D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6A4A9-64AD-4BDF-A76F-DFF51B35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079F-EF59-4FAA-99AB-6D8050AB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ADDB-D527-47F8-BC26-C8B408FF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8013-8C63-485E-8CAF-44BFE668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7F1A-A21D-4A1B-A645-296BA38F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3855-F7A2-4855-985D-758CACE0D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1ADB4-D551-49A4-B4C6-7D56FA643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CA210-D89E-4D9D-926F-DCCDD6B0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5A015-732C-4EAE-A185-29985780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AFD6F-FA85-4EDB-B1A7-FE255652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D8CB-433E-46A2-A242-1D79D7E7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596F2-D021-41F7-8FD9-4CAB87071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BEC63-61A3-4D42-87E7-33231657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4D576-3D85-4DFE-B71D-86EE69F6A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36C7D-6B25-4BC4-BCFE-24BD586FF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30B3C-AA32-4D6A-AB8B-89E18F14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1A3EB-682D-4596-9E2B-92D5A6C2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802E2-0C91-4506-BD1B-272CE188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08C0-5C98-426C-B2F4-93F91895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37362-2E88-42D3-B481-FFF576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67818-9E1F-4D7D-8427-1F19F300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2E5D9-C5E4-4061-BB5B-CB10FA3A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63BFB-A962-40A6-86A0-591F93A8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808AC-EA27-45F7-B5FA-71BABD74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DF194-E457-47C0-9BE2-D1868D08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5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CE89-01E5-4ECD-9641-1D5F259D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F42C2-2BA2-4519-9CF5-9BDA8F5A5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6AEC4-0132-41BB-8B9A-B805CCFEB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AE966-2C0C-4F05-8EC2-D0D74CA2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C99F-B2F0-411D-9435-162DE17E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D777A-2DE9-442B-ACAB-03D4E240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0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6CF8-A275-49E9-B4D1-19C477A9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88616-10BF-4046-B5D9-8DC3D478D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8E872-BCA9-4574-A5D5-C7365629B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67DC-C0F6-4CF8-AAE6-6932DBCF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2022C-2D9C-40AC-9B8E-DF756954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C160D-D0C6-41E7-99F8-8284BAF1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DEBE8-419A-472D-B321-A8B7DE25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945DA-86F5-4C4D-B1D9-5867ABF8F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6A424-6829-40DC-BB28-D7F283A2D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4393-BC98-45CC-9355-6543A7611F57}" type="datetimeFigureOut">
              <a:rPr lang="en-US" smtClean="0"/>
              <a:t>2022-01-31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8C607-38DD-4033-8BED-7FC84608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0982-51A1-43EC-AE5C-CF3C940B9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2CC8-3F4A-45AB-A480-9BFC5F3B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102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7B24-437B-4F9C-841F-D8E4FA22A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663" y="3429000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“NEXUS” Advanced Screening Tool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000" b="1" dirty="0"/>
              <a:t>(Multi-pollutant risk &amp; EJ analysis </a:t>
            </a:r>
            <a:br>
              <a:rPr lang="en-US" sz="4000" b="1" dirty="0"/>
            </a:br>
            <a:r>
              <a:rPr lang="en-US" sz="4000" b="1" dirty="0"/>
              <a:t>based on 2017 PM</a:t>
            </a:r>
            <a:r>
              <a:rPr lang="en-US" sz="3200" b="1" dirty="0"/>
              <a:t>2.5</a:t>
            </a:r>
            <a:r>
              <a:rPr lang="en-US" sz="4000" b="1" dirty="0"/>
              <a:t>/O</a:t>
            </a:r>
            <a:r>
              <a:rPr lang="en-US" sz="3200" b="1" dirty="0"/>
              <a:t>3</a:t>
            </a:r>
            <a:r>
              <a:rPr lang="en-US" sz="4000" b="1" dirty="0"/>
              <a:t>/AT risk data)</a:t>
            </a:r>
            <a:br>
              <a:rPr lang="en-US" sz="4000" b="1" dirty="0"/>
            </a:br>
            <a:br>
              <a:rPr lang="en-US" sz="4400" dirty="0"/>
            </a:br>
            <a:r>
              <a:rPr lang="en-US" sz="4400" dirty="0"/>
              <a:t>for</a:t>
            </a:r>
            <a:br>
              <a:rPr lang="en-US" sz="4400" dirty="0"/>
            </a:br>
            <a:r>
              <a:rPr lang="en-US" sz="4400" dirty="0"/>
              <a:t>Emissions of Air Toxics from</a:t>
            </a:r>
            <a:br>
              <a:rPr lang="en-US" sz="4400" dirty="0"/>
            </a:br>
            <a:r>
              <a:rPr lang="en-US" sz="4400" dirty="0"/>
              <a:t>Atlantic Alumina </a:t>
            </a:r>
            <a:br>
              <a:rPr lang="en-US" sz="4400" dirty="0"/>
            </a:br>
            <a:r>
              <a:rPr lang="en-US" sz="4400" dirty="0"/>
              <a:t>(formerly Noranda Alumina)</a:t>
            </a:r>
            <a:br>
              <a:rPr lang="en-US" sz="4400" dirty="0"/>
            </a:br>
            <a:r>
              <a:rPr lang="en-US" sz="4400" dirty="0"/>
              <a:t>Gramercy Louisiana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D236-26DE-43F2-9715-7FD623501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663" y="6326210"/>
            <a:ext cx="9144000" cy="1655762"/>
          </a:xfrm>
        </p:spPr>
        <p:txBody>
          <a:bodyPr/>
          <a:lstStyle/>
          <a:p>
            <a:r>
              <a:rPr lang="en-US" dirty="0"/>
              <a:t>AQAD/Air Quality Modeling Group, 1/28/2022</a:t>
            </a:r>
          </a:p>
        </p:txBody>
      </p:sp>
    </p:spTree>
    <p:extLst>
      <p:ext uri="{BB962C8B-B14F-4D97-AF65-F5344CB8AC3E}">
        <p14:creationId xmlns:p14="http://schemas.microsoft.com/office/powerpoint/2010/main" val="71003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79405"/>
              </p:ext>
            </p:extLst>
          </p:nvPr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3899EF0-B0DB-4569-9EA7-09A30DB4CC7C}"/>
              </a:ext>
            </a:extLst>
          </p:cNvPr>
          <p:cNvSpPr txBox="1"/>
          <p:nvPr/>
        </p:nvSpPr>
        <p:spPr>
          <a:xfrm>
            <a:off x="173160" y="1305340"/>
            <a:ext cx="1707891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Mercury augmented from TRI reports  (2015 forward).</a:t>
            </a:r>
          </a:p>
          <a:p>
            <a:br>
              <a:rPr lang="en-US" dirty="0"/>
            </a:br>
            <a:r>
              <a:rPr lang="en-US" dirty="0"/>
              <a:t>Permit mentions mercury allowable emissions from Bauxite Processing Area Relief tank (1500 lb/year prior to 10/2020)</a:t>
            </a:r>
          </a:p>
        </p:txBody>
      </p:sp>
    </p:spTree>
    <p:extLst>
      <p:ext uri="{BB962C8B-B14F-4D97-AF65-F5344CB8AC3E}">
        <p14:creationId xmlns:p14="http://schemas.microsoft.com/office/powerpoint/2010/main" val="203034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2A2CE-1A67-4820-A9C3-F89B08E912D3}"/>
              </a:ext>
            </a:extLst>
          </p:cNvPr>
          <p:cNvSpPr txBox="1"/>
          <p:nvPr/>
        </p:nvSpPr>
        <p:spPr>
          <a:xfrm>
            <a:off x="173160" y="1305340"/>
            <a:ext cx="1793292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Lead augmented from boiler and turbine PM10-Filterable emissions in triennial inventories through 2014 (sometimes carried over from previous triennial inventory)</a:t>
            </a:r>
          </a:p>
          <a:p>
            <a:endParaRPr lang="en-US" dirty="0"/>
          </a:p>
          <a:p>
            <a:r>
              <a:rPr lang="en-US" dirty="0"/>
              <a:t>No lead emissions/limits in permit.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/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94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90AB20-EA68-4250-9C2E-0756F59CAC15}"/>
              </a:ext>
            </a:extLst>
          </p:cNvPr>
          <p:cNvSpPr txBox="1"/>
          <p:nvPr/>
        </p:nvSpPr>
        <p:spPr>
          <a:xfrm>
            <a:off x="173160" y="1305340"/>
            <a:ext cx="1793292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Chromium augmented from boiler and turbine PM10-Filterable emissions in triennial inventories through 2014 (sometimes carried over from previous triennial inventory)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 chromium emissions/limits in permit.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/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73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35671"/>
              </p:ext>
            </p:extLst>
          </p:nvPr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88D37B-F843-4D43-B62A-36CD44F8049B}"/>
              </a:ext>
            </a:extLst>
          </p:cNvPr>
          <p:cNvSpPr txBox="1"/>
          <p:nvPr/>
        </p:nvSpPr>
        <p:spPr>
          <a:xfrm>
            <a:off x="173160" y="1305340"/>
            <a:ext cx="1793292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 &amp; Cd augmented from boiler and turbine PM10-Filterable emissions in triennial inventories through 2014 (sometimes carried over from previous triennial inventory)</a:t>
            </a:r>
          </a:p>
          <a:p>
            <a:endParaRPr lang="en-US" dirty="0"/>
          </a:p>
          <a:p>
            <a:r>
              <a:rPr lang="en-US" dirty="0"/>
              <a:t>No Ni or Cd emissions/limits in permit.</a:t>
            </a:r>
          </a:p>
        </p:txBody>
      </p:sp>
    </p:spTree>
    <p:extLst>
      <p:ext uri="{BB962C8B-B14F-4D97-AF65-F5344CB8AC3E}">
        <p14:creationId xmlns:p14="http://schemas.microsoft.com/office/powerpoint/2010/main" val="416113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/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BB31A0-BE2B-42B0-A83A-15665CC6665E}"/>
              </a:ext>
            </a:extLst>
          </p:cNvPr>
          <p:cNvSpPr txBox="1"/>
          <p:nvPr/>
        </p:nvSpPr>
        <p:spPr>
          <a:xfrm>
            <a:off x="173160" y="1305340"/>
            <a:ext cx="1793292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Mn Co &amp; As augmented from boiler and turbine PM10-Filterable emissions in triennial inventories through 2014 (sometimes carried over from previous triennial inventory)</a:t>
            </a:r>
          </a:p>
          <a:p>
            <a:endParaRPr lang="en-US" dirty="0"/>
          </a:p>
          <a:p>
            <a:r>
              <a:rPr lang="en-US" dirty="0"/>
              <a:t>No Mn Co or As emissions/limits in permit.</a:t>
            </a:r>
          </a:p>
        </p:txBody>
      </p:sp>
    </p:spTree>
    <p:extLst>
      <p:ext uri="{BB962C8B-B14F-4D97-AF65-F5344CB8AC3E}">
        <p14:creationId xmlns:p14="http://schemas.microsoft.com/office/powerpoint/2010/main" val="406339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81235"/>
              </p:ext>
            </p:extLst>
          </p:nvPr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D6CA2E-5C5C-44FB-8ADD-CF66648C3050}"/>
              </a:ext>
            </a:extLst>
          </p:cNvPr>
          <p:cNvSpPr txBox="1"/>
          <p:nvPr/>
        </p:nvSpPr>
        <p:spPr>
          <a:xfrm>
            <a:off x="173160" y="1305340"/>
            <a:ext cx="179329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Chlorine augmented from TRI reports  (2014 forward).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Permit mentions allowable emissions from Bauxite Processing Area cooling tower and water treatment (50 lb/year)</a:t>
            </a:r>
          </a:p>
        </p:txBody>
      </p:sp>
    </p:spTree>
    <p:extLst>
      <p:ext uri="{BB962C8B-B14F-4D97-AF65-F5344CB8AC3E}">
        <p14:creationId xmlns:p14="http://schemas.microsoft.com/office/powerpoint/2010/main" val="173292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/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50DEC6-CF73-44BD-A39C-92AA68B03F7F}"/>
              </a:ext>
            </a:extLst>
          </p:cNvPr>
          <p:cNvSpPr txBox="1"/>
          <p:nvPr/>
        </p:nvSpPr>
        <p:spPr>
          <a:xfrm>
            <a:off x="173160" y="756700"/>
            <a:ext cx="1793292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BTX augmented from boiler turbine and IC engine VOC emissions in triennial inventories through 2011 and annually thereafter (2009 carried over from previous triennial inventory)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Permit limits:</a:t>
            </a:r>
            <a:br>
              <a:rPr lang="en-US" dirty="0"/>
            </a:br>
            <a:r>
              <a:rPr lang="en-US" sz="1600" dirty="0"/>
              <a:t>Benzene 312 lb/yr</a:t>
            </a:r>
            <a:br>
              <a:rPr lang="en-US" sz="1600" dirty="0"/>
            </a:br>
            <a:r>
              <a:rPr lang="en-US" sz="1600" dirty="0"/>
              <a:t>Toluene 5066 lb/yr</a:t>
            </a:r>
            <a:br>
              <a:rPr lang="en-US" sz="1600" dirty="0"/>
            </a:br>
            <a:r>
              <a:rPr lang="en-US" sz="1600" dirty="0"/>
              <a:t>Xylenes 52 lb/yr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2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7006"/>
              </p:ext>
            </p:extLst>
          </p:nvPr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140694-3924-471A-A251-0945D2757D91}"/>
              </a:ext>
            </a:extLst>
          </p:cNvPr>
          <p:cNvSpPr txBox="1"/>
          <p:nvPr/>
        </p:nvSpPr>
        <p:spPr>
          <a:xfrm>
            <a:off x="173160" y="1305340"/>
            <a:ext cx="1793292" cy="5386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CH20 augmented from boiler turbine and IC engine VOC emissions in triennial inventories through 2014 (sometimes carried over from previous triennial inventory)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Permit limit:</a:t>
            </a:r>
            <a:br>
              <a:rPr lang="en-US" dirty="0"/>
            </a:br>
            <a:r>
              <a:rPr lang="en-US" sz="2000" dirty="0"/>
              <a:t>9616</a:t>
            </a:r>
            <a:r>
              <a:rPr lang="en-US" dirty="0"/>
              <a:t> lb/yr (mostly from boilers)</a:t>
            </a:r>
            <a:br>
              <a:rPr lang="en-US" sz="1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7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/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B2BFF9-B236-4BFA-9CB5-5D204F538E18}"/>
              </a:ext>
            </a:extLst>
          </p:cNvPr>
          <p:cNvSpPr txBox="1"/>
          <p:nvPr/>
        </p:nvSpPr>
        <p:spPr>
          <a:xfrm>
            <a:off x="114027" y="295546"/>
            <a:ext cx="1651959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Hexane augmented from boiler turbine and IC engine VOC emissions in triennial inventories through 2011, and annually thereafter (sometimes carried over from previous triennial inventory)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Permit limit:</a:t>
            </a:r>
            <a:br>
              <a:rPr lang="en-US" dirty="0"/>
            </a:br>
            <a:r>
              <a:rPr lang="en-US" dirty="0"/>
              <a:t>170 lb/yr (Bauxite Processes Relief Tank)</a:t>
            </a:r>
          </a:p>
        </p:txBody>
      </p:sp>
    </p:spTree>
    <p:extLst>
      <p:ext uri="{BB962C8B-B14F-4D97-AF65-F5344CB8AC3E}">
        <p14:creationId xmlns:p14="http://schemas.microsoft.com/office/powerpoint/2010/main" val="403457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/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BE3B45-DE6A-40D8-8034-98073FBD551B}"/>
              </a:ext>
            </a:extLst>
          </p:cNvPr>
          <p:cNvSpPr txBox="1"/>
          <p:nvPr/>
        </p:nvSpPr>
        <p:spPr>
          <a:xfrm>
            <a:off x="173160" y="756700"/>
            <a:ext cx="1793292" cy="5047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Naphthalene augmented from boiler turbine and IC engine VOC emissions in triennial inventories through 2011 and annually thereafter (sometimes carried over from previous triennial inventory)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Permit limit:</a:t>
            </a:r>
            <a:br>
              <a:rPr lang="en-US" dirty="0"/>
            </a:br>
            <a:r>
              <a:rPr lang="en-US" dirty="0"/>
              <a:t>730 lb/yr</a:t>
            </a:r>
          </a:p>
        </p:txBody>
      </p:sp>
    </p:spTree>
    <p:extLst>
      <p:ext uri="{BB962C8B-B14F-4D97-AF65-F5344CB8AC3E}">
        <p14:creationId xmlns:p14="http://schemas.microsoft.com/office/powerpoint/2010/main" val="370623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6" t="18396" r="7862" b="17988"/>
          <a:stretch/>
        </p:blipFill>
        <p:spPr>
          <a:xfrm>
            <a:off x="9202067" y="793956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/>
              <a:t>NEXUS: </a:t>
            </a:r>
            <a:r>
              <a:rPr lang="en-US" sz="3600" b="1" dirty="0">
                <a:solidFill>
                  <a:srgbClr val="FFFF00"/>
                </a:solidFill>
              </a:rPr>
              <a:t>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9590BB6-C56E-4746-BD6F-28D06F107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Air Toxics Monitoring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 &amp; -2018)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Air Toxics Risk Data &amp;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Conc. (fused AQ)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NEI County &amp;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Facility Emissions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Ambient/Design Value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Environmental Justice &amp; Demographic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Advance Area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Multi-Pollutant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Ambient and/or Risk National &amp; Areal Mapping 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Map Overlay with NAA, Advance Area, Class-I Area, or Tribal Area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Display Major Point Emissions Sites/Data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Display Monitoring Sites &amp; Trend Data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Data Query, Search, Filter &amp; Export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Provide Source Category Emissions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Provide Sector Emissions Summary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Proximity Screening Analysis (ongoing)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Include EJ/Demographic Indicators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164" y="1310705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0A0009B-754A-43EE-915D-46A21EFAE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164" y="1774476"/>
            <a:ext cx="2910859" cy="17365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93956"/>
            <a:ext cx="1612940" cy="428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310705"/>
            <a:ext cx="1628544" cy="6447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  <a:endCxn id="28" idx="0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X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554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/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281187-E78B-4DDD-9909-328D284E1C8D}"/>
              </a:ext>
            </a:extLst>
          </p:cNvPr>
          <p:cNvSpPr txBox="1"/>
          <p:nvPr/>
        </p:nvSpPr>
        <p:spPr>
          <a:xfrm>
            <a:off x="173160" y="756700"/>
            <a:ext cx="1793292" cy="4985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Acetaldehyde augmented from IC engine VOC emissions in recent inventories</a:t>
            </a:r>
          </a:p>
          <a:p>
            <a:br>
              <a:rPr lang="en-US" dirty="0"/>
            </a:br>
            <a:r>
              <a:rPr lang="en-US" dirty="0"/>
              <a:t>Permit limits:</a:t>
            </a:r>
            <a:br>
              <a:rPr lang="en-US" dirty="0"/>
            </a:br>
            <a:r>
              <a:rPr lang="en-US" sz="1600" dirty="0"/>
              <a:t>Acetaldehyde 9026 lb/yr</a:t>
            </a:r>
          </a:p>
          <a:p>
            <a:r>
              <a:rPr lang="en-US" sz="1600" dirty="0"/>
              <a:t>Acrolein	8 lb/yr</a:t>
            </a:r>
          </a:p>
          <a:p>
            <a:br>
              <a:rPr lang="en-US" dirty="0"/>
            </a:br>
            <a:r>
              <a:rPr lang="en-US" dirty="0"/>
              <a:t>Permit does not mention ethylene dibromide or ethylene dichloride.</a:t>
            </a:r>
          </a:p>
        </p:txBody>
      </p:sp>
    </p:spTree>
    <p:extLst>
      <p:ext uri="{BB962C8B-B14F-4D97-AF65-F5344CB8AC3E}">
        <p14:creationId xmlns:p14="http://schemas.microsoft.com/office/powerpoint/2010/main" val="1983348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DE3893-EE71-48A1-8616-25DA0ADD0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07257"/>
              </p:ext>
            </p:extLst>
          </p:nvPr>
        </p:nvGraphicFramePr>
        <p:xfrm>
          <a:off x="1765986" y="288324"/>
          <a:ext cx="8660027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3309C7-5D93-4306-9E3B-4FD56A8BCB94}"/>
              </a:ext>
            </a:extLst>
          </p:cNvPr>
          <p:cNvSpPr txBox="1"/>
          <p:nvPr/>
        </p:nvSpPr>
        <p:spPr>
          <a:xfrm>
            <a:off x="173160" y="756700"/>
            <a:ext cx="1793292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PAHs augmented from boiler turbine and IC engine PM10-Filterable emissions in inventories (sometimes carried over from previous triennial inventory)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Permit limit:</a:t>
            </a:r>
            <a:br>
              <a:rPr lang="en-US" dirty="0"/>
            </a:br>
            <a:r>
              <a:rPr lang="en-US" dirty="0"/>
              <a:t>16 lb/yr (mostly from Red Mud Management Area pumps)</a:t>
            </a:r>
          </a:p>
        </p:txBody>
      </p:sp>
    </p:spTree>
    <p:extLst>
      <p:ext uri="{BB962C8B-B14F-4D97-AF65-F5344CB8AC3E}">
        <p14:creationId xmlns:p14="http://schemas.microsoft.com/office/powerpoint/2010/main" val="288381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ECDC00-A9C1-4EB7-90B4-4A9C293F5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" y="50799"/>
            <a:ext cx="12164786" cy="6759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82CB2-CB6D-4637-8DF3-4643CE25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29" y="3109426"/>
            <a:ext cx="5358071" cy="373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C16C67-E85F-454F-955D-93E7A349BEDB}"/>
              </a:ext>
            </a:extLst>
          </p:cNvPr>
          <p:cNvCxnSpPr>
            <a:cxnSpLocks/>
          </p:cNvCxnSpPr>
          <p:nvPr/>
        </p:nvCxnSpPr>
        <p:spPr>
          <a:xfrm flipH="1" flipV="1">
            <a:off x="4150724" y="3744376"/>
            <a:ext cx="6783976" cy="1147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897312-5AD4-49A4-BF64-7CC0EF730CDC}"/>
              </a:ext>
            </a:extLst>
          </p:cNvPr>
          <p:cNvCxnSpPr>
            <a:cxnSpLocks/>
          </p:cNvCxnSpPr>
          <p:nvPr/>
        </p:nvCxnSpPr>
        <p:spPr>
          <a:xfrm flipH="1" flipV="1">
            <a:off x="4166790" y="3763173"/>
            <a:ext cx="2745369" cy="7469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26040B-6C79-4485-A21F-CF0138847B82}"/>
              </a:ext>
            </a:extLst>
          </p:cNvPr>
          <p:cNvSpPr txBox="1"/>
          <p:nvPr/>
        </p:nvSpPr>
        <p:spPr>
          <a:xfrm>
            <a:off x="2909885" y="2940003"/>
            <a:ext cx="3370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“Noranda Alumina” Facility</a:t>
            </a:r>
            <a:br>
              <a:rPr lang="en-US" sz="1600" b="1" dirty="0"/>
            </a:br>
            <a:r>
              <a:rPr lang="en-US" sz="1600" b="1" dirty="0"/>
              <a:t>Gramercy, Louisiana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3EE1B-7D87-40CD-8E50-A2671D0DCFDF}"/>
              </a:ext>
            </a:extLst>
          </p:cNvPr>
          <p:cNvSpPr txBox="1"/>
          <p:nvPr/>
        </p:nvSpPr>
        <p:spPr>
          <a:xfrm>
            <a:off x="4707392" y="4220409"/>
            <a:ext cx="1989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New Orlean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0A8-9986-49E4-9960-BD698A96AAA9}"/>
              </a:ext>
            </a:extLst>
          </p:cNvPr>
          <p:cNvSpPr txBox="1"/>
          <p:nvPr/>
        </p:nvSpPr>
        <p:spPr>
          <a:xfrm>
            <a:off x="2356090" y="47626"/>
            <a:ext cx="8750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“NEXUS” Advanced Screening Tool: </a:t>
            </a:r>
            <a:r>
              <a:rPr lang="en-US" sz="2400" b="1" dirty="0">
                <a:solidFill>
                  <a:srgbClr val="0000FF"/>
                </a:solidFill>
              </a:rPr>
              <a:t>MP &amp; EJ Analysis (County-level)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E14567-6729-4F52-AB63-BD0DE410165B}"/>
              </a:ext>
            </a:extLst>
          </p:cNvPr>
          <p:cNvSpPr/>
          <p:nvPr/>
        </p:nvSpPr>
        <p:spPr>
          <a:xfrm>
            <a:off x="8364178" y="3717528"/>
            <a:ext cx="884597" cy="368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81074-0375-47E3-9D2B-29EF393BD090}"/>
              </a:ext>
            </a:extLst>
          </p:cNvPr>
          <p:cNvSpPr txBox="1"/>
          <p:nvPr/>
        </p:nvSpPr>
        <p:spPr>
          <a:xfrm>
            <a:off x="2050869" y="2420159"/>
            <a:ext cx="1989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Baton Rouge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34DC8E-8289-4331-BF29-178B74708763}"/>
              </a:ext>
            </a:extLst>
          </p:cNvPr>
          <p:cNvSpPr/>
          <p:nvPr/>
        </p:nvSpPr>
        <p:spPr>
          <a:xfrm>
            <a:off x="241387" y="3430586"/>
            <a:ext cx="1015913" cy="1079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572CEF-A51B-487B-9490-07AE6A0F55D1}"/>
              </a:ext>
            </a:extLst>
          </p:cNvPr>
          <p:cNvCxnSpPr>
            <a:cxnSpLocks/>
          </p:cNvCxnSpPr>
          <p:nvPr/>
        </p:nvCxnSpPr>
        <p:spPr>
          <a:xfrm flipH="1" flipV="1">
            <a:off x="4166790" y="3763174"/>
            <a:ext cx="4197388" cy="16551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85F7F-8173-45DB-B5BC-690F51696EF8}"/>
              </a:ext>
            </a:extLst>
          </p:cNvPr>
          <p:cNvCxnSpPr>
            <a:cxnSpLocks/>
          </p:cNvCxnSpPr>
          <p:nvPr/>
        </p:nvCxnSpPr>
        <p:spPr>
          <a:xfrm flipH="1" flipV="1">
            <a:off x="4166790" y="3744984"/>
            <a:ext cx="5483048" cy="19262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D47F0-EB6A-415E-9955-33B32008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1" y="339205"/>
            <a:ext cx="12034698" cy="6518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26040B-6C79-4485-A21F-CF0138847B82}"/>
              </a:ext>
            </a:extLst>
          </p:cNvPr>
          <p:cNvSpPr txBox="1"/>
          <p:nvPr/>
        </p:nvSpPr>
        <p:spPr>
          <a:xfrm>
            <a:off x="2725782" y="3292994"/>
            <a:ext cx="3370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“Noranda Alumina” Facility</a:t>
            </a:r>
            <a:br>
              <a:rPr lang="en-US" sz="1800" b="1" dirty="0"/>
            </a:br>
            <a:r>
              <a:rPr lang="en-US" sz="1800" b="1" dirty="0"/>
              <a:t>Gramercy, Louisiana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3EE1B-7D87-40CD-8E50-A2671D0DCFDF}"/>
              </a:ext>
            </a:extLst>
          </p:cNvPr>
          <p:cNvSpPr txBox="1"/>
          <p:nvPr/>
        </p:nvSpPr>
        <p:spPr>
          <a:xfrm>
            <a:off x="5101045" y="4781164"/>
            <a:ext cx="1989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New Orlean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0A8-9986-49E4-9960-BD698A96AAA9}"/>
              </a:ext>
            </a:extLst>
          </p:cNvPr>
          <p:cNvSpPr txBox="1"/>
          <p:nvPr/>
        </p:nvSpPr>
        <p:spPr>
          <a:xfrm>
            <a:off x="1297579" y="-52251"/>
            <a:ext cx="9257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“Proximity Analysis”: </a:t>
            </a:r>
            <a:r>
              <a:rPr lang="en-US" sz="2400" b="1" dirty="0">
                <a:solidFill>
                  <a:srgbClr val="0000FF"/>
                </a:solidFill>
              </a:rPr>
              <a:t>Community MP &amp; EJ Analysis (Census tract-level)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897312-5AD4-49A4-BF64-7CC0EF730CDC}"/>
              </a:ext>
            </a:extLst>
          </p:cNvPr>
          <p:cNvCxnSpPr>
            <a:cxnSpLocks/>
          </p:cNvCxnSpPr>
          <p:nvPr/>
        </p:nvCxnSpPr>
        <p:spPr>
          <a:xfrm flipH="1" flipV="1">
            <a:off x="4257403" y="4159023"/>
            <a:ext cx="2953022" cy="7273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C12A03-F046-48CE-98A7-14809B746114}"/>
              </a:ext>
            </a:extLst>
          </p:cNvPr>
          <p:cNvCxnSpPr>
            <a:cxnSpLocks/>
          </p:cNvCxnSpPr>
          <p:nvPr/>
        </p:nvCxnSpPr>
        <p:spPr>
          <a:xfrm flipH="1" flipV="1">
            <a:off x="4257403" y="4159022"/>
            <a:ext cx="6716210" cy="11187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41E215-D4A6-4222-9CDF-050C28B93BBF}"/>
              </a:ext>
            </a:extLst>
          </p:cNvPr>
          <p:cNvSpPr txBox="1"/>
          <p:nvPr/>
        </p:nvSpPr>
        <p:spPr>
          <a:xfrm>
            <a:off x="1881050" y="2244506"/>
            <a:ext cx="1989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Baton </a:t>
            </a:r>
            <a:r>
              <a:rPr lang="en-US" b="1" dirty="0"/>
              <a:t>R</a:t>
            </a:r>
            <a:r>
              <a:rPr lang="en-US" sz="1800" b="1" dirty="0"/>
              <a:t>ouge</a:t>
            </a:r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DBE3C4-ED6C-42E2-B12D-18B6ACD93AC0}"/>
              </a:ext>
            </a:extLst>
          </p:cNvPr>
          <p:cNvSpPr/>
          <p:nvPr/>
        </p:nvSpPr>
        <p:spPr>
          <a:xfrm>
            <a:off x="10764479" y="1915521"/>
            <a:ext cx="759824" cy="560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28F3D-5FCB-46F4-91A4-8B71C1D9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3792"/>
            <a:ext cx="12192000" cy="660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26040B-6C79-4485-A21F-CF0138847B82}"/>
              </a:ext>
            </a:extLst>
          </p:cNvPr>
          <p:cNvSpPr txBox="1"/>
          <p:nvPr/>
        </p:nvSpPr>
        <p:spPr>
          <a:xfrm>
            <a:off x="2725781" y="3500205"/>
            <a:ext cx="3370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“Noranda Alumina” Facility</a:t>
            </a:r>
            <a:br>
              <a:rPr lang="en-US" sz="1800" b="1" dirty="0"/>
            </a:br>
            <a:r>
              <a:rPr lang="en-US" sz="1800" b="1" dirty="0"/>
              <a:t>Gramercy, Louisiana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3EE1B-7D87-40CD-8E50-A2671D0DCFDF}"/>
              </a:ext>
            </a:extLst>
          </p:cNvPr>
          <p:cNvSpPr txBox="1"/>
          <p:nvPr/>
        </p:nvSpPr>
        <p:spPr>
          <a:xfrm>
            <a:off x="6215470" y="4228714"/>
            <a:ext cx="1989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New Orlean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0A8-9986-49E4-9960-BD698A96AAA9}"/>
              </a:ext>
            </a:extLst>
          </p:cNvPr>
          <p:cNvSpPr txBox="1"/>
          <p:nvPr/>
        </p:nvSpPr>
        <p:spPr>
          <a:xfrm>
            <a:off x="1297579" y="-52251"/>
            <a:ext cx="9257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“Proximity Analysis”: </a:t>
            </a:r>
            <a:r>
              <a:rPr lang="en-US" sz="2400" b="1" dirty="0">
                <a:solidFill>
                  <a:srgbClr val="0000FF"/>
                </a:solidFill>
              </a:rPr>
              <a:t>EJ/demographics (EJSCREEN data)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1E215-D4A6-4222-9CDF-050C28B93BBF}"/>
              </a:ext>
            </a:extLst>
          </p:cNvPr>
          <p:cNvSpPr txBox="1"/>
          <p:nvPr/>
        </p:nvSpPr>
        <p:spPr>
          <a:xfrm>
            <a:off x="1473310" y="2427015"/>
            <a:ext cx="1989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Baton </a:t>
            </a:r>
            <a:r>
              <a:rPr lang="en-US" b="1" dirty="0"/>
              <a:t>R</a:t>
            </a:r>
            <a:r>
              <a:rPr lang="en-US" sz="1800" b="1" dirty="0"/>
              <a:t>ouge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AB6243-36E5-4AB6-9B7B-8D9BFAC0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868" y="4076700"/>
            <a:ext cx="3961093" cy="2781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897312-5AD4-49A4-BF64-7CC0EF730CDC}"/>
              </a:ext>
            </a:extLst>
          </p:cNvPr>
          <p:cNvCxnSpPr>
            <a:cxnSpLocks/>
          </p:cNvCxnSpPr>
          <p:nvPr/>
        </p:nvCxnSpPr>
        <p:spPr>
          <a:xfrm flipH="1" flipV="1">
            <a:off x="4606371" y="4341725"/>
            <a:ext cx="3775629" cy="8136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C12A03-F046-48CE-98A7-14809B746114}"/>
              </a:ext>
            </a:extLst>
          </p:cNvPr>
          <p:cNvCxnSpPr>
            <a:cxnSpLocks/>
          </p:cNvCxnSpPr>
          <p:nvPr/>
        </p:nvCxnSpPr>
        <p:spPr>
          <a:xfrm flipH="1" flipV="1">
            <a:off x="4606371" y="4341725"/>
            <a:ext cx="6528354" cy="1135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0820411-F080-41F0-87E5-1C60441D4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846" y="1080280"/>
            <a:ext cx="2011758" cy="30579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0F70FCC-6272-42C7-AA08-F5DD6522D623}"/>
              </a:ext>
            </a:extLst>
          </p:cNvPr>
          <p:cNvSpPr/>
          <p:nvPr/>
        </p:nvSpPr>
        <p:spPr>
          <a:xfrm>
            <a:off x="239155" y="2713693"/>
            <a:ext cx="1234155" cy="12256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5CBF6C-CAC7-45E8-A13D-3A7ED53FBC8D}"/>
              </a:ext>
            </a:extLst>
          </p:cNvPr>
          <p:cNvSpPr/>
          <p:nvPr/>
        </p:nvSpPr>
        <p:spPr>
          <a:xfrm>
            <a:off x="10687631" y="786122"/>
            <a:ext cx="759824" cy="200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F13262-1561-4444-A394-03024960851F}"/>
              </a:ext>
            </a:extLst>
          </p:cNvPr>
          <p:cNvSpPr/>
          <p:nvPr/>
        </p:nvSpPr>
        <p:spPr>
          <a:xfrm>
            <a:off x="11424535" y="786122"/>
            <a:ext cx="759824" cy="200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F7B51C-4B1C-4E9C-8BC5-2AF302C1F3E3}"/>
              </a:ext>
            </a:extLst>
          </p:cNvPr>
          <p:cNvSpPr/>
          <p:nvPr/>
        </p:nvSpPr>
        <p:spPr>
          <a:xfrm>
            <a:off x="2169382" y="715566"/>
            <a:ext cx="1336765" cy="2491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6C206E-0CC0-4287-9997-1F395D7C0E09}"/>
              </a:ext>
            </a:extLst>
          </p:cNvPr>
          <p:cNvCxnSpPr>
            <a:cxnSpLocks/>
          </p:cNvCxnSpPr>
          <p:nvPr/>
        </p:nvCxnSpPr>
        <p:spPr>
          <a:xfrm flipH="1" flipV="1">
            <a:off x="2946622" y="986530"/>
            <a:ext cx="1453928" cy="295279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4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6170B-5C2C-4059-8E64-A3228C18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3" y="644434"/>
            <a:ext cx="11044102" cy="59375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6EA0A8-9986-49E4-9960-BD698A96AAA9}"/>
              </a:ext>
            </a:extLst>
          </p:cNvPr>
          <p:cNvSpPr txBox="1"/>
          <p:nvPr/>
        </p:nvSpPr>
        <p:spPr>
          <a:xfrm>
            <a:off x="915363" y="29477"/>
            <a:ext cx="10440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“Proximity Analysis” (Radius of Analysis) : Summary Plot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B16C0-8362-4256-8CDE-C9B528152420}"/>
              </a:ext>
            </a:extLst>
          </p:cNvPr>
          <p:cNvSpPr/>
          <p:nvPr/>
        </p:nvSpPr>
        <p:spPr>
          <a:xfrm>
            <a:off x="7289074" y="923108"/>
            <a:ext cx="4066903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2A478-55DC-4688-B6A0-3B4D7755E340}"/>
              </a:ext>
            </a:extLst>
          </p:cNvPr>
          <p:cNvSpPr/>
          <p:nvPr/>
        </p:nvSpPr>
        <p:spPr>
          <a:xfrm>
            <a:off x="6657704" y="1454219"/>
            <a:ext cx="1119052" cy="200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E1955-E358-46A8-923F-0DEB0225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4" y="375631"/>
            <a:ext cx="10249988" cy="64823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1B16C0-8362-4256-8CDE-C9B528152420}"/>
              </a:ext>
            </a:extLst>
          </p:cNvPr>
          <p:cNvSpPr/>
          <p:nvPr/>
        </p:nvSpPr>
        <p:spPr>
          <a:xfrm>
            <a:off x="1713414" y="1314996"/>
            <a:ext cx="2841170" cy="200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2A478-55DC-4688-B6A0-3B4D7755E340}"/>
              </a:ext>
            </a:extLst>
          </p:cNvPr>
          <p:cNvSpPr/>
          <p:nvPr/>
        </p:nvSpPr>
        <p:spPr>
          <a:xfrm>
            <a:off x="836023" y="837184"/>
            <a:ext cx="5617027" cy="200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315ECF-19E7-476B-A910-251B47F813CE}"/>
              </a:ext>
            </a:extLst>
          </p:cNvPr>
          <p:cNvSpPr/>
          <p:nvPr/>
        </p:nvSpPr>
        <p:spPr>
          <a:xfrm>
            <a:off x="1230088" y="2599509"/>
            <a:ext cx="9011191" cy="988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3B7DC-47D6-425B-A64E-3D90528B32AC}"/>
              </a:ext>
            </a:extLst>
          </p:cNvPr>
          <p:cNvSpPr/>
          <p:nvPr/>
        </p:nvSpPr>
        <p:spPr>
          <a:xfrm>
            <a:off x="1230088" y="4572002"/>
            <a:ext cx="9011191" cy="5138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BB3763-4675-47F1-8DCA-201344316CF1}"/>
              </a:ext>
            </a:extLst>
          </p:cNvPr>
          <p:cNvSpPr txBox="1"/>
          <p:nvPr/>
        </p:nvSpPr>
        <p:spPr>
          <a:xfrm>
            <a:off x="915363" y="293"/>
            <a:ext cx="10440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“Proximity Analysis</a:t>
            </a:r>
            <a:r>
              <a:rPr lang="en-US" sz="2400" b="1">
                <a:solidFill>
                  <a:srgbClr val="FF0000"/>
                </a:solidFill>
              </a:rPr>
              <a:t>” (Radius of Analysis) : </a:t>
            </a:r>
            <a:r>
              <a:rPr lang="en-US" sz="2400" b="1" dirty="0">
                <a:solidFill>
                  <a:srgbClr val="FF0000"/>
                </a:solidFill>
              </a:rPr>
              <a:t>Summary Table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7B24-437B-4F9C-841F-D8E4FA22A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Emissions of Air Toxics from</a:t>
            </a:r>
            <a:br>
              <a:rPr lang="en-US" sz="4400" dirty="0"/>
            </a:br>
            <a:r>
              <a:rPr lang="en-US" sz="4400" dirty="0"/>
              <a:t>Atlantic Alumina </a:t>
            </a:r>
            <a:br>
              <a:rPr lang="en-US" sz="4400" dirty="0"/>
            </a:br>
            <a:r>
              <a:rPr lang="en-US" sz="4400" dirty="0"/>
              <a:t>(formerly Noranda Alumina)</a:t>
            </a:r>
            <a:br>
              <a:rPr lang="en-US" sz="4400" dirty="0"/>
            </a:br>
            <a:r>
              <a:rPr lang="en-US" sz="4400" dirty="0"/>
              <a:t>Gramercy Louisiana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D236-26DE-43F2-9715-7FD623501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1/26/2022</a:t>
            </a:r>
          </a:p>
        </p:txBody>
      </p:sp>
    </p:spTree>
    <p:extLst>
      <p:ext uri="{BB962C8B-B14F-4D97-AF65-F5344CB8AC3E}">
        <p14:creationId xmlns:p14="http://schemas.microsoft.com/office/powerpoint/2010/main" val="208222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8664-7F60-4768-85B4-17239A7D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7BAE-6CEB-4593-8209-E449083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Facility has Title V Permit</a:t>
            </a:r>
          </a:p>
          <a:p>
            <a:pPr lvl="1"/>
            <a:r>
              <a:rPr lang="en-US" dirty="0"/>
              <a:t>Lead emissions not mentioned in permit documents </a:t>
            </a:r>
          </a:p>
          <a:p>
            <a:r>
              <a:rPr lang="en-US" dirty="0"/>
              <a:t>Total HAP emissions reported in EIS approximately 10 </a:t>
            </a:r>
            <a:r>
              <a:rPr lang="en-US" dirty="0" err="1"/>
              <a:t>tpy</a:t>
            </a:r>
            <a:r>
              <a:rPr lang="en-US" dirty="0"/>
              <a:t> (2017-2019) </a:t>
            </a:r>
          </a:p>
          <a:p>
            <a:r>
              <a:rPr lang="en-US" dirty="0"/>
              <a:t>Facility reports Chlorine (since 2009) and Mercury (since 2013) to TRI</a:t>
            </a:r>
          </a:p>
          <a:p>
            <a:r>
              <a:rPr lang="en-US" dirty="0"/>
              <a:t>LADEQ did not report any HAP for this facility to EIS for NEI</a:t>
            </a:r>
          </a:p>
          <a:p>
            <a:pPr lvl="1"/>
            <a:r>
              <a:rPr lang="en-US" dirty="0"/>
              <a:t>NEI HAPs from TRI and HAP Augmentation profiles (no Lead was augmented)</a:t>
            </a:r>
          </a:p>
          <a:p>
            <a:r>
              <a:rPr lang="en-US" dirty="0" err="1"/>
              <a:t>AirToxScreen</a:t>
            </a:r>
            <a:r>
              <a:rPr lang="en-US" dirty="0"/>
              <a:t> SLT Review of 2017 Emissions &amp; AERMOD-based chronic risks show low cancer and non-cancer risks</a:t>
            </a:r>
          </a:p>
          <a:p>
            <a:pPr lvl="1"/>
            <a:r>
              <a:rPr lang="en-US" dirty="0"/>
              <a:t>Lead and mercury did not undergo multipathway modeling in this analysis</a:t>
            </a:r>
          </a:p>
          <a:p>
            <a:pPr lvl="1"/>
            <a:r>
              <a:rPr lang="en-US" dirty="0"/>
              <a:t>MIR Cancer Risk 0.021 per million</a:t>
            </a:r>
          </a:p>
          <a:p>
            <a:pPr lvl="1"/>
            <a:r>
              <a:rPr lang="en-US" dirty="0"/>
              <a:t>MIR Respiratory Hazard Index 0.0012</a:t>
            </a:r>
          </a:p>
          <a:p>
            <a:pPr lvl="1"/>
            <a:r>
              <a:rPr lang="en-US" dirty="0"/>
              <a:t>MIR Neurological Hazard Index 0.0068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5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1127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黑体</vt:lpstr>
      <vt:lpstr>Arial</vt:lpstr>
      <vt:lpstr>Arial Black</vt:lpstr>
      <vt:lpstr>Calibri</vt:lpstr>
      <vt:lpstr>Calibri Light</vt:lpstr>
      <vt:lpstr>Office Theme</vt:lpstr>
      <vt:lpstr>2_EMPA课题组模板</vt:lpstr>
      <vt:lpstr>“NEXUS” Advanced Screening Tool (Multi-pollutant risk &amp; EJ analysis  based on 2017 PM2.5/O3/AT risk data)  for Emissions of Air Toxics from Atlantic Alumina  (formerly Noranda Alumina) Gramercy Louisiana</vt:lpstr>
      <vt:lpstr>NEXUS: Data Inputs and Major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Emissions of Air Toxics from Atlantic Alumina  (formerly Noranda Alumina) Gramercy Louisiana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Emissions of Air Toxics from Atlantic Alumina  (formerly Noranda Alumina) Gramercy Louisiana</dc:title>
  <dc:creator>Diem, Art</dc:creator>
  <cp:lastModifiedBy>Jang, Carey</cp:lastModifiedBy>
  <cp:revision>30</cp:revision>
  <dcterms:created xsi:type="dcterms:W3CDTF">2022-01-26T14:03:11Z</dcterms:created>
  <dcterms:modified xsi:type="dcterms:W3CDTF">2022-01-31T21:22:54Z</dcterms:modified>
</cp:coreProperties>
</file>