
<file path=[Content_Types].xml><?xml version="1.0" encoding="utf-8"?>
<Types xmlns="http://schemas.openxmlformats.org/package/2006/content-types">
  <Default Extension="jpeg" ContentType="image/jpeg"/>
  <Default Extension="jxr"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3"/>
    <p:sldMasterId id="2147483688" r:id="rId4"/>
  </p:sldMasterIdLst>
  <p:notesMasterIdLst>
    <p:notesMasterId r:id="rId64"/>
  </p:notesMasterIdLst>
  <p:sldIdLst>
    <p:sldId id="263" r:id="rId5"/>
    <p:sldId id="269" r:id="rId6"/>
    <p:sldId id="273" r:id="rId7"/>
    <p:sldId id="1188" r:id="rId8"/>
    <p:sldId id="1422" r:id="rId9"/>
    <p:sldId id="1423" r:id="rId10"/>
    <p:sldId id="1424" r:id="rId11"/>
    <p:sldId id="1461" r:id="rId12"/>
    <p:sldId id="1266" r:id="rId13"/>
    <p:sldId id="1486" r:id="rId14"/>
    <p:sldId id="1249" r:id="rId15"/>
    <p:sldId id="1415" r:id="rId16"/>
    <p:sldId id="1416" r:id="rId17"/>
    <p:sldId id="1417" r:id="rId18"/>
    <p:sldId id="1418" r:id="rId19"/>
    <p:sldId id="1421" r:id="rId20"/>
    <p:sldId id="1419" r:id="rId21"/>
    <p:sldId id="1420" r:id="rId22"/>
    <p:sldId id="1287" r:id="rId23"/>
    <p:sldId id="1218" r:id="rId24"/>
    <p:sldId id="1344" r:id="rId25"/>
    <p:sldId id="1345" r:id="rId26"/>
    <p:sldId id="1227" r:id="rId27"/>
    <p:sldId id="1373" r:id="rId28"/>
    <p:sldId id="1450" r:id="rId29"/>
    <p:sldId id="1414" r:id="rId30"/>
    <p:sldId id="1413" r:id="rId31"/>
    <p:sldId id="1194" r:id="rId32"/>
    <p:sldId id="1489" r:id="rId33"/>
    <p:sldId id="1462" r:id="rId34"/>
    <p:sldId id="1488" r:id="rId35"/>
    <p:sldId id="1452" r:id="rId36"/>
    <p:sldId id="1491" r:id="rId37"/>
    <p:sldId id="1487" r:id="rId38"/>
    <p:sldId id="1453" r:id="rId39"/>
    <p:sldId id="1454" r:id="rId40"/>
    <p:sldId id="1455" r:id="rId41"/>
    <p:sldId id="1456" r:id="rId42"/>
    <p:sldId id="1457" r:id="rId43"/>
    <p:sldId id="1468" r:id="rId44"/>
    <p:sldId id="1469" r:id="rId45"/>
    <p:sldId id="1477" r:id="rId46"/>
    <p:sldId id="1478" r:id="rId47"/>
    <p:sldId id="1479" r:id="rId48"/>
    <p:sldId id="1480" r:id="rId49"/>
    <p:sldId id="1481" r:id="rId50"/>
    <p:sldId id="1482" r:id="rId51"/>
    <p:sldId id="1483" r:id="rId52"/>
    <p:sldId id="1470" r:id="rId53"/>
    <p:sldId id="1471" r:id="rId54"/>
    <p:sldId id="1484" r:id="rId55"/>
    <p:sldId id="1485" r:id="rId56"/>
    <p:sldId id="1472" r:id="rId57"/>
    <p:sldId id="1473" r:id="rId58"/>
    <p:sldId id="1474" r:id="rId59"/>
    <p:sldId id="1475" r:id="rId60"/>
    <p:sldId id="1460" r:id="rId61"/>
    <p:sldId id="1476" r:id="rId62"/>
    <p:sldId id="1174" r:id="rId6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initials="RL" lastIdx="1" clrIdx="0">
    <p:extLst>
      <p:ext uri="{19B8F6BF-5375-455C-9EA6-DF929625EA0E}">
        <p15:presenceInfo xmlns:p15="http://schemas.microsoft.com/office/powerpoint/2012/main" userId="Robin" providerId="None"/>
      </p:ext>
    </p:extLst>
  </p:cmAuthor>
  <p:cmAuthor id="2" name="Landis, Elizabeth" initials="LE" lastIdx="3" clrIdx="1">
    <p:extLst>
      <p:ext uri="{19B8F6BF-5375-455C-9EA6-DF929625EA0E}">
        <p15:presenceInfo xmlns:p15="http://schemas.microsoft.com/office/powerpoint/2012/main" userId="S::Landis.Elizabeth@epa.gov::ab5a0f48-4954-4e8f-b852-9bcaf16ccf62" providerId="AD"/>
      </p:ext>
    </p:extLst>
  </p:cmAuthor>
  <p:cmAuthor id="3" name="Fox, Tyler" initials="FT" lastIdx="6" clrIdx="2">
    <p:extLst>
      <p:ext uri="{19B8F6BF-5375-455C-9EA6-DF929625EA0E}">
        <p15:presenceInfo xmlns:p15="http://schemas.microsoft.com/office/powerpoint/2012/main" userId="S::Fox.Tyler@epa.gov::d3ca8bf6-d2c8-45ae-bf9b-8f74647f8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1A8239"/>
    <a:srgbClr val="0E5429"/>
    <a:srgbClr val="B3C4EB"/>
    <a:srgbClr val="FDFDC3"/>
    <a:srgbClr val="FEC3C2"/>
    <a:srgbClr val="849AEC"/>
    <a:srgbClr val="384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6" autoAdjust="0"/>
    <p:restoredTop sz="93245" autoAdjust="0"/>
  </p:normalViewPr>
  <p:slideViewPr>
    <p:cSldViewPr snapToGrid="0">
      <p:cViewPr>
        <p:scale>
          <a:sx n="38" d="100"/>
          <a:sy n="38" d="100"/>
        </p:scale>
        <p:origin x="1372" y="52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A19A2E63-5706-495A-9C58-0F1D60C2FE59}"/>
    <pc:docChg chg="modSld">
      <pc:chgData name="Landis, Elizabeth" userId="ab5a0f48-4954-4e8f-b852-9bcaf16ccf62" providerId="ADAL" clId="{A19A2E63-5706-495A-9C58-0F1D60C2FE59}" dt="2021-10-13T16:51:22.416" v="84" actId="20577"/>
      <pc:docMkLst>
        <pc:docMk/>
      </pc:docMkLst>
      <pc:sldChg chg="modSp mod">
        <pc:chgData name="Landis, Elizabeth" userId="ab5a0f48-4954-4e8f-b852-9bcaf16ccf62" providerId="ADAL" clId="{A19A2E63-5706-495A-9C58-0F1D60C2FE59}" dt="2021-10-13T16:38:05.762" v="59" actId="20577"/>
        <pc:sldMkLst>
          <pc:docMk/>
          <pc:sldMk cId="1382670001" sldId="273"/>
        </pc:sldMkLst>
        <pc:spChg chg="mod">
          <ac:chgData name="Landis, Elizabeth" userId="ab5a0f48-4954-4e8f-b852-9bcaf16ccf62" providerId="ADAL" clId="{A19A2E63-5706-495A-9C58-0F1D60C2FE59}" dt="2021-10-13T16:38:05.762" v="59" actId="20577"/>
          <ac:spMkLst>
            <pc:docMk/>
            <pc:sldMk cId="1382670001" sldId="273"/>
            <ac:spMk id="3" creationId="{5A0F0363-48AB-4F5E-BA7F-3A1CC15FE3C2}"/>
          </ac:spMkLst>
        </pc:spChg>
      </pc:sldChg>
      <pc:sldChg chg="modSp mod">
        <pc:chgData name="Landis, Elizabeth" userId="ab5a0f48-4954-4e8f-b852-9bcaf16ccf62" providerId="ADAL" clId="{A19A2E63-5706-495A-9C58-0F1D60C2FE59}" dt="2021-10-13T16:51:22.416" v="84" actId="20577"/>
        <pc:sldMkLst>
          <pc:docMk/>
          <pc:sldMk cId="1001820453" sldId="1489"/>
        </pc:sldMkLst>
        <pc:spChg chg="mod">
          <ac:chgData name="Landis, Elizabeth" userId="ab5a0f48-4954-4e8f-b852-9bcaf16ccf62" providerId="ADAL" clId="{A19A2E63-5706-495A-9C58-0F1D60C2FE59}" dt="2021-10-13T16:51:22.416" v="84" actId="20577"/>
          <ac:spMkLst>
            <pc:docMk/>
            <pc:sldMk cId="1001820453" sldId="1489"/>
            <ac:spMk id="6" creationId="{6E91DC47-F3E6-40B9-9AEB-B6C4F1C3836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23.850"/>
    </inkml:context>
    <inkml:brush xml:id="br0">
      <inkml:brushProperty name="width" value="0.2" units="cm"/>
      <inkml:brushProperty name="height" value="0.2" units="cm"/>
      <inkml:brushProperty name="color" value="#333333"/>
      <inkml:brushProperty name="ignorePressure" value="1"/>
    </inkml:brush>
  </inkml:definitions>
  <inkml:trace contextRef="#ctx0" brushRef="#br0">4026 1,'0'3,"0"0,-1 0,1 1,-1-1,0 0,1 0,-1 1,-1-2,2 1,-2 0,1 0,-1 0,1 0,-1-1,0 1,1-1,-2 1,-3 3,-1 3,-3 3,-1-1,0 0,0-1,0 0,-1-1,-1-1,-17 11,17-13,1 2,1 0,0 0,0 1,-11 12,20-19,-8 7,1 1,-1 0,2 1,0 0,1 0,-1 0,2 1,-7 13,-24 54,22-48,-35 55,43-73,-1 0,-1 0,-12 17,-8 10,-28 53,56-91,-1 1,-1-1,2 0,-2 0,1-1,0 0,-3 3,2-3,2 0,-1 1,-1-1,2 0,-1 1,0-1,1 1,-1 0,0 0,1-1,-2 5,-24 34,20-30,1-1,0 1,-6 12,3-6,0 0,-1 0,-21 25,-2 3,21-29,11-14,-2 1,1 1,1-1,-1 1,0-2,1 2,0 0,-3 2,-4 16,-13 22,11-24,-11 27,17-39,1 1,-1 0,-1-1,-8 12,7-11,0 0,-7 16,8-15,-1-2,1 2,-1-2,-1 0,1 1,-1-2,-8 7,-11 12,18-15,0 0,0 0,2 1,-11 18,3-5,8-15,1 1,-3-2,1 0,0 0,-1 0,0-1,-1-1,1 1,-11 5,-22 18,24-14,1 0,1 1,-17 23,-4 5,0 6,29-39,-2 0,1 0,-2-1,-11 13,-49 48,49-47,15-17,1-2,-1 0,-8 8,-4 4,-28 30,27-26,-18 24,10-17,-5 5,1-2,24-24,0-1,-1 1,-10 7,12-10,-10 6,-1 0,2 2,0 0,-21 24,-25 37,12-19,44-49,-1-1,0-1,0 1,-1-1,-8 5,8-5,-1 1,0 0,-9 9,5-3,-25 25,-35 43,63-66,4-6,-1-1,0 2,-11 7,-89 87,69-67,26-23,-2 0,1-1,-15 9,10-7,1 1,0-1,1 3,-17 19,2-2,13-14,0 2,-26 42,41-60,-1 0,0 1,0-2,0 1,0-1,0 1,0-1,-2-1,2 1,0 0,-1 0,0-1,-5 2,-23 10,5 7,1 1,0 1,1 2,-25 30,-29 28,53-55,-35 45,14-14,-54 64,83-94,1 0,-18 37,-17 32,-1-34,33-32,-19 40,26-45,-1 0,-2-1,-21 26,-22 30,40-54,-1 1,-27 26,-71 55,111-100,-1 0,1 0,1 0,-1 1,-5 12,9-15,-39 85,34-80,0 1,0-1,-1-1,-1 0,0 0,-21 17,23-22,0-1,0 1,-2-1,2-1,-1 0,-18 4,12-2,11-5,2 0,-2 1,2 0,-2 0,2 0,-2 0,-2 5,3-5,-1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32.171"/>
    </inkml:context>
    <inkml:brush xml:id="br0">
      <inkml:brushProperty name="width" value="0.2" units="cm"/>
      <inkml:brushProperty name="height" value="0.2" units="cm"/>
      <inkml:brushProperty name="color" value="#333333"/>
      <inkml:brushProperty name="ignorePressure" value="1"/>
    </inkml:brush>
  </inkml:definitions>
  <inkml:trace contextRef="#ctx0" brushRef="#br0">2146 927,'-6'0,"-1"-1,0-1,1 1,-11-4,-9-1,-194-40,192 41,0 0,-1 1,-35 0,-89 5,60 0,70-1,-30 0,50 0,-1-1,0 0,2 0,-2 0,1 0,-1 0,1 0,0-1,0 1,0 0,0-1,-4-3,-5-3,0 0,-1 0,-25-11,12 8,4 1,-42-13,26 12,21 6,0 0,-30-13,40 16,1-1,-1 1,1 0,-1 0,0 2,-8-2,-30-7,-62-31,104 38,0 1,1-1,-1 1,1-1,-1 0,1 0,0 0,0 0,0 0,0 0,0-1,1 1,0 0,-1-1,1 1,0-1,0 0,0 1,1-1,-2-4,1-7,1 0,0 1,2-15,1-4,-2 8,11-45,-7 47,-1 0,1-31,-5-9,-1-51,1 111,0 0,-1 0,0 0,1 0,-1 1,0-1,0 1,1-1,-2 0,1 0,0 0,0 2,-1-2,1 1,-1-1,1 1,-1-1,0 1,1 0,-2 0,1 0,1 1,-1-1,0 0,0 0,-1 0,2 1,-4-1,-6-1,-1 0,1 1,-1 1,-15 0,-2-1,13 0,1-1,0-1,1-1,-23-7,23 7,1-1,-1 2,0 0,-1 0,-17-1,-30-1,37 2,-32 0,29 3,7 1,-1-1,1-1,-37-5,-14-1,15 1,13-1,36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23.326"/>
    </inkml:context>
    <inkml:brush xml:id="br0">
      <inkml:brushProperty name="width" value="0.2" units="cm"/>
      <inkml:brushProperty name="height" value="0.2" units="cm"/>
      <inkml:brushProperty name="color" value="#333333"/>
      <inkml:brushProperty name="ignorePressure" value="1"/>
    </inkml:brush>
  </inkml:definitions>
  <inkml:trace contextRef="#ctx0" brushRef="#br0">1 2245,'1'-1,"-1"-1,1 0,0 2,-1-2,0 1,1-1,0 1,1-1,-1 1,-1 0,1 0,1 0,-1 0,3-2,26-17,-15 10,5-8,29-30,-1 0,11 0,-41 35,0 0,-2-2,25-25,-12 0,-20 26,2 1,-1 1,1-1,22-18,-12 16,-5 2,0 0,23-23,-24 19,1 0,-3-1,1 0,13-30,-1 7,-19 31,0 0,8-18,-11 20,1-9,2 2,1-1,18-26,24-33,-45 67,1 2,-1-1,2 1,12-9,14-14,44-52,-61 64,25-23,0 0,-33 33,3-5,-1 0,16-23,-7 7,2 1,2 0,41-38,-57 58,-1 0,-1 0,1-1,5-11,11-15,-14 21,0 1,0-1,-1 0,5-16,-5 16,0 0,0 0,13-13,-10 11,15-26,-21 34,1 0,-1 1,1 0,11-11,-10 11,0 0,-1 0,0 0,8-14,-7 7,2 1,0 0,2 0,12-15,-8 13,20-21,-21 22,21-25,-13 2,-18 27,2 1,0 0,11-14,39-51,-19 24,-12 8,-20 31,0 2,1 0,11-14,-4 8,0 0,12-20,-21 27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24.440"/>
    </inkml:context>
    <inkml:brush xml:id="br0">
      <inkml:brushProperty name="width" value="0.2" units="cm"/>
      <inkml:brushProperty name="height" value="0.2" units="cm"/>
      <inkml:brushProperty name="color" value="#333333"/>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38.519"/>
    </inkml:context>
    <inkml:brush xml:id="br0">
      <inkml:brushProperty name="width" value="0.2" units="cm"/>
      <inkml:brushProperty name="height" value="0.2" units="cm"/>
      <inkml:brushProperty name="color" value="#333333"/>
      <inkml:brushProperty name="ignorePressure" value="1"/>
    </inkml:brush>
  </inkml:definitions>
  <inkml:trace contextRef="#ctx0" brushRef="#br0">1770 0,'-1'0,"-1"1,1-1,-1 0,1 1,-1-1,0 1,1-1,0 1,-1 0,0 0,2-1,-2 0,1 1,-1 0,2 0,-1 1,-1-1,1 0,0 0,0 2,-20 29,13-17,0-4,2 1,0 0,0 0,1 0,1 1,-1-1,3 1,-1-1,2 1,-1 20,3-13,-1 0,-1-1,-2 0,1 0,-10 27,3-18,6-18,0 0,-1 0,-1 0,0 0,-11 15,10-16,1 1,0-1,0 0,1 1,1 0,0 0,-2 12,-8 27,8-37,-2 0,0 0,0-1,-12 13,6-8,-22 24,23-27,1 0,-12 17,-1 5,15-23,0 1,-10 22,3 14,13-40,2 1,-3-1,1 0,0 0,-3 0,2 0,-1-1,-7 9,-32 37,30-35,-30 30,-24 10,51-42,0-1,2 1,-18 27,19-25,11-14,-1 1,2-1,-2 1,0 8,-12 21,3-15,3 0,-1 1,-6 23,13-38,1 0,0 0,-2 1,1-2,0 1,-1-1,0 1,-9 7,-6 6,6-4,-30 28,-34 30,13-9,46-46,6-4,-2-2,0 1,0-1,-1-1,-32 17,41-25,1 1,0 0,0-1,0 2,1 0,0-1,0 1,1-1,-7 10,-18 11,24-21,0 0,1 0,-1 0,1 0,-6 10,-5 8,-35 41,41-55,1 1,-1-1,-1-1,-1 1,1-1,-1-1,-13 7,0-2,0 2,-24 17,10-10,33-19,-1 1,1 0,1 1,-1 0,0-1,0 1,1 1,0-1,-8 8,-12 16,14-18,1 1,-13 21,18-25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45.281"/>
    </inkml:context>
    <inkml:brush xml:id="br0">
      <inkml:brushProperty name="width" value="0.2" units="cm"/>
      <inkml:brushProperty name="height" value="0.2" units="cm"/>
      <inkml:brushProperty name="color" value="#333333"/>
      <inkml:brushProperty name="ignorePressure" value="1"/>
    </inkml:brush>
  </inkml:definitions>
  <inkml:trace contextRef="#ctx0" brushRef="#br0">2076 1,'-3'0,"0"1,0-1,1 1,-2 0,2-1,-2 1,2 1,-1-2,1 1,-2 1,2-1,0 1,-5 3,-31 28,15-12,-15 15,20-16,-7-2,22-16,0-1,0 1,1-1,-1 1,1 1,-1-1,1 0,0 0,0 0,0 1,0 0,1-1,-4 5,0 2,0-1,-1 2,0-2,-1 0,-1 0,1 0,-2-1,-14 11,-15 14,-41 45,65-65,9-6,-1-1,1-1,1 2,-1-1,1 1,-6 9,3-3,-1 0,0 0,-19 19,4-6,5-6,-1 0,-27 20,-11 11,9 3,-7 5,-1-16,43-33,0 0,1 0,0 1,-11 12,-15 33,-38 36,39-44,32-40,2-2,-2 0,2-2,-1 2,0-1,-1-1,-6 5,5-2,0 0,1 1,0-2,0 2,0 0,1-1,0 2,1-2,0 2,-2 7,-10 19,2-12,0-1,-2 1,-34 37,9-20,-59 78,38-41,22-21,26-39,0-1,2 2,0-1,1 2,2-1,-8 20,10-25,1 0,-1 0,-1-1,-1 0,0 0,-15 14,-2-1,-40 29,57-45,2-2,-1 2,1-1,0 0,-4 10,-13 14,19-25,0 1,0 0,-1 0,-3 14,6-17,1 2,-1-2,-1 2,1-2,-1 1,0 0,0-1,-1 1,0-2,1 2,-8 4,-5 4,3-1,-1 2,2 0,0-1,-17 28,7-10,-51 82,69-104,0 0,1 0,1 0,-2 11,2-6,0-5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30.182"/>
    </inkml:context>
    <inkml:brush xml:id="br0">
      <inkml:brushProperty name="width" value="0.2" units="cm"/>
      <inkml:brushProperty name="height" value="0.2" units="cm"/>
      <inkml:brushProperty name="color" value="#333333"/>
      <inkml:brushProperty name="ignorePressure" value="1"/>
    </inkml:brush>
  </inkml:definitions>
  <inkml:trace contextRef="#ctx0" brushRef="#br0">1956 837,'-11'0,"1"0,-1 0,0 1,1 1,-1-1,1 1,-1 1,1 1,-16 7,17-6,1 0,-2-2,2 1,-1 0,-1-1,1-1,0 0,0 0,-2-1,-8 0,-31 0,32 0,-2 0,1-2,-25-4,37 2,1 0,-1 0,0-1,1 0,0 0,0-1,-9-9,5 5,-4-3,7 6,0 1,1-2,-2 3,0-2,-11-4,11 6,0 0,0-1,0 0,1-1,0 1,0-2,-7-8,10 13,2 0,-1 0,1 0,-2 0,2 1,-5-2,5 3,0-1,0 0,0 0,0 0,0 0,1 0,-1-1,0 2,1-2,-1 0,0 1,0-1,2 0,-2 0,-1-2,-5-13,0 2,-2-1,1 1,-13-14,-48-51,66 77,0-1,-1 0,1 2,-1-2,1 1,-1 1,0 0,0 0,0 0,0 0,0 0,0 1,-6-1,-9 2,1-1,-26 2,4 1,-1-2,-46-1,82 0,0 0,0-1,0 0,1-1,0 0,-1 1,1-1,0-1,0 1,1-1,-1 0,1 0,-7-9,2 5,1-1,-13-8,17 15,1 0,0-1,-1 2,0 0,1-1,-1 1,0-1,0 1,0 1,-6-2,-33 1,-53-4,64 2,21 3,1-1,-18-4,24 5,2-1,-2-1,2 1,-1-1,0 1,0-1,1 1,-1-1,1 0,-1-1,2 1,-2 1,-3-7,-71-103,72 105,1 0,-1 1,-1 0,1 1,-1-1,0 0,0 2,-8-5,-7-4,-27-6,0-1,34 13,9 5,0-1,0 0,1-1,-1 0,1 1,0-1,-1 0,1-1,0 1,0-1,0 0,1 0,-4-4,0-2,1 3,-2-1,1 0,-1 1,-10-7,-6-6,2 5,16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39.933"/>
    </inkml:context>
    <inkml:brush xml:id="br0">
      <inkml:brushProperty name="width" value="0.2" units="cm"/>
      <inkml:brushProperty name="height" value="0.2" units="cm"/>
      <inkml:brushProperty name="color" value="#333333"/>
      <inkml:brushProperty name="ignorePressure" value="1"/>
    </inkml:brush>
  </inkml:definitions>
  <inkml:trace contextRef="#ctx0" brushRef="#br0">21 4786,'-1'-2,"-2"-1,1 1,1-1,-1 1,0-1,1 0,0 0,-1 1,1-2,0 1,1 0,-1 0,0 0,1-1,-1 2,1-2,0 1,0-1,0 2,1-7,1 3,-2 1,2-1,0 1,-1 0,1-1,1 2,-1-2,1 2,-1-1,8-8,17-31,-6 10,2-1,10-14,43-57,-20 33,-36 37,-2 0,3 7,-9 10,2 1,27-32,-32 40,0-1,-1-1,0 1,9-19,18-25,14-4,59-56,-78 83,-1-1,-2-2,33-54,-54 80,-1-1,1 0,1 1,0-1,0 1,13-12,46-47,-51 55,18-24,2-3,-29 33,0 0,-1-1,0 1,0 0,5-14,-5 11,0 0,1 1,8-12,46-51,-12 13,0 4,58-51,-89 92,0-2,-1 0,0-1,-1-1,-1-1,-1 0,-1 0,13-25,-18 30,1 1,0 0,2 0,17-20,91-84,-16 10,-98 103,-2-1,2 2,-2-2,1 1,-1-1,0-1,0 2,-1-1,3-6,7-20,-6 24,-1-1,2 2,-1-1,1 0,12-10,3-4,55-61,-60 60,-15 18,1 2,0-2,0 1,1 0,-2 0,5-3,83-67,1-2,-6-3,-61 57,28-20,16-15,-62 52,1 0,-1 0,1 1,0 0,9-4,8-4,0-2,1-2,22-18,-30 18,-12 11,0 0,0-1,1 2,-1-1,11-4,-10 5,0 0,0 1,-1-2,1 0,-1 1,1-1,-1-1,7-7,-2-2,16-27,-22 35,5-7,2 0,0 0,0 1,1 1,12-11,35-37,-48 50,-5 4,0 0,0 0,0-1,5-8,2-2,1 1,0-1,23-18,-20 17,11-8,30-41,-34 41,4-6,64-92,-73 102,2 1,28-23,-41 38,5-5,0 1,-1-2,0 1,-1-1,0 0,12-17,-8 6,4-5,-1-1,20-46,-32 63,2-1,9-16,-9 16,1 0,5-14,-9 16,1 2,0-1,1 1,-1 0,14-15,39-34,-21 23,-27 26,-1-2,-1 1,1 0,-2-1,1 0,0-1,-2 0,0 0,-1-1,6-14,-7 17,0 0,0 1,0-1,7-8,9-18,-15 27,0-1,10-14,-11 18,0 0,0-1,-1 1,0-1,1 1,-2-2,1 1,2-8,-3 8,-1 0,2 1,-1 0,1-1,-1 2,2-2,-1 2,7-9,-5 7,-1 1,0-1,-1 1,1-2,4-9,21-48,-25 55,-1 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0:47.810"/>
    </inkml:context>
    <inkml:brush xml:id="br0">
      <inkml:brushProperty name="width" value="0.2" units="cm"/>
      <inkml:brushProperty name="height" value="0.2" units="cm"/>
      <inkml:brushProperty name="color" value="#333333"/>
      <inkml:brushProperty name="ignorePressure" value="1"/>
    </inkml:brush>
  </inkml:definitions>
  <inkml:trace contextRef="#ctx0" brushRef="#br0">1 1,'332'0,"-320"1,0 1,0 1,-1-1,1 2,-1 0,1 0,15 11,-8-6,23 8,-27-13,-2 1,1-1,-1 3,1-1,-1 1,13 11,-5 0,-11-10,-1-1,-1 1,16 19,-21-24,-1 2,1 0,-1-2,0 2,-1 0,1 0,0 0,0-1,-2 2,1-2,0 1,0 0,-1 7,-1 58,1 36,5-63,-2-19,0 29,-4-51,1-1,0 1,0 0,1 0,-1 0,0 0,1-1,-1 1,1 0,-1-1,1 1,-1 0,1-1,0 1,0-1,0 1,0-1,0 1,0-1,3 2,0 0,-1-1,1 1,0-1,0-1,0 0,6 2,12 4,13 4,0 0,38 4,8-4,9 0,-21 0,-12-1,97 5,-120-15,0 3,35 6,97 12,-129-16,45 13,-68-14,1 1,22 13,8 3,-11-13,-27-7,0 0,0 1,11 4,-12-3,5 1,0 2,19 11,-25-12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23.649"/>
    </inkml:context>
    <inkml:brush xml:id="br0">
      <inkml:brushProperty name="width" value="0.2" units="cm"/>
      <inkml:brushProperty name="height" value="0.2" units="cm"/>
      <inkml:brushProperty name="color" value="#333333"/>
      <inkml:brushProperty name="ignorePressure" value="1"/>
    </inkml:brush>
  </inkml:definitions>
  <inkml:trace contextRef="#ctx0" brushRef="#br0">0 2170,'3'0,"19"0,0 0,0 1,0 2,0-1,33 12,-10 3,56 28,-97-43,0 0,0 2,0-1,1 0,-2 0,1 1,0 0,-1 0,0 0,0 0,0 1,0-1,-1 1,0-1,1 2,0 4,-2-7,0 0,-1-1,2 1,-1 0,1-1,-1 0,0 1,1-1,0 1,-1-1,1-1,0 1,0 0,1 0,-2 0,2 0,-1-1,0 0,1 0,3 2,3 0,0 0,0-2,1 1,13 0,-15-1,0-1,0 1,-1 1,2 0,-2-1,9 6,32 14,-44-18,-1-1,1 1,-1 0,0 1,1-2,-2 2,2 0,2 5,9 10,10 13,-21-25,0-2,1 2,0-2,0 1,1-2,-1 2,1-2,0 0,6 4,49 27,-47-28,-5-1,0-2,0 1,0 0,2-3,-2 2,1-1,0-1,11 0,-16-1,0-1,0 2,0-1,0 0,0 1,-1 0,1 0,5 4,-6-3,1-1,0 0,0 0,0 0,0 0,0-1,0 0,7 0,-3 0,-1 0,1 0,-1 1,1 0,-2 1,2-1,-1 2,14 8,-9-4,0 0,0 3,-1-1,12 13,-20-19,1 0,0 0,1 0,-1 0,1-1,-1-1,1 1,8 3,7 0,23 3,-26-5,33 11,101 54,-145-66,-1 0,0-1,0 2,-1 0,1 0,-1 0,0 0,0 0,-1 2,1-2,-1 2,6 9,-7-12,0 2,0-1,-1-1,2 0,-1 1,1-2,-1 2,0-1,1 0,0-2,0 2,-1-1,2 0,7 2,-1 0,1 0,1-1,-1-2,14 3,141-3,-82-3,16-9,-87 10,27-4,-17 0,-22 5,-1 0,-1-1,1 1,0 0,0-1,0 1,1-1,-2 1,1-1,0 0,0 1,0 0,-1-1,1 0,-1 0,1 0,0 1,-1-1,1 0,0 0,0-2,7-23,-1 1,3 7,1 0,1 2,0 0,20-21,-15 18,15-22,23-40,-50 76,-1-1,1 1,0 0,9-7,-9 8,-1 0,1-1,0 1,-1-1,8-11,4-10,-10 18,-1-1,0 0,0 1,4-12,-7 13,1 0,-1 1,2-1,-1 1,1 0,-1 0,1 0,0 1,1-1,0 1,6-5,-9 7,0 0,0 0,0 1,0-1,-1-1,1 2,0-2,-1 1,0-1,0 2,0-2,1-5,5-17,3 9,0-1,1 1,0 1,1 0,19-19,19-27,-33 43,0 0,1 1,28-23,-3 4,-39 32,0 0,1 0,-2 0,0 0,1-1,2-8,-2 6,-1 1,1 0,10-12,4-1,-1 1,2 1,36-27,-44 36,0 0,0-1,10-13,14-14,64-65,-46 44,-38 43,-11 11,0 0,1 0,-1 0,-1-1,1 0,2-5,16-23,1 1,1 1,38-38,-53 59,16-15,-11 12,15-22,-16 18,0 0,11-25,-16 30,0 0,18-20,-19 21,21-13,-24 21,1-1,-1 1,1-2,-1 1,6-8,88-120,-91 124,0-1,1 1,-1 0,12-8,-10 8,0 0,0-1,14-17,9-20,2 3,2 1,58-53,-70 74,-15 15,-1 0,1-2,-2 1,1-1,-1-1,1 0,-1 0,10-19,-11 18,0-1,1 0,12-14,-2 3,-9 13,0 0,0 1,1 1,0-1,11-5,7-7,63-48,-55 32,-19 17,-12 15,0-2,-1 1,1-1,-1 1,4-8,-5 7,1 1,0-1,0 1,0 0,1 1,6-8,15-13,-10 9,21-16,-27 25,-2-1,1 0,-1-1,0 1,10-20,-8 15,19-24,-23 32,-1-1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52.755"/>
    </inkml:context>
    <inkml:brush xml:id="br0">
      <inkml:brushProperty name="width" value="0.2" units="cm"/>
      <inkml:brushProperty name="height" value="0.2" units="cm"/>
      <inkml:brushProperty name="color" value="#333333"/>
      <inkml:brushProperty name="ignorePressure" value="1"/>
    </inkml:brush>
  </inkml:definitions>
  <inkml:trace contextRef="#ctx0" brushRef="#br0">1336 2661,'4'-1,"-1"0,0-1,0 1,-1-1,1 0,0 1,0-1,-1-1,0 1,1-1,-1 1,3-5,7-5,86-63,-75 57,-5 5,-1-1,-1 0,0-1,-1-1,0 0,12-20,-22 29,0 1,0 0,0 0,1 1,8-7,-7 6,-1 1,0-1,0 0,7-10,11-24,-19 30,0 0,1 0,11-14,8-11,-22 28,1 1,0-1,1 1,-1 1,9-9,56-43,-53 42,-2-1,0-1,13-20,-16 22,0 0,2 0,0 1,21-20,-30 31,0-1,-1 1,0-1,1 0,4-7,10-13,3 9,-18 14,-2 0,2 0,-2-1,1 2,1-2,-2 1,1-1,0 0,-1 0,1 0,0 1,-1-1,0-1,1 1,0-2,3-7,1 1,0 0,0 1,1-1,1 2,14-16,-11 12,0-1,12-16,-19 21,1 1,-2 0,-1-1,5-12,3-7,-5 17,1 0,1-1,0 2,-1 0,2 0,13-12,0-2,15-24,-24 31,24-27,-25 31,1-1,-1-1,-1 0,0-1,14-30,53-87,-70 120,0 1,1 0,14-16,13-17,-18 14,-14 22,1 2,-1-1,1 0,0 2,7-8,-11 13,0 0,0-1,0 1,0 0,1 0,-1-1,0 1,1 0,-1 0,0-1,0 1,1 0,-1-1,0 1,0-1,1 1,-1 0,0-1,0 1,0-1,0 1,0 0,0-1,0 1,0-1,0 1,0 0,0 0,0 0,0-1,0 1,0-1,0 1,0 0,-1-1,1 1,0-1,0 1,-14-7,-2-1,13 6,0 1,-2-1,2 0,0 1,-1 0,0-1,1 2,-6-2,5 1,0 1,-1-1,1 0,-1-1,-6-3,6 1,-2 0,0 0,0 1,0-1,0 1,-1 1,1 0,0 0,-1 1,-13-1,12 1,2 0,-2 0,1 0,-14-6,13 4,1 1,-1 0,1 0,-14 0,-16 2,20 2,0-2,-1-1,-33-5,39 3,-1 1,1 1,-26 1,22 1,-26-3,37 1,0 0,0-1,1 1,-1-1,1 0,-1-1,1 0,-7-4,6 3,-1 2,0-1,1 0,-1 1,0 1,-9-2,-9-4,11 5,0 0,0 0,1 1,-1 1,-14 1,-36-1,53-2,0 0,0-1,-15-7,-18-3,31 11,0 0,-17 1,21 1,0 0,-1-1,1 0,0-1,0 1,-15-7,9 0,0-1,0 0,-19-18,32 25,0 0,1 1,-1-1,1 0,0 0,0-1,-1 1,1 1,0-2,0 1,1-1,-1 1,-1-3,2 2,-1 1,1 0,-1 0,1 0,-1 0,0 0,0 0,0 1,-1-1,2 0,-2 0,1 0,-1 0,1 1,-1 0,1-1,0 1,-4-2,-4-3,0-2,-1 0,2 1,0-2,0 0,-13-19,20 27,-12-16,3 6,1-1,1-1,-1 1,2-2,-12-24,17 24,-1 0,1 0,1 0,0 1,1-2,2-21,-1-8,4-20,-1 44,-2-27,-2 42,-1-1,1 1,-1-2,1 2,-1-1,-1 1,-1-7,1 10,1-1,0 0,0 1,-1 0,1 0,-1 0,1-1,-1 1,0 1,0-1,0 0,0 1,0-1,0 0,0 1,-1 1,-1-3,-13-2,0 2,0 0,1 0,-1 2,0 0,-31 4,0-2,15 1,20-1,1-1,-1 0,0-1,-15-3,21 1,-1 1,2-1,0 0,-8-5,9 4,0 1,-1 0,1 1,-1-1,0 1,0 0,-5-1,-32 0,-58 4,32 1,48-3,14 0,0 1,0 0,-1 0,-9 3,14-3,1 1,1 0,-1-1,0 0,0 1,0 1,1-1,-1 0,0 0,1 1,0-1,-1 1,0-1,1 0,0 1,0 0,0 0,-1 0,2-1,-3 5,-5 17,7-16,-2 0,1-1,-1 0,1 0,-2 0,1 0,-7 10,6-12,2 1,-1-1,1 1,-1 0,2 1,-1-2,0 2,1-1,0 1,0-1,-1 12,1-8,0 1,-6 18,-34 77,37-97,0-1,1-1,-2 2,-9 10,9-11,1-2,0 1,-1 1,2-1,0 1,-4 8,3-5,-1 1,0-1,-1 1,-11 14,-11 20,26-41,0 1,-1 1,1-2,-1 1,0 0,-1-1,1 1,0-1,-1 0,-7 6,9-7,0-1,0 1,1-1,-1 1,0 0,1 0,-1 0,1 0,0 0,0 0,1 0,-1 1,0-1,0 5,0-3,0 1,0-1,0 1,-4 7,-41 85,35-79,0 0,-1 0,-1-2,-18 21,-36 35,61-64,-1 0,-11 19,-9 12,23-35,1 0,-2 0,2 1,0-1,-2 7,2-5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2:57.735"/>
    </inkml:context>
    <inkml:brush xml:id="br0">
      <inkml:brushProperty name="width" value="0.2" units="cm"/>
      <inkml:brushProperty name="height" value="0.2" units="cm"/>
      <inkml:brushProperty name="color" value="#333333"/>
      <inkml:brushProperty name="ignorePressure" value="1"/>
    </inkml:brush>
  </inkml:definitions>
  <inkml:trace contextRef="#ctx0" brushRef="#br0">1213 1,'-4'0,"-1"0,1 0,-1 0,0 1,1 0,-9 3,10-3,1 1,-1 0,1 0,-1 0,0 0,1 0,0 0,0 1,0 0,-3 4,-5 8,1-1,-14 30,18-34,-1 0,-1 0,1-1,-1-1,0 0,-1 1,0-1,-12 8,4-3,-15 19,10-10,-7 11,-37 51,8-25,13-13,27-29,-23 30,11-11,0 0,-47 42,61-65,-1-1,-31 17,34-22,-1 0,3 1,-2 1,1 0,1 1,-17 18,1 3,0-3,-2 0,-39 28,47-39,-14 11,14-13,-31 28,27-20,11-10,1 1,1 0,-14 19,5-4,17-25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3:18.633"/>
    </inkml:context>
    <inkml:brush xml:id="br0">
      <inkml:brushProperty name="width" value="0.2" units="cm"/>
      <inkml:brushProperty name="height" value="0.2" units="cm"/>
      <inkml:brushProperty name="color" value="#333333"/>
      <inkml:brushProperty name="ignorePressure" value="1"/>
    </inkml:brush>
  </inkml:definitions>
  <inkml:trace contextRef="#ctx0" brushRef="#br0">2000 0,'-3'0,"0"1,0 0,1-1,-2 1,2 1,-1-1,1-1,-2 2,-2 3,-26 20,18-14,10-8,0 2,0-1,0 1,1 1,-1-2,1 2,0-1,0 1,-3 7,3-4,-1-1,-1 0,-6 10,0-3,5-7,0 0,-1 0,0-1,1 0,-15 11,15-13,0-1,1 2,0-1,-6 9,-15 15,-14 6,-48 58,36-29,38-44,-23 24,-29 30,45-43,17-25,1-1,0 1,-2-1,-7 9,7-9,0 2,-1 0,1 0,-6 12,6-11,0 0,-1 1,-9 9,-44 59,32-43,22-27,-1 2,-11 11,-10 12,22-25,-1 0,0 0,0-1,-11 10,14-13,0-1,1 1,-1 0,0 1,1-2,-4 8,4-7,0 1,-1 0,1-1,-2 0,-4 6,4-6,0 0,1-1,0 1,-1 0,2 1,-2-1,2 1,-1 0,1-1,-3 6,4-7,-2 1,2 0,-1 0,-1-2,2 2,-2-1,2 1,-2-1,1-1,-1 1,0 0,-2 1,1-1,1-1,0 1,0 0,0 1,1-1,-1 0,0 1,-3 5,4-5,-2 1,2 0,-2-1,1 1,-1-1,-6 5,-4 2,-10 18,20-23,0 1,0-2,-1 1,-8 7,2-3,1 0,0 1,1 1,-14 18,14-18,0 0,-1 0,0 0,-14 12,13-14,0 2,0 0,1 1,-16 21,-17 20,40-49,0 0,0 1,0-1,1 1,0-1,-3 7,-11 22,-58 80,49-68,16-26,-1-2,0 0,-25 29,-56 65,88-108,1 0,0 1,-1-1,2 1,-1 0,0 0,-1 5,1-3,0-2,0 2,-1-1,-2 6,-22 29,14-20,-18 22,11-18,14-14,-3-1,2 1,-2-2,-9 8,10-8,0 0,2 0,-2 0,2 1,-1 0,2 1,-1-1,-7 21,3-10,-26 38,9-15,24-39,0 1,-1-1,1 0,-1 0,0-1,-7 7,-11 12,19-20,1 1,0 0,0 0,1 0,-1 0,-1 6,0-2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04T19:35:16.706"/>
    </inkml:context>
    <inkml:brush xml:id="br0">
      <inkml:brushProperty name="width" value="0.2" units="cm"/>
      <inkml:brushProperty name="height" value="0.2" units="cm"/>
      <inkml:brushProperty name="color" value="#333333"/>
      <inkml:brushProperty name="ignorePressure" value="1"/>
    </inkml:brush>
  </inkml:definitions>
  <inkml:trace contextRef="#ctx0" brushRef="#br0">1 1569,'60'-1,"65"3,-123-2,1 1,-1-1,1 1,-1 0,0-1,0 0,1 1,-1 0,0 1,0-1,0 0,0 1,0-1,-1 1,4 1,23 30,-5-4,-9-16,1-1,1 1,0-2,1 0,0-1,33 16,49 13,-95-36,0 0,0 0,0-1,-1 2,1-1,-2 1,1-1,0 1,-1 0,1-1,0 1,-2 0,3 6,12 16,-5-14,0 0,2 0,0-1,0-1,25 16,-16-11,26 21,-42-31,0-1,0 0,1 0,-1-1,1 1,1-1,-2 0,2-1,13 5,1-3,1 0,25 2,-44-5,0 0,0 0,1 0,-1 0,0 1,-1 0,2-1,-2 1,5 3,-4-3,-1 0,1-1,-1 1,1-1,-1 1,2-1,-2 1,1-1,0 0,7 0,21 1,1 2,0 1,-1 0,0 2,42 15,-70-22,-2 1,1 1,-1-1,1 1,0-1,-1 1,0 0,0-1,0 1,0 0,0 0,0 0,0 0,-1 0,0 1,1-1,0 4,6 7,-6-11,0 0,0 1,0-2,1 1,-1 0,1 0,-1 0,1 0,0-2,0 2,4 1,-3-2,0 1,-1 0,1 0,0 0,-1 0,6 5,-7-4,3 3,1-1,-1 1,2-2,-1 2,1-2,10 7,-10-7,-1 1,1-1,10 10,-14-10,0-2,1 2,0-1,-1 0,2-1,-1 1,0-1,1 1,-1-2,1 1,0 0,6 2,-3-3,0 1,-2-1,2 2,-1-1,0 1,0 0,-1 0,1 1,-1 0,0 0,10 8,-9-7,0-1,-1 1,2-2,0 1,-1 0,2-1,-2-1,2 1,-1-1,1 0,-1 0,11 0,13 1,64-2,-59-2,23 2,63-2,-116 0,0 0,1-1,-2 1,1-1,0 0,0-1,-1 0,1 1,-1-2,9-5,7-6,28-24,-9 5,-32 27,-2 0,1 0,-2-1,1 0,9-17,15-16,-10 16,-12 15,0 0,17-16,-16 17,-2 1,0-1,-1 0,0-2,-1 1,0 0,7-18,-9 20,0 1,0 0,1 0,8-8,5-8,8-17,3 2,61-65,-55 66,-25 25,0 1,22-19,-28 27,0-1,-1 0,0 0,1 0,-2-1,1 1,-1 0,3-9,-2 8,-1-1,2 1,-2-1,3 1,3-6,2 1,-1 0,0 1,13-19,1-2,-18 25,1-1,-1-1,-1 1,6-13,-3 5,2 0,0 0,16-20,-11 19,17-33,-20 30,23-28,-22 31,-1 0,-1 1,9-21,-11 20,0 1,1 1,2-1,-1 1,1 0,1 1,1 0,24-17,-26 20,-1-2,0 1,-1-1,0 0,-1-1,0 0,-1 0,6-16,-5 12,1-1,0 2,20-24,-11 21,-13 13,0 1,-1-1,0 0,0-1,0 1,4-8,-1 2,0 1,1 0,0 0,1 1,0 0,0 1,2-1,17-11,27-22,-45 32,-5 6,0 0,0-1,0 1,-1-1,-1 0,1 0,-1-1,5-8,58-138,-61 143,1 0,0 1,2-1,-2 1,15-11,-11 9,0 0,12-16,-16 18,1 0,1-1,0 2,11-9,9-8,-20 16,3-2,0-2,13-17,-4 6,-1 1,3 1,0 0,2 1,45-30,-24 11,-39 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9F00-7C98-4D1C-A0E7-8748052395E8}" type="datetimeFigureOut">
              <a:rPr lang="en-US" smtClean="0"/>
              <a:t>10/13/2021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05422-1729-4581-9CB8-8AF770D43E0D}" type="slidenum">
              <a:rPr lang="en-US" smtClean="0"/>
              <a:t>‹#›</a:t>
            </a:fld>
            <a:endParaRPr lang="en-US" dirty="0"/>
          </a:p>
        </p:txBody>
      </p:sp>
    </p:spTree>
    <p:extLst>
      <p:ext uri="{BB962C8B-B14F-4D97-AF65-F5344CB8AC3E}">
        <p14:creationId xmlns:p14="http://schemas.microsoft.com/office/powerpoint/2010/main" val="21635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a:t>
            </a:fld>
            <a:endParaRPr lang="en-US" dirty="0"/>
          </a:p>
        </p:txBody>
      </p:sp>
    </p:spTree>
    <p:extLst>
      <p:ext uri="{BB962C8B-B14F-4D97-AF65-F5344CB8AC3E}">
        <p14:creationId xmlns:p14="http://schemas.microsoft.com/office/powerpoint/2010/main" val="292994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17</a:t>
            </a:fld>
            <a:endParaRPr lang="en-US" dirty="0"/>
          </a:p>
        </p:txBody>
      </p:sp>
    </p:spTree>
    <p:extLst>
      <p:ext uri="{BB962C8B-B14F-4D97-AF65-F5344CB8AC3E}">
        <p14:creationId xmlns:p14="http://schemas.microsoft.com/office/powerpoint/2010/main" val="1142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18</a:t>
            </a:fld>
            <a:endParaRPr lang="zh-CN" altLang="en-US"/>
          </a:p>
        </p:txBody>
      </p:sp>
    </p:spTree>
    <p:extLst>
      <p:ext uri="{BB962C8B-B14F-4D97-AF65-F5344CB8AC3E}">
        <p14:creationId xmlns:p14="http://schemas.microsoft.com/office/powerpoint/2010/main" val="36766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19</a:t>
            </a:fld>
            <a:endParaRPr lang="en-US" dirty="0"/>
          </a:p>
        </p:txBody>
      </p:sp>
    </p:spTree>
    <p:extLst>
      <p:ext uri="{BB962C8B-B14F-4D97-AF65-F5344CB8AC3E}">
        <p14:creationId xmlns:p14="http://schemas.microsoft.com/office/powerpoint/2010/main" val="2845164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21</a:t>
            </a:fld>
            <a:endParaRPr lang="en-US" dirty="0"/>
          </a:p>
        </p:txBody>
      </p:sp>
    </p:spTree>
    <p:extLst>
      <p:ext uri="{BB962C8B-B14F-4D97-AF65-F5344CB8AC3E}">
        <p14:creationId xmlns:p14="http://schemas.microsoft.com/office/powerpoint/2010/main" val="661974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26</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28</a:t>
            </a:fld>
            <a:endParaRPr lang="en-US" dirty="0"/>
          </a:p>
        </p:txBody>
      </p:sp>
    </p:spTree>
    <p:extLst>
      <p:ext uri="{BB962C8B-B14F-4D97-AF65-F5344CB8AC3E}">
        <p14:creationId xmlns:p14="http://schemas.microsoft.com/office/powerpoint/2010/main" val="149063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31</a:t>
            </a:fld>
            <a:endParaRPr lang="zh-CN" altLang="en-US"/>
          </a:p>
        </p:txBody>
      </p:sp>
    </p:spTree>
    <p:extLst>
      <p:ext uri="{BB962C8B-B14F-4D97-AF65-F5344CB8AC3E}">
        <p14:creationId xmlns:p14="http://schemas.microsoft.com/office/powerpoint/2010/main" val="1876759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41397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3</a:t>
            </a:fld>
            <a:endParaRPr lang="en-US" dirty="0"/>
          </a:p>
        </p:txBody>
      </p:sp>
    </p:spTree>
    <p:extLst>
      <p:ext uri="{BB962C8B-B14F-4D97-AF65-F5344CB8AC3E}">
        <p14:creationId xmlns:p14="http://schemas.microsoft.com/office/powerpoint/2010/main" val="364849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8779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3962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8565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5116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50CF8C-9D27-4779-A063-25F04D46BA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36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AD8BDA-26E0-4DC2-9732-158D1E9E9E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425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13</a:t>
            </a:fld>
            <a:endParaRPr lang="en-US" dirty="0"/>
          </a:p>
        </p:txBody>
      </p:sp>
    </p:spTree>
    <p:extLst>
      <p:ext uri="{BB962C8B-B14F-4D97-AF65-F5344CB8AC3E}">
        <p14:creationId xmlns:p14="http://schemas.microsoft.com/office/powerpoint/2010/main" val="38696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14</a:t>
            </a:fld>
            <a:endParaRPr lang="en-US" dirty="0"/>
          </a:p>
        </p:txBody>
      </p:sp>
    </p:spTree>
    <p:extLst>
      <p:ext uri="{BB962C8B-B14F-4D97-AF65-F5344CB8AC3E}">
        <p14:creationId xmlns:p14="http://schemas.microsoft.com/office/powerpoint/2010/main" val="163889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15</a:t>
            </a:fld>
            <a:endParaRPr lang="en-US" dirty="0"/>
          </a:p>
        </p:txBody>
      </p:sp>
    </p:spTree>
    <p:extLst>
      <p:ext uri="{BB962C8B-B14F-4D97-AF65-F5344CB8AC3E}">
        <p14:creationId xmlns:p14="http://schemas.microsoft.com/office/powerpoint/2010/main" val="149388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05422-1729-4581-9CB8-8AF770D43E0D}" type="slidenum">
              <a:rPr lang="en-US" smtClean="0"/>
              <a:t>16</a:t>
            </a:fld>
            <a:endParaRPr lang="en-US" dirty="0"/>
          </a:p>
        </p:txBody>
      </p:sp>
    </p:spTree>
    <p:extLst>
      <p:ext uri="{BB962C8B-B14F-4D97-AF65-F5344CB8AC3E}">
        <p14:creationId xmlns:p14="http://schemas.microsoft.com/office/powerpoint/2010/main" val="1529327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cstate="print"/>
          <a:srcRect t="4126" b="3030"/>
          <a:stretch>
            <a:fillRect/>
          </a:stretch>
        </p:blipFill>
        <p:spPr bwMode="auto">
          <a:xfrm>
            <a:off x="0" y="0"/>
            <a:ext cx="12192000" cy="6858000"/>
          </a:xfrm>
          <a:prstGeom prst="rect">
            <a:avLst/>
          </a:prstGeom>
          <a:noFill/>
          <a:ln w="9525">
            <a:noFill/>
            <a:miter lim="800000"/>
            <a:headEnd/>
            <a:tailEnd/>
          </a:ln>
        </p:spPr>
      </p:pic>
      <p:pic>
        <p:nvPicPr>
          <p:cNvPr id="5" name="Picture 18"/>
          <p:cNvPicPr>
            <a:picLocks noChangeAspect="1" noChangeArrowheads="1"/>
          </p:cNvPicPr>
          <p:nvPr/>
        </p:nvPicPr>
        <p:blipFill>
          <a:blip r:embed="rId3" cstate="print"/>
          <a:srcRect/>
          <a:stretch>
            <a:fillRect/>
          </a:stretch>
        </p:blipFill>
        <p:spPr bwMode="auto">
          <a:xfrm>
            <a:off x="2844800" y="1676400"/>
            <a:ext cx="65024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914400" y="2286000"/>
            <a:ext cx="103632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fld id="{569902A6-75A9-4365-96C9-BE849B6240DA}" type="datetime1">
              <a:rPr lang="en-US" smtClean="0"/>
              <a:t>10/13/2021</a:t>
            </a:fld>
            <a:endParaRPr lang="en-US" dirty="0"/>
          </a:p>
        </p:txBody>
      </p:sp>
      <p:sp>
        <p:nvSpPr>
          <p:cNvPr id="7" name="Rectangle 6"/>
          <p:cNvSpPr>
            <a:spLocks noGrp="1" noChangeArrowheads="1"/>
          </p:cNvSpPr>
          <p:nvPr>
            <p:ph type="ftr" sz="quarter" idx="11"/>
          </p:nvPr>
        </p:nvSpPr>
        <p:spPr>
          <a:xfrm>
            <a:off x="3556000" y="6248400"/>
            <a:ext cx="5080000" cy="457200"/>
          </a:xfrm>
        </p:spPr>
        <p:txBody>
          <a:bodyPr/>
          <a:lstStyle>
            <a:lvl1pPr>
              <a:defRPr sz="1400" dirty="0" smtClean="0"/>
            </a:lvl1pPr>
          </a:lstStyle>
          <a:p>
            <a:endParaRPr lang="en-US" dirty="0"/>
          </a:p>
        </p:txBody>
      </p:sp>
      <p:sp>
        <p:nvSpPr>
          <p:cNvPr id="8" name="Rectangle 7"/>
          <p:cNvSpPr>
            <a:spLocks noGrp="1" noChangeArrowheads="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90108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smtClean="0"/>
            </a:lvl1pPr>
          </a:lstStyle>
          <a:p>
            <a:fld id="{F996D1BE-5B5A-4A64-A47C-E3F607741242}" type="datetime1">
              <a:rPr lang="en-US" smtClean="0"/>
              <a:t>10/13/2021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21127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Vertical Title 1"/>
          <p:cNvSpPr>
            <a:spLocks noGrp="1"/>
          </p:cNvSpPr>
          <p:nvPr>
            <p:ph type="title" orient="vert"/>
          </p:nvPr>
        </p:nvSpPr>
        <p:spPr>
          <a:xfrm>
            <a:off x="8686800" y="1600200"/>
            <a:ext cx="2590800" cy="4495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600200"/>
            <a:ext cx="7569200" cy="4495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6397DDB6-CF6E-4551-A423-7EABDDB64DA5}" type="datetime1">
              <a:rPr lang="en-US" smtClean="0"/>
              <a:t>10/13/2021</a:t>
            </a:fld>
            <a:endParaRPr lang="en-US" dirty="0"/>
          </a:p>
        </p:txBody>
      </p:sp>
      <p:sp>
        <p:nvSpPr>
          <p:cNvPr id="6" name="Footer Placeholder 4"/>
          <p:cNvSpPr>
            <a:spLocks noGrp="1"/>
          </p:cNvSpPr>
          <p:nvPr>
            <p:ph type="ftr" sz="quarter" idx="11"/>
          </p:nvPr>
        </p:nvSpPr>
        <p:spPr/>
        <p:txBody>
          <a:bodyPr/>
          <a:lstStyle>
            <a:lvl1pPr>
              <a:defRPr sz="1400"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24990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ClipArt Placeholder 2"/>
          <p:cNvSpPr>
            <a:spLocks noGrp="1"/>
          </p:cNvSpPr>
          <p:nvPr>
            <p:ph type="clipArt" sz="half" idx="1"/>
          </p:nvPr>
        </p:nvSpPr>
        <p:spPr>
          <a:xfrm>
            <a:off x="914400" y="2667000"/>
            <a:ext cx="5080000" cy="34290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A3B0EDB0-C010-442D-90EB-FFF248F442B3}" type="datetime1">
              <a:rPr lang="en-US" smtClean="0"/>
              <a:t>10/13/2021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3216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SmartArt Placeholder 2"/>
          <p:cNvSpPr>
            <a:spLocks noGrp="1"/>
          </p:cNvSpPr>
          <p:nvPr>
            <p:ph type="dgm" idx="1"/>
          </p:nvPr>
        </p:nvSpPr>
        <p:spPr>
          <a:xfrm>
            <a:off x="914400" y="2667000"/>
            <a:ext cx="10363200" cy="3429000"/>
          </a:xfrm>
        </p:spPr>
        <p:txBody>
          <a:bodyPr/>
          <a:lstStyle/>
          <a:p>
            <a:pPr lvl="0"/>
            <a:r>
              <a:rPr lang="en-US" noProof="0" dirty="0"/>
              <a:t>Click icon to add SmartArt graphic</a:t>
            </a:r>
          </a:p>
        </p:txBody>
      </p:sp>
      <p:sp>
        <p:nvSpPr>
          <p:cNvPr id="5" name="Date Placeholder 3"/>
          <p:cNvSpPr>
            <a:spLocks noGrp="1"/>
          </p:cNvSpPr>
          <p:nvPr>
            <p:ph type="dt" sz="half" idx="10"/>
          </p:nvPr>
        </p:nvSpPr>
        <p:spPr/>
        <p:txBody>
          <a:bodyPr/>
          <a:lstStyle>
            <a:lvl1pPr>
              <a:defRPr smtClean="0"/>
            </a:lvl1pPr>
          </a:lstStyle>
          <a:p>
            <a:fld id="{2EC11881-6FDC-4BB0-8C55-567665BF5DB6}" type="datetime1">
              <a:rPr lang="en-US" smtClean="0"/>
              <a:t>10/13/2021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77982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1016000" y="1600200"/>
            <a:ext cx="10160000" cy="990600"/>
          </a:xfrm>
        </p:spPr>
        <p:txBody>
          <a:bodyPr/>
          <a:lstStyle/>
          <a:p>
            <a:r>
              <a:rPr lang="en-US"/>
              <a:t>Click to edit Master title style</a:t>
            </a:r>
          </a:p>
        </p:txBody>
      </p:sp>
      <p:sp>
        <p:nvSpPr>
          <p:cNvPr id="3" name="Text Placeholder 2"/>
          <p:cNvSpPr>
            <a:spLocks noGrp="1"/>
          </p:cNvSpPr>
          <p:nvPr>
            <p:ph type="body" sz="half" idx="1"/>
          </p:nvPr>
        </p:nvSpPr>
        <p:spPr>
          <a:xfrm>
            <a:off x="9144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4BBD352A-6052-4838-9239-77747836F305}" type="datetime1">
              <a:rPr lang="en-US" smtClean="0"/>
              <a:t>10/13/2021</a:t>
            </a:fld>
            <a:endParaRPr lang="en-US" dirty="0"/>
          </a:p>
        </p:txBody>
      </p:sp>
      <p:sp>
        <p:nvSpPr>
          <p:cNvPr id="7" name="Footer Placeholder 5"/>
          <p:cNvSpPr>
            <a:spLocks noGrp="1"/>
          </p:cNvSpPr>
          <p:nvPr>
            <p:ph type="ftr" sz="quarter" idx="11"/>
          </p:nvPr>
        </p:nvSpPr>
        <p:spPr/>
        <p:txBody>
          <a:bodyPr/>
          <a:lstStyle>
            <a:lvl1pPr>
              <a:defRPr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52205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Content Placeholder 1"/>
          <p:cNvSpPr>
            <a:spLocks noGrp="1"/>
          </p:cNvSpPr>
          <p:nvPr>
            <p:ph/>
          </p:nvPr>
        </p:nvSpPr>
        <p:spPr>
          <a:xfrm>
            <a:off x="914400" y="1600200"/>
            <a:ext cx="103632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p:cNvSpPr>
            <a:spLocks noGrp="1"/>
          </p:cNvSpPr>
          <p:nvPr>
            <p:ph type="dt" sz="half" idx="10"/>
          </p:nvPr>
        </p:nvSpPr>
        <p:spPr/>
        <p:txBody>
          <a:bodyPr/>
          <a:lstStyle>
            <a:lvl1pPr>
              <a:defRPr smtClean="0"/>
            </a:lvl1pPr>
          </a:lstStyle>
          <a:p>
            <a:fld id="{BBD264AF-05DE-44C1-AE18-5C4E5F6793B5}" type="datetime1">
              <a:rPr lang="en-US" smtClean="0"/>
              <a:t>10/13/2021</a:t>
            </a:fld>
            <a:endParaRPr lang="en-US" dirty="0"/>
          </a:p>
        </p:txBody>
      </p:sp>
      <p:sp>
        <p:nvSpPr>
          <p:cNvPr id="5" name="Footer Placeholder 3"/>
          <p:cNvSpPr>
            <a:spLocks noGrp="1"/>
          </p:cNvSpPr>
          <p:nvPr>
            <p:ph type="ftr" sz="quarter" idx="11"/>
          </p:nvPr>
        </p:nvSpPr>
        <p:spPr/>
        <p:txBody>
          <a:bodyPr/>
          <a:lstStyle>
            <a:lvl1pPr>
              <a:defRPr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82126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2118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08067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4342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8128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82676A72-B18B-4FEC-8034-8DF2FFE38919}" type="datetime1">
              <a:rPr lang="en-US" smtClean="0"/>
              <a:t>10/13/2021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31480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765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52901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73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41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7857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235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79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856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lvl1pPr>
          </a:lstStyle>
          <a:p>
            <a:fld id="{EAA8C7C5-BDE8-4D88-AA01-7ECEAD5FD680}" type="datetime1">
              <a:rPr lang="en-US" smtClean="0"/>
              <a:t>10/13/2021</a:t>
            </a:fld>
            <a:endParaRPr lang="en-US" dirty="0"/>
          </a:p>
        </p:txBody>
      </p:sp>
      <p:sp>
        <p:nvSpPr>
          <p:cNvPr id="6" name="Footer Placeholder 4"/>
          <p:cNvSpPr>
            <a:spLocks noGrp="1"/>
          </p:cNvSpPr>
          <p:nvPr>
            <p:ph type="ftr" sz="quarter" idx="11"/>
          </p:nvPr>
        </p:nvSpPr>
        <p:spPr/>
        <p:txBody>
          <a:bodyPr/>
          <a:lstStyle>
            <a:lvl1pPr>
              <a:defRPr dirty="0" smtClean="0"/>
            </a:lvl1pPr>
          </a:lstStyle>
          <a:p>
            <a:endParaRPr lang="en-US" dirty="0"/>
          </a:p>
        </p:txBody>
      </p:sp>
      <p:sp>
        <p:nvSpPr>
          <p:cNvPr id="7" name="Slide Number Placeholder 5"/>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7167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667000"/>
            <a:ext cx="508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smtClean="0"/>
            </a:lvl1pPr>
          </a:lstStyle>
          <a:p>
            <a:fld id="{11C97617-10F5-4133-886D-2A0BD918EC55}" type="datetime1">
              <a:rPr lang="en-US" smtClean="0"/>
              <a:t>10/13/2021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6168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lstStyle>
          <a:p>
            <a:fld id="{35685298-6822-4C49-BFFC-B53CBC7215D2}" type="datetime1">
              <a:rPr lang="en-US" smtClean="0"/>
              <a:t>10/13/2021</a:t>
            </a:fld>
            <a:endParaRPr lang="en-US" dirty="0"/>
          </a:p>
        </p:txBody>
      </p:sp>
      <p:sp>
        <p:nvSpPr>
          <p:cNvPr id="9" name="Footer Placeholder 7"/>
          <p:cNvSpPr>
            <a:spLocks noGrp="1"/>
          </p:cNvSpPr>
          <p:nvPr>
            <p:ph type="ftr" sz="quarter" idx="11"/>
          </p:nvPr>
        </p:nvSpPr>
        <p:spPr/>
        <p:txBody>
          <a:bodyPr/>
          <a:lstStyle>
            <a:lvl1pPr>
              <a:defRPr dirty="0" smtClean="0"/>
            </a:lvl1pPr>
          </a:lstStyle>
          <a:p>
            <a:endParaRPr lang="en-US" dirty="0"/>
          </a:p>
        </p:txBody>
      </p:sp>
      <p:sp>
        <p:nvSpPr>
          <p:cNvPr id="10" name="Slide Number Placeholder 8"/>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46360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smtClean="0"/>
            </a:lvl1pPr>
          </a:lstStyle>
          <a:p>
            <a:fld id="{E14D87F6-45A6-4821-8285-6A59B4BA359D}" type="datetime1">
              <a:rPr lang="en-US" smtClean="0"/>
              <a:t>10/13/2021</a:t>
            </a:fld>
            <a:endParaRPr lang="en-US" dirty="0"/>
          </a:p>
        </p:txBody>
      </p:sp>
      <p:sp>
        <p:nvSpPr>
          <p:cNvPr id="5" name="Footer Placeholder 3"/>
          <p:cNvSpPr>
            <a:spLocks noGrp="1"/>
          </p:cNvSpPr>
          <p:nvPr>
            <p:ph type="ftr" sz="quarter" idx="11"/>
          </p:nvPr>
        </p:nvSpPr>
        <p:spPr/>
        <p:txBody>
          <a:bodyPr/>
          <a:lstStyle>
            <a:lvl1pPr>
              <a:defRPr sz="1400" dirty="0" smtClean="0"/>
            </a:lvl1pPr>
          </a:lstStyle>
          <a:p>
            <a:endParaRPr lang="en-US" dirty="0"/>
          </a:p>
        </p:txBody>
      </p:sp>
      <p:sp>
        <p:nvSpPr>
          <p:cNvPr id="6" name="Slide Number Placeholder 4"/>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308304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fld id="{81EC184B-850C-45C6-9318-35628D0CC866}" type="datetime1">
              <a:rPr lang="en-US" smtClean="0"/>
              <a:t>10/13/2021</a:t>
            </a:fld>
            <a:endParaRPr lang="en-US" dirty="0"/>
          </a:p>
        </p:txBody>
      </p:sp>
      <p:sp>
        <p:nvSpPr>
          <p:cNvPr id="4" name="Footer Placeholder 2"/>
          <p:cNvSpPr>
            <a:spLocks noGrp="1"/>
          </p:cNvSpPr>
          <p:nvPr>
            <p:ph type="ftr" sz="quarter" idx="11"/>
          </p:nvPr>
        </p:nvSpPr>
        <p:spPr/>
        <p:txBody>
          <a:bodyPr/>
          <a:lstStyle>
            <a:lvl1pPr>
              <a:defRPr sz="1400" dirty="0" smtClean="0"/>
            </a:lvl1pPr>
          </a:lstStyle>
          <a:p>
            <a:endParaRPr lang="en-US" dirty="0"/>
          </a:p>
        </p:txBody>
      </p:sp>
      <p:sp>
        <p:nvSpPr>
          <p:cNvPr id="5" name="Slide Number Placeholder 3"/>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119779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AA2DF4C2-7757-4520-BBA6-31319D53B30E}" type="datetime1">
              <a:rPr lang="en-US" smtClean="0"/>
              <a:t>10/13/2021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99931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p:nvPicPr>
        <p:blipFill>
          <a:blip r:embed="rId2" cstate="print"/>
          <a:srcRect/>
          <a:stretch>
            <a:fillRect/>
          </a:stretch>
        </p:blipFill>
        <p:spPr bwMode="auto">
          <a:xfrm>
            <a:off x="8737600" y="76200"/>
            <a:ext cx="1320800" cy="990600"/>
          </a:xfrm>
          <a:prstGeom prst="rect">
            <a:avLst/>
          </a:prstGeom>
          <a:noFill/>
          <a:ln w="9525">
            <a:noFill/>
            <a:miter lim="800000"/>
            <a:headEnd/>
            <a:tailEnd/>
          </a:ln>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lvl1pPr>
          </a:lstStyle>
          <a:p>
            <a:fld id="{1F1F8A2A-41DA-4A1A-9ACA-BF312A5FEAF4}" type="datetime1">
              <a:rPr lang="en-US" smtClean="0"/>
              <a:t>10/13/2021</a:t>
            </a:fld>
            <a:endParaRPr lang="en-US" dirty="0"/>
          </a:p>
        </p:txBody>
      </p:sp>
      <p:sp>
        <p:nvSpPr>
          <p:cNvPr id="7" name="Footer Placeholder 5"/>
          <p:cNvSpPr>
            <a:spLocks noGrp="1"/>
          </p:cNvSpPr>
          <p:nvPr>
            <p:ph type="ftr" sz="quarter" idx="11"/>
          </p:nvPr>
        </p:nvSpPr>
        <p:spPr/>
        <p:txBody>
          <a:bodyPr/>
          <a:lstStyle>
            <a:lvl1pPr>
              <a:defRPr sz="1400" dirty="0" smtClean="0"/>
            </a:lvl1pPr>
          </a:lstStyle>
          <a:p>
            <a:endParaRPr lang="en-US" dirty="0"/>
          </a:p>
        </p:txBody>
      </p:sp>
      <p:sp>
        <p:nvSpPr>
          <p:cNvPr id="8" name="Slide Number Placeholder 6"/>
          <p:cNvSpPr>
            <a:spLocks noGrp="1"/>
          </p:cNvSpPr>
          <p:nvPr>
            <p:ph type="sldNum" sz="quarter" idx="12"/>
          </p:nvPr>
        </p:nvSpPr>
        <p:spPr/>
        <p:txBody>
          <a:bodyPr/>
          <a:lstStyle>
            <a:lvl1pPr>
              <a:defRPr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0933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7" cstate="print"/>
          <a:srcRect t="4126" b="3030"/>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016000" y="1600200"/>
            <a:ext cx="1016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2667000"/>
            <a:ext cx="103632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fld id="{E0296885-9337-4A1C-9C06-497981B63DDD}" type="datetime1">
              <a:rPr lang="en-US" smtClean="0"/>
              <a:t>10/13/2021</a:t>
            </a:fld>
            <a:endParaRPr lang="en-US" dirty="0"/>
          </a:p>
        </p:txBody>
      </p:sp>
      <p:sp>
        <p:nvSpPr>
          <p:cNvPr id="1029" name="Rectangle 5"/>
          <p:cNvSpPr>
            <a:spLocks noGrp="1" noChangeArrowheads="1"/>
          </p:cNvSpPr>
          <p:nvPr>
            <p:ph type="ftr" sz="quarter" idx="3"/>
          </p:nvPr>
        </p:nvSpPr>
        <p:spPr bwMode="auto">
          <a:xfrm>
            <a:off x="2540000" y="6248400"/>
            <a:ext cx="73152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39371E7C-9DE9-4551-9371-56E9C7644D28}" type="slidenum">
              <a:rPr lang="en-US" smtClean="0"/>
              <a:t>‹#›</a:t>
            </a:fld>
            <a:endParaRPr lang="en-US" dirty="0"/>
          </a:p>
        </p:txBody>
      </p:sp>
    </p:spTree>
    <p:extLst>
      <p:ext uri="{BB962C8B-B14F-4D97-AF65-F5344CB8AC3E}">
        <p14:creationId xmlns:p14="http://schemas.microsoft.com/office/powerpoint/2010/main" val="274209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642395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hyperlink" Target="https://louisvilleky.gov/government/air-pollution-control-district/rubbertown-air-toxics-risk-assessment"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420.png"/><Relationship Id="rId18" Type="http://schemas.openxmlformats.org/officeDocument/2006/relationships/customXml" Target="../ink/ink8.xml"/><Relationship Id="rId26" Type="http://schemas.openxmlformats.org/officeDocument/2006/relationships/image" Target="../media/image49.png"/><Relationship Id="rId3" Type="http://schemas.openxmlformats.org/officeDocument/2006/relationships/customXml" Target="../ink/ink1.xml"/><Relationship Id="rId21" Type="http://schemas.openxmlformats.org/officeDocument/2006/relationships/customXml" Target="../ink/ink9.xml"/><Relationship Id="rId34" Type="http://schemas.openxmlformats.org/officeDocument/2006/relationships/image" Target="../media/image53.png"/><Relationship Id="rId7" Type="http://schemas.openxmlformats.org/officeDocument/2006/relationships/customXml" Target="../ink/ink3.xml"/><Relationship Id="rId12" Type="http://schemas.openxmlformats.org/officeDocument/2006/relationships/customXml" Target="../ink/ink5.xml"/><Relationship Id="rId17" Type="http://schemas.openxmlformats.org/officeDocument/2006/relationships/image" Target="../media/image440.png"/><Relationship Id="rId25" Type="http://schemas.openxmlformats.org/officeDocument/2006/relationships/customXml" Target="../ink/ink11.xml"/><Relationship Id="rId33" Type="http://schemas.openxmlformats.org/officeDocument/2006/relationships/image" Target="../media/image48.png"/><Relationship Id="rId2" Type="http://schemas.openxmlformats.org/officeDocument/2006/relationships/image" Target="../media/image45.png"/><Relationship Id="rId16" Type="http://schemas.openxmlformats.org/officeDocument/2006/relationships/customXml" Target="../ink/ink7.xml"/><Relationship Id="rId20" Type="http://schemas.openxmlformats.org/officeDocument/2006/relationships/image" Target="../media/image47.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46.png"/><Relationship Id="rId24" Type="http://schemas.openxmlformats.org/officeDocument/2006/relationships/image" Target="../media/image480.png"/><Relationship Id="rId32" Type="http://schemas.openxmlformats.org/officeDocument/2006/relationships/image" Target="../media/image52.png"/><Relationship Id="rId5" Type="http://schemas.openxmlformats.org/officeDocument/2006/relationships/customXml" Target="../ink/ink2.xml"/><Relationship Id="rId15" Type="http://schemas.openxmlformats.org/officeDocument/2006/relationships/image" Target="../media/image430.png"/><Relationship Id="rId23" Type="http://schemas.openxmlformats.org/officeDocument/2006/relationships/customXml" Target="../ink/ink10.xml"/><Relationship Id="rId28" Type="http://schemas.openxmlformats.org/officeDocument/2006/relationships/image" Target="../media/image50.png"/><Relationship Id="rId10" Type="http://schemas.openxmlformats.org/officeDocument/2006/relationships/image" Target="../media/image400.png"/><Relationship Id="rId19" Type="http://schemas.openxmlformats.org/officeDocument/2006/relationships/image" Target="../media/image450.png"/><Relationship Id="rId31" Type="http://schemas.openxmlformats.org/officeDocument/2006/relationships/customXml" Target="../ink/ink14.xml"/><Relationship Id="rId4" Type="http://schemas.openxmlformats.org/officeDocument/2006/relationships/image" Target="../media/image370.png"/><Relationship Id="rId9" Type="http://schemas.openxmlformats.org/officeDocument/2006/relationships/customXml" Target="../ink/ink4.xml"/><Relationship Id="rId14" Type="http://schemas.openxmlformats.org/officeDocument/2006/relationships/customXml" Target="../ink/ink6.xml"/><Relationship Id="rId22" Type="http://schemas.openxmlformats.org/officeDocument/2006/relationships/image" Target="../media/image470.png"/><Relationship Id="rId27" Type="http://schemas.openxmlformats.org/officeDocument/2006/relationships/customXml" Target="../ink/ink12.xml"/><Relationship Id="rId30"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hyperlink" Target="https://gaftp.epa.gov/aqmg/cjang/NEXUS/NEXUS"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xr"/><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 Id="rId5" Type="http://schemas.openxmlformats.org/officeDocument/2006/relationships/image" Target="../media/image95.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6E1CE-9D03-4831-8AF6-A9FB068A699D}"/>
              </a:ext>
            </a:extLst>
          </p:cNvPr>
          <p:cNvSpPr>
            <a:spLocks noGrp="1"/>
          </p:cNvSpPr>
          <p:nvPr>
            <p:ph type="ctrTitle"/>
          </p:nvPr>
        </p:nvSpPr>
        <p:spPr/>
        <p:txBody>
          <a:bodyPr/>
          <a:lstStyle/>
          <a:p>
            <a:r>
              <a:rPr lang="en-US" dirty="0"/>
              <a:t>Multi-Pollutant (MP</a:t>
            </a:r>
            <a:r>
              <a:rPr lang="en-US"/>
              <a:t>) NCEE </a:t>
            </a:r>
            <a:r>
              <a:rPr lang="en-US" dirty="0"/>
              <a:t>Briefing </a:t>
            </a:r>
          </a:p>
        </p:txBody>
      </p:sp>
      <p:sp>
        <p:nvSpPr>
          <p:cNvPr id="5" name="Subtitle 4">
            <a:extLst>
              <a:ext uri="{FF2B5EF4-FFF2-40B4-BE49-F238E27FC236}">
                <a16:creationId xmlns:a16="http://schemas.microsoft.com/office/drawing/2014/main" id="{10CD18D1-242D-4BFD-81C6-EEE1E0908AE7}"/>
              </a:ext>
            </a:extLst>
          </p:cNvPr>
          <p:cNvSpPr>
            <a:spLocks noGrp="1"/>
          </p:cNvSpPr>
          <p:nvPr>
            <p:ph type="subTitle" idx="1"/>
          </p:nvPr>
        </p:nvSpPr>
        <p:spPr/>
        <p:txBody>
          <a:bodyPr/>
          <a:lstStyle/>
          <a:p>
            <a:pPr>
              <a:spcBef>
                <a:spcPts val="0"/>
              </a:spcBef>
            </a:pPr>
            <a:r>
              <a:rPr lang="en-US" altLang="zh-CN" i="1" dirty="0">
                <a:latin typeface="Calibri" panose="020F0502020204030204" pitchFamily="34" charset="0"/>
                <a:cs typeface="Calibri" panose="020F0502020204030204" pitchFamily="34" charset="0"/>
              </a:rPr>
              <a:t>OAQPS’s Multi-Pollutant Team</a:t>
            </a:r>
          </a:p>
          <a:p>
            <a:pPr>
              <a:spcBef>
                <a:spcPts val="0"/>
              </a:spcBef>
            </a:pPr>
            <a:r>
              <a:rPr lang="en-US" altLang="zh-CN" dirty="0">
                <a:latin typeface="Calibri" panose="020F0502020204030204" pitchFamily="34" charset="0"/>
                <a:cs typeface="Calibri" panose="020F0502020204030204" pitchFamily="34" charset="0"/>
              </a:rPr>
              <a:t>Beth Landis &amp; Carey Jang</a:t>
            </a:r>
            <a:endParaRPr lang="en-US" altLang="zh-CN" i="1" dirty="0">
              <a:latin typeface="Calibri" panose="020F0502020204030204" pitchFamily="34" charset="0"/>
              <a:cs typeface="Calibri" panose="020F0502020204030204" pitchFamily="34" charset="0"/>
            </a:endParaRPr>
          </a:p>
          <a:p>
            <a:pPr>
              <a:spcBef>
                <a:spcPts val="0"/>
              </a:spcBef>
            </a:pPr>
            <a:r>
              <a:rPr lang="en-US" altLang="zh-CN" dirty="0">
                <a:latin typeface="Calibri" panose="020F0502020204030204" pitchFamily="34" charset="0"/>
                <a:cs typeface="Calibri" panose="020F0502020204030204" pitchFamily="34" charset="0"/>
              </a:rPr>
              <a:t>October 14, 2021</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9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009650" y="106245"/>
            <a:ext cx="9144000" cy="584775"/>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200" dirty="0">
                <a:solidFill>
                  <a:schemeClr val="bg1"/>
                </a:solidFill>
                <a:effectLst>
                  <a:outerShdw blurRad="38100" dist="38100" dir="2700000" algn="tl">
                    <a:srgbClr val="000000">
                      <a:alpha val="43137"/>
                    </a:srgbClr>
                  </a:outerShdw>
                </a:effectLst>
                <a:latin typeface="Arial" charset="0"/>
                <a:ea typeface="微软雅黑"/>
              </a:rPr>
              <a:t>NEXUS: Three Key Modules</a:t>
            </a:r>
            <a:endParaRPr lang="en-US" altLang="zh-CN" sz="2800" dirty="0">
              <a:solidFill>
                <a:schemeClr val="bg1"/>
              </a:solidFill>
              <a:latin typeface="Arial" charset="0"/>
              <a:ea typeface="宋体" panose="02010600030101010101" pitchFamily="2" charset="-122"/>
            </a:endParaRPr>
          </a:p>
        </p:txBody>
      </p:sp>
      <p:sp>
        <p:nvSpPr>
          <p:cNvPr id="8" name="TextBox 7">
            <a:extLst>
              <a:ext uri="{FF2B5EF4-FFF2-40B4-BE49-F238E27FC236}">
                <a16:creationId xmlns:a16="http://schemas.microsoft.com/office/drawing/2014/main" id="{224F1F69-3062-4B81-A55B-702A934F02DE}"/>
              </a:ext>
            </a:extLst>
          </p:cNvPr>
          <p:cNvSpPr txBox="1"/>
          <p:nvPr/>
        </p:nvSpPr>
        <p:spPr>
          <a:xfrm>
            <a:off x="531669" y="1009916"/>
            <a:ext cx="289979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ＭＳ Ｐゴシック" pitchFamily="84" charset="-128"/>
                <a:cs typeface="+mn-cs"/>
              </a:rPr>
              <a:t>Data Viewer Module</a:t>
            </a:r>
          </a:p>
        </p:txBody>
      </p:sp>
      <p:sp>
        <p:nvSpPr>
          <p:cNvPr id="9" name="TextBox 8">
            <a:extLst>
              <a:ext uri="{FF2B5EF4-FFF2-40B4-BE49-F238E27FC236}">
                <a16:creationId xmlns:a16="http://schemas.microsoft.com/office/drawing/2014/main" id="{2F765CB8-FB69-44A8-8EEA-506483A37D05}"/>
              </a:ext>
            </a:extLst>
          </p:cNvPr>
          <p:cNvSpPr txBox="1"/>
          <p:nvPr/>
        </p:nvSpPr>
        <p:spPr>
          <a:xfrm>
            <a:off x="4734001" y="1018496"/>
            <a:ext cx="268032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ＭＳ Ｐゴシック" pitchFamily="84" charset="-128"/>
                <a:cs typeface="+mn-cs"/>
              </a:rPr>
              <a:t>Data Input Module</a:t>
            </a:r>
          </a:p>
        </p:txBody>
      </p:sp>
      <p:sp>
        <p:nvSpPr>
          <p:cNvPr id="10" name="TextBox 9">
            <a:extLst>
              <a:ext uri="{FF2B5EF4-FFF2-40B4-BE49-F238E27FC236}">
                <a16:creationId xmlns:a16="http://schemas.microsoft.com/office/drawing/2014/main" id="{9B84412E-3B1E-4518-882E-0D0F4C20AB26}"/>
              </a:ext>
            </a:extLst>
          </p:cNvPr>
          <p:cNvSpPr txBox="1"/>
          <p:nvPr/>
        </p:nvSpPr>
        <p:spPr>
          <a:xfrm>
            <a:off x="8657417" y="1044257"/>
            <a:ext cx="278585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ＭＳ Ｐゴシック" pitchFamily="84" charset="-128"/>
                <a:cs typeface="+mn-cs"/>
              </a:rPr>
              <a:t>Data Query Module</a:t>
            </a:r>
          </a:p>
        </p:txBody>
      </p:sp>
      <p:sp>
        <p:nvSpPr>
          <p:cNvPr id="11" name="TextBox 10">
            <a:extLst>
              <a:ext uri="{FF2B5EF4-FFF2-40B4-BE49-F238E27FC236}">
                <a16:creationId xmlns:a16="http://schemas.microsoft.com/office/drawing/2014/main" id="{3C386185-632C-4A58-8BCC-3D3856BED05B}"/>
              </a:ext>
            </a:extLst>
          </p:cNvPr>
          <p:cNvSpPr txBox="1"/>
          <p:nvPr/>
        </p:nvSpPr>
        <p:spPr>
          <a:xfrm>
            <a:off x="409992" y="3731316"/>
            <a:ext cx="3274016" cy="3046988"/>
          </a:xfrm>
          <a:prstGeom prst="rect">
            <a:avLst/>
          </a:prstGeom>
          <a:noFill/>
          <a:ln>
            <a:solidFill>
              <a:schemeClr val="tx1"/>
            </a:solidFill>
          </a:ln>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View and create interactive Map/Data/Chart/Table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Provide flexible selections &amp; mapping of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Ambient”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and/or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“Risk”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levels of PM</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2.5</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 O</a:t>
            </a:r>
            <a:r>
              <a:rPr kumimoji="0" lang="en-US" sz="16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 and Air Toxics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Provide regional analysis for “EPA region”, “States”, “CBSA”, and “County”</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Display major point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emission</a:t>
            </a: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 </a:t>
            </a:r>
            <a:r>
              <a:rPr lang="en-US" sz="1600" dirty="0">
                <a:latin typeface="Arial" panose="020B0604020202020204" pitchFamily="34" charset="0"/>
                <a:ea typeface="ＭＳ Ｐゴシック" pitchFamily="84" charset="-128"/>
                <a:cs typeface="Arial" panose="020B0604020202020204" pitchFamily="34" charset="0"/>
              </a:rPr>
              <a:t>locations and </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84" charset="-128"/>
                <a:cs typeface="Arial" panose="020B0604020202020204" pitchFamily="34" charset="0"/>
              </a:rPr>
              <a:t>monitoring</a:t>
            </a: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 sites/data by pollutants</a:t>
            </a:r>
          </a:p>
        </p:txBody>
      </p:sp>
      <p:sp>
        <p:nvSpPr>
          <p:cNvPr id="12" name="TextBox 11">
            <a:extLst>
              <a:ext uri="{FF2B5EF4-FFF2-40B4-BE49-F238E27FC236}">
                <a16:creationId xmlns:a16="http://schemas.microsoft.com/office/drawing/2014/main" id="{584D7E90-F425-4F2C-B528-1903BBBD9E90}"/>
              </a:ext>
            </a:extLst>
          </p:cNvPr>
          <p:cNvSpPr txBox="1"/>
          <p:nvPr/>
        </p:nvSpPr>
        <p:spPr>
          <a:xfrm>
            <a:off x="4382092" y="3731316"/>
            <a:ext cx="3375559" cy="2800767"/>
          </a:xfrm>
          <a:prstGeom prst="rect">
            <a:avLst/>
          </a:prstGeom>
          <a:noFill/>
          <a:ln>
            <a:solidFill>
              <a:schemeClr val="tx1"/>
            </a:solidFill>
          </a:ln>
        </p:spPr>
        <p:txBody>
          <a:bodyPr wrap="square" rtlCol="0">
            <a:spAutoFit/>
          </a:bodyPr>
          <a:lstStyle/>
          <a:p>
            <a:pPr marL="171450" indent="-171450" eaLnBrk="0" fontAlgn="base" hangingPunct="0">
              <a:spcBef>
                <a:spcPct val="0"/>
              </a:spcBef>
              <a:spcAft>
                <a:spcPct val="0"/>
              </a:spcAft>
              <a:buFont typeface="Arial" panose="020B0604020202020204" pitchFamily="34" charset="0"/>
              <a:buChar char="•"/>
              <a:defRPr/>
            </a:pPr>
            <a:r>
              <a:rPr lang="en-US" sz="1600" dirty="0">
                <a:solidFill>
                  <a:srgbClr val="0000FF"/>
                </a:solidFill>
                <a:latin typeface="Arial" panose="020B0604020202020204" pitchFamily="34" charset="0"/>
                <a:ea typeface="ＭＳ Ｐゴシック" pitchFamily="84" charset="-128"/>
                <a:cs typeface="Arial" panose="020B0604020202020204" pitchFamily="34" charset="0"/>
              </a:rPr>
              <a:t>Integrate all MP data - emissions, monitoring, modeling, health risk, and EJ/demographic data into a single platform</a:t>
            </a:r>
          </a:p>
          <a:p>
            <a:pPr marL="171450" indent="-171450" eaLnBrk="0" fontAlgn="base" hangingPunct="0">
              <a:spcBef>
                <a:spcPct val="0"/>
              </a:spcBef>
              <a:spcAft>
                <a:spcPct val="0"/>
              </a:spcAft>
              <a:buFont typeface="Arial" panose="020B0604020202020204" pitchFamily="34" charset="0"/>
              <a:buChar char="•"/>
              <a:defRPr/>
            </a:pPr>
            <a:r>
              <a:rPr lang="en-US" sz="1600" dirty="0">
                <a:latin typeface="Arial" panose="020B0604020202020204" pitchFamily="34" charset="0"/>
                <a:ea typeface="ＭＳ Ｐゴシック" pitchFamily="84" charset="-128"/>
                <a:cs typeface="Arial" panose="020B0604020202020204" pitchFamily="34" charset="0"/>
              </a:rPr>
              <a:t>Currently use10 publicly available input datasets</a:t>
            </a:r>
          </a:p>
          <a:p>
            <a:pPr marL="171450" indent="-171450" eaLnBrk="0" fontAlgn="base" hangingPunct="0">
              <a:spcBef>
                <a:spcPct val="0"/>
              </a:spcBef>
              <a:spcAft>
                <a:spcPct val="0"/>
              </a:spcAft>
              <a:buFont typeface="Arial" panose="020B0604020202020204" pitchFamily="34" charset="0"/>
              <a:buChar char="•"/>
              <a:defRPr/>
            </a:pPr>
            <a:r>
              <a:rPr lang="en-US" sz="1600" dirty="0">
                <a:solidFill>
                  <a:srgbClr val="0000FF"/>
                </a:solidFill>
                <a:latin typeface="Arial" panose="020B0604020202020204" pitchFamily="34" charset="0"/>
                <a:ea typeface="ＭＳ Ｐゴシック" pitchFamily="84" charset="-128"/>
                <a:cs typeface="Arial" panose="020B0604020202020204" pitchFamily="34" charset="0"/>
              </a:rPr>
              <a:t>Provide data preview, search, filter and output functions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ＭＳ Ｐゴシック" pitchFamily="84" charset="-128"/>
                <a:cs typeface="Arial" panose="020B0604020202020204" pitchFamily="34" charset="0"/>
              </a:rPr>
              <a:t>Allow to update/change input data files and then run/save to a new “project”</a:t>
            </a:r>
          </a:p>
        </p:txBody>
      </p:sp>
      <p:sp>
        <p:nvSpPr>
          <p:cNvPr id="13" name="TextBox 12">
            <a:extLst>
              <a:ext uri="{FF2B5EF4-FFF2-40B4-BE49-F238E27FC236}">
                <a16:creationId xmlns:a16="http://schemas.microsoft.com/office/drawing/2014/main" id="{E02091F0-CE37-4CE9-8565-47A16C4D737C}"/>
              </a:ext>
            </a:extLst>
          </p:cNvPr>
          <p:cNvSpPr txBox="1"/>
          <p:nvPr/>
        </p:nvSpPr>
        <p:spPr>
          <a:xfrm>
            <a:off x="8482143" y="3731316"/>
            <a:ext cx="3448600" cy="3046988"/>
          </a:xfrm>
          <a:prstGeom prst="rect">
            <a:avLst/>
          </a:prstGeom>
          <a:noFill/>
          <a:ln>
            <a:solidFill>
              <a:schemeClr val="tx1"/>
            </a:solidFill>
          </a:ln>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Expand data field selections and flexibility for exploratory &amp; advanced users</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Provide </a:t>
            </a:r>
            <a:r>
              <a:rPr lang="en-US" sz="1600" dirty="0">
                <a:solidFill>
                  <a:srgbClr val="000000"/>
                </a:solidFill>
                <a:latin typeface="Arial" panose="020B0604020202020204" pitchFamily="34" charset="0"/>
                <a:ea typeface="ＭＳ Ｐゴシック" pitchFamily="84" charset="-128"/>
                <a:cs typeface="Arial" panose="020B0604020202020204" pitchFamily="34" charset="0"/>
              </a:rPr>
              <a:t>map overlaying and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summary table for data query results</a:t>
            </a:r>
          </a:p>
          <a:p>
            <a:pPr marL="171450" lvl="0" indent="-171450" eaLnBrk="0" fontAlgn="base" hangingPunct="0">
              <a:spcBef>
                <a:spcPct val="0"/>
              </a:spcBef>
              <a:spcAft>
                <a:spcPct val="0"/>
              </a:spcAft>
              <a:buFont typeface="Arial" panose="020B0604020202020204" pitchFamily="34" charset="0"/>
              <a:buChar char="•"/>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84" charset="-128"/>
                <a:cs typeface="Arial" panose="020B0604020202020204" pitchFamily="34" charset="0"/>
              </a:rPr>
              <a:t>Current data query based on selected data fields: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“Ambient &amp; Risk for PM, O3 &amp; Air toxics</a:t>
            </a:r>
            <a:r>
              <a:rPr lang="en-US" sz="1600" dirty="0">
                <a:solidFill>
                  <a:srgbClr val="000000"/>
                </a:solidFill>
                <a:latin typeface="Arial" panose="020B0604020202020204" pitchFamily="34" charset="0"/>
                <a:ea typeface="ＭＳ Ｐゴシック" pitchFamily="84" charset="-128"/>
                <a:cs typeface="Arial" panose="020B0604020202020204" pitchFamily="34" charset="0"/>
              </a:rPr>
              <a:t>”, “EJ/demographic indicator”,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Advance area”, “NA Area”, “Tribal area”, Class I area”</a:t>
            </a:r>
          </a:p>
        </p:txBody>
      </p:sp>
      <p:grpSp>
        <p:nvGrpSpPr>
          <p:cNvPr id="2" name="Group 1">
            <a:extLst>
              <a:ext uri="{FF2B5EF4-FFF2-40B4-BE49-F238E27FC236}">
                <a16:creationId xmlns:a16="http://schemas.microsoft.com/office/drawing/2014/main" id="{BB3DB8CE-5915-4220-B950-7F095D2F11CA}"/>
              </a:ext>
            </a:extLst>
          </p:cNvPr>
          <p:cNvGrpSpPr/>
          <p:nvPr/>
        </p:nvGrpSpPr>
        <p:grpSpPr>
          <a:xfrm>
            <a:off x="119935" y="1496994"/>
            <a:ext cx="3854130" cy="2134411"/>
            <a:chOff x="1653056" y="1678033"/>
            <a:chExt cx="2795985" cy="1928996"/>
          </a:xfrm>
        </p:grpSpPr>
        <p:pic>
          <p:nvPicPr>
            <p:cNvPr id="14" name="Picture 13">
              <a:extLst>
                <a:ext uri="{FF2B5EF4-FFF2-40B4-BE49-F238E27FC236}">
                  <a16:creationId xmlns:a16="http://schemas.microsoft.com/office/drawing/2014/main" id="{E1F16E27-F4E5-46AE-9F34-2406738DB53A}"/>
                </a:ext>
              </a:extLst>
            </p:cNvPr>
            <p:cNvPicPr>
              <a:picLocks noChangeAspect="1"/>
            </p:cNvPicPr>
            <p:nvPr/>
          </p:nvPicPr>
          <p:blipFill>
            <a:blip r:embed="rId3"/>
            <a:stretch>
              <a:fillRect/>
            </a:stretch>
          </p:blipFill>
          <p:spPr>
            <a:xfrm>
              <a:off x="1653056" y="1678033"/>
              <a:ext cx="2795985" cy="1928996"/>
            </a:xfrm>
            <a:prstGeom prst="rect">
              <a:avLst/>
            </a:prstGeom>
            <a:ln>
              <a:solidFill>
                <a:schemeClr val="tx1"/>
              </a:solidFill>
            </a:ln>
          </p:spPr>
        </p:pic>
        <p:sp>
          <p:nvSpPr>
            <p:cNvPr id="15" name="Rectangle 12">
              <a:extLst>
                <a:ext uri="{FF2B5EF4-FFF2-40B4-BE49-F238E27FC236}">
                  <a16:creationId xmlns:a16="http://schemas.microsoft.com/office/drawing/2014/main" id="{0A58A123-D511-413B-AA1F-4CFEB016EB9B}"/>
                </a:ext>
              </a:extLst>
            </p:cNvPr>
            <p:cNvSpPr/>
            <p:nvPr/>
          </p:nvSpPr>
          <p:spPr>
            <a:xfrm>
              <a:off x="2134961" y="1908350"/>
              <a:ext cx="277585" cy="614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ＭＳ Ｐゴシック"/>
                <a:cs typeface="+mn-cs"/>
              </a:endParaRPr>
            </a:p>
          </p:txBody>
        </p:sp>
      </p:grpSp>
      <p:pic>
        <p:nvPicPr>
          <p:cNvPr id="16" name="Picture 15">
            <a:extLst>
              <a:ext uri="{FF2B5EF4-FFF2-40B4-BE49-F238E27FC236}">
                <a16:creationId xmlns:a16="http://schemas.microsoft.com/office/drawing/2014/main" id="{8560625E-3494-4B6D-9F0D-5A1D80D21FAB}"/>
              </a:ext>
            </a:extLst>
          </p:cNvPr>
          <p:cNvPicPr>
            <a:picLocks noChangeAspect="1"/>
          </p:cNvPicPr>
          <p:nvPr/>
        </p:nvPicPr>
        <p:blipFill rotWithShape="1">
          <a:blip r:embed="rId4"/>
          <a:srcRect t="11337"/>
          <a:stretch/>
        </p:blipFill>
        <p:spPr>
          <a:xfrm>
            <a:off x="4168935" y="1496994"/>
            <a:ext cx="3854130" cy="2159543"/>
          </a:xfrm>
          <a:prstGeom prst="rect">
            <a:avLst/>
          </a:prstGeom>
          <a:ln>
            <a:solidFill>
              <a:schemeClr val="tx1"/>
            </a:solidFill>
          </a:ln>
        </p:spPr>
      </p:pic>
      <p:pic>
        <p:nvPicPr>
          <p:cNvPr id="17" name="Picture 16">
            <a:extLst>
              <a:ext uri="{FF2B5EF4-FFF2-40B4-BE49-F238E27FC236}">
                <a16:creationId xmlns:a16="http://schemas.microsoft.com/office/drawing/2014/main" id="{CBA01F8D-4FFD-4C0F-A213-88C819E44D53}"/>
              </a:ext>
            </a:extLst>
          </p:cNvPr>
          <p:cNvPicPr>
            <a:picLocks noChangeAspect="1"/>
          </p:cNvPicPr>
          <p:nvPr/>
        </p:nvPicPr>
        <p:blipFill>
          <a:blip r:embed="rId5"/>
          <a:stretch>
            <a:fillRect/>
          </a:stretch>
        </p:blipFill>
        <p:spPr>
          <a:xfrm>
            <a:off x="8217935" y="1496994"/>
            <a:ext cx="3854130" cy="2159543"/>
          </a:xfrm>
          <a:prstGeom prst="rect">
            <a:avLst/>
          </a:prstGeom>
          <a:ln>
            <a:solidFill>
              <a:schemeClr val="tx1"/>
            </a:solidFill>
          </a:ln>
        </p:spPr>
      </p:pic>
      <p:sp>
        <p:nvSpPr>
          <p:cNvPr id="19" name="Slide Number Placeholder 1">
            <a:extLst>
              <a:ext uri="{FF2B5EF4-FFF2-40B4-BE49-F238E27FC236}">
                <a16:creationId xmlns:a16="http://schemas.microsoft.com/office/drawing/2014/main" id="{B833A354-B333-4FEA-86BB-4305EA5A5802}"/>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10</a:t>
            </a:fld>
            <a:endParaRPr lang="en-US" dirty="0"/>
          </a:p>
        </p:txBody>
      </p:sp>
    </p:spTree>
    <p:extLst>
      <p:ext uri="{BB962C8B-B14F-4D97-AF65-F5344CB8AC3E}">
        <p14:creationId xmlns:p14="http://schemas.microsoft.com/office/powerpoint/2010/main" val="101778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a:xfrm>
            <a:off x="1424257" y="0"/>
            <a:ext cx="5366657" cy="990600"/>
          </a:xfrm>
        </p:spPr>
        <p:txBody>
          <a:bodyPr/>
          <a:lstStyle/>
          <a:p>
            <a:pPr algn="l"/>
            <a:r>
              <a:rPr lang="en-US" dirty="0">
                <a:solidFill>
                  <a:schemeClr val="bg1"/>
                </a:solidFill>
              </a:rPr>
              <a:t>NEXUS - </a:t>
            </a:r>
            <a:r>
              <a:rPr lang="en-US" sz="3600" dirty="0">
                <a:solidFill>
                  <a:schemeClr val="bg1"/>
                </a:solidFill>
                <a:latin typeface="Arial" panose="020B0604020202020204" pitchFamily="34" charset="0"/>
                <a:cs typeface="Arial" panose="020B0604020202020204" pitchFamily="34" charset="0"/>
              </a:rPr>
              <a:t>Examples</a:t>
            </a:r>
            <a:endParaRPr lang="en-US"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a:xfrm>
            <a:off x="883403" y="1600200"/>
            <a:ext cx="10554346" cy="4495800"/>
          </a:xfrm>
        </p:spPr>
        <p:txBody>
          <a:bodyPr>
            <a:normAutofit/>
          </a:bodyPr>
          <a:lstStyle/>
          <a:p>
            <a:pPr>
              <a:spcBef>
                <a:spcPts val="0"/>
              </a:spcBef>
              <a:spcAft>
                <a:spcPts val="450"/>
              </a:spcAft>
            </a:pPr>
            <a:r>
              <a:rPr lang="en-US" dirty="0">
                <a:latin typeface="Arial" panose="020B0604020202020204" pitchFamily="34" charset="0"/>
                <a:cs typeface="Arial" panose="020B0604020202020204" pitchFamily="34" charset="0"/>
              </a:rPr>
              <a:t>How can NEXUS be used to identify highest risk areas across 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and Air Toxics, summarize the source(s) contributing to communities with possible EJ concerns, and </a:t>
            </a:r>
            <a:r>
              <a:rPr lang="en-US"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dirty="0">
              <a:latin typeface="Arial" panose="020B0604020202020204" pitchFamily="34" charset="0"/>
              <a:cs typeface="Arial" panose="020B0604020202020204" pitchFamily="34" charset="0"/>
            </a:endParaRPr>
          </a:p>
          <a:p>
            <a:pPr lvl="1">
              <a:spcBef>
                <a:spcPts val="0"/>
              </a:spcBef>
              <a:spcAft>
                <a:spcPts val="450"/>
              </a:spcAft>
            </a:pPr>
            <a:r>
              <a:rPr lang="en-US" dirty="0">
                <a:latin typeface="Arial" panose="020B0604020202020204" pitchFamily="34" charset="0"/>
                <a:cs typeface="Arial" panose="020B0604020202020204" pitchFamily="34" charset="0"/>
              </a:rPr>
              <a:t>Example 1 </a:t>
            </a:r>
            <a:r>
              <a:rPr lang="en-US" dirty="0">
                <a:latin typeface="Arial" panose="020B0604020202020204" pitchFamily="34" charset="0"/>
                <a:cs typeface="Arial" panose="020B0604020202020204" pitchFamily="34" charset="0"/>
                <a:sym typeface="Wingdings" panose="05000000000000000000" pitchFamily="2" charset="2"/>
              </a:rPr>
              <a:t>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342900" lvl="1" indent="0">
              <a:spcBef>
                <a:spcPts val="0"/>
              </a:spcBef>
              <a:spcAft>
                <a:spcPts val="450"/>
              </a:spcAft>
              <a:buNone/>
            </a:pPr>
            <a:endParaRPr lang="en-US"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How can NEXUS be used to understand the nature of multi-pollutant risks in Advance areas?</a:t>
            </a:r>
          </a:p>
          <a:p>
            <a:pPr lvl="1">
              <a:spcBef>
                <a:spcPts val="0"/>
              </a:spcBef>
              <a:spcAft>
                <a:spcPts val="450"/>
              </a:spcAft>
            </a:pPr>
            <a:r>
              <a:rPr lang="en-US" dirty="0">
                <a:latin typeface="Arial" panose="020B0604020202020204" pitchFamily="34" charset="0"/>
                <a:cs typeface="Arial" panose="020B0604020202020204" pitchFamily="34" charset="0"/>
                <a:sym typeface="Wingdings" panose="05000000000000000000" pitchFamily="2" charset="2"/>
              </a:rPr>
              <a:t>Example 2 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Louisville</a:t>
            </a:r>
          </a:p>
          <a:p>
            <a:pPr lvl="1">
              <a:spcBef>
                <a:spcPts val="0"/>
              </a:spcBef>
              <a:spcAft>
                <a:spcPts val="450"/>
              </a:spcAft>
            </a:pPr>
            <a:endParaRPr lang="en-US" sz="1950" dirty="0">
              <a:sym typeface="Wingdings" panose="05000000000000000000" pitchFamily="2" charset="2"/>
            </a:endParaRPr>
          </a:p>
          <a:p>
            <a:pPr lvl="1"/>
            <a:endParaRPr lang="en-US" sz="1950" dirty="0">
              <a:sym typeface="Wingdings" panose="05000000000000000000" pitchFamily="2" charset="2"/>
            </a:endParaRPr>
          </a:p>
          <a:p>
            <a:endParaRPr lang="en-US" dirty="0">
              <a:sym typeface="Wingdings" panose="05000000000000000000" pitchFamily="2" charset="2"/>
            </a:endParaRPr>
          </a:p>
        </p:txBody>
      </p:sp>
      <p:sp>
        <p:nvSpPr>
          <p:cNvPr id="6" name="Slide Number Placeholder 6">
            <a:extLst>
              <a:ext uri="{FF2B5EF4-FFF2-40B4-BE49-F238E27FC236}">
                <a16:creationId xmlns:a16="http://schemas.microsoft.com/office/drawing/2014/main" id="{1A3D122F-D104-4626-8530-89FD95C9C82F}"/>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11</a:t>
            </a:fld>
            <a:endParaRPr lang="en-US" dirty="0"/>
          </a:p>
        </p:txBody>
      </p:sp>
    </p:spTree>
    <p:extLst>
      <p:ext uri="{BB962C8B-B14F-4D97-AF65-F5344CB8AC3E}">
        <p14:creationId xmlns:p14="http://schemas.microsoft.com/office/powerpoint/2010/main" val="147005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61085-E3A3-4DAF-93FC-6195D1046E93}"/>
              </a:ext>
            </a:extLst>
          </p:cNvPr>
          <p:cNvPicPr>
            <a:picLocks noChangeAspect="1"/>
          </p:cNvPicPr>
          <p:nvPr/>
        </p:nvPicPr>
        <p:blipFill>
          <a:blip r:embed="rId2"/>
          <a:stretch>
            <a:fillRect/>
          </a:stretch>
        </p:blipFill>
        <p:spPr>
          <a:xfrm>
            <a:off x="1877967" y="1194714"/>
            <a:ext cx="8436066" cy="5121014"/>
          </a:xfrm>
          <a:prstGeom prst="rect">
            <a:avLst/>
          </a:prstGeom>
        </p:spPr>
      </p:pic>
      <p:sp>
        <p:nvSpPr>
          <p:cNvPr id="10" name="TextBox 9">
            <a:extLst>
              <a:ext uri="{FF2B5EF4-FFF2-40B4-BE49-F238E27FC236}">
                <a16:creationId xmlns:a16="http://schemas.microsoft.com/office/drawing/2014/main" id="{58649F2D-0A86-4F3B-81AB-C4068794A0FF}"/>
              </a:ext>
            </a:extLst>
          </p:cNvPr>
          <p:cNvSpPr txBox="1"/>
          <p:nvPr/>
        </p:nvSpPr>
        <p:spPr>
          <a:xfrm>
            <a:off x="1" y="6273227"/>
            <a:ext cx="11530738" cy="646331"/>
          </a:xfrm>
          <a:prstGeom prst="rect">
            <a:avLst/>
          </a:prstGeom>
          <a:noFill/>
        </p:spPr>
        <p:txBody>
          <a:bodyPr wrap="square">
            <a:spAutoFit/>
          </a:bodyPr>
          <a:lstStyle/>
          <a:p>
            <a:pPr algn="ctr"/>
            <a:r>
              <a:rPr lang="en-US" sz="1800" dirty="0"/>
              <a:t>NEXUS can be used to identify highest risk areas across O</a:t>
            </a:r>
            <a:r>
              <a:rPr lang="en-US" sz="1800" baseline="-25000" dirty="0"/>
              <a:t>3</a:t>
            </a:r>
            <a:r>
              <a:rPr lang="en-US" sz="1800" dirty="0"/>
              <a:t>, PM</a:t>
            </a:r>
            <a:r>
              <a:rPr lang="en-US" sz="1800" baseline="-25000" dirty="0"/>
              <a:t>2.5</a:t>
            </a:r>
            <a:r>
              <a:rPr lang="en-US" sz="1800" dirty="0"/>
              <a:t>, and Air Toxics. </a:t>
            </a:r>
          </a:p>
          <a:p>
            <a:pPr algn="ctr"/>
            <a:r>
              <a:rPr lang="en-US" sz="1800" dirty="0"/>
              <a:t>Example map above is for Region 5</a:t>
            </a:r>
          </a:p>
        </p:txBody>
      </p:sp>
      <p:sp>
        <p:nvSpPr>
          <p:cNvPr id="12" name="TextBox 11">
            <a:extLst>
              <a:ext uri="{FF2B5EF4-FFF2-40B4-BE49-F238E27FC236}">
                <a16:creationId xmlns:a16="http://schemas.microsoft.com/office/drawing/2014/main" id="{A3F51C0C-4552-480A-9D7C-38E7EF846400}"/>
              </a:ext>
            </a:extLst>
          </p:cNvPr>
          <p:cNvSpPr txBox="1"/>
          <p:nvPr/>
        </p:nvSpPr>
        <p:spPr>
          <a:xfrm>
            <a:off x="1056168" y="128320"/>
            <a:ext cx="5625548" cy="584775"/>
          </a:xfrm>
          <a:prstGeom prst="rect">
            <a:avLst/>
          </a:prstGeom>
          <a:noFill/>
        </p:spPr>
        <p:txBody>
          <a:bodyPr wrap="square">
            <a:spAutoFit/>
          </a:bodyPr>
          <a:lstStyle/>
          <a:p>
            <a:pPr algn="ctr"/>
            <a:r>
              <a:rPr lang="en-US" altLang="zh-CN" sz="3200" dirty="0">
                <a:solidFill>
                  <a:schemeClr val="bg1"/>
                </a:solidFill>
                <a:latin typeface="Arial" panose="020B0604020202020204" pitchFamily="34" charset="0"/>
                <a:cs typeface="Arial" panose="020B0604020202020204" pitchFamily="34" charset="0"/>
              </a:rPr>
              <a:t>NEXUS – Detroit Example</a:t>
            </a:r>
            <a:endParaRPr lang="en-US" sz="3200" dirty="0"/>
          </a:p>
        </p:txBody>
      </p:sp>
      <p:sp>
        <p:nvSpPr>
          <p:cNvPr id="7" name="Slide Number Placeholder 6">
            <a:extLst>
              <a:ext uri="{FF2B5EF4-FFF2-40B4-BE49-F238E27FC236}">
                <a16:creationId xmlns:a16="http://schemas.microsoft.com/office/drawing/2014/main" id="{8EDA6E1A-600C-4680-BBB8-46AC83CAD409}"/>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12</a:t>
            </a:fld>
            <a:endParaRPr lang="en-US" dirty="0"/>
          </a:p>
        </p:txBody>
      </p:sp>
    </p:spTree>
    <p:extLst>
      <p:ext uri="{BB962C8B-B14F-4D97-AF65-F5344CB8AC3E}">
        <p14:creationId xmlns:p14="http://schemas.microsoft.com/office/powerpoint/2010/main" val="2523803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61FB82D-D9B8-47AA-BC73-6E9C40E65D1A}"/>
              </a:ext>
            </a:extLst>
          </p:cNvPr>
          <p:cNvGraphicFramePr>
            <a:graphicFrameLocks noGrp="1"/>
          </p:cNvGraphicFramePr>
          <p:nvPr>
            <p:extLst>
              <p:ext uri="{D42A27DB-BD31-4B8C-83A1-F6EECF244321}">
                <p14:modId xmlns:p14="http://schemas.microsoft.com/office/powerpoint/2010/main" val="87475156"/>
              </p:ext>
            </p:extLst>
          </p:nvPr>
        </p:nvGraphicFramePr>
        <p:xfrm>
          <a:off x="391332" y="1895164"/>
          <a:ext cx="11409336" cy="2632544"/>
        </p:xfrm>
        <a:graphic>
          <a:graphicData uri="http://schemas.openxmlformats.org/drawingml/2006/table">
            <a:tbl>
              <a:tblPr firstRow="1" bandRow="1">
                <a:noFill/>
              </a:tblPr>
              <a:tblGrid>
                <a:gridCol w="574158">
                  <a:extLst>
                    <a:ext uri="{9D8B030D-6E8A-4147-A177-3AD203B41FA5}">
                      <a16:colId xmlns:a16="http://schemas.microsoft.com/office/drawing/2014/main" val="2233267017"/>
                    </a:ext>
                  </a:extLst>
                </a:gridCol>
                <a:gridCol w="1487915">
                  <a:extLst>
                    <a:ext uri="{9D8B030D-6E8A-4147-A177-3AD203B41FA5}">
                      <a16:colId xmlns:a16="http://schemas.microsoft.com/office/drawing/2014/main" val="1197941587"/>
                    </a:ext>
                  </a:extLst>
                </a:gridCol>
                <a:gridCol w="2895686">
                  <a:extLst>
                    <a:ext uri="{9D8B030D-6E8A-4147-A177-3AD203B41FA5}">
                      <a16:colId xmlns:a16="http://schemas.microsoft.com/office/drawing/2014/main" val="810618499"/>
                    </a:ext>
                  </a:extLst>
                </a:gridCol>
                <a:gridCol w="982797">
                  <a:extLst>
                    <a:ext uri="{9D8B030D-6E8A-4147-A177-3AD203B41FA5}">
                      <a16:colId xmlns:a16="http://schemas.microsoft.com/office/drawing/2014/main" val="1093839381"/>
                    </a:ext>
                  </a:extLst>
                </a:gridCol>
                <a:gridCol w="819056">
                  <a:extLst>
                    <a:ext uri="{9D8B030D-6E8A-4147-A177-3AD203B41FA5}">
                      <a16:colId xmlns:a16="http://schemas.microsoft.com/office/drawing/2014/main" val="1253869879"/>
                    </a:ext>
                  </a:extLst>
                </a:gridCol>
                <a:gridCol w="907263">
                  <a:extLst>
                    <a:ext uri="{9D8B030D-6E8A-4147-A177-3AD203B41FA5}">
                      <a16:colId xmlns:a16="http://schemas.microsoft.com/office/drawing/2014/main" val="2347247648"/>
                    </a:ext>
                  </a:extLst>
                </a:gridCol>
                <a:gridCol w="1175804">
                  <a:extLst>
                    <a:ext uri="{9D8B030D-6E8A-4147-A177-3AD203B41FA5}">
                      <a16:colId xmlns:a16="http://schemas.microsoft.com/office/drawing/2014/main" val="1627106746"/>
                    </a:ext>
                  </a:extLst>
                </a:gridCol>
                <a:gridCol w="1142757">
                  <a:extLst>
                    <a:ext uri="{9D8B030D-6E8A-4147-A177-3AD203B41FA5}">
                      <a16:colId xmlns:a16="http://schemas.microsoft.com/office/drawing/2014/main" val="4250504530"/>
                    </a:ext>
                  </a:extLst>
                </a:gridCol>
                <a:gridCol w="1423900">
                  <a:extLst>
                    <a:ext uri="{9D8B030D-6E8A-4147-A177-3AD203B41FA5}">
                      <a16:colId xmlns:a16="http://schemas.microsoft.com/office/drawing/2014/main" val="732662851"/>
                    </a:ext>
                  </a:extLst>
                </a:gridCol>
              </a:tblGrid>
              <a:tr h="562460">
                <a:tc>
                  <a:txBody>
                    <a:bodyPr/>
                    <a:lstStyle/>
                    <a:p>
                      <a:pPr algn="ctr" fontAlgn="b"/>
                      <a:r>
                        <a:rPr lang="en-US" sz="1600" b="1" i="0" u="none" strike="noStrike" cap="none" spc="0" dirty="0">
                          <a:solidFill>
                            <a:schemeClr val="tx1"/>
                          </a:solidFill>
                          <a:effectLst/>
                          <a:latin typeface="Calibri" panose="020F0502020204030204" pitchFamily="34" charset="0"/>
                        </a:rPr>
                        <a:t>STATE</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CBSA</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Annual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Daily PM</a:t>
                      </a:r>
                      <a:r>
                        <a:rPr lang="en-US" sz="1600" b="1" i="0" u="none" strike="noStrike" cap="none" spc="0" baseline="-25000" dirty="0">
                          <a:solidFill>
                            <a:schemeClr val="tx1"/>
                          </a:solidFill>
                          <a:effectLst/>
                          <a:latin typeface="Calibri" panose="020F0502020204030204" pitchFamily="34" charset="0"/>
                        </a:rPr>
                        <a:t>2.5</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DV</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PM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O</a:t>
                      </a:r>
                      <a:r>
                        <a:rPr lang="en-US" sz="1600" b="1" i="0" u="none" strike="noStrike" cap="none" spc="0" baseline="-25000" dirty="0">
                          <a:solidFill>
                            <a:schemeClr val="tx1"/>
                          </a:solidFill>
                          <a:effectLst/>
                          <a:latin typeface="Calibri" panose="020F0502020204030204" pitchFamily="34" charset="0"/>
                        </a:rPr>
                        <a:t>3</a:t>
                      </a:r>
                      <a:r>
                        <a:rPr lang="en-US" sz="1600" b="1" i="0" u="none" strike="noStrike" cap="none" spc="0" dirty="0">
                          <a:solidFill>
                            <a:schemeClr val="tx1"/>
                          </a:solidFill>
                          <a:effectLst/>
                          <a:latin typeface="Calibri" panose="020F0502020204030204" pitchFamily="34" charset="0"/>
                        </a:rPr>
                        <a:t> Mortality Number%</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i="0" u="none" strike="noStrike" cap="none" spc="0" dirty="0">
                          <a:solidFill>
                            <a:schemeClr val="tx1"/>
                          </a:solidFill>
                          <a:effectLst/>
                          <a:latin typeface="Calibri" panose="020F0502020204030204" pitchFamily="34" charset="0"/>
                        </a:rPr>
                        <a:t>Cancer Risk Rate (max)%</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779647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Cook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923960344"/>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Cuyahoga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Cleveland-Elyria, OH</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11.7</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99.78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99.53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C3C2"/>
                    </a:solidFill>
                  </a:tcPr>
                </a:tc>
                <a:extLst>
                  <a:ext uri="{0D108BD9-81ED-4DB2-BD59-A6C34878D82A}">
                    <a16:rowId xmlns:a16="http://schemas.microsoft.com/office/drawing/2014/main" val="3545246655"/>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DuPage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98.73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97.70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858014005"/>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Wayne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Detroit-Warren-Dearborn,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11.2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99.84</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95.00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DC3"/>
                    </a:solidFill>
                  </a:tcPr>
                </a:tc>
                <a:extLst>
                  <a:ext uri="{0D108BD9-81ED-4DB2-BD59-A6C34878D82A}">
                    <a16:rowId xmlns:a16="http://schemas.microsoft.com/office/drawing/2014/main" val="40097056"/>
                  </a:ext>
                </a:extLst>
              </a:tr>
              <a:tr h="359510">
                <a:tc>
                  <a:txBody>
                    <a:bodyPr/>
                    <a:lstStyle/>
                    <a:p>
                      <a:pPr algn="ctr" fontAlgn="b"/>
                      <a:r>
                        <a:rPr lang="en-US" sz="1600" b="0" i="0" u="none" strike="noStrike" cap="none" spc="0" dirty="0">
                          <a:solidFill>
                            <a:schemeClr val="tx1"/>
                          </a:solidFill>
                          <a:effectLst/>
                          <a:latin typeface="Calibri" panose="020F0502020204030204" pitchFamily="34" charset="0"/>
                        </a:rPr>
                        <a:t>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Kent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Grand Rapids-Wyoming, MI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25</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68</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97.92</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96.71</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C4EB"/>
                    </a:solidFill>
                  </a:tcPr>
                </a:tc>
                <a:extLst>
                  <a:ext uri="{0D108BD9-81ED-4DB2-BD59-A6C34878D82A}">
                    <a16:rowId xmlns:a16="http://schemas.microsoft.com/office/drawing/2014/main" val="420682952"/>
                  </a:ext>
                </a:extLst>
              </a:tr>
              <a:tr h="330518">
                <a:tc>
                  <a:txBody>
                    <a:bodyPr/>
                    <a:lstStyle/>
                    <a:p>
                      <a:pPr algn="ctr" fontAlgn="b"/>
                      <a:r>
                        <a:rPr lang="en-US" sz="1600" b="0" i="0" u="none" strike="noStrike" cap="none" spc="0" dirty="0">
                          <a:solidFill>
                            <a:schemeClr val="tx1"/>
                          </a:solidFill>
                          <a:effectLst/>
                          <a:latin typeface="Calibri" panose="020F0502020204030204" pitchFamily="34" charset="0"/>
                        </a:rPr>
                        <a:t>IL</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Lake County</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Chicago-Naperville-Elgin, IL-IN-WI</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endParaRPr lang="en-US" sz="1600" b="0" i="0" u="none" strike="noStrike" cap="none" spc="0" dirty="0">
                        <a:solidFill>
                          <a:schemeClr val="tx1"/>
                        </a:solidFill>
                        <a:effectLst/>
                        <a:latin typeface="Calibri" panose="020F0502020204030204" pitchFamily="34" charset="0"/>
                      </a:endParaRP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73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97.83</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96.56</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tc>
                  <a:txBody>
                    <a:bodyPr/>
                    <a:lstStyle/>
                    <a:p>
                      <a:pPr algn="ctr" fontAlgn="b"/>
                      <a:r>
                        <a:rPr lang="en-US" sz="1600" b="0" i="0" u="none" strike="noStrike" cap="none" spc="0" dirty="0">
                          <a:solidFill>
                            <a:schemeClr val="tx1"/>
                          </a:solidFill>
                          <a:effectLst/>
                          <a:latin typeface="Calibri" panose="020F0502020204030204" pitchFamily="34" charset="0"/>
                        </a:rPr>
                        <a:t>99.00</a:t>
                      </a:r>
                    </a:p>
                  </a:txBody>
                  <a:tcPr marL="2976" marR="2976" marT="36027" marB="3602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544187507"/>
                  </a:ext>
                </a:extLst>
              </a:tr>
            </a:tbl>
          </a:graphicData>
        </a:graphic>
      </p:graphicFrame>
      <p:sp>
        <p:nvSpPr>
          <p:cNvPr id="10" name="Rectangle 9">
            <a:extLst>
              <a:ext uri="{FF2B5EF4-FFF2-40B4-BE49-F238E27FC236}">
                <a16:creationId xmlns:a16="http://schemas.microsoft.com/office/drawing/2014/main" id="{5B8C9E62-BE1B-4112-9DED-9D1A1A13A997}"/>
              </a:ext>
            </a:extLst>
          </p:cNvPr>
          <p:cNvSpPr/>
          <p:nvPr/>
        </p:nvSpPr>
        <p:spPr>
          <a:xfrm>
            <a:off x="1336084" y="4968234"/>
            <a:ext cx="9903416" cy="1477328"/>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highest risk areas across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800" dirty="0">
              <a:latin typeface="Arial" panose="020B0604020202020204" pitchFamily="34" charset="0"/>
              <a:cs typeface="Arial" panose="020B0604020202020204" pitchFamily="34" charset="0"/>
            </a:endParaRPr>
          </a:p>
          <a:p>
            <a:pPr algn="ctr"/>
            <a:r>
              <a:rPr lang="en-US" sz="1800" dirty="0">
                <a:latin typeface="Arial" panose="020B0604020202020204" pitchFamily="34" charset="0"/>
                <a:cs typeface="Arial" panose="020B0604020202020204" pitchFamily="34" charset="0"/>
              </a:rPr>
              <a:t>Top CBSAs </a:t>
            </a:r>
            <a:r>
              <a:rPr lang="en-US" sz="1800" i="1" dirty="0">
                <a:latin typeface="Arial" panose="020B0604020202020204" pitchFamily="34" charset="0"/>
                <a:cs typeface="Arial" panose="020B0604020202020204" pitchFamily="34" charset="0"/>
              </a:rPr>
              <a:t>(using this approach) </a:t>
            </a:r>
            <a:r>
              <a:rPr lang="en-US" sz="1800" dirty="0">
                <a:latin typeface="Arial" panose="020B0604020202020204" pitchFamily="34" charset="0"/>
                <a:cs typeface="Arial" panose="020B0604020202020204" pitchFamily="34" charset="0"/>
              </a:rPr>
              <a:t>– Chicago, Cleveland, </a:t>
            </a:r>
            <a:r>
              <a:rPr lang="en-US" sz="1800" u="sng" dirty="0">
                <a:latin typeface="Arial" panose="020B0604020202020204" pitchFamily="34" charset="0"/>
                <a:cs typeface="Arial" panose="020B0604020202020204" pitchFamily="34" charset="0"/>
              </a:rPr>
              <a:t>Detroit</a:t>
            </a:r>
            <a:r>
              <a:rPr lang="en-US" sz="1800" dirty="0">
                <a:latin typeface="Arial" panose="020B0604020202020204" pitchFamily="34" charset="0"/>
                <a:cs typeface="Arial" panose="020B0604020202020204" pitchFamily="34" charset="0"/>
              </a:rPr>
              <a:t> and Grand Rapids</a:t>
            </a:r>
          </a:p>
        </p:txBody>
      </p:sp>
      <p:sp>
        <p:nvSpPr>
          <p:cNvPr id="11" name="Title 1">
            <a:extLst>
              <a:ext uri="{FF2B5EF4-FFF2-40B4-BE49-F238E27FC236}">
                <a16:creationId xmlns:a16="http://schemas.microsoft.com/office/drawing/2014/main" id="{9112E136-509F-4E08-B643-A6F2FF127EF1}"/>
              </a:ext>
            </a:extLst>
          </p:cNvPr>
          <p:cNvSpPr>
            <a:spLocks noGrp="1"/>
          </p:cNvSpPr>
          <p:nvPr>
            <p:ph type="title"/>
          </p:nvPr>
        </p:nvSpPr>
        <p:spPr>
          <a:xfrm>
            <a:off x="542442" y="214147"/>
            <a:ext cx="6448082" cy="501827"/>
          </a:xfrm>
        </p:spPr>
        <p:txBody>
          <a:bodyPr/>
          <a:lstStyle/>
          <a:p>
            <a:r>
              <a:rPr lang="en-US" altLang="zh-CN" sz="2800" dirty="0">
                <a:solidFill>
                  <a:schemeClr val="bg1"/>
                </a:solidFill>
                <a:latin typeface="Arial" panose="020B0604020202020204" pitchFamily="34" charset="0"/>
                <a:cs typeface="Arial" panose="020B0604020202020204" pitchFamily="34" charset="0"/>
              </a:rPr>
              <a:t>NEXUS - Highest MP Risk Areas in R5</a:t>
            </a:r>
            <a:br>
              <a:rPr lang="en-US" altLang="zh-CN" sz="2800" dirty="0">
                <a:solidFill>
                  <a:schemeClr val="bg1"/>
                </a:solidFill>
                <a:latin typeface="Arial" panose="020B0604020202020204" pitchFamily="34" charset="0"/>
                <a:cs typeface="Arial" panose="020B0604020202020204" pitchFamily="34" charset="0"/>
              </a:rPr>
            </a:br>
            <a:r>
              <a:rPr lang="en-US" altLang="zh-CN" sz="2800" dirty="0">
                <a:solidFill>
                  <a:schemeClr val="bg1"/>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(Data Query Module)</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6751F640-58C7-4280-8D6B-4617D3EC1C8C}"/>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13</a:t>
            </a:fld>
            <a:endParaRPr lang="en-US" dirty="0"/>
          </a:p>
        </p:txBody>
      </p:sp>
    </p:spTree>
    <p:extLst>
      <p:ext uri="{BB962C8B-B14F-4D97-AF65-F5344CB8AC3E}">
        <p14:creationId xmlns:p14="http://schemas.microsoft.com/office/powerpoint/2010/main" val="128001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AD22F-CB19-4856-B625-DFEBFC39DA59}"/>
              </a:ext>
            </a:extLst>
          </p:cNvPr>
          <p:cNvPicPr>
            <a:picLocks noChangeAspect="1"/>
          </p:cNvPicPr>
          <p:nvPr/>
        </p:nvPicPr>
        <p:blipFill>
          <a:blip r:embed="rId3"/>
          <a:stretch>
            <a:fillRect/>
          </a:stretch>
        </p:blipFill>
        <p:spPr>
          <a:xfrm>
            <a:off x="1524000" y="1126314"/>
            <a:ext cx="9144000" cy="4605372"/>
          </a:xfrm>
          <a:prstGeom prst="rect">
            <a:avLst/>
          </a:prstGeom>
        </p:spPr>
      </p:pic>
      <p:sp>
        <p:nvSpPr>
          <p:cNvPr id="6" name="TextBox 5">
            <a:extLst>
              <a:ext uri="{FF2B5EF4-FFF2-40B4-BE49-F238E27FC236}">
                <a16:creationId xmlns:a16="http://schemas.microsoft.com/office/drawing/2014/main" id="{005D1E99-B153-462B-9B8C-8A440114C8F1}"/>
              </a:ext>
            </a:extLst>
          </p:cNvPr>
          <p:cNvSpPr txBox="1"/>
          <p:nvPr/>
        </p:nvSpPr>
        <p:spPr>
          <a:xfrm>
            <a:off x="1613452" y="5798404"/>
            <a:ext cx="8776252"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MP concerns. This information was generated in Data Query for the Detroit CBSA. Wayne County has dashed green lines, showing that the demographic index percentile is ≥ 85%. Let’s see where the major sources are located…</a:t>
            </a:r>
          </a:p>
        </p:txBody>
      </p:sp>
      <p:sp>
        <p:nvSpPr>
          <p:cNvPr id="7" name="Title 1">
            <a:extLst>
              <a:ext uri="{FF2B5EF4-FFF2-40B4-BE49-F238E27FC236}">
                <a16:creationId xmlns:a16="http://schemas.microsoft.com/office/drawing/2014/main" id="{A69ACF98-D5F4-4CA7-B107-FA6BE9C99041}"/>
              </a:ext>
            </a:extLst>
          </p:cNvPr>
          <p:cNvSpPr txBox="1">
            <a:spLocks/>
          </p:cNvSpPr>
          <p:nvPr/>
        </p:nvSpPr>
        <p:spPr>
          <a:xfrm>
            <a:off x="1166289" y="102355"/>
            <a:ext cx="5094516"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3600" kern="0" dirty="0">
                <a:solidFill>
                  <a:schemeClr val="bg1"/>
                </a:solidFill>
                <a:latin typeface="Arial" panose="020B0604020202020204" pitchFamily="34" charset="0"/>
                <a:cs typeface="Arial" panose="020B0604020202020204" pitchFamily="34" charset="0"/>
              </a:rPr>
              <a:t>NEXUS - Detroit CBSA</a:t>
            </a:r>
            <a:endParaRPr lang="en-US" sz="3600" kern="0" dirty="0">
              <a:solidFill>
                <a:schemeClr val="bg1"/>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83FAFA26-DA97-47C0-9D8F-9F0E3F7C10A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14</a:t>
            </a:fld>
            <a:endParaRPr lang="en-US" dirty="0"/>
          </a:p>
        </p:txBody>
      </p:sp>
    </p:spTree>
    <p:extLst>
      <p:ext uri="{BB962C8B-B14F-4D97-AF65-F5344CB8AC3E}">
        <p14:creationId xmlns:p14="http://schemas.microsoft.com/office/powerpoint/2010/main" val="144465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711A7-32F1-4398-A51A-3093D79D43F2}"/>
              </a:ext>
            </a:extLst>
          </p:cNvPr>
          <p:cNvPicPr>
            <a:picLocks noChangeAspect="1"/>
          </p:cNvPicPr>
          <p:nvPr/>
        </p:nvPicPr>
        <p:blipFill>
          <a:blip r:embed="rId3"/>
          <a:stretch>
            <a:fillRect/>
          </a:stretch>
        </p:blipFill>
        <p:spPr>
          <a:xfrm>
            <a:off x="1594779" y="1328058"/>
            <a:ext cx="4118359" cy="4572001"/>
          </a:xfrm>
          <a:prstGeom prst="rect">
            <a:avLst/>
          </a:prstGeom>
        </p:spPr>
      </p:pic>
      <p:pic>
        <p:nvPicPr>
          <p:cNvPr id="6" name="Picture 5">
            <a:extLst>
              <a:ext uri="{FF2B5EF4-FFF2-40B4-BE49-F238E27FC236}">
                <a16:creationId xmlns:a16="http://schemas.microsoft.com/office/drawing/2014/main" id="{311D6039-792F-4D50-893E-82D6B35BF4D1}"/>
              </a:ext>
            </a:extLst>
          </p:cNvPr>
          <p:cNvPicPr>
            <a:picLocks noChangeAspect="1"/>
          </p:cNvPicPr>
          <p:nvPr/>
        </p:nvPicPr>
        <p:blipFill>
          <a:blip r:embed="rId4"/>
          <a:stretch>
            <a:fillRect/>
          </a:stretch>
        </p:blipFill>
        <p:spPr>
          <a:xfrm>
            <a:off x="5870793" y="1270264"/>
            <a:ext cx="2169056" cy="1925939"/>
          </a:xfrm>
          <a:prstGeom prst="rect">
            <a:avLst/>
          </a:prstGeom>
        </p:spPr>
      </p:pic>
      <p:sp>
        <p:nvSpPr>
          <p:cNvPr id="7" name="TextBox 6">
            <a:extLst>
              <a:ext uri="{FF2B5EF4-FFF2-40B4-BE49-F238E27FC236}">
                <a16:creationId xmlns:a16="http://schemas.microsoft.com/office/drawing/2014/main" id="{99EC2901-53F5-4F73-AD01-FF0A6A04DE5C}"/>
              </a:ext>
            </a:extLst>
          </p:cNvPr>
          <p:cNvSpPr txBox="1"/>
          <p:nvPr/>
        </p:nvSpPr>
        <p:spPr>
          <a:xfrm>
            <a:off x="5919501" y="3306089"/>
            <a:ext cx="212034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NOx Emission Sources</a:t>
            </a:r>
          </a:p>
        </p:txBody>
      </p:sp>
      <p:pic>
        <p:nvPicPr>
          <p:cNvPr id="9" name="Picture 8">
            <a:extLst>
              <a:ext uri="{FF2B5EF4-FFF2-40B4-BE49-F238E27FC236}">
                <a16:creationId xmlns:a16="http://schemas.microsoft.com/office/drawing/2014/main" id="{EE50AD3C-3492-484E-8A01-E3FB2D4F7B08}"/>
              </a:ext>
            </a:extLst>
          </p:cNvPr>
          <p:cNvPicPr>
            <a:picLocks noChangeAspect="1"/>
          </p:cNvPicPr>
          <p:nvPr/>
        </p:nvPicPr>
        <p:blipFill>
          <a:blip r:embed="rId5"/>
          <a:stretch>
            <a:fillRect/>
          </a:stretch>
        </p:blipFill>
        <p:spPr>
          <a:xfrm>
            <a:off x="8197506" y="1199972"/>
            <a:ext cx="2169057" cy="2066520"/>
          </a:xfrm>
          <a:prstGeom prst="rect">
            <a:avLst/>
          </a:prstGeom>
        </p:spPr>
      </p:pic>
      <p:sp>
        <p:nvSpPr>
          <p:cNvPr id="10" name="TextBox 9">
            <a:extLst>
              <a:ext uri="{FF2B5EF4-FFF2-40B4-BE49-F238E27FC236}">
                <a16:creationId xmlns:a16="http://schemas.microsoft.com/office/drawing/2014/main" id="{850B083A-551E-43FB-AF83-331A6F152B9E}"/>
              </a:ext>
            </a:extLst>
          </p:cNvPr>
          <p:cNvSpPr txBox="1"/>
          <p:nvPr/>
        </p:nvSpPr>
        <p:spPr>
          <a:xfrm>
            <a:off x="8197506" y="3329899"/>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PM</a:t>
            </a:r>
            <a:r>
              <a:rPr lang="en-US" sz="1100" baseline="-25000" dirty="0">
                <a:latin typeface="Arial" panose="020B0604020202020204" pitchFamily="34" charset="0"/>
                <a:cs typeface="Arial" panose="020B0604020202020204" pitchFamily="34" charset="0"/>
              </a:rPr>
              <a:t>2.5</a:t>
            </a:r>
            <a:r>
              <a:rPr lang="en-US" sz="1100" dirty="0">
                <a:latin typeface="Arial" panose="020B0604020202020204" pitchFamily="34" charset="0"/>
                <a:cs typeface="Arial" panose="020B0604020202020204" pitchFamily="34" charset="0"/>
              </a:rPr>
              <a:t> Emission Sources</a:t>
            </a:r>
          </a:p>
        </p:txBody>
      </p:sp>
      <p:pic>
        <p:nvPicPr>
          <p:cNvPr id="12" name="Picture 11">
            <a:extLst>
              <a:ext uri="{FF2B5EF4-FFF2-40B4-BE49-F238E27FC236}">
                <a16:creationId xmlns:a16="http://schemas.microsoft.com/office/drawing/2014/main" id="{7889E2AA-825E-42CF-A407-9614C58F5094}"/>
              </a:ext>
            </a:extLst>
          </p:cNvPr>
          <p:cNvPicPr>
            <a:picLocks noChangeAspect="1"/>
          </p:cNvPicPr>
          <p:nvPr/>
        </p:nvPicPr>
        <p:blipFill>
          <a:blip r:embed="rId6"/>
          <a:stretch>
            <a:fillRect/>
          </a:stretch>
        </p:blipFill>
        <p:spPr>
          <a:xfrm>
            <a:off x="7023362" y="3696862"/>
            <a:ext cx="2169057" cy="1964865"/>
          </a:xfrm>
          <a:prstGeom prst="rect">
            <a:avLst/>
          </a:prstGeom>
        </p:spPr>
      </p:pic>
      <p:sp>
        <p:nvSpPr>
          <p:cNvPr id="13" name="TextBox 12">
            <a:extLst>
              <a:ext uri="{FF2B5EF4-FFF2-40B4-BE49-F238E27FC236}">
                <a16:creationId xmlns:a16="http://schemas.microsoft.com/office/drawing/2014/main" id="{16B2391C-22C2-44DA-AEF9-8A836CBD0E80}"/>
              </a:ext>
            </a:extLst>
          </p:cNvPr>
          <p:cNvSpPr txBox="1"/>
          <p:nvPr/>
        </p:nvSpPr>
        <p:spPr>
          <a:xfrm>
            <a:off x="6955321" y="5701411"/>
            <a:ext cx="2169057"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Top VOC Emission Sources</a:t>
            </a:r>
          </a:p>
        </p:txBody>
      </p:sp>
      <p:sp>
        <p:nvSpPr>
          <p:cNvPr id="14" name="Rectangle 13">
            <a:extLst>
              <a:ext uri="{FF2B5EF4-FFF2-40B4-BE49-F238E27FC236}">
                <a16:creationId xmlns:a16="http://schemas.microsoft.com/office/drawing/2014/main" id="{E0C6C8C1-588E-48EF-BEDD-27589F17E34F}"/>
              </a:ext>
            </a:extLst>
          </p:cNvPr>
          <p:cNvSpPr/>
          <p:nvPr/>
        </p:nvSpPr>
        <p:spPr bwMode="auto">
          <a:xfrm>
            <a:off x="1703615"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603D372D-0989-4496-B9D7-24283E84C701}"/>
              </a:ext>
            </a:extLst>
          </p:cNvPr>
          <p:cNvSpPr/>
          <p:nvPr/>
        </p:nvSpPr>
        <p:spPr bwMode="auto">
          <a:xfrm>
            <a:off x="1703614"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FFEAAC24-9707-4685-91A7-0D85D74A7934}"/>
              </a:ext>
            </a:extLst>
          </p:cNvPr>
          <p:cNvSpPr/>
          <p:nvPr/>
        </p:nvSpPr>
        <p:spPr bwMode="auto">
          <a:xfrm>
            <a:off x="1703614" y="38255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4FCF8661-9136-4DE6-AC07-F0C1D104A83B}"/>
              </a:ext>
            </a:extLst>
          </p:cNvPr>
          <p:cNvSpPr/>
          <p:nvPr/>
        </p:nvSpPr>
        <p:spPr bwMode="auto">
          <a:xfrm>
            <a:off x="1703613" y="426462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2EE117BF-6BF9-420E-BE2F-CC0CB43418A9}"/>
              </a:ext>
            </a:extLst>
          </p:cNvPr>
          <p:cNvSpPr/>
          <p:nvPr/>
        </p:nvSpPr>
        <p:spPr bwMode="auto">
          <a:xfrm>
            <a:off x="1703612"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A40388EB-7C37-435A-ACB8-8D19ADF15478}"/>
              </a:ext>
            </a:extLst>
          </p:cNvPr>
          <p:cNvSpPr/>
          <p:nvPr/>
        </p:nvSpPr>
        <p:spPr bwMode="auto">
          <a:xfrm>
            <a:off x="1703612" y="5134670"/>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28AA878F-8D4D-4421-972D-27954F8F9418}"/>
              </a:ext>
            </a:extLst>
          </p:cNvPr>
          <p:cNvSpPr/>
          <p:nvPr/>
        </p:nvSpPr>
        <p:spPr bwMode="auto">
          <a:xfrm>
            <a:off x="3033693" y="253269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396FA689-293A-44A2-BE3B-E1AF8919A94B}"/>
              </a:ext>
            </a:extLst>
          </p:cNvPr>
          <p:cNvSpPr/>
          <p:nvPr/>
        </p:nvSpPr>
        <p:spPr bwMode="auto">
          <a:xfrm>
            <a:off x="3033692" y="2963637"/>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F16BEA43-4DC3-436C-A530-241BDD1658A2}"/>
              </a:ext>
            </a:extLst>
          </p:cNvPr>
          <p:cNvSpPr/>
          <p:nvPr/>
        </p:nvSpPr>
        <p:spPr bwMode="auto">
          <a:xfrm>
            <a:off x="3033691" y="339457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937447BB-3B0B-440B-88FA-10A0AACAAE6D}"/>
              </a:ext>
            </a:extLst>
          </p:cNvPr>
          <p:cNvSpPr/>
          <p:nvPr/>
        </p:nvSpPr>
        <p:spPr bwMode="auto">
          <a:xfrm>
            <a:off x="3033690" y="3833683"/>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E810E9B6-5163-4A21-9B6E-5FACDAC7737B}"/>
              </a:ext>
            </a:extLst>
          </p:cNvPr>
          <p:cNvSpPr/>
          <p:nvPr/>
        </p:nvSpPr>
        <p:spPr bwMode="auto">
          <a:xfrm>
            <a:off x="3033689" y="427278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77B7C59E-32E0-48C1-98F2-934DBC2AE2D7}"/>
              </a:ext>
            </a:extLst>
          </p:cNvPr>
          <p:cNvSpPr/>
          <p:nvPr/>
        </p:nvSpPr>
        <p:spPr bwMode="auto">
          <a:xfrm>
            <a:off x="3033689" y="470372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B0BA4419-90F3-4E05-977E-7FC41BC249FE}"/>
              </a:ext>
            </a:extLst>
          </p:cNvPr>
          <p:cNvSpPr/>
          <p:nvPr/>
        </p:nvSpPr>
        <p:spPr bwMode="auto">
          <a:xfrm>
            <a:off x="3033688" y="5131545"/>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6972E3F-494E-456B-9B9F-0335A5F3317B}"/>
              </a:ext>
            </a:extLst>
          </p:cNvPr>
          <p:cNvSpPr/>
          <p:nvPr/>
        </p:nvSpPr>
        <p:spPr bwMode="auto">
          <a:xfrm>
            <a:off x="4363490" y="2963636"/>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D38868C4-7663-4239-B82F-16E21F7DD2F5}"/>
              </a:ext>
            </a:extLst>
          </p:cNvPr>
          <p:cNvSpPr/>
          <p:nvPr/>
        </p:nvSpPr>
        <p:spPr bwMode="auto">
          <a:xfrm>
            <a:off x="4363489" y="3402742"/>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437EE198-A498-458D-BD38-63C811453B16}"/>
              </a:ext>
            </a:extLst>
          </p:cNvPr>
          <p:cNvSpPr/>
          <p:nvPr/>
        </p:nvSpPr>
        <p:spPr bwMode="auto">
          <a:xfrm>
            <a:off x="4363488" y="3841848"/>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9A63F623-0BBC-4FA3-8809-E5D2D2CB01D0}"/>
              </a:ext>
            </a:extLst>
          </p:cNvPr>
          <p:cNvSpPr/>
          <p:nvPr/>
        </p:nvSpPr>
        <p:spPr bwMode="auto">
          <a:xfrm>
            <a:off x="4363487" y="4700604"/>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C9FEF07-BD11-4624-97EF-03FB482222D4}"/>
              </a:ext>
            </a:extLst>
          </p:cNvPr>
          <p:cNvSpPr/>
          <p:nvPr/>
        </p:nvSpPr>
        <p:spPr bwMode="auto">
          <a:xfrm>
            <a:off x="4363487" y="5128419"/>
            <a:ext cx="1265465" cy="430941"/>
          </a:xfrm>
          <a:prstGeom prst="rect">
            <a:avLst/>
          </a:prstGeom>
          <a:solidFill>
            <a:srgbClr val="B3C4EB">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itle 1">
            <a:extLst>
              <a:ext uri="{FF2B5EF4-FFF2-40B4-BE49-F238E27FC236}">
                <a16:creationId xmlns:a16="http://schemas.microsoft.com/office/drawing/2014/main" id="{335DC93B-FDA1-48CD-956F-8E81380F9682}"/>
              </a:ext>
            </a:extLst>
          </p:cNvPr>
          <p:cNvSpPr txBox="1">
            <a:spLocks/>
          </p:cNvSpPr>
          <p:nvPr/>
        </p:nvSpPr>
        <p:spPr>
          <a:xfrm>
            <a:off x="750082" y="94544"/>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Emissions Sources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5933D-07CB-4A84-8CF9-C7A419747E33}"/>
              </a:ext>
            </a:extLst>
          </p:cNvPr>
          <p:cNvSpPr/>
          <p:nvPr/>
        </p:nvSpPr>
        <p:spPr>
          <a:xfrm>
            <a:off x="457200" y="6070548"/>
            <a:ext cx="11079126"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PM</a:t>
            </a:r>
            <a:r>
              <a:rPr lang="en-US" sz="1600" baseline="-25000" dirty="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and VOC &amp; emission sources are located in Wayne County. Let’s explore the Wayne County sources further…</a:t>
            </a:r>
          </a:p>
        </p:txBody>
      </p:sp>
      <p:sp>
        <p:nvSpPr>
          <p:cNvPr id="33" name="Slide Number Placeholder 6">
            <a:extLst>
              <a:ext uri="{FF2B5EF4-FFF2-40B4-BE49-F238E27FC236}">
                <a16:creationId xmlns:a16="http://schemas.microsoft.com/office/drawing/2014/main" id="{B9A18880-84C5-4AA5-B6D9-B9473CF66B5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15</a:t>
            </a:fld>
            <a:endParaRPr lang="en-US" dirty="0"/>
          </a:p>
        </p:txBody>
      </p:sp>
    </p:spTree>
    <p:extLst>
      <p:ext uri="{BB962C8B-B14F-4D97-AF65-F5344CB8AC3E}">
        <p14:creationId xmlns:p14="http://schemas.microsoft.com/office/powerpoint/2010/main" val="124078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BF88-B660-4A77-884E-D566E5E87239}"/>
              </a:ext>
            </a:extLst>
          </p:cNvPr>
          <p:cNvPicPr>
            <a:picLocks noChangeAspect="1"/>
          </p:cNvPicPr>
          <p:nvPr/>
        </p:nvPicPr>
        <p:blipFill>
          <a:blip r:embed="rId3"/>
          <a:stretch>
            <a:fillRect/>
          </a:stretch>
        </p:blipFill>
        <p:spPr>
          <a:xfrm>
            <a:off x="4677510" y="1364673"/>
            <a:ext cx="5774804" cy="5264727"/>
          </a:xfrm>
          <a:prstGeom prst="rect">
            <a:avLst/>
          </a:prstGeom>
        </p:spPr>
      </p:pic>
      <p:sp>
        <p:nvSpPr>
          <p:cNvPr id="5" name="Title 1">
            <a:extLst>
              <a:ext uri="{FF2B5EF4-FFF2-40B4-BE49-F238E27FC236}">
                <a16:creationId xmlns:a16="http://schemas.microsoft.com/office/drawing/2014/main" id="{77E9FC53-C12D-4BC9-A16E-EE932E7D3F7B}"/>
              </a:ext>
            </a:extLst>
          </p:cNvPr>
          <p:cNvSpPr txBox="1">
            <a:spLocks/>
          </p:cNvSpPr>
          <p:nvPr/>
        </p:nvSpPr>
        <p:spPr>
          <a:xfrm>
            <a:off x="955525" y="58119"/>
            <a:ext cx="5431992" cy="501253"/>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 Source Category Emissions in Detroit CBSA</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1CC476E-47AF-4D49-8924-6431CE0417FF}"/>
              </a:ext>
            </a:extLst>
          </p:cNvPr>
          <p:cNvSpPr/>
          <p:nvPr/>
        </p:nvSpPr>
        <p:spPr>
          <a:xfrm>
            <a:off x="549428" y="2842874"/>
            <a:ext cx="3898585" cy="2308324"/>
          </a:xfrm>
          <a:prstGeom prst="rect">
            <a:avLst/>
          </a:prstGeom>
        </p:spPr>
        <p:txBody>
          <a:bodyPr wrap="square">
            <a:spAutoFit/>
          </a:bodyPr>
          <a:lstStyle/>
          <a:p>
            <a:r>
              <a:rPr lang="en-US" dirty="0">
                <a:latin typeface="Arial" panose="020B0604020202020204" pitchFamily="34" charset="0"/>
                <a:cs typeface="Arial" panose="020B0604020202020204" pitchFamily="34" charset="0"/>
              </a:rPr>
              <a:t>NEXUS can display source category emissions. This information above was generated in the Data Query module for the Detroit CBSA.</a:t>
            </a:r>
          </a:p>
        </p:txBody>
      </p:sp>
      <p:sp>
        <p:nvSpPr>
          <p:cNvPr id="7" name="Slide Number Placeholder 6">
            <a:extLst>
              <a:ext uri="{FF2B5EF4-FFF2-40B4-BE49-F238E27FC236}">
                <a16:creationId xmlns:a16="http://schemas.microsoft.com/office/drawing/2014/main" id="{BA06BF57-74FE-48B5-9CE6-17629094EFDD}"/>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16</a:t>
            </a:fld>
            <a:endParaRPr lang="en-US" dirty="0"/>
          </a:p>
        </p:txBody>
      </p:sp>
    </p:spTree>
    <p:extLst>
      <p:ext uri="{BB962C8B-B14F-4D97-AF65-F5344CB8AC3E}">
        <p14:creationId xmlns:p14="http://schemas.microsoft.com/office/powerpoint/2010/main" val="686286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38B92-13A8-453A-8E92-555F65BF7CDA}"/>
              </a:ext>
            </a:extLst>
          </p:cNvPr>
          <p:cNvPicPr>
            <a:picLocks noChangeAspect="1"/>
          </p:cNvPicPr>
          <p:nvPr/>
        </p:nvPicPr>
        <p:blipFill rotWithShape="1">
          <a:blip r:embed="rId3"/>
          <a:srcRect t="317" r="4732" b="11588"/>
          <a:stretch/>
        </p:blipFill>
        <p:spPr>
          <a:xfrm>
            <a:off x="1740354" y="1276350"/>
            <a:ext cx="8711293" cy="4531179"/>
          </a:xfrm>
          <a:prstGeom prst="rect">
            <a:avLst/>
          </a:prstGeom>
        </p:spPr>
      </p:pic>
      <p:sp>
        <p:nvSpPr>
          <p:cNvPr id="5" name="Title 1">
            <a:extLst>
              <a:ext uri="{FF2B5EF4-FFF2-40B4-BE49-F238E27FC236}">
                <a16:creationId xmlns:a16="http://schemas.microsoft.com/office/drawing/2014/main" id="{DE898C22-9D57-45B6-AA52-D73DF4D71793}"/>
              </a:ext>
            </a:extLst>
          </p:cNvPr>
          <p:cNvSpPr txBox="1">
            <a:spLocks/>
          </p:cNvSpPr>
          <p:nvPr/>
        </p:nvSpPr>
        <p:spPr>
          <a:xfrm>
            <a:off x="824564" y="39105"/>
            <a:ext cx="5452273" cy="501827"/>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altLang="zh-CN" sz="2800" kern="0" dirty="0">
                <a:solidFill>
                  <a:schemeClr val="bg1"/>
                </a:solidFill>
                <a:latin typeface="Arial" panose="020B0604020202020204" pitchFamily="34" charset="0"/>
                <a:cs typeface="Arial" panose="020B0604020202020204" pitchFamily="34" charset="0"/>
              </a:rPr>
              <a:t>NEXUS Tool - Emissions Sources in Wayne County</a:t>
            </a:r>
            <a:endParaRPr lang="en-US" sz="2800" kern="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DE09F9-F9D5-4629-A775-35ABC2F283D1}"/>
              </a:ext>
            </a:extLst>
          </p:cNvPr>
          <p:cNvSpPr/>
          <p:nvPr/>
        </p:nvSpPr>
        <p:spPr>
          <a:xfrm>
            <a:off x="1340627" y="5895565"/>
            <a:ext cx="9872420" cy="923330"/>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Slide Number Placeholder 6">
            <a:extLst>
              <a:ext uri="{FF2B5EF4-FFF2-40B4-BE49-F238E27FC236}">
                <a16:creationId xmlns:a16="http://schemas.microsoft.com/office/drawing/2014/main" id="{139935E7-E33D-4CB6-91F2-92C0E5C0FFC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17</a:t>
            </a:fld>
            <a:endParaRPr lang="en-US" dirty="0"/>
          </a:p>
        </p:txBody>
      </p:sp>
    </p:spTree>
    <p:extLst>
      <p:ext uri="{BB962C8B-B14F-4D97-AF65-F5344CB8AC3E}">
        <p14:creationId xmlns:p14="http://schemas.microsoft.com/office/powerpoint/2010/main" val="100310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a:grpSpLocks noChangeAspect="1"/>
          </p:cNvGrpSpPr>
          <p:nvPr/>
        </p:nvGrpSpPr>
        <p:grpSpPr>
          <a:xfrm>
            <a:off x="945915" y="1313999"/>
            <a:ext cx="5357921" cy="3667045"/>
            <a:chOff x="1301412" y="2294964"/>
            <a:chExt cx="5087178"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7" t="27951" r="30135" b="12440"/>
            <a:stretch/>
          </p:blipFill>
          <p:spPr>
            <a:xfrm>
              <a:off x="4912659" y="2294964"/>
              <a:ext cx="1475931"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14232" t="27952" r="38808" b="12440"/>
            <a:stretch/>
          </p:blipFill>
          <p:spPr>
            <a:xfrm>
              <a:off x="1301412" y="2294964"/>
              <a:ext cx="4294099"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495258" y="5865582"/>
            <a:ext cx="1171977"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6836373" y="5838642"/>
            <a:ext cx="1326756"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945915" y="249552"/>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Steel Mills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8719358" y="1313999"/>
            <a:ext cx="3246608" cy="4401205"/>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AK Steel &amp; US Steel were identified as top emitters for NOx, SO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Gas and VOC HAPs, Heavy Metal HAPs and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highlighting the potential co-benefits of controls in these steel mills. The above map was generated in NEXUS Data Query. Let’s see the proximity of these steel mills to communities with potential EJ concerns…</a:t>
            </a:r>
          </a:p>
        </p:txBody>
      </p:sp>
      <p:pic>
        <p:nvPicPr>
          <p:cNvPr id="13" name="Picture 12">
            <a:extLst>
              <a:ext uri="{FF2B5EF4-FFF2-40B4-BE49-F238E27FC236}">
                <a16:creationId xmlns:a16="http://schemas.microsoft.com/office/drawing/2014/main" id="{7CCE4B45-C21C-4A0C-A085-D4DFCA45CB3F}"/>
              </a:ext>
            </a:extLst>
          </p:cNvPr>
          <p:cNvPicPr>
            <a:picLocks noChangeAspect="1"/>
          </p:cNvPicPr>
          <p:nvPr/>
        </p:nvPicPr>
        <p:blipFill>
          <a:blip r:embed="rId5"/>
          <a:stretch>
            <a:fillRect/>
          </a:stretch>
        </p:blipFill>
        <p:spPr>
          <a:xfrm>
            <a:off x="6416114" y="1205265"/>
            <a:ext cx="2116594" cy="4578212"/>
          </a:xfrm>
          <a:prstGeom prst="rect">
            <a:avLst/>
          </a:prstGeom>
        </p:spPr>
      </p:pic>
      <p:pic>
        <p:nvPicPr>
          <p:cNvPr id="15" name="Picture 14">
            <a:extLst>
              <a:ext uri="{FF2B5EF4-FFF2-40B4-BE49-F238E27FC236}">
                <a16:creationId xmlns:a16="http://schemas.microsoft.com/office/drawing/2014/main" id="{11BFE6ED-6039-4BD0-B779-C6A4A67F8963}"/>
              </a:ext>
            </a:extLst>
          </p:cNvPr>
          <p:cNvPicPr>
            <a:picLocks noChangeAspect="1"/>
          </p:cNvPicPr>
          <p:nvPr/>
        </p:nvPicPr>
        <p:blipFill>
          <a:blip r:embed="rId6"/>
          <a:stretch>
            <a:fillRect/>
          </a:stretch>
        </p:blipFill>
        <p:spPr>
          <a:xfrm>
            <a:off x="226034" y="1205266"/>
            <a:ext cx="2016239" cy="4589597"/>
          </a:xfrm>
          <a:prstGeom prst="rect">
            <a:avLst/>
          </a:prstGeom>
        </p:spPr>
      </p:pic>
      <p:sp>
        <p:nvSpPr>
          <p:cNvPr id="14" name="Slide Number Placeholder 6">
            <a:extLst>
              <a:ext uri="{FF2B5EF4-FFF2-40B4-BE49-F238E27FC236}">
                <a16:creationId xmlns:a16="http://schemas.microsoft.com/office/drawing/2014/main" id="{360A1CAB-A129-44E8-A4EE-ACEB434EF3F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18</a:t>
            </a:fld>
            <a:endParaRPr lang="en-US" dirty="0"/>
          </a:p>
        </p:txBody>
      </p:sp>
    </p:spTree>
    <p:extLst>
      <p:ext uri="{BB962C8B-B14F-4D97-AF65-F5344CB8AC3E}">
        <p14:creationId xmlns:p14="http://schemas.microsoft.com/office/powerpoint/2010/main" val="223032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7AD974-649A-4FB5-AE42-2F7C27A8FE72}"/>
              </a:ext>
            </a:extLst>
          </p:cNvPr>
          <p:cNvSpPr txBox="1"/>
          <p:nvPr/>
        </p:nvSpPr>
        <p:spPr>
          <a:xfrm>
            <a:off x="1043648" y="4201119"/>
            <a:ext cx="2618423"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8287189" y="4163819"/>
            <a:ext cx="3208206"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384498" y="4216041"/>
            <a:ext cx="3351485"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3"/>
          <a:stretch>
            <a:fillRect/>
          </a:stretch>
        </p:blipFill>
        <p:spPr>
          <a:xfrm>
            <a:off x="9421221" y="1349534"/>
            <a:ext cx="1915181" cy="2697336"/>
          </a:xfrm>
          <a:prstGeom prst="rect">
            <a:avLst/>
          </a:prstGeom>
        </p:spPr>
      </p:pic>
      <p:grpSp>
        <p:nvGrpSpPr>
          <p:cNvPr id="3" name="Group 2">
            <a:extLst>
              <a:ext uri="{FF2B5EF4-FFF2-40B4-BE49-F238E27FC236}">
                <a16:creationId xmlns:a16="http://schemas.microsoft.com/office/drawing/2014/main" id="{2E5C29D8-CF2F-4BAB-A909-7C7599EEC019}"/>
              </a:ext>
            </a:extLst>
          </p:cNvPr>
          <p:cNvGrpSpPr>
            <a:grpSpLocks noChangeAspect="1"/>
          </p:cNvGrpSpPr>
          <p:nvPr/>
        </p:nvGrpSpPr>
        <p:grpSpPr>
          <a:xfrm>
            <a:off x="859299" y="4486118"/>
            <a:ext cx="3082501" cy="2334147"/>
            <a:chOff x="1289373" y="4319166"/>
            <a:chExt cx="2027614" cy="153536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4"/>
            <a:stretch>
              <a:fillRect/>
            </a:stretch>
          </p:blipFill>
          <p:spPr>
            <a:xfrm>
              <a:off x="1289373" y="4319166"/>
              <a:ext cx="2027614" cy="1535360"/>
            </a:xfrm>
            <a:prstGeom prst="rect">
              <a:avLst/>
            </a:prstGeom>
          </p:spPr>
        </p:pic>
        <p:grpSp>
          <p:nvGrpSpPr>
            <p:cNvPr id="15" name="Group 14">
              <a:extLst>
                <a:ext uri="{FF2B5EF4-FFF2-40B4-BE49-F238E27FC236}">
                  <a16:creationId xmlns:a16="http://schemas.microsoft.com/office/drawing/2014/main" id="{7D7E7EE9-E2B2-48B5-A6AF-82DA3A210F55}"/>
                </a:ext>
              </a:extLst>
            </p:cNvPr>
            <p:cNvGrpSpPr/>
            <p:nvPr/>
          </p:nvGrpSpPr>
          <p:grpSpPr>
            <a:xfrm>
              <a:off x="1737886" y="4536727"/>
              <a:ext cx="183905" cy="204047"/>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2607728" y="4923480"/>
              <a:ext cx="183905" cy="204047"/>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7" name="Group 6">
            <a:extLst>
              <a:ext uri="{FF2B5EF4-FFF2-40B4-BE49-F238E27FC236}">
                <a16:creationId xmlns:a16="http://schemas.microsoft.com/office/drawing/2014/main" id="{B3AAF29A-2D4D-4F7E-AFFD-2D5A16FF6006}"/>
              </a:ext>
            </a:extLst>
          </p:cNvPr>
          <p:cNvGrpSpPr>
            <a:grpSpLocks noChangeAspect="1"/>
          </p:cNvGrpSpPr>
          <p:nvPr/>
        </p:nvGrpSpPr>
        <p:grpSpPr>
          <a:xfrm>
            <a:off x="4537064" y="4503698"/>
            <a:ext cx="3035012" cy="2298985"/>
            <a:chOff x="3497606" y="4274890"/>
            <a:chExt cx="2085360" cy="1579635"/>
          </a:xfrm>
        </p:grpSpPr>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7"/>
            <a:stretch>
              <a:fillRect/>
            </a:stretch>
          </p:blipFill>
          <p:spPr>
            <a:xfrm>
              <a:off x="3497606" y="4274890"/>
              <a:ext cx="2085360" cy="1579635"/>
            </a:xfrm>
            <a:prstGeom prst="rect">
              <a:avLst/>
            </a:prstGeom>
          </p:spPr>
        </p:pic>
        <p:grpSp>
          <p:nvGrpSpPr>
            <p:cNvPr id="18" name="Group 17">
              <a:extLst>
                <a:ext uri="{FF2B5EF4-FFF2-40B4-BE49-F238E27FC236}">
                  <a16:creationId xmlns:a16="http://schemas.microsoft.com/office/drawing/2014/main" id="{A09CA264-1EFD-4E99-B4FC-49059E1336B7}"/>
                </a:ext>
              </a:extLst>
            </p:cNvPr>
            <p:cNvGrpSpPr/>
            <p:nvPr/>
          </p:nvGrpSpPr>
          <p:grpSpPr>
            <a:xfrm>
              <a:off x="3965271" y="4536727"/>
              <a:ext cx="183905" cy="204047"/>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4842750" y="4923480"/>
              <a:ext cx="183905" cy="204047"/>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1" name="Group 20">
            <a:extLst>
              <a:ext uri="{FF2B5EF4-FFF2-40B4-BE49-F238E27FC236}">
                <a16:creationId xmlns:a16="http://schemas.microsoft.com/office/drawing/2014/main" id="{785047D2-F022-44F2-85D7-2CAF674AB267}"/>
              </a:ext>
            </a:extLst>
          </p:cNvPr>
          <p:cNvGrpSpPr>
            <a:grpSpLocks noChangeAspect="1"/>
          </p:cNvGrpSpPr>
          <p:nvPr/>
        </p:nvGrpSpPr>
        <p:grpSpPr>
          <a:xfrm>
            <a:off x="8294503" y="4434395"/>
            <a:ext cx="3042002" cy="2298985"/>
            <a:chOff x="5763586" y="4274890"/>
            <a:chExt cx="2090163" cy="1579635"/>
          </a:xfrm>
        </p:grpSpPr>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8"/>
            <a:stretch>
              <a:fillRect/>
            </a:stretch>
          </p:blipFill>
          <p:spPr>
            <a:xfrm>
              <a:off x="5763586" y="4274890"/>
              <a:ext cx="2090163" cy="1579635"/>
            </a:xfrm>
            <a:prstGeom prst="rect">
              <a:avLst/>
            </a:prstGeom>
          </p:spPr>
        </p:pic>
        <p:grpSp>
          <p:nvGrpSpPr>
            <p:cNvPr id="22" name="Group 21">
              <a:extLst>
                <a:ext uri="{FF2B5EF4-FFF2-40B4-BE49-F238E27FC236}">
                  <a16:creationId xmlns:a16="http://schemas.microsoft.com/office/drawing/2014/main" id="{D3E63C12-6FA6-45A7-A9FD-B80201050249}"/>
                </a:ext>
              </a:extLst>
            </p:cNvPr>
            <p:cNvGrpSpPr/>
            <p:nvPr/>
          </p:nvGrpSpPr>
          <p:grpSpPr>
            <a:xfrm>
              <a:off x="6195467" y="4536727"/>
              <a:ext cx="183905" cy="204047"/>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7090004" y="4923480"/>
              <a:ext cx="183905" cy="204047"/>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50000"/>
                  </a:spcBef>
                  <a:spcAft>
                    <a:spcPct val="0"/>
                  </a:spcAft>
                </a:pPr>
                <a:endParaRPr lang="en-US" sz="1800" dirty="0">
                  <a:ln>
                    <a:solidFill>
                      <a:schemeClr val="tx1"/>
                    </a:solidFill>
                  </a:ln>
                  <a:solidFill>
                    <a:srgbClr val="FF3300"/>
                  </a:solidFill>
                  <a:ea typeface="宋体" pitchFamily="2" charset="-122"/>
                </a:endParaRPr>
              </a:p>
            </p:txBody>
          </p:sp>
        </p:grpSp>
      </p:grpSp>
      <p:grpSp>
        <p:nvGrpSpPr>
          <p:cNvPr id="2" name="Group 1">
            <a:extLst>
              <a:ext uri="{FF2B5EF4-FFF2-40B4-BE49-F238E27FC236}">
                <a16:creationId xmlns:a16="http://schemas.microsoft.com/office/drawing/2014/main" id="{29600C13-9C03-488E-98E2-5ED064D0980F}"/>
              </a:ext>
            </a:extLst>
          </p:cNvPr>
          <p:cNvGrpSpPr>
            <a:grpSpLocks noChangeAspect="1"/>
          </p:cNvGrpSpPr>
          <p:nvPr/>
        </p:nvGrpSpPr>
        <p:grpSpPr>
          <a:xfrm>
            <a:off x="506340" y="1382087"/>
            <a:ext cx="4567373" cy="2697337"/>
            <a:chOff x="1143000" y="1742693"/>
            <a:chExt cx="3268835" cy="1930464"/>
          </a:xfrm>
        </p:grpSpPr>
        <p:grpSp>
          <p:nvGrpSpPr>
            <p:cNvPr id="12" name="Group 11">
              <a:extLst>
                <a:ext uri="{FF2B5EF4-FFF2-40B4-BE49-F238E27FC236}">
                  <a16:creationId xmlns:a16="http://schemas.microsoft.com/office/drawing/2014/main" id="{6C00CA67-60A3-4647-8C7A-E4616F889DCD}"/>
                </a:ext>
              </a:extLst>
            </p:cNvPr>
            <p:cNvGrpSpPr/>
            <p:nvPr/>
          </p:nvGrpSpPr>
          <p:grpSpPr>
            <a:xfrm>
              <a:off x="1374461" y="1742693"/>
              <a:ext cx="2590808" cy="1930464"/>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9"/>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10"/>
              <a:srcRect l="29036" t="35967" r="46276" b="12439"/>
              <a:stretch/>
            </p:blipFill>
            <p:spPr>
              <a:xfrm>
                <a:off x="2655224" y="2707184"/>
                <a:ext cx="2257435" cy="2653709"/>
              </a:xfrm>
              <a:prstGeom prst="rect">
                <a:avLst/>
              </a:prstGeom>
            </p:spPr>
          </p:pic>
        </p:grpSp>
        <p:sp>
          <p:nvSpPr>
            <p:cNvPr id="34" name="TextBox 33">
              <a:extLst>
                <a:ext uri="{FF2B5EF4-FFF2-40B4-BE49-F238E27FC236}">
                  <a16:creationId xmlns:a16="http://schemas.microsoft.com/office/drawing/2014/main" id="{38445AC1-50CD-4E56-8DDF-09F3562C68C4}"/>
                </a:ext>
              </a:extLst>
            </p:cNvPr>
            <p:cNvSpPr txBox="1"/>
            <p:nvPr/>
          </p:nvSpPr>
          <p:spPr>
            <a:xfrm>
              <a:off x="1143000" y="1909478"/>
              <a:ext cx="1620203" cy="188815"/>
            </a:xfrm>
            <a:prstGeom prst="rect">
              <a:avLst/>
            </a:prstGeom>
            <a:noFill/>
          </p:spPr>
          <p:txBody>
            <a:bodyPr wrap="square" rtlCol="0">
              <a:spAutoFit/>
            </a:bodyPr>
            <a:lstStyle/>
            <a:p>
              <a:pPr algn="ctr"/>
              <a:r>
                <a:rPr lang="en-US" sz="9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2791632" y="2636024"/>
              <a:ext cx="1620203" cy="188815"/>
            </a:xfrm>
            <a:prstGeom prst="rect">
              <a:avLst/>
            </a:prstGeom>
            <a:noFill/>
          </p:spPr>
          <p:txBody>
            <a:bodyPr wrap="square" rtlCol="0">
              <a:spAutoFit/>
            </a:bodyPr>
            <a:lstStyle/>
            <a:p>
              <a:pPr algn="ctr"/>
              <a:r>
                <a:rPr lang="en-US" sz="900" dirty="0"/>
                <a:t>US Steel</a:t>
              </a:r>
            </a:p>
          </p:txBody>
        </p:sp>
      </p:grpSp>
      <p:sp>
        <p:nvSpPr>
          <p:cNvPr id="36" name="TextBox 35">
            <a:extLst>
              <a:ext uri="{FF2B5EF4-FFF2-40B4-BE49-F238E27FC236}">
                <a16:creationId xmlns:a16="http://schemas.microsoft.com/office/drawing/2014/main" id="{C702F896-E72D-48DC-A253-B91539748459}"/>
              </a:ext>
            </a:extLst>
          </p:cNvPr>
          <p:cNvSpPr txBox="1"/>
          <p:nvPr/>
        </p:nvSpPr>
        <p:spPr>
          <a:xfrm>
            <a:off x="1696879" y="1399265"/>
            <a:ext cx="2031062"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818721" y="306435"/>
            <a:ext cx="6172200" cy="501253"/>
          </a:xfrm>
        </p:spPr>
        <p:txBody>
          <a:bodyPr/>
          <a:lstStyle/>
          <a:p>
            <a:r>
              <a:rPr lang="en-US" altLang="zh-CN" sz="2800" dirty="0">
                <a:solidFill>
                  <a:schemeClr val="bg1"/>
                </a:solidFill>
                <a:latin typeface="Arial" panose="020B0604020202020204" pitchFamily="34" charset="0"/>
                <a:cs typeface="Arial" panose="020B0604020202020204" pitchFamily="34" charset="0"/>
              </a:rPr>
              <a:t>NEXUS Tool - EJ Indices in Wayne County</a:t>
            </a:r>
            <a:endParaRPr lang="en-US" sz="2800"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4948537" y="1418067"/>
            <a:ext cx="4254931" cy="2308324"/>
          </a:xfrm>
          <a:prstGeom prst="rect">
            <a:avLst/>
          </a:prstGeom>
        </p:spPr>
        <p:txBody>
          <a:bodyPr wrap="square">
            <a:spAutoFit/>
          </a:bodyPr>
          <a:lstStyle/>
          <a:p>
            <a:pPr algn="ctr"/>
            <a:r>
              <a:rPr lang="en-US" sz="1800" dirty="0">
                <a:latin typeface="Arial" panose="020B0604020202020204" pitchFamily="34" charset="0"/>
                <a:cs typeface="Arial" panose="020B0604020202020204" pitchFamily="34" charset="0"/>
              </a:rPr>
              <a:t>NEXUS can determine the presence or absence of environmental justice concerns in communities in areas with MP concerns. We are incorporating additional EJ metrics such as the data inputs below from EJSCREEN. These indices show the close proximity of AK Steel &amp; US Steel to EJ communities.</a:t>
            </a:r>
          </a:p>
        </p:txBody>
      </p:sp>
      <p:sp>
        <p:nvSpPr>
          <p:cNvPr id="41" name="Slide Number Placeholder 6">
            <a:extLst>
              <a:ext uri="{FF2B5EF4-FFF2-40B4-BE49-F238E27FC236}">
                <a16:creationId xmlns:a16="http://schemas.microsoft.com/office/drawing/2014/main" id="{9ED7AC22-8900-4D32-85C7-03007B3F37E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19</a:t>
            </a:fld>
            <a:endParaRPr lang="en-US" dirty="0"/>
          </a:p>
        </p:txBody>
      </p:sp>
    </p:spTree>
    <p:extLst>
      <p:ext uri="{BB962C8B-B14F-4D97-AF65-F5344CB8AC3E}">
        <p14:creationId xmlns:p14="http://schemas.microsoft.com/office/powerpoint/2010/main" val="400048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F6714-10F7-43E6-8887-7A8EAB3CE6B7}"/>
              </a:ext>
            </a:extLst>
          </p:cNvPr>
          <p:cNvSpPr>
            <a:spLocks noGrp="1"/>
          </p:cNvSpPr>
          <p:nvPr>
            <p:ph sz="half" idx="1"/>
          </p:nvPr>
        </p:nvSpPr>
        <p:spPr>
          <a:xfrm>
            <a:off x="1020726" y="1774332"/>
            <a:ext cx="4211674" cy="4530774"/>
          </a:xfrm>
        </p:spPr>
        <p:txBody>
          <a:bodyPr>
            <a:normAutofit/>
          </a:bodyPr>
          <a:lstStyle/>
          <a:p>
            <a:r>
              <a:rPr lang="en-US" sz="2400" dirty="0"/>
              <a:t>HEID</a:t>
            </a:r>
          </a:p>
          <a:p>
            <a:pPr lvl="1"/>
            <a:r>
              <a:rPr lang="en-US" sz="1800" dirty="0"/>
              <a:t>Beth Landis / Kimber Scavo</a:t>
            </a:r>
          </a:p>
          <a:p>
            <a:pPr lvl="1"/>
            <a:r>
              <a:rPr lang="en-US" sz="1800" dirty="0"/>
              <a:t>Robin Langdon / Darryl Weatherhead</a:t>
            </a:r>
          </a:p>
          <a:p>
            <a:pPr lvl="1"/>
            <a:r>
              <a:rPr lang="en-US" sz="1800" dirty="0"/>
              <a:t>Matt Woody/ Kelly Rimer</a:t>
            </a:r>
          </a:p>
          <a:p>
            <a:pPr lvl="1"/>
            <a:r>
              <a:rPr lang="en-US" sz="1800" dirty="0"/>
              <a:t>Sara Terry</a:t>
            </a:r>
          </a:p>
          <a:p>
            <a:pPr lvl="1"/>
            <a:r>
              <a:rPr lang="en-US" sz="1800" dirty="0"/>
              <a:t>Carrie Wheeler</a:t>
            </a:r>
          </a:p>
          <a:p>
            <a:pPr lvl="1"/>
            <a:r>
              <a:rPr lang="en-US" sz="1800" dirty="0"/>
              <a:t>Ben Gibson </a:t>
            </a:r>
          </a:p>
          <a:p>
            <a:pPr lvl="1"/>
            <a:r>
              <a:rPr lang="en-US" sz="1800" dirty="0"/>
              <a:t>Rob Pinder </a:t>
            </a:r>
          </a:p>
          <a:p>
            <a:pPr lvl="1"/>
            <a:r>
              <a:rPr lang="en-US" sz="1800" dirty="0"/>
              <a:t>Scott Voorhees</a:t>
            </a:r>
          </a:p>
          <a:p>
            <a:pPr lvl="1"/>
            <a:r>
              <a:rPr lang="en-US" sz="1800" dirty="0"/>
              <a:t>Chris Davis </a:t>
            </a:r>
          </a:p>
          <a:p>
            <a:pPr marL="457200" lvl="1" indent="0">
              <a:buNone/>
            </a:pPr>
            <a:endParaRPr lang="en-US" sz="1800" dirty="0"/>
          </a:p>
          <a:p>
            <a:pPr marL="457200" lvl="1" indent="0">
              <a:buNone/>
            </a:pPr>
            <a:endParaRPr lang="en-US" sz="1600" dirty="0"/>
          </a:p>
        </p:txBody>
      </p:sp>
      <p:sp>
        <p:nvSpPr>
          <p:cNvPr id="5" name="Content Placeholder 4">
            <a:extLst>
              <a:ext uri="{FF2B5EF4-FFF2-40B4-BE49-F238E27FC236}">
                <a16:creationId xmlns:a16="http://schemas.microsoft.com/office/drawing/2014/main" id="{09341D47-D963-4A1E-A4E4-4BC70D48927C}"/>
              </a:ext>
            </a:extLst>
          </p:cNvPr>
          <p:cNvSpPr>
            <a:spLocks noGrp="1"/>
          </p:cNvSpPr>
          <p:nvPr>
            <p:ph sz="half" idx="2"/>
          </p:nvPr>
        </p:nvSpPr>
        <p:spPr>
          <a:xfrm>
            <a:off x="6299200" y="1774331"/>
            <a:ext cx="4211674" cy="4530775"/>
          </a:xfrm>
        </p:spPr>
        <p:txBody>
          <a:bodyPr>
            <a:normAutofit/>
          </a:bodyPr>
          <a:lstStyle/>
          <a:p>
            <a:r>
              <a:rPr lang="en-US" sz="2400" dirty="0"/>
              <a:t>AQPD</a:t>
            </a:r>
          </a:p>
          <a:p>
            <a:pPr lvl="1"/>
            <a:r>
              <a:rPr lang="en-US" sz="1800" dirty="0"/>
              <a:t>Rich Damberg / Megan Brachtl </a:t>
            </a:r>
          </a:p>
          <a:p>
            <a:r>
              <a:rPr lang="en-US" sz="2400" dirty="0"/>
              <a:t>AQAD</a:t>
            </a:r>
          </a:p>
          <a:p>
            <a:pPr lvl="1"/>
            <a:r>
              <a:rPr lang="en-US" sz="1800" dirty="0"/>
              <a:t>Carey Jang / Tyler Fox</a:t>
            </a:r>
          </a:p>
          <a:p>
            <a:pPr lvl="1"/>
            <a:r>
              <a:rPr lang="en-US" sz="1800" dirty="0"/>
              <a:t>Jim Kelly</a:t>
            </a:r>
          </a:p>
          <a:p>
            <a:pPr lvl="1"/>
            <a:r>
              <a:rPr lang="en-US" sz="1800" dirty="0"/>
              <a:t>Joe Mangino</a:t>
            </a:r>
          </a:p>
          <a:p>
            <a:pPr lvl="1"/>
            <a:r>
              <a:rPr lang="en-US" sz="1800" dirty="0"/>
              <a:t>Jeanette Reyes</a:t>
            </a:r>
          </a:p>
          <a:p>
            <a:r>
              <a:rPr lang="en-US" sz="2400" dirty="0"/>
              <a:t>OID</a:t>
            </a:r>
          </a:p>
          <a:p>
            <a:pPr lvl="1"/>
            <a:r>
              <a:rPr lang="en-US" sz="1800" dirty="0"/>
              <a:t>Amanda Kaufman</a:t>
            </a:r>
          </a:p>
          <a:p>
            <a:pPr lvl="1"/>
            <a:r>
              <a:rPr lang="en-US" sz="1800" dirty="0"/>
              <a:t>James Payne</a:t>
            </a:r>
          </a:p>
          <a:p>
            <a:r>
              <a:rPr lang="en-US" sz="2400" dirty="0"/>
              <a:t>SPPD</a:t>
            </a:r>
          </a:p>
          <a:p>
            <a:pPr lvl="1"/>
            <a:r>
              <a:rPr lang="en-US" sz="1800" dirty="0"/>
              <a:t>Lisa Conner</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900935"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Team Members</a:t>
            </a:r>
          </a:p>
        </p:txBody>
      </p:sp>
    </p:spTree>
    <p:extLst>
      <p:ext uri="{BB962C8B-B14F-4D97-AF65-F5344CB8AC3E}">
        <p14:creationId xmlns:p14="http://schemas.microsoft.com/office/powerpoint/2010/main" val="2074725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B8A842-E36B-46E8-A11E-F99E39ED4E6E}"/>
              </a:ext>
            </a:extLst>
          </p:cNvPr>
          <p:cNvSpPr/>
          <p:nvPr/>
        </p:nvSpPr>
        <p:spPr>
          <a:xfrm>
            <a:off x="2707999" y="5551066"/>
            <a:ext cx="6776003" cy="1477328"/>
          </a:xfrm>
          <a:prstGeom prst="rect">
            <a:avLst/>
          </a:prstGeom>
        </p:spPr>
        <p:txBody>
          <a:bodyPr wrap="square">
            <a:spAutoFit/>
          </a:bodyPr>
          <a:lstStyle/>
          <a:p>
            <a:pPr algn="ctr"/>
            <a:r>
              <a:rPr lang="en-US" sz="1800" dirty="0"/>
              <a:t>The map above was generated for the Louisville/Jefferson County - Elizabethtown - Madison, KY-IN CBSA (2014 O</a:t>
            </a:r>
            <a:r>
              <a:rPr lang="en-US" sz="1800" baseline="-25000" dirty="0"/>
              <a:t>3</a:t>
            </a:r>
            <a:r>
              <a:rPr lang="en-US" sz="1800" dirty="0"/>
              <a:t> NAA), using the data query module. The top 10 Gas &amp; VOC HAPS emission sources are identified.</a:t>
            </a:r>
          </a:p>
          <a:p>
            <a:endParaRPr lang="en-US" sz="1800" dirty="0"/>
          </a:p>
        </p:txBody>
      </p:sp>
      <p:pic>
        <p:nvPicPr>
          <p:cNvPr id="7" name="Picture 6">
            <a:extLst>
              <a:ext uri="{FF2B5EF4-FFF2-40B4-BE49-F238E27FC236}">
                <a16:creationId xmlns:a16="http://schemas.microsoft.com/office/drawing/2014/main" id="{3D1D7FE5-80F8-45F7-AA48-41A51A50DB8B}"/>
              </a:ext>
            </a:extLst>
          </p:cNvPr>
          <p:cNvPicPr>
            <a:picLocks noChangeAspect="1"/>
          </p:cNvPicPr>
          <p:nvPr/>
        </p:nvPicPr>
        <p:blipFill rotWithShape="1">
          <a:blip r:embed="rId2"/>
          <a:srcRect b="8059"/>
          <a:stretch/>
        </p:blipFill>
        <p:spPr>
          <a:xfrm>
            <a:off x="2133600" y="1306935"/>
            <a:ext cx="7976206" cy="4125037"/>
          </a:xfrm>
          <a:prstGeom prst="rect">
            <a:avLst/>
          </a:prstGeom>
        </p:spPr>
      </p:pic>
      <p:sp>
        <p:nvSpPr>
          <p:cNvPr id="9" name="Title 1">
            <a:extLst>
              <a:ext uri="{FF2B5EF4-FFF2-40B4-BE49-F238E27FC236}">
                <a16:creationId xmlns:a16="http://schemas.microsoft.com/office/drawing/2014/main" id="{24993FD2-E29D-4788-8D75-A71151A2D9CA}"/>
              </a:ext>
            </a:extLst>
          </p:cNvPr>
          <p:cNvSpPr>
            <a:spLocks noGrp="1"/>
          </p:cNvSpPr>
          <p:nvPr>
            <p:ph type="title"/>
          </p:nvPr>
        </p:nvSpPr>
        <p:spPr>
          <a:xfrm>
            <a:off x="766431" y="149591"/>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8" name="Slide Number Placeholder 6">
            <a:extLst>
              <a:ext uri="{FF2B5EF4-FFF2-40B4-BE49-F238E27FC236}">
                <a16:creationId xmlns:a16="http://schemas.microsoft.com/office/drawing/2014/main" id="{080A6FF4-1ABD-4487-9658-7917B4D57695}"/>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20</a:t>
            </a:fld>
            <a:endParaRPr lang="en-US" dirty="0"/>
          </a:p>
        </p:txBody>
      </p:sp>
    </p:spTree>
    <p:extLst>
      <p:ext uri="{BB962C8B-B14F-4D97-AF65-F5344CB8AC3E}">
        <p14:creationId xmlns:p14="http://schemas.microsoft.com/office/powerpoint/2010/main" val="11490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E17BC-6441-49ED-B696-914E4E0EE1CA}"/>
              </a:ext>
            </a:extLst>
          </p:cNvPr>
          <p:cNvPicPr>
            <a:picLocks noChangeAspect="1"/>
          </p:cNvPicPr>
          <p:nvPr/>
        </p:nvPicPr>
        <p:blipFill rotWithShape="1">
          <a:blip r:embed="rId3"/>
          <a:srcRect l="20217" t="7488" r="1196" b="6328"/>
          <a:stretch/>
        </p:blipFill>
        <p:spPr>
          <a:xfrm>
            <a:off x="2020514" y="1303027"/>
            <a:ext cx="3865687" cy="2384643"/>
          </a:xfrm>
          <a:prstGeom prst="rect">
            <a:avLst/>
          </a:prstGeom>
        </p:spPr>
      </p:pic>
      <p:pic>
        <p:nvPicPr>
          <p:cNvPr id="5" name="Picture 4">
            <a:extLst>
              <a:ext uri="{FF2B5EF4-FFF2-40B4-BE49-F238E27FC236}">
                <a16:creationId xmlns:a16="http://schemas.microsoft.com/office/drawing/2014/main" id="{2055721A-6A46-4786-BEE7-9E71AF585375}"/>
              </a:ext>
            </a:extLst>
          </p:cNvPr>
          <p:cNvPicPr>
            <a:picLocks noChangeAspect="1"/>
          </p:cNvPicPr>
          <p:nvPr/>
        </p:nvPicPr>
        <p:blipFill rotWithShape="1">
          <a:blip r:embed="rId4"/>
          <a:srcRect l="20109" t="6135" b="6135"/>
          <a:stretch/>
        </p:blipFill>
        <p:spPr>
          <a:xfrm>
            <a:off x="2020515" y="3999472"/>
            <a:ext cx="3865686" cy="2387785"/>
          </a:xfrm>
          <a:prstGeom prst="rect">
            <a:avLst/>
          </a:prstGeom>
        </p:spPr>
      </p:pic>
      <p:pic>
        <p:nvPicPr>
          <p:cNvPr id="8" name="Picture 7">
            <a:extLst>
              <a:ext uri="{FF2B5EF4-FFF2-40B4-BE49-F238E27FC236}">
                <a16:creationId xmlns:a16="http://schemas.microsoft.com/office/drawing/2014/main" id="{E69B59DB-2A36-46B8-9EB3-980149C8311A}"/>
              </a:ext>
            </a:extLst>
          </p:cNvPr>
          <p:cNvPicPr>
            <a:picLocks noChangeAspect="1"/>
          </p:cNvPicPr>
          <p:nvPr/>
        </p:nvPicPr>
        <p:blipFill rotWithShape="1">
          <a:blip r:embed="rId5"/>
          <a:srcRect t="29131" r="39565" b="8261"/>
          <a:stretch/>
        </p:blipFill>
        <p:spPr>
          <a:xfrm>
            <a:off x="6096000" y="1303027"/>
            <a:ext cx="4092165" cy="2384643"/>
          </a:xfrm>
          <a:prstGeom prst="rect">
            <a:avLst/>
          </a:prstGeom>
        </p:spPr>
      </p:pic>
      <p:pic>
        <p:nvPicPr>
          <p:cNvPr id="9" name="Picture 8">
            <a:extLst>
              <a:ext uri="{FF2B5EF4-FFF2-40B4-BE49-F238E27FC236}">
                <a16:creationId xmlns:a16="http://schemas.microsoft.com/office/drawing/2014/main" id="{A40FCB38-3A44-4DBA-BA8A-4E059F751331}"/>
              </a:ext>
            </a:extLst>
          </p:cNvPr>
          <p:cNvPicPr>
            <a:picLocks noChangeAspect="1"/>
          </p:cNvPicPr>
          <p:nvPr/>
        </p:nvPicPr>
        <p:blipFill rotWithShape="1">
          <a:blip r:embed="rId6"/>
          <a:srcRect t="29323" r="39565" b="8841"/>
          <a:stretch/>
        </p:blipFill>
        <p:spPr>
          <a:xfrm>
            <a:off x="6129036" y="3999472"/>
            <a:ext cx="4092165" cy="2355204"/>
          </a:xfrm>
          <a:prstGeom prst="rect">
            <a:avLst/>
          </a:prstGeom>
        </p:spPr>
      </p:pic>
      <p:cxnSp>
        <p:nvCxnSpPr>
          <p:cNvPr id="11" name="Straight Arrow Connector 10">
            <a:extLst>
              <a:ext uri="{FF2B5EF4-FFF2-40B4-BE49-F238E27FC236}">
                <a16:creationId xmlns:a16="http://schemas.microsoft.com/office/drawing/2014/main" id="{8A32ED81-CA7C-4459-A1D9-5B4FE79558A0}"/>
              </a:ext>
            </a:extLst>
          </p:cNvPr>
          <p:cNvCxnSpPr>
            <a:cxnSpLocks/>
          </p:cNvCxnSpPr>
          <p:nvPr/>
        </p:nvCxnSpPr>
        <p:spPr bwMode="auto">
          <a:xfrm>
            <a:off x="5064097" y="1818401"/>
            <a:ext cx="953931"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B659CFE7-BF86-4AA9-9281-0A070E692781}"/>
              </a:ext>
            </a:extLst>
          </p:cNvPr>
          <p:cNvCxnSpPr>
            <a:cxnSpLocks/>
          </p:cNvCxnSpPr>
          <p:nvPr/>
        </p:nvCxnSpPr>
        <p:spPr bwMode="auto">
          <a:xfrm>
            <a:off x="3687168" y="2253412"/>
            <a:ext cx="2330860" cy="1664577"/>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99793BB-AC5B-4DE6-9590-BFA34F398DD8}"/>
              </a:ext>
            </a:extLst>
          </p:cNvPr>
          <p:cNvSpPr txBox="1"/>
          <p:nvPr/>
        </p:nvSpPr>
        <p:spPr>
          <a:xfrm>
            <a:off x="1667653" y="6468740"/>
            <a:ext cx="8856694" cy="307777"/>
          </a:xfrm>
          <a:prstGeom prst="rect">
            <a:avLst/>
          </a:prstGeom>
          <a:noFill/>
        </p:spPr>
        <p:txBody>
          <a:bodyPr wrap="square" rtlCol="0">
            <a:spAutoFit/>
          </a:bodyPr>
          <a:lstStyle/>
          <a:p>
            <a:r>
              <a:rPr lang="en-US" sz="1400" dirty="0"/>
              <a:t>2 of the top 4 NOx emission sources outside Jefferson County, KY (Jefferson County, IN &amp; Tremble, KY)</a:t>
            </a:r>
          </a:p>
        </p:txBody>
      </p:sp>
      <p:sp>
        <p:nvSpPr>
          <p:cNvPr id="14" name="Title 1">
            <a:extLst>
              <a:ext uri="{FF2B5EF4-FFF2-40B4-BE49-F238E27FC236}">
                <a16:creationId xmlns:a16="http://schemas.microsoft.com/office/drawing/2014/main" id="{756BBE06-E96E-487D-91B8-2CCE747B8024}"/>
              </a:ext>
            </a:extLst>
          </p:cNvPr>
          <p:cNvSpPr>
            <a:spLocks noGrp="1"/>
          </p:cNvSpPr>
          <p:nvPr>
            <p:ph type="title"/>
          </p:nvPr>
        </p:nvSpPr>
        <p:spPr>
          <a:xfrm>
            <a:off x="1064143" y="176953"/>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6" name="Slide Number Placeholder 6">
            <a:extLst>
              <a:ext uri="{FF2B5EF4-FFF2-40B4-BE49-F238E27FC236}">
                <a16:creationId xmlns:a16="http://schemas.microsoft.com/office/drawing/2014/main" id="{1CAFBC35-71DD-44CB-A92A-197E23413A0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21</a:t>
            </a:fld>
            <a:endParaRPr lang="en-US" dirty="0"/>
          </a:p>
        </p:txBody>
      </p:sp>
    </p:spTree>
    <p:extLst>
      <p:ext uri="{BB962C8B-B14F-4D97-AF65-F5344CB8AC3E}">
        <p14:creationId xmlns:p14="http://schemas.microsoft.com/office/powerpoint/2010/main" val="2093295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61DB1-7370-4602-956F-794CFFB3284F}"/>
              </a:ext>
            </a:extLst>
          </p:cNvPr>
          <p:cNvPicPr>
            <a:picLocks noChangeAspect="1"/>
          </p:cNvPicPr>
          <p:nvPr/>
        </p:nvPicPr>
        <p:blipFill rotWithShape="1">
          <a:blip r:embed="rId2"/>
          <a:srcRect l="19022" t="5942" b="6521"/>
          <a:stretch/>
        </p:blipFill>
        <p:spPr>
          <a:xfrm>
            <a:off x="1095400" y="1344441"/>
            <a:ext cx="4010302" cy="2438479"/>
          </a:xfrm>
          <a:prstGeom prst="rect">
            <a:avLst/>
          </a:prstGeom>
        </p:spPr>
      </p:pic>
      <p:pic>
        <p:nvPicPr>
          <p:cNvPr id="5" name="Picture 4">
            <a:extLst>
              <a:ext uri="{FF2B5EF4-FFF2-40B4-BE49-F238E27FC236}">
                <a16:creationId xmlns:a16="http://schemas.microsoft.com/office/drawing/2014/main" id="{BB97AF2A-BDDD-4B41-AC75-9936A7376F4C}"/>
              </a:ext>
            </a:extLst>
          </p:cNvPr>
          <p:cNvPicPr>
            <a:picLocks noChangeAspect="1"/>
          </p:cNvPicPr>
          <p:nvPr/>
        </p:nvPicPr>
        <p:blipFill rotWithShape="1">
          <a:blip r:embed="rId3"/>
          <a:srcRect l="19239" t="6135" b="5749"/>
          <a:stretch/>
        </p:blipFill>
        <p:spPr>
          <a:xfrm>
            <a:off x="1095400" y="4012877"/>
            <a:ext cx="4000027" cy="2454930"/>
          </a:xfrm>
          <a:prstGeom prst="rect">
            <a:avLst/>
          </a:prstGeom>
        </p:spPr>
      </p:pic>
      <p:pic>
        <p:nvPicPr>
          <p:cNvPr id="6" name="Picture 5">
            <a:extLst>
              <a:ext uri="{FF2B5EF4-FFF2-40B4-BE49-F238E27FC236}">
                <a16:creationId xmlns:a16="http://schemas.microsoft.com/office/drawing/2014/main" id="{07CFBADC-E282-4D90-9E91-3002C787F494}"/>
              </a:ext>
            </a:extLst>
          </p:cNvPr>
          <p:cNvPicPr>
            <a:picLocks noChangeAspect="1"/>
          </p:cNvPicPr>
          <p:nvPr/>
        </p:nvPicPr>
        <p:blipFill rotWithShape="1">
          <a:blip r:embed="rId4"/>
          <a:srcRect t="29324" r="36956" b="8454"/>
          <a:stretch/>
        </p:blipFill>
        <p:spPr>
          <a:xfrm>
            <a:off x="5646119" y="1344441"/>
            <a:ext cx="4354714" cy="2417618"/>
          </a:xfrm>
          <a:prstGeom prst="rect">
            <a:avLst/>
          </a:prstGeom>
        </p:spPr>
      </p:pic>
      <p:pic>
        <p:nvPicPr>
          <p:cNvPr id="7" name="Picture 6">
            <a:extLst>
              <a:ext uri="{FF2B5EF4-FFF2-40B4-BE49-F238E27FC236}">
                <a16:creationId xmlns:a16="http://schemas.microsoft.com/office/drawing/2014/main" id="{BC617F89-E875-45D6-87C3-F75B9F56F617}"/>
              </a:ext>
            </a:extLst>
          </p:cNvPr>
          <p:cNvPicPr>
            <a:picLocks noChangeAspect="1"/>
          </p:cNvPicPr>
          <p:nvPr/>
        </p:nvPicPr>
        <p:blipFill rotWithShape="1">
          <a:blip r:embed="rId5"/>
          <a:srcRect t="29324" r="37065" b="7681"/>
          <a:stretch/>
        </p:blipFill>
        <p:spPr>
          <a:xfrm>
            <a:off x="5646119" y="4015929"/>
            <a:ext cx="4354715" cy="2451878"/>
          </a:xfrm>
          <a:prstGeom prst="rect">
            <a:avLst/>
          </a:prstGeom>
        </p:spPr>
      </p:pic>
      <p:cxnSp>
        <p:nvCxnSpPr>
          <p:cNvPr id="8" name="Straight Arrow Connector 7">
            <a:extLst>
              <a:ext uri="{FF2B5EF4-FFF2-40B4-BE49-F238E27FC236}">
                <a16:creationId xmlns:a16="http://schemas.microsoft.com/office/drawing/2014/main" id="{CE77477D-F77A-4862-A18E-F8AE6B5B0896}"/>
              </a:ext>
            </a:extLst>
          </p:cNvPr>
          <p:cNvCxnSpPr>
            <a:cxnSpLocks/>
          </p:cNvCxnSpPr>
          <p:nvPr/>
        </p:nvCxnSpPr>
        <p:spPr bwMode="auto">
          <a:xfrm>
            <a:off x="4741624" y="1704908"/>
            <a:ext cx="734143"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9E00F31-F694-4270-B011-62ED1F3CF845}"/>
              </a:ext>
            </a:extLst>
          </p:cNvPr>
          <p:cNvCxnSpPr>
            <a:cxnSpLocks/>
          </p:cNvCxnSpPr>
          <p:nvPr/>
        </p:nvCxnSpPr>
        <p:spPr bwMode="auto">
          <a:xfrm>
            <a:off x="3984729" y="1883952"/>
            <a:ext cx="1586731" cy="2108064"/>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63F265C6-0F57-4F69-BFC8-9D74757545DB}"/>
              </a:ext>
            </a:extLst>
          </p:cNvPr>
          <p:cNvSpPr txBox="1"/>
          <p:nvPr/>
        </p:nvSpPr>
        <p:spPr>
          <a:xfrm>
            <a:off x="2683016" y="6488668"/>
            <a:ext cx="5926207" cy="369332"/>
          </a:xfrm>
          <a:prstGeom prst="rect">
            <a:avLst/>
          </a:prstGeom>
          <a:noFill/>
        </p:spPr>
        <p:txBody>
          <a:bodyPr wrap="square" rtlCol="0">
            <a:spAutoFit/>
          </a:bodyPr>
          <a:lstStyle/>
          <a:p>
            <a:pPr algn="ctr"/>
            <a:r>
              <a:rPr lang="en-US" sz="1800" dirty="0"/>
              <a:t>Top 2 VOC emission sources are in Nelson County, KY</a:t>
            </a:r>
          </a:p>
        </p:txBody>
      </p:sp>
      <p:sp>
        <p:nvSpPr>
          <p:cNvPr id="13" name="Title 1">
            <a:extLst>
              <a:ext uri="{FF2B5EF4-FFF2-40B4-BE49-F238E27FC236}">
                <a16:creationId xmlns:a16="http://schemas.microsoft.com/office/drawing/2014/main" id="{ECE29EB2-BBAA-4708-812B-1A7B23FFFFD9}"/>
              </a:ext>
            </a:extLst>
          </p:cNvPr>
          <p:cNvSpPr>
            <a:spLocks noGrp="1"/>
          </p:cNvSpPr>
          <p:nvPr>
            <p:ph type="title"/>
          </p:nvPr>
        </p:nvSpPr>
        <p:spPr>
          <a:xfrm>
            <a:off x="977550" y="205669"/>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9C0C621C-E303-4355-8032-D0C3C1718D3A}"/>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22</a:t>
            </a:fld>
            <a:endParaRPr lang="en-US" dirty="0"/>
          </a:p>
        </p:txBody>
      </p:sp>
    </p:spTree>
    <p:extLst>
      <p:ext uri="{BB962C8B-B14F-4D97-AF65-F5344CB8AC3E}">
        <p14:creationId xmlns:p14="http://schemas.microsoft.com/office/powerpoint/2010/main" val="215012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D5A56-5471-4A58-A287-D5181FB36552}"/>
              </a:ext>
            </a:extLst>
          </p:cNvPr>
          <p:cNvPicPr>
            <a:picLocks noChangeAspect="1"/>
          </p:cNvPicPr>
          <p:nvPr/>
        </p:nvPicPr>
        <p:blipFill rotWithShape="1">
          <a:blip r:embed="rId2"/>
          <a:srcRect l="20109" t="7294" r="1414" b="5942"/>
          <a:stretch/>
        </p:blipFill>
        <p:spPr>
          <a:xfrm>
            <a:off x="1638302" y="1270040"/>
            <a:ext cx="3946450" cy="2454233"/>
          </a:xfrm>
          <a:prstGeom prst="rect">
            <a:avLst/>
          </a:prstGeom>
        </p:spPr>
      </p:pic>
      <p:pic>
        <p:nvPicPr>
          <p:cNvPr id="7" name="Picture 6">
            <a:extLst>
              <a:ext uri="{FF2B5EF4-FFF2-40B4-BE49-F238E27FC236}">
                <a16:creationId xmlns:a16="http://schemas.microsoft.com/office/drawing/2014/main" id="{F5C6F062-CD42-44AF-BD1B-5029E8B95393}"/>
              </a:ext>
            </a:extLst>
          </p:cNvPr>
          <p:cNvPicPr>
            <a:picLocks noChangeAspect="1"/>
          </p:cNvPicPr>
          <p:nvPr/>
        </p:nvPicPr>
        <p:blipFill rotWithShape="1">
          <a:blip r:embed="rId3"/>
          <a:srcRect l="20105" t="7681" r="1413" b="6328"/>
          <a:stretch/>
        </p:blipFill>
        <p:spPr>
          <a:xfrm>
            <a:off x="1638301" y="3859566"/>
            <a:ext cx="3966362" cy="2444534"/>
          </a:xfrm>
          <a:prstGeom prst="rect">
            <a:avLst/>
          </a:prstGeom>
        </p:spPr>
      </p:pic>
      <p:pic>
        <p:nvPicPr>
          <p:cNvPr id="10" name="Picture 9">
            <a:extLst>
              <a:ext uri="{FF2B5EF4-FFF2-40B4-BE49-F238E27FC236}">
                <a16:creationId xmlns:a16="http://schemas.microsoft.com/office/drawing/2014/main" id="{4B25D581-4693-4EC0-856C-DD28EA3CF564}"/>
              </a:ext>
            </a:extLst>
          </p:cNvPr>
          <p:cNvPicPr>
            <a:picLocks noChangeAspect="1"/>
          </p:cNvPicPr>
          <p:nvPr/>
        </p:nvPicPr>
        <p:blipFill rotWithShape="1">
          <a:blip r:embed="rId4"/>
          <a:srcRect t="28744" r="48089" b="8454"/>
          <a:stretch/>
        </p:blipFill>
        <p:spPr>
          <a:xfrm>
            <a:off x="5953498" y="3902213"/>
            <a:ext cx="3671626" cy="2498587"/>
          </a:xfrm>
          <a:prstGeom prst="rect">
            <a:avLst/>
          </a:prstGeom>
        </p:spPr>
      </p:pic>
      <p:pic>
        <p:nvPicPr>
          <p:cNvPr id="11" name="Picture 10">
            <a:extLst>
              <a:ext uri="{FF2B5EF4-FFF2-40B4-BE49-F238E27FC236}">
                <a16:creationId xmlns:a16="http://schemas.microsoft.com/office/drawing/2014/main" id="{3D71C285-F247-4EEC-BB16-D20A05F01912}"/>
              </a:ext>
            </a:extLst>
          </p:cNvPr>
          <p:cNvPicPr>
            <a:picLocks noChangeAspect="1"/>
          </p:cNvPicPr>
          <p:nvPr/>
        </p:nvPicPr>
        <p:blipFill rotWithShape="1">
          <a:blip r:embed="rId5"/>
          <a:srcRect t="28938" r="46739" b="8453"/>
          <a:stretch/>
        </p:blipFill>
        <p:spPr>
          <a:xfrm>
            <a:off x="5953498" y="1270040"/>
            <a:ext cx="3671626" cy="2427769"/>
          </a:xfrm>
          <a:prstGeom prst="rect">
            <a:avLst/>
          </a:prstGeom>
        </p:spPr>
      </p:pic>
      <p:sp>
        <p:nvSpPr>
          <p:cNvPr id="12" name="TextBox 11">
            <a:extLst>
              <a:ext uri="{FF2B5EF4-FFF2-40B4-BE49-F238E27FC236}">
                <a16:creationId xmlns:a16="http://schemas.microsoft.com/office/drawing/2014/main" id="{7541D466-9C57-4128-9E2F-CB77E28C4E70}"/>
              </a:ext>
            </a:extLst>
          </p:cNvPr>
          <p:cNvSpPr txBox="1"/>
          <p:nvPr/>
        </p:nvSpPr>
        <p:spPr>
          <a:xfrm>
            <a:off x="2085036" y="6460123"/>
            <a:ext cx="8293396" cy="338554"/>
          </a:xfrm>
          <a:prstGeom prst="rect">
            <a:avLst/>
          </a:prstGeom>
          <a:noFill/>
        </p:spPr>
        <p:txBody>
          <a:bodyPr wrap="square" rtlCol="0">
            <a:spAutoFit/>
          </a:bodyPr>
          <a:lstStyle/>
          <a:p>
            <a:r>
              <a:rPr lang="en-US" sz="1600" dirty="0"/>
              <a:t>2 of the top 4 gas &amp; VOC HAPs emission sources in Indiana (Harrison &amp; Clark County)</a:t>
            </a:r>
          </a:p>
        </p:txBody>
      </p:sp>
      <p:cxnSp>
        <p:nvCxnSpPr>
          <p:cNvPr id="13" name="Straight Arrow Connector 12">
            <a:extLst>
              <a:ext uri="{FF2B5EF4-FFF2-40B4-BE49-F238E27FC236}">
                <a16:creationId xmlns:a16="http://schemas.microsoft.com/office/drawing/2014/main" id="{26BC2947-76CF-4759-BF3C-3A498059B020}"/>
              </a:ext>
            </a:extLst>
          </p:cNvPr>
          <p:cNvCxnSpPr>
            <a:cxnSpLocks/>
          </p:cNvCxnSpPr>
          <p:nvPr/>
        </p:nvCxnSpPr>
        <p:spPr bwMode="auto">
          <a:xfrm>
            <a:off x="5513501" y="1610895"/>
            <a:ext cx="439997" cy="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84A49B2-AD58-4720-AD65-FFBEC08A88CE}"/>
              </a:ext>
            </a:extLst>
          </p:cNvPr>
          <p:cNvCxnSpPr>
            <a:cxnSpLocks/>
          </p:cNvCxnSpPr>
          <p:nvPr/>
        </p:nvCxnSpPr>
        <p:spPr bwMode="auto">
          <a:xfrm>
            <a:off x="3029174" y="2213446"/>
            <a:ext cx="2818733" cy="1880089"/>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7" name="Title 1">
            <a:extLst>
              <a:ext uri="{FF2B5EF4-FFF2-40B4-BE49-F238E27FC236}">
                <a16:creationId xmlns:a16="http://schemas.microsoft.com/office/drawing/2014/main" id="{4AD9DF1B-BF8E-424A-8F07-41CB9CAD1A92}"/>
              </a:ext>
            </a:extLst>
          </p:cNvPr>
          <p:cNvSpPr>
            <a:spLocks noGrp="1"/>
          </p:cNvSpPr>
          <p:nvPr>
            <p:ph type="title"/>
          </p:nvPr>
        </p:nvSpPr>
        <p:spPr>
          <a:xfrm>
            <a:off x="825817" y="176688"/>
            <a:ext cx="6014357" cy="501827"/>
          </a:xfrm>
        </p:spPr>
        <p:txBody>
          <a:bodyPr/>
          <a:lstStyle/>
          <a:p>
            <a:r>
              <a:rPr lang="en-US" altLang="zh-CN" dirty="0">
                <a:solidFill>
                  <a:schemeClr val="bg1"/>
                </a:solidFill>
              </a:rPr>
              <a:t>NEXUS Example - Louisville</a:t>
            </a:r>
            <a:endParaRPr lang="en-US" dirty="0">
              <a:solidFill>
                <a:schemeClr val="bg1"/>
              </a:solidFill>
            </a:endParaRPr>
          </a:p>
        </p:txBody>
      </p:sp>
      <p:sp>
        <p:nvSpPr>
          <p:cNvPr id="14" name="Slide Number Placeholder 6">
            <a:extLst>
              <a:ext uri="{FF2B5EF4-FFF2-40B4-BE49-F238E27FC236}">
                <a16:creationId xmlns:a16="http://schemas.microsoft.com/office/drawing/2014/main" id="{6CDE420C-8CFF-4F87-9787-7F2FD81C376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fld id="{39371E7C-9DE9-4551-9371-56E9C7644D28}" type="slidenum">
              <a:rPr lang="en-US" smtClean="0"/>
              <a:pPr/>
              <a:t>23</a:t>
            </a:fld>
            <a:endParaRPr lang="en-US" dirty="0"/>
          </a:p>
        </p:txBody>
      </p:sp>
    </p:spTree>
    <p:extLst>
      <p:ext uri="{BB962C8B-B14F-4D97-AF65-F5344CB8AC3E}">
        <p14:creationId xmlns:p14="http://schemas.microsoft.com/office/powerpoint/2010/main" val="333950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8D25C-CA98-4D3C-B04B-21E747B2731B}"/>
              </a:ext>
            </a:extLst>
          </p:cNvPr>
          <p:cNvPicPr>
            <a:picLocks noChangeAspect="1"/>
          </p:cNvPicPr>
          <p:nvPr/>
        </p:nvPicPr>
        <p:blipFill rotWithShape="1">
          <a:blip r:embed="rId2"/>
          <a:srcRect t="9200"/>
          <a:stretch/>
        </p:blipFill>
        <p:spPr>
          <a:xfrm>
            <a:off x="6955192" y="1169150"/>
            <a:ext cx="4772519" cy="5606273"/>
          </a:xfrm>
          <a:prstGeom prst="rect">
            <a:avLst/>
          </a:prstGeom>
        </p:spPr>
      </p:pic>
      <p:sp>
        <p:nvSpPr>
          <p:cNvPr id="8" name="TextBox 7">
            <a:extLst>
              <a:ext uri="{FF2B5EF4-FFF2-40B4-BE49-F238E27FC236}">
                <a16:creationId xmlns:a16="http://schemas.microsoft.com/office/drawing/2014/main" id="{12A2953B-B10F-4512-955D-209898A5678C}"/>
              </a:ext>
            </a:extLst>
          </p:cNvPr>
          <p:cNvSpPr txBox="1"/>
          <p:nvPr/>
        </p:nvSpPr>
        <p:spPr>
          <a:xfrm>
            <a:off x="1103129" y="82577"/>
            <a:ext cx="6119036" cy="584775"/>
          </a:xfrm>
          <a:prstGeom prst="rect">
            <a:avLst/>
          </a:prstGeom>
          <a:noFill/>
        </p:spPr>
        <p:txBody>
          <a:bodyPr wrap="square">
            <a:spAutoFit/>
          </a:bodyPr>
          <a:lstStyle/>
          <a:p>
            <a:r>
              <a:rPr lang="en-US" altLang="zh-CN" sz="3200" dirty="0">
                <a:solidFill>
                  <a:schemeClr val="bg1"/>
                </a:solidFill>
              </a:rPr>
              <a:t>NEXUS Example - Louisville</a:t>
            </a:r>
            <a:endParaRPr lang="en-US" sz="3200" dirty="0"/>
          </a:p>
        </p:txBody>
      </p:sp>
      <p:sp>
        <p:nvSpPr>
          <p:cNvPr id="11" name="Rectangle 10">
            <a:extLst>
              <a:ext uri="{FF2B5EF4-FFF2-40B4-BE49-F238E27FC236}">
                <a16:creationId xmlns:a16="http://schemas.microsoft.com/office/drawing/2014/main" id="{C579AAE7-AC0A-431D-B939-5A964FC37DAB}"/>
              </a:ext>
            </a:extLst>
          </p:cNvPr>
          <p:cNvSpPr/>
          <p:nvPr/>
        </p:nvSpPr>
        <p:spPr>
          <a:xfrm>
            <a:off x="168718" y="1204667"/>
            <a:ext cx="6450443" cy="5570756"/>
          </a:xfrm>
          <a:prstGeom prst="rect">
            <a:avLst/>
          </a:prstGeom>
        </p:spPr>
        <p:txBody>
          <a:bodyPr wrap="square">
            <a:spAutoFit/>
          </a:bodyPr>
          <a:lstStyle/>
          <a:p>
            <a:r>
              <a:rPr lang="en-US" sz="2000" dirty="0"/>
              <a:t>“</a:t>
            </a:r>
            <a:r>
              <a:rPr lang="en-US" sz="2000" dirty="0" err="1"/>
              <a:t>Rubbertown</a:t>
            </a:r>
            <a:r>
              <a:rPr lang="en-US" sz="2000" dirty="0"/>
              <a:t> is the nickname given to an industrial area along the Ohio River at the southwest corner of the pre-merger City of Louisville. It gets its name from tire and synthetic rubber plants that were built there during World War II near existing refineries. Factories in </a:t>
            </a:r>
            <a:r>
              <a:rPr lang="en-US" sz="2000" dirty="0" err="1"/>
              <a:t>Rubbertown</a:t>
            </a:r>
            <a:r>
              <a:rPr lang="en-US" sz="2000" dirty="0"/>
              <a:t> now produce a wide variety of chemicals and materials…”</a:t>
            </a:r>
          </a:p>
          <a:p>
            <a:endParaRPr lang="en-US" sz="2000" dirty="0"/>
          </a:p>
          <a:p>
            <a:r>
              <a:rPr lang="en-US" sz="2000" dirty="0"/>
              <a:t>“For many years, residents of western Louisville and nearby areas in Jefferson County had complained of health problems they attributed to air pollutant emissions from the many industrial facilities in </a:t>
            </a:r>
            <a:r>
              <a:rPr lang="en-US" sz="2000" dirty="0" err="1"/>
              <a:t>Rubbertown</a:t>
            </a:r>
            <a:r>
              <a:rPr lang="en-US" sz="2000" dirty="0"/>
              <a:t>.”</a:t>
            </a:r>
          </a:p>
          <a:p>
            <a:pPr algn="ctr"/>
            <a:endParaRPr lang="en-US" sz="1600" dirty="0"/>
          </a:p>
          <a:p>
            <a:pPr algn="ctr"/>
            <a:r>
              <a:rPr lang="en-US" sz="1600" dirty="0">
                <a:hlinkClick r:id="rId3"/>
              </a:rPr>
              <a:t>https://louisvilleky.gov/government/air-pollution-control-district/rubbertown-air-toxics-risk-assessment</a:t>
            </a:r>
            <a:r>
              <a:rPr lang="en-US" sz="1600" dirty="0"/>
              <a:t> </a:t>
            </a:r>
          </a:p>
          <a:p>
            <a:pPr algn="ctr"/>
            <a:endParaRPr lang="en-US" sz="1600" dirty="0"/>
          </a:p>
          <a:p>
            <a:pPr algn="ctr"/>
            <a:r>
              <a:rPr lang="en-US" sz="1200" i="1" dirty="0"/>
              <a:t>Image provided by LMAPCD</a:t>
            </a:r>
          </a:p>
        </p:txBody>
      </p:sp>
      <p:sp>
        <p:nvSpPr>
          <p:cNvPr id="6" name="Slide Number Placeholder 1">
            <a:extLst>
              <a:ext uri="{FF2B5EF4-FFF2-40B4-BE49-F238E27FC236}">
                <a16:creationId xmlns:a16="http://schemas.microsoft.com/office/drawing/2014/main" id="{0F54FB08-E060-4AAA-A795-87E621FA534F}"/>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24</a:t>
            </a:fld>
            <a:endParaRPr lang="en-US" dirty="0"/>
          </a:p>
        </p:txBody>
      </p:sp>
    </p:spTree>
    <p:extLst>
      <p:ext uri="{BB962C8B-B14F-4D97-AF65-F5344CB8AC3E}">
        <p14:creationId xmlns:p14="http://schemas.microsoft.com/office/powerpoint/2010/main" val="168307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330170E-632F-4B5B-9806-B7C3A850515D}"/>
              </a:ext>
            </a:extLst>
          </p:cNvPr>
          <p:cNvGrpSpPr/>
          <p:nvPr/>
        </p:nvGrpSpPr>
        <p:grpSpPr>
          <a:xfrm>
            <a:off x="3526958" y="1280965"/>
            <a:ext cx="2990110" cy="2690201"/>
            <a:chOff x="3000786" y="914399"/>
            <a:chExt cx="3546971" cy="2932235"/>
          </a:xfrm>
        </p:grpSpPr>
        <p:pic>
          <p:nvPicPr>
            <p:cNvPr id="5" name="Picture 4">
              <a:extLst>
                <a:ext uri="{FF2B5EF4-FFF2-40B4-BE49-F238E27FC236}">
                  <a16:creationId xmlns:a16="http://schemas.microsoft.com/office/drawing/2014/main" id="{AF358418-A438-4D08-B5A6-3C4C2639922D}"/>
                </a:ext>
              </a:extLst>
            </p:cNvPr>
            <p:cNvPicPr>
              <a:picLocks noChangeAspect="1"/>
            </p:cNvPicPr>
            <p:nvPr/>
          </p:nvPicPr>
          <p:blipFill>
            <a:blip r:embed="rId2"/>
            <a:stretch>
              <a:fillRect/>
            </a:stretch>
          </p:blipFill>
          <p:spPr>
            <a:xfrm>
              <a:off x="3000786" y="914399"/>
              <a:ext cx="3546971" cy="2932235"/>
            </a:xfrm>
            <a:prstGeom prst="rect">
              <a:avLst/>
            </a:prstGeom>
          </p:spPr>
        </p:pic>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2ABE946A-0905-4E57-BAB0-684B792A185A}"/>
                    </a:ext>
                  </a:extLst>
                </p14:cNvPr>
                <p14:cNvContentPartPr/>
                <p14:nvPr/>
              </p14:nvContentPartPr>
              <p14:xfrm>
                <a:off x="4179647" y="1854179"/>
                <a:ext cx="1719000" cy="1870200"/>
              </p14:xfrm>
            </p:contentPart>
          </mc:Choice>
          <mc:Fallback xmlns="">
            <p:pic>
              <p:nvPicPr>
                <p:cNvPr id="25" name="Ink 24">
                  <a:extLst>
                    <a:ext uri="{FF2B5EF4-FFF2-40B4-BE49-F238E27FC236}">
                      <a16:creationId xmlns:a16="http://schemas.microsoft.com/office/drawing/2014/main" id="{2ABE946A-0905-4E57-BAB0-684B792A185A}"/>
                    </a:ext>
                  </a:extLst>
                </p:cNvPr>
                <p:cNvPicPr/>
                <p:nvPr/>
              </p:nvPicPr>
              <p:blipFill>
                <a:blip r:embed="rId4"/>
                <a:stretch>
                  <a:fillRect/>
                </a:stretch>
              </p:blipFill>
              <p:spPr>
                <a:xfrm>
                  <a:off x="4144007" y="1818539"/>
                  <a:ext cx="1790640" cy="194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F1515BA5-7A55-480C-879C-0776D31D98CE}"/>
                    </a:ext>
                  </a:extLst>
                </p14:cNvPr>
                <p14:cNvContentPartPr/>
                <p14:nvPr/>
              </p14:nvContentPartPr>
              <p14:xfrm>
                <a:off x="3341927" y="3397859"/>
                <a:ext cx="835200" cy="351360"/>
              </p14:xfrm>
            </p:contentPart>
          </mc:Choice>
          <mc:Fallback xmlns="">
            <p:pic>
              <p:nvPicPr>
                <p:cNvPr id="26" name="Ink 25">
                  <a:extLst>
                    <a:ext uri="{FF2B5EF4-FFF2-40B4-BE49-F238E27FC236}">
                      <a16:creationId xmlns:a16="http://schemas.microsoft.com/office/drawing/2014/main" id="{F1515BA5-7A55-480C-879C-0776D31D98CE}"/>
                    </a:ext>
                  </a:extLst>
                </p:cNvPr>
                <p:cNvPicPr/>
                <p:nvPr/>
              </p:nvPicPr>
              <p:blipFill>
                <a:blip r:embed="rId6"/>
                <a:stretch>
                  <a:fillRect/>
                </a:stretch>
              </p:blipFill>
              <p:spPr>
                <a:xfrm>
                  <a:off x="3306287" y="3362219"/>
                  <a:ext cx="90684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a:extLst>
                    <a:ext uri="{FF2B5EF4-FFF2-40B4-BE49-F238E27FC236}">
                      <a16:creationId xmlns:a16="http://schemas.microsoft.com/office/drawing/2014/main" id="{0ECC775C-4325-4509-9A26-3E2EE26ACF75}"/>
                    </a:ext>
                  </a:extLst>
                </p14:cNvPr>
                <p14:cNvContentPartPr/>
                <p14:nvPr/>
              </p14:nvContentPartPr>
              <p14:xfrm>
                <a:off x="3330767" y="1517579"/>
                <a:ext cx="1659600" cy="1878120"/>
              </p14:xfrm>
            </p:contentPart>
          </mc:Choice>
          <mc:Fallback xmlns="">
            <p:pic>
              <p:nvPicPr>
                <p:cNvPr id="27" name="Ink 26">
                  <a:extLst>
                    <a:ext uri="{FF2B5EF4-FFF2-40B4-BE49-F238E27FC236}">
                      <a16:creationId xmlns:a16="http://schemas.microsoft.com/office/drawing/2014/main" id="{0ECC775C-4325-4509-9A26-3E2EE26ACF75}"/>
                    </a:ext>
                  </a:extLst>
                </p:cNvPr>
                <p:cNvPicPr/>
                <p:nvPr/>
              </p:nvPicPr>
              <p:blipFill>
                <a:blip r:embed="rId8"/>
                <a:stretch>
                  <a:fillRect/>
                </a:stretch>
              </p:blipFill>
              <p:spPr>
                <a:xfrm>
                  <a:off x="3295127" y="1481939"/>
                  <a:ext cx="1731240" cy="1949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689E9AEF-B7F9-41E1-9A3C-9CD8E797C5B5}"/>
                    </a:ext>
                  </a:extLst>
                </p14:cNvPr>
                <p14:cNvContentPartPr/>
                <p14:nvPr/>
              </p14:nvContentPartPr>
              <p14:xfrm>
                <a:off x="4996847" y="1506419"/>
                <a:ext cx="874080" cy="336960"/>
              </p14:xfrm>
            </p:contentPart>
          </mc:Choice>
          <mc:Fallback xmlns="">
            <p:pic>
              <p:nvPicPr>
                <p:cNvPr id="28" name="Ink 27">
                  <a:extLst>
                    <a:ext uri="{FF2B5EF4-FFF2-40B4-BE49-F238E27FC236}">
                      <a16:creationId xmlns:a16="http://schemas.microsoft.com/office/drawing/2014/main" id="{689E9AEF-B7F9-41E1-9A3C-9CD8E797C5B5}"/>
                    </a:ext>
                  </a:extLst>
                </p:cNvPr>
                <p:cNvPicPr/>
                <p:nvPr/>
              </p:nvPicPr>
              <p:blipFill>
                <a:blip r:embed="rId10"/>
                <a:stretch>
                  <a:fillRect/>
                </a:stretch>
              </p:blipFill>
              <p:spPr>
                <a:xfrm>
                  <a:off x="4961207" y="1470779"/>
                  <a:ext cx="945720" cy="408600"/>
                </a:xfrm>
                <a:prstGeom prst="rect">
                  <a:avLst/>
                </a:prstGeom>
              </p:spPr>
            </p:pic>
          </mc:Fallback>
        </mc:AlternateContent>
      </p:grpSp>
      <p:grpSp>
        <p:nvGrpSpPr>
          <p:cNvPr id="34" name="Group 33">
            <a:extLst>
              <a:ext uri="{FF2B5EF4-FFF2-40B4-BE49-F238E27FC236}">
                <a16:creationId xmlns:a16="http://schemas.microsoft.com/office/drawing/2014/main" id="{49A1BE2E-A3F4-4DB6-891B-DD2B3FA16C46}"/>
              </a:ext>
            </a:extLst>
          </p:cNvPr>
          <p:cNvGrpSpPr/>
          <p:nvPr/>
        </p:nvGrpSpPr>
        <p:grpSpPr>
          <a:xfrm>
            <a:off x="352113" y="4069048"/>
            <a:ext cx="2990110" cy="2698157"/>
            <a:chOff x="6782323" y="1173932"/>
            <a:chExt cx="3546971" cy="2941122"/>
          </a:xfrm>
        </p:grpSpPr>
        <p:pic>
          <p:nvPicPr>
            <p:cNvPr id="7" name="Picture 6">
              <a:extLst>
                <a:ext uri="{FF2B5EF4-FFF2-40B4-BE49-F238E27FC236}">
                  <a16:creationId xmlns:a16="http://schemas.microsoft.com/office/drawing/2014/main" id="{5552F2B9-4343-471E-995D-2AC6B6B2DF41}"/>
                </a:ext>
              </a:extLst>
            </p:cNvPr>
            <p:cNvPicPr>
              <a:picLocks noChangeAspect="1"/>
            </p:cNvPicPr>
            <p:nvPr/>
          </p:nvPicPr>
          <p:blipFill>
            <a:blip r:embed="rId11"/>
            <a:stretch>
              <a:fillRect/>
            </a:stretch>
          </p:blipFill>
          <p:spPr>
            <a:xfrm>
              <a:off x="6782323" y="1173932"/>
              <a:ext cx="3546971" cy="2941122"/>
            </a:xfrm>
            <a:prstGeom prst="rect">
              <a:avLst/>
            </a:prstGeom>
          </p:spPr>
        </p:pic>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4B1F3480-3B0B-4134-9232-A644076F2280}"/>
                    </a:ext>
                  </a:extLst>
                </p14:cNvPr>
                <p14:cNvContentPartPr/>
                <p14:nvPr/>
              </p14:nvContentPartPr>
              <p14:xfrm>
                <a:off x="7156952" y="2813073"/>
                <a:ext cx="1982160" cy="1182600"/>
              </p14:xfrm>
            </p:contentPart>
          </mc:Choice>
          <mc:Fallback xmlns="">
            <p:pic>
              <p:nvPicPr>
                <p:cNvPr id="29" name="Ink 28">
                  <a:extLst>
                    <a:ext uri="{FF2B5EF4-FFF2-40B4-BE49-F238E27FC236}">
                      <a16:creationId xmlns:a16="http://schemas.microsoft.com/office/drawing/2014/main" id="{4B1F3480-3B0B-4134-9232-A644076F2280}"/>
                    </a:ext>
                  </a:extLst>
                </p:cNvPr>
                <p:cNvPicPr/>
                <p:nvPr/>
              </p:nvPicPr>
              <p:blipFill>
                <a:blip r:embed="rId13"/>
                <a:stretch>
                  <a:fillRect/>
                </a:stretch>
              </p:blipFill>
              <p:spPr>
                <a:xfrm>
                  <a:off x="7120952" y="2777073"/>
                  <a:ext cx="2053800" cy="1254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7647C4BA-2BC6-4E87-B913-6F098DD612BD}"/>
                    </a:ext>
                  </a:extLst>
                </p14:cNvPr>
                <p14:cNvContentPartPr/>
                <p14:nvPr/>
              </p14:nvContentPartPr>
              <p14:xfrm>
                <a:off x="8408630" y="1894679"/>
                <a:ext cx="1163880" cy="1044360"/>
              </p14:xfrm>
            </p:contentPart>
          </mc:Choice>
          <mc:Fallback xmlns="">
            <p:pic>
              <p:nvPicPr>
                <p:cNvPr id="30" name="Ink 29">
                  <a:extLst>
                    <a:ext uri="{FF2B5EF4-FFF2-40B4-BE49-F238E27FC236}">
                      <a16:creationId xmlns:a16="http://schemas.microsoft.com/office/drawing/2014/main" id="{7647C4BA-2BC6-4E87-B913-6F098DD612BD}"/>
                    </a:ext>
                  </a:extLst>
                </p:cNvPr>
                <p:cNvPicPr/>
                <p:nvPr/>
              </p:nvPicPr>
              <p:blipFill>
                <a:blip r:embed="rId15"/>
                <a:stretch>
                  <a:fillRect/>
                </a:stretch>
              </p:blipFill>
              <p:spPr>
                <a:xfrm>
                  <a:off x="8372990" y="1858679"/>
                  <a:ext cx="1235520" cy="11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E96AC333-DCA3-4532-B93A-804B856D2D23}"/>
                    </a:ext>
                  </a:extLst>
                </p14:cNvPr>
                <p14:cNvContentPartPr/>
                <p14:nvPr/>
              </p14:nvContentPartPr>
              <p14:xfrm>
                <a:off x="8003469" y="2215640"/>
                <a:ext cx="518400" cy="474120"/>
              </p14:xfrm>
            </p:contentPart>
          </mc:Choice>
          <mc:Fallback xmlns="">
            <p:pic>
              <p:nvPicPr>
                <p:cNvPr id="31" name="Ink 30">
                  <a:extLst>
                    <a:ext uri="{FF2B5EF4-FFF2-40B4-BE49-F238E27FC236}">
                      <a16:creationId xmlns:a16="http://schemas.microsoft.com/office/drawing/2014/main" id="{E96AC333-DCA3-4532-B93A-804B856D2D23}"/>
                    </a:ext>
                  </a:extLst>
                </p:cNvPr>
                <p:cNvPicPr/>
                <p:nvPr/>
              </p:nvPicPr>
              <p:blipFill>
                <a:blip r:embed="rId17"/>
                <a:stretch>
                  <a:fillRect/>
                </a:stretch>
              </p:blipFill>
              <p:spPr>
                <a:xfrm>
                  <a:off x="7967469" y="2179973"/>
                  <a:ext cx="590040" cy="54581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725FB828-B603-4E5E-9CEB-D6C7E450DE99}"/>
                    </a:ext>
                  </a:extLst>
                </p14:cNvPr>
                <p14:cNvContentPartPr/>
                <p14:nvPr/>
              </p14:nvContentPartPr>
              <p14:xfrm>
                <a:off x="7156952" y="2660262"/>
                <a:ext cx="854280" cy="978840"/>
              </p14:xfrm>
            </p:contentPart>
          </mc:Choice>
          <mc:Fallback xmlns="">
            <p:pic>
              <p:nvPicPr>
                <p:cNvPr id="32" name="Ink 31">
                  <a:extLst>
                    <a:ext uri="{FF2B5EF4-FFF2-40B4-BE49-F238E27FC236}">
                      <a16:creationId xmlns:a16="http://schemas.microsoft.com/office/drawing/2014/main" id="{725FB828-B603-4E5E-9CEB-D6C7E450DE99}"/>
                    </a:ext>
                  </a:extLst>
                </p:cNvPr>
                <p:cNvPicPr/>
                <p:nvPr/>
              </p:nvPicPr>
              <p:blipFill>
                <a:blip r:embed="rId19"/>
                <a:stretch>
                  <a:fillRect/>
                </a:stretch>
              </p:blipFill>
              <p:spPr>
                <a:xfrm>
                  <a:off x="7120952" y="2624262"/>
                  <a:ext cx="925920" cy="1050480"/>
                </a:xfrm>
                <a:prstGeom prst="rect">
                  <a:avLst/>
                </a:prstGeom>
              </p:spPr>
            </p:pic>
          </mc:Fallback>
        </mc:AlternateContent>
      </p:grpSp>
      <p:grpSp>
        <p:nvGrpSpPr>
          <p:cNvPr id="46" name="Group 45">
            <a:extLst>
              <a:ext uri="{FF2B5EF4-FFF2-40B4-BE49-F238E27FC236}">
                <a16:creationId xmlns:a16="http://schemas.microsoft.com/office/drawing/2014/main" id="{850C0835-FF82-48D6-8EA4-62510A94DB60}"/>
              </a:ext>
            </a:extLst>
          </p:cNvPr>
          <p:cNvGrpSpPr/>
          <p:nvPr/>
        </p:nvGrpSpPr>
        <p:grpSpPr>
          <a:xfrm>
            <a:off x="347304" y="1256021"/>
            <a:ext cx="3005181" cy="2692287"/>
            <a:chOff x="246542" y="914399"/>
            <a:chExt cx="2726393" cy="2934509"/>
          </a:xfrm>
        </p:grpSpPr>
        <p:pic>
          <p:nvPicPr>
            <p:cNvPr id="6" name="Picture 5">
              <a:extLst>
                <a:ext uri="{FF2B5EF4-FFF2-40B4-BE49-F238E27FC236}">
                  <a16:creationId xmlns:a16="http://schemas.microsoft.com/office/drawing/2014/main" id="{E659AE56-F81B-49CE-AEC7-F910321319D0}"/>
                </a:ext>
              </a:extLst>
            </p:cNvPr>
            <p:cNvPicPr>
              <a:picLocks noChangeAspect="1"/>
            </p:cNvPicPr>
            <p:nvPr/>
          </p:nvPicPr>
          <p:blipFill>
            <a:blip r:embed="rId20"/>
            <a:stretch>
              <a:fillRect/>
            </a:stretch>
          </p:blipFill>
          <p:spPr>
            <a:xfrm>
              <a:off x="246542" y="914399"/>
              <a:ext cx="2726393" cy="2934509"/>
            </a:xfrm>
            <a:prstGeom prst="rect">
              <a:avLst/>
            </a:prstGeom>
          </p:spPr>
        </p:pic>
        <mc:AlternateContent xmlns:mc="http://schemas.openxmlformats.org/markup-compatibility/2006" xmlns:p14="http://schemas.microsoft.com/office/powerpoint/2010/main">
          <mc:Choice Requires="p14">
            <p:contentPart p14:bwMode="auto" r:id="rId21">
              <p14:nvContentPartPr>
                <p14:cNvPr id="37" name="Ink 36">
                  <a:extLst>
                    <a:ext uri="{FF2B5EF4-FFF2-40B4-BE49-F238E27FC236}">
                      <a16:creationId xmlns:a16="http://schemas.microsoft.com/office/drawing/2014/main" id="{A8E245D2-365F-41BC-BF0F-73F4F7CD8FC4}"/>
                    </a:ext>
                  </a:extLst>
                </p14:cNvPr>
                <p14:cNvContentPartPr/>
                <p14:nvPr/>
              </p14:nvContentPartPr>
              <p14:xfrm>
                <a:off x="506273" y="2784203"/>
                <a:ext cx="1350360" cy="946800"/>
              </p14:xfrm>
            </p:contentPart>
          </mc:Choice>
          <mc:Fallback xmlns="">
            <p:pic>
              <p:nvPicPr>
                <p:cNvPr id="37" name="Ink 36">
                  <a:extLst>
                    <a:ext uri="{FF2B5EF4-FFF2-40B4-BE49-F238E27FC236}">
                      <a16:creationId xmlns:a16="http://schemas.microsoft.com/office/drawing/2014/main" id="{A8E245D2-365F-41BC-BF0F-73F4F7CD8FC4}"/>
                    </a:ext>
                  </a:extLst>
                </p:cNvPr>
                <p:cNvPicPr/>
                <p:nvPr/>
              </p:nvPicPr>
              <p:blipFill>
                <a:blip r:embed="rId22"/>
                <a:stretch>
                  <a:fillRect/>
                </a:stretch>
              </p:blipFill>
              <p:spPr>
                <a:xfrm>
                  <a:off x="478743" y="2748203"/>
                  <a:ext cx="1405145" cy="1018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 name="Ink 39">
                  <a:extLst>
                    <a:ext uri="{FF2B5EF4-FFF2-40B4-BE49-F238E27FC236}">
                      <a16:creationId xmlns:a16="http://schemas.microsoft.com/office/drawing/2014/main" id="{83571DCC-42B6-47AF-8DA2-91A47342F51A}"/>
                    </a:ext>
                  </a:extLst>
                </p14:cNvPr>
                <p14:cNvContentPartPr/>
                <p14:nvPr/>
              </p14:nvContentPartPr>
              <p14:xfrm>
                <a:off x="1771673" y="1503683"/>
                <a:ext cx="701280" cy="363960"/>
              </p14:xfrm>
            </p:contentPart>
          </mc:Choice>
          <mc:Fallback xmlns="">
            <p:pic>
              <p:nvPicPr>
                <p:cNvPr id="40" name="Ink 39">
                  <a:extLst>
                    <a:ext uri="{FF2B5EF4-FFF2-40B4-BE49-F238E27FC236}">
                      <a16:creationId xmlns:a16="http://schemas.microsoft.com/office/drawing/2014/main" id="{83571DCC-42B6-47AF-8DA2-91A47342F51A}"/>
                    </a:ext>
                  </a:extLst>
                </p:cNvPr>
                <p:cNvPicPr/>
                <p:nvPr/>
              </p:nvPicPr>
              <p:blipFill>
                <a:blip r:embed="rId24"/>
                <a:stretch>
                  <a:fillRect/>
                </a:stretch>
              </p:blipFill>
              <p:spPr>
                <a:xfrm>
                  <a:off x="1744404" y="1467683"/>
                  <a:ext cx="756093" cy="435600"/>
                </a:xfrm>
                <a:prstGeom prst="rect">
                  <a:avLst/>
                </a:prstGeom>
              </p:spPr>
            </p:pic>
          </mc:Fallback>
        </mc:AlternateContent>
        <p:grpSp>
          <p:nvGrpSpPr>
            <p:cNvPr id="44" name="Group 43">
              <a:extLst>
                <a:ext uri="{FF2B5EF4-FFF2-40B4-BE49-F238E27FC236}">
                  <a16:creationId xmlns:a16="http://schemas.microsoft.com/office/drawing/2014/main" id="{A37313BB-E0CA-4327-92BE-3C8054705BA7}"/>
                </a:ext>
              </a:extLst>
            </p:cNvPr>
            <p:cNvGrpSpPr/>
            <p:nvPr/>
          </p:nvGrpSpPr>
          <p:grpSpPr>
            <a:xfrm>
              <a:off x="1190273" y="1502243"/>
              <a:ext cx="1282680" cy="1249560"/>
              <a:chOff x="1190273" y="1502243"/>
              <a:chExt cx="1282680" cy="1249560"/>
            </a:xfrm>
          </p:grpSpPr>
          <mc:AlternateContent xmlns:mc="http://schemas.openxmlformats.org/markup-compatibility/2006" xmlns:p14="http://schemas.microsoft.com/office/powerpoint/2010/main">
            <mc:Choice Requires="p14">
              <p:contentPart p14:bwMode="auto" r:id="rId25">
                <p14:nvContentPartPr>
                  <p14:cNvPr id="38" name="Ink 37">
                    <a:extLst>
                      <a:ext uri="{FF2B5EF4-FFF2-40B4-BE49-F238E27FC236}">
                        <a16:creationId xmlns:a16="http://schemas.microsoft.com/office/drawing/2014/main" id="{ECEB839A-3B16-419B-946B-2EAC83C22D5A}"/>
                      </a:ext>
                    </a:extLst>
                  </p14:cNvPr>
                  <p14:cNvContentPartPr/>
                  <p14:nvPr/>
                </p14:nvContentPartPr>
                <p14:xfrm>
                  <a:off x="1871393" y="1870523"/>
                  <a:ext cx="600120" cy="881280"/>
                </p14:xfrm>
              </p:contentPart>
            </mc:Choice>
            <mc:Fallback xmlns="">
              <p:pic>
                <p:nvPicPr>
                  <p:cNvPr id="38" name="Ink 37">
                    <a:extLst>
                      <a:ext uri="{FF2B5EF4-FFF2-40B4-BE49-F238E27FC236}">
                        <a16:creationId xmlns:a16="http://schemas.microsoft.com/office/drawing/2014/main" id="{ECEB839A-3B16-419B-946B-2EAC83C22D5A}"/>
                      </a:ext>
                    </a:extLst>
                  </p:cNvPr>
                  <p:cNvPicPr/>
                  <p:nvPr/>
                </p:nvPicPr>
                <p:blipFill>
                  <a:blip r:embed="rId26"/>
                  <a:stretch>
                    <a:fillRect/>
                  </a:stretch>
                </p:blipFill>
                <p:spPr>
                  <a:xfrm>
                    <a:off x="1843852" y="1834523"/>
                    <a:ext cx="654927" cy="952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B30F3F95-8D79-46B3-A7DB-B3997558D511}"/>
                      </a:ext>
                    </a:extLst>
                  </p14:cNvPr>
                  <p14:cNvContentPartPr/>
                  <p14:nvPr/>
                </p14:nvContentPartPr>
                <p14:xfrm>
                  <a:off x="2472593" y="1867283"/>
                  <a:ext cx="360" cy="360"/>
                </p14:xfrm>
              </p:contentPart>
            </mc:Choice>
            <mc:Fallback xmlns="">
              <p:pic>
                <p:nvPicPr>
                  <p:cNvPr id="39" name="Ink 38">
                    <a:extLst>
                      <a:ext uri="{FF2B5EF4-FFF2-40B4-BE49-F238E27FC236}">
                        <a16:creationId xmlns:a16="http://schemas.microsoft.com/office/drawing/2014/main" id="{B30F3F95-8D79-46B3-A7DB-B3997558D511}"/>
                      </a:ext>
                    </a:extLst>
                  </p:cNvPr>
                  <p:cNvPicPr/>
                  <p:nvPr/>
                </p:nvPicPr>
                <p:blipFill>
                  <a:blip r:embed="rId28"/>
                  <a:stretch>
                    <a:fillRect/>
                  </a:stretch>
                </p:blipFill>
                <p:spPr>
                  <a:xfrm>
                    <a:off x="2436593" y="183128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 name="Ink 41">
                    <a:extLst>
                      <a:ext uri="{FF2B5EF4-FFF2-40B4-BE49-F238E27FC236}">
                        <a16:creationId xmlns:a16="http://schemas.microsoft.com/office/drawing/2014/main" id="{AB470342-8C66-4D51-8937-8F052E98C507}"/>
                      </a:ext>
                    </a:extLst>
                  </p14:cNvPr>
                  <p14:cNvContentPartPr/>
                  <p14:nvPr/>
                </p14:nvContentPartPr>
                <p14:xfrm>
                  <a:off x="1190273" y="1502243"/>
                  <a:ext cx="578520" cy="911880"/>
                </p14:xfrm>
              </p:contentPart>
            </mc:Choice>
            <mc:Fallback xmlns="">
              <p:pic>
                <p:nvPicPr>
                  <p:cNvPr id="42" name="Ink 41">
                    <a:extLst>
                      <a:ext uri="{FF2B5EF4-FFF2-40B4-BE49-F238E27FC236}">
                        <a16:creationId xmlns:a16="http://schemas.microsoft.com/office/drawing/2014/main" id="{AB470342-8C66-4D51-8937-8F052E98C507}"/>
                      </a:ext>
                    </a:extLst>
                  </p:cNvPr>
                  <p:cNvPicPr/>
                  <p:nvPr/>
                </p:nvPicPr>
                <p:blipFill>
                  <a:blip r:embed="rId30"/>
                  <a:stretch>
                    <a:fillRect/>
                  </a:stretch>
                </p:blipFill>
                <p:spPr>
                  <a:xfrm>
                    <a:off x="1162738" y="1466243"/>
                    <a:ext cx="633316" cy="983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B0F384D4-0741-4575-BA57-2CAF00993CFE}"/>
                    </a:ext>
                  </a:extLst>
                </p14:cNvPr>
                <p14:cNvContentPartPr/>
                <p14:nvPr/>
              </p14:nvContentPartPr>
              <p14:xfrm>
                <a:off x="510953" y="2416643"/>
                <a:ext cx="678240" cy="961560"/>
              </p14:xfrm>
            </p:contentPart>
          </mc:Choice>
          <mc:Fallback xmlns="">
            <p:pic>
              <p:nvPicPr>
                <p:cNvPr id="43" name="Ink 42">
                  <a:extLst>
                    <a:ext uri="{FF2B5EF4-FFF2-40B4-BE49-F238E27FC236}">
                      <a16:creationId xmlns:a16="http://schemas.microsoft.com/office/drawing/2014/main" id="{B0F384D4-0741-4575-BA57-2CAF00993CFE}"/>
                    </a:ext>
                  </a:extLst>
                </p:cNvPr>
                <p:cNvPicPr/>
                <p:nvPr/>
              </p:nvPicPr>
              <p:blipFill>
                <a:blip r:embed="rId32"/>
                <a:stretch>
                  <a:fillRect/>
                </a:stretch>
              </p:blipFill>
              <p:spPr>
                <a:xfrm>
                  <a:off x="483427" y="2381003"/>
                  <a:ext cx="733017" cy="1033200"/>
                </a:xfrm>
                <a:prstGeom prst="rect">
                  <a:avLst/>
                </a:prstGeom>
              </p:spPr>
            </p:pic>
          </mc:Fallback>
        </mc:AlternateContent>
      </p:grpSp>
      <p:sp>
        <p:nvSpPr>
          <p:cNvPr id="50" name="TextBox 49">
            <a:extLst>
              <a:ext uri="{FF2B5EF4-FFF2-40B4-BE49-F238E27FC236}">
                <a16:creationId xmlns:a16="http://schemas.microsoft.com/office/drawing/2014/main" id="{C91A31B8-4603-4C3A-B000-AD55D6646293}"/>
              </a:ext>
            </a:extLst>
          </p:cNvPr>
          <p:cNvSpPr txBox="1"/>
          <p:nvPr/>
        </p:nvSpPr>
        <p:spPr>
          <a:xfrm>
            <a:off x="4211924" y="4114880"/>
            <a:ext cx="17766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微软雅黑"/>
                <a:ea typeface="微软雅黑"/>
                <a:cs typeface="+mn-cs"/>
              </a:rPr>
              <a:t>National Percentiles</a:t>
            </a:r>
          </a:p>
        </p:txBody>
      </p:sp>
      <p:sp>
        <p:nvSpPr>
          <p:cNvPr id="51" name="TextBox 50">
            <a:extLst>
              <a:ext uri="{FF2B5EF4-FFF2-40B4-BE49-F238E27FC236}">
                <a16:creationId xmlns:a16="http://schemas.microsoft.com/office/drawing/2014/main" id="{8633302E-6146-4B8B-B9FE-011FC386D05A}"/>
              </a:ext>
            </a:extLst>
          </p:cNvPr>
          <p:cNvSpPr txBox="1"/>
          <p:nvPr/>
        </p:nvSpPr>
        <p:spPr>
          <a:xfrm>
            <a:off x="347303" y="1280965"/>
            <a:ext cx="1645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微软雅黑"/>
                <a:ea typeface="微软雅黑"/>
                <a:cs typeface="+mn-cs"/>
              </a:rPr>
              <a:t>Demographic Index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sp>
        <p:nvSpPr>
          <p:cNvPr id="53" name="TextBox 52">
            <a:extLst>
              <a:ext uri="{FF2B5EF4-FFF2-40B4-BE49-F238E27FC236}">
                <a16:creationId xmlns:a16="http://schemas.microsoft.com/office/drawing/2014/main" id="{ABD38B7F-FA75-48E6-8F90-D4E6669182F6}"/>
              </a:ext>
            </a:extLst>
          </p:cNvPr>
          <p:cNvSpPr txBox="1"/>
          <p:nvPr/>
        </p:nvSpPr>
        <p:spPr>
          <a:xfrm>
            <a:off x="352112" y="4088264"/>
            <a:ext cx="16456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微软雅黑"/>
                <a:ea typeface="微软雅黑"/>
              </a:rPr>
              <a:t>Low Income</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pic>
        <p:nvPicPr>
          <p:cNvPr id="57" name="Picture 56">
            <a:extLst>
              <a:ext uri="{FF2B5EF4-FFF2-40B4-BE49-F238E27FC236}">
                <a16:creationId xmlns:a16="http://schemas.microsoft.com/office/drawing/2014/main" id="{6FCA0391-CD9A-4FF1-BBFF-796E5C989A3F}"/>
              </a:ext>
            </a:extLst>
          </p:cNvPr>
          <p:cNvPicPr>
            <a:picLocks noChangeAspect="1"/>
          </p:cNvPicPr>
          <p:nvPr/>
        </p:nvPicPr>
        <p:blipFill>
          <a:blip r:embed="rId33"/>
          <a:stretch>
            <a:fillRect/>
          </a:stretch>
        </p:blipFill>
        <p:spPr>
          <a:xfrm>
            <a:off x="4442075" y="4643252"/>
            <a:ext cx="1316336" cy="2005844"/>
          </a:xfrm>
          <a:prstGeom prst="rect">
            <a:avLst/>
          </a:prstGeom>
        </p:spPr>
      </p:pic>
      <p:sp>
        <p:nvSpPr>
          <p:cNvPr id="58" name="TextBox 57">
            <a:extLst>
              <a:ext uri="{FF2B5EF4-FFF2-40B4-BE49-F238E27FC236}">
                <a16:creationId xmlns:a16="http://schemas.microsoft.com/office/drawing/2014/main" id="{998A2CB7-F91D-4CAE-9C7D-068DD206B80E}"/>
              </a:ext>
            </a:extLst>
          </p:cNvPr>
          <p:cNvSpPr txBox="1"/>
          <p:nvPr/>
        </p:nvSpPr>
        <p:spPr>
          <a:xfrm rot="18748400">
            <a:off x="1208980" y="2575051"/>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59" name="TextBox 58">
            <a:extLst>
              <a:ext uri="{FF2B5EF4-FFF2-40B4-BE49-F238E27FC236}">
                <a16:creationId xmlns:a16="http://schemas.microsoft.com/office/drawing/2014/main" id="{BF36EF8A-3AA3-4548-9CAD-92F4AB8E87A5}"/>
              </a:ext>
            </a:extLst>
          </p:cNvPr>
          <p:cNvSpPr txBox="1"/>
          <p:nvPr/>
        </p:nvSpPr>
        <p:spPr>
          <a:xfrm rot="18748400">
            <a:off x="4350630" y="2620129"/>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60" name="TextBox 59">
            <a:extLst>
              <a:ext uri="{FF2B5EF4-FFF2-40B4-BE49-F238E27FC236}">
                <a16:creationId xmlns:a16="http://schemas.microsoft.com/office/drawing/2014/main" id="{1CDD7D86-2703-4D18-8E35-A9DD83BC0189}"/>
              </a:ext>
            </a:extLst>
          </p:cNvPr>
          <p:cNvSpPr txBox="1"/>
          <p:nvPr/>
        </p:nvSpPr>
        <p:spPr>
          <a:xfrm rot="18748400">
            <a:off x="1141141" y="5461341"/>
            <a:ext cx="117699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微软雅黑"/>
                <a:ea typeface="微软雅黑"/>
                <a:cs typeface="+mn-cs"/>
              </a:rPr>
              <a:t>Rubbertown</a:t>
            </a:r>
            <a:endParaRPr kumimoji="0" lang="en-US" sz="12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41" name="TextBox 40">
            <a:extLst>
              <a:ext uri="{FF2B5EF4-FFF2-40B4-BE49-F238E27FC236}">
                <a16:creationId xmlns:a16="http://schemas.microsoft.com/office/drawing/2014/main" id="{B2EF052D-048F-4149-AD18-07B5A413018A}"/>
              </a:ext>
            </a:extLst>
          </p:cNvPr>
          <p:cNvSpPr txBox="1"/>
          <p:nvPr/>
        </p:nvSpPr>
        <p:spPr>
          <a:xfrm>
            <a:off x="3526957" y="1313473"/>
            <a:ext cx="19371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微软雅黑"/>
                <a:ea typeface="微软雅黑"/>
                <a:cs typeface="+mn-cs"/>
              </a:rPr>
              <a:t>People of Color Population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微软雅黑"/>
                <a:ea typeface="微软雅黑"/>
                <a:cs typeface="+mn-cs"/>
              </a:rPr>
              <a:t>Generated in EJSCREEN</a:t>
            </a:r>
          </a:p>
        </p:txBody>
      </p:sp>
      <p:pic>
        <p:nvPicPr>
          <p:cNvPr id="8" name="Picture 7">
            <a:extLst>
              <a:ext uri="{FF2B5EF4-FFF2-40B4-BE49-F238E27FC236}">
                <a16:creationId xmlns:a16="http://schemas.microsoft.com/office/drawing/2014/main" id="{17BA2C1E-45E9-472D-8871-267744F756E1}"/>
              </a:ext>
            </a:extLst>
          </p:cNvPr>
          <p:cNvPicPr>
            <a:picLocks noChangeAspect="1"/>
          </p:cNvPicPr>
          <p:nvPr/>
        </p:nvPicPr>
        <p:blipFill rotWithShape="1">
          <a:blip r:embed="rId34"/>
          <a:srcRect l="1353" r="30090"/>
          <a:stretch/>
        </p:blipFill>
        <p:spPr>
          <a:xfrm>
            <a:off x="7345055" y="1388975"/>
            <a:ext cx="4760406" cy="4886325"/>
          </a:xfrm>
          <a:prstGeom prst="rect">
            <a:avLst/>
          </a:prstGeom>
        </p:spPr>
      </p:pic>
      <p:sp>
        <p:nvSpPr>
          <p:cNvPr id="3" name="Rectangle 2">
            <a:extLst>
              <a:ext uri="{FF2B5EF4-FFF2-40B4-BE49-F238E27FC236}">
                <a16:creationId xmlns:a16="http://schemas.microsoft.com/office/drawing/2014/main" id="{AEF5CCCB-30E0-4301-A7E2-49F165C69A8D}"/>
              </a:ext>
            </a:extLst>
          </p:cNvPr>
          <p:cNvSpPr/>
          <p:nvPr/>
        </p:nvSpPr>
        <p:spPr>
          <a:xfrm>
            <a:off x="8208196" y="1141689"/>
            <a:ext cx="3026534" cy="276999"/>
          </a:xfrm>
          <a:prstGeom prst="rect">
            <a:avLst/>
          </a:prstGeom>
        </p:spPr>
        <p:txBody>
          <a:bodyPr wrap="none">
            <a:spAutoFit/>
          </a:bodyPr>
          <a:lstStyle/>
          <a:p>
            <a:pPr algn="ctr"/>
            <a:r>
              <a:rPr lang="en-US" sz="1200" i="1" dirty="0" err="1"/>
              <a:t>Rubbertown</a:t>
            </a:r>
            <a:r>
              <a:rPr lang="en-US" sz="1200" i="1" dirty="0"/>
              <a:t> Map Generated in NEXUS</a:t>
            </a:r>
          </a:p>
        </p:txBody>
      </p:sp>
      <p:sp>
        <p:nvSpPr>
          <p:cNvPr id="45" name="TextBox 44">
            <a:extLst>
              <a:ext uri="{FF2B5EF4-FFF2-40B4-BE49-F238E27FC236}">
                <a16:creationId xmlns:a16="http://schemas.microsoft.com/office/drawing/2014/main" id="{E1166AE0-99E8-4734-B9E4-1F213B32F0BF}"/>
              </a:ext>
            </a:extLst>
          </p:cNvPr>
          <p:cNvSpPr txBox="1"/>
          <p:nvPr/>
        </p:nvSpPr>
        <p:spPr>
          <a:xfrm>
            <a:off x="1230101" y="128592"/>
            <a:ext cx="6119036" cy="584775"/>
          </a:xfrm>
          <a:prstGeom prst="rect">
            <a:avLst/>
          </a:prstGeom>
          <a:noFill/>
        </p:spPr>
        <p:txBody>
          <a:bodyPr wrap="square">
            <a:spAutoFit/>
          </a:bodyPr>
          <a:lstStyle/>
          <a:p>
            <a:r>
              <a:rPr lang="en-US" altLang="zh-CN" sz="3200" dirty="0">
                <a:solidFill>
                  <a:schemeClr val="bg1"/>
                </a:solidFill>
              </a:rPr>
              <a:t>NEXUS Example - Louisville</a:t>
            </a:r>
            <a:endParaRPr lang="en-US" sz="3200" dirty="0"/>
          </a:p>
        </p:txBody>
      </p:sp>
      <p:sp>
        <p:nvSpPr>
          <p:cNvPr id="36" name="Slide Number Placeholder 1">
            <a:extLst>
              <a:ext uri="{FF2B5EF4-FFF2-40B4-BE49-F238E27FC236}">
                <a16:creationId xmlns:a16="http://schemas.microsoft.com/office/drawing/2014/main" id="{7ABD4614-E860-4093-ABA1-C886E7FBAFA4}"/>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25</a:t>
            </a:fld>
            <a:endParaRPr lang="en-US" dirty="0"/>
          </a:p>
        </p:txBody>
      </p:sp>
    </p:spTree>
    <p:extLst>
      <p:ext uri="{BB962C8B-B14F-4D97-AF65-F5344CB8AC3E}">
        <p14:creationId xmlns:p14="http://schemas.microsoft.com/office/powerpoint/2010/main" val="420686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979289" y="212987"/>
            <a:ext cx="5448583" cy="501827"/>
          </a:xfrm>
        </p:spPr>
        <p:txBody>
          <a:bodyPr/>
          <a:lstStyle/>
          <a:p>
            <a:r>
              <a:rPr lang="en-US" sz="3600" dirty="0">
                <a:solidFill>
                  <a:schemeClr val="bg1"/>
                </a:solidFill>
              </a:rPr>
              <a:t>NEXUS &amp; 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1094490" y="1209178"/>
            <a:ext cx="6363151" cy="5264382"/>
          </a:xfrm>
          <a:prstGeom prst="ellipse">
            <a:avLst/>
          </a:prstGeom>
          <a:solidFill>
            <a:srgbClr val="849AEC">
              <a:alpha val="3215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4026857" y="1248030"/>
            <a:ext cx="6363151" cy="5264382"/>
          </a:xfrm>
          <a:prstGeom prst="ellipse">
            <a:avLst/>
          </a:prstGeom>
          <a:solidFill>
            <a:srgbClr val="FEC3C2">
              <a:alpha val="2902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spcBef>
                <a:spcPct val="50000"/>
              </a:spcBef>
            </a:pPr>
            <a:endParaRPr lang="en-US" sz="1350" dirty="0">
              <a:solidFill>
                <a:srgbClr val="FF3300"/>
              </a:solidFill>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764373" y="1989755"/>
            <a:ext cx="3424347" cy="3947234"/>
          </a:xfrm>
          <a:prstGeom prst="rect">
            <a:avLst/>
          </a:prstGeom>
          <a:noFill/>
        </p:spPr>
        <p:txBody>
          <a:bodyPr wrap="square" rtlCol="0">
            <a:spAutoFit/>
          </a:bodyPr>
          <a:lstStyle/>
          <a:p>
            <a:pPr marL="0" lvl="2"/>
            <a:endParaRPr lang="en-US" sz="1200" dirty="0">
              <a:latin typeface="Arial" panose="020B0604020202020204" pitchFamily="34" charset="0"/>
              <a:cs typeface="Arial" panose="020B0604020202020204" pitchFamily="34" charset="0"/>
            </a:endParaRPr>
          </a:p>
          <a:p>
            <a:pPr marL="0" lvl="1"/>
            <a:r>
              <a:rPr lang="en-US" sz="1200" b="1"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Respiratory HI</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NATA Diesel PM</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Ozone Model Concentrations</a:t>
            </a:r>
          </a:p>
          <a:p>
            <a:pPr marL="214313" lvl="2" indent="-214313">
              <a:buFont typeface="Arial" panose="020B0604020202020204" pitchFamily="34" charset="0"/>
              <a:buChar char="•"/>
            </a:pPr>
            <a:r>
              <a:rPr lang="en-US" sz="1200" b="1" dirty="0">
                <a:latin typeface="Arial" panose="020B0604020202020204" pitchFamily="34" charset="0"/>
                <a:cs typeface="Arial" panose="020B0604020202020204" pitchFamily="34" charset="0"/>
              </a:rPr>
              <a:t>PM</a:t>
            </a:r>
            <a:r>
              <a:rPr lang="en-US" sz="1200" b="1" baseline="-25000" dirty="0">
                <a:latin typeface="Arial" panose="020B0604020202020204" pitchFamily="34" charset="0"/>
                <a:cs typeface="Arial" panose="020B0604020202020204" pitchFamily="34" charset="0"/>
              </a:rPr>
              <a:t>2.5 </a:t>
            </a:r>
            <a:r>
              <a:rPr lang="en-US" sz="1200" b="1" dirty="0">
                <a:latin typeface="Arial" panose="020B0604020202020204" pitchFamily="34" charset="0"/>
                <a:cs typeface="Arial" panose="020B0604020202020204" pitchFamily="34" charset="0"/>
              </a:rPr>
              <a:t>Model Concentrations</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Demographic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Demographic Index</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Minority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Low Income Population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Less Than HS Educated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Linguistically Isolated</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Under Age 5</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Over Age 64</a:t>
            </a:r>
          </a:p>
          <a:p>
            <a:pPr marL="0" lvl="2"/>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EJ Layers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Nonattainment Areas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Tribal Areas</a:t>
            </a:r>
          </a:p>
          <a:p>
            <a:pPr marL="0" lvl="2"/>
            <a:endParaRPr lang="en-US" sz="105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8782834" y="2516115"/>
            <a:ext cx="2096273" cy="461665"/>
          </a:xfrm>
          <a:prstGeom prst="rect">
            <a:avLst/>
          </a:prstGeom>
        </p:spPr>
        <p:txBody>
          <a:bodyPr wrap="square">
            <a:spAutoFit/>
          </a:bodyPr>
          <a:lstStyle/>
          <a:p>
            <a:pPr marL="214313" lvl="2" indent="-214313">
              <a:buFont typeface="Arial" panose="020B0604020202020204" pitchFamily="34" charset="0"/>
              <a:buChar char="•"/>
            </a:pPr>
            <a:endParaRPr lang="en-US" sz="1200" dirty="0"/>
          </a:p>
          <a:p>
            <a:pPr marL="214313" lvl="2" indent="-214313">
              <a:buFont typeface="Arial" panose="020B0604020202020204" pitchFamily="34" charset="0"/>
              <a:buChar char="•"/>
            </a:pPr>
            <a:endParaRPr lang="en-US" sz="1200" dirty="0"/>
          </a:p>
        </p:txBody>
      </p:sp>
      <p:sp>
        <p:nvSpPr>
          <p:cNvPr id="7" name="Rectangle 6">
            <a:extLst>
              <a:ext uri="{FF2B5EF4-FFF2-40B4-BE49-F238E27FC236}">
                <a16:creationId xmlns:a16="http://schemas.microsoft.com/office/drawing/2014/main" id="{170F007D-A60D-4AE7-8372-3E65136B7FE6}"/>
              </a:ext>
            </a:extLst>
          </p:cNvPr>
          <p:cNvSpPr/>
          <p:nvPr/>
        </p:nvSpPr>
        <p:spPr>
          <a:xfrm>
            <a:off x="7457641" y="1812209"/>
            <a:ext cx="4572000" cy="4339650"/>
          </a:xfrm>
          <a:prstGeom prst="rect">
            <a:avLst/>
          </a:prstGeom>
        </p:spPr>
        <p:txBody>
          <a:bodyPr>
            <a:spAutoFit/>
          </a:bodyPr>
          <a:lstStyle/>
          <a:p>
            <a:pPr marL="0" lvl="1"/>
            <a:r>
              <a:rPr lang="en-US" sz="1200" u="sng" dirty="0">
                <a:latin typeface="Arial" panose="020B0604020202020204" pitchFamily="34" charset="0"/>
                <a:cs typeface="Arial" panose="020B0604020202020204" pitchFamily="34" charset="0"/>
              </a:rPr>
              <a:t>EJ Layers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EJ Grants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Water features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Places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Schools &amp; Parks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Transportation</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Boundaries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Prisons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Public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Subsidized Housing</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Climate</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Sites reporting to the EPA</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(NPL)</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RSEI</a:t>
            </a:r>
          </a:p>
          <a:p>
            <a:pPr marL="214313" lvl="2"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lvl="1"/>
            <a:r>
              <a:rPr lang="en-US" sz="1200" u="sng" dirty="0">
                <a:latin typeface="Arial" panose="020B0604020202020204" pitchFamily="34" charset="0"/>
                <a:cs typeface="Arial" panose="020B0604020202020204" pitchFamily="34" charset="0"/>
              </a:rPr>
              <a:t>Environmental Indicators</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Wastewater Discharge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Hazardous Waste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Superfund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Lead Paint Indicator</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Traffic Proximity</a:t>
            </a:r>
          </a:p>
          <a:p>
            <a:pPr marL="214313" lvl="2"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2014895" y="2458540"/>
            <a:ext cx="2202389" cy="3693319"/>
          </a:xfrm>
          <a:prstGeom prst="rect">
            <a:avLst/>
          </a:prstGeom>
          <a:noFill/>
        </p:spPr>
        <p:txBody>
          <a:bodyPr wrap="square" rtlCol="0">
            <a:spAutoFit/>
          </a:bodyPr>
          <a:lstStyle/>
          <a:p>
            <a:r>
              <a:rPr lang="en-US" sz="1200" u="sng" dirty="0">
                <a:latin typeface="Arial" panose="020B0604020202020204" pitchFamily="34" charset="0"/>
                <a:cs typeface="Arial" panose="020B0604020202020204" pitchFamily="34" charset="0"/>
              </a:rPr>
              <a:t>Ozone and PM</a:t>
            </a:r>
            <a:r>
              <a:rPr lang="en-US" sz="1200" u="sng" baseline="-25000" dirty="0">
                <a:latin typeface="Arial" panose="020B0604020202020204" pitchFamily="34" charset="0"/>
                <a:cs typeface="Arial" panose="020B0604020202020204" pitchFamily="34" charset="0"/>
              </a:rPr>
              <a:t>2.5</a:t>
            </a:r>
            <a:r>
              <a:rPr lang="en-US" sz="1200" u="sng"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Mortality 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pPr marL="214313" indent="-214313">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Air Toxics</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Emissions and source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Modeled concentration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Risk data</a:t>
            </a:r>
          </a:p>
          <a:p>
            <a:pPr marL="214313" indent="-214313">
              <a:buFont typeface="Arial" panose="020B0604020202020204" pitchFamily="34" charset="0"/>
              <a:buChar char="•"/>
            </a:pPr>
            <a:r>
              <a:rPr lang="en-US" sz="1200" dirty="0">
                <a:latin typeface="Arial" panose="020B0604020202020204" pitchFamily="34" charset="0"/>
                <a:cs typeface="Arial" panose="020B0604020202020204" pitchFamily="34" charset="0"/>
              </a:rPr>
              <a:t>Monitoring data</a:t>
            </a:r>
          </a:p>
          <a:p>
            <a:endParaRPr lang="en-US" sz="1200" dirty="0">
              <a:latin typeface="Arial" panose="020B0604020202020204" pitchFamily="34" charset="0"/>
              <a:cs typeface="Arial" panose="020B0604020202020204" pitchFamily="34" charset="0"/>
            </a:endParaRPr>
          </a:p>
          <a:p>
            <a:r>
              <a:rPr lang="en-US" sz="1200" u="sng" dirty="0">
                <a:latin typeface="Arial" panose="020B0604020202020204" pitchFamily="34" charset="0"/>
                <a:cs typeface="Arial" panose="020B0604020202020204" pitchFamily="34" charset="0"/>
              </a:rPr>
              <a:t>GHG emissions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9DA1CB3D-E36B-4042-AFA9-AD56B7ACF5D1}"/>
              </a:ext>
            </a:extLst>
          </p:cNvPr>
          <p:cNvSpPr/>
          <p:nvPr/>
        </p:nvSpPr>
        <p:spPr>
          <a:xfrm>
            <a:off x="4382229" y="6551264"/>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10591800" y="6452994"/>
            <a:ext cx="1600200" cy="40277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latin typeface="Arial" pitchFamily="34" charset="0"/>
              </a:rPr>
              <a:pPr algn="r">
                <a:defRPr/>
              </a:pPr>
              <a:t>26</a:t>
            </a:fld>
            <a:endParaRPr lang="en-US" sz="1350" dirty="0">
              <a:latin typeface="Arial" pitchFamily="34" charset="0"/>
            </a:endParaRPr>
          </a:p>
        </p:txBody>
      </p:sp>
      <p:sp>
        <p:nvSpPr>
          <p:cNvPr id="12" name="TextBox 11">
            <a:extLst>
              <a:ext uri="{FF2B5EF4-FFF2-40B4-BE49-F238E27FC236}">
                <a16:creationId xmlns:a16="http://schemas.microsoft.com/office/drawing/2014/main" id="{C26115BD-0DBD-43C5-A894-644B5941F78F}"/>
              </a:ext>
            </a:extLst>
          </p:cNvPr>
          <p:cNvSpPr txBox="1"/>
          <p:nvPr/>
        </p:nvSpPr>
        <p:spPr>
          <a:xfrm>
            <a:off x="3509074" y="1359875"/>
            <a:ext cx="1304982"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NEXUS</a:t>
            </a:r>
            <a:endParaRPr lang="en-US" b="1" dirty="0">
              <a:solidFill>
                <a:srgbClr val="002060"/>
              </a:solidFill>
            </a:endParaRPr>
          </a:p>
        </p:txBody>
      </p:sp>
      <p:sp>
        <p:nvSpPr>
          <p:cNvPr id="13" name="TextBox 12">
            <a:extLst>
              <a:ext uri="{FF2B5EF4-FFF2-40B4-BE49-F238E27FC236}">
                <a16:creationId xmlns:a16="http://schemas.microsoft.com/office/drawing/2014/main" id="{DEA47AB7-CB2A-4EC5-BAB6-3B5A9B955E9A}"/>
              </a:ext>
            </a:extLst>
          </p:cNvPr>
          <p:cNvSpPr txBox="1"/>
          <p:nvPr/>
        </p:nvSpPr>
        <p:spPr>
          <a:xfrm>
            <a:off x="6438796" y="1320940"/>
            <a:ext cx="1848359" cy="461665"/>
          </a:xfrm>
          <a:prstGeom prst="rect">
            <a:avLst/>
          </a:prstGeom>
          <a:noFill/>
        </p:spPr>
        <p:txBody>
          <a:bodyPr wrap="square">
            <a:spAutoFit/>
          </a:bodyPr>
          <a:lstStyle/>
          <a:p>
            <a:r>
              <a:rPr lang="en-US" sz="2400" b="1" u="sng" dirty="0">
                <a:solidFill>
                  <a:srgbClr val="002060"/>
                </a:solidFill>
                <a:latin typeface="Arial" panose="020B0604020202020204" pitchFamily="34" charset="0"/>
                <a:cs typeface="Arial" panose="020B0604020202020204" pitchFamily="34" charset="0"/>
              </a:rPr>
              <a:t>EJSCREEN</a:t>
            </a:r>
            <a:endParaRPr lang="en-US" b="1" dirty="0">
              <a:solidFill>
                <a:srgbClr val="002060"/>
              </a:solidFill>
            </a:endParaRPr>
          </a:p>
        </p:txBody>
      </p:sp>
    </p:spTree>
    <p:extLst>
      <p:ext uri="{BB962C8B-B14F-4D97-AF65-F5344CB8AC3E}">
        <p14:creationId xmlns:p14="http://schemas.microsoft.com/office/powerpoint/2010/main" val="370621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a:xfrm>
            <a:off x="80335" y="0"/>
            <a:ext cx="6724502" cy="990600"/>
          </a:xfrm>
        </p:spPr>
        <p:txBody>
          <a:bodyPr/>
          <a:lstStyle/>
          <a:p>
            <a:r>
              <a:rPr lang="en-US" dirty="0">
                <a:solidFill>
                  <a:schemeClr val="bg1"/>
                </a:solidFill>
              </a:rPr>
              <a:t>NEXUS and EJSCREEN</a:t>
            </a:r>
          </a:p>
        </p:txBody>
      </p:sp>
      <p:sp>
        <p:nvSpPr>
          <p:cNvPr id="7" name="Content Placeholder 2">
            <a:extLst>
              <a:ext uri="{FF2B5EF4-FFF2-40B4-BE49-F238E27FC236}">
                <a16:creationId xmlns:a16="http://schemas.microsoft.com/office/drawing/2014/main" id="{5F5CD914-4230-4AFA-ADE1-BEF982120E5A}"/>
              </a:ext>
            </a:extLst>
          </p:cNvPr>
          <p:cNvSpPr>
            <a:spLocks noGrp="1"/>
          </p:cNvSpPr>
          <p:nvPr>
            <p:ph idx="1"/>
          </p:nvPr>
        </p:nvSpPr>
        <p:spPr>
          <a:xfrm>
            <a:off x="609600" y="1395398"/>
            <a:ext cx="10972800" cy="4814016"/>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communities with EJ concerns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
        <p:nvSpPr>
          <p:cNvPr id="6" name="Slide Number Placeholder 1">
            <a:extLst>
              <a:ext uri="{FF2B5EF4-FFF2-40B4-BE49-F238E27FC236}">
                <a16:creationId xmlns:a16="http://schemas.microsoft.com/office/drawing/2014/main" id="{4896A91E-9EE5-4ADA-8E0D-104B74690AB0}"/>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27</a:t>
            </a:fld>
            <a:endParaRPr lang="en-US" dirty="0"/>
          </a:p>
        </p:txBody>
      </p:sp>
    </p:spTree>
    <p:extLst>
      <p:ext uri="{BB962C8B-B14F-4D97-AF65-F5344CB8AC3E}">
        <p14:creationId xmlns:p14="http://schemas.microsoft.com/office/powerpoint/2010/main" val="1539842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945-A337-4EBF-B949-D3DAF6A2FB73}"/>
              </a:ext>
            </a:extLst>
          </p:cNvPr>
          <p:cNvSpPr>
            <a:spLocks noGrp="1"/>
          </p:cNvSpPr>
          <p:nvPr>
            <p:ph type="title"/>
          </p:nvPr>
        </p:nvSpPr>
        <p:spPr/>
        <p:txBody>
          <a:bodyPr/>
          <a:lstStyle/>
          <a:p>
            <a:r>
              <a:rPr lang="en-US" dirty="0">
                <a:solidFill>
                  <a:schemeClr val="bg1"/>
                </a:solidFill>
              </a:rPr>
              <a:t>Multi-Pollutant Team</a:t>
            </a:r>
          </a:p>
        </p:txBody>
      </p:sp>
      <p:sp>
        <p:nvSpPr>
          <p:cNvPr id="4" name="Slide Number Placeholder 3">
            <a:extLst>
              <a:ext uri="{FF2B5EF4-FFF2-40B4-BE49-F238E27FC236}">
                <a16:creationId xmlns:a16="http://schemas.microsoft.com/office/drawing/2014/main" id="{C61B13AD-DF78-4C9E-A820-81DDE1637DCB}"/>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28</a:t>
            </a:fld>
            <a:endParaRPr lang="en-US" dirty="0"/>
          </a:p>
        </p:txBody>
      </p:sp>
      <p:sp>
        <p:nvSpPr>
          <p:cNvPr id="8" name="Title 1">
            <a:extLst>
              <a:ext uri="{FF2B5EF4-FFF2-40B4-BE49-F238E27FC236}">
                <a16:creationId xmlns:a16="http://schemas.microsoft.com/office/drawing/2014/main" id="{C6ABBE8D-EC56-44C3-AA13-E6AC55A10043}"/>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4000" kern="0" dirty="0">
                <a:solidFill>
                  <a:schemeClr val="bg1"/>
                </a:solidFill>
              </a:rPr>
              <a:t>Next Steps</a:t>
            </a:r>
          </a:p>
        </p:txBody>
      </p:sp>
      <p:sp>
        <p:nvSpPr>
          <p:cNvPr id="11" name="Content Placeholder 2">
            <a:extLst>
              <a:ext uri="{FF2B5EF4-FFF2-40B4-BE49-F238E27FC236}">
                <a16:creationId xmlns:a16="http://schemas.microsoft.com/office/drawing/2014/main" id="{F2427364-8804-437D-987A-CDE80CA644F2}"/>
              </a:ext>
            </a:extLst>
          </p:cNvPr>
          <p:cNvSpPr>
            <a:spLocks noGrp="1"/>
          </p:cNvSpPr>
          <p:nvPr>
            <p:ph idx="1"/>
          </p:nvPr>
        </p:nvSpPr>
        <p:spPr>
          <a:xfrm>
            <a:off x="808074" y="1454227"/>
            <a:ext cx="10706986" cy="4913916"/>
          </a:xfrm>
        </p:spPr>
        <p:txBody>
          <a:bodyPr>
            <a:normAutofit/>
          </a:bodyPr>
          <a:lstStyle/>
          <a:p>
            <a:pPr lvl="0"/>
            <a:r>
              <a:rPr lang="en-US" sz="3200" dirty="0"/>
              <a:t>Louisville - Develop MP AQMP</a:t>
            </a:r>
          </a:p>
          <a:p>
            <a:r>
              <a:rPr lang="en-US" sz="3200" dirty="0"/>
              <a:t>Based on Office wide engagements, continue to update NEXUS tool and use it to inform Multi-pollutant, Air Toxics, NAA/Advance controls, and EJ efforts as appropriate</a:t>
            </a:r>
          </a:p>
          <a:p>
            <a:r>
              <a:rPr lang="en-US" sz="3200" dirty="0"/>
              <a:t>Incorporate climate considerations into MP process</a:t>
            </a:r>
          </a:p>
          <a:p>
            <a:r>
              <a:rPr lang="en-US" sz="3200" dirty="0"/>
              <a:t>Use NEXUS to develop packets for regions regarding MP areas of concern</a:t>
            </a:r>
          </a:p>
          <a:p>
            <a:pPr lvl="1"/>
            <a:r>
              <a:rPr lang="en-US" sz="2800" dirty="0"/>
              <a:t>Continue exploring MP partnerships</a:t>
            </a:r>
          </a:p>
        </p:txBody>
      </p:sp>
    </p:spTree>
    <p:extLst>
      <p:ext uri="{BB962C8B-B14F-4D97-AF65-F5344CB8AC3E}">
        <p14:creationId xmlns:p14="http://schemas.microsoft.com/office/powerpoint/2010/main" val="1664393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5D3F4-27B0-4EDB-9F94-25B4C8FA31F1}"/>
              </a:ext>
            </a:extLst>
          </p:cNvPr>
          <p:cNvSpPr>
            <a:spLocks noGrp="1"/>
          </p:cNvSpPr>
          <p:nvPr>
            <p:ph idx="1"/>
          </p:nvPr>
        </p:nvSpPr>
        <p:spPr>
          <a:xfrm>
            <a:off x="93562" y="1328604"/>
            <a:ext cx="5293489" cy="5616624"/>
          </a:xfrm>
        </p:spPr>
        <p:txBody>
          <a:bodyPr>
            <a:normAutofit/>
          </a:bodyPr>
          <a:lstStyle/>
          <a:p>
            <a:r>
              <a:rPr lang="en-US" dirty="0">
                <a:latin typeface="Arial" panose="020B0604020202020204" pitchFamily="34" charset="0"/>
                <a:cs typeface="Arial" panose="020B0604020202020204" pitchFamily="34" charset="0"/>
              </a:rPr>
              <a:t>Outreach with EPA Regional Offices</a:t>
            </a:r>
            <a:endParaRPr lang="en-US" dirty="0">
              <a:highlight>
                <a:srgbClr val="FFFF00"/>
              </a:highlight>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Goals of Multi-Pollutant Air Quality Management approach</a:t>
            </a:r>
          </a:p>
          <a:p>
            <a:pPr lvl="1"/>
            <a:r>
              <a:rPr lang="en-US" dirty="0">
                <a:latin typeface="Arial" panose="020B0604020202020204" pitchFamily="34" charset="0"/>
                <a:cs typeface="Arial" panose="020B0604020202020204" pitchFamily="34" charset="0"/>
              </a:rPr>
              <a:t>Purpose of NEXUS Advance Screening Tool</a:t>
            </a:r>
          </a:p>
          <a:p>
            <a:pPr lvl="1"/>
            <a:r>
              <a:rPr lang="en-US" dirty="0">
                <a:latin typeface="Arial" panose="020B0604020202020204" pitchFamily="34" charset="0"/>
                <a:cs typeface="Arial" panose="020B0604020202020204" pitchFamily="34" charset="0"/>
              </a:rPr>
              <a:t>Examples using NEXUS for MP &amp; EJ purposes</a:t>
            </a:r>
          </a:p>
          <a:p>
            <a:pPr lvl="1"/>
            <a:r>
              <a:rPr lang="en-US" dirty="0">
                <a:latin typeface="Arial" panose="020B0604020202020204" pitchFamily="34" charset="0"/>
                <a:cs typeface="Arial" panose="020B0604020202020204" pitchFamily="34" charset="0"/>
              </a:rPr>
              <a:t>NEXUS Demo</a:t>
            </a:r>
          </a:p>
          <a:p>
            <a:pPr lvl="1"/>
            <a:r>
              <a:rPr lang="en-US" dirty="0">
                <a:latin typeface="Arial" panose="020B0604020202020204" pitchFamily="34" charset="0"/>
                <a:cs typeface="Arial" panose="020B0604020202020204" pitchFamily="34" charset="0"/>
              </a:rPr>
              <a:t>Request for Feedback</a:t>
            </a:r>
          </a:p>
        </p:txBody>
      </p:sp>
      <p:sp>
        <p:nvSpPr>
          <p:cNvPr id="6" name="TextBox 5">
            <a:extLst>
              <a:ext uri="{FF2B5EF4-FFF2-40B4-BE49-F238E27FC236}">
                <a16:creationId xmlns:a16="http://schemas.microsoft.com/office/drawing/2014/main" id="{6E91DC47-F3E6-40B9-9AEB-B6C4F1C3836B}"/>
              </a:ext>
            </a:extLst>
          </p:cNvPr>
          <p:cNvSpPr txBox="1"/>
          <p:nvPr/>
        </p:nvSpPr>
        <p:spPr>
          <a:xfrm>
            <a:off x="7413586" y="948689"/>
            <a:ext cx="4462040" cy="5909310"/>
          </a:xfrm>
          <a:prstGeom prst="rect">
            <a:avLst/>
          </a:prstGeom>
          <a:noFill/>
        </p:spPr>
        <p:txBody>
          <a:bodyPr wrap="square">
            <a:spAutoFit/>
          </a:bodyPr>
          <a:lstStyle/>
          <a:p>
            <a:pPr marL="285750" lvl="0" indent="-285750">
              <a:buFont typeface="Wingdings" panose="05000000000000000000" pitchFamily="2" charset="2"/>
              <a:buChar char="ü"/>
            </a:pPr>
            <a:r>
              <a:rPr lang="en-US" sz="1800" dirty="0"/>
              <a:t>9/25/2020– AQAD &amp; HEID</a:t>
            </a:r>
          </a:p>
          <a:p>
            <a:pPr marL="285750" lvl="0" indent="-285750">
              <a:buFont typeface="Wingdings" panose="05000000000000000000" pitchFamily="2" charset="2"/>
              <a:buChar char="ü"/>
            </a:pPr>
            <a:r>
              <a:rPr lang="en-US" sz="1800" dirty="0"/>
              <a:t>11/3/2020 – MP Team</a:t>
            </a:r>
          </a:p>
          <a:p>
            <a:pPr marL="285750" lvl="0" indent="-285750">
              <a:buFont typeface="Wingdings" panose="05000000000000000000" pitchFamily="2" charset="2"/>
              <a:buChar char="ü"/>
            </a:pPr>
            <a:r>
              <a:rPr lang="en-US" sz="1800" dirty="0"/>
              <a:t>11/4/2020 – Air Toxics Group</a:t>
            </a:r>
          </a:p>
          <a:p>
            <a:pPr marL="285750" lvl="0" indent="-285750">
              <a:buFont typeface="Wingdings" panose="05000000000000000000" pitchFamily="2" charset="2"/>
              <a:buChar char="ü"/>
            </a:pPr>
            <a:r>
              <a:rPr lang="en-US" sz="1800" dirty="0"/>
              <a:t>12/10/2020 – AQPD</a:t>
            </a:r>
          </a:p>
          <a:p>
            <a:pPr marL="285750" lvl="0" indent="-285750">
              <a:buFont typeface="Wingdings" panose="05000000000000000000" pitchFamily="2" charset="2"/>
              <a:buChar char="ü"/>
            </a:pPr>
            <a:r>
              <a:rPr lang="en-US" sz="1800" dirty="0"/>
              <a:t>1/25/2021 – OID</a:t>
            </a:r>
          </a:p>
          <a:p>
            <a:pPr marL="285750" lvl="0" indent="-285750">
              <a:buFont typeface="Wingdings" panose="05000000000000000000" pitchFamily="2" charset="2"/>
              <a:buChar char="ü"/>
            </a:pPr>
            <a:r>
              <a:rPr lang="en-US" sz="1800" dirty="0"/>
              <a:t>1/28/2021 – SPPD</a:t>
            </a:r>
          </a:p>
          <a:p>
            <a:pPr marL="285750" lvl="0" indent="-285750">
              <a:buFont typeface="Wingdings" panose="05000000000000000000" pitchFamily="2" charset="2"/>
              <a:buChar char="ü"/>
            </a:pPr>
            <a:r>
              <a:rPr lang="en-US" sz="1800" dirty="0"/>
              <a:t>2/1/2021 – Peter/SMT</a:t>
            </a:r>
          </a:p>
          <a:p>
            <a:pPr marL="285750" lvl="0" indent="-285750">
              <a:buFont typeface="Wingdings" panose="05000000000000000000" pitchFamily="2" charset="2"/>
              <a:buChar char="ü"/>
            </a:pPr>
            <a:r>
              <a:rPr lang="en-US" sz="1800" dirty="0"/>
              <a:t>4/12/2021 – HEID &amp; AQAD</a:t>
            </a:r>
          </a:p>
          <a:p>
            <a:pPr marL="285750" lvl="0" indent="-285750">
              <a:buFont typeface="Wingdings" panose="05000000000000000000" pitchFamily="2" charset="2"/>
              <a:buChar char="ü"/>
            </a:pPr>
            <a:r>
              <a:rPr lang="en-US" sz="1800" dirty="0"/>
              <a:t>5/17/2021 – Peter/SMT</a:t>
            </a:r>
          </a:p>
          <a:p>
            <a:pPr marL="285750" lvl="0" indent="-285750">
              <a:buFont typeface="Wingdings" panose="05000000000000000000" pitchFamily="2" charset="2"/>
              <a:buChar char="ü"/>
            </a:pPr>
            <a:r>
              <a:rPr lang="en-US" sz="1800" dirty="0"/>
              <a:t>5/24/2021 – MP Team </a:t>
            </a:r>
          </a:p>
          <a:p>
            <a:pPr marL="285750" lvl="0" indent="-285750">
              <a:buFont typeface="Wingdings" panose="05000000000000000000" pitchFamily="2" charset="2"/>
              <a:buChar char="ü"/>
            </a:pPr>
            <a:r>
              <a:rPr lang="en-US" sz="1800" dirty="0"/>
              <a:t>6/29/2021 – ORD</a:t>
            </a:r>
          </a:p>
          <a:p>
            <a:pPr marL="285750" lvl="0" indent="-285750">
              <a:buFont typeface="Wingdings" panose="05000000000000000000" pitchFamily="2" charset="2"/>
              <a:buChar char="ü"/>
            </a:pPr>
            <a:r>
              <a:rPr lang="en-US" sz="1800" dirty="0"/>
              <a:t>7/12/2021– HEID &amp; AQAD</a:t>
            </a:r>
          </a:p>
          <a:p>
            <a:pPr marL="285750" lvl="0" indent="-285750">
              <a:buFont typeface="Wingdings" panose="05000000000000000000" pitchFamily="2" charset="2"/>
              <a:buChar char="ü"/>
            </a:pPr>
            <a:r>
              <a:rPr lang="en-US" sz="1800" dirty="0"/>
              <a:t>7/19/2021 –  OID</a:t>
            </a:r>
          </a:p>
          <a:p>
            <a:pPr marL="285750" lvl="0" indent="-285750">
              <a:buFont typeface="Wingdings" panose="05000000000000000000" pitchFamily="2" charset="2"/>
              <a:buChar char="ü"/>
            </a:pPr>
            <a:r>
              <a:rPr lang="en-US" sz="1800" dirty="0"/>
              <a:t>8/10/2021– OAP</a:t>
            </a:r>
          </a:p>
          <a:p>
            <a:pPr marL="285750" lvl="0" indent="-285750">
              <a:buFont typeface="Wingdings" panose="05000000000000000000" pitchFamily="2" charset="2"/>
              <a:buChar char="ü"/>
            </a:pPr>
            <a:r>
              <a:rPr lang="en-US" sz="1800" dirty="0"/>
              <a:t>8/26/2021 – OAR</a:t>
            </a:r>
          </a:p>
          <a:p>
            <a:pPr marL="285750" lvl="0" indent="-285750">
              <a:buFont typeface="Wingdings" panose="05000000000000000000" pitchFamily="2" charset="2"/>
              <a:buChar char="ü"/>
            </a:pPr>
            <a:r>
              <a:rPr lang="en-US" sz="1800" dirty="0"/>
              <a:t>8/30/2021 – OEJ</a:t>
            </a:r>
          </a:p>
          <a:p>
            <a:pPr marL="285750" lvl="0" indent="-285750">
              <a:buFont typeface="Wingdings" panose="05000000000000000000" pitchFamily="2" charset="2"/>
              <a:buChar char="ü"/>
            </a:pPr>
            <a:r>
              <a:rPr lang="en-US" sz="1800" dirty="0"/>
              <a:t>8/30/2021 - Region 4/Louisville </a:t>
            </a:r>
          </a:p>
          <a:p>
            <a:pPr marL="285750" lvl="0" indent="-285750">
              <a:buFont typeface="Wingdings" panose="05000000000000000000" pitchFamily="2" charset="2"/>
              <a:buChar char="ü"/>
            </a:pPr>
            <a:r>
              <a:rPr lang="en-US" sz="1800" dirty="0"/>
              <a:t>9/7/2021 – RO Air Division Directors</a:t>
            </a:r>
          </a:p>
          <a:p>
            <a:pPr marL="285750" lvl="0" indent="-285750">
              <a:buFont typeface="Wingdings" panose="05000000000000000000" pitchFamily="2" charset="2"/>
              <a:buChar char="ü"/>
            </a:pPr>
            <a:r>
              <a:rPr lang="en-US" sz="1800" dirty="0"/>
              <a:t>9/20/2021 – OAR Demo</a:t>
            </a:r>
          </a:p>
          <a:p>
            <a:pPr lvl="0"/>
            <a:r>
              <a:rPr lang="en-US" sz="1800"/>
              <a:t>11/2/2021 &amp; 11/8/2021 </a:t>
            </a:r>
            <a:r>
              <a:rPr lang="en-US" sz="1800" dirty="0"/>
              <a:t>– RO APMs </a:t>
            </a:r>
          </a:p>
          <a:p>
            <a:pPr lvl="0"/>
            <a:r>
              <a:rPr lang="en-US" sz="1800" dirty="0"/>
              <a:t>TBD – MJOs</a:t>
            </a:r>
            <a:endParaRPr lang="en-US" sz="1600" dirty="0"/>
          </a:p>
        </p:txBody>
      </p:sp>
      <p:sp>
        <p:nvSpPr>
          <p:cNvPr id="7" name="Speech Bubble: Oval 6">
            <a:extLst>
              <a:ext uri="{FF2B5EF4-FFF2-40B4-BE49-F238E27FC236}">
                <a16:creationId xmlns:a16="http://schemas.microsoft.com/office/drawing/2014/main" id="{6E793AFF-1FA6-46E5-A88C-ABB05D1A3438}"/>
              </a:ext>
            </a:extLst>
          </p:cNvPr>
          <p:cNvSpPr/>
          <p:nvPr/>
        </p:nvSpPr>
        <p:spPr bwMode="auto">
          <a:xfrm>
            <a:off x="5220182" y="3588152"/>
            <a:ext cx="2060294" cy="1956121"/>
          </a:xfrm>
          <a:prstGeom prst="wedgeEllipseCallout">
            <a:avLst>
              <a:gd name="adj1" fmla="val 58942"/>
              <a:gd name="adj2" fmla="val 48831"/>
            </a:avLst>
          </a:prstGeom>
          <a:solidFill>
            <a:srgbClr val="BBE0E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8" name="TextBox 7">
            <a:extLst>
              <a:ext uri="{FF2B5EF4-FFF2-40B4-BE49-F238E27FC236}">
                <a16:creationId xmlns:a16="http://schemas.microsoft.com/office/drawing/2014/main" id="{BAE7E50E-3310-42AC-B1D2-727C3C505CEE}"/>
              </a:ext>
            </a:extLst>
          </p:cNvPr>
          <p:cNvSpPr txBox="1"/>
          <p:nvPr/>
        </p:nvSpPr>
        <p:spPr>
          <a:xfrm>
            <a:off x="5387051" y="4005615"/>
            <a:ext cx="1726556" cy="1169551"/>
          </a:xfrm>
          <a:prstGeom prst="rect">
            <a:avLst/>
          </a:prstGeom>
          <a:noFill/>
        </p:spPr>
        <p:txBody>
          <a:bodyPr wrap="square" rtlCol="0">
            <a:spAutoFit/>
          </a:bodyPr>
          <a:lstStyle/>
          <a:p>
            <a:pPr algn="ctr"/>
            <a:r>
              <a:rPr lang="en-US" sz="1400" b="1" i="1" dirty="0">
                <a:latin typeface="Arial" panose="020B0604020202020204" pitchFamily="34" charset="0"/>
                <a:cs typeface="Arial" panose="020B0604020202020204" pitchFamily="34" charset="0"/>
              </a:rPr>
              <a:t>“Fascinating… phenomenal… I’m blown away!”</a:t>
            </a:r>
          </a:p>
          <a:p>
            <a:pPr algn="ctr"/>
            <a:r>
              <a:rPr lang="en-US" sz="1400" dirty="0">
                <a:latin typeface="Arial" panose="020B0604020202020204" pitchFamily="34" charset="0"/>
                <a:cs typeface="Arial" panose="020B0604020202020204" pitchFamily="34" charset="0"/>
              </a:rPr>
              <a:t> - Caroline Freeman (R4 ADD)</a:t>
            </a:r>
          </a:p>
        </p:txBody>
      </p:sp>
      <p:sp>
        <p:nvSpPr>
          <p:cNvPr id="10" name="Title 1">
            <a:extLst>
              <a:ext uri="{FF2B5EF4-FFF2-40B4-BE49-F238E27FC236}">
                <a16:creationId xmlns:a16="http://schemas.microsoft.com/office/drawing/2014/main" id="{B59950C2-70E9-4CB3-98A0-2D3C247F7019}"/>
              </a:ext>
            </a:extLst>
          </p:cNvPr>
          <p:cNvSpPr txBox="1">
            <a:spLocks/>
          </p:cNvSpPr>
          <p:nvPr/>
        </p:nvSpPr>
        <p:spPr bwMode="auto">
          <a:xfrm>
            <a:off x="1016000" y="41314"/>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Briefings, Demos &amp; Planned Outreach</a:t>
            </a:r>
          </a:p>
        </p:txBody>
      </p:sp>
      <p:sp>
        <p:nvSpPr>
          <p:cNvPr id="9" name="Slide Number Placeholder 1">
            <a:extLst>
              <a:ext uri="{FF2B5EF4-FFF2-40B4-BE49-F238E27FC236}">
                <a16:creationId xmlns:a16="http://schemas.microsoft.com/office/drawing/2014/main" id="{81F153DC-B5D2-4277-B157-6EBF58F626FA}"/>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29</a:t>
            </a:fld>
            <a:endParaRPr lang="en-US" dirty="0"/>
          </a:p>
        </p:txBody>
      </p:sp>
    </p:spTree>
    <p:extLst>
      <p:ext uri="{BB962C8B-B14F-4D97-AF65-F5344CB8AC3E}">
        <p14:creationId xmlns:p14="http://schemas.microsoft.com/office/powerpoint/2010/main" val="100182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5696-8C18-428E-9E93-EE8EE0815C74}"/>
              </a:ext>
            </a:extLst>
          </p:cNvPr>
          <p:cNvSpPr>
            <a:spLocks noGrp="1"/>
          </p:cNvSpPr>
          <p:nvPr>
            <p:ph type="title"/>
          </p:nvPr>
        </p:nvSpPr>
        <p:spPr>
          <a:xfrm>
            <a:off x="407582" y="0"/>
            <a:ext cx="5398265" cy="990600"/>
          </a:xfrm>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5A0F0363-48AB-4F5E-BA7F-3A1CC15FE3C2}"/>
              </a:ext>
            </a:extLst>
          </p:cNvPr>
          <p:cNvSpPr>
            <a:spLocks noGrp="1"/>
          </p:cNvSpPr>
          <p:nvPr>
            <p:ph idx="1"/>
          </p:nvPr>
        </p:nvSpPr>
        <p:spPr>
          <a:xfrm>
            <a:off x="935665" y="1575412"/>
            <a:ext cx="9046535" cy="4825388"/>
          </a:xfrm>
        </p:spPr>
        <p:txBody>
          <a:bodyPr>
            <a:normAutofit fontScale="92500" lnSpcReduction="10000"/>
          </a:bodyPr>
          <a:lstStyle/>
          <a:p>
            <a:r>
              <a:rPr lang="en-US" dirty="0"/>
              <a:t>Multi-Pollutant (MP)</a:t>
            </a:r>
          </a:p>
          <a:p>
            <a:pPr lvl="1"/>
            <a:r>
              <a:rPr lang="en-US" dirty="0"/>
              <a:t>Background</a:t>
            </a:r>
          </a:p>
          <a:p>
            <a:pPr lvl="1"/>
            <a:r>
              <a:rPr lang="en-US" dirty="0"/>
              <a:t>Projects (Detroit, SC &amp; Louisville)</a:t>
            </a:r>
          </a:p>
          <a:p>
            <a:r>
              <a:rPr lang="en-US" dirty="0"/>
              <a:t>NEXUS MP Tool</a:t>
            </a:r>
          </a:p>
          <a:p>
            <a:pPr lvl="1"/>
            <a:r>
              <a:rPr lang="en-US" dirty="0"/>
              <a:t>Expected Use</a:t>
            </a:r>
          </a:p>
          <a:p>
            <a:pPr lvl="1"/>
            <a:r>
              <a:rPr lang="en-US" dirty="0"/>
              <a:t>Examples</a:t>
            </a:r>
          </a:p>
          <a:p>
            <a:pPr lvl="1"/>
            <a:r>
              <a:rPr lang="en-US" dirty="0"/>
              <a:t>NEXUS and EJSCREEN</a:t>
            </a:r>
          </a:p>
          <a:p>
            <a:r>
              <a:rPr lang="en-US" dirty="0"/>
              <a:t>Next Steps</a:t>
            </a:r>
          </a:p>
          <a:p>
            <a:r>
              <a:rPr lang="en-US" dirty="0"/>
              <a:t>Briefings, Demos &amp; Planned Outreach</a:t>
            </a:r>
          </a:p>
          <a:p>
            <a:r>
              <a:rPr lang="en-US" dirty="0"/>
              <a:t>NEXUS Recent and Ongoing Development</a:t>
            </a:r>
          </a:p>
          <a:p>
            <a:r>
              <a:rPr lang="en-US" dirty="0"/>
              <a:t>NEXUS 2.0 Demo</a:t>
            </a:r>
          </a:p>
          <a:p>
            <a:endParaRPr lang="en-US" dirty="0"/>
          </a:p>
        </p:txBody>
      </p:sp>
      <p:sp>
        <p:nvSpPr>
          <p:cNvPr id="4" name="Slide Number Placeholder 3">
            <a:extLst>
              <a:ext uri="{FF2B5EF4-FFF2-40B4-BE49-F238E27FC236}">
                <a16:creationId xmlns:a16="http://schemas.microsoft.com/office/drawing/2014/main" id="{C2E0E937-0BAC-4DB3-88B4-8982E4370B2D}"/>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3</a:t>
            </a:fld>
            <a:endParaRPr lang="en-US" dirty="0"/>
          </a:p>
        </p:txBody>
      </p:sp>
    </p:spTree>
    <p:extLst>
      <p:ext uri="{BB962C8B-B14F-4D97-AF65-F5344CB8AC3E}">
        <p14:creationId xmlns:p14="http://schemas.microsoft.com/office/powerpoint/2010/main" val="1382670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1605319" y="147580"/>
            <a:ext cx="11204185" cy="501827"/>
          </a:xfrm>
        </p:spPr>
        <p:txBody>
          <a:bodyPr/>
          <a:lstStyle/>
          <a:p>
            <a:r>
              <a:rPr lang="en-US" dirty="0">
                <a:solidFill>
                  <a:schemeClr val="bg1"/>
                </a:solidFill>
              </a:rPr>
              <a:t>NEXUS: Recent &amp; Ongoing Development</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487149" y="1002847"/>
            <a:ext cx="11378356" cy="5921828"/>
          </a:xfrm>
        </p:spPr>
        <p:txBody>
          <a:bodyPr>
            <a:normAutofit fontScale="92500" lnSpcReduction="20000"/>
          </a:bodyPr>
          <a:lstStyle/>
          <a:p>
            <a:pPr>
              <a:lnSpc>
                <a:spcPct val="150000"/>
              </a:lnSpc>
            </a:pPr>
            <a:r>
              <a:rPr lang="en-US" sz="2600" dirty="0">
                <a:solidFill>
                  <a:srgbClr val="0000FF"/>
                </a:solidFill>
                <a:latin typeface="Arial" panose="020B0604020202020204" pitchFamily="34" charset="0"/>
                <a:cs typeface="Arial" panose="020B0604020202020204" pitchFamily="34" charset="0"/>
              </a:rPr>
              <a:t>NEXUS “1.5” (Jan. 2021) </a:t>
            </a:r>
            <a:r>
              <a:rPr lang="en-US" sz="26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600" dirty="0">
                <a:solidFill>
                  <a:srgbClr val="0000FF"/>
                </a:solidFill>
                <a:latin typeface="Arial" panose="020B0604020202020204" pitchFamily="34" charset="0"/>
                <a:cs typeface="Arial" panose="020B0604020202020204" pitchFamily="34" charset="0"/>
              </a:rPr>
              <a:t> NEXUS “2.0” (Sep. 2021)</a:t>
            </a:r>
          </a:p>
          <a:p>
            <a:pPr lvl="1">
              <a:lnSpc>
                <a:spcPct val="150000"/>
              </a:lnSpc>
            </a:pPr>
            <a:r>
              <a:rPr lang="en-US" sz="2400" dirty="0">
                <a:latin typeface="Arial" panose="020B0604020202020204" pitchFamily="34" charset="0"/>
                <a:cs typeface="Arial" panose="020B0604020202020204" pitchFamily="34" charset="0"/>
              </a:rPr>
              <a:t>New/revised Metrics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Air Toxics + EJ/Demographics </a:t>
            </a:r>
            <a:r>
              <a:rPr lang="en-US" sz="2400" dirty="0">
                <a:latin typeface="Arial" panose="020B0604020202020204" pitchFamily="34" charset="0"/>
                <a:cs typeface="Arial" panose="020B0604020202020204" pitchFamily="34" charset="0"/>
              </a:rPr>
              <a:t>as 4</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metric)</a:t>
            </a:r>
          </a:p>
          <a:p>
            <a:pPr lvl="1">
              <a:lnSpc>
                <a:spcPct val="150000"/>
              </a:lnSpc>
            </a:pPr>
            <a:r>
              <a:rPr lang="en-US" sz="2400" dirty="0">
                <a:latin typeface="Arial" panose="020B0604020202020204" pitchFamily="34" charset="0"/>
                <a:cs typeface="Arial" panose="020B0604020202020204" pitchFamily="34" charset="0"/>
              </a:rPr>
              <a:t>New/updated data inputs and functions:</a:t>
            </a:r>
          </a:p>
          <a:p>
            <a:pPr lvl="2">
              <a:lnSpc>
                <a:spcPct val="150000"/>
              </a:lnSpc>
            </a:pPr>
            <a:r>
              <a:rPr lang="en-US" sz="1800" dirty="0">
                <a:latin typeface="Arial" panose="020B0604020202020204" pitchFamily="34" charset="0"/>
                <a:cs typeface="Arial" panose="020B0604020202020204" pitchFamily="34" charset="0"/>
              </a:rPr>
              <a:t>EJ/Demographic data (from </a:t>
            </a:r>
            <a:r>
              <a:rPr lang="en-US" sz="1800" dirty="0">
                <a:solidFill>
                  <a:srgbClr val="FF0000"/>
                </a:solidFill>
                <a:latin typeface="Arial" panose="020B0604020202020204" pitchFamily="34" charset="0"/>
                <a:cs typeface="Arial" panose="020B0604020202020204" pitchFamily="34" charset="0"/>
              </a:rPr>
              <a:t>EJSCREEN</a:t>
            </a:r>
            <a:r>
              <a:rPr lang="en-US" sz="1800" dirty="0">
                <a:latin typeface="Arial" panose="020B0604020202020204" pitchFamily="34" charset="0"/>
                <a:cs typeface="Arial" panose="020B0604020202020204" pitchFamily="34" charset="0"/>
              </a:rPr>
              <a:t>)</a:t>
            </a:r>
          </a:p>
          <a:p>
            <a:pPr lvl="2">
              <a:lnSpc>
                <a:spcPct val="150000"/>
              </a:lnSpc>
            </a:pPr>
            <a:r>
              <a:rPr lang="en-US" sz="1800" dirty="0">
                <a:latin typeface="Arial" panose="020B0604020202020204" pitchFamily="34" charset="0"/>
                <a:cs typeface="Arial" panose="020B0604020202020204" pitchFamily="34" charset="0"/>
              </a:rPr>
              <a:t>Tribal areas, Advance areas, Attainment/DVs data, etc.</a:t>
            </a:r>
          </a:p>
          <a:p>
            <a:pPr lvl="2">
              <a:lnSpc>
                <a:spcPct val="150000"/>
              </a:lnSpc>
            </a:pPr>
            <a:r>
              <a:rPr lang="en-US" sz="1800" dirty="0">
                <a:latin typeface="Arial" panose="020B0604020202020204" pitchFamily="34" charset="0"/>
                <a:cs typeface="Arial" panose="020B0604020202020204" pitchFamily="34" charset="0"/>
              </a:rPr>
              <a:t>2017 emissions data (including </a:t>
            </a:r>
            <a:r>
              <a:rPr lang="en-US" sz="1800" dirty="0">
                <a:solidFill>
                  <a:srgbClr val="FF0000"/>
                </a:solidFill>
                <a:latin typeface="Arial" panose="020B0604020202020204" pitchFamily="34" charset="0"/>
                <a:cs typeface="Arial" panose="020B0604020202020204" pitchFamily="34" charset="0"/>
              </a:rPr>
              <a:t>GHG</a:t>
            </a:r>
            <a:r>
              <a:rPr lang="en-US" sz="1800" dirty="0">
                <a:latin typeface="Arial" panose="020B0604020202020204" pitchFamily="34" charset="0"/>
                <a:cs typeface="Arial" panose="020B0604020202020204" pitchFamily="34" charset="0"/>
              </a:rPr>
              <a:t> &amp; </a:t>
            </a:r>
            <a:r>
              <a:rPr lang="en-US" sz="1800" dirty="0">
                <a:solidFill>
                  <a:srgbClr val="FF0000"/>
                </a:solidFill>
                <a:latin typeface="Arial" panose="020B0604020202020204" pitchFamily="34" charset="0"/>
                <a:cs typeface="Arial" panose="020B0604020202020204" pitchFamily="34" charset="0"/>
              </a:rPr>
              <a:t>Sector</a:t>
            </a:r>
            <a:r>
              <a:rPr lang="en-US" sz="1800" dirty="0">
                <a:latin typeface="Arial" panose="020B0604020202020204" pitchFamily="34" charset="0"/>
                <a:cs typeface="Arial" panose="020B0604020202020204" pitchFamily="34" charset="0"/>
              </a:rPr>
              <a:t> mapping) (updated from 2014)</a:t>
            </a:r>
            <a:endParaRPr lang="en-US" sz="1400" dirty="0">
              <a:latin typeface="Arial" panose="020B0604020202020204" pitchFamily="34" charset="0"/>
              <a:cs typeface="Arial" panose="020B0604020202020204" pitchFamily="34" charset="0"/>
            </a:endParaRPr>
          </a:p>
          <a:p>
            <a:pPr lvl="2">
              <a:lnSpc>
                <a:spcPct val="150000"/>
              </a:lnSpc>
            </a:pPr>
            <a:r>
              <a:rPr lang="en-US" sz="2000" dirty="0">
                <a:latin typeface="Arial" panose="020B0604020202020204" pitchFamily="34" charset="0"/>
                <a:cs typeface="Arial" panose="020B0604020202020204" pitchFamily="34" charset="0"/>
              </a:rPr>
              <a:t>“Sector Emissions Summary” module to support “Sector prioritization” effort</a:t>
            </a:r>
          </a:p>
          <a:p>
            <a:pPr lvl="2">
              <a:lnSpc>
                <a:spcPct val="150000"/>
              </a:lnSpc>
            </a:pPr>
            <a:r>
              <a:rPr lang="en-US" sz="2000" dirty="0">
                <a:latin typeface="Arial" panose="020B0604020202020204" pitchFamily="34" charset="0"/>
                <a:cs typeface="Arial" panose="020B0604020202020204" pitchFamily="34" charset="0"/>
              </a:rPr>
              <a:t>“Source Category Emissions” module </a:t>
            </a:r>
            <a:r>
              <a:rPr lang="en-US" sz="1800" dirty="0">
                <a:latin typeface="Arial" panose="020B0604020202020204" pitchFamily="34" charset="0"/>
                <a:cs typeface="Arial" panose="020B0604020202020204" pitchFamily="34" charset="0"/>
              </a:rPr>
              <a:t>(point, non-point, on-road, non-road, event)</a:t>
            </a:r>
          </a:p>
          <a:p>
            <a:pPr>
              <a:lnSpc>
                <a:spcPct val="150000"/>
              </a:lnSpc>
            </a:pPr>
            <a:r>
              <a:rPr lang="en-US" sz="2600" dirty="0">
                <a:solidFill>
                  <a:srgbClr val="0000FF"/>
                </a:solidFill>
                <a:latin typeface="Arial" panose="020B0604020202020204" pitchFamily="34" charset="0"/>
                <a:cs typeface="Arial" panose="020B0604020202020204" pitchFamily="34" charset="0"/>
              </a:rPr>
              <a:t>Near-term (Ongoing) Updates/Improvements</a:t>
            </a:r>
          </a:p>
          <a:p>
            <a:pPr lvl="1">
              <a:lnSpc>
                <a:spcPct val="150000"/>
              </a:lnSpc>
            </a:pPr>
            <a:r>
              <a:rPr lang="en-US" sz="2000" dirty="0">
                <a:latin typeface="Arial" panose="020B0604020202020204" pitchFamily="34" charset="0"/>
                <a:cs typeface="Arial" panose="020B0604020202020204" pitchFamily="34" charset="0"/>
              </a:rPr>
              <a:t>Updating to </a:t>
            </a:r>
            <a:r>
              <a:rPr lang="en-US" sz="2000" dirty="0">
                <a:solidFill>
                  <a:srgbClr val="FF0000"/>
                </a:solidFill>
                <a:latin typeface="Arial" panose="020B0604020202020204" pitchFamily="34" charset="0"/>
                <a:cs typeface="Arial" panose="020B0604020202020204" pitchFamily="34" charset="0"/>
              </a:rPr>
              <a:t>2017</a:t>
            </a:r>
            <a:r>
              <a:rPr lang="en-US" sz="2000" dirty="0">
                <a:latin typeface="Arial" panose="020B0604020202020204" pitchFamily="34" charset="0"/>
                <a:cs typeface="Arial" panose="020B0604020202020204" pitchFamily="34" charset="0"/>
              </a:rPr>
              <a:t> fused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&amp;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health risk data (Sep.) and fused air toxics and risk data (Nov./Dec.) from current 2014 data</a:t>
            </a:r>
          </a:p>
          <a:p>
            <a:pPr lvl="1">
              <a:lnSpc>
                <a:spcPct val="150000"/>
              </a:lnSpc>
            </a:pPr>
            <a:r>
              <a:rPr lang="en-US" sz="2000" dirty="0">
                <a:latin typeface="Arial" panose="020B0604020202020204" pitchFamily="34" charset="0"/>
                <a:cs typeface="Arial" panose="020B0604020202020204" pitchFamily="34" charset="0"/>
              </a:rPr>
              <a:t>Including </a:t>
            </a:r>
            <a:r>
              <a:rPr lang="en-US" sz="2000" dirty="0">
                <a:solidFill>
                  <a:srgbClr val="FF0000"/>
                </a:solidFill>
                <a:latin typeface="Arial" panose="020B0604020202020204" pitchFamily="34" charset="0"/>
                <a:cs typeface="Arial" panose="020B0604020202020204" pitchFamily="34" charset="0"/>
              </a:rPr>
              <a:t>monitoring sites/data </a:t>
            </a:r>
            <a:r>
              <a:rPr lang="en-US" sz="2000" dirty="0">
                <a:latin typeface="Arial" panose="020B0604020202020204" pitchFamily="34" charset="0"/>
                <a:cs typeface="Arial" panose="020B0604020202020204" pitchFamily="34" charset="0"/>
              </a:rPr>
              <a:t>(PM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Air Toxics) (Sep./Oct.)</a:t>
            </a:r>
          </a:p>
          <a:p>
            <a:pPr lvl="1">
              <a:lnSpc>
                <a:spcPct val="150000"/>
              </a:lnSpc>
            </a:pPr>
            <a:r>
              <a:rPr lang="en-US" sz="2000" dirty="0">
                <a:latin typeface="Arial" panose="020B0604020202020204" pitchFamily="34" charset="0"/>
                <a:cs typeface="Arial" panose="020B0604020202020204" pitchFamily="34" charset="0"/>
              </a:rPr>
              <a:t>Developing “</a:t>
            </a:r>
            <a:r>
              <a:rPr lang="en-US" sz="2000" dirty="0">
                <a:solidFill>
                  <a:srgbClr val="FF0000"/>
                </a:solidFill>
                <a:latin typeface="Arial" panose="020B0604020202020204" pitchFamily="34" charset="0"/>
                <a:cs typeface="Arial" panose="020B0604020202020204" pitchFamily="34" charset="0"/>
              </a:rPr>
              <a:t>Proximity analysis </a:t>
            </a:r>
            <a:r>
              <a:rPr lang="en-US" sz="2000" dirty="0">
                <a:latin typeface="Arial" panose="020B0604020202020204" pitchFamily="34" charset="0"/>
                <a:cs typeface="Arial" panose="020B0604020202020204" pitchFamily="34" charset="0"/>
              </a:rPr>
              <a:t>for MP risks and EJ” module (Dec.)</a:t>
            </a:r>
          </a:p>
        </p:txBody>
      </p:sp>
      <p:sp>
        <p:nvSpPr>
          <p:cNvPr id="5" name="Slide Number Placeholder 1">
            <a:extLst>
              <a:ext uri="{FF2B5EF4-FFF2-40B4-BE49-F238E27FC236}">
                <a16:creationId xmlns:a16="http://schemas.microsoft.com/office/drawing/2014/main" id="{0E08EB5E-2484-476F-BC4E-E15154768BCD}"/>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30</a:t>
            </a:fld>
            <a:endParaRPr lang="en-US" dirty="0"/>
          </a:p>
        </p:txBody>
      </p:sp>
    </p:spTree>
    <p:extLst>
      <p:ext uri="{BB962C8B-B14F-4D97-AF65-F5344CB8AC3E}">
        <p14:creationId xmlns:p14="http://schemas.microsoft.com/office/powerpoint/2010/main" val="392939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565FB2C4-84AA-45B2-A03F-69FECCCFB695}"/>
              </a:ext>
            </a:extLst>
          </p:cNvPr>
          <p:cNvPicPr>
            <a:picLocks noChangeAspect="1"/>
          </p:cNvPicPr>
          <p:nvPr/>
        </p:nvPicPr>
        <p:blipFill>
          <a:blip r:embed="rId3"/>
          <a:stretch>
            <a:fillRect/>
          </a:stretch>
        </p:blipFill>
        <p:spPr>
          <a:xfrm>
            <a:off x="5382640" y="1328300"/>
            <a:ext cx="6809360" cy="4840713"/>
          </a:xfrm>
          <a:prstGeom prst="rect">
            <a:avLst/>
          </a:prstGeom>
        </p:spPr>
      </p:pic>
      <p:pic>
        <p:nvPicPr>
          <p:cNvPr id="14" name="图片 13">
            <a:extLst>
              <a:ext uri="{FF2B5EF4-FFF2-40B4-BE49-F238E27FC236}">
                <a16:creationId xmlns:a16="http://schemas.microsoft.com/office/drawing/2014/main" id="{21522D63-601F-4CD7-B7CE-8AAFF4C45152}"/>
              </a:ext>
            </a:extLst>
          </p:cNvPr>
          <p:cNvPicPr>
            <a:picLocks noChangeAspect="1"/>
          </p:cNvPicPr>
          <p:nvPr/>
        </p:nvPicPr>
        <p:blipFill>
          <a:blip r:embed="rId4"/>
          <a:stretch>
            <a:fillRect/>
          </a:stretch>
        </p:blipFill>
        <p:spPr>
          <a:xfrm>
            <a:off x="-1373" y="1379589"/>
            <a:ext cx="5379399" cy="4687348"/>
          </a:xfrm>
          <a:prstGeom prst="rect">
            <a:avLst/>
          </a:prstGeom>
          <a:ln>
            <a:solidFill>
              <a:schemeClr val="tx1"/>
            </a:solidFill>
          </a:ln>
        </p:spPr>
      </p:pic>
      <p:cxnSp>
        <p:nvCxnSpPr>
          <p:cNvPr id="8" name="直接箭头连接符 7">
            <a:extLst>
              <a:ext uri="{FF2B5EF4-FFF2-40B4-BE49-F238E27FC236}">
                <a16:creationId xmlns:a16="http://schemas.microsoft.com/office/drawing/2014/main" id="{796A3DA1-263D-4ADA-99AB-11D9CB34C656}"/>
              </a:ext>
            </a:extLst>
          </p:cNvPr>
          <p:cNvCxnSpPr>
            <a:cxnSpLocks/>
          </p:cNvCxnSpPr>
          <p:nvPr/>
        </p:nvCxnSpPr>
        <p:spPr bwMode="auto">
          <a:xfrm flipV="1">
            <a:off x="3995928" y="4043339"/>
            <a:ext cx="5480401" cy="1846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10" name="标题 1">
            <a:extLst>
              <a:ext uri="{FF2B5EF4-FFF2-40B4-BE49-F238E27FC236}">
                <a16:creationId xmlns:a16="http://schemas.microsoft.com/office/drawing/2014/main" id="{439D1FBB-07E9-41F9-88F3-84C6E7C62BD5}"/>
              </a:ext>
            </a:extLst>
          </p:cNvPr>
          <p:cNvSpPr>
            <a:spLocks noGrp="1"/>
          </p:cNvSpPr>
          <p:nvPr>
            <p:ph type="title"/>
          </p:nvPr>
        </p:nvSpPr>
        <p:spPr>
          <a:xfrm>
            <a:off x="252919" y="71438"/>
            <a:ext cx="11721829" cy="668337"/>
          </a:xfrm>
        </p:spPr>
        <p:txBody>
          <a:bodyPr/>
          <a:lstStyle/>
          <a:p>
            <a:r>
              <a:rPr lang="en-US" altLang="zh-CN" dirty="0">
                <a:latin typeface="Arial" panose="020B0604020202020204" pitchFamily="34" charset="0"/>
                <a:cs typeface="Arial" panose="020B0604020202020204" pitchFamily="34" charset="0"/>
              </a:rPr>
              <a:t>New </a:t>
            </a:r>
            <a:r>
              <a:rPr lang="en-US" altLang="zh-CN" dirty="0">
                <a:solidFill>
                  <a:srgbClr val="FFFF00"/>
                </a:solidFill>
                <a:latin typeface="Arial" panose="020B0604020202020204" pitchFamily="34" charset="0"/>
                <a:cs typeface="Arial" panose="020B0604020202020204" pitchFamily="34" charset="0"/>
              </a:rPr>
              <a:t>“Proximity Analysis” Module </a:t>
            </a:r>
            <a:r>
              <a:rPr lang="en-US" altLang="zh-CN" dirty="0">
                <a:latin typeface="Arial" panose="020B0604020202020204" pitchFamily="34" charset="0"/>
                <a:cs typeface="Arial" panose="020B0604020202020204" pitchFamily="34" charset="0"/>
              </a:rPr>
              <a:t>(under development)</a:t>
            </a:r>
            <a:endParaRPr lang="en-US"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068C209F-660E-49B6-9A60-C9397F86BDEC}"/>
              </a:ext>
            </a:extLst>
          </p:cNvPr>
          <p:cNvSpPr/>
          <p:nvPr/>
        </p:nvSpPr>
        <p:spPr bwMode="auto">
          <a:xfrm>
            <a:off x="3628417" y="4105072"/>
            <a:ext cx="505838" cy="43774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Arial" charset="0"/>
              <a:ea typeface="宋体" pitchFamily="2" charset="-122"/>
              <a:cs typeface="+mn-cs"/>
            </a:endParaRPr>
          </a:p>
        </p:txBody>
      </p:sp>
      <p:cxnSp>
        <p:nvCxnSpPr>
          <p:cNvPr id="12" name="直接箭头连接符 22">
            <a:extLst>
              <a:ext uri="{FF2B5EF4-FFF2-40B4-BE49-F238E27FC236}">
                <a16:creationId xmlns:a16="http://schemas.microsoft.com/office/drawing/2014/main" id="{016234E7-C950-40C7-A029-9E79BE4871B9}"/>
              </a:ext>
            </a:extLst>
          </p:cNvPr>
          <p:cNvCxnSpPr>
            <a:cxnSpLocks/>
            <a:stCxn id="7" idx="0"/>
          </p:cNvCxnSpPr>
          <p:nvPr/>
        </p:nvCxnSpPr>
        <p:spPr bwMode="auto">
          <a:xfrm flipV="1">
            <a:off x="3881336" y="2587557"/>
            <a:ext cx="5048655" cy="151751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cxnSp>
        <p:nvCxnSpPr>
          <p:cNvPr id="15" name="直接箭头连接符 22">
            <a:extLst>
              <a:ext uri="{FF2B5EF4-FFF2-40B4-BE49-F238E27FC236}">
                <a16:creationId xmlns:a16="http://schemas.microsoft.com/office/drawing/2014/main" id="{92D565BD-F08C-4B7D-9DB4-303253241724}"/>
              </a:ext>
            </a:extLst>
          </p:cNvPr>
          <p:cNvCxnSpPr>
            <a:cxnSpLocks/>
          </p:cNvCxnSpPr>
          <p:nvPr/>
        </p:nvCxnSpPr>
        <p:spPr bwMode="auto">
          <a:xfrm>
            <a:off x="3881336" y="4558195"/>
            <a:ext cx="5147302" cy="1258945"/>
          </a:xfrm>
          <a:prstGeom prst="straightConnector1">
            <a:avLst/>
          </a:prstGeom>
          <a:solidFill>
            <a:schemeClr val="accent1"/>
          </a:solidFill>
          <a:ln w="19050" cap="flat" cmpd="sng" algn="ctr">
            <a:solidFill>
              <a:srgbClr val="0066FF"/>
            </a:solidFill>
            <a:prstDash val="dash"/>
            <a:round/>
            <a:headEnd type="none" w="med" len="med"/>
            <a:tailEnd type="arrow" w="med" len="med"/>
          </a:ln>
          <a:effectLst/>
        </p:spPr>
      </p:cxnSp>
      <p:sp>
        <p:nvSpPr>
          <p:cNvPr id="16" name="TextBox 15">
            <a:extLst>
              <a:ext uri="{FF2B5EF4-FFF2-40B4-BE49-F238E27FC236}">
                <a16:creationId xmlns:a16="http://schemas.microsoft.com/office/drawing/2014/main" id="{A4C2839E-0F01-47F2-973D-3E11F07C0237}"/>
              </a:ext>
            </a:extLst>
          </p:cNvPr>
          <p:cNvSpPr txBox="1"/>
          <p:nvPr/>
        </p:nvSpPr>
        <p:spPr>
          <a:xfrm>
            <a:off x="710127" y="6208484"/>
            <a:ext cx="412523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County – level </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(current) </a:t>
            </a:r>
            <a:endParaRPr kumimoji="0" lang="en-US" sz="2400" b="0" i="0" u="none" strike="noStrike" kern="1200" cap="none" spc="0" normalizeH="0" baseline="0" noProof="0" dirty="0">
              <a:ln>
                <a:noFill/>
              </a:ln>
              <a:solidFill>
                <a:srgbClr val="000000"/>
              </a:solidFill>
              <a:effectLst/>
              <a:uLnTx/>
              <a:uFillTx/>
              <a:latin typeface="微软雅黑"/>
              <a:ea typeface="微软雅黑"/>
            </a:endParaRPr>
          </a:p>
        </p:txBody>
      </p:sp>
      <p:sp>
        <p:nvSpPr>
          <p:cNvPr id="20" name="TextBox 19">
            <a:extLst>
              <a:ext uri="{FF2B5EF4-FFF2-40B4-BE49-F238E27FC236}">
                <a16:creationId xmlns:a16="http://schemas.microsoft.com/office/drawing/2014/main" id="{CBA2B311-05AF-459C-AF39-645847AFE25E}"/>
              </a:ext>
            </a:extLst>
          </p:cNvPr>
          <p:cNvSpPr txBox="1"/>
          <p:nvPr/>
        </p:nvSpPr>
        <p:spPr>
          <a:xfrm>
            <a:off x="6685280" y="6231265"/>
            <a:ext cx="540802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Community</a:t>
            </a:r>
            <a:r>
              <a:rPr kumimoji="0" lang="en-US" sz="2400" b="1" i="0" u="none" strike="noStrike" kern="100" cap="none" spc="0" normalizeH="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sz="2400" b="1" i="0" u="none" strike="noStrike" kern="1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Census Tract) - level </a:t>
            </a:r>
            <a:endParaRPr kumimoji="0" lang="en-US" sz="2400" b="0" i="0" u="none" strike="noStrike" kern="1200" cap="none" spc="0" normalizeH="0" baseline="0" noProof="0" dirty="0">
              <a:ln>
                <a:noFill/>
              </a:ln>
              <a:solidFill>
                <a:srgbClr val="0000FF"/>
              </a:solidFill>
              <a:effectLst/>
              <a:uLnTx/>
              <a:uFillTx/>
              <a:latin typeface="微软雅黑"/>
              <a:ea typeface="微软雅黑"/>
            </a:endParaRPr>
          </a:p>
        </p:txBody>
      </p:sp>
      <p:sp>
        <p:nvSpPr>
          <p:cNvPr id="23" name="TextBox 22">
            <a:extLst>
              <a:ext uri="{FF2B5EF4-FFF2-40B4-BE49-F238E27FC236}">
                <a16:creationId xmlns:a16="http://schemas.microsoft.com/office/drawing/2014/main" id="{47176364-CB74-42E6-B5A7-EB79904C4C61}"/>
              </a:ext>
            </a:extLst>
          </p:cNvPr>
          <p:cNvSpPr txBox="1"/>
          <p:nvPr/>
        </p:nvSpPr>
        <p:spPr>
          <a:xfrm>
            <a:off x="6013174" y="828849"/>
            <a:ext cx="596157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Proximity Analysis for MP Risks and EJ</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25" name="TextBox 24">
            <a:extLst>
              <a:ext uri="{FF2B5EF4-FFF2-40B4-BE49-F238E27FC236}">
                <a16:creationId xmlns:a16="http://schemas.microsoft.com/office/drawing/2014/main" id="{5D1FDDCC-C590-4F9B-B6E4-C2C088BC2AB1}"/>
              </a:ext>
            </a:extLst>
          </p:cNvPr>
          <p:cNvSpPr txBox="1"/>
          <p:nvPr/>
        </p:nvSpPr>
        <p:spPr>
          <a:xfrm>
            <a:off x="937043" y="823683"/>
            <a:ext cx="6117770" cy="461665"/>
          </a:xfrm>
          <a:prstGeom prst="rect">
            <a:avLst/>
          </a:prstGeom>
          <a:noFill/>
        </p:spPr>
        <p:txBody>
          <a:bodyPr wrap="square">
            <a:spAutoFit/>
          </a:bodyPr>
          <a:lstStyle/>
          <a:p>
            <a:r>
              <a:rPr kumimoji="0" lang="en-US" sz="2400" b="1" i="0" u="none" strike="noStrike" kern="1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rPr>
              <a:t>Currently in NEXUS</a:t>
            </a:r>
            <a:endParaRPr lang="en-US" sz="2400" dirty="0"/>
          </a:p>
        </p:txBody>
      </p:sp>
      <p:sp>
        <p:nvSpPr>
          <p:cNvPr id="24" name="Slide Number Placeholder 1">
            <a:extLst>
              <a:ext uri="{FF2B5EF4-FFF2-40B4-BE49-F238E27FC236}">
                <a16:creationId xmlns:a16="http://schemas.microsoft.com/office/drawing/2014/main" id="{A81D682E-10E2-4CDE-BFED-70CC31AEEAB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0183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8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800"/>
                            </p:stCondLst>
                            <p:childTnLst>
                              <p:par>
                                <p:cTn id="17" presetID="1" presetClass="entr" presetSubtype="0" fill="hold" nodeType="afterEffect">
                                  <p:stCondLst>
                                    <p:cond delay="6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11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1900"/>
                            </p:stCondLst>
                            <p:childTnLst>
                              <p:par>
                                <p:cTn id="22" presetID="1" presetClass="entr" presetSubtype="0" fill="hold" grpId="0" nodeType="afterEffect">
                                  <p:stCondLst>
                                    <p:cond delay="50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a:extLst>
              <a:ext uri="{FF2B5EF4-FFF2-40B4-BE49-F238E27FC236}">
                <a16:creationId xmlns:a16="http://schemas.microsoft.com/office/drawing/2014/main" id="{18711574-8008-4EB2-BD8E-97300418E2E2}"/>
              </a:ext>
            </a:extLst>
          </p:cNvPr>
          <p:cNvPicPr>
            <a:picLocks noChangeAspect="1"/>
          </p:cNvPicPr>
          <p:nvPr/>
        </p:nvPicPr>
        <p:blipFill>
          <a:blip r:embed="rId2"/>
          <a:stretch>
            <a:fillRect/>
          </a:stretch>
        </p:blipFill>
        <p:spPr>
          <a:xfrm>
            <a:off x="8481646" y="814806"/>
            <a:ext cx="3692482" cy="2194599"/>
          </a:xfrm>
          <a:prstGeom prst="rect">
            <a:avLst/>
          </a:prstGeom>
        </p:spPr>
      </p:pic>
      <p:pic>
        <p:nvPicPr>
          <p:cNvPr id="4" name="图片 3">
            <a:extLst>
              <a:ext uri="{FF2B5EF4-FFF2-40B4-BE49-F238E27FC236}">
                <a16:creationId xmlns:a16="http://schemas.microsoft.com/office/drawing/2014/main" id="{527401FB-5B95-4F17-A48B-1D3F31D5ADC8}"/>
              </a:ext>
            </a:extLst>
          </p:cNvPr>
          <p:cNvPicPr>
            <a:picLocks noChangeAspect="1"/>
          </p:cNvPicPr>
          <p:nvPr/>
        </p:nvPicPr>
        <p:blipFill>
          <a:blip r:embed="rId3"/>
          <a:stretch>
            <a:fillRect/>
          </a:stretch>
        </p:blipFill>
        <p:spPr>
          <a:xfrm>
            <a:off x="143772" y="814806"/>
            <a:ext cx="8277225" cy="5884205"/>
          </a:xfrm>
          <a:prstGeom prst="rect">
            <a:avLst/>
          </a:prstGeom>
          <a:ln>
            <a:solidFill>
              <a:schemeClr val="tx1"/>
            </a:solidFill>
          </a:ln>
        </p:spPr>
      </p:pic>
      <p:sp>
        <p:nvSpPr>
          <p:cNvPr id="2" name="标题 1">
            <a:extLst>
              <a:ext uri="{FF2B5EF4-FFF2-40B4-BE49-F238E27FC236}">
                <a16:creationId xmlns:a16="http://schemas.microsoft.com/office/drawing/2014/main" id="{5A0102C8-5694-4874-9E3C-03AA7A3F60A7}"/>
              </a:ext>
            </a:extLst>
          </p:cNvPr>
          <p:cNvSpPr>
            <a:spLocks noGrp="1"/>
          </p:cNvSpPr>
          <p:nvPr>
            <p:ph type="title"/>
          </p:nvPr>
        </p:nvSpPr>
        <p:spPr>
          <a:xfrm>
            <a:off x="204281" y="51984"/>
            <a:ext cx="11828833" cy="669103"/>
          </a:xfrm>
        </p:spPr>
        <p:txBody>
          <a:bodyPr/>
          <a:lstStyle/>
          <a:p>
            <a:r>
              <a:rPr lang="en-US" dirty="0">
                <a:solidFill>
                  <a:srgbClr val="FFFF00"/>
                </a:solidFill>
                <a:latin typeface="Arial" panose="020B0604020202020204" pitchFamily="34" charset="0"/>
                <a:cs typeface="Arial" panose="020B0604020202020204" pitchFamily="34" charset="0"/>
              </a:rPr>
              <a:t>Proximity Analysis: </a:t>
            </a:r>
            <a:r>
              <a:rPr lang="en-US" dirty="0">
                <a:latin typeface="Arial" panose="020B0604020202020204" pitchFamily="34" charset="0"/>
                <a:cs typeface="Arial" panose="020B0604020202020204" pitchFamily="34" charset="0"/>
              </a:rPr>
              <a:t>Select</a:t>
            </a:r>
            <a:r>
              <a:rPr lang="en-US" dirty="0">
                <a:solidFill>
                  <a:srgbClr val="FFFF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“Location” </a:t>
            </a:r>
            <a:r>
              <a:rPr lang="en-US" dirty="0">
                <a:solidFill>
                  <a:srgbClr val="FFFF00"/>
                </a:solidFill>
                <a:latin typeface="Arial" panose="020B0604020202020204" pitchFamily="34" charset="0"/>
                <a:cs typeface="Arial" panose="020B0604020202020204" pitchFamily="34" charset="0"/>
              </a:rPr>
              <a:t>&amp; </a:t>
            </a:r>
            <a:r>
              <a:rPr lang="en-US" dirty="0">
                <a:latin typeface="Arial" panose="020B0604020202020204" pitchFamily="34" charset="0"/>
                <a:cs typeface="Arial" panose="020B0604020202020204" pitchFamily="34" charset="0"/>
              </a:rPr>
              <a:t>“Radius”</a:t>
            </a:r>
          </a:p>
        </p:txBody>
      </p:sp>
      <p:pic>
        <p:nvPicPr>
          <p:cNvPr id="6" name="图片 5">
            <a:extLst>
              <a:ext uri="{FF2B5EF4-FFF2-40B4-BE49-F238E27FC236}">
                <a16:creationId xmlns:a16="http://schemas.microsoft.com/office/drawing/2014/main" id="{2A577CAE-1D9A-4E5D-9F54-E1514F9720A0}"/>
              </a:ext>
            </a:extLst>
          </p:cNvPr>
          <p:cNvPicPr>
            <a:picLocks noChangeAspect="1"/>
          </p:cNvPicPr>
          <p:nvPr/>
        </p:nvPicPr>
        <p:blipFill>
          <a:blip r:embed="rId4"/>
          <a:stretch>
            <a:fillRect/>
          </a:stretch>
        </p:blipFill>
        <p:spPr>
          <a:xfrm>
            <a:off x="50856" y="3600918"/>
            <a:ext cx="3398538" cy="3060334"/>
          </a:xfrm>
          <a:prstGeom prst="rect">
            <a:avLst/>
          </a:prstGeom>
          <a:ln>
            <a:solidFill>
              <a:schemeClr val="tx1"/>
            </a:solidFill>
          </a:ln>
        </p:spPr>
      </p:pic>
      <p:sp>
        <p:nvSpPr>
          <p:cNvPr id="7" name="矩形 6">
            <a:extLst>
              <a:ext uri="{FF2B5EF4-FFF2-40B4-BE49-F238E27FC236}">
                <a16:creationId xmlns:a16="http://schemas.microsoft.com/office/drawing/2014/main" id="{FA2F08B3-4337-4641-8290-F2D790AD4B1A}"/>
              </a:ext>
            </a:extLst>
          </p:cNvPr>
          <p:cNvSpPr/>
          <p:nvPr/>
        </p:nvSpPr>
        <p:spPr bwMode="auto">
          <a:xfrm>
            <a:off x="3080077" y="1293135"/>
            <a:ext cx="1202308" cy="22301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8" name="直接箭头连接符 7">
            <a:extLst>
              <a:ext uri="{FF2B5EF4-FFF2-40B4-BE49-F238E27FC236}">
                <a16:creationId xmlns:a16="http://schemas.microsoft.com/office/drawing/2014/main" id="{F5F27046-1E87-47A6-957D-151C0E96FC1D}"/>
              </a:ext>
            </a:extLst>
          </p:cNvPr>
          <p:cNvCxnSpPr>
            <a:cxnSpLocks/>
          </p:cNvCxnSpPr>
          <p:nvPr/>
        </p:nvCxnSpPr>
        <p:spPr bwMode="auto">
          <a:xfrm>
            <a:off x="3835538" y="1564788"/>
            <a:ext cx="1320116" cy="2404097"/>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9" name="矩形 6">
            <a:extLst>
              <a:ext uri="{FF2B5EF4-FFF2-40B4-BE49-F238E27FC236}">
                <a16:creationId xmlns:a16="http://schemas.microsoft.com/office/drawing/2014/main" id="{DE50D4BC-D75D-4EA3-871B-AFA3ADB6F3CB}"/>
              </a:ext>
            </a:extLst>
          </p:cNvPr>
          <p:cNvSpPr/>
          <p:nvPr/>
        </p:nvSpPr>
        <p:spPr bwMode="auto">
          <a:xfrm>
            <a:off x="3041166" y="1503903"/>
            <a:ext cx="3398538" cy="223013"/>
          </a:xfrm>
          <a:prstGeom prst="rect">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0" name="直接箭头连接符 7">
            <a:extLst>
              <a:ext uri="{FF2B5EF4-FFF2-40B4-BE49-F238E27FC236}">
                <a16:creationId xmlns:a16="http://schemas.microsoft.com/office/drawing/2014/main" id="{30D8DA10-ED60-41D7-BBD5-6BF6E63B21AF}"/>
              </a:ext>
            </a:extLst>
          </p:cNvPr>
          <p:cNvCxnSpPr>
            <a:cxnSpLocks/>
          </p:cNvCxnSpPr>
          <p:nvPr/>
        </p:nvCxnSpPr>
        <p:spPr bwMode="auto">
          <a:xfrm>
            <a:off x="6439704" y="1748251"/>
            <a:ext cx="525295" cy="1354872"/>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cxnSp>
        <p:nvCxnSpPr>
          <p:cNvPr id="12" name="直接箭头连接符 7">
            <a:extLst>
              <a:ext uri="{FF2B5EF4-FFF2-40B4-BE49-F238E27FC236}">
                <a16:creationId xmlns:a16="http://schemas.microsoft.com/office/drawing/2014/main" id="{31C8C4DB-2338-4811-A51D-ECC63E28F77C}"/>
              </a:ext>
            </a:extLst>
          </p:cNvPr>
          <p:cNvCxnSpPr>
            <a:cxnSpLocks/>
          </p:cNvCxnSpPr>
          <p:nvPr/>
        </p:nvCxnSpPr>
        <p:spPr bwMode="auto">
          <a:xfrm>
            <a:off x="3041166" y="1784169"/>
            <a:ext cx="256505" cy="1902614"/>
          </a:xfrm>
          <a:prstGeom prst="straightConnector1">
            <a:avLst/>
          </a:prstGeom>
          <a:solidFill>
            <a:schemeClr val="accent1"/>
          </a:solidFill>
          <a:ln w="38100" cap="flat" cmpd="sng" algn="ctr">
            <a:solidFill>
              <a:srgbClr val="0066FF"/>
            </a:solidFill>
            <a:prstDash val="dash"/>
            <a:round/>
            <a:headEnd type="none" w="med" len="med"/>
            <a:tailEnd type="arrow" w="med" len="med"/>
          </a:ln>
          <a:effectLst/>
        </p:spPr>
      </p:cxnSp>
      <p:pic>
        <p:nvPicPr>
          <p:cNvPr id="14" name="图片 2">
            <a:extLst>
              <a:ext uri="{FF2B5EF4-FFF2-40B4-BE49-F238E27FC236}">
                <a16:creationId xmlns:a16="http://schemas.microsoft.com/office/drawing/2014/main" id="{7803DBA7-B281-46EF-A951-16B0B21A6D1B}"/>
              </a:ext>
            </a:extLst>
          </p:cNvPr>
          <p:cNvPicPr>
            <a:picLocks noChangeAspect="1"/>
          </p:cNvPicPr>
          <p:nvPr/>
        </p:nvPicPr>
        <p:blipFill>
          <a:blip r:embed="rId5"/>
          <a:stretch>
            <a:fillRect/>
          </a:stretch>
        </p:blipFill>
        <p:spPr>
          <a:xfrm>
            <a:off x="7131321" y="3429000"/>
            <a:ext cx="5060679" cy="3480780"/>
          </a:xfrm>
          <a:prstGeom prst="rect">
            <a:avLst/>
          </a:prstGeom>
          <a:ln>
            <a:solidFill>
              <a:schemeClr val="tx1"/>
            </a:solidFill>
          </a:ln>
        </p:spPr>
      </p:pic>
      <p:cxnSp>
        <p:nvCxnSpPr>
          <p:cNvPr id="16" name="直接箭头连接符 7">
            <a:extLst>
              <a:ext uri="{FF2B5EF4-FFF2-40B4-BE49-F238E27FC236}">
                <a16:creationId xmlns:a16="http://schemas.microsoft.com/office/drawing/2014/main" id="{A3B31319-73EE-4DC1-A34A-D4CBC702BE5A}"/>
              </a:ext>
            </a:extLst>
          </p:cNvPr>
          <p:cNvCxnSpPr>
            <a:cxnSpLocks/>
            <a:stCxn id="22" idx="2"/>
          </p:cNvCxnSpPr>
          <p:nvPr/>
        </p:nvCxnSpPr>
        <p:spPr bwMode="auto">
          <a:xfrm>
            <a:off x="7987730" y="1835961"/>
            <a:ext cx="940768" cy="156213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19" name="TextBox 18">
            <a:extLst>
              <a:ext uri="{FF2B5EF4-FFF2-40B4-BE49-F238E27FC236}">
                <a16:creationId xmlns:a16="http://schemas.microsoft.com/office/drawing/2014/main" id="{8714B26C-E1D8-435E-8989-FB90B99044C8}"/>
              </a:ext>
            </a:extLst>
          </p:cNvPr>
          <p:cNvSpPr txBox="1"/>
          <p:nvPr/>
        </p:nvSpPr>
        <p:spPr>
          <a:xfrm>
            <a:off x="-126145" y="3179793"/>
            <a:ext cx="2973849" cy="707886"/>
          </a:xfrm>
          <a:prstGeom prst="rect">
            <a:avLst/>
          </a:prstGeom>
          <a:noFill/>
        </p:spPr>
        <p:txBody>
          <a:bodyPr wrap="square">
            <a:spAutoFit/>
          </a:bodyPr>
          <a:lstStyle/>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Choice of </a:t>
            </a:r>
          </a:p>
          <a:p>
            <a:pPr algn="ctr"/>
            <a:r>
              <a:rPr lang="en-US" sz="20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Selecting a Location</a:t>
            </a:r>
          </a:p>
        </p:txBody>
      </p:sp>
      <p:sp>
        <p:nvSpPr>
          <p:cNvPr id="17" name="TextBox 16">
            <a:extLst>
              <a:ext uri="{FF2B5EF4-FFF2-40B4-BE49-F238E27FC236}">
                <a16:creationId xmlns:a16="http://schemas.microsoft.com/office/drawing/2014/main" id="{F3976081-D6D6-4F6B-AD73-E30513C499E8}"/>
              </a:ext>
            </a:extLst>
          </p:cNvPr>
          <p:cNvSpPr txBox="1"/>
          <p:nvPr/>
        </p:nvSpPr>
        <p:spPr>
          <a:xfrm>
            <a:off x="4375301" y="1125743"/>
            <a:ext cx="2559952" cy="400110"/>
          </a:xfrm>
          <a:prstGeom prst="rect">
            <a:avLst/>
          </a:prstGeom>
          <a:noFill/>
        </p:spPr>
        <p:txBody>
          <a:bodyPr wrap="square">
            <a:spAutoFit/>
          </a:bodyPr>
          <a:lstStyle/>
          <a:p>
            <a:pPr algn="ctr"/>
            <a:r>
              <a:rPr lang="en-US" sz="20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Select “Radius”</a:t>
            </a:r>
            <a:endParaRPr lang="en-US" sz="2000" dirty="0">
              <a:solidFill>
                <a:srgbClr val="0000FF"/>
              </a:solidFill>
            </a:endParaRPr>
          </a:p>
        </p:txBody>
      </p:sp>
      <p:cxnSp>
        <p:nvCxnSpPr>
          <p:cNvPr id="20" name="直接箭头连接符 7">
            <a:extLst>
              <a:ext uri="{FF2B5EF4-FFF2-40B4-BE49-F238E27FC236}">
                <a16:creationId xmlns:a16="http://schemas.microsoft.com/office/drawing/2014/main" id="{5040E3E5-40A3-481F-B52E-B03E859C8B69}"/>
              </a:ext>
            </a:extLst>
          </p:cNvPr>
          <p:cNvCxnSpPr>
            <a:cxnSpLocks/>
          </p:cNvCxnSpPr>
          <p:nvPr/>
        </p:nvCxnSpPr>
        <p:spPr bwMode="auto">
          <a:xfrm flipV="1">
            <a:off x="7354957" y="1293136"/>
            <a:ext cx="1390467" cy="302762"/>
          </a:xfrm>
          <a:prstGeom prst="straightConnector1">
            <a:avLst/>
          </a:prstGeom>
          <a:solidFill>
            <a:schemeClr val="accent1"/>
          </a:solidFill>
          <a:ln w="38100" cap="flat" cmpd="sng" algn="ctr">
            <a:solidFill>
              <a:srgbClr val="00B050"/>
            </a:solidFill>
            <a:prstDash val="solid"/>
            <a:round/>
            <a:headEnd type="none" w="med" len="med"/>
            <a:tailEnd type="arrow" w="med" len="med"/>
          </a:ln>
          <a:effectLst/>
        </p:spPr>
      </p:cxnSp>
      <p:sp>
        <p:nvSpPr>
          <p:cNvPr id="21" name="矩形 6">
            <a:extLst>
              <a:ext uri="{FF2B5EF4-FFF2-40B4-BE49-F238E27FC236}">
                <a16:creationId xmlns:a16="http://schemas.microsoft.com/office/drawing/2014/main" id="{44D0643B-7BBD-4B34-A014-8AAFE1EB6BAF}"/>
              </a:ext>
            </a:extLst>
          </p:cNvPr>
          <p:cNvSpPr/>
          <p:nvPr/>
        </p:nvSpPr>
        <p:spPr bwMode="auto">
          <a:xfrm>
            <a:off x="6786092" y="1626805"/>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2" name="矩形 6">
            <a:extLst>
              <a:ext uri="{FF2B5EF4-FFF2-40B4-BE49-F238E27FC236}">
                <a16:creationId xmlns:a16="http://schemas.microsoft.com/office/drawing/2014/main" id="{E534A39C-99C5-421C-A673-6A1281DF76C0}"/>
              </a:ext>
            </a:extLst>
          </p:cNvPr>
          <p:cNvSpPr/>
          <p:nvPr/>
        </p:nvSpPr>
        <p:spPr bwMode="auto">
          <a:xfrm>
            <a:off x="7624292" y="1630120"/>
            <a:ext cx="726876" cy="20584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3" name="Slide Number Placeholder 1">
            <a:extLst>
              <a:ext uri="{FF2B5EF4-FFF2-40B4-BE49-F238E27FC236}">
                <a16:creationId xmlns:a16="http://schemas.microsoft.com/office/drawing/2014/main" id="{93F40302-761B-4C37-8853-AF8B617CE150}"/>
              </a:ext>
            </a:extLst>
          </p:cNvPr>
          <p:cNvSpPr txBox="1">
            <a:spLocks/>
          </p:cNvSpPr>
          <p:nvPr/>
        </p:nvSpPr>
        <p:spPr>
          <a:xfrm>
            <a:off x="9926798" y="6618298"/>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6EF97FA5-94DB-459B-8E5D-031A45794050}" type="slidenum">
              <a:rPr lang="en-US" sz="1350">
                <a:solidFill>
                  <a:prstClr val="black">
                    <a:tint val="75000"/>
                  </a:prstClr>
                </a:solidFill>
                <a:latin typeface="Arial" pitchFamily="34" charset="0"/>
                <a:ea typeface="ＭＳ Ｐゴシック"/>
              </a:rPr>
              <a:pPr algn="r" fontAlgn="base">
                <a:spcBef>
                  <a:spcPct val="0"/>
                </a:spcBef>
                <a:spcAft>
                  <a:spcPct val="0"/>
                </a:spcAft>
                <a:defRPr/>
              </a:pPr>
              <a:t>32</a:t>
            </a:fld>
            <a:endParaRPr lang="en-US" sz="1350" dirty="0">
              <a:solidFill>
                <a:prstClr val="black">
                  <a:tint val="75000"/>
                </a:prstClr>
              </a:solidFill>
              <a:latin typeface="Arial" pitchFamily="34" charset="0"/>
              <a:ea typeface="ＭＳ Ｐゴシック"/>
            </a:endParaRPr>
          </a:p>
        </p:txBody>
      </p:sp>
      <p:sp>
        <p:nvSpPr>
          <p:cNvPr id="3" name="Oval 2">
            <a:extLst>
              <a:ext uri="{FF2B5EF4-FFF2-40B4-BE49-F238E27FC236}">
                <a16:creationId xmlns:a16="http://schemas.microsoft.com/office/drawing/2014/main" id="{7FA32790-CA12-49EC-9EE0-979FCEEB65F1}"/>
              </a:ext>
            </a:extLst>
          </p:cNvPr>
          <p:cNvSpPr/>
          <p:nvPr/>
        </p:nvSpPr>
        <p:spPr bwMode="auto">
          <a:xfrm>
            <a:off x="11467154" y="6166883"/>
            <a:ext cx="652296" cy="680483"/>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4" name="Oval 23">
            <a:extLst>
              <a:ext uri="{FF2B5EF4-FFF2-40B4-BE49-F238E27FC236}">
                <a16:creationId xmlns:a16="http://schemas.microsoft.com/office/drawing/2014/main" id="{85DB7396-7F07-431A-B06D-FBE18DC46A85}"/>
              </a:ext>
            </a:extLst>
          </p:cNvPr>
          <p:cNvSpPr/>
          <p:nvPr/>
        </p:nvSpPr>
        <p:spPr bwMode="auto">
          <a:xfrm>
            <a:off x="8611180" y="6043194"/>
            <a:ext cx="2839448" cy="814806"/>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418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6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P spid="17" grpId="0"/>
      <p:bldP spid="21" grpId="0" animBg="1"/>
      <p:bldP spid="22" grpId="0" animBg="1"/>
      <p:bldP spid="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“NEXUS 2.0”Demo</a:t>
            </a:r>
            <a:endParaRPr lang="en-US" sz="5400" dirty="0">
              <a:solidFill>
                <a:srgbClr val="FFFF00"/>
              </a:solidFill>
            </a:endParaRP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057766"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NEXUS </a:t>
            </a:r>
            <a:r>
              <a:rPr lang="en-US" altLang="zh-CN" sz="2800" dirty="0">
                <a:solidFill>
                  <a:srgbClr val="000000"/>
                </a:solidFill>
                <a:latin typeface="Arial" panose="020B0604020202020204" pitchFamily="34" charset="0"/>
                <a:ea typeface="ＭＳ Ｐゴシック" pitchFamily="84" charset="-128"/>
                <a:cs typeface="Arial" panose="020B0604020202020204" pitchFamily="34" charset="0"/>
              </a:rPr>
              <a:t>2.0</a:t>
            </a:r>
            <a:r>
              <a:rPr kumimoji="0" lang="en-US" altLang="zh-CN"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 “Quick Tutorial” slides attached</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
        <p:nvSpPr>
          <p:cNvPr id="5" name="Rectangle 4">
            <a:extLst>
              <a:ext uri="{FF2B5EF4-FFF2-40B4-BE49-F238E27FC236}">
                <a16:creationId xmlns:a16="http://schemas.microsoft.com/office/drawing/2014/main" id="{8B053185-9EE8-4FFE-953A-E35B1F73A9C9}"/>
              </a:ext>
            </a:extLst>
          </p:cNvPr>
          <p:cNvSpPr/>
          <p:nvPr/>
        </p:nvSpPr>
        <p:spPr>
          <a:xfrm>
            <a:off x="1940808" y="5967551"/>
            <a:ext cx="8087470" cy="70788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rPr>
              <a:t>Carey Jang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i="1" dirty="0">
                <a:solidFill>
                  <a:srgbClr val="000000"/>
                </a:solidFill>
                <a:latin typeface="Arial" panose="020B0604020202020204" pitchFamily="34" charset="0"/>
                <a:ea typeface="ＭＳ Ｐゴシック" pitchFamily="84" charset="-128"/>
                <a:cs typeface="Arial" panose="020B0604020202020204" pitchFamily="34" charset="0"/>
              </a:rPr>
              <a:t>OAR/OAQPS/AQAD/Air Quality Modeling Group, September 2021</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7" name="TextBox 6">
            <a:extLst>
              <a:ext uri="{FF2B5EF4-FFF2-40B4-BE49-F238E27FC236}">
                <a16:creationId xmlns:a16="http://schemas.microsoft.com/office/drawing/2014/main" id="{35B2F2FC-7872-4284-BF58-190DD37782DE}"/>
              </a:ext>
            </a:extLst>
          </p:cNvPr>
          <p:cNvSpPr txBox="1"/>
          <p:nvPr/>
        </p:nvSpPr>
        <p:spPr>
          <a:xfrm>
            <a:off x="914400" y="4472230"/>
            <a:ext cx="10284737"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微软雅黑"/>
                <a:cs typeface="+mn-cs"/>
              </a:rPr>
              <a:t>Download “NEXUS” tool at: </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hlinkClick r:id="rId2"/>
              </a:rPr>
              <a:t>https://gaftp.epa.gov/aqmg/cjang/NEXUS/NEXUS</a:t>
            </a:r>
            <a:r>
              <a:rPr kumimoji="0" lang="en-US" sz="20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 2.0/*</a:t>
            </a:r>
            <a:endPar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p:txBody>
      </p:sp>
      <p:sp>
        <p:nvSpPr>
          <p:cNvPr id="9" name="Slide Number Placeholder 1">
            <a:extLst>
              <a:ext uri="{FF2B5EF4-FFF2-40B4-BE49-F238E27FC236}">
                <a16:creationId xmlns:a16="http://schemas.microsoft.com/office/drawing/2014/main" id="{80DBA0E8-1122-4B82-81DB-F94A93C10DF6}"/>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43495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8641C7-CA84-4E25-BFD7-4465BF84E1E4}"/>
              </a:ext>
            </a:extLst>
          </p:cNvPr>
          <p:cNvPicPr>
            <a:picLocks noChangeAspect="1"/>
          </p:cNvPicPr>
          <p:nvPr/>
        </p:nvPicPr>
        <p:blipFill>
          <a:blip r:embed="rId3"/>
          <a:stretch>
            <a:fillRect/>
          </a:stretch>
        </p:blipFill>
        <p:spPr>
          <a:xfrm>
            <a:off x="351557" y="847622"/>
            <a:ext cx="11182353" cy="5788408"/>
          </a:xfrm>
          <a:prstGeom prst="rect">
            <a:avLst/>
          </a:prstGeom>
          <a:noFill/>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2.0” Demo: </a:t>
            </a:r>
            <a:r>
              <a:rPr lang="en-US" altLang="zh-CN" sz="3600" dirty="0">
                <a:solidFill>
                  <a:srgbClr val="FFFF00"/>
                </a:solidFill>
                <a:latin typeface="Arial" panose="020B0604020202020204" pitchFamily="34" charset="0"/>
                <a:cs typeface="Arial" panose="020B0604020202020204" pitchFamily="34" charset="0"/>
              </a:rPr>
              <a:t>2017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4714954"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Launching Page </a:t>
            </a:r>
            <a:endParaRPr kumimoji="0" lang="en-US" sz="3200" b="1"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6326155" y="1645687"/>
            <a:ext cx="5287815"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Roadmap for Demo: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rPr>
              <a:t>(Use example cases)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National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Use “NEXUS” across pollutants to provide an initial “SCREEN” at the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national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level by providing an indicator where there may be a common set of sources contributing to multi-pollutant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Regional View</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微软雅黑"/>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Dial into a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region or area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of interest to understand the pollutant/source connections, and potential for more effective and efficient multi-pollutant solution.</a:t>
            </a:r>
          </a:p>
        </p:txBody>
      </p:sp>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rPr>
              <a:t>2008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84" charset="-128"/>
              <a:cs typeface="+mn-cs"/>
            </a:endParaRPr>
          </a:p>
        </p:txBody>
      </p:sp>
      <p:sp>
        <p:nvSpPr>
          <p:cNvPr id="8" name="Slide Number Placeholder 1">
            <a:extLst>
              <a:ext uri="{FF2B5EF4-FFF2-40B4-BE49-F238E27FC236}">
                <a16:creationId xmlns:a16="http://schemas.microsoft.com/office/drawing/2014/main" id="{FE5691BA-98DB-4314-99FB-B876E811921D}"/>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8041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7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2.0”:  </a:t>
            </a:r>
            <a:br>
              <a:rPr lang="en-US" sz="4800" i="1" dirty="0"/>
            </a:br>
            <a:r>
              <a:rPr lang="en-US" sz="4800" dirty="0">
                <a:solidFill>
                  <a:srgbClr val="FFFF00"/>
                </a:solidFill>
              </a:rPr>
              <a:t>Quick Tutorial</a:t>
            </a:r>
          </a:p>
        </p:txBody>
      </p:sp>
      <p:sp>
        <p:nvSpPr>
          <p:cNvPr id="6" name="Rectangle 5">
            <a:extLst>
              <a:ext uri="{FF2B5EF4-FFF2-40B4-BE49-F238E27FC236}">
                <a16:creationId xmlns:a16="http://schemas.microsoft.com/office/drawing/2014/main" id="{6BB04977-8A2D-433A-BFBB-9A84B4907651}"/>
              </a:ext>
            </a:extLst>
          </p:cNvPr>
          <p:cNvSpPr/>
          <p:nvPr/>
        </p:nvSpPr>
        <p:spPr>
          <a:xfrm>
            <a:off x="798157" y="3787036"/>
            <a:ext cx="10595686" cy="26314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微软雅黑"/>
                <a:cs typeface="+mn-cs"/>
              </a:rPr>
              <a:t>Download “NEXUS” tool: </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The “NEXUS </a:t>
            </a:r>
            <a:r>
              <a:rPr lang="en-US" sz="2400" dirty="0">
                <a:solidFill>
                  <a:prstClr val="black"/>
                </a:solidFill>
                <a:latin typeface="Calibri"/>
                <a:ea typeface="微软雅黑"/>
              </a:rPr>
              <a:t>2.0</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 package (“NEXUS </a:t>
            </a:r>
            <a:r>
              <a:rPr lang="en-US" sz="2400" dirty="0">
                <a:solidFill>
                  <a:prstClr val="black"/>
                </a:solidFill>
                <a:latin typeface="Calibri"/>
                <a:ea typeface="微软雅黑"/>
              </a:rPr>
              <a:t>2.0</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 Setup.exe” &amp; “NEXUS </a:t>
            </a:r>
            <a:r>
              <a:rPr lang="en-US" sz="2400" dirty="0">
                <a:solidFill>
                  <a:prstClr val="black"/>
                </a:solidFill>
                <a:latin typeface="Calibri"/>
                <a:ea typeface="微软雅黑"/>
              </a:rPr>
              <a:t>2.0</a:t>
            </a:r>
            <a:r>
              <a:rPr kumimoji="0" lang="en-US" sz="2400" b="0" i="0" u="none" strike="noStrike" kern="1200" cap="none" spc="0" normalizeH="0" baseline="0" noProof="0" dirty="0">
                <a:ln>
                  <a:noFill/>
                </a:ln>
                <a:solidFill>
                  <a:prstClr val="black"/>
                </a:solidFill>
                <a:effectLst/>
                <a:uLnTx/>
                <a:uFillTx/>
                <a:latin typeface="Calibri"/>
                <a:ea typeface="微软雅黑"/>
                <a:cs typeface="+mn-cs"/>
              </a:rPr>
              <a:t> Data.exe”: run both “*.exe” files to install) can be downloaded </a:t>
            </a:r>
            <a:r>
              <a:rPr kumimoji="0" lang="en-US" sz="2400" b="0" i="0" u="none" strike="noStrike" kern="1200" cap="none" spc="0" normalizeH="0" baseline="0" noProof="0" dirty="0">
                <a:ln>
                  <a:noFill/>
                </a:ln>
                <a:solidFill>
                  <a:prstClr val="black"/>
                </a:solidFill>
                <a:effectLst/>
                <a:uLnTx/>
                <a:uFillTx/>
                <a:latin typeface="Calibri"/>
                <a:ea typeface="ＭＳ Ｐゴシック" pitchFamily="84" charset="-128"/>
                <a:cs typeface="+mn-cs"/>
              </a:rPr>
              <a:t>at EPA’s new FTP 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	</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https://gaftp.epa.gov/aqmg/cjang/NEXUS/NEXUS </a:t>
            </a:r>
            <a:r>
              <a:rPr lang="en-US" sz="2400" i="1" u="sng" dirty="0">
                <a:solidFill>
                  <a:srgbClr val="0000FF"/>
                </a:solidFill>
                <a:latin typeface="Calibri" panose="020F0502020204030204" pitchFamily="34" charset="0"/>
                <a:ea typeface="ＭＳ Ｐゴシック" pitchFamily="84" charset="-128"/>
                <a:cs typeface="Calibri" panose="020F0502020204030204" pitchFamily="34" charset="0"/>
              </a:rPr>
              <a:t>2.0</a:t>
            </a:r>
            <a:r>
              <a:rPr kumimoji="0" lang="en-US" sz="24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rPr>
              <a:t>/*</a:t>
            </a:r>
            <a:endParaRPr kumimoji="0" lang="en-US" sz="2800" b="0" i="1" u="sng" strike="noStrike" kern="1200" cap="none" spc="0" normalizeH="0" baseline="0" noProof="0" dirty="0">
              <a:ln>
                <a:noFill/>
              </a:ln>
              <a:solidFill>
                <a:srgbClr val="0000FF"/>
              </a:solidFill>
              <a:effectLst/>
              <a:uLnTx/>
              <a:uFillTx/>
              <a:latin typeface="Calibri" panose="020F0502020204030204" pitchFamily="34" charset="0"/>
              <a:ea typeface="ＭＳ Ｐゴシック" pitchFamily="84" charset="-128"/>
              <a:cs typeface="Calibri" panose="020F050202020403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endParaRPr kumimoji="0" lang="en-US" altLang="zh-CN" sz="9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endParaRPr>
          </a:p>
          <a:p>
            <a:pPr marL="685800" marR="0" lvl="0" indent="-630238" algn="l" defTabSz="914400" rtl="0" eaLnBrk="0" fontAlgn="base" latinLnBrk="0" hangingPunct="0">
              <a:lnSpc>
                <a:spcPct val="100000"/>
              </a:lnSpc>
              <a:spcBef>
                <a:spcPct val="0"/>
              </a:spcBef>
              <a:spcAft>
                <a:spcPct val="0"/>
              </a:spcAft>
              <a:buClrTx/>
              <a:buSzTx/>
              <a:buFontTx/>
              <a:buNone/>
              <a:tabLst/>
              <a:defRPr/>
            </a:pPr>
            <a:r>
              <a:rPr kumimoji="0" lang="en-US" altLang="zh-CN" sz="2000" b="1"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Note</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Check “</a:t>
            </a:r>
            <a:r>
              <a:rPr kumimoji="0" lang="en-US" altLang="zh-CN" sz="2000" b="0" i="1" u="sng"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(\tool\*, \result\*)</a:t>
            </a:r>
            <a:r>
              <a:rPr kumimoji="0" lang="en-US" altLang="zh-CN" sz="2000" b="0" i="1" u="none" strike="noStrike" kern="1200" cap="none" spc="0" normalizeH="0" baseline="0" noProof="0" dirty="0">
                <a:ln>
                  <a:noFill/>
                </a:ln>
                <a:solidFill>
                  <a:srgbClr val="7030A0"/>
                </a:solidFill>
                <a:effectLst/>
                <a:uLnTx/>
                <a:uFillTx/>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7" name="TextBox 6">
            <a:extLst>
              <a:ext uri="{FF2B5EF4-FFF2-40B4-BE49-F238E27FC236}">
                <a16:creationId xmlns:a16="http://schemas.microsoft.com/office/drawing/2014/main" id="{C66B37DF-A208-4870-AA99-4AA07F5775AA}"/>
              </a:ext>
            </a:extLst>
          </p:cNvPr>
          <p:cNvSpPr txBox="1"/>
          <p:nvPr/>
        </p:nvSpPr>
        <p:spPr>
          <a:xfrm>
            <a:off x="2831592" y="314189"/>
            <a:ext cx="6122124" cy="1015663"/>
          </a:xfrm>
          <a:prstGeom prst="rect">
            <a:avLst/>
          </a:prstGeom>
          <a:noFill/>
        </p:spPr>
        <p:txBody>
          <a:bodyPr wrap="square">
            <a:spAutoFit/>
          </a:bodyPr>
          <a:lstStyle/>
          <a:p>
            <a:pPr algn="ctr"/>
            <a:r>
              <a:rPr kumimoji="0" lang="en-US" sz="6000" b="1" i="0" u="none" strike="noStrike" kern="1200" cap="none" spc="0" normalizeH="0" baseline="0" noProof="0" dirty="0">
                <a:ln>
                  <a:noFill/>
                </a:ln>
                <a:solidFill>
                  <a:srgbClr val="0000FF"/>
                </a:solidFill>
                <a:effectLst/>
                <a:uLnTx/>
                <a:uFillTx/>
                <a:latin typeface="Arial Black" panose="020B0A04020102020204" pitchFamily="34" charset="0"/>
                <a:ea typeface="微软雅黑"/>
              </a:rPr>
              <a:t>Appendix</a:t>
            </a:r>
            <a:endParaRPr lang="en-US" sz="6000" dirty="0">
              <a:solidFill>
                <a:srgbClr val="0000FF"/>
              </a:solidFill>
              <a:latin typeface="Arial Black" panose="020B0A04020102020204" pitchFamily="34" charset="0"/>
            </a:endParaRPr>
          </a:p>
        </p:txBody>
      </p:sp>
      <p:sp>
        <p:nvSpPr>
          <p:cNvPr id="8" name="Slide Number Placeholder 1">
            <a:extLst>
              <a:ext uri="{FF2B5EF4-FFF2-40B4-BE49-F238E27FC236}">
                <a16:creationId xmlns:a16="http://schemas.microsoft.com/office/drawing/2014/main" id="{E2A4AFAF-8597-4298-9171-466CD618FDBE}"/>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586508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9F5BA47-7616-4FD2-A7C7-64680EB9C610}"/>
              </a:ext>
            </a:extLst>
          </p:cNvPr>
          <p:cNvPicPr>
            <a:picLocks noChangeAspect="1"/>
          </p:cNvPicPr>
          <p:nvPr/>
        </p:nvPicPr>
        <p:blipFill>
          <a:blip r:embed="rId3"/>
          <a:stretch>
            <a:fillRect/>
          </a:stretch>
        </p:blipFill>
        <p:spPr>
          <a:xfrm>
            <a:off x="1792795" y="788148"/>
            <a:ext cx="9661428" cy="603626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1808697" y="1295890"/>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2354753" y="2310302"/>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Hot link</a:t>
            </a: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0969538" y="1236951"/>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414410" y="1995148"/>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Slide Number Placeholder 1">
            <a:extLst>
              <a:ext uri="{FF2B5EF4-FFF2-40B4-BE49-F238E27FC236}">
                <a16:creationId xmlns:a16="http://schemas.microsoft.com/office/drawing/2014/main" id="{8925C770-F913-4FA0-B078-1C36FF4F2131}"/>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40447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7B3418D-5985-4161-9DA9-18403E3BFB89}"/>
              </a:ext>
            </a:extLst>
          </p:cNvPr>
          <p:cNvPicPr>
            <a:picLocks noChangeAspect="1"/>
          </p:cNvPicPr>
          <p:nvPr/>
        </p:nvPicPr>
        <p:blipFill>
          <a:blip r:embed="rId3"/>
          <a:stretch>
            <a:fillRect/>
          </a:stretch>
        </p:blipFill>
        <p:spPr>
          <a:xfrm>
            <a:off x="1559150" y="829743"/>
            <a:ext cx="9573670" cy="591178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568066"/>
            <a:ext cx="1606153" cy="29294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3636445" y="2952135"/>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497532"/>
            <a:ext cx="1589863" cy="139143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3636445" y="4497532"/>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169216" y="1128552"/>
            <a:ext cx="776354" cy="1595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“File” to open or save a project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113654" y="1568066"/>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NEXUS project file name </a:t>
            </a:r>
          </a:p>
        </p:txBody>
      </p:sp>
      <p:sp>
        <p:nvSpPr>
          <p:cNvPr id="16" name="Slide Number Placeholder 1">
            <a:extLst>
              <a:ext uri="{FF2B5EF4-FFF2-40B4-BE49-F238E27FC236}">
                <a16:creationId xmlns:a16="http://schemas.microsoft.com/office/drawing/2014/main" id="{B7784C73-CB78-4343-A0E9-7EA0CF47BFBE}"/>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58363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0B4A30-0067-4331-B683-3D36EDDD089C}"/>
              </a:ext>
            </a:extLst>
          </p:cNvPr>
          <p:cNvPicPr>
            <a:picLocks noChangeAspect="1"/>
          </p:cNvPicPr>
          <p:nvPr/>
        </p:nvPicPr>
        <p:blipFill>
          <a:blip r:embed="rId3"/>
          <a:stretch>
            <a:fillRect/>
          </a:stretch>
        </p:blipFill>
        <p:spPr>
          <a:xfrm>
            <a:off x="1209224" y="946027"/>
            <a:ext cx="10391729" cy="5628853"/>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015150" y="1817703"/>
            <a:ext cx="984356" cy="9276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751236" y="1693036"/>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052471" y="6293309"/>
            <a:ext cx="438938" cy="13134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2819190" y="5528665"/>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1213804" y="1793850"/>
            <a:ext cx="1752033" cy="111981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1213806" y="3059594"/>
            <a:ext cx="1752031" cy="94627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1223330" y="4282790"/>
            <a:ext cx="1741605" cy="107733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027401" y="4401301"/>
            <a:ext cx="984357" cy="821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027401" y="3590812"/>
            <a:ext cx="971125" cy="5830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2052471" y="839576"/>
            <a:ext cx="2479631" cy="527164"/>
          </a:xfrm>
          <a:prstGeom prst="wedgeRoundRectCallout">
            <a:avLst>
              <a:gd name="adj1" fmla="val -46178"/>
              <a:gd name="adj2" fmla="val 117879"/>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015150" y="2842240"/>
            <a:ext cx="984356" cy="634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4988978" y="4173898"/>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“Slider bars” allow to select &amp; adjust “Ambient” and/or “Risk” threshold levels and displaying color map</a:t>
            </a:r>
          </a:p>
        </p:txBody>
      </p:sp>
      <p:sp>
        <p:nvSpPr>
          <p:cNvPr id="24" name="Slide Number Placeholder 1">
            <a:extLst>
              <a:ext uri="{FF2B5EF4-FFF2-40B4-BE49-F238E27FC236}">
                <a16:creationId xmlns:a16="http://schemas.microsoft.com/office/drawing/2014/main" id="{2E7A039C-F998-456F-8853-BCCD532909D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42126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96EF6A7-FF8E-4851-B34D-CFEE3CB1BAAF}"/>
              </a:ext>
            </a:extLst>
          </p:cNvPr>
          <p:cNvPicPr>
            <a:picLocks noChangeAspect="1"/>
          </p:cNvPicPr>
          <p:nvPr/>
        </p:nvPicPr>
        <p:blipFill>
          <a:blip r:embed="rId3"/>
          <a:stretch>
            <a:fillRect/>
          </a:stretch>
        </p:blipFill>
        <p:spPr>
          <a:xfrm>
            <a:off x="662597" y="836569"/>
            <a:ext cx="10872100" cy="588905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665254" y="5481428"/>
            <a:ext cx="1837422" cy="820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2502676" y="4249159"/>
            <a:ext cx="2076664" cy="145508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2477261" y="4094922"/>
            <a:ext cx="3374899" cy="204301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8" name="Speech Bubble: Rectangle with Corners Rounded 4">
            <a:extLst>
              <a:ext uri="{FF2B5EF4-FFF2-40B4-BE49-F238E27FC236}">
                <a16:creationId xmlns:a16="http://schemas.microsoft.com/office/drawing/2014/main" id="{828DC2B5-BA7B-460E-8AA5-59DA1DEDDDF8}"/>
              </a:ext>
            </a:extLst>
          </p:cNvPr>
          <p:cNvSpPr/>
          <p:nvPr/>
        </p:nvSpPr>
        <p:spPr>
          <a:xfrm>
            <a:off x="5655619" y="5195268"/>
            <a:ext cx="3914086" cy="1056024"/>
          </a:xfrm>
          <a:prstGeom prst="wedgeRoundRectCallout">
            <a:avLst>
              <a:gd name="adj1" fmla="val -43712"/>
              <a:gd name="adj2" fmla="val -14882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New EJ</a:t>
            </a:r>
            <a:r>
              <a:rPr lang="en-US" dirty="0">
                <a:solidFill>
                  <a:srgbClr val="0000FF"/>
                </a:solidFill>
                <a:latin typeface="Calibri"/>
                <a:ea typeface="微软雅黑"/>
              </a:rPr>
              <a:t>/Demographic metric is added to display in “Green dash”</a:t>
            </a:r>
            <a:r>
              <a:rPr lang="en-US" dirty="0">
                <a:solidFill>
                  <a:srgbClr val="0000FF"/>
                </a:solidFill>
                <a:latin typeface="Calibri"/>
              </a:rPr>
              <a:t> for counties exceeding selected threshold</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9" name="Slide Number Placeholder 1">
            <a:extLst>
              <a:ext uri="{FF2B5EF4-FFF2-40B4-BE49-F238E27FC236}">
                <a16:creationId xmlns:a16="http://schemas.microsoft.com/office/drawing/2014/main" id="{C86B246D-E6B7-414C-8EA8-20B7D90D5886}"/>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1594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grpId="0" nodeType="afterEffect">
                                  <p:stCondLst>
                                    <p:cond delay="1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3F06F-514D-4F8E-9E3C-DCD053CD1AAF}"/>
              </a:ext>
            </a:extLst>
          </p:cNvPr>
          <p:cNvSpPr txBox="1">
            <a:spLocks/>
          </p:cNvSpPr>
          <p:nvPr/>
        </p:nvSpPr>
        <p:spPr bwMode="auto">
          <a:xfrm>
            <a:off x="1524001" y="0"/>
            <a:ext cx="539826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kern="0" dirty="0">
                <a:solidFill>
                  <a:schemeClr val="bg1"/>
                </a:solidFill>
              </a:rPr>
              <a:t>MP Background</a:t>
            </a:r>
          </a:p>
        </p:txBody>
      </p:sp>
      <p:sp>
        <p:nvSpPr>
          <p:cNvPr id="9" name="Slide Number Placeholder 3">
            <a:extLst>
              <a:ext uri="{FF2B5EF4-FFF2-40B4-BE49-F238E27FC236}">
                <a16:creationId xmlns:a16="http://schemas.microsoft.com/office/drawing/2014/main" id="{C92024C5-C9C7-41AD-BD03-4DA6D2546C21}"/>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4</a:t>
            </a:fld>
            <a:endParaRPr lang="en-US" dirty="0"/>
          </a:p>
        </p:txBody>
      </p:sp>
      <p:sp>
        <p:nvSpPr>
          <p:cNvPr id="10" name="Rectangle 9">
            <a:extLst>
              <a:ext uri="{FF2B5EF4-FFF2-40B4-BE49-F238E27FC236}">
                <a16:creationId xmlns:a16="http://schemas.microsoft.com/office/drawing/2014/main" id="{61424535-9C1C-48F2-B58A-338A93EB7D60}"/>
              </a:ext>
            </a:extLst>
          </p:cNvPr>
          <p:cNvSpPr/>
          <p:nvPr/>
        </p:nvSpPr>
        <p:spPr>
          <a:xfrm>
            <a:off x="800100" y="1275576"/>
            <a:ext cx="10782300" cy="480131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000" u="sng" dirty="0">
                <a:solidFill>
                  <a:srgbClr val="0000FF"/>
                </a:solidFill>
                <a:latin typeface="Arial" panose="020B0604020202020204" pitchFamily="34" charset="0"/>
                <a:cs typeface="Arial" panose="020B0604020202020204" pitchFamily="34" charset="0"/>
              </a:rPr>
              <a:t>Primary Goal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identify &amp; evaluate local control strategies targeting emissions of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&amp;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Tools needed to analyze MP data are either available currently or being developed in OAQPS (e.g., </a:t>
            </a:r>
            <a:r>
              <a:rPr lang="en-US" sz="2000" dirty="0">
                <a:solidFill>
                  <a:srgbClr val="FF0000"/>
                </a:solidFill>
                <a:latin typeface="Arial" panose="020B0604020202020204" pitchFamily="34" charset="0"/>
                <a:cs typeface="Arial" panose="020B0604020202020204" pitchFamily="34" charset="0"/>
              </a:rPr>
              <a:t>NEXUS</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5B6FDF-2069-4978-940E-32EB34CA2113}"/>
              </a:ext>
            </a:extLst>
          </p:cNvPr>
          <p:cNvPicPr>
            <a:picLocks noChangeAspect="1"/>
          </p:cNvPicPr>
          <p:nvPr/>
        </p:nvPicPr>
        <p:blipFill>
          <a:blip r:embed="rId3"/>
          <a:stretch>
            <a:fillRect/>
          </a:stretch>
        </p:blipFill>
        <p:spPr>
          <a:xfrm>
            <a:off x="70379" y="1211655"/>
            <a:ext cx="7611872" cy="516474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“Reset”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76CB06B5-2EFD-403C-902B-9D43C2DCB957}"/>
              </a:ext>
            </a:extLst>
          </p:cNvPr>
          <p:cNvSpPr/>
          <p:nvPr/>
        </p:nvSpPr>
        <p:spPr>
          <a:xfrm>
            <a:off x="1709529" y="5657124"/>
            <a:ext cx="524787" cy="18909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5" name="Rectangle 12">
            <a:extLst>
              <a:ext uri="{FF2B5EF4-FFF2-40B4-BE49-F238E27FC236}">
                <a16:creationId xmlns:a16="http://schemas.microsoft.com/office/drawing/2014/main" id="{5B05C6A0-0A37-408D-AAE0-B2D8FEA9FC71}"/>
              </a:ext>
            </a:extLst>
          </p:cNvPr>
          <p:cNvSpPr/>
          <p:nvPr/>
        </p:nvSpPr>
        <p:spPr>
          <a:xfrm>
            <a:off x="1709530" y="5862118"/>
            <a:ext cx="1534602" cy="4353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3" name="图片 12">
            <a:extLst>
              <a:ext uri="{FF2B5EF4-FFF2-40B4-BE49-F238E27FC236}">
                <a16:creationId xmlns:a16="http://schemas.microsoft.com/office/drawing/2014/main" id="{7180F90D-C949-414C-BAE4-2A3DB1AA5980}"/>
              </a:ext>
            </a:extLst>
          </p:cNvPr>
          <p:cNvPicPr>
            <a:picLocks noChangeAspect="1"/>
          </p:cNvPicPr>
          <p:nvPr/>
        </p:nvPicPr>
        <p:blipFill>
          <a:blip r:embed="rId4"/>
          <a:stretch>
            <a:fillRect/>
          </a:stretch>
        </p:blipFill>
        <p:spPr>
          <a:xfrm>
            <a:off x="8240055" y="824582"/>
            <a:ext cx="3189945" cy="1906440"/>
          </a:xfrm>
          <a:prstGeom prst="rect">
            <a:avLst/>
          </a:prstGeom>
        </p:spPr>
      </p:pic>
      <p:pic>
        <p:nvPicPr>
          <p:cNvPr id="26" name="图片 25">
            <a:extLst>
              <a:ext uri="{FF2B5EF4-FFF2-40B4-BE49-F238E27FC236}">
                <a16:creationId xmlns:a16="http://schemas.microsoft.com/office/drawing/2014/main" id="{6C6BB484-C762-4EA0-909B-A844A14DC6DD}"/>
              </a:ext>
            </a:extLst>
          </p:cNvPr>
          <p:cNvPicPr>
            <a:picLocks noChangeAspect="1"/>
          </p:cNvPicPr>
          <p:nvPr/>
        </p:nvPicPr>
        <p:blipFill>
          <a:blip r:embed="rId5"/>
          <a:stretch>
            <a:fillRect/>
          </a:stretch>
        </p:blipFill>
        <p:spPr>
          <a:xfrm>
            <a:off x="8240054" y="2810298"/>
            <a:ext cx="3189945" cy="1959781"/>
          </a:xfrm>
          <a:prstGeom prst="rect">
            <a:avLst/>
          </a:prstGeom>
        </p:spPr>
      </p:pic>
      <p:pic>
        <p:nvPicPr>
          <p:cNvPr id="30" name="图片 29">
            <a:extLst>
              <a:ext uri="{FF2B5EF4-FFF2-40B4-BE49-F238E27FC236}">
                <a16:creationId xmlns:a16="http://schemas.microsoft.com/office/drawing/2014/main" id="{C775CBE9-A83B-4A40-AC14-37CE2BC3A53F}"/>
              </a:ext>
            </a:extLst>
          </p:cNvPr>
          <p:cNvPicPr>
            <a:picLocks noChangeAspect="1"/>
          </p:cNvPicPr>
          <p:nvPr/>
        </p:nvPicPr>
        <p:blipFill>
          <a:blip r:embed="rId6"/>
          <a:stretch>
            <a:fillRect/>
          </a:stretch>
        </p:blipFill>
        <p:spPr>
          <a:xfrm>
            <a:off x="8240054" y="4841552"/>
            <a:ext cx="3189944" cy="1959781"/>
          </a:xfrm>
          <a:prstGeom prst="rect">
            <a:avLst/>
          </a:prstGeom>
        </p:spPr>
      </p:pic>
      <p:sp>
        <p:nvSpPr>
          <p:cNvPr id="37" name="Speech Bubble: Rectangle with Corners Rounded 4">
            <a:extLst>
              <a:ext uri="{FF2B5EF4-FFF2-40B4-BE49-F238E27FC236}">
                <a16:creationId xmlns:a16="http://schemas.microsoft.com/office/drawing/2014/main" id="{585F41CA-82CB-4B99-B55A-D29A63CCA757}"/>
              </a:ext>
            </a:extLst>
          </p:cNvPr>
          <p:cNvSpPr/>
          <p:nvPr/>
        </p:nvSpPr>
        <p:spPr>
          <a:xfrm>
            <a:off x="2372127" y="4985126"/>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t>
            </a:r>
            <a:r>
              <a:rPr lang="en-US" dirty="0">
                <a:solidFill>
                  <a:srgbClr val="0000FF"/>
                </a:solidFill>
                <a:latin typeface="Calibri"/>
                <a:ea typeface="微软雅黑"/>
              </a:rPr>
              <a:t>Reset</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new selections</a:t>
            </a:r>
          </a:p>
        </p:txBody>
      </p:sp>
      <p:sp>
        <p:nvSpPr>
          <p:cNvPr id="41" name="云形 40">
            <a:extLst>
              <a:ext uri="{FF2B5EF4-FFF2-40B4-BE49-F238E27FC236}">
                <a16:creationId xmlns:a16="http://schemas.microsoft.com/office/drawing/2014/main" id="{7BDBE075-82AB-4C77-B08C-83FDE14921E4}"/>
              </a:ext>
            </a:extLst>
          </p:cNvPr>
          <p:cNvSpPr/>
          <p:nvPr/>
        </p:nvSpPr>
        <p:spPr bwMode="auto">
          <a:xfrm>
            <a:off x="10220272" y="1992711"/>
            <a:ext cx="1841857" cy="682120"/>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altLang="zh-CN" sz="1400" dirty="0">
                <a:solidFill>
                  <a:srgbClr val="FF3300"/>
                </a:solidFill>
                <a:latin typeface="Arial" charset="0"/>
                <a:ea typeface="宋体" pitchFamily="2" charset="-122"/>
              </a:rPr>
              <a:t>default configuration</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42" name="矩形 41">
            <a:extLst>
              <a:ext uri="{FF2B5EF4-FFF2-40B4-BE49-F238E27FC236}">
                <a16:creationId xmlns:a16="http://schemas.microsoft.com/office/drawing/2014/main" id="{9D49B9E0-89C2-4CBC-A7A5-F02A7AFE4B00}"/>
              </a:ext>
            </a:extLst>
          </p:cNvPr>
          <p:cNvSpPr/>
          <p:nvPr/>
        </p:nvSpPr>
        <p:spPr bwMode="auto">
          <a:xfrm>
            <a:off x="8223272" y="786482"/>
            <a:ext cx="3206728" cy="6071518"/>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5" name="箭头: 右 44">
            <a:extLst>
              <a:ext uri="{FF2B5EF4-FFF2-40B4-BE49-F238E27FC236}">
                <a16:creationId xmlns:a16="http://schemas.microsoft.com/office/drawing/2014/main" id="{6135D829-0032-4EF1-9638-048741FD3F85}"/>
              </a:ext>
            </a:extLst>
          </p:cNvPr>
          <p:cNvSpPr/>
          <p:nvPr/>
        </p:nvSpPr>
        <p:spPr bwMode="auto">
          <a:xfrm>
            <a:off x="7718924" y="3894773"/>
            <a:ext cx="504348" cy="23622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46" name="云形 45">
            <a:extLst>
              <a:ext uri="{FF2B5EF4-FFF2-40B4-BE49-F238E27FC236}">
                <a16:creationId xmlns:a16="http://schemas.microsoft.com/office/drawing/2014/main" id="{7F4E2307-5282-4556-B972-A3F1BC5A4738}"/>
              </a:ext>
            </a:extLst>
          </p:cNvPr>
          <p:cNvSpPr/>
          <p:nvPr/>
        </p:nvSpPr>
        <p:spPr bwMode="auto">
          <a:xfrm>
            <a:off x="10347576" y="4121344"/>
            <a:ext cx="1587248" cy="621272"/>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FF3300"/>
                </a:solidFill>
                <a:effectLst/>
                <a:latin typeface="Arial" charset="0"/>
                <a:ea typeface="宋体" pitchFamily="2" charset="-122"/>
              </a:rPr>
              <a:t>risk-based</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47" name="云形 46">
            <a:extLst>
              <a:ext uri="{FF2B5EF4-FFF2-40B4-BE49-F238E27FC236}">
                <a16:creationId xmlns:a16="http://schemas.microsoft.com/office/drawing/2014/main" id="{6D15581B-F6D9-4351-B0DC-4D3031642001}"/>
              </a:ext>
            </a:extLst>
          </p:cNvPr>
          <p:cNvSpPr/>
          <p:nvPr/>
        </p:nvSpPr>
        <p:spPr bwMode="auto">
          <a:xfrm>
            <a:off x="10145864" y="5953914"/>
            <a:ext cx="1758428" cy="746114"/>
          </a:xfrm>
          <a:prstGeom prst="cloud">
            <a:avLst/>
          </a:prstGeom>
          <a:solidFill>
            <a:srgbClr val="FFFF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FF3300"/>
                </a:solidFill>
                <a:effectLst/>
                <a:latin typeface="Arial" charset="0"/>
                <a:ea typeface="宋体" pitchFamily="2" charset="-122"/>
              </a:rPr>
              <a:t>risk-based in %tile</a:t>
            </a:r>
            <a:endParaRPr kumimoji="0" lang="zh-CN" altLang="en-US" sz="1400" b="0" i="0" u="none" strike="noStrike" cap="none" normalizeH="0" baseline="0" dirty="0">
              <a:ln>
                <a:noFill/>
              </a:ln>
              <a:solidFill>
                <a:srgbClr val="FF3300"/>
              </a:solidFill>
              <a:effectLst/>
              <a:latin typeface="Arial" charset="0"/>
              <a:ea typeface="宋体" pitchFamily="2" charset="-122"/>
            </a:endParaRPr>
          </a:p>
        </p:txBody>
      </p:sp>
      <p:sp>
        <p:nvSpPr>
          <p:cNvPr id="16" name="Slide Number Placeholder 1">
            <a:extLst>
              <a:ext uri="{FF2B5EF4-FFF2-40B4-BE49-F238E27FC236}">
                <a16:creationId xmlns:a16="http://schemas.microsoft.com/office/drawing/2014/main" id="{646575EE-780E-4E84-8B67-74624CA2AAD1}"/>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2999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3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3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3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800"/>
                            </p:stCondLst>
                            <p:childTnLst>
                              <p:par>
                                <p:cTn id="18" presetID="16" presetClass="entr" presetSubtype="2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par>
                          <p:cTn id="21" fill="hold">
                            <p:stCondLst>
                              <p:cond delay="13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800"/>
                            </p:stCondLst>
                            <p:childTnLst>
                              <p:par>
                                <p:cTn id="26" presetID="16" presetClass="entr" presetSubtype="21"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par>
                          <p:cTn id="29" fill="hold">
                            <p:stCondLst>
                              <p:cond delay="2300"/>
                            </p:stCondLst>
                            <p:childTnLst>
                              <p:par>
                                <p:cTn id="30" presetID="16" presetClass="entr" presetSubtype="21"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par>
                          <p:cTn id="33" fill="hold">
                            <p:stCondLst>
                              <p:cond delay="2800"/>
                            </p:stCondLst>
                            <p:childTnLst>
                              <p:par>
                                <p:cTn id="34" presetID="16" presetClass="entr" presetSubtype="21"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par>
                          <p:cTn id="37" fill="hold">
                            <p:stCondLst>
                              <p:cond delay="3300"/>
                            </p:stCondLst>
                            <p:childTnLst>
                              <p:par>
                                <p:cTn id="38" presetID="16" presetClass="entr" presetSubtype="21"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par>
                          <p:cTn id="41" fill="hold">
                            <p:stCondLst>
                              <p:cond delay="3800"/>
                            </p:stCondLst>
                            <p:childTnLst>
                              <p:par>
                                <p:cTn id="42" presetID="16" presetClass="entr" presetSubtype="2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inVertical)">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37" grpId="0" animBg="1"/>
      <p:bldP spid="41" grpId="0" animBg="1"/>
      <p:bldP spid="42" grpId="0" animBg="1"/>
      <p:bldP spid="45" grpId="0" animBg="1"/>
      <p:bldP spid="46"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912D09-4BAC-4CD6-8A41-74E34C9A7A25}"/>
              </a:ext>
            </a:extLst>
          </p:cNvPr>
          <p:cNvPicPr>
            <a:picLocks noChangeAspect="1"/>
          </p:cNvPicPr>
          <p:nvPr/>
        </p:nvPicPr>
        <p:blipFill rotWithShape="1">
          <a:blip r:embed="rId3"/>
          <a:srcRect b="4881"/>
          <a:stretch/>
        </p:blipFill>
        <p:spPr>
          <a:xfrm>
            <a:off x="900400" y="931916"/>
            <a:ext cx="10624457" cy="5684520"/>
          </a:xfrm>
          <a:prstGeom prst="rect">
            <a:avLst/>
          </a:prstGeom>
          <a:ln>
            <a:solidFill>
              <a:schemeClr val="tx1"/>
            </a:solidFill>
          </a:ln>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219200" y="3"/>
            <a:ext cx="9997440" cy="669103"/>
          </a:xfrm>
        </p:spPr>
        <p:txBody>
          <a:bodyPr>
            <a:normAutofit fontScale="90000"/>
          </a:bodyPr>
          <a:lstStyle/>
          <a:p>
            <a:r>
              <a:rPr lang="en-US" altLang="zh-CN" dirty="0"/>
              <a:t>Data Viewer Module: </a:t>
            </a:r>
            <a:r>
              <a:rPr lang="en-US" altLang="zh-CN" dirty="0">
                <a:solidFill>
                  <a:srgbClr val="FFFF00"/>
                </a:solidFill>
              </a:rPr>
              <a:t>Configure Base Map &amp; Color</a:t>
            </a:r>
            <a:endParaRPr lang="zh-CN" altLang="en-US" dirty="0">
              <a:solidFill>
                <a:srgbClr val="FFFF00"/>
              </a:solidFill>
            </a:endParaRPr>
          </a:p>
        </p:txBody>
      </p:sp>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099603" y="1088711"/>
            <a:ext cx="3408671" cy="851290"/>
          </a:xfrm>
          <a:prstGeom prst="wedgeRoundRectCallout">
            <a:avLst>
              <a:gd name="adj1" fmla="val -54762"/>
              <a:gd name="adj2" fmla="val 13279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“Base Map”: Change boundary lines and background map (e.g., “Google Map”)</a:t>
            </a:r>
          </a:p>
        </p:txBody>
      </p:sp>
      <p:pic>
        <p:nvPicPr>
          <p:cNvPr id="10" name="图片 9">
            <a:extLst>
              <a:ext uri="{FF2B5EF4-FFF2-40B4-BE49-F238E27FC236}">
                <a16:creationId xmlns:a16="http://schemas.microsoft.com/office/drawing/2014/main" id="{B62922ED-184F-4A63-800B-3C544404610D}"/>
              </a:ext>
            </a:extLst>
          </p:cNvPr>
          <p:cNvPicPr>
            <a:picLocks noChangeAspect="1"/>
          </p:cNvPicPr>
          <p:nvPr/>
        </p:nvPicPr>
        <p:blipFill>
          <a:blip r:embed="rId4"/>
          <a:stretch>
            <a:fillRect/>
          </a:stretch>
        </p:blipFill>
        <p:spPr>
          <a:xfrm>
            <a:off x="8632967" y="1636462"/>
            <a:ext cx="2238095" cy="1352381"/>
          </a:xfrm>
          <a:prstGeom prst="rect">
            <a:avLst/>
          </a:prstGeom>
        </p:spPr>
      </p:pic>
      <p:pic>
        <p:nvPicPr>
          <p:cNvPr id="18" name="Picture 14">
            <a:extLst>
              <a:ext uri="{FF2B5EF4-FFF2-40B4-BE49-F238E27FC236}">
                <a16:creationId xmlns:a16="http://schemas.microsoft.com/office/drawing/2014/main" id="{BB440F13-6021-4FBA-98F0-8693071A7CB3}"/>
              </a:ext>
            </a:extLst>
          </p:cNvPr>
          <p:cNvPicPr>
            <a:picLocks noChangeAspect="1"/>
          </p:cNvPicPr>
          <p:nvPr/>
        </p:nvPicPr>
        <p:blipFill>
          <a:blip r:embed="rId5"/>
          <a:stretch>
            <a:fillRect/>
          </a:stretch>
        </p:blipFill>
        <p:spPr>
          <a:xfrm>
            <a:off x="5099603" y="3617495"/>
            <a:ext cx="2224306" cy="3083091"/>
          </a:xfrm>
          <a:prstGeom prst="rect">
            <a:avLst/>
          </a:prstGeom>
          <a:ln>
            <a:solidFill>
              <a:schemeClr val="tx1"/>
            </a:solidFill>
          </a:ln>
        </p:spPr>
      </p:pic>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5479185" y="5926084"/>
            <a:ext cx="2889751" cy="774502"/>
          </a:xfrm>
          <a:prstGeom prst="wedgeRoundRectCallout">
            <a:avLst>
              <a:gd name="adj1" fmla="val -73516"/>
              <a:gd name="adj2" fmla="val -282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“color</a:t>
            </a:r>
            <a:r>
              <a:rPr kumimoji="0" lang="en-US" sz="1800" b="0" i="0" u="none" strike="noStrike" kern="1200" cap="none" spc="0" normalizeH="0" noProof="0" dirty="0">
                <a:ln>
                  <a:noFill/>
                </a:ln>
                <a:solidFill>
                  <a:srgbClr val="0000FF"/>
                </a:solidFill>
                <a:effectLst/>
                <a:uLnTx/>
                <a:uFillTx/>
                <a:latin typeface="Calibri"/>
                <a:ea typeface="微软雅黑"/>
                <a:cs typeface="+mn-cs"/>
              </a:rPr>
              <a:t> map”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to change color &amp; transparency</a:t>
            </a:r>
          </a:p>
        </p:txBody>
      </p:sp>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9466218" y="3170620"/>
            <a:ext cx="2058640" cy="546547"/>
          </a:xfrm>
          <a:prstGeom prst="wedgeRoundRectCallout">
            <a:avLst>
              <a:gd name="adj1" fmla="val -22810"/>
              <a:gd name="adj2" fmla="val -1672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“Right-click” map to save map image</a:t>
            </a:r>
          </a:p>
        </p:txBody>
      </p:sp>
      <p:sp>
        <p:nvSpPr>
          <p:cNvPr id="12" name="Slide Number Placeholder 1">
            <a:extLst>
              <a:ext uri="{FF2B5EF4-FFF2-40B4-BE49-F238E27FC236}">
                <a16:creationId xmlns:a16="http://schemas.microsoft.com/office/drawing/2014/main" id="{7DD86186-64E5-4FB1-8235-0B0FC6AF739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6690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876F9-0A31-4F7E-AACB-6210C74EBE9F}"/>
              </a:ext>
            </a:extLst>
          </p:cNvPr>
          <p:cNvPicPr>
            <a:picLocks noChangeAspect="1"/>
          </p:cNvPicPr>
          <p:nvPr/>
        </p:nvPicPr>
        <p:blipFill rotWithShape="1">
          <a:blip r:embed="rId3"/>
          <a:srcRect b="5948"/>
          <a:stretch/>
        </p:blipFill>
        <p:spPr>
          <a:xfrm>
            <a:off x="622874" y="950470"/>
            <a:ext cx="10946251" cy="5791055"/>
          </a:xfrm>
          <a:prstGeom prst="rect">
            <a:avLst/>
          </a:prstGeom>
          <a:ln>
            <a:solidFill>
              <a:schemeClr val="tx1"/>
            </a:solidFill>
          </a:ln>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MP Risk Ranking</a:t>
            </a:r>
            <a:endParaRPr lang="zh-CN" altLang="en-US" dirty="0">
              <a:solidFill>
                <a:srgbClr val="FFFF00"/>
              </a:solidFill>
            </a:endParaRPr>
          </a:p>
        </p:txBody>
      </p:sp>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1881052" y="1099693"/>
            <a:ext cx="3509555" cy="673211"/>
          </a:xfrm>
          <a:prstGeom prst="wedgeRoundRectCallout">
            <a:avLst>
              <a:gd name="adj1" fmla="val 92055"/>
              <a:gd name="adj2" fmla="val 550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“CBSA</a:t>
            </a:r>
            <a:r>
              <a:rPr kumimoji="0" lang="en-US" sz="1800" b="0" i="0" u="none" strike="noStrike" kern="1200" cap="none" spc="0" normalizeH="0" noProof="0" dirty="0">
                <a:ln>
                  <a:noFill/>
                </a:ln>
                <a:solidFill>
                  <a:srgbClr val="0000FF"/>
                </a:solidFill>
                <a:effectLst/>
                <a:uLnTx/>
                <a:uFillTx/>
                <a:latin typeface="Calibri"/>
                <a:ea typeface="微软雅黑"/>
                <a:cs typeface="+mn-cs"/>
              </a:rPr>
              <a:t> Risk Ranking</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provide</a:t>
            </a:r>
            <a:r>
              <a:rPr kumimoji="0" lang="en-US" sz="1800" b="0" i="0" u="none" strike="noStrike" kern="1200" cap="none" spc="0" normalizeH="0" noProof="0" dirty="0">
                <a:ln>
                  <a:noFill/>
                </a:ln>
                <a:solidFill>
                  <a:srgbClr val="0000FF"/>
                </a:solidFill>
                <a:effectLst/>
                <a:uLnTx/>
                <a:uFillTx/>
                <a:latin typeface="Calibri"/>
                <a:ea typeface="微软雅黑"/>
                <a:cs typeface="+mn-cs"/>
              </a:rPr>
              <a:t> MP risk ranking by CBSA or County</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43723652-87BF-4E9B-98BC-4851CF7E5AF2}"/>
              </a:ext>
            </a:extLst>
          </p:cNvPr>
          <p:cNvPicPr>
            <a:picLocks noChangeAspect="1"/>
          </p:cNvPicPr>
          <p:nvPr/>
        </p:nvPicPr>
        <p:blipFill>
          <a:blip r:embed="rId4"/>
          <a:stretch>
            <a:fillRect/>
          </a:stretch>
        </p:blipFill>
        <p:spPr>
          <a:xfrm>
            <a:off x="3792456" y="1977746"/>
            <a:ext cx="6050626" cy="4558937"/>
          </a:xfrm>
          <a:prstGeom prst="rect">
            <a:avLst/>
          </a:prstGeom>
          <a:ln w="28575">
            <a:solidFill>
              <a:srgbClr val="FF0000"/>
            </a:solidFill>
          </a:ln>
        </p:spPr>
      </p:pic>
      <p:sp>
        <p:nvSpPr>
          <p:cNvPr id="7" name="Slide Number Placeholder 1">
            <a:extLst>
              <a:ext uri="{FF2B5EF4-FFF2-40B4-BE49-F238E27FC236}">
                <a16:creationId xmlns:a16="http://schemas.microsoft.com/office/drawing/2014/main" id="{1EE24FFB-B244-4859-B069-82F52515DEC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411314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F64B20-5E16-4FDC-84C3-42393A698B1D}"/>
              </a:ext>
            </a:extLst>
          </p:cNvPr>
          <p:cNvPicPr>
            <a:picLocks noChangeAspect="1"/>
          </p:cNvPicPr>
          <p:nvPr/>
        </p:nvPicPr>
        <p:blipFill>
          <a:blip r:embed="rId3"/>
          <a:stretch>
            <a:fillRect/>
          </a:stretch>
        </p:blipFill>
        <p:spPr>
          <a:xfrm>
            <a:off x="1049572" y="1041621"/>
            <a:ext cx="10172132" cy="550990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4265534" y="1637850"/>
            <a:ext cx="1602529" cy="158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066798" y="898439"/>
            <a:ext cx="4855464" cy="427541"/>
          </a:xfrm>
          <a:prstGeom prst="wedgeRoundRectCallout">
            <a:avLst>
              <a:gd name="adj1" fmla="val -40692"/>
              <a:gd name="adj2" fmla="val 12451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select “EPA regions”, “States”, or “CBSA”</a:t>
            </a:r>
          </a:p>
        </p:txBody>
      </p:sp>
      <p:pic>
        <p:nvPicPr>
          <p:cNvPr id="7" name="图片 6">
            <a:extLst>
              <a:ext uri="{FF2B5EF4-FFF2-40B4-BE49-F238E27FC236}">
                <a16:creationId xmlns:a16="http://schemas.microsoft.com/office/drawing/2014/main" id="{6801B225-E4E6-4227-90D3-6E179152A82A}"/>
              </a:ext>
            </a:extLst>
          </p:cNvPr>
          <p:cNvPicPr>
            <a:picLocks noChangeAspect="1"/>
          </p:cNvPicPr>
          <p:nvPr/>
        </p:nvPicPr>
        <p:blipFill>
          <a:blip r:embed="rId4"/>
          <a:stretch>
            <a:fillRect/>
          </a:stretch>
        </p:blipFill>
        <p:spPr>
          <a:xfrm>
            <a:off x="2907150" y="2157079"/>
            <a:ext cx="3713218" cy="1520021"/>
          </a:xfrm>
          <a:prstGeom prst="rect">
            <a:avLst/>
          </a:prstGeom>
          <a:ln w="25400">
            <a:solidFill>
              <a:srgbClr val="FF0000"/>
            </a:solidFill>
          </a:ln>
        </p:spPr>
      </p:pic>
      <p:pic>
        <p:nvPicPr>
          <p:cNvPr id="9" name="图片 8">
            <a:extLst>
              <a:ext uri="{FF2B5EF4-FFF2-40B4-BE49-F238E27FC236}">
                <a16:creationId xmlns:a16="http://schemas.microsoft.com/office/drawing/2014/main" id="{F8CC3CBE-E8D0-4B36-9D38-8B4233DA8A6D}"/>
              </a:ext>
            </a:extLst>
          </p:cNvPr>
          <p:cNvPicPr>
            <a:picLocks noChangeAspect="1"/>
          </p:cNvPicPr>
          <p:nvPr/>
        </p:nvPicPr>
        <p:blipFill>
          <a:blip r:embed="rId5"/>
          <a:stretch>
            <a:fillRect/>
          </a:stretch>
        </p:blipFill>
        <p:spPr>
          <a:xfrm>
            <a:off x="7439964" y="2124226"/>
            <a:ext cx="3713218" cy="1552873"/>
          </a:xfrm>
          <a:prstGeom prst="rect">
            <a:avLst/>
          </a:prstGeom>
          <a:ln w="25400">
            <a:solidFill>
              <a:srgbClr val="FF0000"/>
            </a:solidFill>
          </a:ln>
        </p:spPr>
      </p:pic>
      <p:pic>
        <p:nvPicPr>
          <p:cNvPr id="14" name="图片 13">
            <a:extLst>
              <a:ext uri="{FF2B5EF4-FFF2-40B4-BE49-F238E27FC236}">
                <a16:creationId xmlns:a16="http://schemas.microsoft.com/office/drawing/2014/main" id="{222996CF-87B1-4F00-8343-ECF766015C14}"/>
              </a:ext>
            </a:extLst>
          </p:cNvPr>
          <p:cNvPicPr>
            <a:picLocks noChangeAspect="1"/>
          </p:cNvPicPr>
          <p:nvPr/>
        </p:nvPicPr>
        <p:blipFill>
          <a:blip r:embed="rId6"/>
          <a:stretch>
            <a:fillRect/>
          </a:stretch>
        </p:blipFill>
        <p:spPr>
          <a:xfrm>
            <a:off x="4265534" y="4333974"/>
            <a:ext cx="5862772" cy="1312681"/>
          </a:xfrm>
          <a:prstGeom prst="rect">
            <a:avLst/>
          </a:prstGeom>
          <a:ln w="25400">
            <a:solidFill>
              <a:srgbClr val="FF0000"/>
            </a:solidFill>
          </a:ln>
        </p:spPr>
      </p:pic>
      <p:sp>
        <p:nvSpPr>
          <p:cNvPr id="11" name="Slide Number Placeholder 1">
            <a:extLst>
              <a:ext uri="{FF2B5EF4-FFF2-40B4-BE49-F238E27FC236}">
                <a16:creationId xmlns:a16="http://schemas.microsoft.com/office/drawing/2014/main" id="{5FF3A67B-3BEF-4702-B5F9-15B2B080BD25}"/>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106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FF"/>
                </a:solidFill>
                <a:effectLst/>
                <a:uLnTx/>
                <a:uFillTx/>
                <a:latin typeface="微软雅黑"/>
                <a:ea typeface="微软雅黑"/>
                <a:cs typeface="+mn-cs"/>
              </a:rPr>
              <a:t>Examples</a:t>
            </a:r>
            <a:r>
              <a:rPr kumimoji="0" lang="en-US" sz="2000" b="0" i="0" u="none" strike="noStrike" kern="1200" cap="none" spc="0" normalizeH="0" baseline="0" noProof="0" dirty="0">
                <a:ln>
                  <a:noFill/>
                </a:ln>
                <a:solidFill>
                  <a:srgbClr val="0000FF"/>
                </a:solidFill>
                <a:effectLst/>
                <a:uLnTx/>
                <a:uFillTx/>
                <a:latin typeface="微软雅黑"/>
                <a:ea typeface="微软雅黑"/>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EPA Region 4</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NC State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微软雅黑"/>
                <a:ea typeface="微软雅黑"/>
                <a:cs typeface="+mn-cs"/>
              </a:rPr>
              <a:t>Louisville CBSA </a:t>
            </a:r>
          </a:p>
        </p:txBody>
      </p:sp>
      <p:pic>
        <p:nvPicPr>
          <p:cNvPr id="13" name="图片 12">
            <a:extLst>
              <a:ext uri="{FF2B5EF4-FFF2-40B4-BE49-F238E27FC236}">
                <a16:creationId xmlns:a16="http://schemas.microsoft.com/office/drawing/2014/main" id="{6488E07E-1022-4A3C-9510-95F18E1AA9E9}"/>
              </a:ext>
            </a:extLst>
          </p:cNvPr>
          <p:cNvPicPr>
            <a:picLocks noChangeAspect="1"/>
          </p:cNvPicPr>
          <p:nvPr/>
        </p:nvPicPr>
        <p:blipFill>
          <a:blip r:embed="rId3"/>
          <a:stretch>
            <a:fillRect/>
          </a:stretch>
        </p:blipFill>
        <p:spPr>
          <a:xfrm>
            <a:off x="1185843" y="840574"/>
            <a:ext cx="4602578" cy="2875600"/>
          </a:xfrm>
          <a:prstGeom prst="rect">
            <a:avLst/>
          </a:prstGeom>
          <a:ln w="19050">
            <a:solidFill>
              <a:schemeClr val="accent1"/>
            </a:solidFill>
          </a:ln>
        </p:spPr>
      </p:pic>
      <p:pic>
        <p:nvPicPr>
          <p:cNvPr id="15" name="图片 14">
            <a:extLst>
              <a:ext uri="{FF2B5EF4-FFF2-40B4-BE49-F238E27FC236}">
                <a16:creationId xmlns:a16="http://schemas.microsoft.com/office/drawing/2014/main" id="{7B3772DD-C445-4993-971F-C55D4C4E37A7}"/>
              </a:ext>
            </a:extLst>
          </p:cNvPr>
          <p:cNvPicPr>
            <a:picLocks noChangeAspect="1"/>
          </p:cNvPicPr>
          <p:nvPr/>
        </p:nvPicPr>
        <p:blipFill>
          <a:blip r:embed="rId4"/>
          <a:stretch>
            <a:fillRect/>
          </a:stretch>
        </p:blipFill>
        <p:spPr>
          <a:xfrm>
            <a:off x="6711551" y="840574"/>
            <a:ext cx="4602579" cy="2875600"/>
          </a:xfrm>
          <a:prstGeom prst="rect">
            <a:avLst/>
          </a:prstGeom>
          <a:ln w="19050">
            <a:solidFill>
              <a:schemeClr val="accent1"/>
            </a:solidFill>
          </a:ln>
        </p:spPr>
      </p:pic>
      <p:pic>
        <p:nvPicPr>
          <p:cNvPr id="18" name="图片 17">
            <a:extLst>
              <a:ext uri="{FF2B5EF4-FFF2-40B4-BE49-F238E27FC236}">
                <a16:creationId xmlns:a16="http://schemas.microsoft.com/office/drawing/2014/main" id="{72D3E7E1-A5BB-4D1B-882C-783883AD8EDE}"/>
              </a:ext>
            </a:extLst>
          </p:cNvPr>
          <p:cNvPicPr>
            <a:picLocks noChangeAspect="1"/>
          </p:cNvPicPr>
          <p:nvPr/>
        </p:nvPicPr>
        <p:blipFill>
          <a:blip r:embed="rId5"/>
          <a:stretch>
            <a:fillRect/>
          </a:stretch>
        </p:blipFill>
        <p:spPr>
          <a:xfrm>
            <a:off x="4375534" y="3782880"/>
            <a:ext cx="4672033" cy="2918994"/>
          </a:xfrm>
          <a:prstGeom prst="rect">
            <a:avLst/>
          </a:prstGeom>
          <a:ln w="19050">
            <a:solidFill>
              <a:schemeClr val="accent1"/>
            </a:solidFill>
          </a:ln>
        </p:spPr>
      </p:pic>
      <p:sp>
        <p:nvSpPr>
          <p:cNvPr id="10" name="Slide Number Placeholder 1">
            <a:extLst>
              <a:ext uri="{FF2B5EF4-FFF2-40B4-BE49-F238E27FC236}">
                <a16:creationId xmlns:a16="http://schemas.microsoft.com/office/drawing/2014/main" id="{FDBC59E0-B01D-4E36-AEB9-7799FFAFD103}"/>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30844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1976C7-48E8-4867-9BD0-AA252F0525C1}"/>
              </a:ext>
            </a:extLst>
          </p:cNvPr>
          <p:cNvPicPr>
            <a:picLocks noChangeAspect="1"/>
          </p:cNvPicPr>
          <p:nvPr/>
        </p:nvPicPr>
        <p:blipFill>
          <a:blip r:embed="rId3"/>
          <a:stretch>
            <a:fillRect/>
          </a:stretch>
        </p:blipFill>
        <p:spPr>
          <a:xfrm>
            <a:off x="206990" y="975963"/>
            <a:ext cx="11642711" cy="588203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a:stCxn id="10" idx="3"/>
          </p:cNvCxnSpPr>
          <p:nvPr/>
        </p:nvCxnSpPr>
        <p:spPr bwMode="auto">
          <a:xfrm>
            <a:off x="1930398" y="4489540"/>
            <a:ext cx="3556002" cy="3582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608D9EB1-FF64-4D9E-8B9D-75AA7C6BFF6A}"/>
              </a:ext>
            </a:extLst>
          </p:cNvPr>
          <p:cNvSpPr/>
          <p:nvPr/>
        </p:nvSpPr>
        <p:spPr>
          <a:xfrm>
            <a:off x="363308" y="2323255"/>
            <a:ext cx="1567090" cy="4332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542971" y="3834592"/>
            <a:ext cx="943429" cy="83406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flipH="1">
            <a:off x="7951250" y="3834592"/>
            <a:ext cx="3691461" cy="1689849"/>
          </a:xfrm>
          <a:prstGeom prst="wedgeRoundRectCallout">
            <a:avLst>
              <a:gd name="adj1" fmla="val 74133"/>
              <a:gd name="adj2" fmla="val 1788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any “facility” to link &amp; display source location and emission information.  Same facility</a:t>
            </a:r>
            <a:r>
              <a:rPr kumimoji="0" lang="en-US" sz="1800" b="0" i="0" u="none" strike="noStrike" kern="1200" cap="none" spc="0" normalizeH="0" noProof="0" dirty="0">
                <a:ln>
                  <a:noFill/>
                </a:ln>
                <a:solidFill>
                  <a:srgbClr val="0000FF"/>
                </a:solidFill>
                <a:effectLst/>
                <a:uLnTx/>
                <a:uFillTx/>
                <a:latin typeface="Calibri"/>
                <a:ea typeface="微软雅黑"/>
                <a:cs typeface="+mn-cs"/>
              </a:rPr>
              <a:t> emitting various pollutants can be easily identified with the highlighted color</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A3542AE-FE7F-46BB-8DD1-522835309584}"/>
              </a:ext>
            </a:extLst>
          </p:cNvPr>
          <p:cNvSpPr/>
          <p:nvPr/>
        </p:nvSpPr>
        <p:spPr>
          <a:xfrm>
            <a:off x="4245985" y="1238057"/>
            <a:ext cx="5550996" cy="639549"/>
          </a:xfrm>
          <a:prstGeom prst="wedgeRoundRectCallout">
            <a:avLst>
              <a:gd name="adj1" fmla="val 3934"/>
              <a:gd name="adj2" fmla="val 11326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“Display Emission Sources” tab to display emission sources and launch new window</a:t>
            </a:r>
          </a:p>
        </p:txBody>
      </p:sp>
      <p:sp>
        <p:nvSpPr>
          <p:cNvPr id="9" name="Slide Number Placeholder 1">
            <a:extLst>
              <a:ext uri="{FF2B5EF4-FFF2-40B4-BE49-F238E27FC236}">
                <a16:creationId xmlns:a16="http://schemas.microsoft.com/office/drawing/2014/main" id="{44DCC542-0C23-4DE5-8392-BFA1C54CCA98}"/>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9538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20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2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20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7E08756-BAA1-4912-8E46-0C9D65A87C2C}"/>
              </a:ext>
            </a:extLst>
          </p:cNvPr>
          <p:cNvPicPr>
            <a:picLocks noChangeAspect="1"/>
          </p:cNvPicPr>
          <p:nvPr/>
        </p:nvPicPr>
        <p:blipFill>
          <a:blip r:embed="rId3"/>
          <a:stretch>
            <a:fillRect/>
          </a:stretch>
        </p:blipFill>
        <p:spPr>
          <a:xfrm>
            <a:off x="1514360" y="853442"/>
            <a:ext cx="9386396" cy="5929514"/>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1706880" y="3744686"/>
            <a:ext cx="2734491" cy="27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4943303" y="2892829"/>
            <a:ext cx="3708859" cy="194517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639516" y="2343846"/>
            <a:ext cx="3995758" cy="729294"/>
          </a:xfrm>
          <a:prstGeom prst="wedgeRoundRectCallout">
            <a:avLst>
              <a:gd name="adj1" fmla="val -64617"/>
              <a:gd name="adj2" fmla="val 18589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Allow to scroll down to </a:t>
            </a:r>
            <a:r>
              <a:rPr lang="en-US" dirty="0">
                <a:solidFill>
                  <a:srgbClr val="0000FF"/>
                </a:solidFill>
                <a:latin typeface="Calibri"/>
                <a:ea typeface="微软雅黑"/>
              </a:rPr>
              <a:t>CBSA</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-level (e.g., </a:t>
            </a:r>
            <a:r>
              <a:rPr lang="en-US" dirty="0">
                <a:solidFill>
                  <a:srgbClr val="0000FF"/>
                </a:solidFill>
                <a:latin typeface="Calibri"/>
                <a:ea typeface="微软雅黑"/>
              </a:rPr>
              <a:t>Durham CH CBSA </a:t>
            </a:r>
            <a:r>
              <a:rPr kumimoji="0" lang="en-US" sz="1800" b="0" i="0" u="none" strike="noStrike" kern="1200" cap="none" spc="0" normalizeH="0" baseline="0" noProof="0" dirty="0">
                <a:ln>
                  <a:noFill/>
                </a:ln>
                <a:solidFill>
                  <a:srgbClr val="0000FF"/>
                </a:solidFill>
                <a:effectLst/>
                <a:uLnTx/>
                <a:uFillTx/>
                <a:latin typeface="Calibri"/>
                <a:ea typeface="微软雅黑"/>
                <a:cs typeface="+mn-cs"/>
              </a:rPr>
              <a:t>)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or County-level</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8" name="Rectangle 12">
            <a:extLst>
              <a:ext uri="{FF2B5EF4-FFF2-40B4-BE49-F238E27FC236}">
                <a16:creationId xmlns:a16="http://schemas.microsoft.com/office/drawing/2014/main" id="{939ECFC1-AE6D-4F71-82AB-3F24EA2BB770}"/>
              </a:ext>
            </a:extLst>
          </p:cNvPr>
          <p:cNvSpPr/>
          <p:nvPr/>
        </p:nvSpPr>
        <p:spPr>
          <a:xfrm>
            <a:off x="3304170" y="4783611"/>
            <a:ext cx="1522754" cy="5032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9023455" y="2892829"/>
            <a:ext cx="1571393" cy="25391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a:t>
            </a:r>
            <a:r>
              <a:rPr kumimoji="0" lang="en-US" altLang="zh-CN" sz="1050" b="1" i="0" u="none" strike="noStrike" kern="1200" cap="none" spc="0" normalizeH="0" baseline="0" noProof="0" dirty="0">
                <a:ln>
                  <a:noFill/>
                </a:ln>
                <a:solidFill>
                  <a:srgbClr val="000000"/>
                </a:solidFill>
                <a:effectLst/>
                <a:uLnTx/>
                <a:uFillTx/>
                <a:latin typeface="微软雅黑"/>
                <a:ea typeface="微软雅黑"/>
                <a:cs typeface="+mn-cs"/>
              </a:rPr>
              <a:t>urham CH CBSA</a:t>
            </a:r>
            <a:endParaRPr kumimoji="0" lang="en-US" sz="105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1" name="Slide Number Placeholder 1">
            <a:extLst>
              <a:ext uri="{FF2B5EF4-FFF2-40B4-BE49-F238E27FC236}">
                <a16:creationId xmlns:a16="http://schemas.microsoft.com/office/drawing/2014/main" id="{8C034AA6-368E-43B5-8D27-52D61BE1A888}"/>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45359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7CF4A84-9F87-4182-8763-C7AF327B4FB8}"/>
              </a:ext>
            </a:extLst>
          </p:cNvPr>
          <p:cNvPicPr>
            <a:picLocks noChangeAspect="1"/>
          </p:cNvPicPr>
          <p:nvPr/>
        </p:nvPicPr>
        <p:blipFill>
          <a:blip r:embed="rId3"/>
          <a:stretch>
            <a:fillRect/>
          </a:stretch>
        </p:blipFill>
        <p:spPr>
          <a:xfrm>
            <a:off x="8227469" y="3689240"/>
            <a:ext cx="3834049" cy="2734177"/>
          </a:xfrm>
          <a:prstGeom prst="rect">
            <a:avLst/>
          </a:prstGeom>
        </p:spPr>
      </p:pic>
      <p:pic>
        <p:nvPicPr>
          <p:cNvPr id="7" name="图片 6">
            <a:extLst>
              <a:ext uri="{FF2B5EF4-FFF2-40B4-BE49-F238E27FC236}">
                <a16:creationId xmlns:a16="http://schemas.microsoft.com/office/drawing/2014/main" id="{94FAA1AC-A094-46F8-80A1-3E54EA5C6ABC}"/>
              </a:ext>
            </a:extLst>
          </p:cNvPr>
          <p:cNvPicPr>
            <a:picLocks noChangeAspect="1"/>
          </p:cNvPicPr>
          <p:nvPr/>
        </p:nvPicPr>
        <p:blipFill>
          <a:blip r:embed="rId4"/>
          <a:stretch>
            <a:fillRect/>
          </a:stretch>
        </p:blipFill>
        <p:spPr>
          <a:xfrm>
            <a:off x="8227623" y="830821"/>
            <a:ext cx="3833895" cy="2799069"/>
          </a:xfrm>
          <a:prstGeom prst="rect">
            <a:avLst/>
          </a:prstGeom>
        </p:spPr>
      </p:pic>
      <p:pic>
        <p:nvPicPr>
          <p:cNvPr id="3" name="图片 2">
            <a:extLst>
              <a:ext uri="{FF2B5EF4-FFF2-40B4-BE49-F238E27FC236}">
                <a16:creationId xmlns:a16="http://schemas.microsoft.com/office/drawing/2014/main" id="{FC620049-7AC2-4E50-91CF-50006CA2F7EA}"/>
              </a:ext>
            </a:extLst>
          </p:cNvPr>
          <p:cNvPicPr>
            <a:picLocks noChangeAspect="1"/>
          </p:cNvPicPr>
          <p:nvPr/>
        </p:nvPicPr>
        <p:blipFill>
          <a:blip r:embed="rId5"/>
          <a:stretch>
            <a:fillRect/>
          </a:stretch>
        </p:blipFill>
        <p:spPr>
          <a:xfrm>
            <a:off x="93112" y="1259712"/>
            <a:ext cx="7869383" cy="4971196"/>
          </a:xfrm>
          <a:prstGeom prst="rect">
            <a:avLst/>
          </a:prstGeom>
        </p:spPr>
      </p:pic>
      <p:sp>
        <p:nvSpPr>
          <p:cNvPr id="17" name="TextBox 16">
            <a:extLst>
              <a:ext uri="{FF2B5EF4-FFF2-40B4-BE49-F238E27FC236}">
                <a16:creationId xmlns:a16="http://schemas.microsoft.com/office/drawing/2014/main" id="{9E1F4D95-8E6B-4DDD-82CB-D09EDB0780C0}"/>
              </a:ext>
            </a:extLst>
          </p:cNvPr>
          <p:cNvSpPr txBox="1"/>
          <p:nvPr/>
        </p:nvSpPr>
        <p:spPr>
          <a:xfrm>
            <a:off x="5309391" y="3113112"/>
            <a:ext cx="1569720" cy="253916"/>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微软雅黑"/>
                <a:ea typeface="微软雅黑"/>
                <a:cs typeface="+mn-cs"/>
              </a:rPr>
              <a:t>Durham county, NC</a:t>
            </a:r>
          </a:p>
        </p:txBody>
      </p:sp>
      <p:sp>
        <p:nvSpPr>
          <p:cNvPr id="19" name="Rectangle 12">
            <a:extLst>
              <a:ext uri="{FF2B5EF4-FFF2-40B4-BE49-F238E27FC236}">
                <a16:creationId xmlns:a16="http://schemas.microsoft.com/office/drawing/2014/main" id="{F103CA97-DDB2-48A4-AB87-85FC224C45E4}"/>
              </a:ext>
            </a:extLst>
          </p:cNvPr>
          <p:cNvSpPr/>
          <p:nvPr/>
        </p:nvSpPr>
        <p:spPr>
          <a:xfrm>
            <a:off x="8269088" y="1423698"/>
            <a:ext cx="1332111" cy="155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9" name="Rectangle 12">
            <a:extLst>
              <a:ext uri="{FF2B5EF4-FFF2-40B4-BE49-F238E27FC236}">
                <a16:creationId xmlns:a16="http://schemas.microsoft.com/office/drawing/2014/main" id="{25314584-F6CF-425D-94DB-344F0B40BEA4}"/>
              </a:ext>
            </a:extLst>
          </p:cNvPr>
          <p:cNvSpPr/>
          <p:nvPr/>
        </p:nvSpPr>
        <p:spPr>
          <a:xfrm>
            <a:off x="8259665" y="4432934"/>
            <a:ext cx="1188528" cy="152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7966928" y="2933998"/>
            <a:ext cx="3813048" cy="729294"/>
          </a:xfrm>
          <a:prstGeom prst="wedgeRoundRectCallout">
            <a:avLst>
              <a:gd name="adj1" fmla="val -21589"/>
              <a:gd name="adj2" fmla="val 1433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Facility &amp; Source Category</a:t>
            </a:r>
            <a:endParaRPr kumimoji="0" lang="en-US" sz="1800" b="0" i="0" u="sng"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414272" y="128316"/>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232756" y="5309063"/>
            <a:ext cx="1357746" cy="4156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Rectangle 12">
            <a:extLst>
              <a:ext uri="{FF2B5EF4-FFF2-40B4-BE49-F238E27FC236}">
                <a16:creationId xmlns:a16="http://schemas.microsoft.com/office/drawing/2014/main" id="{B3EA5985-0148-4B49-9B97-6526EDFFDEB3}"/>
              </a:ext>
            </a:extLst>
          </p:cNvPr>
          <p:cNvSpPr/>
          <p:nvPr/>
        </p:nvSpPr>
        <p:spPr>
          <a:xfrm>
            <a:off x="148836" y="4245820"/>
            <a:ext cx="1646713" cy="686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2009672" y="3445625"/>
            <a:ext cx="921950" cy="18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1795550" y="3868189"/>
            <a:ext cx="4172988" cy="1590502"/>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6" name="图片 5">
            <a:extLst>
              <a:ext uri="{FF2B5EF4-FFF2-40B4-BE49-F238E27FC236}">
                <a16:creationId xmlns:a16="http://schemas.microsoft.com/office/drawing/2014/main" id="{6FD09148-6692-4608-95E9-759D0E50C011}"/>
              </a:ext>
            </a:extLst>
          </p:cNvPr>
          <p:cNvPicPr>
            <a:picLocks noChangeAspect="1"/>
          </p:cNvPicPr>
          <p:nvPr/>
        </p:nvPicPr>
        <p:blipFill>
          <a:blip r:embed="rId6"/>
          <a:stretch>
            <a:fillRect/>
          </a:stretch>
        </p:blipFill>
        <p:spPr>
          <a:xfrm>
            <a:off x="5727571" y="808565"/>
            <a:ext cx="2209524" cy="2114286"/>
          </a:xfrm>
          <a:prstGeom prst="rect">
            <a:avLst/>
          </a:prstGeom>
        </p:spPr>
      </p:pic>
      <p:sp>
        <p:nvSpPr>
          <p:cNvPr id="23" name="Speech Bubble: Rectangle with Corners Rounded 4">
            <a:extLst>
              <a:ext uri="{FF2B5EF4-FFF2-40B4-BE49-F238E27FC236}">
                <a16:creationId xmlns:a16="http://schemas.microsoft.com/office/drawing/2014/main" id="{7C4C4B30-8DD7-4921-ACF0-A755363CAF93}"/>
              </a:ext>
            </a:extLst>
          </p:cNvPr>
          <p:cNvSpPr/>
          <p:nvPr/>
        </p:nvSpPr>
        <p:spPr>
          <a:xfrm>
            <a:off x="1496343" y="800416"/>
            <a:ext cx="3813048" cy="729294"/>
          </a:xfrm>
          <a:prstGeom prst="wedgeRoundRectCallout">
            <a:avLst>
              <a:gd name="adj1" fmla="val 60345"/>
              <a:gd name="adj2" fmla="val 2844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Provide selection of Facility &amp; Source Category</a:t>
            </a:r>
            <a:endParaRPr kumimoji="0" lang="en-US" sz="1800" b="0" i="0" u="sng" strike="noStrike" kern="1200" cap="none" spc="0" normalizeH="0" baseline="0" noProof="0" dirty="0">
              <a:ln>
                <a:noFill/>
              </a:ln>
              <a:solidFill>
                <a:srgbClr val="0000FF"/>
              </a:solidFill>
              <a:effectLst/>
              <a:uLnTx/>
              <a:uFillTx/>
              <a:latin typeface="Calibri"/>
              <a:ea typeface="微软雅黑"/>
              <a:cs typeface="+mn-cs"/>
            </a:endParaRPr>
          </a:p>
        </p:txBody>
      </p:sp>
      <p:cxnSp>
        <p:nvCxnSpPr>
          <p:cNvPr id="24" name="Straight Arrow Connector 15">
            <a:extLst>
              <a:ext uri="{FF2B5EF4-FFF2-40B4-BE49-F238E27FC236}">
                <a16:creationId xmlns:a16="http://schemas.microsoft.com/office/drawing/2014/main" id="{52766168-B3B7-443A-8735-36BA74956F97}"/>
              </a:ext>
            </a:extLst>
          </p:cNvPr>
          <p:cNvCxnSpPr>
            <a:cxnSpLocks/>
            <a:stCxn id="19" idx="1"/>
          </p:cNvCxnSpPr>
          <p:nvPr/>
        </p:nvCxnSpPr>
        <p:spPr bwMode="auto">
          <a:xfrm flipH="1">
            <a:off x="7958732" y="1501456"/>
            <a:ext cx="310356" cy="36283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1" name="Slide Number Placeholder 1">
            <a:extLst>
              <a:ext uri="{FF2B5EF4-FFF2-40B4-BE49-F238E27FC236}">
                <a16:creationId xmlns:a16="http://schemas.microsoft.com/office/drawing/2014/main" id="{F2C63E67-F72D-4B5F-A4B6-16382473F790}"/>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458278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2F5E6A-6A93-4257-970A-8454814F2CA2}"/>
              </a:ext>
            </a:extLst>
          </p:cNvPr>
          <p:cNvPicPr>
            <a:picLocks noChangeAspect="1"/>
          </p:cNvPicPr>
          <p:nvPr/>
        </p:nvPicPr>
        <p:blipFill>
          <a:blip r:embed="rId3"/>
          <a:stretch>
            <a:fillRect/>
          </a:stretch>
        </p:blipFill>
        <p:spPr>
          <a:xfrm>
            <a:off x="1249126" y="912163"/>
            <a:ext cx="10131354" cy="577928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 Category Emissions”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5788331" y="1609863"/>
            <a:ext cx="4857206" cy="1162074"/>
          </a:xfrm>
          <a:prstGeom prst="wedgeRoundRectCallout">
            <a:avLst>
              <a:gd name="adj1" fmla="val 15973"/>
              <a:gd name="adj2" fmla="val 11078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1600" dirty="0">
                <a:solidFill>
                  <a:srgbClr val="0000FF"/>
                </a:solidFill>
                <a:latin typeface="Arial" panose="020B0604020202020204" pitchFamily="34" charset="0"/>
                <a:cs typeface="Arial" panose="020B0604020202020204" pitchFamily="34" charset="0"/>
              </a:rPr>
              <a:t>“Source Category Emissions” module provide five source categories, including  “point”, “non-point”, “on-road”, “non-road”, and “event” emissions for the selected region, CBSA, or county.</a:t>
            </a:r>
            <a:endParaRPr kumimoji="0" lang="en-US" sz="16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2" name="矩形 1">
            <a:extLst>
              <a:ext uri="{FF2B5EF4-FFF2-40B4-BE49-F238E27FC236}">
                <a16:creationId xmlns:a16="http://schemas.microsoft.com/office/drawing/2014/main" id="{B1A4AC28-57BE-4F23-9A28-F6E294012309}"/>
              </a:ext>
            </a:extLst>
          </p:cNvPr>
          <p:cNvSpPr/>
          <p:nvPr/>
        </p:nvSpPr>
        <p:spPr bwMode="auto">
          <a:xfrm>
            <a:off x="2203450" y="3194050"/>
            <a:ext cx="1085850" cy="20955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9" name="Slide Number Placeholder 1">
            <a:extLst>
              <a:ext uri="{FF2B5EF4-FFF2-40B4-BE49-F238E27FC236}">
                <a16:creationId xmlns:a16="http://schemas.microsoft.com/office/drawing/2014/main" id="{55C33680-00BC-4915-B372-136909C4BE5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037673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1647952"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 name="图片 9">
            <a:extLst>
              <a:ext uri="{FF2B5EF4-FFF2-40B4-BE49-F238E27FC236}">
                <a16:creationId xmlns:a16="http://schemas.microsoft.com/office/drawing/2014/main" id="{BF1AB0C3-E18B-4C1E-8352-54A5C2E79AF4}"/>
              </a:ext>
            </a:extLst>
          </p:cNvPr>
          <p:cNvPicPr>
            <a:picLocks noChangeAspect="1"/>
          </p:cNvPicPr>
          <p:nvPr/>
        </p:nvPicPr>
        <p:blipFill>
          <a:blip r:embed="rId3"/>
          <a:stretch>
            <a:fillRect/>
          </a:stretch>
        </p:blipFill>
        <p:spPr>
          <a:xfrm>
            <a:off x="1647951" y="852665"/>
            <a:ext cx="8654289" cy="5878248"/>
          </a:xfrm>
          <a:prstGeom prst="rect">
            <a:avLst/>
          </a:prstGeom>
        </p:spPr>
      </p:pic>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7720087" y="3340119"/>
            <a:ext cx="4286618" cy="1557171"/>
          </a:xfrm>
          <a:prstGeom prst="wedgeRoundRectCallout">
            <a:avLst>
              <a:gd name="adj1" fmla="val -37708"/>
              <a:gd name="adj2" fmla="val -680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“Sector Emission Summary” function allow to select major CBSAs and provides source and sector emissions summary to support OAQPS’s “Sector Prioritization” project effort </a:t>
            </a:r>
          </a:p>
        </p:txBody>
      </p:sp>
      <p:sp>
        <p:nvSpPr>
          <p:cNvPr id="11" name="矩形 10">
            <a:extLst>
              <a:ext uri="{FF2B5EF4-FFF2-40B4-BE49-F238E27FC236}">
                <a16:creationId xmlns:a16="http://schemas.microsoft.com/office/drawing/2014/main" id="{5B310272-6329-4136-9B02-391FD4EC4618}"/>
              </a:ext>
            </a:extLst>
          </p:cNvPr>
          <p:cNvSpPr/>
          <p:nvPr/>
        </p:nvSpPr>
        <p:spPr bwMode="auto">
          <a:xfrm>
            <a:off x="8279478" y="6264868"/>
            <a:ext cx="1662890" cy="26748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14" name="矩形 13">
            <a:extLst>
              <a:ext uri="{FF2B5EF4-FFF2-40B4-BE49-F238E27FC236}">
                <a16:creationId xmlns:a16="http://schemas.microsoft.com/office/drawing/2014/main" id="{69BEBD07-8823-4858-9A7B-5665862B97CE}"/>
              </a:ext>
            </a:extLst>
          </p:cNvPr>
          <p:cNvSpPr/>
          <p:nvPr/>
        </p:nvSpPr>
        <p:spPr bwMode="auto">
          <a:xfrm>
            <a:off x="7262380" y="2752981"/>
            <a:ext cx="1242182" cy="2409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9" name="Slide Number Placeholder 1">
            <a:extLst>
              <a:ext uri="{FF2B5EF4-FFF2-40B4-BE49-F238E27FC236}">
                <a16:creationId xmlns:a16="http://schemas.microsoft.com/office/drawing/2014/main" id="{A60B4CFA-D444-4A6E-9A65-24D914DDF731}"/>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226327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5</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2019300" y="143302"/>
            <a:ext cx="4572000" cy="523220"/>
          </a:xfrm>
          <a:prstGeom prst="rect">
            <a:avLst/>
          </a:prstGeom>
          <a:noFill/>
        </p:spPr>
        <p:txBody>
          <a:bodyPr wrap="square">
            <a:spAutoFit/>
          </a:bodyPr>
          <a:lstStyle/>
          <a:p>
            <a:pPr algn="ctr"/>
            <a:r>
              <a:rPr lang="en-US" sz="2800" dirty="0">
                <a:solidFill>
                  <a:schemeClr val="bg1"/>
                </a:solidFill>
              </a:rPr>
              <a:t>Detroit – MP Case Study</a:t>
            </a:r>
          </a:p>
        </p:txBody>
      </p:sp>
      <p:sp>
        <p:nvSpPr>
          <p:cNvPr id="11" name="TextBox 10">
            <a:extLst>
              <a:ext uri="{FF2B5EF4-FFF2-40B4-BE49-F238E27FC236}">
                <a16:creationId xmlns:a16="http://schemas.microsoft.com/office/drawing/2014/main" id="{41D528C5-CD90-4A17-AFFC-3BE8B80CA8CC}"/>
              </a:ext>
            </a:extLst>
          </p:cNvPr>
          <p:cNvSpPr txBox="1"/>
          <p:nvPr/>
        </p:nvSpPr>
        <p:spPr>
          <a:xfrm>
            <a:off x="774700" y="1226721"/>
            <a:ext cx="6753151" cy="3385542"/>
          </a:xfrm>
          <a:prstGeom prst="rect">
            <a:avLst/>
          </a:prstGeom>
          <a:noFill/>
        </p:spPr>
        <p:txBody>
          <a:bodyPr wrap="square" rtlCol="0">
            <a:spAutoFit/>
          </a:bodyPr>
          <a:lstStyle/>
          <a:p>
            <a:r>
              <a:rPr lang="en-US" altLang="ja-JP" sz="2200" b="1" dirty="0">
                <a:latin typeface="+mj-lt"/>
                <a:ea typeface="Meiryo" panose="020B0604030504040204" pitchFamily="34" charset="-128"/>
                <a:cs typeface="Times New Roman" panose="02020603050405020304" pitchFamily="18" charset="0"/>
              </a:rPr>
              <a:t>Partners</a:t>
            </a:r>
            <a:r>
              <a:rPr lang="en-US" altLang="ja-JP" sz="2200" dirty="0">
                <a:latin typeface="+mj-lt"/>
                <a:ea typeface="Meiryo" panose="020B0604030504040204" pitchFamily="34" charset="-128"/>
                <a:cs typeface="Times New Roman" panose="02020603050405020304" pitchFamily="18" charset="0"/>
              </a:rPr>
              <a:t>: EPA, MDEQ, SEMCOG &amp; LADCO</a:t>
            </a:r>
            <a:endParaRPr lang="en-US" altLang="ja-JP" sz="2200" dirty="0">
              <a:latin typeface="+mj-lt"/>
            </a:endParaRPr>
          </a:p>
          <a:p>
            <a:endParaRPr lang="en-US" altLang="ja-JP" sz="1600" b="1" dirty="0">
              <a:latin typeface="+mj-lt"/>
              <a:ea typeface="Meiryo" panose="020B0604030504040204" pitchFamily="34" charset="-128"/>
              <a:cs typeface="Times New Roman" panose="02020603050405020304" pitchFamily="18" charset="0"/>
            </a:endParaRPr>
          </a:p>
          <a:p>
            <a:r>
              <a:rPr lang="en-US" altLang="ja-JP" sz="2200" b="1" dirty="0">
                <a:latin typeface="+mj-lt"/>
                <a:ea typeface="Meiryo" panose="020B0604030504040204" pitchFamily="34" charset="-128"/>
                <a:cs typeface="Times New Roman" panose="02020603050405020304" pitchFamily="18" charset="0"/>
              </a:rPr>
              <a:t>Goals</a:t>
            </a:r>
            <a:r>
              <a:rPr lang="en-US" altLang="ja-JP" sz="2200" dirty="0">
                <a:latin typeface="+mj-lt"/>
                <a:ea typeface="Meiryo" panose="020B0604030504040204" pitchFamily="34" charset="-128"/>
                <a:cs typeface="Times New Roman" panose="02020603050405020304" pitchFamily="18" charset="0"/>
              </a:rPr>
              <a:t>: Assess and compare two contrasting air quality control strategies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“Status Quo” approach – controls selected separately to address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&amp; PM nonattainment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“Multi-pollutant, risk-based” approach – aimed at further reducing population risk from exposure to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PM and select air toxics while still addressing ozone and PM nonattainment</a:t>
            </a:r>
          </a:p>
        </p:txBody>
      </p:sp>
      <p:pic>
        <p:nvPicPr>
          <p:cNvPr id="12" name="Picture 11">
            <a:extLst>
              <a:ext uri="{FF2B5EF4-FFF2-40B4-BE49-F238E27FC236}">
                <a16:creationId xmlns:a16="http://schemas.microsoft.com/office/drawing/2014/main" id="{4D0235D0-280C-4C5D-BC01-5DA18A029521}"/>
              </a:ext>
            </a:extLst>
          </p:cNvPr>
          <p:cNvPicPr>
            <a:picLocks noChangeAspect="1"/>
          </p:cNvPicPr>
          <p:nvPr/>
        </p:nvPicPr>
        <p:blipFill rotWithShape="1">
          <a:blip r:embed="rId2"/>
          <a:srcRect b="7377"/>
          <a:stretch/>
        </p:blipFill>
        <p:spPr bwMode="auto">
          <a:xfrm>
            <a:off x="7653758" y="1889536"/>
            <a:ext cx="4127116" cy="205991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00BA277-8029-4584-9F22-A42D36DC644E}"/>
              </a:ext>
            </a:extLst>
          </p:cNvPr>
          <p:cNvSpPr txBox="1"/>
          <p:nvPr/>
        </p:nvSpPr>
        <p:spPr>
          <a:xfrm>
            <a:off x="774700" y="4658770"/>
            <a:ext cx="11155030" cy="2123658"/>
          </a:xfrm>
          <a:prstGeom prst="rect">
            <a:avLst/>
          </a:prstGeom>
          <a:noFill/>
        </p:spPr>
        <p:txBody>
          <a:bodyPr wrap="square">
            <a:spAutoFit/>
          </a:bodyPr>
          <a:lstStyle/>
          <a:p>
            <a:r>
              <a:rPr lang="en-US" altLang="ja-JP" sz="2200" b="1" dirty="0">
                <a:latin typeface="+mj-lt"/>
                <a:ea typeface="Meiryo" panose="020B0604030504040204" pitchFamily="34" charset="-128"/>
                <a:cs typeface="Times New Roman" panose="02020603050405020304" pitchFamily="18" charset="0"/>
              </a:rPr>
              <a:t>Results</a:t>
            </a:r>
            <a:r>
              <a:rPr lang="en-US" altLang="ja-JP" sz="2200" dirty="0">
                <a:latin typeface="+mj-lt"/>
                <a:ea typeface="Meiryo" panose="020B0604030504040204" pitchFamily="34" charset="-128"/>
                <a:cs typeface="Times New Roman" panose="02020603050405020304" pitchFamily="18" charset="0"/>
              </a:rPr>
              <a:t> showed the multi-pollutant approach:</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Achieved the same or greater reductions of PM and O</a:t>
            </a:r>
            <a:r>
              <a:rPr lang="en-US" altLang="ja-JP" sz="2200" baseline="-30000" dirty="0">
                <a:latin typeface="+mj-lt"/>
                <a:ea typeface="Meiryo" panose="020B0604030504040204" pitchFamily="34" charset="-128"/>
                <a:cs typeface="Times New Roman" panose="02020603050405020304" pitchFamily="18" charset="0"/>
              </a:rPr>
              <a:t>3</a:t>
            </a:r>
            <a:r>
              <a:rPr lang="en-US" altLang="ja-JP" sz="2200" dirty="0">
                <a:latin typeface="+mj-lt"/>
                <a:ea typeface="Meiryo" panose="020B0604030504040204" pitchFamily="34" charset="-128"/>
                <a:cs typeface="Times New Roman" panose="02020603050405020304" pitchFamily="18" charset="0"/>
              </a:rPr>
              <a:t> </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Improved air quality regionally and across the Detroit urban core for multiple pollutants</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Produced ~2x greater monetized benefits for PM and O</a:t>
            </a:r>
            <a:r>
              <a:rPr lang="en-US" altLang="ja-JP" sz="2200" baseline="-30000" dirty="0">
                <a:latin typeface="+mj-lt"/>
                <a:ea typeface="Meiryo" panose="020B0604030504040204" pitchFamily="34" charset="-128"/>
                <a:cs typeface="Times New Roman" panose="02020603050405020304" pitchFamily="18" charset="0"/>
              </a:rPr>
              <a:t>3</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Reduced non-cancer risk</a:t>
            </a:r>
            <a:endParaRPr lang="en-US" altLang="ja-JP" sz="2200" dirty="0">
              <a:latin typeface="+mj-lt"/>
            </a:endParaRPr>
          </a:p>
          <a:p>
            <a:pPr marL="285750" indent="-285750">
              <a:buFont typeface="Arial" panose="020B0604020202020204" pitchFamily="34" charset="0"/>
              <a:buChar char="•"/>
            </a:pPr>
            <a:r>
              <a:rPr lang="en-US" altLang="ja-JP" sz="2200" dirty="0">
                <a:latin typeface="+mj-lt"/>
                <a:ea typeface="Meiryo" panose="020B0604030504040204" pitchFamily="34" charset="-128"/>
                <a:cs typeface="Times New Roman" panose="02020603050405020304" pitchFamily="18" charset="0"/>
              </a:rPr>
              <a:t>Resulted in greater net benefits &amp; was more cost effective</a:t>
            </a:r>
            <a:endParaRPr lang="en-US" altLang="ja-JP" sz="2200" dirty="0">
              <a:latin typeface="+mj-lt"/>
            </a:endParaRPr>
          </a:p>
        </p:txBody>
      </p:sp>
    </p:spTree>
    <p:extLst>
      <p:ext uri="{BB962C8B-B14F-4D97-AF65-F5344CB8AC3E}">
        <p14:creationId xmlns:p14="http://schemas.microsoft.com/office/powerpoint/2010/main" val="4069779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ABB5E4B6-6219-40E9-BFBD-E74B2395D312}"/>
              </a:ext>
            </a:extLst>
          </p:cNvPr>
          <p:cNvSpPr/>
          <p:nvPr/>
        </p:nvSpPr>
        <p:spPr bwMode="auto">
          <a:xfrm>
            <a:off x="1241033" y="905921"/>
            <a:ext cx="4566786" cy="5580604"/>
          </a:xfrm>
          <a:prstGeom prst="rect">
            <a:avLst/>
          </a:prstGeom>
          <a:solidFill>
            <a:srgbClr val="FFFFCC"/>
          </a:solidFill>
          <a:ln>
            <a:solidFill>
              <a:srgbClr val="FFFFCC"/>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cxnSp>
        <p:nvCxnSpPr>
          <p:cNvPr id="13" name="Straight Connector 4">
            <a:extLst>
              <a:ext uri="{FF2B5EF4-FFF2-40B4-BE49-F238E27FC236}">
                <a16:creationId xmlns:a16="http://schemas.microsoft.com/office/drawing/2014/main" id="{8F21E11C-B4FD-4076-B826-54443FDE65E2}"/>
              </a:ext>
            </a:extLst>
          </p:cNvPr>
          <p:cNvCxnSpPr>
            <a:cxnSpLocks/>
          </p:cNvCxnSpPr>
          <p:nvPr/>
        </p:nvCxnSpPr>
        <p:spPr bwMode="auto">
          <a:xfrm flipV="1">
            <a:off x="6116552" y="1125524"/>
            <a:ext cx="0" cy="5250876"/>
          </a:xfrm>
          <a:prstGeom prst="line">
            <a:avLst/>
          </a:prstGeom>
          <a:solidFill>
            <a:schemeClr val="accent1"/>
          </a:solidFill>
          <a:ln w="19050" cap="flat" cmpd="sng" algn="ctr">
            <a:solidFill>
              <a:srgbClr val="0000FF"/>
            </a:solidFill>
            <a:prstDash val="sysDot"/>
            <a:round/>
            <a:headEnd type="none" w="med" len="med"/>
            <a:tailEnd type="none" w="med" len="med"/>
          </a:ln>
          <a:effectLst/>
        </p:spPr>
      </p:cxnSp>
      <p:pic>
        <p:nvPicPr>
          <p:cNvPr id="16" name="图片 15">
            <a:extLst>
              <a:ext uri="{FF2B5EF4-FFF2-40B4-BE49-F238E27FC236}">
                <a16:creationId xmlns:a16="http://schemas.microsoft.com/office/drawing/2014/main" id="{FCC8CAD5-05A1-4717-A692-7310BB7D0EE9}"/>
              </a:ext>
            </a:extLst>
          </p:cNvPr>
          <p:cNvPicPr>
            <a:picLocks noChangeAspect="1"/>
          </p:cNvPicPr>
          <p:nvPr/>
        </p:nvPicPr>
        <p:blipFill>
          <a:blip r:embed="rId3"/>
          <a:stretch>
            <a:fillRect/>
          </a:stretch>
        </p:blipFill>
        <p:spPr>
          <a:xfrm>
            <a:off x="1307823" y="3572348"/>
            <a:ext cx="4428424" cy="2132414"/>
          </a:xfrm>
          <a:prstGeom prst="rect">
            <a:avLst/>
          </a:prstGeom>
          <a:ln>
            <a:solidFill>
              <a:srgbClr val="0000FF"/>
            </a:solidFill>
          </a:ln>
        </p:spPr>
      </p:pic>
      <p:pic>
        <p:nvPicPr>
          <p:cNvPr id="15" name="图片 14">
            <a:extLst>
              <a:ext uri="{FF2B5EF4-FFF2-40B4-BE49-F238E27FC236}">
                <a16:creationId xmlns:a16="http://schemas.microsoft.com/office/drawing/2014/main" id="{1DCC8538-0E68-4F86-9B84-518FECD17BCD}"/>
              </a:ext>
            </a:extLst>
          </p:cNvPr>
          <p:cNvPicPr>
            <a:picLocks noChangeAspect="1"/>
          </p:cNvPicPr>
          <p:nvPr/>
        </p:nvPicPr>
        <p:blipFill>
          <a:blip r:embed="rId4"/>
          <a:stretch>
            <a:fillRect/>
          </a:stretch>
        </p:blipFill>
        <p:spPr>
          <a:xfrm>
            <a:off x="1317348" y="1321458"/>
            <a:ext cx="4428424" cy="2132415"/>
          </a:xfrm>
          <a:prstGeom prst="rect">
            <a:avLst/>
          </a:prstGeom>
          <a:ln w="12700">
            <a:solidFill>
              <a:schemeClr val="accent1"/>
            </a:solidFill>
          </a:ln>
        </p:spPr>
      </p:pic>
      <p:pic>
        <p:nvPicPr>
          <p:cNvPr id="21" name="图片 20">
            <a:extLst>
              <a:ext uri="{FF2B5EF4-FFF2-40B4-BE49-F238E27FC236}">
                <a16:creationId xmlns:a16="http://schemas.microsoft.com/office/drawing/2014/main" id="{A6CD7CD1-2D75-4DC9-94DA-939EF15516C6}"/>
              </a:ext>
            </a:extLst>
          </p:cNvPr>
          <p:cNvPicPr>
            <a:picLocks noChangeAspect="1"/>
          </p:cNvPicPr>
          <p:nvPr/>
        </p:nvPicPr>
        <p:blipFill>
          <a:blip r:embed="rId5"/>
          <a:stretch>
            <a:fillRect/>
          </a:stretch>
        </p:blipFill>
        <p:spPr>
          <a:xfrm>
            <a:off x="1264960" y="5877117"/>
            <a:ext cx="4552250" cy="542733"/>
          </a:xfrm>
          <a:prstGeom prst="rect">
            <a:avLst/>
          </a:prstGeom>
          <a:ln>
            <a:solidFill>
              <a:srgbClr val="0000FF"/>
            </a:solidFill>
          </a:ln>
        </p:spPr>
      </p:pic>
      <p:pic>
        <p:nvPicPr>
          <p:cNvPr id="22" name="图片 21">
            <a:extLst>
              <a:ext uri="{FF2B5EF4-FFF2-40B4-BE49-F238E27FC236}">
                <a16:creationId xmlns:a16="http://schemas.microsoft.com/office/drawing/2014/main" id="{2A770B2B-2454-4268-A7A3-53DA35394F33}"/>
              </a:ext>
            </a:extLst>
          </p:cNvPr>
          <p:cNvPicPr>
            <a:picLocks noChangeAspect="1"/>
          </p:cNvPicPr>
          <p:nvPr/>
        </p:nvPicPr>
        <p:blipFill>
          <a:blip r:embed="rId6"/>
          <a:stretch>
            <a:fillRect/>
          </a:stretch>
        </p:blipFill>
        <p:spPr>
          <a:xfrm>
            <a:off x="6455403" y="1228219"/>
            <a:ext cx="4482605" cy="2429381"/>
          </a:xfrm>
          <a:prstGeom prst="rect">
            <a:avLst/>
          </a:prstGeom>
          <a:ln>
            <a:solidFill>
              <a:srgbClr val="FFFF00"/>
            </a:solidFill>
          </a:ln>
        </p:spPr>
      </p:pic>
      <p:pic>
        <p:nvPicPr>
          <p:cNvPr id="23" name="图片 22">
            <a:extLst>
              <a:ext uri="{FF2B5EF4-FFF2-40B4-BE49-F238E27FC236}">
                <a16:creationId xmlns:a16="http://schemas.microsoft.com/office/drawing/2014/main" id="{E17CFA9E-A0A5-406E-B852-8D6CD31821D9}"/>
              </a:ext>
            </a:extLst>
          </p:cNvPr>
          <p:cNvPicPr>
            <a:picLocks noChangeAspect="1"/>
          </p:cNvPicPr>
          <p:nvPr/>
        </p:nvPicPr>
        <p:blipFill>
          <a:blip r:embed="rId7"/>
          <a:stretch>
            <a:fillRect/>
          </a:stretch>
        </p:blipFill>
        <p:spPr>
          <a:xfrm>
            <a:off x="6455403" y="3686175"/>
            <a:ext cx="4482605" cy="2771775"/>
          </a:xfrm>
          <a:prstGeom prst="rect">
            <a:avLst/>
          </a:prstGeom>
          <a:ln>
            <a:solidFill>
              <a:srgbClr val="FFFF00"/>
            </a:solidFill>
          </a:ln>
        </p:spPr>
      </p:pic>
      <p:sp>
        <p:nvSpPr>
          <p:cNvPr id="25" name="文本框 24">
            <a:extLst>
              <a:ext uri="{FF2B5EF4-FFF2-40B4-BE49-F238E27FC236}">
                <a16:creationId xmlns:a16="http://schemas.microsoft.com/office/drawing/2014/main" id="{A641E2AA-977C-4F54-915E-15B42214CA47}"/>
              </a:ext>
            </a:extLst>
          </p:cNvPr>
          <p:cNvSpPr txBox="1"/>
          <p:nvPr/>
        </p:nvSpPr>
        <p:spPr>
          <a:xfrm>
            <a:off x="2535575" y="867015"/>
            <a:ext cx="2652858" cy="400110"/>
          </a:xfrm>
          <a:prstGeom prst="rect">
            <a:avLst/>
          </a:prstGeom>
          <a:noFill/>
        </p:spPr>
        <p:txBody>
          <a:bodyPr wrap="square" rtlCol="0">
            <a:spAutoFit/>
          </a:bodyPr>
          <a:lstStyle/>
          <a:p>
            <a:r>
              <a:rPr lang="en-US" altLang="zh-CN" sz="2000" b="1" dirty="0">
                <a:solidFill>
                  <a:srgbClr val="0000FF"/>
                </a:solidFill>
                <a:latin typeface="Calibri"/>
                <a:ea typeface="微软雅黑"/>
              </a:rPr>
              <a:t>Summary table</a:t>
            </a:r>
            <a:endParaRPr lang="zh-CN" altLang="en-US" sz="2000" b="1" dirty="0">
              <a:solidFill>
                <a:srgbClr val="0000FF"/>
              </a:solidFill>
              <a:latin typeface="Calibri"/>
              <a:ea typeface="微软雅黑"/>
            </a:endParaRPr>
          </a:p>
        </p:txBody>
      </p:sp>
      <p:sp>
        <p:nvSpPr>
          <p:cNvPr id="27" name="矩形 26">
            <a:extLst>
              <a:ext uri="{FF2B5EF4-FFF2-40B4-BE49-F238E27FC236}">
                <a16:creationId xmlns:a16="http://schemas.microsoft.com/office/drawing/2014/main" id="{7C7088EF-CF52-404A-8605-0ED1FE9C8650}"/>
              </a:ext>
            </a:extLst>
          </p:cNvPr>
          <p:cNvSpPr/>
          <p:nvPr/>
        </p:nvSpPr>
        <p:spPr bwMode="auto">
          <a:xfrm>
            <a:off x="6412213" y="905921"/>
            <a:ext cx="4566786" cy="5580604"/>
          </a:xfrm>
          <a:prstGeom prst="rect">
            <a:avLst/>
          </a:prstGeom>
          <a:noFill/>
          <a:ln w="1905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28" name="文本框 27">
            <a:extLst>
              <a:ext uri="{FF2B5EF4-FFF2-40B4-BE49-F238E27FC236}">
                <a16:creationId xmlns:a16="http://schemas.microsoft.com/office/drawing/2014/main" id="{CD96908C-89F5-491D-A266-89FDF8825919}"/>
              </a:ext>
            </a:extLst>
          </p:cNvPr>
          <p:cNvSpPr txBox="1"/>
          <p:nvPr/>
        </p:nvSpPr>
        <p:spPr>
          <a:xfrm>
            <a:off x="8007317" y="867015"/>
            <a:ext cx="2930691" cy="400110"/>
          </a:xfrm>
          <a:prstGeom prst="rect">
            <a:avLst/>
          </a:prstGeom>
          <a:noFill/>
        </p:spPr>
        <p:txBody>
          <a:bodyPr wrap="square" rtlCol="0">
            <a:spAutoFit/>
          </a:bodyPr>
          <a:lstStyle/>
          <a:p>
            <a:endParaRPr lang="zh-CN" altLang="en-US" sz="2000" dirty="0">
              <a:solidFill>
                <a:srgbClr val="0000FF"/>
              </a:solidFill>
              <a:latin typeface="Calibri"/>
              <a:ea typeface="微软雅黑"/>
            </a:endParaRPr>
          </a:p>
        </p:txBody>
      </p:sp>
      <p:sp>
        <p:nvSpPr>
          <p:cNvPr id="29" name="矩形 28">
            <a:extLst>
              <a:ext uri="{FF2B5EF4-FFF2-40B4-BE49-F238E27FC236}">
                <a16:creationId xmlns:a16="http://schemas.microsoft.com/office/drawing/2014/main" id="{6241F12B-732E-409C-BFCB-6749D0703161}"/>
              </a:ext>
            </a:extLst>
          </p:cNvPr>
          <p:cNvSpPr/>
          <p:nvPr/>
        </p:nvSpPr>
        <p:spPr bwMode="auto">
          <a:xfrm>
            <a:off x="6530942" y="3372293"/>
            <a:ext cx="1476375" cy="40011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altLang="zh-CN" sz="1400" b="0" i="0" u="none" strike="noStrike" cap="none" normalizeH="0" baseline="0" dirty="0">
                <a:ln>
                  <a:noFill/>
                </a:ln>
                <a:solidFill>
                  <a:srgbClr val="C00000"/>
                </a:solidFill>
                <a:effectLst/>
                <a:latin typeface="Arial" charset="0"/>
                <a:ea typeface="宋体" pitchFamily="2" charset="-122"/>
              </a:rPr>
              <a:t>Emissions</a:t>
            </a:r>
            <a:endParaRPr kumimoji="0" lang="zh-CN" altLang="en-US" sz="1400" b="0" i="0" u="none" strike="noStrike" cap="none" normalizeH="0" baseline="0" dirty="0">
              <a:ln>
                <a:noFill/>
              </a:ln>
              <a:solidFill>
                <a:srgbClr val="C00000"/>
              </a:solidFill>
              <a:effectLst/>
              <a:latin typeface="Arial" charset="0"/>
              <a:ea typeface="宋体" pitchFamily="2" charset="-122"/>
            </a:endParaRPr>
          </a:p>
        </p:txBody>
      </p:sp>
      <p:sp>
        <p:nvSpPr>
          <p:cNvPr id="30" name="矩形 29">
            <a:extLst>
              <a:ext uri="{FF2B5EF4-FFF2-40B4-BE49-F238E27FC236}">
                <a16:creationId xmlns:a16="http://schemas.microsoft.com/office/drawing/2014/main" id="{095B1EF4-2742-4F18-B3B1-7A523D0D2258}"/>
              </a:ext>
            </a:extLst>
          </p:cNvPr>
          <p:cNvSpPr/>
          <p:nvPr/>
        </p:nvSpPr>
        <p:spPr bwMode="auto">
          <a:xfrm>
            <a:off x="6495330" y="6066970"/>
            <a:ext cx="2200276" cy="40011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ltLang="zh-CN" sz="1400" dirty="0">
                <a:solidFill>
                  <a:srgbClr val="C00000"/>
                </a:solidFill>
                <a:latin typeface="Arial" charset="0"/>
                <a:ea typeface="宋体" pitchFamily="2" charset="-122"/>
              </a:rPr>
              <a:t>Frequency &amp; Rank</a:t>
            </a:r>
            <a:endParaRPr kumimoji="0" lang="zh-CN" altLang="en-US" sz="1400" b="0" i="0" u="none" strike="noStrike" cap="none" normalizeH="0" baseline="0" dirty="0">
              <a:ln>
                <a:noFill/>
              </a:ln>
              <a:solidFill>
                <a:srgbClr val="C00000"/>
              </a:solidFill>
              <a:effectLst/>
              <a:latin typeface="Arial" charset="0"/>
              <a:ea typeface="宋体" pitchFamily="2" charset="-122"/>
            </a:endParaRPr>
          </a:p>
        </p:txBody>
      </p:sp>
      <p:sp>
        <p:nvSpPr>
          <p:cNvPr id="31" name="矩形 30">
            <a:extLst>
              <a:ext uri="{FF2B5EF4-FFF2-40B4-BE49-F238E27FC236}">
                <a16:creationId xmlns:a16="http://schemas.microsoft.com/office/drawing/2014/main" id="{7D12EB16-BB56-431F-A45D-BA97449AD3C6}"/>
              </a:ext>
            </a:extLst>
          </p:cNvPr>
          <p:cNvSpPr/>
          <p:nvPr/>
        </p:nvSpPr>
        <p:spPr bwMode="auto">
          <a:xfrm>
            <a:off x="7973029" y="829377"/>
            <a:ext cx="1767893" cy="177123"/>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ltLang="zh-CN" sz="2000" b="1" dirty="0">
                <a:solidFill>
                  <a:srgbClr val="0000FF"/>
                </a:solidFill>
                <a:latin typeface="Calibri"/>
                <a:ea typeface="微软雅黑"/>
              </a:rPr>
              <a:t>Summary plot</a:t>
            </a:r>
            <a:endParaRPr lang="zh-CN" altLang="en-US" sz="2000" b="1" dirty="0">
              <a:solidFill>
                <a:srgbClr val="0000FF"/>
              </a:solidFill>
              <a:latin typeface="Calibri"/>
              <a:ea typeface="微软雅黑"/>
            </a:endParaRPr>
          </a:p>
        </p:txBody>
      </p:sp>
      <p:sp>
        <p:nvSpPr>
          <p:cNvPr id="17" name="Slide Number Placeholder 1">
            <a:extLst>
              <a:ext uri="{FF2B5EF4-FFF2-40B4-BE49-F238E27FC236}">
                <a16:creationId xmlns:a16="http://schemas.microsoft.com/office/drawing/2014/main" id="{03C0068F-B0FA-4408-832A-3C743EBF0457}"/>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5324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C606BE-68A8-4023-834E-E3045882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39" y="1345244"/>
            <a:ext cx="7676003" cy="4797502"/>
          </a:xfrm>
          <a:prstGeom prst="rect">
            <a:avLst/>
          </a:prstGeom>
          <a:ln w="15875">
            <a:solidFill>
              <a:schemeClr val="bg1">
                <a:lumMod val="50000"/>
              </a:schemeClr>
            </a:solidFill>
          </a:ln>
        </p:spPr>
      </p:pic>
      <p:pic>
        <p:nvPicPr>
          <p:cNvPr id="22" name="图片 21">
            <a:extLst>
              <a:ext uri="{FF2B5EF4-FFF2-40B4-BE49-F238E27FC236}">
                <a16:creationId xmlns:a16="http://schemas.microsoft.com/office/drawing/2014/main" id="{2F41EEA0-C59B-4CD3-B785-CE5B9BEFF25E}"/>
              </a:ext>
            </a:extLst>
          </p:cNvPr>
          <p:cNvPicPr>
            <a:picLocks noChangeAspect="1"/>
          </p:cNvPicPr>
          <p:nvPr/>
        </p:nvPicPr>
        <p:blipFill>
          <a:blip r:embed="rId3"/>
          <a:stretch>
            <a:fillRect/>
          </a:stretch>
        </p:blipFill>
        <p:spPr>
          <a:xfrm>
            <a:off x="8213451" y="3547469"/>
            <a:ext cx="3943379" cy="3100981"/>
          </a:xfrm>
          <a:prstGeom prst="rect">
            <a:avLst/>
          </a:prstGeom>
        </p:spPr>
      </p:pic>
      <p:sp>
        <p:nvSpPr>
          <p:cNvPr id="2" name="标题 1">
            <a:extLst>
              <a:ext uri="{FF2B5EF4-FFF2-40B4-BE49-F238E27FC236}">
                <a16:creationId xmlns:a16="http://schemas.microsoft.com/office/drawing/2014/main" id="{7A1E9C0E-9559-4A6A-8873-77C563FF42ED}"/>
              </a:ext>
            </a:extLst>
          </p:cNvPr>
          <p:cNvSpPr>
            <a:spLocks noGrp="1"/>
          </p:cNvSpPr>
          <p:nvPr>
            <p:ph type="title"/>
          </p:nvPr>
        </p:nvSpPr>
        <p:spPr>
          <a:xfrm>
            <a:off x="609599" y="94691"/>
            <a:ext cx="11258145" cy="669103"/>
          </a:xfrm>
        </p:spPr>
        <p:txBody>
          <a:bodyPr/>
          <a:lstStyle/>
          <a:p>
            <a:r>
              <a:rPr lang="en-US" altLang="zh-CN" sz="3200" dirty="0">
                <a:latin typeface="Arial" panose="020B0604020202020204" pitchFamily="34" charset="0"/>
                <a:cs typeface="Arial" panose="020B0604020202020204" pitchFamily="34" charset="0"/>
              </a:rPr>
              <a:t>NEXUS Update: </a:t>
            </a:r>
            <a:r>
              <a:rPr lang="en-US" altLang="zh-CN" dirty="0">
                <a:solidFill>
                  <a:srgbClr val="FFFF00"/>
                </a:solidFill>
                <a:latin typeface="Arial" panose="020B0604020202020204" pitchFamily="34" charset="0"/>
                <a:cs typeface="Arial" panose="020B0604020202020204" pitchFamily="34" charset="0"/>
              </a:rPr>
              <a:t>“Monitoring Data/Site” Module</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A281E30-14E4-4A46-A05B-6B21C3902756}"/>
              </a:ext>
            </a:extLst>
          </p:cNvPr>
          <p:cNvSpPr txBox="1"/>
          <p:nvPr/>
        </p:nvSpPr>
        <p:spPr>
          <a:xfrm>
            <a:off x="8203281" y="3163554"/>
            <a:ext cx="204913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Monitor Site/Data</a:t>
            </a:r>
            <a:endParaRPr kumimoji="0" lang="en-US" sz="1800" b="0" i="0" u="none" strike="noStrike" kern="1200" cap="none" spc="0" normalizeH="0" baseline="0" noProof="0" dirty="0">
              <a:ln>
                <a:noFill/>
              </a:ln>
              <a:solidFill>
                <a:srgbClr val="FF0000"/>
              </a:solidFill>
              <a:effectLst/>
              <a:uLnTx/>
              <a:uFillTx/>
              <a:latin typeface="微软雅黑"/>
              <a:ea typeface="微软雅黑"/>
              <a:cs typeface="+mn-cs"/>
            </a:endParaRPr>
          </a:p>
        </p:txBody>
      </p:sp>
      <p:cxnSp>
        <p:nvCxnSpPr>
          <p:cNvPr id="14" name="直接箭头连接符 6">
            <a:extLst>
              <a:ext uri="{FF2B5EF4-FFF2-40B4-BE49-F238E27FC236}">
                <a16:creationId xmlns:a16="http://schemas.microsoft.com/office/drawing/2014/main" id="{58E358B2-2235-456A-A720-4427DDB0CCD9}"/>
              </a:ext>
            </a:extLst>
          </p:cNvPr>
          <p:cNvCxnSpPr>
            <a:cxnSpLocks/>
          </p:cNvCxnSpPr>
          <p:nvPr/>
        </p:nvCxnSpPr>
        <p:spPr bwMode="auto">
          <a:xfrm flipH="1" flipV="1">
            <a:off x="5410200" y="4482314"/>
            <a:ext cx="2714832" cy="271004"/>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4" name="TextBox 23">
            <a:extLst>
              <a:ext uri="{FF2B5EF4-FFF2-40B4-BE49-F238E27FC236}">
                <a16:creationId xmlns:a16="http://schemas.microsoft.com/office/drawing/2014/main" id="{BE9E6465-4E75-406A-865A-601C6CAADD27}"/>
              </a:ext>
            </a:extLst>
          </p:cNvPr>
          <p:cNvSpPr txBox="1"/>
          <p:nvPr/>
        </p:nvSpPr>
        <p:spPr>
          <a:xfrm>
            <a:off x="8008775" y="869896"/>
            <a:ext cx="12793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AQ trend</a:t>
            </a:r>
          </a:p>
        </p:txBody>
      </p:sp>
      <p:sp>
        <p:nvSpPr>
          <p:cNvPr id="15" name="Slide Number Placeholder 1">
            <a:extLst>
              <a:ext uri="{FF2B5EF4-FFF2-40B4-BE49-F238E27FC236}">
                <a16:creationId xmlns:a16="http://schemas.microsoft.com/office/drawing/2014/main" id="{874E61FA-EC22-4259-9C88-226559B57310}"/>
              </a:ext>
            </a:extLst>
          </p:cNvPr>
          <p:cNvSpPr txBox="1">
            <a:spLocks/>
          </p:cNvSpPr>
          <p:nvPr/>
        </p:nvSpPr>
        <p:spPr>
          <a:xfrm>
            <a:off x="10537582" y="6574663"/>
            <a:ext cx="1600200" cy="42379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97FA5-94DB-459B-8E5D-031A45794050}" type="slidenum">
              <a:rPr kumimoji="0" lang="en-US" sz="1350" b="0" i="0" u="none" strike="noStrike" kern="1200" cap="none" spc="0" normalizeH="0" baseline="0" noProof="0">
                <a:ln>
                  <a:noFill/>
                </a:ln>
                <a:solidFill>
                  <a:prstClr val="black">
                    <a:tint val="75000"/>
                  </a:prstClr>
                </a:solidFill>
                <a:effectLst/>
                <a:uLnTx/>
                <a:uFillTx/>
                <a:latin typeface="Arial" pitchFamily="34" charset="0"/>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350" b="0" i="0" u="none" strike="noStrike" kern="1200" cap="none" spc="0" normalizeH="0" baseline="0" noProof="0" dirty="0">
              <a:ln>
                <a:noFill/>
              </a:ln>
              <a:solidFill>
                <a:prstClr val="black">
                  <a:tint val="75000"/>
                </a:prstClr>
              </a:solidFill>
              <a:effectLst/>
              <a:uLnTx/>
              <a:uFillTx/>
              <a:latin typeface="Arial" pitchFamily="34" charset="0"/>
              <a:ea typeface="ＭＳ Ｐゴシック"/>
              <a:cs typeface="+mn-cs"/>
            </a:endParaRPr>
          </a:p>
        </p:txBody>
      </p:sp>
      <p:sp>
        <p:nvSpPr>
          <p:cNvPr id="17" name="矩形 16">
            <a:extLst>
              <a:ext uri="{FF2B5EF4-FFF2-40B4-BE49-F238E27FC236}">
                <a16:creationId xmlns:a16="http://schemas.microsoft.com/office/drawing/2014/main" id="{D8C4A42F-E0A8-4890-91C6-6A01E5BCB3AF}"/>
              </a:ext>
            </a:extLst>
          </p:cNvPr>
          <p:cNvSpPr/>
          <p:nvPr/>
        </p:nvSpPr>
        <p:spPr bwMode="auto">
          <a:xfrm>
            <a:off x="8303450" y="4524375"/>
            <a:ext cx="850075" cy="32039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a:ln>
                <a:noFill/>
              </a:ln>
              <a:solidFill>
                <a:srgbClr val="FF3300"/>
              </a:solidFill>
              <a:effectLst/>
              <a:latin typeface="Arial" charset="0"/>
              <a:ea typeface="宋体" pitchFamily="2" charset="-122"/>
            </a:endParaRPr>
          </a:p>
        </p:txBody>
      </p:sp>
      <p:sp>
        <p:nvSpPr>
          <p:cNvPr id="27" name="Speech Bubble: Rectangle with Corners Rounded 4">
            <a:extLst>
              <a:ext uri="{FF2B5EF4-FFF2-40B4-BE49-F238E27FC236}">
                <a16:creationId xmlns:a16="http://schemas.microsoft.com/office/drawing/2014/main" id="{163C9880-1C44-42EA-BACE-818358EFAD9E}"/>
              </a:ext>
            </a:extLst>
          </p:cNvPr>
          <p:cNvSpPr/>
          <p:nvPr/>
        </p:nvSpPr>
        <p:spPr>
          <a:xfrm>
            <a:off x="5964344" y="5149883"/>
            <a:ext cx="2879315" cy="830998"/>
          </a:xfrm>
          <a:prstGeom prst="wedgeRoundRectCallout">
            <a:avLst>
              <a:gd name="adj1" fmla="val 42780"/>
              <a:gd name="adj2" fmla="val -100291"/>
              <a:gd name="adj3" fmla="val 16667"/>
            </a:avLst>
          </a:prstGeom>
          <a:solidFill>
            <a:srgbClr val="FFFFCC"/>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to select monitor site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&amp; pollutant</a:t>
            </a:r>
          </a:p>
        </p:txBody>
      </p:sp>
      <p:sp>
        <p:nvSpPr>
          <p:cNvPr id="28" name="Speech Bubble: Rectangle with Corners Rounded 4">
            <a:extLst>
              <a:ext uri="{FF2B5EF4-FFF2-40B4-BE49-F238E27FC236}">
                <a16:creationId xmlns:a16="http://schemas.microsoft.com/office/drawing/2014/main" id="{F17D98DD-CDFE-4DB7-A3CA-03C80D41CF21}"/>
              </a:ext>
            </a:extLst>
          </p:cNvPr>
          <p:cNvSpPr/>
          <p:nvPr/>
        </p:nvSpPr>
        <p:spPr>
          <a:xfrm>
            <a:off x="2747461" y="3117387"/>
            <a:ext cx="2879315" cy="830998"/>
          </a:xfrm>
          <a:prstGeom prst="wedgeRoundRectCallout">
            <a:avLst>
              <a:gd name="adj1" fmla="val 38975"/>
              <a:gd name="adj2" fmla="val 1134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Click to display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solidFill>
                  <a:srgbClr val="0000FF"/>
                </a:solidFill>
                <a:latin typeface="Calibri"/>
                <a:ea typeface="微软雅黑"/>
              </a:rPr>
              <a:t>AQ trend  at monitor site</a:t>
            </a:r>
          </a:p>
        </p:txBody>
      </p:sp>
      <p:pic>
        <p:nvPicPr>
          <p:cNvPr id="10" name="图片 9">
            <a:extLst>
              <a:ext uri="{FF2B5EF4-FFF2-40B4-BE49-F238E27FC236}">
                <a16:creationId xmlns:a16="http://schemas.microsoft.com/office/drawing/2014/main" id="{038781AD-8A42-4CA7-90C6-26593BED33F6}"/>
              </a:ext>
            </a:extLst>
          </p:cNvPr>
          <p:cNvPicPr>
            <a:picLocks noChangeAspect="1"/>
          </p:cNvPicPr>
          <p:nvPr/>
        </p:nvPicPr>
        <p:blipFill>
          <a:blip r:embed="rId4"/>
          <a:stretch>
            <a:fillRect/>
          </a:stretch>
        </p:blipFill>
        <p:spPr>
          <a:xfrm>
            <a:off x="6421580" y="2163099"/>
            <a:ext cx="1926826" cy="939242"/>
          </a:xfrm>
          <a:prstGeom prst="rect">
            <a:avLst/>
          </a:prstGeom>
          <a:ln w="22225">
            <a:solidFill>
              <a:schemeClr val="bg1">
                <a:lumMod val="50000"/>
              </a:schemeClr>
            </a:solidFill>
          </a:ln>
        </p:spPr>
      </p:pic>
      <p:sp>
        <p:nvSpPr>
          <p:cNvPr id="26" name="Speech Bubble: Rectangle with Corners Rounded 4">
            <a:extLst>
              <a:ext uri="{FF2B5EF4-FFF2-40B4-BE49-F238E27FC236}">
                <a16:creationId xmlns:a16="http://schemas.microsoft.com/office/drawing/2014/main" id="{0B5FBC70-0388-42A6-BEBB-10EF47FB8AA4}"/>
              </a:ext>
            </a:extLst>
          </p:cNvPr>
          <p:cNvSpPr/>
          <p:nvPr/>
        </p:nvSpPr>
        <p:spPr>
          <a:xfrm>
            <a:off x="3776923" y="1469812"/>
            <a:ext cx="2946390" cy="369332"/>
          </a:xfrm>
          <a:prstGeom prst="wedgeRoundRectCallout">
            <a:avLst>
              <a:gd name="adj1" fmla="val 38638"/>
              <a:gd name="adj2" fmla="val 24969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Right-click to invoke </a:t>
            </a:r>
          </a:p>
        </p:txBody>
      </p:sp>
      <p:sp>
        <p:nvSpPr>
          <p:cNvPr id="18" name="矩形 17">
            <a:extLst>
              <a:ext uri="{FF2B5EF4-FFF2-40B4-BE49-F238E27FC236}">
                <a16:creationId xmlns:a16="http://schemas.microsoft.com/office/drawing/2014/main" id="{EDDE02CD-F5B4-447C-864B-60F22D0FE908}"/>
              </a:ext>
            </a:extLst>
          </p:cNvPr>
          <p:cNvSpPr/>
          <p:nvPr/>
        </p:nvSpPr>
        <p:spPr bwMode="auto">
          <a:xfrm>
            <a:off x="6421580" y="2566928"/>
            <a:ext cx="1926826" cy="19777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1800" b="0" i="0" u="none" strike="noStrike" cap="none" normalizeH="0" baseline="0" dirty="0">
              <a:ln>
                <a:noFill/>
              </a:ln>
              <a:solidFill>
                <a:srgbClr val="FF3300"/>
              </a:solidFill>
              <a:effectLst/>
              <a:latin typeface="Arial" charset="0"/>
              <a:ea typeface="宋体" pitchFamily="2" charset="-122"/>
            </a:endParaRPr>
          </a:p>
        </p:txBody>
      </p:sp>
      <p:cxnSp>
        <p:nvCxnSpPr>
          <p:cNvPr id="7" name="直接箭头连接符 6">
            <a:extLst>
              <a:ext uri="{FF2B5EF4-FFF2-40B4-BE49-F238E27FC236}">
                <a16:creationId xmlns:a16="http://schemas.microsoft.com/office/drawing/2014/main" id="{87BAAF43-FB8B-4EDC-925D-45808D6887C0}"/>
              </a:ext>
            </a:extLst>
          </p:cNvPr>
          <p:cNvCxnSpPr>
            <a:cxnSpLocks/>
          </p:cNvCxnSpPr>
          <p:nvPr/>
        </p:nvCxnSpPr>
        <p:spPr bwMode="auto">
          <a:xfrm flipV="1">
            <a:off x="5410200" y="2046241"/>
            <a:ext cx="2779534" cy="2321932"/>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20" name="图片 19">
            <a:extLst>
              <a:ext uri="{FF2B5EF4-FFF2-40B4-BE49-F238E27FC236}">
                <a16:creationId xmlns:a16="http://schemas.microsoft.com/office/drawing/2014/main" id="{7ADC33CC-C0C2-4624-9191-446A3031C637}"/>
              </a:ext>
            </a:extLst>
          </p:cNvPr>
          <p:cNvPicPr>
            <a:picLocks noChangeAspect="1"/>
          </p:cNvPicPr>
          <p:nvPr/>
        </p:nvPicPr>
        <p:blipFill>
          <a:blip r:embed="rId5"/>
          <a:stretch>
            <a:fillRect/>
          </a:stretch>
        </p:blipFill>
        <p:spPr>
          <a:xfrm>
            <a:off x="8203281" y="1238689"/>
            <a:ext cx="3943379" cy="1910282"/>
          </a:xfrm>
          <a:prstGeom prst="rect">
            <a:avLst/>
          </a:prstGeom>
        </p:spPr>
      </p:pic>
    </p:spTree>
    <p:extLst>
      <p:ext uri="{BB962C8B-B14F-4D97-AF65-F5344CB8AC3E}">
        <p14:creationId xmlns:p14="http://schemas.microsoft.com/office/powerpoint/2010/main" val="46417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17" grpId="0" animBg="1"/>
      <p:bldP spid="27" grpId="0" animBg="1"/>
      <p:bldP spid="28" grpId="0" animBg="1"/>
      <p:bldP spid="26"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304CFFA-FCEC-4517-B2A9-5C270E1D42CF}"/>
              </a:ext>
            </a:extLst>
          </p:cNvPr>
          <p:cNvPicPr>
            <a:picLocks noChangeAspect="1"/>
          </p:cNvPicPr>
          <p:nvPr/>
        </p:nvPicPr>
        <p:blipFill>
          <a:blip r:embed="rId3"/>
          <a:stretch>
            <a:fillRect/>
          </a:stretch>
        </p:blipFill>
        <p:spPr>
          <a:xfrm>
            <a:off x="1964201" y="879829"/>
            <a:ext cx="9004408" cy="562577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4645150" y="1880316"/>
            <a:ext cx="1607058" cy="19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2606038" y="3542168"/>
            <a:ext cx="3246120" cy="1787565"/>
          </a:xfrm>
          <a:prstGeom prst="wedgeRoundRectCallout">
            <a:avLst>
              <a:gd name="adj1" fmla="val 30004"/>
              <a:gd name="adj2" fmla="val -12695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“EPA Region Table Generator” provides attainment status of O3 and PM2.5 and their DVs; also allows to select any EPA region based on data updated to 2020.</a:t>
            </a:r>
          </a:p>
        </p:txBody>
      </p:sp>
      <p:sp>
        <p:nvSpPr>
          <p:cNvPr id="8" name="Slide Number Placeholder 1">
            <a:extLst>
              <a:ext uri="{FF2B5EF4-FFF2-40B4-BE49-F238E27FC236}">
                <a16:creationId xmlns:a16="http://schemas.microsoft.com/office/drawing/2014/main" id="{B4B91885-7213-4E6F-8FF4-8ABA5F68769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728875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41A60BF-DC2C-4793-A61A-858322DA81DD}"/>
              </a:ext>
            </a:extLst>
          </p:cNvPr>
          <p:cNvPicPr>
            <a:picLocks noChangeAspect="1"/>
          </p:cNvPicPr>
          <p:nvPr/>
        </p:nvPicPr>
        <p:blipFill>
          <a:blip r:embed="rId2"/>
          <a:stretch>
            <a:fillRect/>
          </a:stretch>
        </p:blipFill>
        <p:spPr>
          <a:xfrm>
            <a:off x="1711207" y="852204"/>
            <a:ext cx="9426229" cy="5889321"/>
          </a:xfrm>
          <a:prstGeom prst="rect">
            <a:avLst/>
          </a:prstGeom>
        </p:spPr>
      </p:pic>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12">
            <a:extLst>
              <a:ext uri="{FF2B5EF4-FFF2-40B4-BE49-F238E27FC236}">
                <a16:creationId xmlns:a16="http://schemas.microsoft.com/office/drawing/2014/main" id="{A3EFBB79-9DC9-492A-AD11-C0A54AC2C1A6}"/>
              </a:ext>
            </a:extLst>
          </p:cNvPr>
          <p:cNvSpPr/>
          <p:nvPr/>
        </p:nvSpPr>
        <p:spPr>
          <a:xfrm>
            <a:off x="10801106" y="218007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8154875" y="838740"/>
            <a:ext cx="3271258" cy="796003"/>
          </a:xfrm>
          <a:prstGeom prst="wedgeRoundRectCallout">
            <a:avLst>
              <a:gd name="adj1" fmla="val 33409"/>
              <a:gd name="adj2" fmla="val 10890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8597782" y="4725001"/>
            <a:ext cx="2997704" cy="1087702"/>
          </a:xfrm>
          <a:prstGeom prst="wedgeRoundRectCallout">
            <a:avLst>
              <a:gd name="adj1" fmla="val 19927"/>
              <a:gd name="adj2" fmla="val 7520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Click “Output data…” to output current page records or all records</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5185435" y="4948445"/>
            <a:ext cx="2680743" cy="835684"/>
          </a:xfrm>
          <a:prstGeom prst="wedgeRoundRectCallout">
            <a:avLst>
              <a:gd name="adj1" fmla="val 36693"/>
              <a:gd name="adj2" fmla="val 1011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426081" y="1579502"/>
            <a:ext cx="793633" cy="2778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4" name="Slide Number Placeholder 1">
            <a:extLst>
              <a:ext uri="{FF2B5EF4-FFF2-40B4-BE49-F238E27FC236}">
                <a16:creationId xmlns:a16="http://schemas.microsoft.com/office/drawing/2014/main" id="{8973214B-5701-430F-B723-7145FAA225D6}"/>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922667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B187803-F85A-48FF-A61E-2196346EF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423" y="833437"/>
            <a:ext cx="9439275" cy="5857875"/>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631738" y="4055607"/>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4070261" y="2987358"/>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4070261" y="4016025"/>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18185" y="2976486"/>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410230" y="5308822"/>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to </a:t>
            </a:r>
            <a:r>
              <a:rPr kumimoji="0" lang="en-US" altLang="zh-CN" sz="1800" b="0" i="0" u="none" strike="noStrike" kern="1200" cap="none" spc="0" normalizeH="0" baseline="0" noProof="0" dirty="0">
                <a:ln>
                  <a:noFill/>
                </a:ln>
                <a:solidFill>
                  <a:srgbClr val="0000FF"/>
                </a:solidFill>
                <a:effectLst/>
                <a:uLnTx/>
                <a:uFillTx/>
                <a:latin typeface="Calibri"/>
                <a:ea typeface="微软雅黑"/>
                <a:cs typeface="+mn-cs"/>
              </a:rPr>
              <a:t>run &amp; save project</a:t>
            </a:r>
            <a:endParaRPr kumimoji="0" lang="en-US" sz="1800" b="0" i="0" u="none" strike="noStrike" kern="1200" cap="none" spc="0" normalizeH="0" baseline="0" noProof="0" dirty="0">
              <a:ln>
                <a:noFill/>
              </a:ln>
              <a:solidFill>
                <a:srgbClr val="0000FF"/>
              </a:solidFill>
              <a:effectLst/>
              <a:uLnTx/>
              <a:uFillTx/>
              <a:latin typeface="Calibri"/>
              <a:ea typeface="微软雅黑"/>
              <a:cs typeface="+mn-cs"/>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5348638" y="2516929"/>
            <a:ext cx="3364392" cy="801458"/>
          </a:xfrm>
          <a:prstGeom prst="wedgeRoundRectCallout">
            <a:avLst>
              <a:gd name="adj1" fmla="val -40042"/>
              <a:gd name="adj2" fmla="val -12001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1965812" y="1840371"/>
            <a:ext cx="2104449" cy="499028"/>
          </a:xfrm>
          <a:prstGeom prst="wedgeRoundRectCallout">
            <a:avLst>
              <a:gd name="adj1" fmla="val 69781"/>
              <a:gd name="adj2" fmla="val -223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825120" y="1069105"/>
            <a:ext cx="753804" cy="2609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5968209" y="884397"/>
            <a:ext cx="5489642" cy="964694"/>
          </a:xfrm>
          <a:prstGeom prst="wedgeRoundRectCallout">
            <a:avLst>
              <a:gd name="adj1" fmla="val -71705"/>
              <a:gd name="adj2" fmla="val -177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“Transparency” &amp; “Open-Source”: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All NEXUS input/output data files are available 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r>
              <a:rPr kumimoji="0" lang="en-US" altLang="zh-CN" sz="1600" b="0" i="1" u="sng"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This PC\Documents\My NEXUS files\Data (\Result)</a:t>
            </a:r>
            <a:r>
              <a:rPr kumimoji="0" lang="en-US" altLang="zh-CN" sz="1600" b="0" i="1" u="none" strike="noStrike" kern="1200" cap="none" spc="0" normalizeH="0" baseline="0" noProof="0" dirty="0">
                <a:ln>
                  <a:noFill/>
                </a:ln>
                <a:solidFill>
                  <a:srgbClr val="0066FF"/>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en-US" sz="1600" b="0" i="0" u="none" strike="noStrike" kern="1200" cap="none" spc="0" normalizeH="0" baseline="0" noProof="0" dirty="0">
              <a:ln>
                <a:noFill/>
              </a:ln>
              <a:solidFill>
                <a:srgbClr val="0066FF"/>
              </a:solidFill>
              <a:effectLst/>
              <a:uLnTx/>
              <a:uFillTx/>
              <a:latin typeface="Calibri"/>
              <a:ea typeface="微软雅黑"/>
              <a:cs typeface="+mn-cs"/>
            </a:endParaRPr>
          </a:p>
        </p:txBody>
      </p:sp>
      <p:sp>
        <p:nvSpPr>
          <p:cNvPr id="18" name="Slide Number Placeholder 1">
            <a:extLst>
              <a:ext uri="{FF2B5EF4-FFF2-40B4-BE49-F238E27FC236}">
                <a16:creationId xmlns:a16="http://schemas.microsoft.com/office/drawing/2014/main" id="{845C58E8-9C40-4EE8-951E-DB9A31CEA9A9}"/>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341461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4835600-7E03-4ECE-9CA9-608896A3EA6C}"/>
              </a:ext>
            </a:extLst>
          </p:cNvPr>
          <p:cNvPicPr>
            <a:picLocks noChangeAspect="1"/>
          </p:cNvPicPr>
          <p:nvPr/>
        </p:nvPicPr>
        <p:blipFill>
          <a:blip r:embed="rId3"/>
          <a:stretch>
            <a:fillRect/>
          </a:stretch>
        </p:blipFill>
        <p:spPr>
          <a:xfrm>
            <a:off x="439948" y="787617"/>
            <a:ext cx="10965860" cy="5939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447762" y="2711763"/>
            <a:ext cx="1035464"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Overlaying Map selection</a:t>
            </a:r>
          </a:p>
        </p:txBody>
      </p:sp>
      <p:sp>
        <p:nvSpPr>
          <p:cNvPr id="14" name="Rectangle 12">
            <a:extLst>
              <a:ext uri="{FF2B5EF4-FFF2-40B4-BE49-F238E27FC236}">
                <a16:creationId xmlns:a16="http://schemas.microsoft.com/office/drawing/2014/main" id="{72B33408-B2BC-438E-BA2B-B5F9486CD4AB}"/>
              </a:ext>
            </a:extLst>
          </p:cNvPr>
          <p:cNvSpPr/>
          <p:nvPr/>
        </p:nvSpPr>
        <p:spPr>
          <a:xfrm>
            <a:off x="439948" y="1233499"/>
            <a:ext cx="912890" cy="7325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374023" y="1242970"/>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097123"/>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78162" y="1880311"/>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Configuration</a:t>
            </a:r>
          </a:p>
        </p:txBody>
      </p:sp>
      <p:sp>
        <p:nvSpPr>
          <p:cNvPr id="13" name="Slide Number Placeholder 1">
            <a:extLst>
              <a:ext uri="{FF2B5EF4-FFF2-40B4-BE49-F238E27FC236}">
                <a16:creationId xmlns:a16="http://schemas.microsoft.com/office/drawing/2014/main" id="{7599F6BB-CDF6-4400-ACE2-265E59B38465}"/>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3090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A9552A4-A768-4491-B38B-AC4CE4A35726}"/>
              </a:ext>
            </a:extLst>
          </p:cNvPr>
          <p:cNvPicPr>
            <a:picLocks noChangeAspect="1"/>
          </p:cNvPicPr>
          <p:nvPr/>
        </p:nvPicPr>
        <p:blipFill>
          <a:blip r:embed="rId3"/>
          <a:stretch>
            <a:fillRect/>
          </a:stretch>
        </p:blipFill>
        <p:spPr>
          <a:xfrm>
            <a:off x="1114425" y="846355"/>
            <a:ext cx="9648825" cy="589516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1092785" y="1027833"/>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744111" y="8082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1120017" y="3637250"/>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006547" y="5731148"/>
            <a:ext cx="3909060" cy="827814"/>
          </a:xfrm>
          <a:prstGeom prst="wedgeRoundRectCallout">
            <a:avLst>
              <a:gd name="adj1" fmla="val -49600"/>
              <a:gd name="adj2" fmla="val -258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“Data Query Preview” displays the selected “qualifiers” at the same time</a:t>
            </a:r>
          </a:p>
        </p:txBody>
      </p:sp>
      <p:sp>
        <p:nvSpPr>
          <p:cNvPr id="12" name="Slide Number Placeholder 1">
            <a:extLst>
              <a:ext uri="{FF2B5EF4-FFF2-40B4-BE49-F238E27FC236}">
                <a16:creationId xmlns:a16="http://schemas.microsoft.com/office/drawing/2014/main" id="{5BFEE0DB-07CB-417E-AA71-62FAB8E3C2BA}"/>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1251088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3165CF7-D3F6-4AEE-BDAA-D10FC08B2F39}"/>
              </a:ext>
            </a:extLst>
          </p:cNvPr>
          <p:cNvPicPr>
            <a:picLocks noChangeAspect="1"/>
          </p:cNvPicPr>
          <p:nvPr/>
        </p:nvPicPr>
        <p:blipFill>
          <a:blip r:embed="rId3"/>
          <a:stretch>
            <a:fillRect/>
          </a:stretch>
        </p:blipFill>
        <p:spPr>
          <a:xfrm>
            <a:off x="1014158" y="805212"/>
            <a:ext cx="9580690" cy="5936313"/>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8090929" y="3980593"/>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0144125" y="5078324"/>
            <a:ext cx="200026" cy="1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2501602" y="1641892"/>
            <a:ext cx="6442373" cy="4536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625508" y="2799355"/>
            <a:ext cx="2178995" cy="629645"/>
          </a:xfrm>
          <a:prstGeom prst="wedgeRoundRectCallout">
            <a:avLst>
              <a:gd name="adj1" fmla="val -24542"/>
              <a:gd name="adj2" fmla="val -14591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Filter/search/export functions</a:t>
            </a:r>
          </a:p>
        </p:txBody>
      </p:sp>
      <p:sp>
        <p:nvSpPr>
          <p:cNvPr id="9" name="Slide Number Placeholder 1">
            <a:extLst>
              <a:ext uri="{FF2B5EF4-FFF2-40B4-BE49-F238E27FC236}">
                <a16:creationId xmlns:a16="http://schemas.microsoft.com/office/drawing/2014/main" id="{A1AB5C30-7AE0-4519-A5BA-0AD8E4B73094}"/>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0165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80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794DBA7-90AF-4068-8157-C94833C4D9BA}"/>
              </a:ext>
            </a:extLst>
          </p:cNvPr>
          <p:cNvPicPr>
            <a:picLocks noChangeAspect="1"/>
          </p:cNvPicPr>
          <p:nvPr/>
        </p:nvPicPr>
        <p:blipFill>
          <a:blip r:embed="rId3"/>
          <a:stretch>
            <a:fillRect/>
          </a:stretch>
        </p:blipFill>
        <p:spPr>
          <a:xfrm>
            <a:off x="1384773" y="839213"/>
            <a:ext cx="9525109" cy="5951099"/>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微软雅黑"/>
                <a:cs typeface="+mn-cs"/>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746885" y="3467101"/>
            <a:ext cx="5134356" cy="1900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微软雅黑"/>
              <a:cs typeface="+mn-cs"/>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7038975" y="3524027"/>
            <a:ext cx="1790700" cy="609823"/>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3" name="图片 2">
            <a:extLst>
              <a:ext uri="{FF2B5EF4-FFF2-40B4-BE49-F238E27FC236}">
                <a16:creationId xmlns:a16="http://schemas.microsoft.com/office/drawing/2014/main" id="{F2611B95-A04A-49D4-A3B8-B0B47133517C}"/>
              </a:ext>
            </a:extLst>
          </p:cNvPr>
          <p:cNvPicPr>
            <a:picLocks noChangeAspect="1"/>
          </p:cNvPicPr>
          <p:nvPr/>
        </p:nvPicPr>
        <p:blipFill>
          <a:blip r:embed="rId4"/>
          <a:stretch>
            <a:fillRect/>
          </a:stretch>
        </p:blipFill>
        <p:spPr>
          <a:xfrm>
            <a:off x="10041320" y="1844064"/>
            <a:ext cx="1715396" cy="4411017"/>
          </a:xfrm>
          <a:prstGeom prst="rect">
            <a:avLst/>
          </a:prstGeom>
          <a:ln w="15875">
            <a:solidFill>
              <a:schemeClr val="accent1"/>
            </a:solidFill>
          </a:ln>
        </p:spPr>
      </p:pic>
      <p:sp>
        <p:nvSpPr>
          <p:cNvPr id="9" name="Slide Number Placeholder 1">
            <a:extLst>
              <a:ext uri="{FF2B5EF4-FFF2-40B4-BE49-F238E27FC236}">
                <a16:creationId xmlns:a16="http://schemas.microsoft.com/office/drawing/2014/main" id="{9CF16E46-2DF8-408A-998D-BD2C641F80B2}"/>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8037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1126285" y="1549910"/>
            <a:ext cx="8871338" cy="3231654"/>
          </a:xfrm>
          <a:prstGeom prst="rect">
            <a:avLst/>
          </a:prstGeom>
          <a:noFill/>
        </p:spPr>
        <p:txBody>
          <a:bodyPr wrap="none" rtlCol="0">
            <a:spAutoFit/>
          </a:bodyPr>
          <a:lstStyle/>
          <a:p>
            <a:pPr algn="ctr">
              <a:defRPr/>
            </a:pPr>
            <a:r>
              <a:rPr lang="en-US" sz="6600" b="1" dirty="0">
                <a:solidFill>
                  <a:srgbClr val="0000FF"/>
                </a:solidFill>
                <a:latin typeface="微软雅黑"/>
                <a:ea typeface="微软雅黑"/>
              </a:rPr>
              <a:t>Quick Tutorial Slides</a:t>
            </a:r>
          </a:p>
          <a:p>
            <a:pPr algn="ctr">
              <a:defRPr/>
            </a:pPr>
            <a:endParaRPr lang="en-US" sz="6600" b="1" dirty="0">
              <a:solidFill>
                <a:srgbClr val="0000FF"/>
              </a:solidFill>
              <a:latin typeface="微软雅黑"/>
              <a:ea typeface="微软雅黑"/>
            </a:endParaRPr>
          </a:p>
          <a:p>
            <a:pPr algn="ctr">
              <a:defRPr/>
            </a:pPr>
            <a:r>
              <a:rPr lang="en-US" sz="7200" b="1" dirty="0">
                <a:solidFill>
                  <a:srgbClr val="FF0000"/>
                </a:solidFill>
                <a:latin typeface="微软雅黑"/>
                <a:ea typeface="微软雅黑"/>
              </a:rPr>
              <a:t>End</a:t>
            </a:r>
          </a:p>
        </p:txBody>
      </p:sp>
      <p:sp>
        <p:nvSpPr>
          <p:cNvPr id="4" name="Slide Number Placeholder 1">
            <a:extLst>
              <a:ext uri="{FF2B5EF4-FFF2-40B4-BE49-F238E27FC236}">
                <a16:creationId xmlns:a16="http://schemas.microsoft.com/office/drawing/2014/main" id="{DF26C0BA-1FAB-42DC-80CB-B0FB2E9FC59A}"/>
              </a:ext>
            </a:extLst>
          </p:cNvPr>
          <p:cNvSpPr txBox="1">
            <a:spLocks/>
          </p:cNvSpPr>
          <p:nvPr/>
        </p:nvSpPr>
        <p:spPr bwMode="auto">
          <a:xfrm>
            <a:off x="10287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smtClean="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371E7C-9DE9-4551-9371-56E9C7644D28}" type="slidenum">
              <a:rPr kumimoji="0" lang="en-US" sz="1400" b="0" i="0" u="none" strike="noStrike" kern="1200" cap="none" spc="0" normalizeH="0" baseline="0" noProof="0" smtClean="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400" b="0" i="0" u="none" strike="noStrike" kern="1200" cap="none" spc="0" normalizeH="0" baseline="0" noProof="0" dirty="0">
              <a:ln>
                <a:noFill/>
              </a:ln>
              <a:solidFill>
                <a:srgbClr val="000000"/>
              </a:solidFill>
              <a:effectLst/>
              <a:uLnTx/>
              <a:uFillTx/>
              <a:latin typeface="Arial" charset="0"/>
              <a:ea typeface="ＭＳ Ｐゴシック" pitchFamily="84" charset="-128"/>
              <a:cs typeface="+mn-cs"/>
            </a:endParaRPr>
          </a:p>
        </p:txBody>
      </p:sp>
    </p:spTree>
    <p:extLst>
      <p:ext uri="{BB962C8B-B14F-4D97-AF65-F5344CB8AC3E}">
        <p14:creationId xmlns:p14="http://schemas.microsoft.com/office/powerpoint/2010/main" val="253765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6</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524000" y="211602"/>
            <a:ext cx="4572000" cy="523220"/>
          </a:xfrm>
          <a:prstGeom prst="rect">
            <a:avLst/>
          </a:prstGeom>
          <a:noFill/>
        </p:spPr>
        <p:txBody>
          <a:bodyPr wrap="square">
            <a:spAutoFit/>
          </a:bodyPr>
          <a:lstStyle/>
          <a:p>
            <a:pPr algn="ctr"/>
            <a:r>
              <a:rPr lang="en-US" sz="2800" dirty="0">
                <a:solidFill>
                  <a:schemeClr val="bg1"/>
                </a:solidFill>
              </a:rPr>
              <a:t>South Carolina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876300" y="1226721"/>
            <a:ext cx="10172700" cy="4339650"/>
          </a:xfrm>
          <a:prstGeom prst="rect">
            <a:avLst/>
          </a:prstGeom>
          <a:noFill/>
        </p:spPr>
        <p:txBody>
          <a:bodyPr wrap="square" rtlCol="0">
            <a:spAutoFit/>
          </a:bodyPr>
          <a:lstStyle/>
          <a:p>
            <a:r>
              <a:rPr lang="en-US" altLang="ja-JP" b="1" dirty="0">
                <a:latin typeface="+mj-lt"/>
                <a:ea typeface="Meiryo" panose="020B0604030504040204" pitchFamily="34" charset="-128"/>
                <a:cs typeface="Times New Roman" panose="02020603050405020304" pitchFamily="18" charset="0"/>
              </a:rPr>
              <a:t>Partners</a:t>
            </a:r>
            <a:r>
              <a:rPr lang="en-US" altLang="ja-JP" dirty="0">
                <a:latin typeface="+mj-lt"/>
                <a:ea typeface="Meiryo" panose="020B0604030504040204" pitchFamily="34" charset="-128"/>
                <a:cs typeface="Times New Roman" panose="02020603050405020304" pitchFamily="18" charset="0"/>
              </a:rPr>
              <a:t>: EPA, SC DHEC &amp; local community and business leaders in 10 upstate South Carolina counties </a:t>
            </a:r>
          </a:p>
          <a:p>
            <a:endParaRPr lang="en-US" altLang="ja-JP" sz="1600" b="1"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Goals</a:t>
            </a:r>
            <a:r>
              <a:rPr lang="en-US" altLang="ja-JP"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Develop and analyze a multi-pollutant, risk based AQM strategy</a:t>
            </a:r>
          </a:p>
          <a:p>
            <a:pPr marL="342900" indent="-342900">
              <a:buFont typeface="Arial" panose="020B0604020202020204" pitchFamily="34" charset="0"/>
              <a:buChar char="•"/>
            </a:pPr>
            <a:r>
              <a:rPr lang="en-US" altLang="ja-JP" dirty="0">
                <a:latin typeface="+mj-lt"/>
                <a:ea typeface="Meiryo" panose="020B0604030504040204" pitchFamily="34" charset="-128"/>
                <a:cs typeface="Times New Roman" panose="02020603050405020304" pitchFamily="18" charset="0"/>
              </a:rPr>
              <a:t>Maximize both health benefits and air quality improvements, identify and evaluate a local control strategy targeting emissions of O</a:t>
            </a:r>
            <a:r>
              <a:rPr lang="en-US" altLang="ja-JP" baseline="-25000" dirty="0">
                <a:latin typeface="+mj-lt"/>
                <a:ea typeface="Meiryo" panose="020B0604030504040204" pitchFamily="34" charset="-128"/>
                <a:cs typeface="Times New Roman" panose="02020603050405020304" pitchFamily="18" charset="0"/>
              </a:rPr>
              <a:t>3</a:t>
            </a:r>
            <a:r>
              <a:rPr lang="en-US" altLang="ja-JP" dirty="0">
                <a:latin typeface="+mj-lt"/>
                <a:ea typeface="Meiryo" panose="020B0604030504040204" pitchFamily="34" charset="-128"/>
                <a:cs typeface="Times New Roman" panose="02020603050405020304" pitchFamily="18" charset="0"/>
              </a:rPr>
              <a:t>, PM &amp; their precursors while also reducing air toxics of concern for communities</a:t>
            </a:r>
          </a:p>
          <a:p>
            <a:endParaRPr lang="en-US" altLang="ja-JP" sz="1600" dirty="0">
              <a:latin typeface="+mj-lt"/>
              <a:ea typeface="Meiryo" panose="020B0604030504040204" pitchFamily="34" charset="-128"/>
              <a:cs typeface="Times New Roman" panose="02020603050405020304" pitchFamily="18" charset="0"/>
            </a:endParaRPr>
          </a:p>
          <a:p>
            <a:r>
              <a:rPr lang="en-US" altLang="ja-JP" b="1" dirty="0">
                <a:latin typeface="+mj-lt"/>
                <a:ea typeface="Meiryo" panose="020B0604030504040204" pitchFamily="34" charset="-128"/>
                <a:cs typeface="Times New Roman" panose="02020603050405020304" pitchFamily="18" charset="0"/>
              </a:rPr>
              <a:t>Results</a:t>
            </a:r>
            <a:r>
              <a:rPr lang="en-US" altLang="ja-JP" dirty="0">
                <a:latin typeface="+mj-lt"/>
                <a:ea typeface="Meiryo" panose="020B0604030504040204" pitchFamily="34" charset="-128"/>
                <a:cs typeface="Times New Roman" panose="02020603050405020304" pitchFamily="18" charset="0"/>
              </a:rPr>
              <a:t> demonstrated improving air quality in areas already attaining the NAAQS can yield significant health benefits</a:t>
            </a:r>
            <a:endParaRPr lang="en-US" sz="2800" dirty="0"/>
          </a:p>
        </p:txBody>
      </p:sp>
      <p:grpSp>
        <p:nvGrpSpPr>
          <p:cNvPr id="5" name="Group 8">
            <a:extLst>
              <a:ext uri="{FF2B5EF4-FFF2-40B4-BE49-F238E27FC236}">
                <a16:creationId xmlns:a16="http://schemas.microsoft.com/office/drawing/2014/main" id="{1A54CB1B-82AA-4537-8193-FF0E7EDD9395}"/>
              </a:ext>
            </a:extLst>
          </p:cNvPr>
          <p:cNvGrpSpPr>
            <a:grpSpLocks noChangeAspect="1"/>
          </p:cNvGrpSpPr>
          <p:nvPr/>
        </p:nvGrpSpPr>
        <p:grpSpPr>
          <a:xfrm>
            <a:off x="3352327" y="5735722"/>
            <a:ext cx="5487347" cy="978977"/>
            <a:chOff x="152400" y="3657600"/>
            <a:chExt cx="4591491" cy="819151"/>
          </a:xfrm>
        </p:grpSpPr>
        <p:pic>
          <p:nvPicPr>
            <p:cNvPr id="6" name="Picture 5" descr="TATT-10">
              <a:extLst>
                <a:ext uri="{FF2B5EF4-FFF2-40B4-BE49-F238E27FC236}">
                  <a16:creationId xmlns:a16="http://schemas.microsoft.com/office/drawing/2014/main" id="{78056F6A-7F2E-44DC-9A73-21AB8A8C94C0}"/>
                </a:ext>
              </a:extLst>
            </p:cNvPr>
            <p:cNvPicPr>
              <a:picLocks noChangeAspect="1" noChangeArrowheads="1"/>
            </p:cNvPicPr>
            <p:nvPr/>
          </p:nvPicPr>
          <p:blipFill>
            <a:blip r:embed="rId2" cstate="print"/>
            <a:srcRect/>
            <a:stretch>
              <a:fillRect/>
            </a:stretch>
          </p:blipFill>
          <p:spPr bwMode="auto">
            <a:xfrm>
              <a:off x="3657600" y="3657600"/>
              <a:ext cx="1086291" cy="801662"/>
            </a:xfrm>
            <a:prstGeom prst="rect">
              <a:avLst/>
            </a:prstGeom>
            <a:noFill/>
            <a:ln w="9525">
              <a:noFill/>
              <a:miter lim="800000"/>
              <a:headEnd/>
              <a:tailEnd/>
            </a:ln>
          </p:spPr>
        </p:pic>
        <p:pic>
          <p:nvPicPr>
            <p:cNvPr id="7" name="Picture 6" descr="http://sites.lafayette.edu/egrs251-fa11-greywater/files/2011/11/EPAlogo1-626x3821.jpg">
              <a:extLst>
                <a:ext uri="{FF2B5EF4-FFF2-40B4-BE49-F238E27FC236}">
                  <a16:creationId xmlns:a16="http://schemas.microsoft.com/office/drawing/2014/main" id="{13C5079C-8F75-4C7F-AF36-FB904520EEFC}"/>
                </a:ext>
              </a:extLst>
            </p:cNvPr>
            <p:cNvPicPr>
              <a:picLocks noChangeAspect="1" noChangeArrowheads="1"/>
            </p:cNvPicPr>
            <p:nvPr/>
          </p:nvPicPr>
          <p:blipFill>
            <a:blip r:embed="rId3" cstate="print"/>
            <a:srcRect t="15214" b="16323"/>
            <a:stretch>
              <a:fillRect/>
            </a:stretch>
          </p:blipFill>
          <p:spPr bwMode="auto">
            <a:xfrm>
              <a:off x="1828800" y="3733800"/>
              <a:ext cx="1640861" cy="685800"/>
            </a:xfrm>
            <a:prstGeom prst="rect">
              <a:avLst/>
            </a:prstGeom>
            <a:noFill/>
            <a:ln w="9525">
              <a:noFill/>
              <a:miter lim="800000"/>
              <a:headEnd/>
              <a:tailEnd/>
            </a:ln>
          </p:spPr>
        </p:pic>
        <p:pic>
          <p:nvPicPr>
            <p:cNvPr id="8" name="Picture 2" descr="https://encrypted-tbn0.gstatic.com/images?q=tbn:ANd9GcQH_e6zo3446s36z7CH9a9M_IfkkuWTuoUUAMjt44JQbwRGRLj3">
              <a:extLst>
                <a:ext uri="{FF2B5EF4-FFF2-40B4-BE49-F238E27FC236}">
                  <a16:creationId xmlns:a16="http://schemas.microsoft.com/office/drawing/2014/main" id="{7F6FE2A6-AA9D-4A87-969A-4919BAC92403}"/>
                </a:ext>
              </a:extLst>
            </p:cNvPr>
            <p:cNvPicPr>
              <a:picLocks noChangeAspect="1" noChangeArrowheads="1"/>
            </p:cNvPicPr>
            <p:nvPr/>
          </p:nvPicPr>
          <p:blipFill>
            <a:blip r:embed="rId4" cstate="print"/>
            <a:srcRect/>
            <a:stretch>
              <a:fillRect/>
            </a:stretch>
          </p:blipFill>
          <p:spPr bwMode="auto">
            <a:xfrm>
              <a:off x="152400" y="3657600"/>
              <a:ext cx="1581150" cy="819151"/>
            </a:xfrm>
            <a:prstGeom prst="rect">
              <a:avLst/>
            </a:prstGeom>
            <a:noFill/>
          </p:spPr>
        </p:pic>
      </p:grpSp>
    </p:spTree>
    <p:extLst>
      <p:ext uri="{BB962C8B-B14F-4D97-AF65-F5344CB8AC3E}">
        <p14:creationId xmlns:p14="http://schemas.microsoft.com/office/powerpoint/2010/main" val="1912006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ED743F-43CE-4A78-A89A-B049B4D44316}"/>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7</a:t>
            </a:fld>
            <a:endParaRPr lang="en-US" dirty="0"/>
          </a:p>
        </p:txBody>
      </p:sp>
      <p:sp>
        <p:nvSpPr>
          <p:cNvPr id="4" name="TextBox 3">
            <a:extLst>
              <a:ext uri="{FF2B5EF4-FFF2-40B4-BE49-F238E27FC236}">
                <a16:creationId xmlns:a16="http://schemas.microsoft.com/office/drawing/2014/main" id="{C8F12D6C-CEA3-460A-AF20-5DE556864000}"/>
              </a:ext>
            </a:extLst>
          </p:cNvPr>
          <p:cNvSpPr txBox="1"/>
          <p:nvPr/>
        </p:nvSpPr>
        <p:spPr>
          <a:xfrm>
            <a:off x="1326181" y="275967"/>
            <a:ext cx="4572000" cy="523220"/>
          </a:xfrm>
          <a:prstGeom prst="rect">
            <a:avLst/>
          </a:prstGeom>
          <a:noFill/>
        </p:spPr>
        <p:txBody>
          <a:bodyPr wrap="square">
            <a:spAutoFit/>
          </a:bodyPr>
          <a:lstStyle/>
          <a:p>
            <a:pPr algn="ctr"/>
            <a:r>
              <a:rPr lang="en-US" sz="2800" dirty="0">
                <a:solidFill>
                  <a:schemeClr val="bg1"/>
                </a:solidFill>
              </a:rPr>
              <a:t>Louisville MP Project</a:t>
            </a:r>
          </a:p>
        </p:txBody>
      </p:sp>
      <p:sp>
        <p:nvSpPr>
          <p:cNvPr id="10" name="TextBox 9">
            <a:extLst>
              <a:ext uri="{FF2B5EF4-FFF2-40B4-BE49-F238E27FC236}">
                <a16:creationId xmlns:a16="http://schemas.microsoft.com/office/drawing/2014/main" id="{0FBF6556-C6F8-4503-BB0D-0837160AAB9B}"/>
              </a:ext>
            </a:extLst>
          </p:cNvPr>
          <p:cNvSpPr txBox="1"/>
          <p:nvPr/>
        </p:nvSpPr>
        <p:spPr>
          <a:xfrm>
            <a:off x="340963" y="1226721"/>
            <a:ext cx="6542437" cy="5355312"/>
          </a:xfrm>
          <a:prstGeom prst="rect">
            <a:avLst/>
          </a:prstGeom>
          <a:noFill/>
        </p:spPr>
        <p:txBody>
          <a:bodyPr wrap="square" rtlCol="0">
            <a:spAutoFit/>
          </a:bodyPr>
          <a:lstStyle/>
          <a:p>
            <a:r>
              <a:rPr lang="en-US" altLang="ja-JP" sz="1800" b="1" dirty="0">
                <a:latin typeface="+mj-lt"/>
                <a:ea typeface="Meiryo" panose="020B0604030504040204" pitchFamily="34" charset="-128"/>
                <a:cs typeface="Times New Roman" panose="02020603050405020304" pitchFamily="18" charset="0"/>
              </a:rPr>
              <a:t>Partners</a:t>
            </a:r>
            <a:r>
              <a:rPr lang="en-US" altLang="ja-JP" sz="1800" dirty="0">
                <a:latin typeface="+mj-lt"/>
                <a:ea typeface="Meiryo" panose="020B0604030504040204" pitchFamily="34" charset="-128"/>
                <a:cs typeface="Times New Roman" panose="02020603050405020304" pitchFamily="18" charset="0"/>
              </a:rPr>
              <a:t>: EPA, Louisville Metro Air Pollution Control District (LMAPCD) &amp; Louisville Metro Department of Public Health and Wellness (LMPHW)</a:t>
            </a:r>
          </a:p>
          <a:p>
            <a:endParaRPr lang="en-US" altLang="ja-JP" sz="1800" b="1"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Goals</a:t>
            </a:r>
            <a:r>
              <a:rPr lang="en-US" altLang="ja-JP" sz="1800" dirty="0">
                <a:latin typeface="+mj-lt"/>
                <a:ea typeface="Meiryo" panose="020B0604030504040204" pitchFamily="34" charset="-128"/>
                <a:cs typeface="Times New Roman" panose="02020603050405020304" pitchFamily="18" charset="0"/>
              </a:rPr>
              <a:t>:</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Identify local- and state-level emission reduction measures that address multiple pollutants, with a focus on attainment of the 2015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a plan to achieve and maintain compliance of all NAAQS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Demonstrate that the selected strategies can reduce health risk from exposure to O</a:t>
            </a:r>
            <a:r>
              <a:rPr lang="en-US" altLang="ja-JP" sz="1800" baseline="-25000" dirty="0">
                <a:latin typeface="+mj-lt"/>
                <a:ea typeface="Meiryo" panose="020B0604030504040204" pitchFamily="34" charset="-128"/>
                <a:cs typeface="Times New Roman" panose="02020603050405020304" pitchFamily="18" charset="0"/>
              </a:rPr>
              <a:t>3</a:t>
            </a:r>
            <a:r>
              <a:rPr lang="en-US" altLang="ja-JP" sz="1800" dirty="0">
                <a:latin typeface="+mj-lt"/>
                <a:ea typeface="Meiryo" panose="020B0604030504040204" pitchFamily="34" charset="-128"/>
                <a:cs typeface="Times New Roman" panose="02020603050405020304" pitchFamily="18" charset="0"/>
              </a:rPr>
              <a:t>, PM and selected air toxics</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Integrate existing health risk-based pollution control programs into a multi-pollutant air quality management plan</a:t>
            </a:r>
          </a:p>
          <a:p>
            <a:pPr marL="342900" indent="-342900">
              <a:buFont typeface="Arial" panose="020B0604020202020204" pitchFamily="34" charset="0"/>
              <a:buChar char="•"/>
            </a:pPr>
            <a:r>
              <a:rPr lang="en-US" altLang="ja-JP" sz="1800" dirty="0">
                <a:latin typeface="+mj-lt"/>
                <a:ea typeface="Meiryo" panose="020B0604030504040204" pitchFamily="34" charset="-128"/>
                <a:cs typeface="Times New Roman" panose="02020603050405020304" pitchFamily="18" charset="0"/>
              </a:rPr>
              <a:t>Build institutional capacity among LMAPCD and LMPHW to perform air quality modeling and health benefit analysis projects</a:t>
            </a:r>
          </a:p>
          <a:p>
            <a:endParaRPr lang="en-US" altLang="ja-JP" sz="1800" dirty="0">
              <a:latin typeface="+mj-lt"/>
              <a:ea typeface="Meiryo" panose="020B0604030504040204" pitchFamily="34" charset="-128"/>
              <a:cs typeface="Times New Roman" panose="02020603050405020304" pitchFamily="18" charset="0"/>
            </a:endParaRPr>
          </a:p>
          <a:p>
            <a:r>
              <a:rPr lang="en-US" altLang="ja-JP" sz="1800" b="1" dirty="0">
                <a:latin typeface="+mj-lt"/>
                <a:ea typeface="Meiryo" panose="020B0604030504040204" pitchFamily="34" charset="-128"/>
                <a:cs typeface="Times New Roman" panose="02020603050405020304" pitchFamily="18" charset="0"/>
              </a:rPr>
              <a:t>Results </a:t>
            </a:r>
            <a:r>
              <a:rPr lang="en-US" altLang="ja-JP" sz="1800" i="1" dirty="0">
                <a:latin typeface="+mj-lt"/>
                <a:ea typeface="Meiryo" panose="020B0604030504040204" pitchFamily="34" charset="-128"/>
                <a:cs typeface="Times New Roman" panose="02020603050405020304" pitchFamily="18" charset="0"/>
              </a:rPr>
              <a:t>pending</a:t>
            </a:r>
            <a:endParaRPr lang="en-US" sz="2000" dirty="0"/>
          </a:p>
        </p:txBody>
      </p:sp>
      <p:sp>
        <p:nvSpPr>
          <p:cNvPr id="12" name="Rectangle 11">
            <a:extLst>
              <a:ext uri="{FF2B5EF4-FFF2-40B4-BE49-F238E27FC236}">
                <a16:creationId xmlns:a16="http://schemas.microsoft.com/office/drawing/2014/main" id="{AAE7C5F1-DA86-4DF7-925B-CBB10EDA3579}"/>
              </a:ext>
            </a:extLst>
          </p:cNvPr>
          <p:cNvSpPr/>
          <p:nvPr/>
        </p:nvSpPr>
        <p:spPr>
          <a:xfrm>
            <a:off x="8070238" y="5066704"/>
            <a:ext cx="2934924" cy="307777"/>
          </a:xfrm>
          <a:prstGeom prst="rect">
            <a:avLst/>
          </a:prstGeom>
        </p:spPr>
        <p:txBody>
          <a:bodyPr wrap="square">
            <a:spAutoFit/>
          </a:bodyPr>
          <a:lstStyle/>
          <a:p>
            <a:pPr algn="ctr"/>
            <a:r>
              <a:rPr lang="en-US" sz="1400" dirty="0"/>
              <a:t>Graphic provided by LMAPCD</a:t>
            </a:r>
          </a:p>
        </p:txBody>
      </p:sp>
      <p:pic>
        <p:nvPicPr>
          <p:cNvPr id="6" name="Picture 5">
            <a:extLst>
              <a:ext uri="{FF2B5EF4-FFF2-40B4-BE49-F238E27FC236}">
                <a16:creationId xmlns:a16="http://schemas.microsoft.com/office/drawing/2014/main" id="{1A525D69-35F8-473E-99FA-8BFDE2B94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0" y="2342253"/>
            <a:ext cx="5308600" cy="2613673"/>
          </a:xfrm>
          <a:prstGeom prst="rect">
            <a:avLst/>
          </a:prstGeom>
        </p:spPr>
      </p:pic>
    </p:spTree>
    <p:extLst>
      <p:ext uri="{BB962C8B-B14F-4D97-AF65-F5344CB8AC3E}">
        <p14:creationId xmlns:p14="http://schemas.microsoft.com/office/powerpoint/2010/main" val="137351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B72A3C0-EB3D-49B0-A217-AF9C144DA685}"/>
              </a:ext>
            </a:extLst>
          </p:cNvPr>
          <p:cNvSpPr>
            <a:spLocks noChangeArrowheads="1"/>
          </p:cNvSpPr>
          <p:nvPr/>
        </p:nvSpPr>
        <p:spPr bwMode="auto">
          <a:xfrm>
            <a:off x="-1130559" y="216512"/>
            <a:ext cx="9144000" cy="584775"/>
          </a:xfrm>
          <a:prstGeom prst="rect">
            <a:avLst/>
          </a:prstGeom>
          <a:noFill/>
          <a:ln w="9525">
            <a:noFill/>
            <a:miter lim="800000"/>
            <a:headEnd/>
            <a:tailEnd/>
          </a:ln>
          <a:effectLst/>
        </p:spPr>
        <p:txBody>
          <a:bodyPr wrap="square">
            <a:spAutoFit/>
          </a:bodyPr>
          <a:lstStyle/>
          <a:p>
            <a:pPr algn="ctr" fontAlgn="base">
              <a:spcBef>
                <a:spcPct val="0"/>
              </a:spcBef>
              <a:spcAft>
                <a:spcPts val="1800"/>
              </a:spcAft>
              <a:defRPr/>
            </a:pPr>
            <a:r>
              <a:rPr lang="en-US" sz="3200" dirty="0">
                <a:solidFill>
                  <a:schemeClr val="bg1"/>
                </a:solidFill>
                <a:effectLst>
                  <a:outerShdw blurRad="38100" dist="38100" dir="2700000" algn="tl">
                    <a:srgbClr val="000000">
                      <a:alpha val="43137"/>
                    </a:srgbClr>
                  </a:outerShdw>
                </a:effectLst>
                <a:latin typeface="Arial" charset="0"/>
                <a:ea typeface="微软雅黑"/>
              </a:rPr>
              <a:t>NEXUS: Tool Development</a:t>
            </a:r>
            <a:endParaRPr lang="en-US" altLang="zh-CN" sz="2800" dirty="0">
              <a:solidFill>
                <a:schemeClr val="bg1"/>
              </a:solidFill>
              <a:latin typeface="Arial" charset="0"/>
              <a:ea typeface="宋体" panose="02010600030101010101" pitchFamily="2" charset="-122"/>
            </a:endParaRPr>
          </a:p>
        </p:txBody>
      </p:sp>
      <p:pic>
        <p:nvPicPr>
          <p:cNvPr id="22" name="Picture 21">
            <a:extLst>
              <a:ext uri="{FF2B5EF4-FFF2-40B4-BE49-F238E27FC236}">
                <a16:creationId xmlns:a16="http://schemas.microsoft.com/office/drawing/2014/main" id="{145786FD-FD79-4F13-97B8-F53B9DFC233E}"/>
              </a:ext>
            </a:extLst>
          </p:cNvPr>
          <p:cNvPicPr>
            <a:picLocks noChangeAspect="1"/>
          </p:cNvPicPr>
          <p:nvPr/>
        </p:nvPicPr>
        <p:blipFill>
          <a:blip r:embed="rId3"/>
          <a:stretch>
            <a:fillRect/>
          </a:stretch>
        </p:blipFill>
        <p:spPr>
          <a:xfrm>
            <a:off x="1651279" y="1166326"/>
            <a:ext cx="8368831" cy="4533117"/>
          </a:xfrm>
          <a:prstGeom prst="rect">
            <a:avLst/>
          </a:prstGeom>
          <a:noFill/>
          <a:ln>
            <a:solidFill>
              <a:schemeClr val="tx1"/>
            </a:solidFill>
          </a:ln>
        </p:spPr>
      </p:pic>
      <p:sp>
        <p:nvSpPr>
          <p:cNvPr id="23" name="Content Placeholder 2">
            <a:extLst>
              <a:ext uri="{FF2B5EF4-FFF2-40B4-BE49-F238E27FC236}">
                <a16:creationId xmlns:a16="http://schemas.microsoft.com/office/drawing/2014/main" id="{84E54DD3-EE3F-40AC-A3BE-CF2158371271}"/>
              </a:ext>
            </a:extLst>
          </p:cNvPr>
          <p:cNvSpPr>
            <a:spLocks noGrp="1"/>
          </p:cNvSpPr>
          <p:nvPr>
            <p:ph idx="1"/>
          </p:nvPr>
        </p:nvSpPr>
        <p:spPr>
          <a:xfrm>
            <a:off x="0" y="5844747"/>
            <a:ext cx="12192000" cy="1013155"/>
          </a:xfrm>
        </p:spPr>
        <p:txBody>
          <a:bodyPr>
            <a:normAutofit fontScale="77500" lnSpcReduction="20000"/>
          </a:bodyPr>
          <a:lstStyle/>
          <a:p>
            <a:pPr marL="0" lvl="0" indent="0">
              <a:buNone/>
            </a:pPr>
            <a:r>
              <a:rPr lang="en-US" sz="2900" b="0" dirty="0"/>
              <a:t>A new Multi-Pollutant (MP) Advanced Screening Tool (NEXUS) is being developed to: </a:t>
            </a:r>
          </a:p>
          <a:p>
            <a:pPr marL="914400" indent="-450850">
              <a:buFont typeface="+mj-lt"/>
              <a:buAutoNum type="arabicPeriod"/>
            </a:pPr>
            <a:r>
              <a:rPr lang="en-US" sz="2600" b="0" dirty="0"/>
              <a:t>Identify geographic areas where health risks related to O</a:t>
            </a:r>
            <a:r>
              <a:rPr lang="en-US" sz="2600" b="0" baseline="-25000" dirty="0"/>
              <a:t>3</a:t>
            </a:r>
            <a:r>
              <a:rPr lang="en-US" sz="2600" b="0" dirty="0"/>
              <a:t>, PM</a:t>
            </a:r>
            <a:r>
              <a:rPr lang="en-US" sz="2600" b="0" baseline="-25000" dirty="0"/>
              <a:t>2.5 </a:t>
            </a:r>
            <a:r>
              <a:rPr lang="en-US" sz="2600" b="0" dirty="0"/>
              <a:t>and air toxics overlap</a:t>
            </a:r>
          </a:p>
          <a:p>
            <a:pPr marL="914400" indent="-450850">
              <a:buFont typeface="+mj-lt"/>
              <a:buAutoNum type="arabicPeriod"/>
            </a:pPr>
            <a:r>
              <a:rPr lang="en-US" sz="2600" b="0" dirty="0"/>
              <a:t>Identify areas for MP collaboration</a:t>
            </a:r>
          </a:p>
        </p:txBody>
      </p:sp>
      <p:sp>
        <p:nvSpPr>
          <p:cNvPr id="6" name="Slide Number Placeholder 1">
            <a:extLst>
              <a:ext uri="{FF2B5EF4-FFF2-40B4-BE49-F238E27FC236}">
                <a16:creationId xmlns:a16="http://schemas.microsoft.com/office/drawing/2014/main" id="{9C8FA4FB-84D6-4E02-9F72-6D1E41C78F64}"/>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t>8</a:t>
            </a:fld>
            <a:endParaRPr lang="en-US" dirty="0"/>
          </a:p>
        </p:txBody>
      </p:sp>
    </p:spTree>
    <p:extLst>
      <p:ext uri="{BB962C8B-B14F-4D97-AF65-F5344CB8AC3E}">
        <p14:creationId xmlns:p14="http://schemas.microsoft.com/office/powerpoint/2010/main" val="156183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a:xfrm>
            <a:off x="877187" y="-69097"/>
            <a:ext cx="5595257" cy="990600"/>
          </a:xfrm>
        </p:spPr>
        <p:txBody>
          <a:bodyPr/>
          <a:lstStyle/>
          <a:p>
            <a:r>
              <a:rPr lang="en-US" sz="3600" dirty="0">
                <a:solidFill>
                  <a:schemeClr val="bg1"/>
                </a:solidFill>
                <a:latin typeface="Arial" panose="020B0604020202020204" pitchFamily="34" charset="0"/>
                <a:cs typeface="Arial" panose="020B0604020202020204" pitchFamily="34" charset="0"/>
              </a:rPr>
              <a:t>NEXUS - Expected Use</a:t>
            </a:r>
          </a:p>
        </p:txBody>
      </p:sp>
      <p:sp>
        <p:nvSpPr>
          <p:cNvPr id="7" name="Content Placeholder 2">
            <a:extLst>
              <a:ext uri="{FF2B5EF4-FFF2-40B4-BE49-F238E27FC236}">
                <a16:creationId xmlns:a16="http://schemas.microsoft.com/office/drawing/2014/main" id="{8A681DE3-F5A5-4DC2-B934-9E70DFD8F232}"/>
              </a:ext>
            </a:extLst>
          </p:cNvPr>
          <p:cNvSpPr>
            <a:spLocks noGrp="1"/>
          </p:cNvSpPr>
          <p:nvPr>
            <p:ph idx="1"/>
          </p:nvPr>
        </p:nvSpPr>
        <p:spPr>
          <a:xfrm>
            <a:off x="588935" y="1509985"/>
            <a:ext cx="11019295" cy="4921812"/>
          </a:xfrm>
        </p:spPr>
        <p:txBody>
          <a:bodyPr>
            <a:normAutofit fontScale="92500" lnSpcReduction="10000"/>
          </a:bodyPr>
          <a:lstStyle/>
          <a:p>
            <a:r>
              <a:rPr lang="en-US" sz="2400" dirty="0">
                <a:latin typeface="Arial" panose="020B0604020202020204" pitchFamily="34" charset="0"/>
                <a:cs typeface="Arial" panose="020B0604020202020204" pitchFamily="34" charset="0"/>
              </a:rPr>
              <a:t>The NEXUS tool will allow users to do the following:</a:t>
            </a:r>
          </a:p>
          <a:p>
            <a:pPr lvl="1"/>
            <a:r>
              <a:rPr lang="en-US" sz="1800" u="sng" dirty="0">
                <a:solidFill>
                  <a:srgbClr val="FF0000"/>
                </a:solidFill>
                <a:latin typeface="Arial" panose="020B0604020202020204" pitchFamily="34" charset="0"/>
                <a:cs typeface="Arial" panose="020B0604020202020204" pitchFamily="34" charset="0"/>
              </a:rPr>
              <a:t>National screening to identify areas with MP issues:</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1800" baseline="-25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PM</a:t>
            </a:r>
            <a:r>
              <a:rPr lang="en-US" sz="1800" baseline="-25000" dirty="0">
                <a:latin typeface="Arial" panose="020B0604020202020204" pitchFamily="34" charset="0"/>
                <a:cs typeface="Arial" panose="020B0604020202020204" pitchFamily="34" charset="0"/>
              </a:rPr>
              <a:t>2.5</a:t>
            </a:r>
            <a:r>
              <a:rPr lang="en-US" sz="1800" dirty="0">
                <a:latin typeface="Arial" panose="020B0604020202020204" pitchFamily="34" charset="0"/>
                <a:cs typeface="Arial" panose="020B0604020202020204" pitchFamily="34" charset="0"/>
              </a:rPr>
              <a:t> and Air Toxics.</a:t>
            </a:r>
          </a:p>
          <a:p>
            <a:pPr lvl="1"/>
            <a:r>
              <a:rPr lang="en-US" sz="1800" u="sng" dirty="0">
                <a:solidFill>
                  <a:srgbClr val="FF0000"/>
                </a:solidFill>
                <a:latin typeface="Arial" panose="020B0604020202020204" pitchFamily="34" charset="0"/>
                <a:cs typeface="Arial" panose="020B0604020202020204" pitchFamily="34" charset="0"/>
              </a:rPr>
              <a:t>Area screening to understand nature of MP problem:</a:t>
            </a:r>
            <a:r>
              <a:rPr lang="en-US" sz="1800"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expect to use this tool in conjunction with Regions and identify areas that would potentially benefit most from MP approaches to reduce emissions (including current NA areas).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The NEXUS tool will essentially provide a ‘conceptual model’ of an area’s MP issues to facilitate engagement with state/local/tribal agencies and community stakeholder groups.</a:t>
            </a:r>
          </a:p>
          <a:p>
            <a:pPr>
              <a:lnSpc>
                <a:spcPct val="110000"/>
              </a:lnSpc>
              <a:spcBef>
                <a:spcPts val="450"/>
              </a:spcBef>
              <a:spcAft>
                <a:spcPts val="450"/>
              </a:spcAft>
            </a:pPr>
            <a:r>
              <a:rPr lang="en-US" sz="2400" dirty="0">
                <a:latin typeface="Arial" panose="020B0604020202020204" pitchFamily="34" charset="0"/>
                <a:cs typeface="Arial" panose="020B0604020202020204" pitchFamily="34" charset="0"/>
              </a:rPr>
              <a:t>We also expect that it can have additional value-added uses across the Office for Air Toxics, Environmental Justice and other programs.</a:t>
            </a:r>
          </a:p>
        </p:txBody>
      </p:sp>
      <p:sp>
        <p:nvSpPr>
          <p:cNvPr id="6" name="Slide Number Placeholder 6">
            <a:extLst>
              <a:ext uri="{FF2B5EF4-FFF2-40B4-BE49-F238E27FC236}">
                <a16:creationId xmlns:a16="http://schemas.microsoft.com/office/drawing/2014/main" id="{1E3AF0FE-E876-4ECA-94AC-A28E7463CD37}"/>
              </a:ext>
            </a:extLst>
          </p:cNvPr>
          <p:cNvSpPr>
            <a:spLocks noGrp="1"/>
          </p:cNvSpPr>
          <p:nvPr>
            <p:ph type="sldNum" sz="quarter" idx="12"/>
          </p:nvPr>
        </p:nvSpPr>
        <p:spPr>
          <a:xfrm>
            <a:off x="10287000" y="6400800"/>
            <a:ext cx="1905000" cy="457200"/>
          </a:xfrm>
        </p:spPr>
        <p:txBody>
          <a:bodyPr/>
          <a:lstStyle/>
          <a:p>
            <a:fld id="{39371E7C-9DE9-4551-9371-56E9C7644D28}" type="slidenum">
              <a:rPr lang="en-US" smtClean="0"/>
              <a:pPr/>
              <a:t>9</a:t>
            </a:fld>
            <a:endParaRPr lang="en-US" dirty="0"/>
          </a:p>
        </p:txBody>
      </p:sp>
    </p:spTree>
    <p:extLst>
      <p:ext uri="{BB962C8B-B14F-4D97-AF65-F5344CB8AC3E}">
        <p14:creationId xmlns:p14="http://schemas.microsoft.com/office/powerpoint/2010/main" val="1560383678"/>
      </p:ext>
    </p:extLst>
  </p:cSld>
  <p:clrMapOvr>
    <a:masterClrMapping/>
  </p:clrMapOvr>
</p:sld>
</file>

<file path=ppt/theme/theme1.xml><?xml version="1.0" encoding="utf-8"?>
<a:theme xmlns:a="http://schemas.openxmlformats.org/drawingml/2006/main" name="NAQC">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960BC66-EE36-429B-8EFB-E9469BA6A01B}">
  <ds:schemaRefs>
    <ds:schemaRef ds:uri="ESRI.ArcGIS.Mapping.OfficeIntegration.PowerPointInfo"/>
  </ds:schemaRefs>
</ds:datastoreItem>
</file>

<file path=customXml/itemProps2.xml><?xml version="1.0" encoding="utf-8"?>
<ds:datastoreItem xmlns:ds="http://schemas.openxmlformats.org/officeDocument/2006/customXml" ds:itemID="{DADAC94C-7175-44B1-BD53-C5011CD8DEA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3135</TotalTime>
  <Words>3737</Words>
  <Application>Microsoft Office PowerPoint</Application>
  <PresentationFormat>Widescreen</PresentationFormat>
  <Paragraphs>556</Paragraphs>
  <Slides>59</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微软雅黑</vt:lpstr>
      <vt:lpstr>黑体</vt:lpstr>
      <vt:lpstr>Arial</vt:lpstr>
      <vt:lpstr>Arial Black</vt:lpstr>
      <vt:lpstr>Calibri</vt:lpstr>
      <vt:lpstr>Times New Roman</vt:lpstr>
      <vt:lpstr>Wingdings</vt:lpstr>
      <vt:lpstr>NAQC</vt:lpstr>
      <vt:lpstr>2_EMPA课题组模板</vt:lpstr>
      <vt:lpstr>Multi-Pollutant (MP) NCEE Briefing </vt:lpstr>
      <vt:lpstr>PowerPoint Presentation</vt:lpstr>
      <vt:lpstr>Outline</vt:lpstr>
      <vt:lpstr>PowerPoint Presentation</vt:lpstr>
      <vt:lpstr>PowerPoint Presentation</vt:lpstr>
      <vt:lpstr>PowerPoint Presentation</vt:lpstr>
      <vt:lpstr>PowerPoint Presentation</vt:lpstr>
      <vt:lpstr>PowerPoint Presentation</vt:lpstr>
      <vt:lpstr>NEXUS - Expected Use</vt:lpstr>
      <vt:lpstr>PowerPoint Presentation</vt:lpstr>
      <vt:lpstr>NEXUS - Examples</vt:lpstr>
      <vt:lpstr>PowerPoint Presentation</vt:lpstr>
      <vt:lpstr>NEXUS - Highest MP Risk Areas in R5  (Data Query Module)</vt:lpstr>
      <vt:lpstr>PowerPoint Presentation</vt:lpstr>
      <vt:lpstr>PowerPoint Presentation</vt:lpstr>
      <vt:lpstr>PowerPoint Presentation</vt:lpstr>
      <vt:lpstr>PowerPoint Presentation</vt:lpstr>
      <vt:lpstr>NEXUS Tool - Steel Mills in Wayne County</vt:lpstr>
      <vt:lpstr>NEXUS Tool - EJ Indices in Wayne County</vt:lpstr>
      <vt:lpstr>NEXUS Example - Louisville</vt:lpstr>
      <vt:lpstr>NEXUS Example - Louisville</vt:lpstr>
      <vt:lpstr>NEXUS Example - Louisville</vt:lpstr>
      <vt:lpstr>NEXUS Example - Louisville</vt:lpstr>
      <vt:lpstr>PowerPoint Presentation</vt:lpstr>
      <vt:lpstr>PowerPoint Presentation</vt:lpstr>
      <vt:lpstr>NEXUS &amp; EJSCREEN</vt:lpstr>
      <vt:lpstr>NEXUS and EJSCREEN</vt:lpstr>
      <vt:lpstr>Multi-Pollutant Team</vt:lpstr>
      <vt:lpstr>PowerPoint Presentation</vt:lpstr>
      <vt:lpstr>NEXUS: Recent &amp; Ongoing Development</vt:lpstr>
      <vt:lpstr>New “Proximity Analysis” Module (under development)</vt:lpstr>
      <vt:lpstr>Proximity Analysis: Select “Location” &amp; “Radius”</vt:lpstr>
      <vt:lpstr>“NEXUS 2.0”Demo</vt:lpstr>
      <vt:lpstr>“NEXUS 2.0” Demo: 2017 NEXUS Case</vt:lpstr>
      <vt:lpstr>“NEXUS 2.0”:   Quick Tutorial</vt:lpstr>
      <vt:lpstr>NEXUS Tool: On-line User’s Manual</vt:lpstr>
      <vt:lpstr>NEXUS Tool: Data Viewer Module</vt:lpstr>
      <vt:lpstr>Data Viewer: “Apply” New Selections</vt:lpstr>
      <vt:lpstr>NEXUS Update: New EJ Metric and Data</vt:lpstr>
      <vt:lpstr>Data Viewer: “Reset” New Selections</vt:lpstr>
      <vt:lpstr>Data Viewer Module: Configure Base Map &amp; Color</vt:lpstr>
      <vt:lpstr>Data Viewer Module: MP Risk Ranking</vt:lpstr>
      <vt:lpstr>Data Viewer: “Region Selection”</vt:lpstr>
      <vt:lpstr>Data Viewer: Select EPA Region/State/CBSA</vt:lpstr>
      <vt:lpstr>Data Viewer: Major Emission Sources</vt:lpstr>
      <vt:lpstr>Data Viewer: Major Emission Sources</vt:lpstr>
      <vt:lpstr>Data Viewer: Top “x” Emission Sources</vt:lpstr>
      <vt:lpstr>NEXUS Update: “Source Category Emissions”</vt:lpstr>
      <vt:lpstr>NEXUS Update: “Sector Emissions Summary”</vt:lpstr>
      <vt:lpstr>NEXUS Update: “Sector Emissions Summary”</vt:lpstr>
      <vt:lpstr>NEXUS Update: “Monitoring Data/Site” Module</vt:lpstr>
      <vt:lpstr>Data Viewer: EPA Region Table Generator</vt:lpstr>
      <vt:lpstr>Data Viewer: Data Search &amp; Filter</vt:lpstr>
      <vt:lpstr>Data Input Module: Data Preview</vt:lpstr>
      <vt:lpstr>Data Query Module: Overlaying Map  </vt:lpstr>
      <vt:lpstr>Data Query Module: Configure Data Query </vt:lpstr>
      <vt:lpstr>Data Query Module: Attribute Table </vt:lpstr>
      <vt:lpstr>Data Query Module: Attribute Table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Multi-Pollutant Briefing</dc:title>
  <dc:creator>Landis, Elizabeth</dc:creator>
  <cp:lastModifiedBy>Landis, Elizabeth</cp:lastModifiedBy>
  <cp:revision>16</cp:revision>
  <dcterms:created xsi:type="dcterms:W3CDTF">2021-04-26T17:48:21Z</dcterms:created>
  <dcterms:modified xsi:type="dcterms:W3CDTF">2021-10-13T16:51:26Z</dcterms:modified>
</cp:coreProperties>
</file>