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3"/>
    <p:sldMasterId id="2147483688" r:id="rId4"/>
  </p:sldMasterIdLst>
  <p:notesMasterIdLst>
    <p:notesMasterId r:id="rId50"/>
  </p:notesMasterIdLst>
  <p:sldIdLst>
    <p:sldId id="263" r:id="rId5"/>
    <p:sldId id="269" r:id="rId6"/>
    <p:sldId id="273" r:id="rId7"/>
    <p:sldId id="1188" r:id="rId8"/>
    <p:sldId id="275" r:id="rId9"/>
    <p:sldId id="1266" r:id="rId10"/>
    <p:sldId id="1267" r:id="rId11"/>
    <p:sldId id="1415" r:id="rId12"/>
    <p:sldId id="1416" r:id="rId13"/>
    <p:sldId id="1417" r:id="rId14"/>
    <p:sldId id="1418" r:id="rId15"/>
    <p:sldId id="1421" r:id="rId16"/>
    <p:sldId id="1419" r:id="rId17"/>
    <p:sldId id="1420" r:id="rId18"/>
    <p:sldId id="1287" r:id="rId19"/>
    <p:sldId id="1414" r:id="rId20"/>
    <p:sldId id="1413" r:id="rId21"/>
    <p:sldId id="1194" r:id="rId22"/>
    <p:sldId id="1451" r:id="rId23"/>
    <p:sldId id="1402" r:id="rId24"/>
    <p:sldId id="1427" r:id="rId25"/>
    <p:sldId id="1452" r:id="rId26"/>
    <p:sldId id="1379" r:id="rId27"/>
    <p:sldId id="1238" r:id="rId28"/>
    <p:sldId id="1398" r:id="rId29"/>
    <p:sldId id="1429" r:id="rId30"/>
    <p:sldId id="1430" r:id="rId31"/>
    <p:sldId id="1431" r:id="rId32"/>
    <p:sldId id="1432" r:id="rId33"/>
    <p:sldId id="1433" r:id="rId34"/>
    <p:sldId id="1434" r:id="rId35"/>
    <p:sldId id="1435" r:id="rId36"/>
    <p:sldId id="1436" r:id="rId37"/>
    <p:sldId id="1437" r:id="rId38"/>
    <p:sldId id="1438" r:id="rId39"/>
    <p:sldId id="1426" r:id="rId40"/>
    <p:sldId id="1439" r:id="rId41"/>
    <p:sldId id="1440" r:id="rId42"/>
    <p:sldId id="1441" r:id="rId43"/>
    <p:sldId id="1442" r:id="rId44"/>
    <p:sldId id="1443" r:id="rId45"/>
    <p:sldId id="1444" r:id="rId46"/>
    <p:sldId id="1445" r:id="rId47"/>
    <p:sldId id="1446" r:id="rId48"/>
    <p:sldId id="1447" r:id="rId4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initials="RL" lastIdx="1" clrIdx="0">
    <p:extLst>
      <p:ext uri="{19B8F6BF-5375-455C-9EA6-DF929625EA0E}">
        <p15:presenceInfo xmlns:p15="http://schemas.microsoft.com/office/powerpoint/2012/main" userId="Robin" providerId="None"/>
      </p:ext>
    </p:extLst>
  </p:cmAuthor>
  <p:cmAuthor id="2" name="Landis, Elizabeth" initials="LE" lastIdx="3" clrIdx="1">
    <p:extLst>
      <p:ext uri="{19B8F6BF-5375-455C-9EA6-DF929625EA0E}">
        <p15:presenceInfo xmlns:p15="http://schemas.microsoft.com/office/powerpoint/2012/main" userId="S::Landis.Elizabeth@epa.gov::ab5a0f48-4954-4e8f-b852-9bcaf16ccf62" providerId="AD"/>
      </p:ext>
    </p:extLst>
  </p:cmAuthor>
  <p:cmAuthor id="3" name="Fox, Tyler" initials="FT" lastIdx="6" clrIdx="2">
    <p:extLst>
      <p:ext uri="{19B8F6BF-5375-455C-9EA6-DF929625EA0E}">
        <p15:presenceInfo xmlns:p15="http://schemas.microsoft.com/office/powerpoint/2012/main" userId="S::Fox.Tyler@epa.gov::d3ca8bf6-d2c8-45ae-bf9b-8f74647f8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239"/>
    <a:srgbClr val="0E5429"/>
    <a:srgbClr val="B3C4EB"/>
    <a:srgbClr val="FDFDC3"/>
    <a:srgbClr val="FEC3C2"/>
    <a:srgbClr val="BBE0E3"/>
    <a:srgbClr val="849AEC"/>
    <a:srgbClr val="384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6" autoAdjust="0"/>
    <p:restoredTop sz="93245" autoAdjust="0"/>
  </p:normalViewPr>
  <p:slideViewPr>
    <p:cSldViewPr snapToGrid="0">
      <p:cViewPr varScale="1">
        <p:scale>
          <a:sx n="60" d="100"/>
          <a:sy n="60" d="100"/>
        </p:scale>
        <p:origin x="520" y="48"/>
      </p:cViewPr>
      <p:guideLst/>
    </p:cSldViewPr>
  </p:slideViewPr>
  <p:notesTextViewPr>
    <p:cViewPr>
      <p:scale>
        <a:sx n="1" d="1"/>
        <a:sy n="1" d="1"/>
      </p:scale>
      <p:origin x="0" y="0"/>
    </p:cViewPr>
  </p:notesTextViewPr>
  <p:sorterViewPr>
    <p:cViewPr>
      <p:scale>
        <a:sx n="100" d="100"/>
        <a:sy n="100" d="100"/>
      </p:scale>
      <p:origin x="0" y="-103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B48E6955-558F-4F80-8163-549601EBF502}"/>
    <pc:docChg chg="custSel delSld modSld">
      <pc:chgData name="Landis, Elizabeth" userId="ab5a0f48-4954-4e8f-b852-9bcaf16ccf62" providerId="ADAL" clId="{B48E6955-558F-4F80-8163-549601EBF502}" dt="2021-08-25T18:20:13.041" v="258" actId="20577"/>
      <pc:docMkLst>
        <pc:docMk/>
      </pc:docMkLst>
      <pc:sldChg chg="modSp mod">
        <pc:chgData name="Landis, Elizabeth" userId="ab5a0f48-4954-4e8f-b852-9bcaf16ccf62" providerId="ADAL" clId="{B48E6955-558F-4F80-8163-549601EBF502}" dt="2021-08-25T17:47:07.514" v="227" actId="114"/>
        <pc:sldMkLst>
          <pc:docMk/>
          <pc:sldMk cId="338599675" sldId="263"/>
        </pc:sldMkLst>
        <pc:spChg chg="mod">
          <ac:chgData name="Landis, Elizabeth" userId="ab5a0f48-4954-4e8f-b852-9bcaf16ccf62" providerId="ADAL" clId="{B48E6955-558F-4F80-8163-549601EBF502}" dt="2021-08-25T17:41:26.942" v="96" actId="404"/>
          <ac:spMkLst>
            <pc:docMk/>
            <pc:sldMk cId="338599675" sldId="263"/>
            <ac:spMk id="4" creationId="{76E6E1CE-9D03-4831-8AF6-A9FB068A699D}"/>
          </ac:spMkLst>
        </pc:spChg>
        <pc:spChg chg="mod">
          <ac:chgData name="Landis, Elizabeth" userId="ab5a0f48-4954-4e8f-b852-9bcaf16ccf62" providerId="ADAL" clId="{B48E6955-558F-4F80-8163-549601EBF502}" dt="2021-08-25T17:47:07.514" v="227" actId="114"/>
          <ac:spMkLst>
            <pc:docMk/>
            <pc:sldMk cId="338599675" sldId="263"/>
            <ac:spMk id="5" creationId="{10CD18D1-242D-4BFD-81C6-EEE1E0908AE7}"/>
          </ac:spMkLst>
        </pc:spChg>
      </pc:sldChg>
      <pc:sldChg chg="modSp mod">
        <pc:chgData name="Landis, Elizabeth" userId="ab5a0f48-4954-4e8f-b852-9bcaf16ccf62" providerId="ADAL" clId="{B48E6955-558F-4F80-8163-549601EBF502}" dt="2021-08-25T17:44:50.028" v="164" actId="20577"/>
        <pc:sldMkLst>
          <pc:docMk/>
          <pc:sldMk cId="1382670001" sldId="273"/>
        </pc:sldMkLst>
        <pc:spChg chg="mod">
          <ac:chgData name="Landis, Elizabeth" userId="ab5a0f48-4954-4e8f-b852-9bcaf16ccf62" providerId="ADAL" clId="{B48E6955-558F-4F80-8163-549601EBF502}" dt="2021-08-25T17:44:50.028" v="164" actId="20577"/>
          <ac:spMkLst>
            <pc:docMk/>
            <pc:sldMk cId="1382670001" sldId="273"/>
            <ac:spMk id="3" creationId="{5A0F0363-48AB-4F5E-BA7F-3A1CC15FE3C2}"/>
          </ac:spMkLst>
        </pc:spChg>
      </pc:sldChg>
      <pc:sldChg chg="modSp mod">
        <pc:chgData name="Landis, Elizabeth" userId="ab5a0f48-4954-4e8f-b852-9bcaf16ccf62" providerId="ADAL" clId="{B48E6955-558F-4F80-8163-549601EBF502}" dt="2021-08-25T18:20:13.041" v="258" actId="20577"/>
        <pc:sldMkLst>
          <pc:docMk/>
          <pc:sldMk cId="1664393159" sldId="1194"/>
        </pc:sldMkLst>
        <pc:spChg chg="mod">
          <ac:chgData name="Landis, Elizabeth" userId="ab5a0f48-4954-4e8f-b852-9bcaf16ccf62" providerId="ADAL" clId="{B48E6955-558F-4F80-8163-549601EBF502}" dt="2021-08-25T18:20:13.041" v="258" actId="20577"/>
          <ac:spMkLst>
            <pc:docMk/>
            <pc:sldMk cId="1664393159" sldId="1194"/>
            <ac:spMk id="11" creationId="{F2427364-8804-437D-987A-CDE80CA644F2}"/>
          </ac:spMkLst>
        </pc:spChg>
      </pc:sldChg>
      <pc:sldChg chg="del">
        <pc:chgData name="Landis, Elizabeth" userId="ab5a0f48-4954-4e8f-b852-9bcaf16ccf62" providerId="ADAL" clId="{B48E6955-558F-4F80-8163-549601EBF502}" dt="2021-08-25T17:43:14.376" v="145" actId="47"/>
        <pc:sldMkLst>
          <pc:docMk/>
          <pc:sldMk cId="114903345" sldId="1218"/>
        </pc:sldMkLst>
      </pc:sldChg>
      <pc:sldChg chg="del">
        <pc:chgData name="Landis, Elizabeth" userId="ab5a0f48-4954-4e8f-b852-9bcaf16ccf62" providerId="ADAL" clId="{B48E6955-558F-4F80-8163-549601EBF502}" dt="2021-08-25T17:43:17.602" v="148" actId="47"/>
        <pc:sldMkLst>
          <pc:docMk/>
          <pc:sldMk cId="3339503387" sldId="1227"/>
        </pc:sldMkLst>
      </pc:sldChg>
      <pc:sldChg chg="del">
        <pc:chgData name="Landis, Elizabeth" userId="ab5a0f48-4954-4e8f-b852-9bcaf16ccf62" providerId="ADAL" clId="{B48E6955-558F-4F80-8163-549601EBF502}" dt="2021-08-25T17:45:53.368" v="165" actId="47"/>
        <pc:sldMkLst>
          <pc:docMk/>
          <pc:sldMk cId="1470059021" sldId="1249"/>
        </pc:sldMkLst>
      </pc:sldChg>
      <pc:sldChg chg="del">
        <pc:chgData name="Landis, Elizabeth" userId="ab5a0f48-4954-4e8f-b852-9bcaf16ccf62" providerId="ADAL" clId="{B48E6955-558F-4F80-8163-549601EBF502}" dt="2021-08-25T17:43:15.560" v="146" actId="47"/>
        <pc:sldMkLst>
          <pc:docMk/>
          <pc:sldMk cId="2093295749" sldId="1344"/>
        </pc:sldMkLst>
      </pc:sldChg>
      <pc:sldChg chg="del">
        <pc:chgData name="Landis, Elizabeth" userId="ab5a0f48-4954-4e8f-b852-9bcaf16ccf62" providerId="ADAL" clId="{B48E6955-558F-4F80-8163-549601EBF502}" dt="2021-08-25T17:43:16.610" v="147" actId="47"/>
        <pc:sldMkLst>
          <pc:docMk/>
          <pc:sldMk cId="2150120909" sldId="1345"/>
        </pc:sldMkLst>
      </pc:sldChg>
      <pc:sldChg chg="del">
        <pc:chgData name="Landis, Elizabeth" userId="ab5a0f48-4954-4e8f-b852-9bcaf16ccf62" providerId="ADAL" clId="{B48E6955-558F-4F80-8163-549601EBF502}" dt="2021-08-25T17:43:18.599" v="149" actId="47"/>
        <pc:sldMkLst>
          <pc:docMk/>
          <pc:sldMk cId="1683073993" sldId="1373"/>
        </pc:sldMkLst>
      </pc:sldChg>
      <pc:sldChg chg="modSp mod">
        <pc:chgData name="Landis, Elizabeth" userId="ab5a0f48-4954-4e8f-b852-9bcaf16ccf62" providerId="ADAL" clId="{B48E6955-558F-4F80-8163-549601EBF502}" dt="2021-08-25T18:17:58.602" v="237" actId="20577"/>
        <pc:sldMkLst>
          <pc:docMk/>
          <pc:sldMk cId="3706213604" sldId="1414"/>
        </pc:sldMkLst>
        <pc:spChg chg="mod">
          <ac:chgData name="Landis, Elizabeth" userId="ab5a0f48-4954-4e8f-b852-9bcaf16ccf62" providerId="ADAL" clId="{B48E6955-558F-4F80-8163-549601EBF502}" dt="2021-08-25T18:17:58.602" v="237" actId="20577"/>
          <ac:spMkLst>
            <pc:docMk/>
            <pc:sldMk cId="3706213604" sldId="1414"/>
            <ac:spMk id="14" creationId="{F6321584-E9EE-48CE-AC07-7A3D98EB929D}"/>
          </ac:spMkLst>
        </pc:spChg>
      </pc:sldChg>
      <pc:sldChg chg="del">
        <pc:chgData name="Landis, Elizabeth" userId="ab5a0f48-4954-4e8f-b852-9bcaf16ccf62" providerId="ADAL" clId="{B48E6955-558F-4F80-8163-549601EBF502}" dt="2021-08-25T17:41:53.561" v="99" actId="47"/>
        <pc:sldMkLst>
          <pc:docMk/>
          <pc:sldMk cId="4069779104" sldId="1422"/>
        </pc:sldMkLst>
      </pc:sldChg>
      <pc:sldChg chg="del">
        <pc:chgData name="Landis, Elizabeth" userId="ab5a0f48-4954-4e8f-b852-9bcaf16ccf62" providerId="ADAL" clId="{B48E6955-558F-4F80-8163-549601EBF502}" dt="2021-08-25T17:41:55.457" v="100" actId="47"/>
        <pc:sldMkLst>
          <pc:docMk/>
          <pc:sldMk cId="1912006880" sldId="1423"/>
        </pc:sldMkLst>
      </pc:sldChg>
      <pc:sldChg chg="del">
        <pc:chgData name="Landis, Elizabeth" userId="ab5a0f48-4954-4e8f-b852-9bcaf16ccf62" providerId="ADAL" clId="{B48E6955-558F-4F80-8163-549601EBF502}" dt="2021-08-25T17:41:58.060" v="101" actId="47"/>
        <pc:sldMkLst>
          <pc:docMk/>
          <pc:sldMk cId="1373514183" sldId="1424"/>
        </pc:sldMkLst>
      </pc:sldChg>
      <pc:sldChg chg="del">
        <pc:chgData name="Landis, Elizabeth" userId="ab5a0f48-4954-4e8f-b852-9bcaf16ccf62" providerId="ADAL" clId="{B48E6955-558F-4F80-8163-549601EBF502}" dt="2021-08-25T17:43:20.348" v="150" actId="47"/>
        <pc:sldMkLst>
          <pc:docMk/>
          <pc:sldMk cId="4206868979" sldId="1450"/>
        </pc:sldMkLst>
      </pc:sldChg>
      <pc:sldChg chg="modSp mod">
        <pc:chgData name="Landis, Elizabeth" userId="ab5a0f48-4954-4e8f-b852-9bcaf16ccf62" providerId="ADAL" clId="{B48E6955-558F-4F80-8163-549601EBF502}" dt="2021-08-25T17:44:23.427" v="163" actId="27636"/>
        <pc:sldMkLst>
          <pc:docMk/>
          <pc:sldMk cId="1034680855" sldId="1451"/>
        </pc:sldMkLst>
        <pc:spChg chg="mod">
          <ac:chgData name="Landis, Elizabeth" userId="ab5a0f48-4954-4e8f-b852-9bcaf16ccf62" providerId="ADAL" clId="{B48E6955-558F-4F80-8163-549601EBF502}" dt="2021-08-25T17:44:23.427" v="163" actId="27636"/>
          <ac:spMkLst>
            <pc:docMk/>
            <pc:sldMk cId="1034680855" sldId="1451"/>
            <ac:spMk id="11" creationId="{F2427364-8804-437D-987A-CDE80CA644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59F00-7C98-4D1C-A0E7-8748052395E8}" type="datetimeFigureOut">
              <a:rPr lang="en-US" smtClean="0"/>
              <a:t>8/25/2021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05422-1729-4581-9CB8-8AF770D43E0D}" type="slidenum">
              <a:rPr lang="en-US" smtClean="0"/>
              <a:t>‹#›</a:t>
            </a:fld>
            <a:endParaRPr lang="en-US" dirty="0"/>
          </a:p>
        </p:txBody>
      </p:sp>
    </p:spTree>
    <p:extLst>
      <p:ext uri="{BB962C8B-B14F-4D97-AF65-F5344CB8AC3E}">
        <p14:creationId xmlns:p14="http://schemas.microsoft.com/office/powerpoint/2010/main" val="21635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a:t>
            </a:fld>
            <a:endParaRPr lang="en-US" dirty="0"/>
          </a:p>
        </p:txBody>
      </p:sp>
    </p:spTree>
    <p:extLst>
      <p:ext uri="{BB962C8B-B14F-4D97-AF65-F5344CB8AC3E}">
        <p14:creationId xmlns:p14="http://schemas.microsoft.com/office/powerpoint/2010/main" val="292994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13</a:t>
            </a:fld>
            <a:endParaRPr lang="en-US" dirty="0"/>
          </a:p>
        </p:txBody>
      </p:sp>
    </p:spTree>
    <p:extLst>
      <p:ext uri="{BB962C8B-B14F-4D97-AF65-F5344CB8AC3E}">
        <p14:creationId xmlns:p14="http://schemas.microsoft.com/office/powerpoint/2010/main" val="11427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14</a:t>
            </a:fld>
            <a:endParaRPr lang="zh-CN" altLang="en-US"/>
          </a:p>
        </p:txBody>
      </p:sp>
    </p:spTree>
    <p:extLst>
      <p:ext uri="{BB962C8B-B14F-4D97-AF65-F5344CB8AC3E}">
        <p14:creationId xmlns:p14="http://schemas.microsoft.com/office/powerpoint/2010/main" val="367668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15</a:t>
            </a:fld>
            <a:endParaRPr lang="en-US" dirty="0"/>
          </a:p>
        </p:txBody>
      </p:sp>
    </p:spTree>
    <p:extLst>
      <p:ext uri="{BB962C8B-B14F-4D97-AF65-F5344CB8AC3E}">
        <p14:creationId xmlns:p14="http://schemas.microsoft.com/office/powerpoint/2010/main" val="2845164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16</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18</a:t>
            </a:fld>
            <a:endParaRPr lang="en-US" dirty="0"/>
          </a:p>
        </p:txBody>
      </p:sp>
    </p:spTree>
    <p:extLst>
      <p:ext uri="{BB962C8B-B14F-4D97-AF65-F5344CB8AC3E}">
        <p14:creationId xmlns:p14="http://schemas.microsoft.com/office/powerpoint/2010/main" val="149063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19</a:t>
            </a:fld>
            <a:endParaRPr lang="en-US" dirty="0"/>
          </a:p>
        </p:txBody>
      </p:sp>
    </p:spTree>
    <p:extLst>
      <p:ext uri="{BB962C8B-B14F-4D97-AF65-F5344CB8AC3E}">
        <p14:creationId xmlns:p14="http://schemas.microsoft.com/office/powerpoint/2010/main" val="2070623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41397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3</a:t>
            </a:fld>
            <a:endParaRPr lang="en-US" dirty="0"/>
          </a:p>
        </p:txBody>
      </p:sp>
    </p:spTree>
    <p:extLst>
      <p:ext uri="{BB962C8B-B14F-4D97-AF65-F5344CB8AC3E}">
        <p14:creationId xmlns:p14="http://schemas.microsoft.com/office/powerpoint/2010/main" val="364849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4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pPr/>
              <a:t>5</a:t>
            </a:fld>
            <a:endParaRPr lang="en-US" dirty="0"/>
          </a:p>
        </p:txBody>
      </p:sp>
    </p:spTree>
    <p:extLst>
      <p:ext uri="{BB962C8B-B14F-4D97-AF65-F5344CB8AC3E}">
        <p14:creationId xmlns:p14="http://schemas.microsoft.com/office/powerpoint/2010/main" val="312176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7</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9</a:t>
            </a:fld>
            <a:endParaRPr lang="en-US" dirty="0"/>
          </a:p>
        </p:txBody>
      </p:sp>
    </p:spTree>
    <p:extLst>
      <p:ext uri="{BB962C8B-B14F-4D97-AF65-F5344CB8AC3E}">
        <p14:creationId xmlns:p14="http://schemas.microsoft.com/office/powerpoint/2010/main" val="386964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10</a:t>
            </a:fld>
            <a:endParaRPr lang="en-US" dirty="0"/>
          </a:p>
        </p:txBody>
      </p:sp>
    </p:spTree>
    <p:extLst>
      <p:ext uri="{BB962C8B-B14F-4D97-AF65-F5344CB8AC3E}">
        <p14:creationId xmlns:p14="http://schemas.microsoft.com/office/powerpoint/2010/main" val="163889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11</a:t>
            </a:fld>
            <a:endParaRPr lang="en-US" dirty="0"/>
          </a:p>
        </p:txBody>
      </p:sp>
    </p:spTree>
    <p:extLst>
      <p:ext uri="{BB962C8B-B14F-4D97-AF65-F5344CB8AC3E}">
        <p14:creationId xmlns:p14="http://schemas.microsoft.com/office/powerpoint/2010/main" val="149388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12</a:t>
            </a:fld>
            <a:endParaRPr lang="en-US" dirty="0"/>
          </a:p>
        </p:txBody>
      </p:sp>
    </p:spTree>
    <p:extLst>
      <p:ext uri="{BB962C8B-B14F-4D97-AF65-F5344CB8AC3E}">
        <p14:creationId xmlns:p14="http://schemas.microsoft.com/office/powerpoint/2010/main" val="1529327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srcRect t="4126" b="3030"/>
          <a:stretch>
            <a:fillRect/>
          </a:stretch>
        </p:blipFill>
        <p:spPr bwMode="auto">
          <a:xfrm>
            <a:off x="0" y="0"/>
            <a:ext cx="12192000" cy="6858000"/>
          </a:xfrm>
          <a:prstGeom prst="rect">
            <a:avLst/>
          </a:prstGeom>
          <a:noFill/>
          <a:ln w="9525">
            <a:noFill/>
            <a:miter lim="800000"/>
            <a:headEnd/>
            <a:tailEnd/>
          </a:ln>
        </p:spPr>
      </p:pic>
      <p:pic>
        <p:nvPicPr>
          <p:cNvPr id="5" name="Picture 18"/>
          <p:cNvPicPr>
            <a:picLocks noChangeAspect="1" noChangeArrowheads="1"/>
          </p:cNvPicPr>
          <p:nvPr/>
        </p:nvPicPr>
        <p:blipFill>
          <a:blip r:embed="rId3" cstate="print"/>
          <a:srcRect/>
          <a:stretch>
            <a:fillRect/>
          </a:stretch>
        </p:blipFill>
        <p:spPr bwMode="auto">
          <a:xfrm>
            <a:off x="2844800" y="1676400"/>
            <a:ext cx="65024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914400" y="2286000"/>
            <a:ext cx="103632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fld id="{569902A6-75A9-4365-96C9-BE849B6240DA}" type="datetime1">
              <a:rPr lang="en-US" smtClean="0"/>
              <a:t>8/25/2021</a:t>
            </a:fld>
            <a:endParaRPr lang="en-US" dirty="0"/>
          </a:p>
        </p:txBody>
      </p:sp>
      <p:sp>
        <p:nvSpPr>
          <p:cNvPr id="7" name="Rectangle 6"/>
          <p:cNvSpPr>
            <a:spLocks noGrp="1" noChangeArrowheads="1"/>
          </p:cNvSpPr>
          <p:nvPr>
            <p:ph type="ftr" sz="quarter" idx="11"/>
          </p:nvPr>
        </p:nvSpPr>
        <p:spPr>
          <a:xfrm>
            <a:off x="3556000" y="6248400"/>
            <a:ext cx="5080000" cy="457200"/>
          </a:xfrm>
        </p:spPr>
        <p:txBody>
          <a:bodyPr/>
          <a:lstStyle>
            <a:lvl1pPr>
              <a:defRPr sz="1400" dirty="0" smtClean="0"/>
            </a:lvl1pPr>
          </a:lstStyle>
          <a:p>
            <a:endParaRPr lang="en-US" dirty="0"/>
          </a:p>
        </p:txBody>
      </p:sp>
      <p:sp>
        <p:nvSpPr>
          <p:cNvPr id="8" name="Rectangle 7"/>
          <p:cNvSpPr>
            <a:spLocks noGrp="1" noChangeArrowheads="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90108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lvl1pPr>
          </a:lstStyle>
          <a:p>
            <a:fld id="{F996D1BE-5B5A-4A64-A47C-E3F607741242}" type="datetime1">
              <a:rPr lang="en-US" smtClean="0"/>
              <a:t>8/25/2021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21127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Vertical Title 1"/>
          <p:cNvSpPr>
            <a:spLocks noGrp="1"/>
          </p:cNvSpPr>
          <p:nvPr>
            <p:ph type="title" orient="vert"/>
          </p:nvPr>
        </p:nvSpPr>
        <p:spPr>
          <a:xfrm>
            <a:off x="8686800" y="1600200"/>
            <a:ext cx="25908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600200"/>
            <a:ext cx="7569200" cy="4495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6397DDB6-CF6E-4551-A423-7EABDDB64DA5}" type="datetime1">
              <a:rPr lang="en-US" smtClean="0"/>
              <a:t>8/25/2021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24990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ClipArt Placeholder 2"/>
          <p:cNvSpPr>
            <a:spLocks noGrp="1"/>
          </p:cNvSpPr>
          <p:nvPr>
            <p:ph type="clipArt" sz="half" idx="1"/>
          </p:nvPr>
        </p:nvSpPr>
        <p:spPr>
          <a:xfrm>
            <a:off x="914400" y="2667000"/>
            <a:ext cx="5080000" cy="34290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A3B0EDB0-C010-442D-90EB-FFF248F442B3}" type="datetime1">
              <a:rPr lang="en-US" smtClean="0"/>
              <a:t>8/25/2021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3216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SmartArt Placeholder 2"/>
          <p:cNvSpPr>
            <a:spLocks noGrp="1"/>
          </p:cNvSpPr>
          <p:nvPr>
            <p:ph type="dgm" idx="1"/>
          </p:nvPr>
        </p:nvSpPr>
        <p:spPr>
          <a:xfrm>
            <a:off x="914400" y="2667000"/>
            <a:ext cx="10363200" cy="3429000"/>
          </a:xfrm>
        </p:spPr>
        <p:txBody>
          <a:bodyPr/>
          <a:lstStyle/>
          <a:p>
            <a:pPr lvl="0"/>
            <a:r>
              <a:rPr lang="en-US" noProof="0" dirty="0"/>
              <a:t>Click icon to add SmartArt graphic</a:t>
            </a:r>
          </a:p>
        </p:txBody>
      </p:sp>
      <p:sp>
        <p:nvSpPr>
          <p:cNvPr id="5" name="Date Placeholder 3"/>
          <p:cNvSpPr>
            <a:spLocks noGrp="1"/>
          </p:cNvSpPr>
          <p:nvPr>
            <p:ph type="dt" sz="half" idx="10"/>
          </p:nvPr>
        </p:nvSpPr>
        <p:spPr/>
        <p:txBody>
          <a:bodyPr/>
          <a:lstStyle>
            <a:lvl1pPr>
              <a:defRPr smtClean="0"/>
            </a:lvl1pPr>
          </a:lstStyle>
          <a:p>
            <a:fld id="{2EC11881-6FDC-4BB0-8C55-567665BF5DB6}" type="datetime1">
              <a:rPr lang="en-US" smtClean="0"/>
              <a:t>8/25/2021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77982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Text Placeholder 2"/>
          <p:cNvSpPr>
            <a:spLocks noGrp="1"/>
          </p:cNvSpPr>
          <p:nvPr>
            <p:ph type="body" sz="half" idx="1"/>
          </p:nvPr>
        </p:nvSpPr>
        <p:spPr>
          <a:xfrm>
            <a:off x="9144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4BBD352A-6052-4838-9239-77747836F305}" type="datetime1">
              <a:rPr lang="en-US" smtClean="0"/>
              <a:t>8/25/2021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522056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Content Placeholder 1"/>
          <p:cNvSpPr>
            <a:spLocks noGrp="1"/>
          </p:cNvSpPr>
          <p:nvPr>
            <p:ph/>
          </p:nvPr>
        </p:nvSpPr>
        <p:spPr>
          <a:xfrm>
            <a:off x="914400" y="1600200"/>
            <a:ext cx="10363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p:cNvSpPr>
            <a:spLocks noGrp="1"/>
          </p:cNvSpPr>
          <p:nvPr>
            <p:ph type="dt" sz="half" idx="10"/>
          </p:nvPr>
        </p:nvSpPr>
        <p:spPr/>
        <p:txBody>
          <a:bodyPr/>
          <a:lstStyle>
            <a:lvl1pPr>
              <a:defRPr smtClean="0"/>
            </a:lvl1pPr>
          </a:lstStyle>
          <a:p>
            <a:fld id="{BBD264AF-05DE-44C1-AE18-5C4E5F6793B5}" type="datetime1">
              <a:rPr lang="en-US" smtClean="0"/>
              <a:t>8/25/2021</a:t>
            </a:fld>
            <a:endParaRPr lang="en-US" dirty="0"/>
          </a:p>
        </p:txBody>
      </p:sp>
      <p:sp>
        <p:nvSpPr>
          <p:cNvPr id="5" name="Footer Placeholder 3"/>
          <p:cNvSpPr>
            <a:spLocks noGrp="1"/>
          </p:cNvSpPr>
          <p:nvPr>
            <p:ph type="ftr" sz="quarter" idx="11"/>
          </p:nvPr>
        </p:nvSpPr>
        <p:spPr/>
        <p:txBody>
          <a:bodyPr/>
          <a:lstStyle>
            <a:lvl1pPr>
              <a:defRPr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82126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2118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0806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43423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812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82676A72-B18B-4FEC-8034-8DF2FFE38919}" type="datetime1">
              <a:rPr lang="en-US" smtClean="0"/>
              <a:t>8/25/2021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31480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653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52901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738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4125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67857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235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793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5856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Date Placeholder 3"/>
          <p:cNvSpPr>
            <a:spLocks noGrp="1"/>
          </p:cNvSpPr>
          <p:nvPr>
            <p:ph type="dt" sz="half" idx="10"/>
          </p:nvPr>
        </p:nvSpPr>
        <p:spPr/>
        <p:txBody>
          <a:bodyPr/>
          <a:lstStyle>
            <a:lvl1pPr>
              <a:defRPr smtClean="0"/>
            </a:lvl1pPr>
          </a:lstStyle>
          <a:p>
            <a:fld id="{EAA8C7C5-BDE8-4D88-AA01-7ECEAD5FD680}" type="datetime1">
              <a:rPr lang="en-US" smtClean="0"/>
              <a:t>8/25/2021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7167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11C97617-10F5-4133-886D-2A0BD918EC55}" type="datetime1">
              <a:rPr lang="en-US" smtClean="0"/>
              <a:t>8/25/2021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6168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smtClean="0"/>
            </a:lvl1pPr>
          </a:lstStyle>
          <a:p>
            <a:fld id="{35685298-6822-4C49-BFFC-B53CBC7215D2}" type="datetime1">
              <a:rPr lang="en-US" smtClean="0"/>
              <a:t>8/25/2021</a:t>
            </a:fld>
            <a:endParaRPr lang="en-US" dirty="0"/>
          </a:p>
        </p:txBody>
      </p:sp>
      <p:sp>
        <p:nvSpPr>
          <p:cNvPr id="9" name="Footer Placeholder 7"/>
          <p:cNvSpPr>
            <a:spLocks noGrp="1"/>
          </p:cNvSpPr>
          <p:nvPr>
            <p:ph type="ftr" sz="quarter" idx="11"/>
          </p:nvPr>
        </p:nvSpPr>
        <p:spPr/>
        <p:txBody>
          <a:bodyPr/>
          <a:lstStyle>
            <a:lvl1pPr>
              <a:defRPr dirty="0" smtClean="0"/>
            </a:lvl1pPr>
          </a:lstStyle>
          <a:p>
            <a:endParaRPr lang="en-US" dirty="0"/>
          </a:p>
        </p:txBody>
      </p:sp>
      <p:sp>
        <p:nvSpPr>
          <p:cNvPr id="10" name="Slide Number Placeholder 8"/>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6360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smtClean="0"/>
            </a:lvl1pPr>
          </a:lstStyle>
          <a:p>
            <a:fld id="{E14D87F6-45A6-4821-8285-6A59B4BA359D}" type="datetime1">
              <a:rPr lang="en-US" smtClean="0"/>
              <a:t>8/25/2021</a:t>
            </a:fld>
            <a:endParaRPr lang="en-US" dirty="0"/>
          </a:p>
        </p:txBody>
      </p:sp>
      <p:sp>
        <p:nvSpPr>
          <p:cNvPr id="5" name="Footer Placeholder 3"/>
          <p:cNvSpPr>
            <a:spLocks noGrp="1"/>
          </p:cNvSpPr>
          <p:nvPr>
            <p:ph type="ftr" sz="quarter" idx="11"/>
          </p:nvPr>
        </p:nvSpPr>
        <p:spPr/>
        <p:txBody>
          <a:bodyPr/>
          <a:lstStyle>
            <a:lvl1pPr>
              <a:defRPr sz="1400"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08304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fld id="{81EC184B-850C-45C6-9318-35628D0CC866}" type="datetime1">
              <a:rPr lang="en-US" smtClean="0"/>
              <a:t>8/25/2021</a:t>
            </a:fld>
            <a:endParaRPr lang="en-US" dirty="0"/>
          </a:p>
        </p:txBody>
      </p:sp>
      <p:sp>
        <p:nvSpPr>
          <p:cNvPr id="4" name="Footer Placeholder 2"/>
          <p:cNvSpPr>
            <a:spLocks noGrp="1"/>
          </p:cNvSpPr>
          <p:nvPr>
            <p:ph type="ftr" sz="quarter" idx="11"/>
          </p:nvPr>
        </p:nvSpPr>
        <p:spPr/>
        <p:txBody>
          <a:bodyPr/>
          <a:lstStyle>
            <a:lvl1pPr>
              <a:defRPr sz="1400" dirty="0" smtClean="0"/>
            </a:lvl1pPr>
          </a:lstStyle>
          <a:p>
            <a:endParaRPr lang="en-US" dirty="0"/>
          </a:p>
        </p:txBody>
      </p:sp>
      <p:sp>
        <p:nvSpPr>
          <p:cNvPr id="5" name="Slide Number Placeholder 3"/>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9779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AA2DF4C2-7757-4520-BBA6-31319D53B30E}" type="datetime1">
              <a:rPr lang="en-US" smtClean="0"/>
              <a:t>8/25/2021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9931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1F1F8A2A-41DA-4A1A-9ACA-BF312A5FEAF4}" type="datetime1">
              <a:rPr lang="en-US" smtClean="0"/>
              <a:t>8/25/2021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09330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7" cstate="print"/>
          <a:srcRect t="4126" b="3030"/>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016000" y="1600200"/>
            <a:ext cx="1016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2667000"/>
            <a:ext cx="103632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fld id="{E0296885-9337-4A1C-9C06-497981B63DDD}" type="datetime1">
              <a:rPr lang="en-US" smtClean="0"/>
              <a:t>8/25/2021</a:t>
            </a:fld>
            <a:endParaRPr lang="en-US" dirty="0"/>
          </a:p>
        </p:txBody>
      </p:sp>
      <p:sp>
        <p:nvSpPr>
          <p:cNvPr id="1029" name="Rectangle 5"/>
          <p:cNvSpPr>
            <a:spLocks noGrp="1" noChangeArrowheads="1"/>
          </p:cNvSpPr>
          <p:nvPr>
            <p:ph type="ftr" sz="quarter" idx="3"/>
          </p:nvPr>
        </p:nvSpPr>
        <p:spPr bwMode="auto">
          <a:xfrm>
            <a:off x="2540000" y="6248400"/>
            <a:ext cx="7315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42095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642395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E6E1CE-9D03-4831-8AF6-A9FB068A699D}"/>
              </a:ext>
            </a:extLst>
          </p:cNvPr>
          <p:cNvSpPr>
            <a:spLocks noGrp="1"/>
          </p:cNvSpPr>
          <p:nvPr>
            <p:ph type="ctrTitle"/>
          </p:nvPr>
        </p:nvSpPr>
        <p:spPr/>
        <p:txBody>
          <a:bodyPr/>
          <a:lstStyle/>
          <a:p>
            <a:r>
              <a:rPr lang="en-US" dirty="0"/>
              <a:t>Multi-Pollutant (MP) / NEXUS Briefing</a:t>
            </a:r>
            <a:br>
              <a:rPr lang="en-US" dirty="0"/>
            </a:br>
            <a:r>
              <a:rPr lang="en-US" sz="2400" dirty="0"/>
              <a:t>EPA Region 4 and Louisville Metro Air Pollution Control District </a:t>
            </a:r>
            <a:endParaRPr lang="en-US" dirty="0"/>
          </a:p>
        </p:txBody>
      </p:sp>
      <p:sp>
        <p:nvSpPr>
          <p:cNvPr id="5" name="Subtitle 4">
            <a:extLst>
              <a:ext uri="{FF2B5EF4-FFF2-40B4-BE49-F238E27FC236}">
                <a16:creationId xmlns:a16="http://schemas.microsoft.com/office/drawing/2014/main" id="{10CD18D1-242D-4BFD-81C6-EEE1E0908AE7}"/>
              </a:ext>
            </a:extLst>
          </p:cNvPr>
          <p:cNvSpPr>
            <a:spLocks noGrp="1"/>
          </p:cNvSpPr>
          <p:nvPr>
            <p:ph type="subTitle" idx="1"/>
          </p:nvPr>
        </p:nvSpPr>
        <p:spPr/>
        <p:txBody>
          <a:bodyPr/>
          <a:lstStyle/>
          <a:p>
            <a:pPr>
              <a:spcBef>
                <a:spcPts val="0"/>
              </a:spcBef>
            </a:pPr>
            <a:r>
              <a:rPr lang="en-US" altLang="zh-CN" i="1" dirty="0">
                <a:latin typeface="Calibri" panose="020F0502020204030204" pitchFamily="34" charset="0"/>
                <a:cs typeface="Calibri" panose="020F0502020204030204" pitchFamily="34" charset="0"/>
              </a:rPr>
              <a:t>OAQPS’s Multi-Pollutant Team</a:t>
            </a:r>
          </a:p>
          <a:p>
            <a:pPr>
              <a:spcBef>
                <a:spcPts val="0"/>
              </a:spcBef>
            </a:pPr>
            <a:r>
              <a:rPr lang="en-US" altLang="zh-CN" dirty="0">
                <a:latin typeface="Calibri" panose="020F0502020204030204" pitchFamily="34" charset="0"/>
                <a:cs typeface="Calibri" panose="020F0502020204030204" pitchFamily="34" charset="0"/>
              </a:rPr>
              <a:t>Beth Landis &amp; Carey Jang</a:t>
            </a:r>
          </a:p>
          <a:p>
            <a:pPr>
              <a:spcBef>
                <a:spcPts val="0"/>
              </a:spcBef>
            </a:pPr>
            <a:r>
              <a:rPr lang="en-US" altLang="zh-CN" dirty="0">
                <a:latin typeface="Calibri" panose="020F0502020204030204" pitchFamily="34" charset="0"/>
                <a:cs typeface="Calibri" panose="020F0502020204030204" pitchFamily="34" charset="0"/>
              </a:rPr>
              <a:t>August 30, 2021</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59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AD22F-CB19-4856-B625-DFEBFC39DA59}"/>
              </a:ext>
            </a:extLst>
          </p:cNvPr>
          <p:cNvPicPr>
            <a:picLocks noChangeAspect="1"/>
          </p:cNvPicPr>
          <p:nvPr/>
        </p:nvPicPr>
        <p:blipFill>
          <a:blip r:embed="rId3"/>
          <a:stretch>
            <a:fillRect/>
          </a:stretch>
        </p:blipFill>
        <p:spPr>
          <a:xfrm>
            <a:off x="1524000" y="1126314"/>
            <a:ext cx="9144000" cy="4605372"/>
          </a:xfrm>
          <a:prstGeom prst="rect">
            <a:avLst/>
          </a:prstGeom>
        </p:spPr>
      </p:pic>
      <p:sp>
        <p:nvSpPr>
          <p:cNvPr id="6" name="TextBox 5">
            <a:extLst>
              <a:ext uri="{FF2B5EF4-FFF2-40B4-BE49-F238E27FC236}">
                <a16:creationId xmlns:a16="http://schemas.microsoft.com/office/drawing/2014/main" id="{005D1E99-B153-462B-9B8C-8A440114C8F1}"/>
              </a:ext>
            </a:extLst>
          </p:cNvPr>
          <p:cNvSpPr txBox="1"/>
          <p:nvPr/>
        </p:nvSpPr>
        <p:spPr>
          <a:xfrm>
            <a:off x="1613452" y="5798404"/>
            <a:ext cx="8776252"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MP concerns. This information was generated in Data Query for the Detroit CBSA. Wayne County has dashed green lines, showing that the demographic index percentile is ≥ 85%. Let’s see where the major sources are located…</a:t>
            </a:r>
          </a:p>
        </p:txBody>
      </p:sp>
      <p:sp>
        <p:nvSpPr>
          <p:cNvPr id="7" name="Title 1">
            <a:extLst>
              <a:ext uri="{FF2B5EF4-FFF2-40B4-BE49-F238E27FC236}">
                <a16:creationId xmlns:a16="http://schemas.microsoft.com/office/drawing/2014/main" id="{A69ACF98-D5F4-4CA7-B107-FA6BE9C99041}"/>
              </a:ext>
            </a:extLst>
          </p:cNvPr>
          <p:cNvSpPr txBox="1">
            <a:spLocks/>
          </p:cNvSpPr>
          <p:nvPr/>
        </p:nvSpPr>
        <p:spPr>
          <a:xfrm>
            <a:off x="1166289" y="102355"/>
            <a:ext cx="5094516" cy="990600"/>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3600" kern="0" dirty="0">
                <a:solidFill>
                  <a:schemeClr val="bg1"/>
                </a:solidFill>
                <a:latin typeface="Arial" panose="020B0604020202020204" pitchFamily="34" charset="0"/>
                <a:cs typeface="Arial" panose="020B0604020202020204" pitchFamily="34" charset="0"/>
              </a:rPr>
              <a:t>NEXUS - Detroit CBSA</a:t>
            </a:r>
            <a:endParaRPr lang="en-US" sz="3600" kern="0" dirty="0">
              <a:solidFill>
                <a:schemeClr val="bg1"/>
              </a:solidFill>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83FAFA26-DA97-47C0-9D8F-9F0E3F7C10A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10</a:t>
            </a:fld>
            <a:endParaRPr lang="en-US" dirty="0"/>
          </a:p>
        </p:txBody>
      </p:sp>
    </p:spTree>
    <p:extLst>
      <p:ext uri="{BB962C8B-B14F-4D97-AF65-F5344CB8AC3E}">
        <p14:creationId xmlns:p14="http://schemas.microsoft.com/office/powerpoint/2010/main" val="144465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711A7-32F1-4398-A51A-3093D79D43F2}"/>
              </a:ext>
            </a:extLst>
          </p:cNvPr>
          <p:cNvPicPr>
            <a:picLocks noChangeAspect="1"/>
          </p:cNvPicPr>
          <p:nvPr/>
        </p:nvPicPr>
        <p:blipFill>
          <a:blip r:embed="rId3"/>
          <a:stretch>
            <a:fillRect/>
          </a:stretch>
        </p:blipFill>
        <p:spPr>
          <a:xfrm>
            <a:off x="1594779" y="1328058"/>
            <a:ext cx="4118359" cy="4572001"/>
          </a:xfrm>
          <a:prstGeom prst="rect">
            <a:avLst/>
          </a:prstGeom>
        </p:spPr>
      </p:pic>
      <p:pic>
        <p:nvPicPr>
          <p:cNvPr id="6" name="Picture 5">
            <a:extLst>
              <a:ext uri="{FF2B5EF4-FFF2-40B4-BE49-F238E27FC236}">
                <a16:creationId xmlns:a16="http://schemas.microsoft.com/office/drawing/2014/main" id="{311D6039-792F-4D50-893E-82D6B35BF4D1}"/>
              </a:ext>
            </a:extLst>
          </p:cNvPr>
          <p:cNvPicPr>
            <a:picLocks noChangeAspect="1"/>
          </p:cNvPicPr>
          <p:nvPr/>
        </p:nvPicPr>
        <p:blipFill>
          <a:blip r:embed="rId4"/>
          <a:stretch>
            <a:fillRect/>
          </a:stretch>
        </p:blipFill>
        <p:spPr>
          <a:xfrm>
            <a:off x="5870793" y="1270264"/>
            <a:ext cx="2169056" cy="1925939"/>
          </a:xfrm>
          <a:prstGeom prst="rect">
            <a:avLst/>
          </a:prstGeom>
        </p:spPr>
      </p:pic>
      <p:sp>
        <p:nvSpPr>
          <p:cNvPr id="7" name="TextBox 6">
            <a:extLst>
              <a:ext uri="{FF2B5EF4-FFF2-40B4-BE49-F238E27FC236}">
                <a16:creationId xmlns:a16="http://schemas.microsoft.com/office/drawing/2014/main" id="{99EC2901-53F5-4F73-AD01-FF0A6A04DE5C}"/>
              </a:ext>
            </a:extLst>
          </p:cNvPr>
          <p:cNvSpPr txBox="1"/>
          <p:nvPr/>
        </p:nvSpPr>
        <p:spPr>
          <a:xfrm>
            <a:off x="5919501" y="3306089"/>
            <a:ext cx="212034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NOx Emission Sources</a:t>
            </a:r>
          </a:p>
        </p:txBody>
      </p:sp>
      <p:pic>
        <p:nvPicPr>
          <p:cNvPr id="9" name="Picture 8">
            <a:extLst>
              <a:ext uri="{FF2B5EF4-FFF2-40B4-BE49-F238E27FC236}">
                <a16:creationId xmlns:a16="http://schemas.microsoft.com/office/drawing/2014/main" id="{EE50AD3C-3492-484E-8A01-E3FB2D4F7B08}"/>
              </a:ext>
            </a:extLst>
          </p:cNvPr>
          <p:cNvPicPr>
            <a:picLocks noChangeAspect="1"/>
          </p:cNvPicPr>
          <p:nvPr/>
        </p:nvPicPr>
        <p:blipFill>
          <a:blip r:embed="rId5"/>
          <a:stretch>
            <a:fillRect/>
          </a:stretch>
        </p:blipFill>
        <p:spPr>
          <a:xfrm>
            <a:off x="8197506" y="1199972"/>
            <a:ext cx="2169057" cy="2066520"/>
          </a:xfrm>
          <a:prstGeom prst="rect">
            <a:avLst/>
          </a:prstGeom>
        </p:spPr>
      </p:pic>
      <p:sp>
        <p:nvSpPr>
          <p:cNvPr id="10" name="TextBox 9">
            <a:extLst>
              <a:ext uri="{FF2B5EF4-FFF2-40B4-BE49-F238E27FC236}">
                <a16:creationId xmlns:a16="http://schemas.microsoft.com/office/drawing/2014/main" id="{850B083A-551E-43FB-AF83-331A6F152B9E}"/>
              </a:ext>
            </a:extLst>
          </p:cNvPr>
          <p:cNvSpPr txBox="1"/>
          <p:nvPr/>
        </p:nvSpPr>
        <p:spPr>
          <a:xfrm>
            <a:off x="8197506" y="3329899"/>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PM</a:t>
            </a:r>
            <a:r>
              <a:rPr lang="en-US" sz="1100" baseline="-25000" dirty="0">
                <a:latin typeface="Arial" panose="020B0604020202020204" pitchFamily="34" charset="0"/>
                <a:cs typeface="Arial" panose="020B0604020202020204" pitchFamily="34" charset="0"/>
              </a:rPr>
              <a:t>2.5</a:t>
            </a:r>
            <a:r>
              <a:rPr lang="en-US" sz="1100" dirty="0">
                <a:latin typeface="Arial" panose="020B0604020202020204" pitchFamily="34" charset="0"/>
                <a:cs typeface="Arial" panose="020B0604020202020204" pitchFamily="34" charset="0"/>
              </a:rPr>
              <a:t> Emission Sources</a:t>
            </a:r>
          </a:p>
        </p:txBody>
      </p:sp>
      <p:pic>
        <p:nvPicPr>
          <p:cNvPr id="12" name="Picture 11">
            <a:extLst>
              <a:ext uri="{FF2B5EF4-FFF2-40B4-BE49-F238E27FC236}">
                <a16:creationId xmlns:a16="http://schemas.microsoft.com/office/drawing/2014/main" id="{7889E2AA-825E-42CF-A407-9614C58F5094}"/>
              </a:ext>
            </a:extLst>
          </p:cNvPr>
          <p:cNvPicPr>
            <a:picLocks noChangeAspect="1"/>
          </p:cNvPicPr>
          <p:nvPr/>
        </p:nvPicPr>
        <p:blipFill>
          <a:blip r:embed="rId6"/>
          <a:stretch>
            <a:fillRect/>
          </a:stretch>
        </p:blipFill>
        <p:spPr>
          <a:xfrm>
            <a:off x="7023362" y="3696862"/>
            <a:ext cx="2169057" cy="1964865"/>
          </a:xfrm>
          <a:prstGeom prst="rect">
            <a:avLst/>
          </a:prstGeom>
        </p:spPr>
      </p:pic>
      <p:sp>
        <p:nvSpPr>
          <p:cNvPr id="13" name="TextBox 12">
            <a:extLst>
              <a:ext uri="{FF2B5EF4-FFF2-40B4-BE49-F238E27FC236}">
                <a16:creationId xmlns:a16="http://schemas.microsoft.com/office/drawing/2014/main" id="{16B2391C-22C2-44DA-AEF9-8A836CBD0E80}"/>
              </a:ext>
            </a:extLst>
          </p:cNvPr>
          <p:cNvSpPr txBox="1"/>
          <p:nvPr/>
        </p:nvSpPr>
        <p:spPr>
          <a:xfrm>
            <a:off x="6955321" y="5701411"/>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VOC Emission Sources</a:t>
            </a:r>
          </a:p>
        </p:txBody>
      </p:sp>
      <p:sp>
        <p:nvSpPr>
          <p:cNvPr id="14" name="Rectangle 13">
            <a:extLst>
              <a:ext uri="{FF2B5EF4-FFF2-40B4-BE49-F238E27FC236}">
                <a16:creationId xmlns:a16="http://schemas.microsoft.com/office/drawing/2014/main" id="{E0C6C8C1-588E-48EF-BEDD-27589F17E34F}"/>
              </a:ext>
            </a:extLst>
          </p:cNvPr>
          <p:cNvSpPr/>
          <p:nvPr/>
        </p:nvSpPr>
        <p:spPr bwMode="auto">
          <a:xfrm>
            <a:off x="1703615"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603D372D-0989-4496-B9D7-24283E84C701}"/>
              </a:ext>
            </a:extLst>
          </p:cNvPr>
          <p:cNvSpPr/>
          <p:nvPr/>
        </p:nvSpPr>
        <p:spPr bwMode="auto">
          <a:xfrm>
            <a:off x="1703614"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FFEAAC24-9707-4685-91A7-0D85D74A7934}"/>
              </a:ext>
            </a:extLst>
          </p:cNvPr>
          <p:cNvSpPr/>
          <p:nvPr/>
        </p:nvSpPr>
        <p:spPr bwMode="auto">
          <a:xfrm>
            <a:off x="1703614" y="38255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4FCF8661-9136-4DE6-AC07-F0C1D104A83B}"/>
              </a:ext>
            </a:extLst>
          </p:cNvPr>
          <p:cNvSpPr/>
          <p:nvPr/>
        </p:nvSpPr>
        <p:spPr bwMode="auto">
          <a:xfrm>
            <a:off x="1703613" y="426462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2EE117BF-6BF9-420E-BE2F-CC0CB43418A9}"/>
              </a:ext>
            </a:extLst>
          </p:cNvPr>
          <p:cNvSpPr/>
          <p:nvPr/>
        </p:nvSpPr>
        <p:spPr bwMode="auto">
          <a:xfrm>
            <a:off x="1703612"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A40388EB-7C37-435A-ACB8-8D19ADF15478}"/>
              </a:ext>
            </a:extLst>
          </p:cNvPr>
          <p:cNvSpPr/>
          <p:nvPr/>
        </p:nvSpPr>
        <p:spPr bwMode="auto">
          <a:xfrm>
            <a:off x="1703612" y="5134670"/>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28AA878F-8D4D-4421-972D-27954F8F9418}"/>
              </a:ext>
            </a:extLst>
          </p:cNvPr>
          <p:cNvSpPr/>
          <p:nvPr/>
        </p:nvSpPr>
        <p:spPr bwMode="auto">
          <a:xfrm>
            <a:off x="3033693" y="253269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396FA689-293A-44A2-BE3B-E1AF8919A94B}"/>
              </a:ext>
            </a:extLst>
          </p:cNvPr>
          <p:cNvSpPr/>
          <p:nvPr/>
        </p:nvSpPr>
        <p:spPr bwMode="auto">
          <a:xfrm>
            <a:off x="3033692"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F16BEA43-4DC3-436C-A530-241BDD1658A2}"/>
              </a:ext>
            </a:extLst>
          </p:cNvPr>
          <p:cNvSpPr/>
          <p:nvPr/>
        </p:nvSpPr>
        <p:spPr bwMode="auto">
          <a:xfrm>
            <a:off x="3033691"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937447BB-3B0B-440B-88FA-10A0AACAAE6D}"/>
              </a:ext>
            </a:extLst>
          </p:cNvPr>
          <p:cNvSpPr/>
          <p:nvPr/>
        </p:nvSpPr>
        <p:spPr bwMode="auto">
          <a:xfrm>
            <a:off x="3033690" y="383368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E810E9B6-5163-4A21-9B6E-5FACDAC7737B}"/>
              </a:ext>
            </a:extLst>
          </p:cNvPr>
          <p:cNvSpPr/>
          <p:nvPr/>
        </p:nvSpPr>
        <p:spPr bwMode="auto">
          <a:xfrm>
            <a:off x="3033689" y="427278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77B7C59E-32E0-48C1-98F2-934DBC2AE2D7}"/>
              </a:ext>
            </a:extLst>
          </p:cNvPr>
          <p:cNvSpPr/>
          <p:nvPr/>
        </p:nvSpPr>
        <p:spPr bwMode="auto">
          <a:xfrm>
            <a:off x="3033689" y="470372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B0BA4419-90F3-4E05-977E-7FC41BC249FE}"/>
              </a:ext>
            </a:extLst>
          </p:cNvPr>
          <p:cNvSpPr/>
          <p:nvPr/>
        </p:nvSpPr>
        <p:spPr bwMode="auto">
          <a:xfrm>
            <a:off x="3033688" y="5131545"/>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C6972E3F-494E-456B-9B9F-0335A5F3317B}"/>
              </a:ext>
            </a:extLst>
          </p:cNvPr>
          <p:cNvSpPr/>
          <p:nvPr/>
        </p:nvSpPr>
        <p:spPr bwMode="auto">
          <a:xfrm>
            <a:off x="4363490" y="296363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D38868C4-7663-4239-B82F-16E21F7DD2F5}"/>
              </a:ext>
            </a:extLst>
          </p:cNvPr>
          <p:cNvSpPr/>
          <p:nvPr/>
        </p:nvSpPr>
        <p:spPr bwMode="auto">
          <a:xfrm>
            <a:off x="4363489" y="3402742"/>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437EE198-A498-458D-BD38-63C811453B16}"/>
              </a:ext>
            </a:extLst>
          </p:cNvPr>
          <p:cNvSpPr/>
          <p:nvPr/>
        </p:nvSpPr>
        <p:spPr bwMode="auto">
          <a:xfrm>
            <a:off x="4363488" y="384184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9A63F623-0BBC-4FA3-8809-E5D2D2CB01D0}"/>
              </a:ext>
            </a:extLst>
          </p:cNvPr>
          <p:cNvSpPr/>
          <p:nvPr/>
        </p:nvSpPr>
        <p:spPr bwMode="auto">
          <a:xfrm>
            <a:off x="4363487"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1C9FEF07-BD11-4624-97EF-03FB482222D4}"/>
              </a:ext>
            </a:extLst>
          </p:cNvPr>
          <p:cNvSpPr/>
          <p:nvPr/>
        </p:nvSpPr>
        <p:spPr bwMode="auto">
          <a:xfrm>
            <a:off x="4363487" y="51284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Title 1">
            <a:extLst>
              <a:ext uri="{FF2B5EF4-FFF2-40B4-BE49-F238E27FC236}">
                <a16:creationId xmlns:a16="http://schemas.microsoft.com/office/drawing/2014/main" id="{335DC93B-FDA1-48CD-956F-8E81380F9682}"/>
              </a:ext>
            </a:extLst>
          </p:cNvPr>
          <p:cNvSpPr txBox="1">
            <a:spLocks/>
          </p:cNvSpPr>
          <p:nvPr/>
        </p:nvSpPr>
        <p:spPr>
          <a:xfrm>
            <a:off x="750082" y="94544"/>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Emissions Sources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965933D-07CB-4A84-8CF9-C7A419747E33}"/>
              </a:ext>
            </a:extLst>
          </p:cNvPr>
          <p:cNvSpPr/>
          <p:nvPr/>
        </p:nvSpPr>
        <p:spPr>
          <a:xfrm>
            <a:off x="457200" y="6070548"/>
            <a:ext cx="11079126"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PM</a:t>
            </a:r>
            <a:r>
              <a:rPr lang="en-US" sz="1600" baseline="-25000" dirty="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and VOC &amp; emission sources are located in Wayne County. Let’s explore the Wayne County sources further…</a:t>
            </a:r>
          </a:p>
        </p:txBody>
      </p:sp>
      <p:sp>
        <p:nvSpPr>
          <p:cNvPr id="33" name="Slide Number Placeholder 6">
            <a:extLst>
              <a:ext uri="{FF2B5EF4-FFF2-40B4-BE49-F238E27FC236}">
                <a16:creationId xmlns:a16="http://schemas.microsoft.com/office/drawing/2014/main" id="{B9A18880-84C5-4AA5-B6D9-B9473CF66B5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11</a:t>
            </a:fld>
            <a:endParaRPr lang="en-US" dirty="0"/>
          </a:p>
        </p:txBody>
      </p:sp>
    </p:spTree>
    <p:extLst>
      <p:ext uri="{BB962C8B-B14F-4D97-AF65-F5344CB8AC3E}">
        <p14:creationId xmlns:p14="http://schemas.microsoft.com/office/powerpoint/2010/main" val="124078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BF88-B660-4A77-884E-D566E5E87239}"/>
              </a:ext>
            </a:extLst>
          </p:cNvPr>
          <p:cNvPicPr>
            <a:picLocks noChangeAspect="1"/>
          </p:cNvPicPr>
          <p:nvPr/>
        </p:nvPicPr>
        <p:blipFill>
          <a:blip r:embed="rId3"/>
          <a:stretch>
            <a:fillRect/>
          </a:stretch>
        </p:blipFill>
        <p:spPr>
          <a:xfrm>
            <a:off x="4677510" y="1364673"/>
            <a:ext cx="5774804" cy="5264727"/>
          </a:xfrm>
          <a:prstGeom prst="rect">
            <a:avLst/>
          </a:prstGeom>
        </p:spPr>
      </p:pic>
      <p:sp>
        <p:nvSpPr>
          <p:cNvPr id="5" name="Title 1">
            <a:extLst>
              <a:ext uri="{FF2B5EF4-FFF2-40B4-BE49-F238E27FC236}">
                <a16:creationId xmlns:a16="http://schemas.microsoft.com/office/drawing/2014/main" id="{77E9FC53-C12D-4BC9-A16E-EE932E7D3F7B}"/>
              </a:ext>
            </a:extLst>
          </p:cNvPr>
          <p:cNvSpPr txBox="1">
            <a:spLocks/>
          </p:cNvSpPr>
          <p:nvPr/>
        </p:nvSpPr>
        <p:spPr>
          <a:xfrm>
            <a:off x="955525" y="58119"/>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Source Category Emissions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CC476E-47AF-4D49-8924-6431CE0417FF}"/>
              </a:ext>
            </a:extLst>
          </p:cNvPr>
          <p:cNvSpPr/>
          <p:nvPr/>
        </p:nvSpPr>
        <p:spPr>
          <a:xfrm>
            <a:off x="549428" y="2842874"/>
            <a:ext cx="3898585" cy="2308324"/>
          </a:xfrm>
          <a:prstGeom prst="rect">
            <a:avLst/>
          </a:prstGeom>
        </p:spPr>
        <p:txBody>
          <a:bodyPr wrap="square">
            <a:spAutoFit/>
          </a:bodyPr>
          <a:lstStyle/>
          <a:p>
            <a:r>
              <a:rPr lang="en-US" dirty="0">
                <a:latin typeface="Arial" panose="020B0604020202020204" pitchFamily="34" charset="0"/>
                <a:cs typeface="Arial" panose="020B0604020202020204" pitchFamily="34" charset="0"/>
              </a:rPr>
              <a:t>NEXUS can display source category emissions. This information above was generated in the Data Query module for the Detroit CBSA.</a:t>
            </a:r>
          </a:p>
        </p:txBody>
      </p:sp>
      <p:sp>
        <p:nvSpPr>
          <p:cNvPr id="7" name="Slide Number Placeholder 6">
            <a:extLst>
              <a:ext uri="{FF2B5EF4-FFF2-40B4-BE49-F238E27FC236}">
                <a16:creationId xmlns:a16="http://schemas.microsoft.com/office/drawing/2014/main" id="{BA06BF57-74FE-48B5-9CE6-17629094EFDD}"/>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12</a:t>
            </a:fld>
            <a:endParaRPr lang="en-US" dirty="0"/>
          </a:p>
        </p:txBody>
      </p:sp>
    </p:spTree>
    <p:extLst>
      <p:ext uri="{BB962C8B-B14F-4D97-AF65-F5344CB8AC3E}">
        <p14:creationId xmlns:p14="http://schemas.microsoft.com/office/powerpoint/2010/main" val="68628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38B92-13A8-453A-8E92-555F65BF7CDA}"/>
              </a:ext>
            </a:extLst>
          </p:cNvPr>
          <p:cNvPicPr>
            <a:picLocks noChangeAspect="1"/>
          </p:cNvPicPr>
          <p:nvPr/>
        </p:nvPicPr>
        <p:blipFill rotWithShape="1">
          <a:blip r:embed="rId3"/>
          <a:srcRect t="317" r="4732" b="11588"/>
          <a:stretch/>
        </p:blipFill>
        <p:spPr>
          <a:xfrm>
            <a:off x="1740354" y="1276350"/>
            <a:ext cx="8711293" cy="4531179"/>
          </a:xfrm>
          <a:prstGeom prst="rect">
            <a:avLst/>
          </a:prstGeom>
        </p:spPr>
      </p:pic>
      <p:sp>
        <p:nvSpPr>
          <p:cNvPr id="5" name="Title 1">
            <a:extLst>
              <a:ext uri="{FF2B5EF4-FFF2-40B4-BE49-F238E27FC236}">
                <a16:creationId xmlns:a16="http://schemas.microsoft.com/office/drawing/2014/main" id="{DE898C22-9D57-45B6-AA52-D73DF4D71793}"/>
              </a:ext>
            </a:extLst>
          </p:cNvPr>
          <p:cNvSpPr txBox="1">
            <a:spLocks/>
          </p:cNvSpPr>
          <p:nvPr/>
        </p:nvSpPr>
        <p:spPr>
          <a:xfrm>
            <a:off x="824564" y="39105"/>
            <a:ext cx="5452273" cy="501827"/>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Tool - Emissions Sources in Wayne County</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DE09F9-F9D5-4629-A775-35ABC2F283D1}"/>
              </a:ext>
            </a:extLst>
          </p:cNvPr>
          <p:cNvSpPr/>
          <p:nvPr/>
        </p:nvSpPr>
        <p:spPr>
          <a:xfrm>
            <a:off x="1340627" y="5895565"/>
            <a:ext cx="9872420"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Slide Number Placeholder 6">
            <a:extLst>
              <a:ext uri="{FF2B5EF4-FFF2-40B4-BE49-F238E27FC236}">
                <a16:creationId xmlns:a16="http://schemas.microsoft.com/office/drawing/2014/main" id="{139935E7-E33D-4CB6-91F2-92C0E5C0FFC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13</a:t>
            </a:fld>
            <a:endParaRPr lang="en-US" dirty="0"/>
          </a:p>
        </p:txBody>
      </p:sp>
    </p:spTree>
    <p:extLst>
      <p:ext uri="{BB962C8B-B14F-4D97-AF65-F5344CB8AC3E}">
        <p14:creationId xmlns:p14="http://schemas.microsoft.com/office/powerpoint/2010/main" val="100310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a:grpSpLocks noChangeAspect="1"/>
          </p:cNvGrpSpPr>
          <p:nvPr/>
        </p:nvGrpSpPr>
        <p:grpSpPr>
          <a:xfrm>
            <a:off x="945915" y="1313999"/>
            <a:ext cx="5357921" cy="3667045"/>
            <a:chOff x="1301412" y="2294964"/>
            <a:chExt cx="5087178"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7" t="27951" r="30135" b="12440"/>
            <a:stretch/>
          </p:blipFill>
          <p:spPr>
            <a:xfrm>
              <a:off x="4912659" y="2294964"/>
              <a:ext cx="1475931"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14232" t="27952" r="38808" b="12440"/>
            <a:stretch/>
          </p:blipFill>
          <p:spPr>
            <a:xfrm>
              <a:off x="1301412" y="2294964"/>
              <a:ext cx="4294099"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495258" y="5865582"/>
            <a:ext cx="1171977"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836373" y="5838642"/>
            <a:ext cx="1326756"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945915" y="249552"/>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Steel Mills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8719358" y="1313999"/>
            <a:ext cx="3246608" cy="4401205"/>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AK Steel &amp; US Steel were identified as top emitters for NOx,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Gas and VOC HAPs, Heavy Metal HAPs and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highlighting the potential co-benefits of controls in these steel mills. The above map was generated in NEXUS Data Query. Let’s see the proximity of these steel mills to communities with potential EJ concerns…</a:t>
            </a:r>
          </a:p>
        </p:txBody>
      </p:sp>
      <p:pic>
        <p:nvPicPr>
          <p:cNvPr id="13" name="Picture 12">
            <a:extLst>
              <a:ext uri="{FF2B5EF4-FFF2-40B4-BE49-F238E27FC236}">
                <a16:creationId xmlns:a16="http://schemas.microsoft.com/office/drawing/2014/main" id="{7CCE4B45-C21C-4A0C-A085-D4DFCA45CB3F}"/>
              </a:ext>
            </a:extLst>
          </p:cNvPr>
          <p:cNvPicPr>
            <a:picLocks noChangeAspect="1"/>
          </p:cNvPicPr>
          <p:nvPr/>
        </p:nvPicPr>
        <p:blipFill>
          <a:blip r:embed="rId5"/>
          <a:stretch>
            <a:fillRect/>
          </a:stretch>
        </p:blipFill>
        <p:spPr>
          <a:xfrm>
            <a:off x="6416114" y="1205265"/>
            <a:ext cx="2116594" cy="4578212"/>
          </a:xfrm>
          <a:prstGeom prst="rect">
            <a:avLst/>
          </a:prstGeom>
        </p:spPr>
      </p:pic>
      <p:pic>
        <p:nvPicPr>
          <p:cNvPr id="15" name="Picture 14">
            <a:extLst>
              <a:ext uri="{FF2B5EF4-FFF2-40B4-BE49-F238E27FC236}">
                <a16:creationId xmlns:a16="http://schemas.microsoft.com/office/drawing/2014/main" id="{11BFE6ED-6039-4BD0-B779-C6A4A67F8963}"/>
              </a:ext>
            </a:extLst>
          </p:cNvPr>
          <p:cNvPicPr>
            <a:picLocks noChangeAspect="1"/>
          </p:cNvPicPr>
          <p:nvPr/>
        </p:nvPicPr>
        <p:blipFill>
          <a:blip r:embed="rId6"/>
          <a:stretch>
            <a:fillRect/>
          </a:stretch>
        </p:blipFill>
        <p:spPr>
          <a:xfrm>
            <a:off x="226034" y="1205266"/>
            <a:ext cx="2016239" cy="4589597"/>
          </a:xfrm>
          <a:prstGeom prst="rect">
            <a:avLst/>
          </a:prstGeom>
        </p:spPr>
      </p:pic>
      <p:sp>
        <p:nvSpPr>
          <p:cNvPr id="14" name="Slide Number Placeholder 6">
            <a:extLst>
              <a:ext uri="{FF2B5EF4-FFF2-40B4-BE49-F238E27FC236}">
                <a16:creationId xmlns:a16="http://schemas.microsoft.com/office/drawing/2014/main" id="{360A1CAB-A129-44E8-A4EE-ACEB434EF3F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14</a:t>
            </a:fld>
            <a:endParaRPr lang="en-US" dirty="0"/>
          </a:p>
        </p:txBody>
      </p:sp>
    </p:spTree>
    <p:extLst>
      <p:ext uri="{BB962C8B-B14F-4D97-AF65-F5344CB8AC3E}">
        <p14:creationId xmlns:p14="http://schemas.microsoft.com/office/powerpoint/2010/main" val="2230329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7AD974-649A-4FB5-AE42-2F7C27A8FE72}"/>
              </a:ext>
            </a:extLst>
          </p:cNvPr>
          <p:cNvSpPr txBox="1"/>
          <p:nvPr/>
        </p:nvSpPr>
        <p:spPr>
          <a:xfrm>
            <a:off x="1043648" y="4201119"/>
            <a:ext cx="2618423"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8287189" y="4163819"/>
            <a:ext cx="3208206"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384498" y="4216041"/>
            <a:ext cx="3351485"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People of Color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3"/>
          <a:stretch>
            <a:fillRect/>
          </a:stretch>
        </p:blipFill>
        <p:spPr>
          <a:xfrm>
            <a:off x="9421221" y="1349534"/>
            <a:ext cx="1915181" cy="2697336"/>
          </a:xfrm>
          <a:prstGeom prst="rect">
            <a:avLst/>
          </a:prstGeom>
        </p:spPr>
      </p:pic>
      <p:grpSp>
        <p:nvGrpSpPr>
          <p:cNvPr id="3" name="Group 2">
            <a:extLst>
              <a:ext uri="{FF2B5EF4-FFF2-40B4-BE49-F238E27FC236}">
                <a16:creationId xmlns:a16="http://schemas.microsoft.com/office/drawing/2014/main" id="{2E5C29D8-CF2F-4BAB-A909-7C7599EEC019}"/>
              </a:ext>
            </a:extLst>
          </p:cNvPr>
          <p:cNvGrpSpPr>
            <a:grpSpLocks noChangeAspect="1"/>
          </p:cNvGrpSpPr>
          <p:nvPr/>
        </p:nvGrpSpPr>
        <p:grpSpPr>
          <a:xfrm>
            <a:off x="859299" y="4486118"/>
            <a:ext cx="3082501" cy="2334147"/>
            <a:chOff x="1289373" y="4319166"/>
            <a:chExt cx="2027614" cy="153536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4"/>
            <a:stretch>
              <a:fillRect/>
            </a:stretch>
          </p:blipFill>
          <p:spPr>
            <a:xfrm>
              <a:off x="1289373" y="4319166"/>
              <a:ext cx="2027614" cy="1535360"/>
            </a:xfrm>
            <a:prstGeom prst="rect">
              <a:avLst/>
            </a:prstGeom>
          </p:spPr>
        </p:pic>
        <p:grpSp>
          <p:nvGrpSpPr>
            <p:cNvPr id="15" name="Group 14">
              <a:extLst>
                <a:ext uri="{FF2B5EF4-FFF2-40B4-BE49-F238E27FC236}">
                  <a16:creationId xmlns:a16="http://schemas.microsoft.com/office/drawing/2014/main" id="{7D7E7EE9-E2B2-48B5-A6AF-82DA3A210F55}"/>
                </a:ext>
              </a:extLst>
            </p:cNvPr>
            <p:cNvGrpSpPr/>
            <p:nvPr/>
          </p:nvGrpSpPr>
          <p:grpSpPr>
            <a:xfrm>
              <a:off x="1737886" y="4536727"/>
              <a:ext cx="183905" cy="204047"/>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2607728" y="4923480"/>
              <a:ext cx="183905" cy="204047"/>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7" name="Group 6">
            <a:extLst>
              <a:ext uri="{FF2B5EF4-FFF2-40B4-BE49-F238E27FC236}">
                <a16:creationId xmlns:a16="http://schemas.microsoft.com/office/drawing/2014/main" id="{B3AAF29A-2D4D-4F7E-AFFD-2D5A16FF6006}"/>
              </a:ext>
            </a:extLst>
          </p:cNvPr>
          <p:cNvGrpSpPr>
            <a:grpSpLocks noChangeAspect="1"/>
          </p:cNvGrpSpPr>
          <p:nvPr/>
        </p:nvGrpSpPr>
        <p:grpSpPr>
          <a:xfrm>
            <a:off x="4537064" y="4503698"/>
            <a:ext cx="3035012" cy="2298985"/>
            <a:chOff x="3497606" y="4274890"/>
            <a:chExt cx="2085360" cy="1579635"/>
          </a:xfrm>
        </p:grpSpPr>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7"/>
            <a:stretch>
              <a:fillRect/>
            </a:stretch>
          </p:blipFill>
          <p:spPr>
            <a:xfrm>
              <a:off x="3497606" y="4274890"/>
              <a:ext cx="2085360" cy="1579635"/>
            </a:xfrm>
            <a:prstGeom prst="rect">
              <a:avLst/>
            </a:prstGeom>
          </p:spPr>
        </p:pic>
        <p:grpSp>
          <p:nvGrpSpPr>
            <p:cNvPr id="18" name="Group 17">
              <a:extLst>
                <a:ext uri="{FF2B5EF4-FFF2-40B4-BE49-F238E27FC236}">
                  <a16:creationId xmlns:a16="http://schemas.microsoft.com/office/drawing/2014/main" id="{A09CA264-1EFD-4E99-B4FC-49059E1336B7}"/>
                </a:ext>
              </a:extLst>
            </p:cNvPr>
            <p:cNvGrpSpPr/>
            <p:nvPr/>
          </p:nvGrpSpPr>
          <p:grpSpPr>
            <a:xfrm>
              <a:off x="3965271" y="4536727"/>
              <a:ext cx="183905" cy="204047"/>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842750" y="4923480"/>
              <a:ext cx="183905" cy="204047"/>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1" name="Group 20">
            <a:extLst>
              <a:ext uri="{FF2B5EF4-FFF2-40B4-BE49-F238E27FC236}">
                <a16:creationId xmlns:a16="http://schemas.microsoft.com/office/drawing/2014/main" id="{785047D2-F022-44F2-85D7-2CAF674AB267}"/>
              </a:ext>
            </a:extLst>
          </p:cNvPr>
          <p:cNvGrpSpPr>
            <a:grpSpLocks noChangeAspect="1"/>
          </p:cNvGrpSpPr>
          <p:nvPr/>
        </p:nvGrpSpPr>
        <p:grpSpPr>
          <a:xfrm>
            <a:off x="8294503" y="4434395"/>
            <a:ext cx="3042002" cy="2298985"/>
            <a:chOff x="5763586" y="4274890"/>
            <a:chExt cx="2090163" cy="1579635"/>
          </a:xfrm>
        </p:grpSpPr>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8"/>
            <a:stretch>
              <a:fillRect/>
            </a:stretch>
          </p:blipFill>
          <p:spPr>
            <a:xfrm>
              <a:off x="5763586" y="4274890"/>
              <a:ext cx="2090163" cy="1579635"/>
            </a:xfrm>
            <a:prstGeom prst="rect">
              <a:avLst/>
            </a:prstGeom>
          </p:spPr>
        </p:pic>
        <p:grpSp>
          <p:nvGrpSpPr>
            <p:cNvPr id="22" name="Group 21">
              <a:extLst>
                <a:ext uri="{FF2B5EF4-FFF2-40B4-BE49-F238E27FC236}">
                  <a16:creationId xmlns:a16="http://schemas.microsoft.com/office/drawing/2014/main" id="{D3E63C12-6FA6-45A7-A9FD-B80201050249}"/>
                </a:ext>
              </a:extLst>
            </p:cNvPr>
            <p:cNvGrpSpPr/>
            <p:nvPr/>
          </p:nvGrpSpPr>
          <p:grpSpPr>
            <a:xfrm>
              <a:off x="6195467" y="4536727"/>
              <a:ext cx="183905" cy="204047"/>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090004" y="4923480"/>
              <a:ext cx="183905" cy="204047"/>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 name="Group 1">
            <a:extLst>
              <a:ext uri="{FF2B5EF4-FFF2-40B4-BE49-F238E27FC236}">
                <a16:creationId xmlns:a16="http://schemas.microsoft.com/office/drawing/2014/main" id="{29600C13-9C03-488E-98E2-5ED064D0980F}"/>
              </a:ext>
            </a:extLst>
          </p:cNvPr>
          <p:cNvGrpSpPr>
            <a:grpSpLocks noChangeAspect="1"/>
          </p:cNvGrpSpPr>
          <p:nvPr/>
        </p:nvGrpSpPr>
        <p:grpSpPr>
          <a:xfrm>
            <a:off x="506340" y="1382087"/>
            <a:ext cx="4567373" cy="2697337"/>
            <a:chOff x="1143000" y="1742693"/>
            <a:chExt cx="3268835" cy="1930464"/>
          </a:xfrm>
        </p:grpSpPr>
        <p:grpSp>
          <p:nvGrpSpPr>
            <p:cNvPr id="12" name="Group 11">
              <a:extLst>
                <a:ext uri="{FF2B5EF4-FFF2-40B4-BE49-F238E27FC236}">
                  <a16:creationId xmlns:a16="http://schemas.microsoft.com/office/drawing/2014/main" id="{6C00CA67-60A3-4647-8C7A-E4616F889DCD}"/>
                </a:ext>
              </a:extLst>
            </p:cNvPr>
            <p:cNvGrpSpPr/>
            <p:nvPr/>
          </p:nvGrpSpPr>
          <p:grpSpPr>
            <a:xfrm>
              <a:off x="1374461" y="1742693"/>
              <a:ext cx="2590808" cy="1930464"/>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9"/>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10"/>
              <a:srcRect l="29036" t="35967" r="46276" b="12439"/>
              <a:stretch/>
            </p:blipFill>
            <p:spPr>
              <a:xfrm>
                <a:off x="2655224" y="2707184"/>
                <a:ext cx="2257435" cy="2653709"/>
              </a:xfrm>
              <a:prstGeom prst="rect">
                <a:avLst/>
              </a:prstGeom>
            </p:spPr>
          </p:pic>
        </p:grpSp>
        <p:sp>
          <p:nvSpPr>
            <p:cNvPr id="34" name="TextBox 33">
              <a:extLst>
                <a:ext uri="{FF2B5EF4-FFF2-40B4-BE49-F238E27FC236}">
                  <a16:creationId xmlns:a16="http://schemas.microsoft.com/office/drawing/2014/main" id="{38445AC1-50CD-4E56-8DDF-09F3562C68C4}"/>
                </a:ext>
              </a:extLst>
            </p:cNvPr>
            <p:cNvSpPr txBox="1"/>
            <p:nvPr/>
          </p:nvSpPr>
          <p:spPr>
            <a:xfrm>
              <a:off x="1143000" y="1909478"/>
              <a:ext cx="1620203" cy="188815"/>
            </a:xfrm>
            <a:prstGeom prst="rect">
              <a:avLst/>
            </a:prstGeom>
            <a:noFill/>
          </p:spPr>
          <p:txBody>
            <a:bodyPr wrap="square" rtlCol="0">
              <a:spAutoFit/>
            </a:bodyPr>
            <a:lstStyle/>
            <a:p>
              <a:pPr algn="ctr"/>
              <a:r>
                <a:rPr lang="en-US" sz="9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791632" y="2636024"/>
              <a:ext cx="1620203" cy="188815"/>
            </a:xfrm>
            <a:prstGeom prst="rect">
              <a:avLst/>
            </a:prstGeom>
            <a:noFill/>
          </p:spPr>
          <p:txBody>
            <a:bodyPr wrap="square" rtlCol="0">
              <a:spAutoFit/>
            </a:bodyPr>
            <a:lstStyle/>
            <a:p>
              <a:pPr algn="ctr"/>
              <a:r>
                <a:rPr lang="en-US" sz="900" dirty="0"/>
                <a:t>US Steel</a:t>
              </a:r>
            </a:p>
          </p:txBody>
        </p:sp>
      </p:grpSp>
      <p:sp>
        <p:nvSpPr>
          <p:cNvPr id="36" name="TextBox 35">
            <a:extLst>
              <a:ext uri="{FF2B5EF4-FFF2-40B4-BE49-F238E27FC236}">
                <a16:creationId xmlns:a16="http://schemas.microsoft.com/office/drawing/2014/main" id="{C702F896-E72D-48DC-A253-B91539748459}"/>
              </a:ext>
            </a:extLst>
          </p:cNvPr>
          <p:cNvSpPr txBox="1"/>
          <p:nvPr/>
        </p:nvSpPr>
        <p:spPr>
          <a:xfrm>
            <a:off x="1696879" y="1399265"/>
            <a:ext cx="2031062"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818721" y="306435"/>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EJ Indices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4948537" y="1418067"/>
            <a:ext cx="4254931" cy="2308324"/>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determine the presence or absence of environmental justice concerns in communities in areas with MP concerns. We are incorporating additional EJ metrics such as the data inputs below from EJSCREEN. These indices show the close proximity of AK Steel &amp; US Steel to EJ communities.</a:t>
            </a:r>
          </a:p>
        </p:txBody>
      </p:sp>
      <p:sp>
        <p:nvSpPr>
          <p:cNvPr id="41" name="Slide Number Placeholder 6">
            <a:extLst>
              <a:ext uri="{FF2B5EF4-FFF2-40B4-BE49-F238E27FC236}">
                <a16:creationId xmlns:a16="http://schemas.microsoft.com/office/drawing/2014/main" id="{9ED7AC22-8900-4D32-85C7-03007B3F37E0}"/>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15</a:t>
            </a:fld>
            <a:endParaRPr lang="en-US" dirty="0"/>
          </a:p>
        </p:txBody>
      </p:sp>
    </p:spTree>
    <p:extLst>
      <p:ext uri="{BB962C8B-B14F-4D97-AF65-F5344CB8AC3E}">
        <p14:creationId xmlns:p14="http://schemas.microsoft.com/office/powerpoint/2010/main" val="4000489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979289" y="212987"/>
            <a:ext cx="5448583" cy="501827"/>
          </a:xfrm>
        </p:spPr>
        <p:txBody>
          <a:bodyPr/>
          <a:lstStyle/>
          <a:p>
            <a:r>
              <a:rPr lang="en-US" sz="3600" dirty="0">
                <a:solidFill>
                  <a:schemeClr val="bg1"/>
                </a:solidFill>
              </a:rPr>
              <a:t>NEXUS &amp; 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1094490" y="1209178"/>
            <a:ext cx="6363151" cy="5264382"/>
          </a:xfrm>
          <a:prstGeom prst="ellipse">
            <a:avLst/>
          </a:prstGeom>
          <a:solidFill>
            <a:srgbClr val="849AEC">
              <a:alpha val="32157"/>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4026857" y="1248030"/>
            <a:ext cx="6363151" cy="5264382"/>
          </a:xfrm>
          <a:prstGeom prst="ellipse">
            <a:avLst/>
          </a:prstGeom>
          <a:solidFill>
            <a:srgbClr val="FEC3C2">
              <a:alpha val="2902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4855680" y="2152081"/>
            <a:ext cx="3424347" cy="3762568"/>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EJ Layers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Tribal Areas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Nonattainment Areas</a:t>
            </a:r>
          </a:p>
          <a:p>
            <a:pPr marL="0" lvl="2"/>
            <a:endParaRPr lang="en-US" sz="1200" dirty="0">
              <a:latin typeface="Arial" panose="020B0604020202020204" pitchFamily="34" charset="0"/>
              <a:cs typeface="Arial" panose="020B0604020202020204" pitchFamily="34" charset="0"/>
            </a:endParaRPr>
          </a:p>
          <a:p>
            <a:pPr marL="0" lvl="1"/>
            <a:r>
              <a:rPr lang="en-US" sz="1200" b="1"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Respiratory HI</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Cancer Risk</a:t>
            </a:r>
            <a:endParaRPr lang="en-US" sz="1600" b="1" dirty="0">
              <a:latin typeface="Arial" panose="020B0604020202020204" pitchFamily="34" charset="0"/>
              <a:cs typeface="Arial" panose="020B0604020202020204" pitchFamily="34" charset="0"/>
            </a:endParaRP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Diesel PM</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Ozone Model Concentrations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PM</a:t>
            </a:r>
            <a:r>
              <a:rPr lang="en-US" sz="1200" b="1" baseline="-25000" dirty="0">
                <a:latin typeface="Arial" panose="020B0604020202020204" pitchFamily="34" charset="0"/>
                <a:cs typeface="Arial" panose="020B0604020202020204" pitchFamily="34" charset="0"/>
              </a:rPr>
              <a:t>2.5 </a:t>
            </a:r>
            <a:r>
              <a:rPr lang="en-US" sz="1200" b="1" dirty="0">
                <a:latin typeface="Arial" panose="020B0604020202020204" pitchFamily="34" charset="0"/>
                <a:cs typeface="Arial" panose="020B0604020202020204" pitchFamily="34" charset="0"/>
              </a:rPr>
              <a:t>Model Concentrations</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Demographic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People of Color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Less Than HS Educated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Low Income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Linguistically Isolated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Demographic Index</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Under Age 5</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Over Age 64</a:t>
            </a:r>
          </a:p>
          <a:p>
            <a:pPr marL="0" lvl="2"/>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8782834" y="2516115"/>
            <a:ext cx="2096273" cy="461665"/>
          </a:xfrm>
          <a:prstGeom prst="rect">
            <a:avLst/>
          </a:prstGeom>
        </p:spPr>
        <p:txBody>
          <a:bodyPr wrap="square">
            <a:spAutoFit/>
          </a:bodyPr>
          <a:lstStyle/>
          <a:p>
            <a:pPr marL="214313" lvl="2" indent="-214313">
              <a:buFont typeface="Arial" panose="020B0604020202020204" pitchFamily="34" charset="0"/>
              <a:buChar char="•"/>
            </a:pPr>
            <a:endParaRPr lang="en-US" sz="1200" dirty="0"/>
          </a:p>
          <a:p>
            <a:pPr marL="214313" lvl="2" indent="-214313">
              <a:buFont typeface="Arial" panose="020B0604020202020204" pitchFamily="34" charset="0"/>
              <a:buChar char="•"/>
            </a:pPr>
            <a:endParaRPr lang="en-US" sz="1200" dirty="0"/>
          </a:p>
        </p:txBody>
      </p:sp>
      <p:sp>
        <p:nvSpPr>
          <p:cNvPr id="7" name="Rectangle 6">
            <a:extLst>
              <a:ext uri="{FF2B5EF4-FFF2-40B4-BE49-F238E27FC236}">
                <a16:creationId xmlns:a16="http://schemas.microsoft.com/office/drawing/2014/main" id="{170F007D-A60D-4AE7-8372-3E65136B7FE6}"/>
              </a:ext>
            </a:extLst>
          </p:cNvPr>
          <p:cNvSpPr/>
          <p:nvPr/>
        </p:nvSpPr>
        <p:spPr>
          <a:xfrm>
            <a:off x="7457641" y="1812209"/>
            <a:ext cx="4572000" cy="4339650"/>
          </a:xfrm>
          <a:prstGeom prst="rect">
            <a:avLst/>
          </a:prstGeom>
        </p:spPr>
        <p:txBody>
          <a:bodyPr>
            <a:spAutoFit/>
          </a:bodyPr>
          <a:lstStyle/>
          <a:p>
            <a:pPr marL="0" lvl="1"/>
            <a:r>
              <a:rPr lang="en-US" sz="1200" u="sng" dirty="0">
                <a:latin typeface="Arial" panose="020B0604020202020204" pitchFamily="34" charset="0"/>
                <a:cs typeface="Arial" panose="020B0604020202020204" pitchFamily="34" charset="0"/>
              </a:rPr>
              <a:t>EJ Layers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EJ Grants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Water features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Places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Schools &amp; Parks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Transportation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Boundaries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Prisons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Public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Subsidized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Climate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Sites reporting to the EPA</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(NPL)</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RSEI</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lvl="1"/>
            <a:r>
              <a:rPr lang="en-US" sz="1200"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Wastewater Discharge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Lead Paint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Traffic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2014895" y="2458540"/>
            <a:ext cx="2202389" cy="3693319"/>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Ozone and PM</a:t>
            </a:r>
            <a:r>
              <a:rPr lang="en-US" sz="1200" u="sng" baseline="-25000" dirty="0">
                <a:latin typeface="Arial" panose="020B0604020202020204" pitchFamily="34" charset="0"/>
                <a:cs typeface="Arial" panose="020B0604020202020204" pitchFamily="34" charset="0"/>
              </a:rPr>
              <a:t>2.5</a:t>
            </a:r>
            <a:r>
              <a:rPr lang="en-US" sz="1200" u="sng"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Mortality 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pPr marL="214313"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Air Toxics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Modeled concentration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GHG emissions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p>
        </p:txBody>
      </p:sp>
      <p:sp>
        <p:nvSpPr>
          <p:cNvPr id="8" name="Rectangle 7">
            <a:extLst>
              <a:ext uri="{FF2B5EF4-FFF2-40B4-BE49-F238E27FC236}">
                <a16:creationId xmlns:a16="http://schemas.microsoft.com/office/drawing/2014/main" id="{9DA1CB3D-E36B-4042-AFA9-AD56B7ACF5D1}"/>
              </a:ext>
            </a:extLst>
          </p:cNvPr>
          <p:cNvSpPr/>
          <p:nvPr/>
        </p:nvSpPr>
        <p:spPr>
          <a:xfrm>
            <a:off x="4382229" y="6551264"/>
            <a:ext cx="3427541"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*Provided to OEJ by OAQPS (AQAD &amp; HEID)</a:t>
            </a:r>
          </a:p>
        </p:txBody>
      </p:sp>
      <p:sp>
        <p:nvSpPr>
          <p:cNvPr id="16" name="Slide Number Placeholder 1">
            <a:extLst>
              <a:ext uri="{FF2B5EF4-FFF2-40B4-BE49-F238E27FC236}">
                <a16:creationId xmlns:a16="http://schemas.microsoft.com/office/drawing/2014/main" id="{453A7EEF-68B3-4791-9A8A-B9F4D82184CB}"/>
              </a:ext>
            </a:extLst>
          </p:cNvPr>
          <p:cNvSpPr txBox="1">
            <a:spLocks/>
          </p:cNvSpPr>
          <p:nvPr/>
        </p:nvSpPr>
        <p:spPr>
          <a:xfrm>
            <a:off x="10591800" y="6452994"/>
            <a:ext cx="1600200" cy="40277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latin typeface="Arial" pitchFamily="34" charset="0"/>
              </a:rPr>
              <a:pPr algn="r">
                <a:defRPr/>
              </a:pPr>
              <a:t>16</a:t>
            </a:fld>
            <a:endParaRPr lang="en-US" sz="1350" dirty="0">
              <a:latin typeface="Arial" pitchFamily="34" charset="0"/>
            </a:endParaRPr>
          </a:p>
        </p:txBody>
      </p:sp>
    </p:spTree>
    <p:extLst>
      <p:ext uri="{BB962C8B-B14F-4D97-AF65-F5344CB8AC3E}">
        <p14:creationId xmlns:p14="http://schemas.microsoft.com/office/powerpoint/2010/main" val="370621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a:xfrm>
            <a:off x="80335" y="0"/>
            <a:ext cx="6724502" cy="990600"/>
          </a:xfrm>
        </p:spPr>
        <p:txBody>
          <a:bodyPr/>
          <a:lstStyle/>
          <a:p>
            <a:r>
              <a:rPr lang="en-US" dirty="0">
                <a:solidFill>
                  <a:schemeClr val="bg1"/>
                </a:solidFill>
              </a:rPr>
              <a:t>NEXUS and EJSCREEN</a:t>
            </a:r>
          </a:p>
        </p:txBody>
      </p:sp>
      <p:sp>
        <p:nvSpPr>
          <p:cNvPr id="5" name="Slide Number Placeholder 1">
            <a:extLst>
              <a:ext uri="{FF2B5EF4-FFF2-40B4-BE49-F238E27FC236}">
                <a16:creationId xmlns:a16="http://schemas.microsoft.com/office/drawing/2014/main" id="{073636D9-CF5A-4D5E-9506-257BB013D82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
        <p:nvSpPr>
          <p:cNvPr id="7" name="Content Placeholder 2">
            <a:extLst>
              <a:ext uri="{FF2B5EF4-FFF2-40B4-BE49-F238E27FC236}">
                <a16:creationId xmlns:a16="http://schemas.microsoft.com/office/drawing/2014/main" id="{5F5CD914-4230-4AFA-ADE1-BEF982120E5A}"/>
              </a:ext>
            </a:extLst>
          </p:cNvPr>
          <p:cNvSpPr>
            <a:spLocks noGrp="1"/>
          </p:cNvSpPr>
          <p:nvPr>
            <p:ph idx="1"/>
          </p:nvPr>
        </p:nvSpPr>
        <p:spPr>
          <a:xfrm>
            <a:off x="609600" y="1395398"/>
            <a:ext cx="10972800" cy="4814016"/>
          </a:xfrm>
        </p:spPr>
        <p:txBody>
          <a:bodyPr>
            <a:noAutofit/>
          </a:bodyPr>
          <a:lstStyle/>
          <a:p>
            <a:pPr>
              <a:spcAft>
                <a:spcPts val="1200"/>
              </a:spcAft>
            </a:pPr>
            <a:r>
              <a:rPr lang="en-US" sz="1900" b="0" u="sng" dirty="0"/>
              <a:t>NEXUS specifically designed for AQ planning</a:t>
            </a:r>
            <a:r>
              <a:rPr lang="en-US" sz="1900" b="0" dirty="0"/>
              <a:t>:  overlays publicly available air quality information to identify geographic areas where health risks related to O</a:t>
            </a:r>
            <a:r>
              <a:rPr lang="en-US" sz="1900" b="0" baseline="-25000" dirty="0"/>
              <a:t>3</a:t>
            </a:r>
            <a:r>
              <a:rPr lang="en-US" sz="1900" b="0" dirty="0"/>
              <a:t>, PM</a:t>
            </a:r>
            <a:r>
              <a:rPr lang="en-US" sz="1900" b="0" baseline="-25000" dirty="0"/>
              <a:t>2.5</a:t>
            </a:r>
            <a:r>
              <a:rPr lang="en-US" sz="1900" b="0" dirty="0"/>
              <a:t> and air toxics overlap</a:t>
            </a:r>
          </a:p>
          <a:p>
            <a:pPr>
              <a:spcAft>
                <a:spcPts val="1200"/>
              </a:spcAft>
            </a:pPr>
            <a:r>
              <a:rPr lang="en-US" sz="1900" b="0" u="sng" dirty="0"/>
              <a:t>EJSCREEN specifically designed for EJ screening</a:t>
            </a:r>
            <a:r>
              <a:rPr lang="en-US" sz="1900" b="0" dirty="0"/>
              <a:t>:  combines environmental &amp; demographic data to highlight areas where vulnerable populations may be disproportionately impacted by pollution</a:t>
            </a:r>
          </a:p>
          <a:p>
            <a:pPr>
              <a:spcAft>
                <a:spcPts val="1200"/>
              </a:spcAft>
            </a:pPr>
            <a:r>
              <a:rPr lang="en-US" sz="1900" b="0" u="sng" dirty="0"/>
              <a:t>NEXUS contains air data </a:t>
            </a:r>
            <a:r>
              <a:rPr lang="en-US" sz="1900" b="0" i="1" u="sng" dirty="0"/>
              <a:t>not</a:t>
            </a:r>
            <a:r>
              <a:rPr lang="en-US" sz="1900" b="0" u="sng" dirty="0"/>
              <a:t> available in EJSCREEN</a:t>
            </a:r>
            <a:r>
              <a:rPr lang="en-US" sz="1900" b="0" dirty="0"/>
              <a:t>:  detailed emissions and source characterization, O</a:t>
            </a:r>
            <a:r>
              <a:rPr lang="en-US" sz="1900" b="0" baseline="-25000" dirty="0"/>
              <a:t>3</a:t>
            </a:r>
            <a:r>
              <a:rPr lang="en-US" sz="1900" b="0" dirty="0"/>
              <a:t> and PM</a:t>
            </a:r>
            <a:r>
              <a:rPr lang="en-US" sz="1900" b="0" baseline="-25000" dirty="0"/>
              <a:t>2.5</a:t>
            </a:r>
            <a:r>
              <a:rPr lang="en-US" sz="1900" b="0" dirty="0"/>
              <a:t> risk data, NATA cancer and non-cancer risk by pollutant and source)</a:t>
            </a:r>
          </a:p>
          <a:p>
            <a:pPr>
              <a:spcAft>
                <a:spcPts val="1200"/>
              </a:spcAft>
            </a:pPr>
            <a:r>
              <a:rPr lang="en-US" sz="1900" b="0" u="sng" dirty="0"/>
              <a:t>NEXUS relevance for OAQPS EJ screening and outreach efforts</a:t>
            </a:r>
            <a:r>
              <a:rPr lang="en-US" sz="1900" b="0" dirty="0"/>
              <a:t>:  By incorporating EJ indicators and data from EJSCREEN, it can highlight the nature of multi-pollutant AQ issues for communities with EJ concerns</a:t>
            </a:r>
          </a:p>
          <a:p>
            <a:pPr>
              <a:spcAft>
                <a:spcPts val="1200"/>
              </a:spcAft>
            </a:pPr>
            <a:r>
              <a:rPr lang="en-US" sz="1900" b="0" u="sng" dirty="0"/>
              <a:t>Enhanced NEXUS screening capabilities</a:t>
            </a:r>
            <a:r>
              <a:rPr lang="en-US" sz="1900" b="0" dirty="0"/>
              <a:t>: We plan to update NEXUS to incorporate proximity screening capabilities similar to EJSCREEN &amp; the OAP/CAMD tool</a:t>
            </a:r>
          </a:p>
        </p:txBody>
      </p:sp>
    </p:spTree>
    <p:extLst>
      <p:ext uri="{BB962C8B-B14F-4D97-AF65-F5344CB8AC3E}">
        <p14:creationId xmlns:p14="http://schemas.microsoft.com/office/powerpoint/2010/main" val="1539842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18</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1016000" y="41314"/>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sz="4000" kern="0" dirty="0">
                <a:solidFill>
                  <a:schemeClr val="bg1"/>
                </a:solidFill>
              </a:rPr>
              <a:t>Next Steps</a:t>
            </a:r>
          </a:p>
        </p:txBody>
      </p:sp>
      <p:sp>
        <p:nvSpPr>
          <p:cNvPr id="11" name="Content Placeholder 2">
            <a:extLst>
              <a:ext uri="{FF2B5EF4-FFF2-40B4-BE49-F238E27FC236}">
                <a16:creationId xmlns:a16="http://schemas.microsoft.com/office/drawing/2014/main" id="{F2427364-8804-437D-987A-CDE80CA644F2}"/>
              </a:ext>
            </a:extLst>
          </p:cNvPr>
          <p:cNvSpPr>
            <a:spLocks noGrp="1"/>
          </p:cNvSpPr>
          <p:nvPr>
            <p:ph idx="1"/>
          </p:nvPr>
        </p:nvSpPr>
        <p:spPr>
          <a:xfrm>
            <a:off x="808074" y="1454227"/>
            <a:ext cx="10706986" cy="4913916"/>
          </a:xfrm>
        </p:spPr>
        <p:txBody>
          <a:bodyPr>
            <a:normAutofit/>
          </a:bodyPr>
          <a:lstStyle/>
          <a:p>
            <a:pPr lvl="0"/>
            <a:r>
              <a:rPr lang="en-US" sz="3200" dirty="0"/>
              <a:t>Louisville - Develop MP AQMP</a:t>
            </a:r>
          </a:p>
          <a:p>
            <a:r>
              <a:rPr lang="en-US" sz="3200" dirty="0"/>
              <a:t>Based on Office wide engagements, continue to update NEXUS tool and use it to inform Multi-pollutant, Air Toxics, NAA/Advance controls, and EJ efforts as appropriate</a:t>
            </a:r>
          </a:p>
          <a:p>
            <a:r>
              <a:rPr lang="en-US" sz="3200" dirty="0"/>
              <a:t>Incorporate </a:t>
            </a:r>
            <a:r>
              <a:rPr lang="en-US" sz="3200"/>
              <a:t>climate considerations into </a:t>
            </a:r>
            <a:r>
              <a:rPr lang="en-US" sz="3200" dirty="0"/>
              <a:t>MP process</a:t>
            </a:r>
          </a:p>
          <a:p>
            <a:r>
              <a:rPr lang="en-US" sz="3200" dirty="0"/>
              <a:t>Use NEXUS to develop packets for regions regarding MP areas of concern</a:t>
            </a:r>
          </a:p>
          <a:p>
            <a:pPr lvl="1"/>
            <a:r>
              <a:rPr lang="en-US" sz="2800" dirty="0"/>
              <a:t>Continue exploring MP partnerships</a:t>
            </a:r>
          </a:p>
        </p:txBody>
      </p:sp>
    </p:spTree>
    <p:extLst>
      <p:ext uri="{BB962C8B-B14F-4D97-AF65-F5344CB8AC3E}">
        <p14:creationId xmlns:p14="http://schemas.microsoft.com/office/powerpoint/2010/main" val="1664393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19</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1016000" y="41314"/>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Briefings, Demos &amp; Planned Outreach</a:t>
            </a:r>
          </a:p>
        </p:txBody>
      </p:sp>
      <p:sp>
        <p:nvSpPr>
          <p:cNvPr id="11" name="Content Placeholder 2">
            <a:extLst>
              <a:ext uri="{FF2B5EF4-FFF2-40B4-BE49-F238E27FC236}">
                <a16:creationId xmlns:a16="http://schemas.microsoft.com/office/drawing/2014/main" id="{F2427364-8804-437D-987A-CDE80CA644F2}"/>
              </a:ext>
            </a:extLst>
          </p:cNvPr>
          <p:cNvSpPr>
            <a:spLocks noGrp="1"/>
          </p:cNvSpPr>
          <p:nvPr>
            <p:ph idx="1"/>
          </p:nvPr>
        </p:nvSpPr>
        <p:spPr>
          <a:xfrm>
            <a:off x="1207386" y="1600200"/>
            <a:ext cx="8974183" cy="4800600"/>
          </a:xfrm>
        </p:spPr>
        <p:txBody>
          <a:bodyPr numCol="2">
            <a:normAutofit lnSpcReduction="10000"/>
          </a:bodyPr>
          <a:lstStyle/>
          <a:p>
            <a:pPr lvl="0">
              <a:buFont typeface="Wingdings" panose="05000000000000000000" pitchFamily="2" charset="2"/>
              <a:buChar char="ü"/>
            </a:pPr>
            <a:r>
              <a:rPr lang="en-US" sz="2200" dirty="0"/>
              <a:t>9/25/2020– AQAD &amp; HEID</a:t>
            </a:r>
          </a:p>
          <a:p>
            <a:pPr lvl="0">
              <a:buFont typeface="Wingdings" panose="05000000000000000000" pitchFamily="2" charset="2"/>
              <a:buChar char="ü"/>
            </a:pPr>
            <a:r>
              <a:rPr lang="en-US" sz="2200" dirty="0"/>
              <a:t>11/3/2020 – MP Team</a:t>
            </a:r>
          </a:p>
          <a:p>
            <a:pPr lvl="0">
              <a:buFont typeface="Wingdings" panose="05000000000000000000" pitchFamily="2" charset="2"/>
              <a:buChar char="ü"/>
            </a:pPr>
            <a:r>
              <a:rPr lang="en-US" sz="2200" dirty="0"/>
              <a:t>11/4/2020 – Air Toxics Group</a:t>
            </a:r>
          </a:p>
          <a:p>
            <a:pPr lvl="0">
              <a:buFont typeface="Wingdings" panose="05000000000000000000" pitchFamily="2" charset="2"/>
              <a:buChar char="ü"/>
            </a:pPr>
            <a:r>
              <a:rPr lang="en-US" sz="2200" dirty="0"/>
              <a:t>12/10/2020 – AQPD</a:t>
            </a:r>
          </a:p>
          <a:p>
            <a:pPr lvl="0">
              <a:buFont typeface="Wingdings" panose="05000000000000000000" pitchFamily="2" charset="2"/>
              <a:buChar char="ü"/>
            </a:pPr>
            <a:r>
              <a:rPr lang="en-US" sz="2200" dirty="0"/>
              <a:t>1/25/2021 – OID</a:t>
            </a:r>
          </a:p>
          <a:p>
            <a:pPr lvl="0">
              <a:buFont typeface="Wingdings" panose="05000000000000000000" pitchFamily="2" charset="2"/>
              <a:buChar char="ü"/>
            </a:pPr>
            <a:r>
              <a:rPr lang="en-US" sz="2200" dirty="0"/>
              <a:t>1/28/2021 – SPPD</a:t>
            </a:r>
          </a:p>
          <a:p>
            <a:pPr lvl="0">
              <a:buFont typeface="Wingdings" panose="05000000000000000000" pitchFamily="2" charset="2"/>
              <a:buChar char="ü"/>
            </a:pPr>
            <a:r>
              <a:rPr lang="en-US" sz="2200" dirty="0"/>
              <a:t>2/1/2021 – Peter/SMT</a:t>
            </a:r>
          </a:p>
          <a:p>
            <a:pPr lvl="0">
              <a:buFont typeface="Wingdings" panose="05000000000000000000" pitchFamily="2" charset="2"/>
              <a:buChar char="ü"/>
            </a:pPr>
            <a:r>
              <a:rPr lang="en-US" sz="2200" dirty="0"/>
              <a:t>4/12/2021 – HEID &amp; AQAD</a:t>
            </a:r>
          </a:p>
          <a:p>
            <a:pPr lvl="0">
              <a:buFont typeface="Wingdings" panose="05000000000000000000" pitchFamily="2" charset="2"/>
              <a:buChar char="ü"/>
            </a:pPr>
            <a:r>
              <a:rPr lang="en-US" sz="2200" dirty="0"/>
              <a:t>5/17/2021 – Peter/SMT</a:t>
            </a:r>
          </a:p>
          <a:p>
            <a:pPr lvl="0">
              <a:buFont typeface="Wingdings" panose="05000000000000000000" pitchFamily="2" charset="2"/>
              <a:buChar char="ü"/>
            </a:pPr>
            <a:r>
              <a:rPr lang="en-US" sz="2200" dirty="0"/>
              <a:t>5/24/2021 – MP Team </a:t>
            </a:r>
          </a:p>
          <a:p>
            <a:pPr lvl="0">
              <a:buFont typeface="Wingdings" panose="05000000000000000000" pitchFamily="2" charset="2"/>
              <a:buChar char="ü"/>
            </a:pPr>
            <a:r>
              <a:rPr lang="en-US" sz="2200" dirty="0"/>
              <a:t>6/29/2021 – ORD</a:t>
            </a:r>
          </a:p>
          <a:p>
            <a:pPr lvl="0">
              <a:buFont typeface="Wingdings" panose="05000000000000000000" pitchFamily="2" charset="2"/>
              <a:buChar char="ü"/>
            </a:pPr>
            <a:r>
              <a:rPr lang="en-US" sz="2200" dirty="0"/>
              <a:t>7/12/2021– HEID &amp; AQAD</a:t>
            </a:r>
          </a:p>
          <a:p>
            <a:pPr lvl="0">
              <a:buFont typeface="Wingdings" panose="05000000000000000000" pitchFamily="2" charset="2"/>
              <a:buChar char="ü"/>
            </a:pPr>
            <a:r>
              <a:rPr lang="en-US" sz="2200" dirty="0"/>
              <a:t>7/19/2021 –  OID</a:t>
            </a:r>
          </a:p>
          <a:p>
            <a:pPr lvl="0">
              <a:buFont typeface="Wingdings" panose="05000000000000000000" pitchFamily="2" charset="2"/>
              <a:buChar char="ü"/>
            </a:pPr>
            <a:r>
              <a:rPr lang="en-US" sz="2200" dirty="0"/>
              <a:t>8/10/2021– OAP</a:t>
            </a:r>
          </a:p>
          <a:p>
            <a:pPr lvl="0">
              <a:buFont typeface="Wingdings" panose="05000000000000000000" pitchFamily="2" charset="2"/>
              <a:buChar char="ü"/>
            </a:pPr>
            <a:r>
              <a:rPr lang="en-US" sz="2200" dirty="0"/>
              <a:t>8/26/2021 – OAR</a:t>
            </a:r>
          </a:p>
          <a:p>
            <a:pPr lvl="0">
              <a:buFont typeface="Wingdings" panose="05000000000000000000" pitchFamily="2" charset="2"/>
              <a:buChar char="ü"/>
            </a:pPr>
            <a:r>
              <a:rPr lang="en-US" sz="2200" dirty="0"/>
              <a:t>8/30/2021 – OEJ</a:t>
            </a:r>
          </a:p>
          <a:p>
            <a:pPr lvl="0"/>
            <a:r>
              <a:rPr lang="en-US" sz="2200" dirty="0"/>
              <a:t>8/30/2021 - Region 4/Louisville </a:t>
            </a:r>
          </a:p>
          <a:p>
            <a:pPr lvl="0"/>
            <a:r>
              <a:rPr lang="en-US" sz="2200" dirty="0"/>
              <a:t>9/7/2021 – Air Division Directors</a:t>
            </a:r>
          </a:p>
          <a:p>
            <a:pPr lvl="0"/>
            <a:r>
              <a:rPr lang="en-US" sz="2200" dirty="0"/>
              <a:t>10/5/2021 – APMs </a:t>
            </a:r>
          </a:p>
          <a:p>
            <a:pPr lvl="0"/>
            <a:r>
              <a:rPr lang="en-US" sz="2200" dirty="0"/>
              <a:t>TBD – MJOs</a:t>
            </a:r>
            <a:endParaRPr lang="en-US" sz="1900" dirty="0"/>
          </a:p>
          <a:p>
            <a:pPr marL="0" lvl="0" indent="0">
              <a:buNone/>
            </a:pPr>
            <a:endParaRPr lang="en-US" sz="1800" dirty="0"/>
          </a:p>
          <a:p>
            <a:pPr lvl="0"/>
            <a:endParaRPr lang="en-US" sz="1800" dirty="0"/>
          </a:p>
          <a:p>
            <a:pPr lvl="0"/>
            <a:endParaRPr lang="en-US" sz="1800" dirty="0"/>
          </a:p>
          <a:p>
            <a:pPr lvl="0"/>
            <a:endParaRPr lang="en-US" sz="2800" dirty="0"/>
          </a:p>
        </p:txBody>
      </p:sp>
    </p:spTree>
    <p:extLst>
      <p:ext uri="{BB962C8B-B14F-4D97-AF65-F5344CB8AC3E}">
        <p14:creationId xmlns:p14="http://schemas.microsoft.com/office/powerpoint/2010/main" val="1034680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F6714-10F7-43E6-8887-7A8EAB3CE6B7}"/>
              </a:ext>
            </a:extLst>
          </p:cNvPr>
          <p:cNvSpPr>
            <a:spLocks noGrp="1"/>
          </p:cNvSpPr>
          <p:nvPr>
            <p:ph sz="half" idx="1"/>
          </p:nvPr>
        </p:nvSpPr>
        <p:spPr>
          <a:xfrm>
            <a:off x="1020726" y="1774332"/>
            <a:ext cx="4211674" cy="4530774"/>
          </a:xfrm>
        </p:spPr>
        <p:txBody>
          <a:bodyPr>
            <a:normAutofit/>
          </a:bodyPr>
          <a:lstStyle/>
          <a:p>
            <a:r>
              <a:rPr lang="en-US" sz="2400" dirty="0"/>
              <a:t>HEID</a:t>
            </a:r>
          </a:p>
          <a:p>
            <a:pPr lvl="1"/>
            <a:r>
              <a:rPr lang="en-US" sz="1800" dirty="0"/>
              <a:t>Beth Landis / Kimber Scavo</a:t>
            </a:r>
          </a:p>
          <a:p>
            <a:pPr lvl="1"/>
            <a:r>
              <a:rPr lang="en-US" sz="1800" dirty="0"/>
              <a:t>Robin Langdon / Darryl Weatherhead</a:t>
            </a:r>
          </a:p>
          <a:p>
            <a:pPr lvl="1"/>
            <a:r>
              <a:rPr lang="en-US" sz="1800" dirty="0"/>
              <a:t>Matt Woody/ Kelly Rimer</a:t>
            </a:r>
          </a:p>
          <a:p>
            <a:pPr lvl="1"/>
            <a:r>
              <a:rPr lang="en-US" sz="1800" dirty="0"/>
              <a:t>Sara Terry</a:t>
            </a:r>
          </a:p>
          <a:p>
            <a:pPr lvl="1"/>
            <a:r>
              <a:rPr lang="en-US" sz="1800" dirty="0"/>
              <a:t>Carrie Wheeler</a:t>
            </a:r>
          </a:p>
          <a:p>
            <a:pPr lvl="1"/>
            <a:r>
              <a:rPr lang="en-US" sz="1800" dirty="0"/>
              <a:t>Ben Gibson </a:t>
            </a:r>
          </a:p>
          <a:p>
            <a:pPr lvl="1"/>
            <a:r>
              <a:rPr lang="en-US" sz="1800" dirty="0"/>
              <a:t>Rob Pinder </a:t>
            </a:r>
          </a:p>
          <a:p>
            <a:pPr lvl="1"/>
            <a:r>
              <a:rPr lang="en-US" sz="1800" dirty="0"/>
              <a:t>Scott Voorhees</a:t>
            </a:r>
          </a:p>
          <a:p>
            <a:pPr lvl="1"/>
            <a:r>
              <a:rPr lang="en-US" sz="1800" dirty="0"/>
              <a:t>Chris Davis </a:t>
            </a:r>
          </a:p>
          <a:p>
            <a:pPr marL="457200" lvl="1" indent="0">
              <a:buNone/>
            </a:pPr>
            <a:endParaRPr lang="en-US" sz="1800" dirty="0"/>
          </a:p>
          <a:p>
            <a:pPr marL="457200" lvl="1" indent="0">
              <a:buNone/>
            </a:pPr>
            <a:endParaRPr lang="en-US" sz="1600" dirty="0"/>
          </a:p>
        </p:txBody>
      </p:sp>
      <p:sp>
        <p:nvSpPr>
          <p:cNvPr id="5" name="Content Placeholder 4">
            <a:extLst>
              <a:ext uri="{FF2B5EF4-FFF2-40B4-BE49-F238E27FC236}">
                <a16:creationId xmlns:a16="http://schemas.microsoft.com/office/drawing/2014/main" id="{09341D47-D963-4A1E-A4E4-4BC70D48927C}"/>
              </a:ext>
            </a:extLst>
          </p:cNvPr>
          <p:cNvSpPr>
            <a:spLocks noGrp="1"/>
          </p:cNvSpPr>
          <p:nvPr>
            <p:ph sz="half" idx="2"/>
          </p:nvPr>
        </p:nvSpPr>
        <p:spPr>
          <a:xfrm>
            <a:off x="6299200" y="1774331"/>
            <a:ext cx="4211674" cy="4530775"/>
          </a:xfrm>
        </p:spPr>
        <p:txBody>
          <a:bodyPr>
            <a:normAutofit/>
          </a:bodyPr>
          <a:lstStyle/>
          <a:p>
            <a:r>
              <a:rPr lang="en-US" sz="2400" dirty="0"/>
              <a:t>AQPD</a:t>
            </a:r>
          </a:p>
          <a:p>
            <a:pPr lvl="1"/>
            <a:r>
              <a:rPr lang="en-US" sz="1800" dirty="0"/>
              <a:t>Rich Damberg / Megan Brachtl </a:t>
            </a:r>
          </a:p>
          <a:p>
            <a:r>
              <a:rPr lang="en-US" sz="2400" dirty="0"/>
              <a:t>AQAD</a:t>
            </a:r>
          </a:p>
          <a:p>
            <a:pPr lvl="1"/>
            <a:r>
              <a:rPr lang="en-US" sz="1800" dirty="0"/>
              <a:t>Carey Jang / Tyler Fox</a:t>
            </a:r>
          </a:p>
          <a:p>
            <a:pPr lvl="1"/>
            <a:r>
              <a:rPr lang="en-US" sz="1800" dirty="0"/>
              <a:t>Jim Kelly</a:t>
            </a:r>
          </a:p>
          <a:p>
            <a:pPr lvl="1"/>
            <a:r>
              <a:rPr lang="en-US" sz="1800" dirty="0"/>
              <a:t>Joe Mangino</a:t>
            </a:r>
          </a:p>
          <a:p>
            <a:pPr lvl="1"/>
            <a:r>
              <a:rPr lang="en-US" sz="1800" dirty="0"/>
              <a:t>Jeanette Reyes</a:t>
            </a:r>
          </a:p>
          <a:p>
            <a:r>
              <a:rPr lang="en-US" sz="2400" dirty="0"/>
              <a:t>OID</a:t>
            </a:r>
          </a:p>
          <a:p>
            <a:pPr lvl="1"/>
            <a:r>
              <a:rPr lang="en-US" sz="1800" dirty="0"/>
              <a:t>Amanda Kaufman</a:t>
            </a:r>
          </a:p>
          <a:p>
            <a:pPr lvl="1"/>
            <a:r>
              <a:rPr lang="en-US" sz="1800" dirty="0"/>
              <a:t>James Payne</a:t>
            </a:r>
          </a:p>
          <a:p>
            <a:r>
              <a:rPr lang="en-US" sz="2400" dirty="0"/>
              <a:t>SPPD</a:t>
            </a:r>
          </a:p>
          <a:p>
            <a:pPr lvl="1"/>
            <a:r>
              <a:rPr lang="en-US" sz="1800" dirty="0"/>
              <a:t>Lisa Conner</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900935"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Team Members</a:t>
            </a:r>
          </a:p>
        </p:txBody>
      </p:sp>
    </p:spTree>
    <p:extLst>
      <p:ext uri="{BB962C8B-B14F-4D97-AF65-F5344CB8AC3E}">
        <p14:creationId xmlns:p14="http://schemas.microsoft.com/office/powerpoint/2010/main" val="207472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1643743" y="246837"/>
            <a:ext cx="5867401" cy="501827"/>
          </a:xfrm>
        </p:spPr>
        <p:txBody>
          <a:bodyPr/>
          <a:lstStyle/>
          <a:p>
            <a:r>
              <a:rPr lang="en-US" sz="3000" dirty="0">
                <a:solidFill>
                  <a:schemeClr val="bg1"/>
                </a:solidFill>
              </a:rPr>
              <a:t>NEXUS - Recent Improvements and Planned Updates</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726558" y="1382186"/>
            <a:ext cx="10738883" cy="5263917"/>
          </a:xfrm>
        </p:spPr>
        <p:txBody>
          <a:bodyPr>
            <a:normAutofit fontScale="92500" lnSpcReduction="10000"/>
          </a:bodyPr>
          <a:lstStyle/>
          <a:p>
            <a:r>
              <a:rPr lang="en-US" dirty="0">
                <a:solidFill>
                  <a:srgbClr val="0070C0"/>
                </a:solidFill>
                <a:latin typeface="Arial" panose="020B0604020202020204" pitchFamily="34" charset="0"/>
                <a:cs typeface="Arial" panose="020B0604020202020204" pitchFamily="34" charset="0"/>
              </a:rPr>
              <a:t>NEXUS “1.5” (December 2020) </a:t>
            </a:r>
            <a:r>
              <a:rPr lang="en-US" dirty="0">
                <a:solidFill>
                  <a:srgbClr val="0070C0"/>
                </a:solidFill>
                <a:latin typeface="Arial" panose="020B0604020202020204" pitchFamily="34" charset="0"/>
                <a:cs typeface="Arial" panose="020B0604020202020204" pitchFamily="34" charset="0"/>
                <a:sym typeface="Wingdings" panose="05000000000000000000" pitchFamily="2" charset="2"/>
              </a:rPr>
              <a:t></a:t>
            </a:r>
            <a:r>
              <a:rPr lang="en-US" dirty="0">
                <a:solidFill>
                  <a:srgbClr val="0070C0"/>
                </a:solidFill>
                <a:latin typeface="Arial" panose="020B0604020202020204" pitchFamily="34" charset="0"/>
                <a:cs typeface="Arial" panose="020B0604020202020204" pitchFamily="34" charset="0"/>
              </a:rPr>
              <a:t> “1.9” (August 2021)</a:t>
            </a:r>
          </a:p>
          <a:p>
            <a:pPr lvl="1"/>
            <a:r>
              <a:rPr lang="en-US" dirty="0">
                <a:latin typeface="Arial" panose="020B0604020202020204" pitchFamily="34" charset="0"/>
                <a:cs typeface="Arial" panose="020B0604020202020204" pitchFamily="34" charset="0"/>
              </a:rPr>
              <a:t>New/revised Metrics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Air Toxics &amp; EJ</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New/updated data inputs and functions:</a:t>
            </a:r>
          </a:p>
          <a:p>
            <a:pPr lvl="2"/>
            <a:r>
              <a:rPr lang="en-US" sz="1800" dirty="0">
                <a:latin typeface="Arial" panose="020B0604020202020204" pitchFamily="34" charset="0"/>
                <a:cs typeface="Arial" panose="020B0604020202020204" pitchFamily="34" charset="0"/>
              </a:rPr>
              <a:t>EJ/Demographic data (from </a:t>
            </a:r>
            <a:r>
              <a:rPr lang="en-US" sz="1800" dirty="0">
                <a:solidFill>
                  <a:srgbClr val="FF0000"/>
                </a:solidFill>
                <a:latin typeface="Arial" panose="020B0604020202020204" pitchFamily="34" charset="0"/>
                <a:cs typeface="Arial" panose="020B0604020202020204" pitchFamily="34" charset="0"/>
              </a:rPr>
              <a:t>EJSCREEN</a:t>
            </a:r>
            <a:r>
              <a:rPr lang="en-US" sz="1800" dirty="0">
                <a:latin typeface="Arial" panose="020B0604020202020204" pitchFamily="34" charset="0"/>
                <a:cs typeface="Arial" panose="020B0604020202020204" pitchFamily="34" charset="0"/>
              </a:rPr>
              <a:t>)</a:t>
            </a:r>
          </a:p>
          <a:p>
            <a:pPr lvl="2"/>
            <a:r>
              <a:rPr lang="en-US" sz="1800" dirty="0">
                <a:latin typeface="Arial" panose="020B0604020202020204" pitchFamily="34" charset="0"/>
                <a:cs typeface="Arial" panose="020B0604020202020204" pitchFamily="34" charset="0"/>
              </a:rPr>
              <a:t>Tribal areas &amp; Advance areas</a:t>
            </a:r>
          </a:p>
          <a:p>
            <a:pPr lvl="2"/>
            <a:r>
              <a:rPr lang="en-US" sz="1800" dirty="0">
                <a:latin typeface="Arial" panose="020B0604020202020204" pitchFamily="34" charset="0"/>
                <a:cs typeface="Arial" panose="020B0604020202020204" pitchFamily="34" charset="0"/>
              </a:rPr>
              <a:t>2017 emissions data (including GHG &amp; sector mapping) (updated from 2014)</a:t>
            </a:r>
          </a:p>
          <a:p>
            <a:pPr lvl="1"/>
            <a:r>
              <a:rPr lang="en-US" dirty="0">
                <a:latin typeface="Arial" panose="020B0604020202020204" pitchFamily="34" charset="0"/>
                <a:cs typeface="Arial" panose="020B0604020202020204" pitchFamily="34" charset="0"/>
              </a:rPr>
              <a:t>“Source &amp; Sector emissions” module to support “Sector prioritization” effort</a:t>
            </a:r>
          </a:p>
          <a:p>
            <a:pPr lvl="1"/>
            <a:r>
              <a:rPr lang="en-US" dirty="0">
                <a:latin typeface="Arial" panose="020B0604020202020204" pitchFamily="34" charset="0"/>
                <a:cs typeface="Arial" panose="020B0604020202020204" pitchFamily="34" charset="0"/>
              </a:rPr>
              <a:t>“Source Category emissions” module (point, non-point, on-road, non-road, event)</a:t>
            </a:r>
          </a:p>
          <a:p>
            <a:r>
              <a:rPr lang="en-US" dirty="0">
                <a:solidFill>
                  <a:srgbClr val="0070C0"/>
                </a:solidFill>
                <a:latin typeface="Arial" panose="020B0604020202020204" pitchFamily="34" charset="0"/>
                <a:cs typeface="Arial" panose="020B0604020202020204" pitchFamily="34" charset="0"/>
              </a:rPr>
              <a:t>On-going Improvements and Upgrades</a:t>
            </a:r>
          </a:p>
          <a:p>
            <a:pPr lvl="1"/>
            <a:r>
              <a:rPr lang="en-US" dirty="0">
                <a:latin typeface="Arial" panose="020B0604020202020204" pitchFamily="34" charset="0"/>
                <a:cs typeface="Arial" panose="020B0604020202020204" pitchFamily="34" charset="0"/>
              </a:rPr>
              <a:t>Update to </a:t>
            </a:r>
            <a:r>
              <a:rPr lang="en-US" dirty="0">
                <a:solidFill>
                  <a:srgbClr val="FF0000"/>
                </a:solidFill>
                <a:latin typeface="Arial" panose="020B0604020202020204" pitchFamily="34" charset="0"/>
                <a:cs typeface="Arial" panose="020B0604020202020204" pitchFamily="34" charset="0"/>
              </a:rPr>
              <a:t>2017</a:t>
            </a:r>
            <a:r>
              <a:rPr lang="en-US" dirty="0">
                <a:latin typeface="Arial" panose="020B0604020202020204" pitchFamily="34" charset="0"/>
                <a:cs typeface="Arial" panose="020B0604020202020204" pitchFamily="34" charset="0"/>
              </a:rPr>
              <a:t> fused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health risk data (Sept) and air toxic and risk data (Nov/Dec) from current 2014 data</a:t>
            </a:r>
          </a:p>
          <a:p>
            <a:pPr lvl="1"/>
            <a:r>
              <a:rPr lang="en-US" dirty="0">
                <a:latin typeface="Arial" panose="020B0604020202020204" pitchFamily="34" charset="0"/>
                <a:cs typeface="Arial" panose="020B0604020202020204" pitchFamily="34" charset="0"/>
              </a:rPr>
              <a:t>Include and display </a:t>
            </a:r>
            <a:r>
              <a:rPr lang="en-US" dirty="0">
                <a:solidFill>
                  <a:srgbClr val="FF0000"/>
                </a:solidFill>
                <a:latin typeface="Arial" panose="020B0604020202020204" pitchFamily="34" charset="0"/>
                <a:cs typeface="Arial" panose="020B0604020202020204" pitchFamily="34" charset="0"/>
              </a:rPr>
              <a:t>monitoring sites/data </a:t>
            </a:r>
            <a:r>
              <a:rPr lang="en-US" dirty="0">
                <a:latin typeface="Arial" panose="020B0604020202020204" pitchFamily="34" charset="0"/>
                <a:cs typeface="Arial" panose="020B0604020202020204" pitchFamily="34" charset="0"/>
              </a:rPr>
              <a:t>(PM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and Air Toxics) (Sept/Oct)</a:t>
            </a:r>
          </a:p>
          <a:p>
            <a:pPr lvl="1"/>
            <a:r>
              <a:rPr lang="en-US" dirty="0">
                <a:latin typeface="Arial" panose="020B0604020202020204" pitchFamily="34" charset="0"/>
                <a:cs typeface="Arial" panose="020B0604020202020204" pitchFamily="34" charset="0"/>
              </a:rPr>
              <a:t>Develop prototype for “</a:t>
            </a:r>
            <a:r>
              <a:rPr lang="en-US" dirty="0">
                <a:solidFill>
                  <a:srgbClr val="FF0000"/>
                </a:solidFill>
                <a:latin typeface="Arial" panose="020B0604020202020204" pitchFamily="34" charset="0"/>
                <a:cs typeface="Arial" panose="020B0604020202020204" pitchFamily="34" charset="0"/>
              </a:rPr>
              <a:t>Proximity analysis </a:t>
            </a:r>
            <a:r>
              <a:rPr lang="en-US" dirty="0">
                <a:latin typeface="Arial" panose="020B0604020202020204" pitchFamily="34" charset="0"/>
                <a:cs typeface="Arial" panose="020B0604020202020204" pitchFamily="34" charset="0"/>
              </a:rPr>
              <a:t>for MP risks and EJ” module (Nov/Dec)</a:t>
            </a:r>
          </a:p>
          <a:p>
            <a:pPr lvl="1"/>
            <a:endParaRPr lang="en-US"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762732E9-83D3-4A6A-BDE2-0BC1B63514C6}"/>
              </a:ext>
            </a:extLst>
          </p:cNvPr>
          <p:cNvSpPr txBox="1">
            <a:spLocks/>
          </p:cNvSpPr>
          <p:nvPr/>
        </p:nvSpPr>
        <p:spPr>
          <a:xfrm>
            <a:off x="10552573" y="6434207"/>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latin typeface="Arial" pitchFamily="34" charset="0"/>
              </a:rPr>
              <a:pPr algn="r">
                <a:defRPr/>
              </a:pPr>
              <a:t>20</a:t>
            </a:fld>
            <a:endParaRPr lang="en-US" sz="1350" dirty="0">
              <a:latin typeface="Arial" pitchFamily="34" charset="0"/>
            </a:endParaRPr>
          </a:p>
        </p:txBody>
      </p:sp>
    </p:spTree>
    <p:extLst>
      <p:ext uri="{BB962C8B-B14F-4D97-AF65-F5344CB8AC3E}">
        <p14:creationId xmlns:p14="http://schemas.microsoft.com/office/powerpoint/2010/main" val="2634687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565FB2C4-84AA-45B2-A03F-69FECCCFB695}"/>
              </a:ext>
            </a:extLst>
          </p:cNvPr>
          <p:cNvPicPr>
            <a:picLocks noChangeAspect="1"/>
          </p:cNvPicPr>
          <p:nvPr/>
        </p:nvPicPr>
        <p:blipFill>
          <a:blip r:embed="rId2"/>
          <a:stretch>
            <a:fillRect/>
          </a:stretch>
        </p:blipFill>
        <p:spPr>
          <a:xfrm>
            <a:off x="5382640" y="1328300"/>
            <a:ext cx="6809360" cy="4840713"/>
          </a:xfrm>
          <a:prstGeom prst="rect">
            <a:avLst/>
          </a:prstGeom>
        </p:spPr>
      </p:pic>
      <p:pic>
        <p:nvPicPr>
          <p:cNvPr id="14" name="图片 13">
            <a:extLst>
              <a:ext uri="{FF2B5EF4-FFF2-40B4-BE49-F238E27FC236}">
                <a16:creationId xmlns:a16="http://schemas.microsoft.com/office/drawing/2014/main" id="{21522D63-601F-4CD7-B7CE-8AAFF4C45152}"/>
              </a:ext>
            </a:extLst>
          </p:cNvPr>
          <p:cNvPicPr>
            <a:picLocks noChangeAspect="1"/>
          </p:cNvPicPr>
          <p:nvPr/>
        </p:nvPicPr>
        <p:blipFill>
          <a:blip r:embed="rId3"/>
          <a:stretch>
            <a:fillRect/>
          </a:stretch>
        </p:blipFill>
        <p:spPr>
          <a:xfrm>
            <a:off x="-1373" y="1379589"/>
            <a:ext cx="5379399" cy="4687348"/>
          </a:xfrm>
          <a:prstGeom prst="rect">
            <a:avLst/>
          </a:prstGeom>
          <a:ln>
            <a:solidFill>
              <a:schemeClr val="tx1"/>
            </a:solidFill>
          </a:ln>
        </p:spPr>
      </p:pic>
      <p:cxnSp>
        <p:nvCxnSpPr>
          <p:cNvPr id="8" name="直接箭头连接符 7">
            <a:extLst>
              <a:ext uri="{FF2B5EF4-FFF2-40B4-BE49-F238E27FC236}">
                <a16:creationId xmlns:a16="http://schemas.microsoft.com/office/drawing/2014/main" id="{796A3DA1-263D-4ADA-99AB-11D9CB34C656}"/>
              </a:ext>
            </a:extLst>
          </p:cNvPr>
          <p:cNvCxnSpPr>
            <a:cxnSpLocks/>
          </p:cNvCxnSpPr>
          <p:nvPr/>
        </p:nvCxnSpPr>
        <p:spPr bwMode="auto">
          <a:xfrm flipV="1">
            <a:off x="3995928" y="4043339"/>
            <a:ext cx="5480401" cy="1846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0" name="标题 1">
            <a:extLst>
              <a:ext uri="{FF2B5EF4-FFF2-40B4-BE49-F238E27FC236}">
                <a16:creationId xmlns:a16="http://schemas.microsoft.com/office/drawing/2014/main" id="{439D1FBB-07E9-41F9-88F3-84C6E7C62BD5}"/>
              </a:ext>
            </a:extLst>
          </p:cNvPr>
          <p:cNvSpPr>
            <a:spLocks noGrp="1"/>
          </p:cNvSpPr>
          <p:nvPr>
            <p:ph type="title"/>
          </p:nvPr>
        </p:nvSpPr>
        <p:spPr>
          <a:xfrm>
            <a:off x="252919" y="71438"/>
            <a:ext cx="11721829" cy="668337"/>
          </a:xfrm>
        </p:spPr>
        <p:txBody>
          <a:bodyPr/>
          <a:lstStyle/>
          <a:p>
            <a:r>
              <a:rPr lang="en-US" altLang="zh-CN" dirty="0">
                <a:latin typeface="Arial" panose="020B0604020202020204" pitchFamily="34" charset="0"/>
                <a:cs typeface="Arial" panose="020B0604020202020204" pitchFamily="34" charset="0"/>
              </a:rPr>
              <a:t>New </a:t>
            </a:r>
            <a:r>
              <a:rPr lang="en-US" altLang="zh-CN" dirty="0">
                <a:solidFill>
                  <a:srgbClr val="FFFF00"/>
                </a:solidFill>
                <a:latin typeface="Arial" panose="020B0604020202020204" pitchFamily="34" charset="0"/>
                <a:cs typeface="Arial" panose="020B0604020202020204" pitchFamily="34" charset="0"/>
              </a:rPr>
              <a:t>“Proximity Analysis” Module </a:t>
            </a:r>
            <a:r>
              <a:rPr lang="en-US" altLang="zh-CN" dirty="0">
                <a:latin typeface="Arial" panose="020B0604020202020204" pitchFamily="34" charset="0"/>
                <a:cs typeface="Arial" panose="020B0604020202020204" pitchFamily="34" charset="0"/>
              </a:rPr>
              <a:t>(under development)</a:t>
            </a:r>
            <a:endParaRPr lang="en-US"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068C209F-660E-49B6-9A60-C9397F86BDEC}"/>
              </a:ext>
            </a:extLst>
          </p:cNvPr>
          <p:cNvSpPr/>
          <p:nvPr/>
        </p:nvSpPr>
        <p:spPr bwMode="auto">
          <a:xfrm>
            <a:off x="3628417" y="4105072"/>
            <a:ext cx="505838" cy="43774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12" name="直接箭头连接符 22">
            <a:extLst>
              <a:ext uri="{FF2B5EF4-FFF2-40B4-BE49-F238E27FC236}">
                <a16:creationId xmlns:a16="http://schemas.microsoft.com/office/drawing/2014/main" id="{016234E7-C950-40C7-A029-9E79BE4871B9}"/>
              </a:ext>
            </a:extLst>
          </p:cNvPr>
          <p:cNvCxnSpPr>
            <a:cxnSpLocks/>
            <a:stCxn id="7" idx="0"/>
          </p:cNvCxnSpPr>
          <p:nvPr/>
        </p:nvCxnSpPr>
        <p:spPr bwMode="auto">
          <a:xfrm flipV="1">
            <a:off x="3881336" y="2587557"/>
            <a:ext cx="5048655" cy="151751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cxnSp>
        <p:nvCxnSpPr>
          <p:cNvPr id="15" name="直接箭头连接符 22">
            <a:extLst>
              <a:ext uri="{FF2B5EF4-FFF2-40B4-BE49-F238E27FC236}">
                <a16:creationId xmlns:a16="http://schemas.microsoft.com/office/drawing/2014/main" id="{92D565BD-F08C-4B7D-9DB4-303253241724}"/>
              </a:ext>
            </a:extLst>
          </p:cNvPr>
          <p:cNvCxnSpPr>
            <a:cxnSpLocks/>
          </p:cNvCxnSpPr>
          <p:nvPr/>
        </p:nvCxnSpPr>
        <p:spPr bwMode="auto">
          <a:xfrm>
            <a:off x="3881336" y="4558195"/>
            <a:ext cx="5147302" cy="125894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grpSp>
        <p:nvGrpSpPr>
          <p:cNvPr id="22" name="Group 21">
            <a:extLst>
              <a:ext uri="{FF2B5EF4-FFF2-40B4-BE49-F238E27FC236}">
                <a16:creationId xmlns:a16="http://schemas.microsoft.com/office/drawing/2014/main" id="{7BB35300-9EE7-4827-A567-8CA945155E98}"/>
              </a:ext>
            </a:extLst>
          </p:cNvPr>
          <p:cNvGrpSpPr/>
          <p:nvPr/>
        </p:nvGrpSpPr>
        <p:grpSpPr>
          <a:xfrm>
            <a:off x="2168664" y="689386"/>
            <a:ext cx="2066926" cy="876300"/>
            <a:chOff x="2168664" y="689386"/>
            <a:chExt cx="2066926" cy="876300"/>
          </a:xfrm>
        </p:grpSpPr>
        <p:pic>
          <p:nvPicPr>
            <p:cNvPr id="17" name="图片 6">
              <a:extLst>
                <a:ext uri="{FF2B5EF4-FFF2-40B4-BE49-F238E27FC236}">
                  <a16:creationId xmlns:a16="http://schemas.microsoft.com/office/drawing/2014/main" id="{D7765A64-90E9-4BF2-BAAC-FAEF50987101}"/>
                </a:ext>
              </a:extLst>
            </p:cNvPr>
            <p:cNvPicPr>
              <a:picLocks noChangeAspect="1"/>
            </p:cNvPicPr>
            <p:nvPr/>
          </p:nvPicPr>
          <p:blipFill>
            <a:blip r:embed="rId4"/>
            <a:stretch>
              <a:fillRect/>
            </a:stretch>
          </p:blipFill>
          <p:spPr>
            <a:xfrm>
              <a:off x="2168665" y="689386"/>
              <a:ext cx="2066925" cy="876300"/>
            </a:xfrm>
            <a:prstGeom prst="rect">
              <a:avLst/>
            </a:prstGeom>
          </p:spPr>
        </p:pic>
        <p:sp>
          <p:nvSpPr>
            <p:cNvPr id="18" name="Rectangle 17">
              <a:extLst>
                <a:ext uri="{FF2B5EF4-FFF2-40B4-BE49-F238E27FC236}">
                  <a16:creationId xmlns:a16="http://schemas.microsoft.com/office/drawing/2014/main" id="{4BB94506-F329-4E1F-8D1E-174DB4FE3845}"/>
                </a:ext>
              </a:extLst>
            </p:cNvPr>
            <p:cNvSpPr/>
            <p:nvPr/>
          </p:nvSpPr>
          <p:spPr bwMode="auto">
            <a:xfrm>
              <a:off x="2168664" y="1134777"/>
              <a:ext cx="2066925" cy="191876"/>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grpSp>
      <p:sp>
        <p:nvSpPr>
          <p:cNvPr id="21" name="TextBox 20">
            <a:extLst>
              <a:ext uri="{FF2B5EF4-FFF2-40B4-BE49-F238E27FC236}">
                <a16:creationId xmlns:a16="http://schemas.microsoft.com/office/drawing/2014/main" id="{13898742-4B8F-46F7-A3ED-790700E268D8}"/>
              </a:ext>
            </a:extLst>
          </p:cNvPr>
          <p:cNvSpPr txBox="1"/>
          <p:nvPr/>
        </p:nvSpPr>
        <p:spPr>
          <a:xfrm>
            <a:off x="0" y="1010257"/>
            <a:ext cx="222766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6" name="TextBox 15">
            <a:extLst>
              <a:ext uri="{FF2B5EF4-FFF2-40B4-BE49-F238E27FC236}">
                <a16:creationId xmlns:a16="http://schemas.microsoft.com/office/drawing/2014/main" id="{A4C2839E-0F01-47F2-973D-3E11F07C0237}"/>
              </a:ext>
            </a:extLst>
          </p:cNvPr>
          <p:cNvSpPr txBox="1"/>
          <p:nvPr/>
        </p:nvSpPr>
        <p:spPr>
          <a:xfrm>
            <a:off x="788504" y="6167208"/>
            <a:ext cx="412523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County – level </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(current) </a:t>
            </a:r>
            <a:endParaRPr kumimoji="0" lang="en-US" sz="2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20" name="TextBox 19">
            <a:extLst>
              <a:ext uri="{FF2B5EF4-FFF2-40B4-BE49-F238E27FC236}">
                <a16:creationId xmlns:a16="http://schemas.microsoft.com/office/drawing/2014/main" id="{CBA2B311-05AF-459C-AF39-645847AFE25E}"/>
              </a:ext>
            </a:extLst>
          </p:cNvPr>
          <p:cNvSpPr txBox="1"/>
          <p:nvPr/>
        </p:nvSpPr>
        <p:spPr>
          <a:xfrm>
            <a:off x="7779634" y="6215375"/>
            <a:ext cx="334225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Census Tract - level </a:t>
            </a:r>
            <a:endParaRPr kumimoji="0" lang="en-US" sz="2800" b="0"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23" name="TextBox 22">
            <a:extLst>
              <a:ext uri="{FF2B5EF4-FFF2-40B4-BE49-F238E27FC236}">
                <a16:creationId xmlns:a16="http://schemas.microsoft.com/office/drawing/2014/main" id="{47176364-CB74-42E6-B5A7-EB79904C4C61}"/>
              </a:ext>
            </a:extLst>
          </p:cNvPr>
          <p:cNvSpPr txBox="1"/>
          <p:nvPr/>
        </p:nvSpPr>
        <p:spPr>
          <a:xfrm>
            <a:off x="6013174" y="828849"/>
            <a:ext cx="596157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Proximity Analysis for MP Risks and EJ</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
        <p:nvSpPr>
          <p:cNvPr id="24" name="Slide Number Placeholder 1">
            <a:extLst>
              <a:ext uri="{FF2B5EF4-FFF2-40B4-BE49-F238E27FC236}">
                <a16:creationId xmlns:a16="http://schemas.microsoft.com/office/drawing/2014/main" id="{09BA1C20-67F9-42F2-9B43-F061EAA48A4B}"/>
              </a:ext>
            </a:extLst>
          </p:cNvPr>
          <p:cNvSpPr txBox="1">
            <a:spLocks/>
          </p:cNvSpPr>
          <p:nvPr/>
        </p:nvSpPr>
        <p:spPr>
          <a:xfrm>
            <a:off x="10603396" y="6476985"/>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solidFill>
                  <a:srgbClr val="000000"/>
                </a:solidFill>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350" b="0" i="0" u="none" strike="noStrike" kern="1200" cap="none" spc="0" normalizeH="0" baseline="0" noProof="0" dirty="0">
              <a:ln>
                <a:noFill/>
              </a:ln>
              <a:solidFill>
                <a:srgbClr val="000000"/>
              </a:solidFill>
              <a:effectLst/>
              <a:uLnTx/>
              <a:uFillTx/>
              <a:latin typeface="Arial" pitchFamily="34" charset="0"/>
              <a:ea typeface="ＭＳ Ｐゴシック"/>
              <a:cs typeface="+mn-cs"/>
            </a:endParaRPr>
          </a:p>
        </p:txBody>
      </p:sp>
    </p:spTree>
    <p:extLst>
      <p:ext uri="{BB962C8B-B14F-4D97-AF65-F5344CB8AC3E}">
        <p14:creationId xmlns:p14="http://schemas.microsoft.com/office/powerpoint/2010/main" val="37145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4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900"/>
                            </p:stCondLst>
                            <p:childTnLst>
                              <p:par>
                                <p:cTn id="11" presetID="1"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8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1800"/>
                            </p:stCondLst>
                            <p:childTnLst>
                              <p:par>
                                <p:cTn id="28" presetID="1"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20"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8">
            <a:extLst>
              <a:ext uri="{FF2B5EF4-FFF2-40B4-BE49-F238E27FC236}">
                <a16:creationId xmlns:a16="http://schemas.microsoft.com/office/drawing/2014/main" id="{18711574-8008-4EB2-BD8E-97300418E2E2}"/>
              </a:ext>
            </a:extLst>
          </p:cNvPr>
          <p:cNvPicPr>
            <a:picLocks noChangeAspect="1"/>
          </p:cNvPicPr>
          <p:nvPr/>
        </p:nvPicPr>
        <p:blipFill>
          <a:blip r:embed="rId2"/>
          <a:stretch>
            <a:fillRect/>
          </a:stretch>
        </p:blipFill>
        <p:spPr>
          <a:xfrm>
            <a:off x="8481646" y="814806"/>
            <a:ext cx="3692482" cy="2194599"/>
          </a:xfrm>
          <a:prstGeom prst="rect">
            <a:avLst/>
          </a:prstGeom>
        </p:spPr>
      </p:pic>
      <p:pic>
        <p:nvPicPr>
          <p:cNvPr id="4" name="图片 3">
            <a:extLst>
              <a:ext uri="{FF2B5EF4-FFF2-40B4-BE49-F238E27FC236}">
                <a16:creationId xmlns:a16="http://schemas.microsoft.com/office/drawing/2014/main" id="{527401FB-5B95-4F17-A48B-1D3F31D5ADC8}"/>
              </a:ext>
            </a:extLst>
          </p:cNvPr>
          <p:cNvPicPr>
            <a:picLocks noChangeAspect="1"/>
          </p:cNvPicPr>
          <p:nvPr/>
        </p:nvPicPr>
        <p:blipFill>
          <a:blip r:embed="rId3"/>
          <a:stretch>
            <a:fillRect/>
          </a:stretch>
        </p:blipFill>
        <p:spPr>
          <a:xfrm>
            <a:off x="143772" y="814806"/>
            <a:ext cx="8277225" cy="5884205"/>
          </a:xfrm>
          <a:prstGeom prst="rect">
            <a:avLst/>
          </a:prstGeom>
          <a:ln>
            <a:solidFill>
              <a:schemeClr val="tx1"/>
            </a:solidFill>
          </a:ln>
        </p:spPr>
      </p:pic>
      <p:sp>
        <p:nvSpPr>
          <p:cNvPr id="2" name="标题 1">
            <a:extLst>
              <a:ext uri="{FF2B5EF4-FFF2-40B4-BE49-F238E27FC236}">
                <a16:creationId xmlns:a16="http://schemas.microsoft.com/office/drawing/2014/main" id="{5A0102C8-5694-4874-9E3C-03AA7A3F60A7}"/>
              </a:ext>
            </a:extLst>
          </p:cNvPr>
          <p:cNvSpPr>
            <a:spLocks noGrp="1"/>
          </p:cNvSpPr>
          <p:nvPr>
            <p:ph type="title"/>
          </p:nvPr>
        </p:nvSpPr>
        <p:spPr>
          <a:xfrm>
            <a:off x="204281" y="51984"/>
            <a:ext cx="11828833" cy="669103"/>
          </a:xfrm>
        </p:spPr>
        <p:txBody>
          <a:bodyPr/>
          <a:lstStyle/>
          <a:p>
            <a:r>
              <a:rPr lang="en-US" dirty="0">
                <a:solidFill>
                  <a:srgbClr val="FFFF00"/>
                </a:solidFill>
                <a:latin typeface="Arial" panose="020B0604020202020204" pitchFamily="34" charset="0"/>
                <a:cs typeface="Arial" panose="020B0604020202020204" pitchFamily="34" charset="0"/>
              </a:rPr>
              <a:t>Proximity Analysis: </a:t>
            </a:r>
            <a:r>
              <a:rPr lang="en-US" dirty="0">
                <a:latin typeface="Arial" panose="020B0604020202020204" pitchFamily="34" charset="0"/>
                <a:cs typeface="Arial" panose="020B0604020202020204" pitchFamily="34" charset="0"/>
              </a:rPr>
              <a:t>Select</a:t>
            </a:r>
            <a:r>
              <a:rPr lang="en-US" dirty="0">
                <a:solidFill>
                  <a:srgbClr val="FFFF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“Location” </a:t>
            </a:r>
            <a:r>
              <a:rPr lang="en-US" dirty="0">
                <a:solidFill>
                  <a:srgbClr val="FFFF00"/>
                </a:solidFill>
                <a:latin typeface="Arial" panose="020B0604020202020204" pitchFamily="34" charset="0"/>
                <a:cs typeface="Arial" panose="020B0604020202020204" pitchFamily="34" charset="0"/>
              </a:rPr>
              <a:t>&amp; </a:t>
            </a:r>
            <a:r>
              <a:rPr lang="en-US" dirty="0">
                <a:latin typeface="Arial" panose="020B0604020202020204" pitchFamily="34" charset="0"/>
                <a:cs typeface="Arial" panose="020B0604020202020204" pitchFamily="34" charset="0"/>
              </a:rPr>
              <a:t>“Radius”</a:t>
            </a:r>
          </a:p>
        </p:txBody>
      </p:sp>
      <p:pic>
        <p:nvPicPr>
          <p:cNvPr id="6" name="图片 5">
            <a:extLst>
              <a:ext uri="{FF2B5EF4-FFF2-40B4-BE49-F238E27FC236}">
                <a16:creationId xmlns:a16="http://schemas.microsoft.com/office/drawing/2014/main" id="{2A577CAE-1D9A-4E5D-9F54-E1514F9720A0}"/>
              </a:ext>
            </a:extLst>
          </p:cNvPr>
          <p:cNvPicPr>
            <a:picLocks noChangeAspect="1"/>
          </p:cNvPicPr>
          <p:nvPr/>
        </p:nvPicPr>
        <p:blipFill>
          <a:blip r:embed="rId4"/>
          <a:stretch>
            <a:fillRect/>
          </a:stretch>
        </p:blipFill>
        <p:spPr>
          <a:xfrm>
            <a:off x="50856" y="3600918"/>
            <a:ext cx="3398538" cy="3060334"/>
          </a:xfrm>
          <a:prstGeom prst="rect">
            <a:avLst/>
          </a:prstGeom>
          <a:ln>
            <a:solidFill>
              <a:schemeClr val="tx1"/>
            </a:solidFill>
          </a:ln>
        </p:spPr>
      </p:pic>
      <p:sp>
        <p:nvSpPr>
          <p:cNvPr id="7" name="矩形 6">
            <a:extLst>
              <a:ext uri="{FF2B5EF4-FFF2-40B4-BE49-F238E27FC236}">
                <a16:creationId xmlns:a16="http://schemas.microsoft.com/office/drawing/2014/main" id="{FA2F08B3-4337-4641-8290-F2D790AD4B1A}"/>
              </a:ext>
            </a:extLst>
          </p:cNvPr>
          <p:cNvSpPr/>
          <p:nvPr/>
        </p:nvSpPr>
        <p:spPr bwMode="auto">
          <a:xfrm>
            <a:off x="3080077" y="1293135"/>
            <a:ext cx="1202308" cy="22301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8" name="直接箭头连接符 7">
            <a:extLst>
              <a:ext uri="{FF2B5EF4-FFF2-40B4-BE49-F238E27FC236}">
                <a16:creationId xmlns:a16="http://schemas.microsoft.com/office/drawing/2014/main" id="{F5F27046-1E87-47A6-957D-151C0E96FC1D}"/>
              </a:ext>
            </a:extLst>
          </p:cNvPr>
          <p:cNvCxnSpPr>
            <a:cxnSpLocks/>
          </p:cNvCxnSpPr>
          <p:nvPr/>
        </p:nvCxnSpPr>
        <p:spPr bwMode="auto">
          <a:xfrm>
            <a:off x="3835538" y="1564788"/>
            <a:ext cx="1320116" cy="2404097"/>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9" name="矩形 6">
            <a:extLst>
              <a:ext uri="{FF2B5EF4-FFF2-40B4-BE49-F238E27FC236}">
                <a16:creationId xmlns:a16="http://schemas.microsoft.com/office/drawing/2014/main" id="{DE50D4BC-D75D-4EA3-871B-AFA3ADB6F3CB}"/>
              </a:ext>
            </a:extLst>
          </p:cNvPr>
          <p:cNvSpPr/>
          <p:nvPr/>
        </p:nvSpPr>
        <p:spPr bwMode="auto">
          <a:xfrm>
            <a:off x="3041166" y="1503903"/>
            <a:ext cx="3398538" cy="223013"/>
          </a:xfrm>
          <a:prstGeom prst="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0" name="直接箭头连接符 7">
            <a:extLst>
              <a:ext uri="{FF2B5EF4-FFF2-40B4-BE49-F238E27FC236}">
                <a16:creationId xmlns:a16="http://schemas.microsoft.com/office/drawing/2014/main" id="{30D8DA10-ED60-41D7-BBD5-6BF6E63B21AF}"/>
              </a:ext>
            </a:extLst>
          </p:cNvPr>
          <p:cNvCxnSpPr>
            <a:cxnSpLocks/>
          </p:cNvCxnSpPr>
          <p:nvPr/>
        </p:nvCxnSpPr>
        <p:spPr bwMode="auto">
          <a:xfrm>
            <a:off x="6439704" y="1748251"/>
            <a:ext cx="525295" cy="1354872"/>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cxnSp>
        <p:nvCxnSpPr>
          <p:cNvPr id="12" name="直接箭头连接符 7">
            <a:extLst>
              <a:ext uri="{FF2B5EF4-FFF2-40B4-BE49-F238E27FC236}">
                <a16:creationId xmlns:a16="http://schemas.microsoft.com/office/drawing/2014/main" id="{31C8C4DB-2338-4811-A51D-ECC63E28F77C}"/>
              </a:ext>
            </a:extLst>
          </p:cNvPr>
          <p:cNvCxnSpPr>
            <a:cxnSpLocks/>
          </p:cNvCxnSpPr>
          <p:nvPr/>
        </p:nvCxnSpPr>
        <p:spPr bwMode="auto">
          <a:xfrm>
            <a:off x="3041166" y="1784169"/>
            <a:ext cx="256505" cy="1902614"/>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pic>
        <p:nvPicPr>
          <p:cNvPr id="14" name="图片 2">
            <a:extLst>
              <a:ext uri="{FF2B5EF4-FFF2-40B4-BE49-F238E27FC236}">
                <a16:creationId xmlns:a16="http://schemas.microsoft.com/office/drawing/2014/main" id="{7803DBA7-B281-46EF-A951-16B0B21A6D1B}"/>
              </a:ext>
            </a:extLst>
          </p:cNvPr>
          <p:cNvPicPr>
            <a:picLocks noChangeAspect="1"/>
          </p:cNvPicPr>
          <p:nvPr/>
        </p:nvPicPr>
        <p:blipFill>
          <a:blip r:embed="rId5"/>
          <a:stretch>
            <a:fillRect/>
          </a:stretch>
        </p:blipFill>
        <p:spPr>
          <a:xfrm>
            <a:off x="7131321" y="3429000"/>
            <a:ext cx="5060679" cy="3480780"/>
          </a:xfrm>
          <a:prstGeom prst="rect">
            <a:avLst/>
          </a:prstGeom>
          <a:ln>
            <a:solidFill>
              <a:schemeClr val="tx1"/>
            </a:solidFill>
          </a:ln>
        </p:spPr>
      </p:pic>
      <p:cxnSp>
        <p:nvCxnSpPr>
          <p:cNvPr id="16" name="直接箭头连接符 7">
            <a:extLst>
              <a:ext uri="{FF2B5EF4-FFF2-40B4-BE49-F238E27FC236}">
                <a16:creationId xmlns:a16="http://schemas.microsoft.com/office/drawing/2014/main" id="{A3B31319-73EE-4DC1-A34A-D4CBC702BE5A}"/>
              </a:ext>
            </a:extLst>
          </p:cNvPr>
          <p:cNvCxnSpPr>
            <a:cxnSpLocks/>
            <a:stCxn id="22" idx="2"/>
          </p:cNvCxnSpPr>
          <p:nvPr/>
        </p:nvCxnSpPr>
        <p:spPr bwMode="auto">
          <a:xfrm>
            <a:off x="7987730" y="1835961"/>
            <a:ext cx="940768" cy="156213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19" name="TextBox 18">
            <a:extLst>
              <a:ext uri="{FF2B5EF4-FFF2-40B4-BE49-F238E27FC236}">
                <a16:creationId xmlns:a16="http://schemas.microsoft.com/office/drawing/2014/main" id="{8714B26C-E1D8-435E-8989-FB90B99044C8}"/>
              </a:ext>
            </a:extLst>
          </p:cNvPr>
          <p:cNvSpPr txBox="1"/>
          <p:nvPr/>
        </p:nvSpPr>
        <p:spPr>
          <a:xfrm>
            <a:off x="-126145" y="3179793"/>
            <a:ext cx="2973849" cy="707886"/>
          </a:xfrm>
          <a:prstGeom prst="rect">
            <a:avLst/>
          </a:prstGeom>
          <a:noFill/>
        </p:spPr>
        <p:txBody>
          <a:bodyPr wrap="square">
            <a:spAutoFit/>
          </a:bodyPr>
          <a:lstStyle/>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Choice of </a:t>
            </a:r>
          </a:p>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Selecting a Location</a:t>
            </a:r>
          </a:p>
        </p:txBody>
      </p:sp>
      <p:sp>
        <p:nvSpPr>
          <p:cNvPr id="17" name="TextBox 16">
            <a:extLst>
              <a:ext uri="{FF2B5EF4-FFF2-40B4-BE49-F238E27FC236}">
                <a16:creationId xmlns:a16="http://schemas.microsoft.com/office/drawing/2014/main" id="{F3976081-D6D6-4F6B-AD73-E30513C499E8}"/>
              </a:ext>
            </a:extLst>
          </p:cNvPr>
          <p:cNvSpPr txBox="1"/>
          <p:nvPr/>
        </p:nvSpPr>
        <p:spPr>
          <a:xfrm>
            <a:off x="4375301" y="1125743"/>
            <a:ext cx="2559952" cy="400110"/>
          </a:xfrm>
          <a:prstGeom prst="rect">
            <a:avLst/>
          </a:prstGeom>
          <a:noFill/>
        </p:spPr>
        <p:txBody>
          <a:bodyPr wrap="square">
            <a:spAutoFit/>
          </a:bodyPr>
          <a:lstStyle/>
          <a:p>
            <a:pPr algn="ctr"/>
            <a:r>
              <a:rPr lang="en-US" sz="20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Select “Radius”</a:t>
            </a:r>
            <a:endParaRPr lang="en-US" sz="2000" dirty="0">
              <a:solidFill>
                <a:srgbClr val="0000FF"/>
              </a:solidFill>
            </a:endParaRPr>
          </a:p>
        </p:txBody>
      </p:sp>
      <p:cxnSp>
        <p:nvCxnSpPr>
          <p:cNvPr id="20" name="直接箭头连接符 7">
            <a:extLst>
              <a:ext uri="{FF2B5EF4-FFF2-40B4-BE49-F238E27FC236}">
                <a16:creationId xmlns:a16="http://schemas.microsoft.com/office/drawing/2014/main" id="{5040E3E5-40A3-481F-B52E-B03E859C8B69}"/>
              </a:ext>
            </a:extLst>
          </p:cNvPr>
          <p:cNvCxnSpPr>
            <a:cxnSpLocks/>
          </p:cNvCxnSpPr>
          <p:nvPr/>
        </p:nvCxnSpPr>
        <p:spPr bwMode="auto">
          <a:xfrm flipV="1">
            <a:off x="7354957" y="1293136"/>
            <a:ext cx="1390467" cy="30276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21" name="矩形 6">
            <a:extLst>
              <a:ext uri="{FF2B5EF4-FFF2-40B4-BE49-F238E27FC236}">
                <a16:creationId xmlns:a16="http://schemas.microsoft.com/office/drawing/2014/main" id="{44D0643B-7BBD-4B34-A014-8AAFE1EB6BAF}"/>
              </a:ext>
            </a:extLst>
          </p:cNvPr>
          <p:cNvSpPr/>
          <p:nvPr/>
        </p:nvSpPr>
        <p:spPr bwMode="auto">
          <a:xfrm>
            <a:off x="6786092" y="1626805"/>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2" name="矩形 6">
            <a:extLst>
              <a:ext uri="{FF2B5EF4-FFF2-40B4-BE49-F238E27FC236}">
                <a16:creationId xmlns:a16="http://schemas.microsoft.com/office/drawing/2014/main" id="{E534A39C-99C5-421C-A673-6A1281DF76C0}"/>
              </a:ext>
            </a:extLst>
          </p:cNvPr>
          <p:cNvSpPr/>
          <p:nvPr/>
        </p:nvSpPr>
        <p:spPr bwMode="auto">
          <a:xfrm>
            <a:off x="7624292" y="1630120"/>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3" name="Slide Number Placeholder 1">
            <a:extLst>
              <a:ext uri="{FF2B5EF4-FFF2-40B4-BE49-F238E27FC236}">
                <a16:creationId xmlns:a16="http://schemas.microsoft.com/office/drawing/2014/main" id="{93F40302-761B-4C37-8853-AF8B617CE150}"/>
              </a:ext>
            </a:extLst>
          </p:cNvPr>
          <p:cNvSpPr txBox="1">
            <a:spLocks/>
          </p:cNvSpPr>
          <p:nvPr/>
        </p:nvSpPr>
        <p:spPr>
          <a:xfrm>
            <a:off x="9644270" y="6579706"/>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6EF97FA5-94DB-459B-8E5D-031A45794050}" type="slidenum">
              <a:rPr lang="en-US" sz="1350">
                <a:solidFill>
                  <a:prstClr val="black">
                    <a:tint val="75000"/>
                  </a:prstClr>
                </a:solidFill>
                <a:latin typeface="Arial" pitchFamily="34" charset="0"/>
                <a:ea typeface="ＭＳ Ｐゴシック"/>
              </a:rPr>
              <a:pPr algn="r" fontAlgn="base">
                <a:spcBef>
                  <a:spcPct val="0"/>
                </a:spcBef>
                <a:spcAft>
                  <a:spcPct val="0"/>
                </a:spcAft>
                <a:defRPr/>
              </a:pPr>
              <a:t>22</a:t>
            </a:fld>
            <a:endParaRPr lang="en-US" sz="1350" dirty="0">
              <a:solidFill>
                <a:prstClr val="black">
                  <a:tint val="75000"/>
                </a:prstClr>
              </a:solidFill>
              <a:latin typeface="Arial" pitchFamily="34" charset="0"/>
              <a:ea typeface="ＭＳ Ｐゴシック"/>
            </a:endParaRPr>
          </a:p>
        </p:txBody>
      </p:sp>
      <p:sp>
        <p:nvSpPr>
          <p:cNvPr id="3" name="Oval 2">
            <a:extLst>
              <a:ext uri="{FF2B5EF4-FFF2-40B4-BE49-F238E27FC236}">
                <a16:creationId xmlns:a16="http://schemas.microsoft.com/office/drawing/2014/main" id="{7FA32790-CA12-49EC-9EE0-979FCEEB65F1}"/>
              </a:ext>
            </a:extLst>
          </p:cNvPr>
          <p:cNvSpPr/>
          <p:nvPr/>
        </p:nvSpPr>
        <p:spPr bwMode="auto">
          <a:xfrm>
            <a:off x="11467154" y="6166883"/>
            <a:ext cx="652296" cy="680483"/>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4" name="Oval 23">
            <a:extLst>
              <a:ext uri="{FF2B5EF4-FFF2-40B4-BE49-F238E27FC236}">
                <a16:creationId xmlns:a16="http://schemas.microsoft.com/office/drawing/2014/main" id="{85DB7396-7F07-431A-B06D-FBE18DC46A85}"/>
              </a:ext>
            </a:extLst>
          </p:cNvPr>
          <p:cNvSpPr/>
          <p:nvPr/>
        </p:nvSpPr>
        <p:spPr bwMode="auto">
          <a:xfrm>
            <a:off x="8611180" y="6043194"/>
            <a:ext cx="2839448" cy="814806"/>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3418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6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p:bldP spid="17" grpId="0"/>
      <p:bldP spid="21" grpId="0" animBg="1"/>
      <p:bldP spid="22" grpId="0" animBg="1"/>
      <p:bldP spid="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dirty="0"/>
              <a:t>Appendix</a:t>
            </a:r>
            <a:br>
              <a:rPr lang="en-US" sz="4400" dirty="0">
                <a:solidFill>
                  <a:srgbClr val="FFFF00"/>
                </a:solidFill>
              </a:rPr>
            </a:br>
            <a:r>
              <a:rPr lang="en-US" sz="3600" dirty="0">
                <a:solidFill>
                  <a:srgbClr val="FFFF00"/>
                </a:solidFill>
              </a:rPr>
              <a:t>“NEXUS 1.9”Demo</a:t>
            </a:r>
            <a:endParaRPr lang="en-US" sz="4400" dirty="0">
              <a:solidFill>
                <a:srgbClr val="FFFF00"/>
              </a:solidFill>
            </a:endParaRPr>
          </a:p>
        </p:txBody>
      </p:sp>
      <p:sp>
        <p:nvSpPr>
          <p:cNvPr id="3" name="Rectangle 2">
            <a:extLst>
              <a:ext uri="{FF2B5EF4-FFF2-40B4-BE49-F238E27FC236}">
                <a16:creationId xmlns:a16="http://schemas.microsoft.com/office/drawing/2014/main" id="{A7DB703B-572B-426E-803C-1B79DE642AEE}"/>
              </a:ext>
            </a:extLst>
          </p:cNvPr>
          <p:cNvSpPr/>
          <p:nvPr/>
        </p:nvSpPr>
        <p:spPr>
          <a:xfrm>
            <a:off x="2537834" y="3949010"/>
            <a:ext cx="7057766"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NEXUS 1.9 “Quick Tutorial” slides attached</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5" name="Rectangle 4">
            <a:extLst>
              <a:ext uri="{FF2B5EF4-FFF2-40B4-BE49-F238E27FC236}">
                <a16:creationId xmlns:a16="http://schemas.microsoft.com/office/drawing/2014/main" id="{8B053185-9EE8-4FFE-953A-E35B1F73A9C9}"/>
              </a:ext>
            </a:extLst>
          </p:cNvPr>
          <p:cNvSpPr/>
          <p:nvPr/>
        </p:nvSpPr>
        <p:spPr>
          <a:xfrm>
            <a:off x="4752895" y="6014966"/>
            <a:ext cx="2393604" cy="5847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Carey Jang</a:t>
            </a:r>
          </a:p>
        </p:txBody>
      </p:sp>
      <p:sp>
        <p:nvSpPr>
          <p:cNvPr id="6" name="Slide Number Placeholder 1">
            <a:extLst>
              <a:ext uri="{FF2B5EF4-FFF2-40B4-BE49-F238E27FC236}">
                <a16:creationId xmlns:a16="http://schemas.microsoft.com/office/drawing/2014/main" id="{1038CE29-7892-4D05-AEA1-1A742291FCB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7" name="TextBox 6">
            <a:extLst>
              <a:ext uri="{FF2B5EF4-FFF2-40B4-BE49-F238E27FC236}">
                <a16:creationId xmlns:a16="http://schemas.microsoft.com/office/drawing/2014/main" id="{35B2F2FC-7872-4284-BF58-190DD37782DE}"/>
              </a:ext>
            </a:extLst>
          </p:cNvPr>
          <p:cNvSpPr txBox="1"/>
          <p:nvPr/>
        </p:nvSpPr>
        <p:spPr>
          <a:xfrm>
            <a:off x="914400" y="4472230"/>
            <a:ext cx="10284737"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微软雅黑"/>
                <a:cs typeface="+mn-cs"/>
              </a:rPr>
              <a:t>Download “NEXUS” tool at: </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https://gaftp.epa.gov/aqmg/cjang/NEXUS/</a:t>
            </a: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endParaRPr>
          </a:p>
        </p:txBody>
      </p:sp>
    </p:spTree>
    <p:extLst>
      <p:ext uri="{BB962C8B-B14F-4D97-AF65-F5344CB8AC3E}">
        <p14:creationId xmlns:p14="http://schemas.microsoft.com/office/powerpoint/2010/main" val="2883710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F6A01837-7E21-4F32-8F3D-FE71327F6850}"/>
              </a:ext>
            </a:extLst>
          </p:cNvPr>
          <p:cNvPicPr>
            <a:picLocks noChangeAspect="1"/>
          </p:cNvPicPr>
          <p:nvPr/>
        </p:nvPicPr>
        <p:blipFill>
          <a:blip r:embed="rId3"/>
          <a:stretch>
            <a:fillRect/>
          </a:stretch>
        </p:blipFill>
        <p:spPr>
          <a:xfrm>
            <a:off x="700087" y="847622"/>
            <a:ext cx="10791825" cy="594300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00" y="3"/>
            <a:ext cx="9144000" cy="669103"/>
          </a:xfrm>
        </p:spPr>
        <p:txBody>
          <a:bodyPr>
            <a:normAutofit/>
          </a:bodyPr>
          <a:lstStyle/>
          <a:p>
            <a:r>
              <a:rPr lang="en-US" altLang="zh-CN" sz="3600" dirty="0">
                <a:latin typeface="Arial" panose="020B0604020202020204" pitchFamily="34" charset="0"/>
                <a:cs typeface="Arial" panose="020B0604020202020204" pitchFamily="34" charset="0"/>
              </a:rPr>
              <a:t>“NEXUS 1.9” Demo: </a:t>
            </a:r>
            <a:r>
              <a:rPr lang="en-US" altLang="zh-CN" sz="3600" dirty="0">
                <a:solidFill>
                  <a:srgbClr val="FFFF00"/>
                </a:solidFill>
                <a:latin typeface="Arial" panose="020B0604020202020204" pitchFamily="34" charset="0"/>
                <a:cs typeface="Arial" panose="020B0604020202020204" pitchFamily="34" charset="0"/>
              </a:rPr>
              <a:t>2014 NEXUS Case</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5161580"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5124450" y="1685925"/>
            <a:ext cx="5771063" cy="4950105"/>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 for Demo: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(Use example cases)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National View</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Use “NEXUS” across pollutants to provide an initial “SCREEN” at the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national</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level by providing an indicator where there may be a common set of sources contributing to Multi-pollutant issues.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Regional View</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Dial into a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region or area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555236" y="1442292"/>
            <a:ext cx="4169163" cy="456808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3915306" y="1461342"/>
            <a:ext cx="72327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2008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endParaRPr>
          </a:p>
        </p:txBody>
      </p:sp>
      <p:sp>
        <p:nvSpPr>
          <p:cNvPr id="10" name="Slide Number Placeholder 1">
            <a:extLst>
              <a:ext uri="{FF2B5EF4-FFF2-40B4-BE49-F238E27FC236}">
                <a16:creationId xmlns:a16="http://schemas.microsoft.com/office/drawing/2014/main" id="{75177D6B-FE58-4C33-BD0A-413433E6C27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t>“</a:t>
            </a:r>
            <a:r>
              <a:rPr lang="en-US" sz="4800" i="1" dirty="0"/>
              <a:t>NEXUS 1.9”:  </a:t>
            </a:r>
            <a:br>
              <a:rPr lang="en-US" sz="4800" i="1" dirty="0"/>
            </a:br>
            <a:r>
              <a:rPr lang="en-US" sz="4800" dirty="0">
                <a:solidFill>
                  <a:srgbClr val="FFFF00"/>
                </a:solidFill>
              </a:rPr>
              <a:t>Quick Tutorial</a:t>
            </a:r>
          </a:p>
        </p:txBody>
      </p:sp>
      <p:sp>
        <p:nvSpPr>
          <p:cNvPr id="6" name="Rectangle 5">
            <a:extLst>
              <a:ext uri="{FF2B5EF4-FFF2-40B4-BE49-F238E27FC236}">
                <a16:creationId xmlns:a16="http://schemas.microsoft.com/office/drawing/2014/main" id="{6BB04977-8A2D-433A-BFBB-9A84B4907651}"/>
              </a:ext>
            </a:extLst>
          </p:cNvPr>
          <p:cNvSpPr/>
          <p:nvPr/>
        </p:nvSpPr>
        <p:spPr>
          <a:xfrm>
            <a:off x="798157" y="3787036"/>
            <a:ext cx="10595686" cy="26314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微软雅黑"/>
                <a:cs typeface="+mn-cs"/>
              </a:rPr>
              <a:t>Download “NEXUS” tool: </a:t>
            </a:r>
            <a:r>
              <a:rPr kumimoji="0" lang="en-US" sz="2400" b="0" i="0" u="none" strike="noStrike" kern="1200" cap="none" spc="0" normalizeH="0" baseline="0" noProof="0" dirty="0">
                <a:ln>
                  <a:noFill/>
                </a:ln>
                <a:solidFill>
                  <a:prstClr val="black"/>
                </a:solidFill>
                <a:effectLst/>
                <a:uLnTx/>
                <a:uFillTx/>
                <a:latin typeface="Calibri"/>
                <a:ea typeface="微软雅黑"/>
                <a:cs typeface="+mn-cs"/>
              </a:rPr>
              <a:t>The “NEXUS 1.9” package (“NEXUS 1.9 Setup.exe” &amp; “NEXUS 1.9 Data.exe”: run both “*.exe” files to install) can be downloaded </a:t>
            </a:r>
            <a:r>
              <a:rPr kumimoji="0" lang="en-US" sz="2400" b="0" i="0" u="none" strike="noStrike" kern="1200" cap="none" spc="0" normalizeH="0" baseline="0" noProof="0" dirty="0">
                <a:ln>
                  <a:noFill/>
                </a:ln>
                <a:solidFill>
                  <a:prstClr val="black"/>
                </a:solidFill>
                <a:effectLst/>
                <a:uLnTx/>
                <a:uFillTx/>
                <a:latin typeface="Calibri"/>
                <a:ea typeface="ＭＳ Ｐゴシック" pitchFamily="84" charset="-128"/>
                <a:cs typeface="+mn-cs"/>
              </a:rPr>
              <a:t>at EPA’s new FTP 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	</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https://gaftp.epa.gov/aqmg/cjang/NEXUS/NEXUS 1.9/*</a:t>
            </a:r>
            <a:endParaRPr kumimoji="0" lang="en-US" sz="28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endParaRPr kumimoji="0" lang="en-US" altLang="zh-CN" sz="9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r>
              <a:rPr kumimoji="0" lang="en-US" altLang="zh-CN" sz="2000" b="1"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Check “</a:t>
            </a:r>
            <a:r>
              <a:rPr kumimoji="0" lang="en-US" altLang="zh-CN" sz="20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(\tool\*, \result\*)</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61797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8D929B-19A8-4A3C-8B4F-99BD38B85EFE}"/>
              </a:ext>
            </a:extLst>
          </p:cNvPr>
          <p:cNvPicPr>
            <a:picLocks noChangeAspect="1"/>
          </p:cNvPicPr>
          <p:nvPr/>
        </p:nvPicPr>
        <p:blipFill>
          <a:blip r:embed="rId3"/>
          <a:stretch>
            <a:fillRect/>
          </a:stretch>
        </p:blipFill>
        <p:spPr>
          <a:xfrm>
            <a:off x="99390" y="785190"/>
            <a:ext cx="12016409" cy="59734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9390" y="1168985"/>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288170" y="2029851"/>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1239505" y="1102639"/>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658250" y="1779017"/>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66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DF871-C65E-47B2-A7C7-C4888FA3E86E}"/>
              </a:ext>
            </a:extLst>
          </p:cNvPr>
          <p:cNvPicPr>
            <a:picLocks noChangeAspect="1"/>
          </p:cNvPicPr>
          <p:nvPr/>
        </p:nvPicPr>
        <p:blipFill>
          <a:blip r:embed="rId3"/>
          <a:stretch>
            <a:fillRect/>
          </a:stretch>
        </p:blipFill>
        <p:spPr>
          <a:xfrm>
            <a:off x="1559149" y="848590"/>
            <a:ext cx="9794652" cy="592132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2613052" y="437488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628370"/>
            <a:ext cx="1871445" cy="2737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121699" y="2764833"/>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391156"/>
            <a:ext cx="1820642" cy="120044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4005895" y="4397761"/>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430593" y="1128550"/>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312285" y="1692492"/>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NEXUS project file name </a:t>
            </a: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FF2704-2BEE-4EEB-AE63-935AD48A99ED}"/>
              </a:ext>
            </a:extLst>
          </p:cNvPr>
          <p:cNvPicPr>
            <a:picLocks noChangeAspect="1"/>
          </p:cNvPicPr>
          <p:nvPr/>
        </p:nvPicPr>
        <p:blipFill>
          <a:blip r:embed="rId3"/>
          <a:stretch>
            <a:fillRect/>
          </a:stretch>
        </p:blipFill>
        <p:spPr>
          <a:xfrm>
            <a:off x="2052504" y="873723"/>
            <a:ext cx="8717096" cy="58477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940029" y="1656580"/>
            <a:ext cx="1061096" cy="9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955121" y="1715572"/>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837662" y="6474530"/>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3709736" y="5665737"/>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2071556" y="1738413"/>
            <a:ext cx="1786856" cy="70925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2071555" y="3027804"/>
            <a:ext cx="1786856"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2081079" y="4279520"/>
            <a:ext cx="1786856" cy="82120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924649" y="4244214"/>
            <a:ext cx="1061096" cy="821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924649" y="3429000"/>
            <a:ext cx="1076476" cy="704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3672096" y="873723"/>
            <a:ext cx="2479631" cy="527164"/>
          </a:xfrm>
          <a:prstGeom prst="wedgeRoundRectCallout">
            <a:avLst>
              <a:gd name="adj1" fmla="val -84658"/>
              <a:gd name="adj2" fmla="val 110337"/>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924649" y="2714992"/>
            <a:ext cx="1061096" cy="70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6073992" y="4296152"/>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“Slider bars” allow to select &amp; adjust “Ambient” and/or “Risk” threshold levels and displaying color map</a:t>
            </a:r>
          </a:p>
        </p:txBody>
      </p:sp>
      <p:sp>
        <p:nvSpPr>
          <p:cNvPr id="23" name="Slide Number Placeholder 1">
            <a:extLst>
              <a:ext uri="{FF2B5EF4-FFF2-40B4-BE49-F238E27FC236}">
                <a16:creationId xmlns:a16="http://schemas.microsoft.com/office/drawing/2014/main" id="{FCEE1B9B-87C2-4C25-A873-B1CE3E612EF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5432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a:extLst>
              <a:ext uri="{FF2B5EF4-FFF2-40B4-BE49-F238E27FC236}">
                <a16:creationId xmlns:a16="http://schemas.microsoft.com/office/drawing/2014/main" id="{782836E2-4182-4A21-A064-9806688A95BF}"/>
              </a:ext>
            </a:extLst>
          </p:cNvPr>
          <p:cNvPicPr>
            <a:picLocks noChangeAspect="1"/>
          </p:cNvPicPr>
          <p:nvPr/>
        </p:nvPicPr>
        <p:blipFill>
          <a:blip r:embed="rId3"/>
          <a:stretch>
            <a:fillRect/>
          </a:stretch>
        </p:blipFill>
        <p:spPr>
          <a:xfrm>
            <a:off x="1643557" y="826565"/>
            <a:ext cx="8990904" cy="6031435"/>
          </a:xfrm>
          <a:prstGeom prst="rect">
            <a:avLst/>
          </a:prstGeom>
          <a:ln w="6350" cap="sq">
            <a:solidFill>
              <a:schemeClr val="accent1"/>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1643557" y="5531666"/>
            <a:ext cx="1887294" cy="89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3530851" y="4427145"/>
            <a:ext cx="2335795" cy="135135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3472982" y="4452693"/>
            <a:ext cx="3277355" cy="176964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7" name="Slide Number Placeholder 1">
            <a:extLst>
              <a:ext uri="{FF2B5EF4-FFF2-40B4-BE49-F238E27FC236}">
                <a16:creationId xmlns:a16="http://schemas.microsoft.com/office/drawing/2014/main" id="{B14923E9-D5DF-44A5-9879-419489A92B9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584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5696-8C18-428E-9E93-EE8EE0815C74}"/>
              </a:ext>
            </a:extLst>
          </p:cNvPr>
          <p:cNvSpPr>
            <a:spLocks noGrp="1"/>
          </p:cNvSpPr>
          <p:nvPr>
            <p:ph type="title"/>
          </p:nvPr>
        </p:nvSpPr>
        <p:spPr>
          <a:xfrm>
            <a:off x="407582" y="0"/>
            <a:ext cx="5398265" cy="990600"/>
          </a:xfrm>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5A0F0363-48AB-4F5E-BA7F-3A1CC15FE3C2}"/>
              </a:ext>
            </a:extLst>
          </p:cNvPr>
          <p:cNvSpPr>
            <a:spLocks noGrp="1"/>
          </p:cNvSpPr>
          <p:nvPr>
            <p:ph idx="1"/>
          </p:nvPr>
        </p:nvSpPr>
        <p:spPr>
          <a:xfrm>
            <a:off x="935665" y="1575412"/>
            <a:ext cx="9046535" cy="4825388"/>
          </a:xfrm>
        </p:spPr>
        <p:txBody>
          <a:bodyPr>
            <a:normAutofit fontScale="92500" lnSpcReduction="10000"/>
          </a:bodyPr>
          <a:lstStyle/>
          <a:p>
            <a:r>
              <a:rPr lang="en-US" dirty="0"/>
              <a:t>MP Background</a:t>
            </a:r>
          </a:p>
          <a:p>
            <a:r>
              <a:rPr lang="en-US" dirty="0"/>
              <a:t>NEXUS MP Tool</a:t>
            </a:r>
          </a:p>
          <a:p>
            <a:pPr lvl="1"/>
            <a:r>
              <a:rPr lang="en-US" dirty="0"/>
              <a:t>Tool Development</a:t>
            </a:r>
          </a:p>
          <a:p>
            <a:pPr lvl="1"/>
            <a:r>
              <a:rPr lang="en-US" dirty="0"/>
              <a:t>Expected Use</a:t>
            </a:r>
          </a:p>
          <a:p>
            <a:pPr lvl="1"/>
            <a:r>
              <a:rPr lang="en-US" dirty="0"/>
              <a:t>Key Modules</a:t>
            </a:r>
          </a:p>
          <a:p>
            <a:pPr lvl="1"/>
            <a:r>
              <a:rPr lang="en-US" dirty="0"/>
              <a:t>Example</a:t>
            </a:r>
          </a:p>
          <a:p>
            <a:pPr lvl="1"/>
            <a:r>
              <a:rPr lang="en-US" dirty="0"/>
              <a:t>NEXUS and EJSCREEN</a:t>
            </a:r>
          </a:p>
          <a:p>
            <a:r>
              <a:rPr lang="en-US" dirty="0"/>
              <a:t>Next Steps</a:t>
            </a:r>
          </a:p>
          <a:p>
            <a:r>
              <a:rPr lang="en-US" dirty="0"/>
              <a:t>Briefings, Demos &amp; Planned Outreach</a:t>
            </a:r>
          </a:p>
          <a:p>
            <a:r>
              <a:rPr lang="en-US" dirty="0"/>
              <a:t>NEXUS Improvements and Updates</a:t>
            </a:r>
          </a:p>
          <a:p>
            <a:r>
              <a:rPr lang="en-US" dirty="0"/>
              <a:t>NEXUS 1.9 Demo</a:t>
            </a:r>
          </a:p>
          <a:p>
            <a:endParaRPr lang="en-US" dirty="0"/>
          </a:p>
        </p:txBody>
      </p:sp>
      <p:sp>
        <p:nvSpPr>
          <p:cNvPr id="4" name="Slide Number Placeholder 3">
            <a:extLst>
              <a:ext uri="{FF2B5EF4-FFF2-40B4-BE49-F238E27FC236}">
                <a16:creationId xmlns:a16="http://schemas.microsoft.com/office/drawing/2014/main" id="{C2E0E937-0BAC-4DB3-88B4-8982E4370B2D}"/>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3</a:t>
            </a:fld>
            <a:endParaRPr lang="en-US" dirty="0"/>
          </a:p>
        </p:txBody>
      </p:sp>
    </p:spTree>
    <p:extLst>
      <p:ext uri="{BB962C8B-B14F-4D97-AF65-F5344CB8AC3E}">
        <p14:creationId xmlns:p14="http://schemas.microsoft.com/office/powerpoint/2010/main" val="138267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026764D-5C82-4023-BB4B-C98E470C3559}"/>
              </a:ext>
            </a:extLst>
          </p:cNvPr>
          <p:cNvPicPr>
            <a:picLocks noChangeAspect="1"/>
          </p:cNvPicPr>
          <p:nvPr/>
        </p:nvPicPr>
        <p:blipFill>
          <a:blip r:embed="rId3"/>
          <a:stretch>
            <a:fillRect/>
          </a:stretch>
        </p:blipFill>
        <p:spPr>
          <a:xfrm>
            <a:off x="572839" y="863734"/>
            <a:ext cx="10889611" cy="5914949"/>
          </a:xfrm>
          <a:prstGeom prst="rect">
            <a:avLst/>
          </a:prstGeom>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3527172" y="1527506"/>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4971306" y="5362790"/>
            <a:ext cx="1897163" cy="851226"/>
          </a:xfrm>
          <a:prstGeom prst="wedgeRoundRectCallout">
            <a:avLst>
              <a:gd name="adj1" fmla="val -86854"/>
              <a:gd name="adj2" fmla="val 103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color &amp; transparency</a:t>
            </a: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4"/>
          <a:stretch>
            <a:fillRect/>
          </a:stretch>
        </p:blipFill>
        <p:spPr>
          <a:xfrm>
            <a:off x="7495874" y="3785797"/>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472394" y="983513"/>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“Base Map”: Change boundary lines and background map</a:t>
            </a: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5"/>
          <a:srcRect l="65895" t="49507" r="20799" b="45378"/>
          <a:stretch/>
        </p:blipFill>
        <p:spPr>
          <a:xfrm>
            <a:off x="5831586" y="2955606"/>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8371797" y="2257789"/>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“Right-click” map to save image</a:t>
            </a:r>
          </a:p>
        </p:txBody>
      </p:sp>
      <p:sp>
        <p:nvSpPr>
          <p:cNvPr id="11" name="Slide Number Placeholder 1">
            <a:extLst>
              <a:ext uri="{FF2B5EF4-FFF2-40B4-BE49-F238E27FC236}">
                <a16:creationId xmlns:a16="http://schemas.microsoft.com/office/drawing/2014/main" id="{AFBB8415-697C-42A9-8D96-22E9934F64F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60250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8BA48F-24D1-4229-8A4B-B355D399D8F3}"/>
              </a:ext>
            </a:extLst>
          </p:cNvPr>
          <p:cNvPicPr>
            <a:picLocks noChangeAspect="1"/>
          </p:cNvPicPr>
          <p:nvPr/>
        </p:nvPicPr>
        <p:blipFill>
          <a:blip r:embed="rId3"/>
          <a:stretch>
            <a:fillRect/>
          </a:stretch>
        </p:blipFill>
        <p:spPr>
          <a:xfrm>
            <a:off x="1311964" y="897386"/>
            <a:ext cx="9809923" cy="545896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5743296" y="1750626"/>
            <a:ext cx="2198069" cy="177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584535" y="1117928"/>
            <a:ext cx="4855464" cy="427541"/>
          </a:xfrm>
          <a:prstGeom prst="wedgeRoundRectCallout">
            <a:avLst>
              <a:gd name="adj1" fmla="val 248"/>
              <a:gd name="adj2" fmla="val 133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394" y="2729716"/>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749" y="2729716"/>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072" y="4524330"/>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0DB47DE8-6594-41BF-88CD-059C012455F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267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FF"/>
                </a:solidFill>
                <a:effectLst/>
                <a:uLnTx/>
                <a:uFillTx/>
                <a:latin typeface="微软雅黑"/>
                <a:ea typeface="微软雅黑"/>
                <a:cs typeface="+mn-cs"/>
              </a:rPr>
              <a:t>Examples</a:t>
            </a:r>
            <a:r>
              <a:rPr kumimoji="0" lang="en-US" sz="2000" b="0" i="0" u="none" strike="noStrike" kern="1200" cap="none" spc="0" normalizeH="0" baseline="0" noProof="0" dirty="0">
                <a:ln>
                  <a:noFill/>
                </a:ln>
                <a:solidFill>
                  <a:srgbClr val="0000FF"/>
                </a:solidFill>
                <a:effectLst/>
                <a:uLnTx/>
                <a:uFillTx/>
                <a:latin typeface="微软雅黑"/>
                <a:ea typeface="微软雅黑"/>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EPA Region 4</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NC State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1599169" y="878978"/>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6031992" y="878978"/>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4761569"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456FB490-FF35-499C-BEDC-92D870DBB6F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79124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3"/>
          <a:stretch>
            <a:fillRect/>
          </a:stretch>
        </p:blipFill>
        <p:spPr>
          <a:xfrm>
            <a:off x="1518856"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7123373"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4349792" y="810766"/>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5213605"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6158628" y="4137235"/>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333744" y="5388771"/>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3559425" y="1886272"/>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349792"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9EB82278-A417-48DD-8FB3-6B9C9BC7AC4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4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1524000" y="1006972"/>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3192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3060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3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scroll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642872" y="4353042"/>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8272272" y="3334089"/>
            <a:ext cx="1417320" cy="25391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Wake county, NC</a:t>
            </a:r>
          </a:p>
        </p:txBody>
      </p:sp>
      <p:sp>
        <p:nvSpPr>
          <p:cNvPr id="10" name="Slide Number Placeholder 1">
            <a:extLst>
              <a:ext uri="{FF2B5EF4-FFF2-40B4-BE49-F238E27FC236}">
                <a16:creationId xmlns:a16="http://schemas.microsoft.com/office/drawing/2014/main" id="{BF26E19A-08CB-4CC2-9BBA-E21C84B0AB7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35159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1524000" y="988684"/>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1589775"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2100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2758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2100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8101584" y="2669833"/>
            <a:ext cx="1569720" cy="25391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402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Provide selection of 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652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1589774" y="853793"/>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2243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4389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90806764-A5A5-4A38-AB17-B26C1CA5FEB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1960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801F0A6-566A-4A93-9086-46680E2A4D60}"/>
              </a:ext>
            </a:extLst>
          </p:cNvPr>
          <p:cNvPicPr>
            <a:picLocks noChangeAspect="1"/>
          </p:cNvPicPr>
          <p:nvPr/>
        </p:nvPicPr>
        <p:blipFill>
          <a:blip r:embed="rId2"/>
          <a:stretch>
            <a:fillRect/>
          </a:stretch>
        </p:blipFill>
        <p:spPr>
          <a:xfrm>
            <a:off x="0" y="1161241"/>
            <a:ext cx="7264920" cy="5074492"/>
          </a:xfrm>
          <a:prstGeom prst="rect">
            <a:avLst/>
          </a:prstGeom>
          <a:ln>
            <a:solidFill>
              <a:schemeClr val="tx1"/>
            </a:solidFill>
          </a:ln>
        </p:spPr>
      </p:pic>
      <p:sp>
        <p:nvSpPr>
          <p:cNvPr id="2" name="标题 1">
            <a:extLst>
              <a:ext uri="{FF2B5EF4-FFF2-40B4-BE49-F238E27FC236}">
                <a16:creationId xmlns:a16="http://schemas.microsoft.com/office/drawing/2014/main" id="{7A1E9C0E-9559-4A6A-8873-77C563FF42ED}"/>
              </a:ext>
            </a:extLst>
          </p:cNvPr>
          <p:cNvSpPr>
            <a:spLocks noGrp="1"/>
          </p:cNvSpPr>
          <p:nvPr>
            <p:ph type="title"/>
          </p:nvPr>
        </p:nvSpPr>
        <p:spPr>
          <a:xfrm>
            <a:off x="609599" y="71440"/>
            <a:ext cx="11258145" cy="669103"/>
          </a:xfrm>
        </p:spPr>
        <p:txBody>
          <a:bodyPr/>
          <a:lstStyle/>
          <a:p>
            <a:r>
              <a:rPr lang="en-US" altLang="zh-CN" dirty="0">
                <a:solidFill>
                  <a:srgbClr val="FFFF00"/>
                </a:solidFill>
                <a:latin typeface="Arial" panose="020B0604020202020204" pitchFamily="34" charset="0"/>
                <a:cs typeface="Arial" panose="020B0604020202020204" pitchFamily="34" charset="0"/>
              </a:rPr>
              <a:t>“Monitoring Data/Site” Module</a:t>
            </a:r>
            <a:endParaRPr lang="en-US" dirty="0">
              <a:latin typeface="Arial" panose="020B0604020202020204" pitchFamily="34" charset="0"/>
              <a:cs typeface="Arial" panose="020B0604020202020204" pitchFamily="34" charset="0"/>
            </a:endParaRPr>
          </a:p>
        </p:txBody>
      </p:sp>
      <p:cxnSp>
        <p:nvCxnSpPr>
          <p:cNvPr id="7" name="直接箭头连接符 6">
            <a:extLst>
              <a:ext uri="{FF2B5EF4-FFF2-40B4-BE49-F238E27FC236}">
                <a16:creationId xmlns:a16="http://schemas.microsoft.com/office/drawing/2014/main" id="{87BAAF43-FB8B-4EDC-925D-45808D6887C0}"/>
              </a:ext>
            </a:extLst>
          </p:cNvPr>
          <p:cNvCxnSpPr>
            <a:cxnSpLocks/>
            <a:endCxn id="4" idx="1"/>
          </p:cNvCxnSpPr>
          <p:nvPr/>
        </p:nvCxnSpPr>
        <p:spPr bwMode="auto">
          <a:xfrm flipV="1">
            <a:off x="4725680" y="2073265"/>
            <a:ext cx="2630213" cy="2125625"/>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4" name="图片 3">
            <a:extLst>
              <a:ext uri="{FF2B5EF4-FFF2-40B4-BE49-F238E27FC236}">
                <a16:creationId xmlns:a16="http://schemas.microsoft.com/office/drawing/2014/main" id="{1FE82BCC-AC0F-4B53-ADDC-60A225501373}"/>
              </a:ext>
            </a:extLst>
          </p:cNvPr>
          <p:cNvPicPr>
            <a:picLocks noChangeAspect="1"/>
          </p:cNvPicPr>
          <p:nvPr/>
        </p:nvPicPr>
        <p:blipFill>
          <a:blip r:embed="rId3"/>
          <a:stretch>
            <a:fillRect/>
          </a:stretch>
        </p:blipFill>
        <p:spPr>
          <a:xfrm>
            <a:off x="7355893" y="893153"/>
            <a:ext cx="4720448" cy="2360224"/>
          </a:xfrm>
          <a:prstGeom prst="rect">
            <a:avLst/>
          </a:prstGeom>
          <a:ln>
            <a:solidFill>
              <a:schemeClr val="tx1"/>
            </a:solidFill>
          </a:ln>
        </p:spPr>
      </p:pic>
      <p:pic>
        <p:nvPicPr>
          <p:cNvPr id="8" name="图片 2">
            <a:extLst>
              <a:ext uri="{FF2B5EF4-FFF2-40B4-BE49-F238E27FC236}">
                <a16:creationId xmlns:a16="http://schemas.microsoft.com/office/drawing/2014/main" id="{1FD47A7D-7673-44DA-81E2-0EE617F4B524}"/>
              </a:ext>
            </a:extLst>
          </p:cNvPr>
          <p:cNvPicPr>
            <a:picLocks noChangeAspect="1"/>
          </p:cNvPicPr>
          <p:nvPr/>
        </p:nvPicPr>
        <p:blipFill>
          <a:blip r:embed="rId4"/>
          <a:stretch>
            <a:fillRect/>
          </a:stretch>
        </p:blipFill>
        <p:spPr>
          <a:xfrm>
            <a:off x="7355892" y="3380888"/>
            <a:ext cx="4781889" cy="3433002"/>
          </a:xfrm>
          <a:prstGeom prst="rect">
            <a:avLst/>
          </a:prstGeom>
          <a:ln>
            <a:solidFill>
              <a:schemeClr val="tx1"/>
            </a:solidFill>
          </a:ln>
        </p:spPr>
      </p:pic>
      <p:sp>
        <p:nvSpPr>
          <p:cNvPr id="11" name="TextBox 10">
            <a:extLst>
              <a:ext uri="{FF2B5EF4-FFF2-40B4-BE49-F238E27FC236}">
                <a16:creationId xmlns:a16="http://schemas.microsoft.com/office/drawing/2014/main" id="{9A281E30-14E4-4A46-A05B-6B21C3902756}"/>
              </a:ext>
            </a:extLst>
          </p:cNvPr>
          <p:cNvSpPr txBox="1"/>
          <p:nvPr/>
        </p:nvSpPr>
        <p:spPr>
          <a:xfrm>
            <a:off x="8839778" y="3329155"/>
            <a:ext cx="204913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Monitor Site/Data</a:t>
            </a:r>
            <a:endParaRPr kumimoji="0" lang="en-US" sz="1800" b="0" i="0" u="none" strike="noStrike" kern="1200" cap="none" spc="0" normalizeH="0" baseline="0" noProof="0" dirty="0">
              <a:ln>
                <a:noFill/>
              </a:ln>
              <a:solidFill>
                <a:srgbClr val="FF0000"/>
              </a:solidFill>
              <a:effectLst/>
              <a:uLnTx/>
              <a:uFillTx/>
              <a:latin typeface="微软雅黑"/>
              <a:ea typeface="微软雅黑"/>
              <a:cs typeface="+mn-cs"/>
            </a:endParaRPr>
          </a:p>
        </p:txBody>
      </p:sp>
      <p:pic>
        <p:nvPicPr>
          <p:cNvPr id="12" name="图片 6">
            <a:extLst>
              <a:ext uri="{FF2B5EF4-FFF2-40B4-BE49-F238E27FC236}">
                <a16:creationId xmlns:a16="http://schemas.microsoft.com/office/drawing/2014/main" id="{C83BE212-DE52-4DEE-9DD8-58054C651F61}"/>
              </a:ext>
            </a:extLst>
          </p:cNvPr>
          <p:cNvPicPr>
            <a:picLocks noChangeAspect="1"/>
          </p:cNvPicPr>
          <p:nvPr/>
        </p:nvPicPr>
        <p:blipFill>
          <a:blip r:embed="rId5"/>
          <a:stretch>
            <a:fillRect/>
          </a:stretch>
        </p:blipFill>
        <p:spPr>
          <a:xfrm>
            <a:off x="2413401" y="791909"/>
            <a:ext cx="2066925" cy="876300"/>
          </a:xfrm>
          <a:prstGeom prst="rect">
            <a:avLst/>
          </a:prstGeom>
        </p:spPr>
      </p:pic>
      <p:cxnSp>
        <p:nvCxnSpPr>
          <p:cNvPr id="14" name="直接箭头连接符 6">
            <a:extLst>
              <a:ext uri="{FF2B5EF4-FFF2-40B4-BE49-F238E27FC236}">
                <a16:creationId xmlns:a16="http://schemas.microsoft.com/office/drawing/2014/main" id="{58E358B2-2235-456A-A720-4427DDB0CCD9}"/>
              </a:ext>
            </a:extLst>
          </p:cNvPr>
          <p:cNvCxnSpPr>
            <a:cxnSpLocks/>
          </p:cNvCxnSpPr>
          <p:nvPr/>
        </p:nvCxnSpPr>
        <p:spPr bwMode="auto">
          <a:xfrm flipH="1" flipV="1">
            <a:off x="4767744" y="4309693"/>
            <a:ext cx="2649668" cy="297925"/>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8" name="Rectangle 17">
            <a:extLst>
              <a:ext uri="{FF2B5EF4-FFF2-40B4-BE49-F238E27FC236}">
                <a16:creationId xmlns:a16="http://schemas.microsoft.com/office/drawing/2014/main" id="{77996FAD-B5A5-4219-84CB-774F1A599FE2}"/>
              </a:ext>
            </a:extLst>
          </p:cNvPr>
          <p:cNvSpPr/>
          <p:nvPr/>
        </p:nvSpPr>
        <p:spPr bwMode="auto">
          <a:xfrm>
            <a:off x="7424257" y="4458656"/>
            <a:ext cx="1107347" cy="390181"/>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1" name="TextBox 20">
            <a:extLst>
              <a:ext uri="{FF2B5EF4-FFF2-40B4-BE49-F238E27FC236}">
                <a16:creationId xmlns:a16="http://schemas.microsoft.com/office/drawing/2014/main" id="{AB5D143B-B9B1-4AF2-89F1-AFFB0039B827}"/>
              </a:ext>
            </a:extLst>
          </p:cNvPr>
          <p:cNvSpPr txBox="1"/>
          <p:nvPr/>
        </p:nvSpPr>
        <p:spPr>
          <a:xfrm>
            <a:off x="6096000" y="3985202"/>
            <a:ext cx="136950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Click to select monitor site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&amp; pollutant</a:t>
            </a:r>
            <a:endParaRPr kumimoji="0" lang="en-US" sz="1600" b="0" i="0" u="none" strike="noStrike" kern="1200" cap="none" spc="0" normalizeH="0" baseline="0" noProof="0" dirty="0">
              <a:ln>
                <a:noFill/>
              </a:ln>
              <a:solidFill>
                <a:srgbClr val="C00000"/>
              </a:solidFill>
              <a:effectLst/>
              <a:uLnTx/>
              <a:uFillTx/>
              <a:latin typeface="微软雅黑"/>
              <a:ea typeface="微软雅黑"/>
              <a:cs typeface="+mn-cs"/>
            </a:endParaRPr>
          </a:p>
        </p:txBody>
      </p:sp>
      <p:sp>
        <p:nvSpPr>
          <p:cNvPr id="23" name="TextBox 22">
            <a:extLst>
              <a:ext uri="{FF2B5EF4-FFF2-40B4-BE49-F238E27FC236}">
                <a16:creationId xmlns:a16="http://schemas.microsoft.com/office/drawing/2014/main" id="{4AF877B8-7BD5-4C8F-927C-24840B4436AD}"/>
              </a:ext>
            </a:extLst>
          </p:cNvPr>
          <p:cNvSpPr txBox="1"/>
          <p:nvPr/>
        </p:nvSpPr>
        <p:spPr>
          <a:xfrm>
            <a:off x="6040786" y="2493603"/>
            <a:ext cx="157032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Click to display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  at monitor site</a:t>
            </a:r>
          </a:p>
        </p:txBody>
      </p:sp>
      <p:sp>
        <p:nvSpPr>
          <p:cNvPr id="24" name="TextBox 23">
            <a:extLst>
              <a:ext uri="{FF2B5EF4-FFF2-40B4-BE49-F238E27FC236}">
                <a16:creationId xmlns:a16="http://schemas.microsoft.com/office/drawing/2014/main" id="{BE9E6465-4E75-406A-865A-601C6CAADD27}"/>
              </a:ext>
            </a:extLst>
          </p:cNvPr>
          <p:cNvSpPr txBox="1"/>
          <p:nvPr/>
        </p:nvSpPr>
        <p:spPr>
          <a:xfrm>
            <a:off x="9076467" y="1325333"/>
            <a:ext cx="1279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a:t>
            </a:r>
          </a:p>
        </p:txBody>
      </p:sp>
      <p:sp>
        <p:nvSpPr>
          <p:cNvPr id="25" name="TextBox 24">
            <a:extLst>
              <a:ext uri="{FF2B5EF4-FFF2-40B4-BE49-F238E27FC236}">
                <a16:creationId xmlns:a16="http://schemas.microsoft.com/office/drawing/2014/main" id="{15F9A10E-B642-4CD6-99F2-C3DC118C5704}"/>
              </a:ext>
            </a:extLst>
          </p:cNvPr>
          <p:cNvSpPr txBox="1"/>
          <p:nvPr/>
        </p:nvSpPr>
        <p:spPr>
          <a:xfrm>
            <a:off x="278858" y="766226"/>
            <a:ext cx="222766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5" name="Slide Number Placeholder 1">
            <a:extLst>
              <a:ext uri="{FF2B5EF4-FFF2-40B4-BE49-F238E27FC236}">
                <a16:creationId xmlns:a16="http://schemas.microsoft.com/office/drawing/2014/main" id="{874E61FA-EC22-4259-9C88-226559B57310}"/>
              </a:ext>
            </a:extLst>
          </p:cNvPr>
          <p:cNvSpPr txBox="1">
            <a:spLocks/>
          </p:cNvSpPr>
          <p:nvPr/>
        </p:nvSpPr>
        <p:spPr>
          <a:xfrm>
            <a:off x="10537582" y="6574663"/>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solidFill>
                  <a:prstClr val="black">
                    <a:tint val="75000"/>
                  </a:prstClr>
                </a:solidFill>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350" b="0" i="0" u="none" strike="noStrike" kern="1200" cap="none" spc="0" normalizeH="0" baseline="0" noProof="0" dirty="0">
              <a:ln>
                <a:noFill/>
              </a:ln>
              <a:solidFill>
                <a:prstClr val="black">
                  <a:tint val="75000"/>
                </a:prstClr>
              </a:solidFill>
              <a:effectLst/>
              <a:uLnTx/>
              <a:uFillTx/>
              <a:latin typeface="Arial" pitchFamily="34" charset="0"/>
              <a:ea typeface="ＭＳ Ｐゴシック"/>
              <a:cs typeface="+mn-cs"/>
            </a:endParaRPr>
          </a:p>
        </p:txBody>
      </p:sp>
    </p:spTree>
    <p:extLst>
      <p:ext uri="{BB962C8B-B14F-4D97-AF65-F5344CB8AC3E}">
        <p14:creationId xmlns:p14="http://schemas.microsoft.com/office/powerpoint/2010/main" val="2774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21"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3183F-702A-4554-AC53-E438C1FD6531}"/>
              </a:ext>
            </a:extLst>
          </p:cNvPr>
          <p:cNvPicPr>
            <a:picLocks noChangeAspect="1"/>
          </p:cNvPicPr>
          <p:nvPr/>
        </p:nvPicPr>
        <p:blipFill rotWithShape="1">
          <a:blip r:embed="rId3"/>
          <a:srcRect l="16043" t="12303" r="29242" b="8298"/>
          <a:stretch/>
        </p:blipFill>
        <p:spPr>
          <a:xfrm>
            <a:off x="1098959" y="777265"/>
            <a:ext cx="9577138" cy="608073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fontScale="90000"/>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8534400" y="2317552"/>
            <a:ext cx="3246120" cy="2153780"/>
          </a:xfrm>
          <a:prstGeom prst="wedgeRoundRectCallout">
            <a:avLst>
              <a:gd name="adj1" fmla="val -39786"/>
              <a:gd name="adj2" fmla="val -701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“Source/Sector Emission Summary” function allow to select major CBSAs and provides source and sector emissions summary to support OAQPS’s “Sector Prioritization” project effort </a:t>
            </a: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2357306"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Slide Number Placeholder 1">
            <a:extLst>
              <a:ext uri="{FF2B5EF4-FFF2-40B4-BE49-F238E27FC236}">
                <a16:creationId xmlns:a16="http://schemas.microsoft.com/office/drawing/2014/main" id="{66156220-B384-49A0-80AF-348FB2220AC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67767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152400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6946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642872" y="3673667"/>
            <a:ext cx="3246120" cy="1787565"/>
          </a:xfrm>
          <a:prstGeom prst="wedgeRoundRectCallout">
            <a:avLst>
              <a:gd name="adj1" fmla="val 116565"/>
              <a:gd name="adj2" fmla="val -1461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“EPA Region Table Generator” provides attainment status of O3 and PM2.5 and their DVs; also allows to select any EPA region based on data updated to 2018.</a:t>
            </a:r>
          </a:p>
        </p:txBody>
      </p:sp>
      <p:sp>
        <p:nvSpPr>
          <p:cNvPr id="7" name="Slide Number Placeholder 1">
            <a:extLst>
              <a:ext uri="{FF2B5EF4-FFF2-40B4-BE49-F238E27FC236}">
                <a16:creationId xmlns:a16="http://schemas.microsoft.com/office/drawing/2014/main" id="{C7282157-E4B6-4345-899E-79DCD3B6BD4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74786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1546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10366249" y="227532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6788428" y="909135"/>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7018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Click “Output data…” to output current page records or all records</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4242034"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150864" y="1679320"/>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B9BE1631-4C8E-4C0E-BE84-C981A4E8308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65106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33F06F-514D-4F8E-9E3C-DCD053CD1AAF}"/>
              </a:ext>
            </a:extLst>
          </p:cNvPr>
          <p:cNvSpPr txBox="1">
            <a:spLocks/>
          </p:cNvSpPr>
          <p:nvPr/>
        </p:nvSpPr>
        <p:spPr bwMode="auto">
          <a:xfrm>
            <a:off x="1524001"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Background</a:t>
            </a:r>
          </a:p>
        </p:txBody>
      </p:sp>
      <p:sp>
        <p:nvSpPr>
          <p:cNvPr id="9" name="Slide Number Placeholder 3">
            <a:extLst>
              <a:ext uri="{FF2B5EF4-FFF2-40B4-BE49-F238E27FC236}">
                <a16:creationId xmlns:a16="http://schemas.microsoft.com/office/drawing/2014/main" id="{C92024C5-C9C7-41AD-BD03-4DA6D2546C21}"/>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4</a:t>
            </a:fld>
            <a:endParaRPr lang="en-US" dirty="0"/>
          </a:p>
        </p:txBody>
      </p:sp>
      <p:sp>
        <p:nvSpPr>
          <p:cNvPr id="10" name="Rectangle 9">
            <a:extLst>
              <a:ext uri="{FF2B5EF4-FFF2-40B4-BE49-F238E27FC236}">
                <a16:creationId xmlns:a16="http://schemas.microsoft.com/office/drawing/2014/main" id="{61424535-9C1C-48F2-B58A-338A93EB7D60}"/>
              </a:ext>
            </a:extLst>
          </p:cNvPr>
          <p:cNvSpPr/>
          <p:nvPr/>
        </p:nvSpPr>
        <p:spPr>
          <a:xfrm>
            <a:off x="800100" y="1275576"/>
            <a:ext cx="10782300" cy="480131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000" u="sng" dirty="0">
                <a:solidFill>
                  <a:srgbClr val="0000FF"/>
                </a:solidFill>
                <a:latin typeface="Arial" panose="020B0604020202020204" pitchFamily="34" charset="0"/>
                <a:cs typeface="Arial" panose="020B0604020202020204" pitchFamily="34" charset="0"/>
              </a:rPr>
              <a:t>Primary Goal </a:t>
            </a: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identify &amp; evaluate local control strategies targeting emissions of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&amp;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Tools needed to analyze MP data are either available currently or being developed in OAQPS (e.g., </a:t>
            </a:r>
            <a:r>
              <a:rPr lang="en-US" sz="2000" dirty="0">
                <a:solidFill>
                  <a:srgbClr val="FF0000"/>
                </a:solidFill>
                <a:latin typeface="Arial" panose="020B0604020202020204" pitchFamily="34" charset="0"/>
                <a:cs typeface="Arial" panose="020B0604020202020204" pitchFamily="34" charset="0"/>
              </a:rPr>
              <a:t>NEXUS</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CA508C1-E0E4-4055-BAF1-27C02FBED069}"/>
              </a:ext>
            </a:extLst>
          </p:cNvPr>
          <p:cNvPicPr>
            <a:picLocks noChangeAspect="1"/>
          </p:cNvPicPr>
          <p:nvPr/>
        </p:nvPicPr>
        <p:blipFill>
          <a:blip r:embed="rId3"/>
          <a:stretch>
            <a:fillRect/>
          </a:stretch>
        </p:blipFill>
        <p:spPr>
          <a:xfrm>
            <a:off x="562061" y="896515"/>
            <a:ext cx="11006623" cy="582909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562061" y="2759388"/>
            <a:ext cx="1279265"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Overlaying Map selection</a:t>
            </a:r>
          </a:p>
        </p:txBody>
      </p:sp>
      <p:sp>
        <p:nvSpPr>
          <p:cNvPr id="14" name="Rectangle 12">
            <a:extLst>
              <a:ext uri="{FF2B5EF4-FFF2-40B4-BE49-F238E27FC236}">
                <a16:creationId xmlns:a16="http://schemas.microsoft.com/office/drawing/2014/main" id="{72B33408-B2BC-438E-BA2B-B5F9486CD4AB}"/>
              </a:ext>
            </a:extLst>
          </p:cNvPr>
          <p:cNvSpPr/>
          <p:nvPr/>
        </p:nvSpPr>
        <p:spPr>
          <a:xfrm>
            <a:off x="562061" y="1343086"/>
            <a:ext cx="912890" cy="695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516898" y="1309645"/>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182848"/>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21012" y="1966036"/>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21" name="Slide Number Placeholder 1">
            <a:extLst>
              <a:ext uri="{FF2B5EF4-FFF2-40B4-BE49-F238E27FC236}">
                <a16:creationId xmlns:a16="http://schemas.microsoft.com/office/drawing/2014/main" id="{5EA34C17-EF95-4AB1-9CB2-12399FA02C5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01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65857-7B7C-45FA-8D22-CB372C6A2F1A}"/>
              </a:ext>
            </a:extLst>
          </p:cNvPr>
          <p:cNvPicPr>
            <a:picLocks noChangeAspect="1"/>
          </p:cNvPicPr>
          <p:nvPr/>
        </p:nvPicPr>
        <p:blipFill>
          <a:blip r:embed="rId3"/>
          <a:stretch>
            <a:fillRect/>
          </a:stretch>
        </p:blipFill>
        <p:spPr>
          <a:xfrm>
            <a:off x="578841" y="914401"/>
            <a:ext cx="10788242" cy="5808149"/>
          </a:xfrm>
          <a:prstGeom prst="rect">
            <a:avLst/>
          </a:prstGeom>
        </p:spPr>
      </p:pic>
      <p:sp>
        <p:nvSpPr>
          <p:cNvPr id="10" name="Rectangle 12">
            <a:extLst>
              <a:ext uri="{FF2B5EF4-FFF2-40B4-BE49-F238E27FC236}">
                <a16:creationId xmlns:a16="http://schemas.microsoft.com/office/drawing/2014/main" id="{397AE2B2-27D2-49A5-A9C0-C120BA3737CC}"/>
              </a:ext>
            </a:extLst>
          </p:cNvPr>
          <p:cNvSpPr/>
          <p:nvPr/>
        </p:nvSpPr>
        <p:spPr>
          <a:xfrm>
            <a:off x="578840" y="1157681"/>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172611" y="8463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578839" y="4101568"/>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473196" y="5735904"/>
            <a:ext cx="3909060" cy="827814"/>
          </a:xfrm>
          <a:prstGeom prst="wedgeRoundRectCallout">
            <a:avLst>
              <a:gd name="adj1" fmla="val -72504"/>
              <a:gd name="adj2" fmla="val -220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
        <p:nvSpPr>
          <p:cNvPr id="9" name="Slide Number Placeholder 1">
            <a:extLst>
              <a:ext uri="{FF2B5EF4-FFF2-40B4-BE49-F238E27FC236}">
                <a16:creationId xmlns:a16="http://schemas.microsoft.com/office/drawing/2014/main" id="{976F52CA-7292-43AC-B17A-31EE895E8B2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141458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ED41B6B-3702-4D77-A0BC-24F6DA655A18}"/>
              </a:ext>
            </a:extLst>
          </p:cNvPr>
          <p:cNvPicPr>
            <a:picLocks noChangeAspect="1"/>
          </p:cNvPicPr>
          <p:nvPr/>
        </p:nvPicPr>
        <p:blipFill>
          <a:blip r:embed="rId3"/>
          <a:stretch>
            <a:fillRect/>
          </a:stretch>
        </p:blipFill>
        <p:spPr>
          <a:xfrm>
            <a:off x="1014157" y="957156"/>
            <a:ext cx="10629761" cy="57643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E400AF7-2CC5-4913-A02F-42AD0B17676F}"/>
              </a:ext>
            </a:extLst>
          </p:cNvPr>
          <p:cNvPicPr>
            <a:picLocks noChangeAspect="1"/>
          </p:cNvPicPr>
          <p:nvPr/>
        </p:nvPicPr>
        <p:blipFill>
          <a:blip r:embed="rId4"/>
          <a:stretch>
            <a:fillRect/>
          </a:stretch>
        </p:blipFill>
        <p:spPr>
          <a:xfrm>
            <a:off x="1296970" y="1971451"/>
            <a:ext cx="6511148" cy="4363781"/>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9211882" y="4632234"/>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1299062" y="5578678"/>
            <a:ext cx="283464" cy="2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296970" y="2188723"/>
            <a:ext cx="6280877" cy="398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463046" y="3429000"/>
            <a:ext cx="2178995" cy="629645"/>
          </a:xfrm>
          <a:prstGeom prst="wedgeRoundRectCallout">
            <a:avLst>
              <a:gd name="adj1" fmla="val -72189"/>
              <a:gd name="adj2" fmla="val -177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Filter/search/export functions</a:t>
            </a:r>
          </a:p>
        </p:txBody>
      </p:sp>
      <p:sp>
        <p:nvSpPr>
          <p:cNvPr id="10" name="Slide Number Placeholder 1">
            <a:extLst>
              <a:ext uri="{FF2B5EF4-FFF2-40B4-BE49-F238E27FC236}">
                <a16:creationId xmlns:a16="http://schemas.microsoft.com/office/drawing/2014/main" id="{97998DA5-B713-47E2-BBBD-B6B62593AEF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152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1546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1546860" y="772718"/>
            <a:ext cx="9144000" cy="6085282"/>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546860" y="3429001"/>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6685789"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8719432"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7E3BE2B2-8FFA-452C-B465-8C6A1151A7D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3131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152400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564896" y="3489523"/>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3530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3814320" y="3504718"/>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55217"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250906" y="5469061"/>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a:t>
            </a: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run &amp; save project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7465789" y="3182130"/>
            <a:ext cx="3364392" cy="801458"/>
          </a:xfrm>
          <a:prstGeom prst="wedgeRoundRectCallout">
            <a:avLst>
              <a:gd name="adj1" fmla="val -97514"/>
              <a:gd name="adj2" fmla="val -1936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4838197" y="2520175"/>
            <a:ext cx="2104449" cy="499028"/>
          </a:xfrm>
          <a:prstGeom prst="wedgeRoundRectCallout">
            <a:avLst>
              <a:gd name="adj1" fmla="val -58761"/>
              <a:gd name="adj2" fmla="val -968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652958" y="1350628"/>
            <a:ext cx="692539" cy="1974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6178295" y="873835"/>
            <a:ext cx="5407347" cy="964694"/>
          </a:xfrm>
          <a:prstGeom prst="wedgeRoundRectCallout">
            <a:avLst>
              <a:gd name="adj1" fmla="val -83338"/>
              <a:gd name="adj2" fmla="val 99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“Transparency” &amp; “Open-Source”: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 NEXUS input/output data files are available 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600" b="0" i="1" u="sng"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(\Result)</a:t>
            </a: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endParaRPr kumimoji="0" lang="en-US" sz="1600" b="0" i="0" u="none" strike="noStrike" kern="1200" cap="none" spc="0" normalizeH="0" baseline="0" noProof="0" dirty="0">
              <a:ln>
                <a:noFill/>
              </a:ln>
              <a:solidFill>
                <a:srgbClr val="0066FF"/>
              </a:solidFill>
              <a:effectLst/>
              <a:uLnTx/>
              <a:uFillTx/>
              <a:latin typeface="Calibri"/>
              <a:ea typeface="微软雅黑"/>
              <a:cs typeface="+mn-cs"/>
            </a:endParaRPr>
          </a:p>
        </p:txBody>
      </p:sp>
      <p:sp>
        <p:nvSpPr>
          <p:cNvPr id="16" name="Slide Number Placeholder 1">
            <a:extLst>
              <a:ext uri="{FF2B5EF4-FFF2-40B4-BE49-F238E27FC236}">
                <a16:creationId xmlns:a16="http://schemas.microsoft.com/office/drawing/2014/main" id="{06CD5B63-6BD9-46EB-A935-5AF1871A98E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18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5037056" y="2640256"/>
            <a:ext cx="2117887"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4" name="Slide Number Placeholder 1">
            <a:extLst>
              <a:ext uri="{FF2B5EF4-FFF2-40B4-BE49-F238E27FC236}">
                <a16:creationId xmlns:a16="http://schemas.microsoft.com/office/drawing/2014/main" id="{81FF25E2-3926-4D67-B0DB-1E4577CFB38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83289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55085-F60C-46D2-B0F5-E2147EE89865}"/>
              </a:ext>
            </a:extLst>
          </p:cNvPr>
          <p:cNvSpPr>
            <a:spLocks noGrp="1"/>
          </p:cNvSpPr>
          <p:nvPr>
            <p:ph idx="1"/>
          </p:nvPr>
        </p:nvSpPr>
        <p:spPr>
          <a:xfrm>
            <a:off x="9032635" y="1697691"/>
            <a:ext cx="2852221" cy="4484756"/>
          </a:xfrm>
        </p:spPr>
        <p:txBody>
          <a:bodyPr>
            <a:normAutofit fontScale="92500" lnSpcReduction="20000"/>
          </a:bodyPr>
          <a:lstStyle/>
          <a:p>
            <a:pPr marL="0" lvl="0" indent="0">
              <a:buNone/>
            </a:pPr>
            <a:r>
              <a:rPr lang="en-US" sz="2700" dirty="0"/>
              <a:t>A new NEXUS Advanced Screening Tool is being developed to identify geographic areas where health risks related to O</a:t>
            </a:r>
            <a:r>
              <a:rPr lang="en-US" sz="2700" baseline="-25000" dirty="0"/>
              <a:t>3</a:t>
            </a:r>
            <a:r>
              <a:rPr lang="en-US" sz="2700" dirty="0"/>
              <a:t>, PM</a:t>
            </a:r>
            <a:r>
              <a:rPr lang="en-US" sz="2700" baseline="-25000" dirty="0"/>
              <a:t>2.5 </a:t>
            </a:r>
            <a:r>
              <a:rPr lang="en-US" sz="2700" dirty="0"/>
              <a:t>and air toxics overlap and will be used to identify additional areas for MP collaboration</a:t>
            </a:r>
          </a:p>
          <a:p>
            <a:endParaRPr lang="en-US" dirty="0"/>
          </a:p>
        </p:txBody>
      </p:sp>
      <p:sp>
        <p:nvSpPr>
          <p:cNvPr id="4" name="Title 1">
            <a:extLst>
              <a:ext uri="{FF2B5EF4-FFF2-40B4-BE49-F238E27FC236}">
                <a16:creationId xmlns:a16="http://schemas.microsoft.com/office/drawing/2014/main" id="{B9FAE1AF-5FCF-49C2-840C-4881B7A54A07}"/>
              </a:ext>
            </a:extLst>
          </p:cNvPr>
          <p:cNvSpPr txBox="1">
            <a:spLocks/>
          </p:cNvSpPr>
          <p:nvPr/>
        </p:nvSpPr>
        <p:spPr bwMode="auto">
          <a:xfrm>
            <a:off x="1717435" y="49588"/>
            <a:ext cx="5480855" cy="941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pPr algn="l"/>
            <a:r>
              <a:rPr lang="en-US" kern="0" dirty="0">
                <a:solidFill>
                  <a:schemeClr val="bg1"/>
                </a:solidFill>
              </a:rPr>
              <a:t>NEXUS - Tool Development</a:t>
            </a:r>
          </a:p>
        </p:txBody>
      </p:sp>
      <p:sp>
        <p:nvSpPr>
          <p:cNvPr id="7" name="Slide Number Placeholder 6">
            <a:extLst>
              <a:ext uri="{FF2B5EF4-FFF2-40B4-BE49-F238E27FC236}">
                <a16:creationId xmlns:a16="http://schemas.microsoft.com/office/drawing/2014/main" id="{DBDFE410-7186-4364-BF6F-558D85D384EC}"/>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5</a:t>
            </a:fld>
            <a:endParaRPr lang="en-US" dirty="0"/>
          </a:p>
        </p:txBody>
      </p:sp>
      <p:pic>
        <p:nvPicPr>
          <p:cNvPr id="2" name="Picture 1">
            <a:extLst>
              <a:ext uri="{FF2B5EF4-FFF2-40B4-BE49-F238E27FC236}">
                <a16:creationId xmlns:a16="http://schemas.microsoft.com/office/drawing/2014/main" id="{C4DE9355-157F-49F9-859D-E76C629AA561}"/>
              </a:ext>
            </a:extLst>
          </p:cNvPr>
          <p:cNvPicPr>
            <a:picLocks noChangeAspect="1"/>
          </p:cNvPicPr>
          <p:nvPr/>
        </p:nvPicPr>
        <p:blipFill>
          <a:blip r:embed="rId3"/>
          <a:stretch>
            <a:fillRect/>
          </a:stretch>
        </p:blipFill>
        <p:spPr>
          <a:xfrm>
            <a:off x="307144" y="1215867"/>
            <a:ext cx="8414889" cy="5448404"/>
          </a:xfrm>
          <a:prstGeom prst="rect">
            <a:avLst/>
          </a:prstGeom>
        </p:spPr>
      </p:pic>
    </p:spTree>
    <p:extLst>
      <p:ext uri="{BB962C8B-B14F-4D97-AF65-F5344CB8AC3E}">
        <p14:creationId xmlns:p14="http://schemas.microsoft.com/office/powerpoint/2010/main" val="3987352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a:xfrm>
            <a:off x="877187" y="-69097"/>
            <a:ext cx="5595257" cy="990600"/>
          </a:xfrm>
        </p:spPr>
        <p:txBody>
          <a:bodyPr/>
          <a:lstStyle/>
          <a:p>
            <a:r>
              <a:rPr lang="en-US" sz="3600" dirty="0">
                <a:solidFill>
                  <a:schemeClr val="bg1"/>
                </a:solidFill>
                <a:latin typeface="Arial" panose="020B0604020202020204" pitchFamily="34" charset="0"/>
                <a:cs typeface="Arial" panose="020B0604020202020204" pitchFamily="34" charset="0"/>
              </a:rPr>
              <a:t>NEXUS - Expected Use</a:t>
            </a:r>
          </a:p>
        </p:txBody>
      </p:sp>
      <p:sp>
        <p:nvSpPr>
          <p:cNvPr id="7" name="Content Placeholder 2">
            <a:extLst>
              <a:ext uri="{FF2B5EF4-FFF2-40B4-BE49-F238E27FC236}">
                <a16:creationId xmlns:a16="http://schemas.microsoft.com/office/drawing/2014/main" id="{8A681DE3-F5A5-4DC2-B934-9E70DFD8F232}"/>
              </a:ext>
            </a:extLst>
          </p:cNvPr>
          <p:cNvSpPr>
            <a:spLocks noGrp="1"/>
          </p:cNvSpPr>
          <p:nvPr>
            <p:ph idx="1"/>
          </p:nvPr>
        </p:nvSpPr>
        <p:spPr>
          <a:xfrm>
            <a:off x="588935" y="1509985"/>
            <a:ext cx="11019295" cy="4921812"/>
          </a:xfrm>
        </p:spPr>
        <p:txBody>
          <a:bodyPr>
            <a:normAutofit fontScale="92500" lnSpcReduction="10000"/>
          </a:bodyPr>
          <a:lstStyle/>
          <a:p>
            <a:r>
              <a:rPr lang="en-US" sz="2400" dirty="0">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to identify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expect to use this tool in conjunction with Regions and identify areas that would potentially benefit most from MP approaches to reduce emissions (including current NA areas).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The NEXUS tool will essentially provide a ‘conceptual model’ of an area’s MP issues to facilitate engagement with state/local/tribal agencies and community stakeholder groups.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also expect that it can have </a:t>
            </a:r>
            <a:r>
              <a:rPr lang="en-US" sz="2400">
                <a:latin typeface="Arial" panose="020B0604020202020204" pitchFamily="34" charset="0"/>
                <a:cs typeface="Arial" panose="020B0604020202020204" pitchFamily="34" charset="0"/>
              </a:rPr>
              <a:t>additional value-added </a:t>
            </a:r>
            <a:r>
              <a:rPr lang="en-US" sz="2400" dirty="0">
                <a:latin typeface="Arial" panose="020B0604020202020204" pitchFamily="34" charset="0"/>
                <a:cs typeface="Arial" panose="020B0604020202020204" pitchFamily="34" charset="0"/>
              </a:rPr>
              <a:t>uses across the Office for Air Toxics, Environmental Justice and other programs.</a:t>
            </a:r>
          </a:p>
        </p:txBody>
      </p:sp>
      <p:sp>
        <p:nvSpPr>
          <p:cNvPr id="6" name="Slide Number Placeholder 6">
            <a:extLst>
              <a:ext uri="{FF2B5EF4-FFF2-40B4-BE49-F238E27FC236}">
                <a16:creationId xmlns:a16="http://schemas.microsoft.com/office/drawing/2014/main" id="{1E3AF0FE-E876-4ECA-94AC-A28E7463CD37}"/>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6</a:t>
            </a:fld>
            <a:endParaRPr lang="en-US" dirty="0"/>
          </a:p>
        </p:txBody>
      </p:sp>
    </p:spTree>
    <p:extLst>
      <p:ext uri="{BB962C8B-B14F-4D97-AF65-F5344CB8AC3E}">
        <p14:creationId xmlns:p14="http://schemas.microsoft.com/office/powerpoint/2010/main" val="156038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861870" y="144503"/>
            <a:ext cx="5861957" cy="501827"/>
          </a:xfrm>
        </p:spPr>
        <p:txBody>
          <a:bodyPr>
            <a:noAutofit/>
          </a:bodyPr>
          <a:lstStyle/>
          <a:p>
            <a:r>
              <a:rPr lang="en-US" altLang="zh-CN" dirty="0">
                <a:solidFill>
                  <a:schemeClr val="bg1"/>
                </a:solidFill>
                <a:latin typeface="Arial" panose="020B0604020202020204" pitchFamily="34" charset="0"/>
                <a:cs typeface="Arial" panose="020B0604020202020204" pitchFamily="34" charset="0"/>
              </a:rPr>
              <a:t>NEXUS - Three Key Modules</a:t>
            </a:r>
            <a:endParaRPr lang="zh-CN" alt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979728" y="1308701"/>
            <a:ext cx="2142638" cy="369332"/>
          </a:xfrm>
          <a:prstGeom prst="rect">
            <a:avLst/>
          </a:prstGeom>
          <a:noFill/>
        </p:spPr>
        <p:txBody>
          <a:bodyPr wrap="square" rtlCol="0">
            <a:spAutoFit/>
          </a:bodyPr>
          <a:lstStyle/>
          <a:p>
            <a:pPr algn="ctr">
              <a:defRPr/>
            </a:pPr>
            <a:r>
              <a:rPr lang="en-US" sz="18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5094646" y="1308701"/>
            <a:ext cx="1980479" cy="369332"/>
          </a:xfrm>
          <a:prstGeom prst="rect">
            <a:avLst/>
          </a:prstGeom>
          <a:noFill/>
        </p:spPr>
        <p:txBody>
          <a:bodyPr wrap="square" rtlCol="0">
            <a:spAutoFit/>
          </a:bodyPr>
          <a:lstStyle/>
          <a:p>
            <a:pPr algn="ctr">
              <a:defRPr/>
            </a:pPr>
            <a:r>
              <a:rPr lang="en-US" sz="18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8153824" y="1311116"/>
            <a:ext cx="2058449" cy="369332"/>
          </a:xfrm>
          <a:prstGeom prst="rect">
            <a:avLst/>
          </a:prstGeom>
          <a:noFill/>
        </p:spPr>
        <p:txBody>
          <a:bodyPr wrap="square" rtlCol="0">
            <a:spAutoFit/>
          </a:bodyPr>
          <a:lstStyle/>
          <a:p>
            <a:pPr algn="ctr">
              <a:defRPr/>
            </a:pPr>
            <a:r>
              <a:rPr lang="en-US" sz="18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714825" y="3812444"/>
            <a:ext cx="2662481" cy="267765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View and create interactive Map/Data/Chart/Table</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flexible selections &amp; mapping of “</a:t>
            </a:r>
            <a:r>
              <a:rPr lang="en-US" sz="1400" dirty="0">
                <a:solidFill>
                  <a:srgbClr val="FF0000"/>
                </a:solidFill>
                <a:latin typeface="Arial" panose="020B0604020202020204" pitchFamily="34" charset="0"/>
                <a:cs typeface="Arial" panose="020B0604020202020204" pitchFamily="34" charset="0"/>
              </a:rPr>
              <a:t>Ambient” </a:t>
            </a:r>
            <a:r>
              <a:rPr lang="en-US" sz="1400" dirty="0">
                <a:latin typeface="Arial" panose="020B0604020202020204" pitchFamily="34" charset="0"/>
                <a:cs typeface="Arial" panose="020B0604020202020204" pitchFamily="34" charset="0"/>
              </a:rPr>
              <a:t>and/or </a:t>
            </a:r>
            <a:r>
              <a:rPr lang="en-US" sz="1400" dirty="0">
                <a:solidFill>
                  <a:srgbClr val="FF0000"/>
                </a:solidFill>
                <a:latin typeface="Arial" panose="020B0604020202020204" pitchFamily="34" charset="0"/>
                <a:cs typeface="Arial" panose="020B0604020202020204" pitchFamily="34" charset="0"/>
              </a:rPr>
              <a:t>“Risk” </a:t>
            </a:r>
            <a:r>
              <a:rPr lang="en-US" sz="1400" dirty="0">
                <a:latin typeface="Arial" panose="020B0604020202020204" pitchFamily="34" charset="0"/>
                <a:cs typeface="Arial" panose="020B0604020202020204" pitchFamily="34" charset="0"/>
              </a:rPr>
              <a:t>levels of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and Air Toxics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Link and display </a:t>
            </a:r>
            <a:r>
              <a:rPr lang="en-US" sz="1400" dirty="0">
                <a:solidFill>
                  <a:srgbClr val="FF0000"/>
                </a:solidFill>
                <a:latin typeface="Arial" panose="020B0604020202020204" pitchFamily="34" charset="0"/>
                <a:cs typeface="Arial" panose="020B0604020202020204" pitchFamily="34" charset="0"/>
              </a:rPr>
              <a:t>major emission sources’</a:t>
            </a:r>
            <a:r>
              <a:rPr lang="en-US" sz="14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686893" y="3964901"/>
            <a:ext cx="2802478" cy="2246769"/>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Allow to update &amp; change input data files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data preview and filter functions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Currently uses 10 sets of publicly available input data files (~4GB)</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7720731" y="3812445"/>
            <a:ext cx="2785781" cy="2462213"/>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overlaying map and summary table for data query results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 data query based on selected data fields: </a:t>
            </a:r>
            <a:r>
              <a:rPr lang="en-US" sz="14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1653056" y="1678033"/>
            <a:ext cx="2795985" cy="1928996"/>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2134961" y="1908350"/>
            <a:ext cx="277585" cy="614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dirty="0">
              <a:solidFill>
                <a:prstClr val="white"/>
              </a:solidFill>
              <a:latin typeface="Calibri"/>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4686894" y="1663676"/>
            <a:ext cx="2795985" cy="2066315"/>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7720732" y="1663675"/>
            <a:ext cx="2795985" cy="1943354"/>
          </a:xfrm>
          <a:prstGeom prst="rect">
            <a:avLst/>
          </a:prstGeom>
          <a:ln>
            <a:solidFill>
              <a:schemeClr val="tx1"/>
            </a:solidFill>
          </a:ln>
        </p:spPr>
      </p:pic>
      <p:sp>
        <p:nvSpPr>
          <p:cNvPr id="15" name="Slide Number Placeholder 6">
            <a:extLst>
              <a:ext uri="{FF2B5EF4-FFF2-40B4-BE49-F238E27FC236}">
                <a16:creationId xmlns:a16="http://schemas.microsoft.com/office/drawing/2014/main" id="{E740766E-9419-44B2-9966-FB95958DA7D1}"/>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7</a:t>
            </a:fld>
            <a:endParaRPr lang="en-US" dirty="0"/>
          </a:p>
        </p:txBody>
      </p:sp>
    </p:spTree>
    <p:extLst>
      <p:ext uri="{BB962C8B-B14F-4D97-AF65-F5344CB8AC3E}">
        <p14:creationId xmlns:p14="http://schemas.microsoft.com/office/powerpoint/2010/main" val="270612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61085-E3A3-4DAF-93FC-6195D1046E93}"/>
              </a:ext>
            </a:extLst>
          </p:cNvPr>
          <p:cNvPicPr>
            <a:picLocks noChangeAspect="1"/>
          </p:cNvPicPr>
          <p:nvPr/>
        </p:nvPicPr>
        <p:blipFill>
          <a:blip r:embed="rId2"/>
          <a:stretch>
            <a:fillRect/>
          </a:stretch>
        </p:blipFill>
        <p:spPr>
          <a:xfrm>
            <a:off x="1877967" y="1194714"/>
            <a:ext cx="8436066" cy="5121014"/>
          </a:xfrm>
          <a:prstGeom prst="rect">
            <a:avLst/>
          </a:prstGeom>
        </p:spPr>
      </p:pic>
      <p:sp>
        <p:nvSpPr>
          <p:cNvPr id="10" name="TextBox 9">
            <a:extLst>
              <a:ext uri="{FF2B5EF4-FFF2-40B4-BE49-F238E27FC236}">
                <a16:creationId xmlns:a16="http://schemas.microsoft.com/office/drawing/2014/main" id="{58649F2D-0A86-4F3B-81AB-C4068794A0FF}"/>
              </a:ext>
            </a:extLst>
          </p:cNvPr>
          <p:cNvSpPr txBox="1"/>
          <p:nvPr/>
        </p:nvSpPr>
        <p:spPr>
          <a:xfrm>
            <a:off x="1" y="6273227"/>
            <a:ext cx="11530738" cy="646331"/>
          </a:xfrm>
          <a:prstGeom prst="rect">
            <a:avLst/>
          </a:prstGeom>
          <a:noFill/>
        </p:spPr>
        <p:txBody>
          <a:bodyPr wrap="square">
            <a:spAutoFit/>
          </a:bodyPr>
          <a:lstStyle/>
          <a:p>
            <a:pPr algn="ctr"/>
            <a:r>
              <a:rPr lang="en-US" sz="1800" dirty="0"/>
              <a:t>NEXUS can be used to identify highest risk areas across O</a:t>
            </a:r>
            <a:r>
              <a:rPr lang="en-US" sz="1800" baseline="-25000" dirty="0"/>
              <a:t>3</a:t>
            </a:r>
            <a:r>
              <a:rPr lang="en-US" sz="1800" dirty="0"/>
              <a:t>, PM</a:t>
            </a:r>
            <a:r>
              <a:rPr lang="en-US" sz="1800" baseline="-25000" dirty="0"/>
              <a:t>2.5</a:t>
            </a:r>
            <a:r>
              <a:rPr lang="en-US" sz="1800" dirty="0"/>
              <a:t>, and Air Toxics. </a:t>
            </a:r>
          </a:p>
          <a:p>
            <a:pPr algn="ctr"/>
            <a:r>
              <a:rPr lang="en-US" sz="1800" dirty="0"/>
              <a:t>Example map above is for Region 5</a:t>
            </a:r>
          </a:p>
        </p:txBody>
      </p:sp>
      <p:sp>
        <p:nvSpPr>
          <p:cNvPr id="12" name="TextBox 11">
            <a:extLst>
              <a:ext uri="{FF2B5EF4-FFF2-40B4-BE49-F238E27FC236}">
                <a16:creationId xmlns:a16="http://schemas.microsoft.com/office/drawing/2014/main" id="{A3F51C0C-4552-480A-9D7C-38E7EF846400}"/>
              </a:ext>
            </a:extLst>
          </p:cNvPr>
          <p:cNvSpPr txBox="1"/>
          <p:nvPr/>
        </p:nvSpPr>
        <p:spPr>
          <a:xfrm>
            <a:off x="1056168" y="128320"/>
            <a:ext cx="5625548" cy="584775"/>
          </a:xfrm>
          <a:prstGeom prst="rect">
            <a:avLst/>
          </a:prstGeom>
          <a:noFill/>
        </p:spPr>
        <p:txBody>
          <a:bodyPr wrap="square">
            <a:spAutoFit/>
          </a:bodyPr>
          <a:lstStyle/>
          <a:p>
            <a:pPr algn="ctr"/>
            <a:r>
              <a:rPr lang="en-US" altLang="zh-CN" sz="3200" dirty="0">
                <a:solidFill>
                  <a:schemeClr val="bg1"/>
                </a:solidFill>
                <a:latin typeface="Arial" panose="020B0604020202020204" pitchFamily="34" charset="0"/>
                <a:cs typeface="Arial" panose="020B0604020202020204" pitchFamily="34" charset="0"/>
              </a:rPr>
              <a:t>NEXUS – Detroit Example</a:t>
            </a:r>
            <a:endParaRPr lang="en-US" sz="3200" dirty="0"/>
          </a:p>
        </p:txBody>
      </p:sp>
      <p:sp>
        <p:nvSpPr>
          <p:cNvPr id="7" name="Slide Number Placeholder 6">
            <a:extLst>
              <a:ext uri="{FF2B5EF4-FFF2-40B4-BE49-F238E27FC236}">
                <a16:creationId xmlns:a16="http://schemas.microsoft.com/office/drawing/2014/main" id="{8EDA6E1A-600C-4680-BBB8-46AC83CAD409}"/>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8</a:t>
            </a:fld>
            <a:endParaRPr lang="en-US" dirty="0"/>
          </a:p>
        </p:txBody>
      </p:sp>
    </p:spTree>
    <p:extLst>
      <p:ext uri="{BB962C8B-B14F-4D97-AF65-F5344CB8AC3E}">
        <p14:creationId xmlns:p14="http://schemas.microsoft.com/office/powerpoint/2010/main" val="252380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61FB82D-D9B8-47AA-BC73-6E9C40E65D1A}"/>
              </a:ext>
            </a:extLst>
          </p:cNvPr>
          <p:cNvGraphicFramePr>
            <a:graphicFrameLocks noGrp="1"/>
          </p:cNvGraphicFramePr>
          <p:nvPr>
            <p:extLst>
              <p:ext uri="{D42A27DB-BD31-4B8C-83A1-F6EECF244321}">
                <p14:modId xmlns:p14="http://schemas.microsoft.com/office/powerpoint/2010/main" val="87475156"/>
              </p:ext>
            </p:extLst>
          </p:nvPr>
        </p:nvGraphicFramePr>
        <p:xfrm>
          <a:off x="391332" y="1895164"/>
          <a:ext cx="11409336" cy="2632544"/>
        </p:xfrm>
        <a:graphic>
          <a:graphicData uri="http://schemas.openxmlformats.org/drawingml/2006/table">
            <a:tbl>
              <a:tblPr firstRow="1" bandRow="1">
                <a:noFill/>
              </a:tblPr>
              <a:tblGrid>
                <a:gridCol w="574158">
                  <a:extLst>
                    <a:ext uri="{9D8B030D-6E8A-4147-A177-3AD203B41FA5}">
                      <a16:colId xmlns:a16="http://schemas.microsoft.com/office/drawing/2014/main" val="2233267017"/>
                    </a:ext>
                  </a:extLst>
                </a:gridCol>
                <a:gridCol w="1487915">
                  <a:extLst>
                    <a:ext uri="{9D8B030D-6E8A-4147-A177-3AD203B41FA5}">
                      <a16:colId xmlns:a16="http://schemas.microsoft.com/office/drawing/2014/main" val="1197941587"/>
                    </a:ext>
                  </a:extLst>
                </a:gridCol>
                <a:gridCol w="2895686">
                  <a:extLst>
                    <a:ext uri="{9D8B030D-6E8A-4147-A177-3AD203B41FA5}">
                      <a16:colId xmlns:a16="http://schemas.microsoft.com/office/drawing/2014/main" val="810618499"/>
                    </a:ext>
                  </a:extLst>
                </a:gridCol>
                <a:gridCol w="982797">
                  <a:extLst>
                    <a:ext uri="{9D8B030D-6E8A-4147-A177-3AD203B41FA5}">
                      <a16:colId xmlns:a16="http://schemas.microsoft.com/office/drawing/2014/main" val="1093839381"/>
                    </a:ext>
                  </a:extLst>
                </a:gridCol>
                <a:gridCol w="819056">
                  <a:extLst>
                    <a:ext uri="{9D8B030D-6E8A-4147-A177-3AD203B41FA5}">
                      <a16:colId xmlns:a16="http://schemas.microsoft.com/office/drawing/2014/main" val="1253869879"/>
                    </a:ext>
                  </a:extLst>
                </a:gridCol>
                <a:gridCol w="907263">
                  <a:extLst>
                    <a:ext uri="{9D8B030D-6E8A-4147-A177-3AD203B41FA5}">
                      <a16:colId xmlns:a16="http://schemas.microsoft.com/office/drawing/2014/main" val="2347247648"/>
                    </a:ext>
                  </a:extLst>
                </a:gridCol>
                <a:gridCol w="1175804">
                  <a:extLst>
                    <a:ext uri="{9D8B030D-6E8A-4147-A177-3AD203B41FA5}">
                      <a16:colId xmlns:a16="http://schemas.microsoft.com/office/drawing/2014/main" val="1627106746"/>
                    </a:ext>
                  </a:extLst>
                </a:gridCol>
                <a:gridCol w="1142757">
                  <a:extLst>
                    <a:ext uri="{9D8B030D-6E8A-4147-A177-3AD203B41FA5}">
                      <a16:colId xmlns:a16="http://schemas.microsoft.com/office/drawing/2014/main" val="4250504530"/>
                    </a:ext>
                  </a:extLst>
                </a:gridCol>
                <a:gridCol w="1423900">
                  <a:extLst>
                    <a:ext uri="{9D8B030D-6E8A-4147-A177-3AD203B41FA5}">
                      <a16:colId xmlns:a16="http://schemas.microsoft.com/office/drawing/2014/main" val="732662851"/>
                    </a:ext>
                  </a:extLst>
                </a:gridCol>
              </a:tblGrid>
              <a:tr h="562460">
                <a:tc>
                  <a:txBody>
                    <a:bodyPr/>
                    <a:lstStyle/>
                    <a:p>
                      <a:pPr algn="ctr" fontAlgn="b"/>
                      <a:r>
                        <a:rPr lang="en-US" sz="1600" b="1" i="0" u="none" strike="noStrike" cap="none" spc="0" dirty="0">
                          <a:solidFill>
                            <a:schemeClr val="tx1"/>
                          </a:solidFill>
                          <a:effectLst/>
                          <a:latin typeface="Calibri" panose="020F0502020204030204" pitchFamily="34" charset="0"/>
                        </a:rPr>
                        <a:t>STATE</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CBSA</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Annual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Daily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PM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Cancer Risk Rate (max)%</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779647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Cook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923960344"/>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Cuyahoga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Cleveland-Elyria, 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99.78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99.53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extLst>
                  <a:ext uri="{0D108BD9-81ED-4DB2-BD59-A6C34878D82A}">
                    <a16:rowId xmlns:a16="http://schemas.microsoft.com/office/drawing/2014/main" val="3545246655"/>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DuPage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98.73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858014005"/>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Wayne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Detroit-Warren-Dearborn,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99.84</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95.00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extLst>
                  <a:ext uri="{0D108BD9-81ED-4DB2-BD59-A6C34878D82A}">
                    <a16:rowId xmlns:a16="http://schemas.microsoft.com/office/drawing/2014/main" val="4009705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Kent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Grand Rapids-Wyoming,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68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97.92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96.71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extLst>
                  <a:ext uri="{0D108BD9-81ED-4DB2-BD59-A6C34878D82A}">
                    <a16:rowId xmlns:a16="http://schemas.microsoft.com/office/drawing/2014/main" val="420682952"/>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Lake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97.83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96.56</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544187507"/>
                  </a:ext>
                </a:extLst>
              </a:tr>
            </a:tbl>
          </a:graphicData>
        </a:graphic>
      </p:graphicFrame>
      <p:sp>
        <p:nvSpPr>
          <p:cNvPr id="10" name="Rectangle 9">
            <a:extLst>
              <a:ext uri="{FF2B5EF4-FFF2-40B4-BE49-F238E27FC236}">
                <a16:creationId xmlns:a16="http://schemas.microsoft.com/office/drawing/2014/main" id="{5B8C9E62-BE1B-4112-9DED-9D1A1A13A997}"/>
              </a:ext>
            </a:extLst>
          </p:cNvPr>
          <p:cNvSpPr/>
          <p:nvPr/>
        </p:nvSpPr>
        <p:spPr>
          <a:xfrm>
            <a:off x="1336084" y="4968234"/>
            <a:ext cx="9903416" cy="1477328"/>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highest risk areas across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Top CBSAs </a:t>
            </a:r>
            <a:r>
              <a:rPr lang="en-US" sz="1800" i="1" dirty="0">
                <a:latin typeface="Arial" panose="020B0604020202020204" pitchFamily="34" charset="0"/>
                <a:cs typeface="Arial" panose="020B0604020202020204" pitchFamily="34" charset="0"/>
              </a:rPr>
              <a:t>(using this approach) </a:t>
            </a:r>
            <a:r>
              <a:rPr lang="en-US" sz="1800" dirty="0">
                <a:latin typeface="Arial" panose="020B0604020202020204" pitchFamily="34" charset="0"/>
                <a:cs typeface="Arial" panose="020B0604020202020204" pitchFamily="34" charset="0"/>
              </a:rPr>
              <a:t>– Chicago, Cleveland, </a:t>
            </a:r>
            <a:r>
              <a:rPr lang="en-US" sz="1800" u="sng" dirty="0">
                <a:latin typeface="Arial" panose="020B0604020202020204" pitchFamily="34" charset="0"/>
                <a:cs typeface="Arial" panose="020B0604020202020204" pitchFamily="34" charset="0"/>
              </a:rPr>
              <a:t>Detroit</a:t>
            </a:r>
            <a:r>
              <a:rPr lang="en-US" sz="1800" dirty="0">
                <a:latin typeface="Arial" panose="020B0604020202020204" pitchFamily="34" charset="0"/>
                <a:cs typeface="Arial" panose="020B0604020202020204" pitchFamily="34" charset="0"/>
              </a:rPr>
              <a:t> and Grand Rapids</a:t>
            </a:r>
          </a:p>
        </p:txBody>
      </p:sp>
      <p:sp>
        <p:nvSpPr>
          <p:cNvPr id="11" name="Title 1">
            <a:extLst>
              <a:ext uri="{FF2B5EF4-FFF2-40B4-BE49-F238E27FC236}">
                <a16:creationId xmlns:a16="http://schemas.microsoft.com/office/drawing/2014/main" id="{9112E136-509F-4E08-B643-A6F2FF127EF1}"/>
              </a:ext>
            </a:extLst>
          </p:cNvPr>
          <p:cNvSpPr>
            <a:spLocks noGrp="1"/>
          </p:cNvSpPr>
          <p:nvPr>
            <p:ph type="title"/>
          </p:nvPr>
        </p:nvSpPr>
        <p:spPr>
          <a:xfrm>
            <a:off x="542442" y="214147"/>
            <a:ext cx="6448082" cy="501827"/>
          </a:xfrm>
        </p:spPr>
        <p:txBody>
          <a:bodyPr/>
          <a:lstStyle/>
          <a:p>
            <a:r>
              <a:rPr lang="en-US" altLang="zh-CN" sz="2800" dirty="0">
                <a:solidFill>
                  <a:schemeClr val="bg1"/>
                </a:solidFill>
                <a:latin typeface="Arial" panose="020B0604020202020204" pitchFamily="34" charset="0"/>
                <a:cs typeface="Arial" panose="020B0604020202020204" pitchFamily="34" charset="0"/>
              </a:rPr>
              <a:t>NEXUS - Highest MP Risk Areas in R5</a:t>
            </a:r>
            <a:br>
              <a:rPr lang="en-US" altLang="zh-CN" sz="2800" dirty="0">
                <a:solidFill>
                  <a:schemeClr val="bg1"/>
                </a:solidFill>
                <a:latin typeface="Arial" panose="020B0604020202020204" pitchFamily="34" charset="0"/>
                <a:cs typeface="Arial" panose="020B0604020202020204" pitchFamily="34" charset="0"/>
              </a:rPr>
            </a:br>
            <a:r>
              <a:rPr lang="en-US" altLang="zh-CN" sz="2800" dirty="0">
                <a:solidFill>
                  <a:schemeClr val="bg1"/>
                </a:solidFill>
                <a:latin typeface="Arial" panose="020B0604020202020204" pitchFamily="34" charset="0"/>
                <a:cs typeface="Arial" panose="020B0604020202020204" pitchFamily="34" charset="0"/>
              </a:rPr>
              <a:t> </a:t>
            </a:r>
            <a:r>
              <a:rPr lang="en-US" altLang="zh-CN" sz="2400" dirty="0">
                <a:solidFill>
                  <a:schemeClr val="bg1"/>
                </a:solidFill>
                <a:latin typeface="Arial" panose="020B0604020202020204" pitchFamily="34" charset="0"/>
                <a:cs typeface="Arial" panose="020B0604020202020204" pitchFamily="34" charset="0"/>
              </a:rPr>
              <a:t>(Data Query Module)</a:t>
            </a:r>
            <a:endParaRPr lang="en-US" sz="2400" dirty="0">
              <a:solidFill>
                <a:schemeClr val="bg1"/>
              </a:solidFill>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6751F640-58C7-4280-8D6B-4617D3EC1C8C}"/>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9</a:t>
            </a:fld>
            <a:endParaRPr lang="en-US" dirty="0"/>
          </a:p>
        </p:txBody>
      </p:sp>
    </p:spTree>
    <p:extLst>
      <p:ext uri="{BB962C8B-B14F-4D97-AF65-F5344CB8AC3E}">
        <p14:creationId xmlns:p14="http://schemas.microsoft.com/office/powerpoint/2010/main" val="1280019163"/>
      </p:ext>
    </p:extLst>
  </p:cSld>
  <p:clrMapOvr>
    <a:masterClrMapping/>
  </p:clrMapOvr>
</p:sld>
</file>

<file path=ppt/theme/theme1.xml><?xml version="1.0" encoding="utf-8"?>
<a:theme xmlns:a="http://schemas.openxmlformats.org/drawingml/2006/main" name="NAQC">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ADAC94C-7175-44B1-BD53-C5011CD8DEA3}">
  <ds:schemaRefs>
    <ds:schemaRef ds:uri="ESRI.ArcGIS.Mapping.OfficeIntegration.PowerPointInfo"/>
  </ds:schemaRefs>
</ds:datastoreItem>
</file>

<file path=customXml/itemProps2.xml><?xml version="1.0" encoding="utf-8"?>
<ds:datastoreItem xmlns:ds="http://schemas.openxmlformats.org/officeDocument/2006/customXml" ds:itemID="{B960BC66-EE36-429B-8EFB-E9469BA6A01B}">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3090</TotalTime>
  <Words>2810</Words>
  <Application>Microsoft Office PowerPoint</Application>
  <PresentationFormat>Widescreen</PresentationFormat>
  <Paragraphs>441</Paragraphs>
  <Slides>45</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微软雅黑</vt:lpstr>
      <vt:lpstr>黑体</vt:lpstr>
      <vt:lpstr>Arial</vt:lpstr>
      <vt:lpstr>Calibri</vt:lpstr>
      <vt:lpstr>Times New Roman</vt:lpstr>
      <vt:lpstr>Wingdings</vt:lpstr>
      <vt:lpstr>NAQC</vt:lpstr>
      <vt:lpstr>2_EMPA课题组模板</vt:lpstr>
      <vt:lpstr>Multi-Pollutant (MP) / NEXUS Briefing EPA Region 4 and Louisville Metro Air Pollution Control District </vt:lpstr>
      <vt:lpstr>PowerPoint Presentation</vt:lpstr>
      <vt:lpstr>Outline</vt:lpstr>
      <vt:lpstr>PowerPoint Presentation</vt:lpstr>
      <vt:lpstr>PowerPoint Presentation</vt:lpstr>
      <vt:lpstr>NEXUS - Expected Use</vt:lpstr>
      <vt:lpstr>NEXUS - Three Key Modules</vt:lpstr>
      <vt:lpstr>PowerPoint Presentation</vt:lpstr>
      <vt:lpstr>NEXUS - Highest MP Risk Areas in R5  (Data Query Module)</vt:lpstr>
      <vt:lpstr>PowerPoint Presentation</vt:lpstr>
      <vt:lpstr>PowerPoint Presentation</vt:lpstr>
      <vt:lpstr>PowerPoint Presentation</vt:lpstr>
      <vt:lpstr>PowerPoint Presentation</vt:lpstr>
      <vt:lpstr>NEXUS Tool - Steel Mills in Wayne County</vt:lpstr>
      <vt:lpstr>NEXUS Tool - EJ Indices in Wayne County</vt:lpstr>
      <vt:lpstr>NEXUS &amp; EJSCREEN</vt:lpstr>
      <vt:lpstr>NEXUS and EJSCREEN</vt:lpstr>
      <vt:lpstr>Multi-Pollutant Team</vt:lpstr>
      <vt:lpstr>Multi-Pollutant Team</vt:lpstr>
      <vt:lpstr>NEXUS - Recent Improvements and Planned Updates</vt:lpstr>
      <vt:lpstr>New “Proximity Analysis” Module (under development)</vt:lpstr>
      <vt:lpstr>Proximity Analysis: Select “Location” &amp; “Radius”</vt:lpstr>
      <vt:lpstr>Appendix “NEXUS 1.9”Demo</vt:lpstr>
      <vt:lpstr>“NEXUS 1.9” Demo: 2014 NEXUS Case</vt:lpstr>
      <vt:lpstr>“NEXUS 1.9”:   Quick Tutorial</vt:lpstr>
      <vt:lpstr>NEXUS Tool: On-line User’s Manual</vt:lpstr>
      <vt:lpstr>NEXUS Tool: Data Viewer Module</vt:lpstr>
      <vt:lpstr>Data Viewer: “Apply” New Selections</vt:lpstr>
      <vt:lpstr>NEXUS Update: New EJ Metric and Data</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“Monitoring Data/Site” Module</vt:lpstr>
      <vt:lpstr>NEXUS Update: “Source/Sector” Emissions Summary</vt:lpstr>
      <vt:lpstr>Data Viewer: EPA Region Table Generator</vt:lpstr>
      <vt:lpstr>Data Viewer: Data Search &amp; Filter</vt:lpstr>
      <vt:lpstr>Data Query Module: Overlaying Map  </vt:lpstr>
      <vt:lpstr>Data Query Module: Configure Data Query </vt:lpstr>
      <vt:lpstr>Data Query Module: Attribute Table </vt:lpstr>
      <vt:lpstr>Data Query Module: Attribute Table </vt:lpstr>
      <vt:lpstr>Data Input Module: Data Preview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Multi-Pollutant Briefing</dc:title>
  <dc:creator>Landis, Elizabeth</dc:creator>
  <cp:lastModifiedBy>Landis, Elizabeth</cp:lastModifiedBy>
  <cp:revision>13</cp:revision>
  <dcterms:created xsi:type="dcterms:W3CDTF">2021-04-26T17:48:21Z</dcterms:created>
  <dcterms:modified xsi:type="dcterms:W3CDTF">2021-08-25T18:20:14Z</dcterms:modified>
</cp:coreProperties>
</file>