
<file path=[Content_Types].xml><?xml version="1.0" encoding="utf-8"?>
<Types xmlns="http://schemas.openxmlformats.org/package/2006/content-types">
  <Default Extension="jpeg" ContentType="image/jpeg"/>
  <Default Extension="jxr" ContentType="image/pn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27" r:id="rId31"/>
  </p:sldMasterIdLst>
  <p:notesMasterIdLst>
    <p:notesMasterId r:id="rId85"/>
  </p:notesMasterIdLst>
  <p:handoutMasterIdLst>
    <p:handoutMasterId r:id="rId86"/>
  </p:handoutMasterIdLst>
  <p:sldIdLst>
    <p:sldId id="1089" r:id="rId32"/>
    <p:sldId id="1506" r:id="rId33"/>
    <p:sldId id="1249" r:id="rId34"/>
    <p:sldId id="1188" r:id="rId35"/>
    <p:sldId id="1520" r:id="rId36"/>
    <p:sldId id="1521" r:id="rId37"/>
    <p:sldId id="1522" r:id="rId38"/>
    <p:sldId id="1492" r:id="rId39"/>
    <p:sldId id="1509" r:id="rId40"/>
    <p:sldId id="1527" r:id="rId41"/>
    <p:sldId id="1534" r:id="rId42"/>
    <p:sldId id="1523" r:id="rId43"/>
    <p:sldId id="1533" r:id="rId44"/>
    <p:sldId id="1537" r:id="rId45"/>
    <p:sldId id="1538" r:id="rId46"/>
    <p:sldId id="1540" r:id="rId47"/>
    <p:sldId id="1379" r:id="rId48"/>
    <p:sldId id="1398" r:id="rId49"/>
    <p:sldId id="1429" r:id="rId50"/>
    <p:sldId id="1430" r:id="rId51"/>
    <p:sldId id="1431" r:id="rId52"/>
    <p:sldId id="1432" r:id="rId53"/>
    <p:sldId id="1468" r:id="rId54"/>
    <p:sldId id="1484" r:id="rId55"/>
    <p:sldId id="1483" r:id="rId56"/>
    <p:sldId id="1488" r:id="rId57"/>
    <p:sldId id="1434" r:id="rId58"/>
    <p:sldId id="1485" r:id="rId59"/>
    <p:sldId id="1486" r:id="rId60"/>
    <p:sldId id="1437" r:id="rId61"/>
    <p:sldId id="1438" r:id="rId62"/>
    <p:sldId id="1469" r:id="rId63"/>
    <p:sldId id="1470" r:id="rId64"/>
    <p:sldId id="1471" r:id="rId65"/>
    <p:sldId id="1426" r:id="rId66"/>
    <p:sldId id="1489" r:id="rId67"/>
    <p:sldId id="1495" r:id="rId68"/>
    <p:sldId id="1440" r:id="rId69"/>
    <p:sldId id="1472" r:id="rId70"/>
    <p:sldId id="1473" r:id="rId71"/>
    <p:sldId id="1496" r:id="rId72"/>
    <p:sldId id="1477" r:id="rId73"/>
    <p:sldId id="1478" r:id="rId74"/>
    <p:sldId id="1487" r:id="rId75"/>
    <p:sldId id="1481" r:id="rId76"/>
    <p:sldId id="1497" r:id="rId77"/>
    <p:sldId id="1480" r:id="rId78"/>
    <p:sldId id="1479" r:id="rId79"/>
    <p:sldId id="1490" r:id="rId80"/>
    <p:sldId id="1539" r:id="rId81"/>
    <p:sldId id="1491" r:id="rId82"/>
    <p:sldId id="1482" r:id="rId83"/>
    <p:sldId id="1174" r:id="rId84"/>
  </p:sldIdLst>
  <p:sldSz cx="12192000" cy="6858000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5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  <p:cmAuthor id="2" name="Jang, Carey" initials="JC" lastIdx="1" clrIdx="1">
    <p:extLst>
      <p:ext uri="{19B8F6BF-5375-455C-9EA6-DF929625EA0E}">
        <p15:presenceInfo xmlns:p15="http://schemas.microsoft.com/office/powerpoint/2012/main" userId="S::Jang.Carey@epa.gov::5dcdf613-9329-442e-aaa9-13ddf77a7a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3B700"/>
    <a:srgbClr val="AB8100"/>
    <a:srgbClr val="A87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83576" autoAdjust="0"/>
  </p:normalViewPr>
  <p:slideViewPr>
    <p:cSldViewPr snapToGrid="0">
      <p:cViewPr varScale="1">
        <p:scale>
          <a:sx n="91" d="100"/>
          <a:sy n="91" d="100"/>
        </p:scale>
        <p:origin x="10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84" Type="http://schemas.openxmlformats.org/officeDocument/2006/relationships/slide" Target="slides/slide53.xml"/><Relationship Id="rId89" Type="http://schemas.openxmlformats.org/officeDocument/2006/relationships/viewProps" Target="viewProps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5" Type="http://schemas.openxmlformats.org/officeDocument/2006/relationships/customXml" Target="../customXml/item5.xml"/><Relationship Id="rId90" Type="http://schemas.openxmlformats.org/officeDocument/2006/relationships/theme" Target="theme/theme1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slide" Target="slides/slide49.xml"/><Relationship Id="rId85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slide" Target="slides/slide5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slide" Target="slides/slide50.xml"/><Relationship Id="rId86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7" Type="http://schemas.openxmlformats.org/officeDocument/2006/relationships/customXml" Target="../customXml/item7.xml"/><Relationship Id="rId71" Type="http://schemas.openxmlformats.org/officeDocument/2006/relationships/slide" Target="slides/slide40.xml"/><Relationship Id="rId9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1.xml"/><Relationship Id="rId24" Type="http://schemas.openxmlformats.org/officeDocument/2006/relationships/customXml" Target="../customXml/item24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87" Type="http://schemas.openxmlformats.org/officeDocument/2006/relationships/commentAuthors" Target="commentAuthors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19" Type="http://schemas.openxmlformats.org/officeDocument/2006/relationships/customXml" Target="../customXml/item1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g, Carey" userId="5dcdf613-9329-442e-aaa9-13ddf77a7abf" providerId="ADAL" clId="{F2660DBB-E894-492C-9A12-888009CE6298}"/>
    <pc:docChg chg="custSel modSld">
      <pc:chgData name="Jang, Carey" userId="5dcdf613-9329-442e-aaa9-13ddf77a7abf" providerId="ADAL" clId="{F2660DBB-E894-492C-9A12-888009CE6298}" dt="2022-05-10T19:59:43.620" v="23" actId="20577"/>
      <pc:docMkLst>
        <pc:docMk/>
      </pc:docMkLst>
      <pc:sldChg chg="addSp delSp modSp mod">
        <pc:chgData name="Jang, Carey" userId="5dcdf613-9329-442e-aaa9-13ddf77a7abf" providerId="ADAL" clId="{F2660DBB-E894-492C-9A12-888009CE6298}" dt="2022-05-10T19:59:28.437" v="3" actId="478"/>
        <pc:sldMkLst>
          <pc:docMk/>
          <pc:sldMk cId="4161797247" sldId="1398"/>
        </pc:sldMkLst>
        <pc:picChg chg="add del mod">
          <ac:chgData name="Jang, Carey" userId="5dcdf613-9329-442e-aaa9-13ddf77a7abf" providerId="ADAL" clId="{F2660DBB-E894-492C-9A12-888009CE6298}" dt="2022-05-10T19:59:28.437" v="3" actId="478"/>
          <ac:picMkLst>
            <pc:docMk/>
            <pc:sldMk cId="4161797247" sldId="1398"/>
            <ac:picMk id="5" creationId="{9E405747-D108-4E9A-A626-F1B99A7E2E88}"/>
          </ac:picMkLst>
        </pc:picChg>
      </pc:sldChg>
      <pc:sldChg chg="modSp mod">
        <pc:chgData name="Jang, Carey" userId="5dcdf613-9329-442e-aaa9-13ddf77a7abf" providerId="ADAL" clId="{F2660DBB-E894-492C-9A12-888009CE6298}" dt="2022-05-10T19:59:43.620" v="23" actId="20577"/>
        <pc:sldMkLst>
          <pc:docMk/>
          <pc:sldMk cId="1160739263" sldId="1540"/>
        </pc:sldMkLst>
        <pc:spChg chg="mod">
          <ac:chgData name="Jang, Carey" userId="5dcdf613-9329-442e-aaa9-13ddf77a7abf" providerId="ADAL" clId="{F2660DBB-E894-492C-9A12-888009CE6298}" dt="2022-05-10T19:59:43.620" v="23" actId="20577"/>
          <ac:spMkLst>
            <pc:docMk/>
            <pc:sldMk cId="1160739263" sldId="1540"/>
            <ac:spMk id="4" creationId="{1B72A3C0-EB3D-49B0-A217-AF9C144DA685}"/>
          </ac:spMkLst>
        </pc:spChg>
      </pc:sldChg>
    </pc:docChg>
  </pc:docChgLst>
  <pc:docChgLst>
    <pc:chgData name="Landis, Elizabeth" userId="ab5a0f48-4954-4e8f-b852-9bcaf16ccf62" providerId="ADAL" clId="{5C626E05-3A9E-46CA-BE2A-AB66AE30EA1F}"/>
    <pc:docChg chg="addSld delSld">
      <pc:chgData name="Landis, Elizabeth" userId="ab5a0f48-4954-4e8f-b852-9bcaf16ccf62" providerId="ADAL" clId="{5C626E05-3A9E-46CA-BE2A-AB66AE30EA1F}" dt="2022-05-10T17:00:23.456" v="1" actId="2696"/>
      <pc:docMkLst>
        <pc:docMk/>
      </pc:docMkLst>
      <pc:sldChg chg="add del">
        <pc:chgData name="Landis, Elizabeth" userId="ab5a0f48-4954-4e8f-b852-9bcaf16ccf62" providerId="ADAL" clId="{5C626E05-3A9E-46CA-BE2A-AB66AE30EA1F}" dt="2022-05-10T17:00:23.456" v="1" actId="2696"/>
        <pc:sldMkLst>
          <pc:docMk/>
          <pc:sldMk cId="1195582280" sldId="154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2022-05-10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2022/5/10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316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78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69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99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44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84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562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05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8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79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00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2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17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0150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210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1934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617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162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60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939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6842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681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5022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8624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186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049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16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85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423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18268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62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3492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876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1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7212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497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0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180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901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5337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2023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4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mp"/><Relationship Id="rId5" Type="http://schemas.openxmlformats.org/officeDocument/2006/relationships/image" Target="../media/image37.tmp"/><Relationship Id="rId4" Type="http://schemas.openxmlformats.org/officeDocument/2006/relationships/image" Target="../media/image36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xr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Advanced Screening Tool: Briefing &amp; Live Demo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5306586"/>
            <a:ext cx="9144000" cy="95410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Beth Landis, HEID/Climate, International, &amp; Multi-Media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Carey Jang, AQAD/Air Quality Modeling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ADVANCE Regional Workgroup – 5/10/22</a:t>
            </a:r>
            <a:endParaRPr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705648" y="1663124"/>
            <a:ext cx="512248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National/Regional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6695046" y="1632421"/>
            <a:ext cx="512248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Proximity Analysis: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Community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97327D-3752-43D9-A23A-E6F7D65F4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1" y="2175006"/>
            <a:ext cx="4985403" cy="28031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42159A9B-9E63-4BD4-BA9A-7405DB1CE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775" y="2147484"/>
            <a:ext cx="4710033" cy="2830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1C611A2-4E34-4B64-979C-FE610B88ED9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E18DB-F2D3-495F-983E-A00172B0B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24" y="836344"/>
            <a:ext cx="11688896" cy="5616624"/>
          </a:xfrm>
        </p:spPr>
        <p:txBody>
          <a:bodyPr numCol="2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9/25/2020– AQAD &amp; HEID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11/3/2020 – MP Team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11/4/2020 – Air Toxics Group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12/10/2020 – AQPD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1/25/2021 –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1/28/2021 – SPPD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2/1/2021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4/12/2021 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5/17/2021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5/24/2021 – MP Team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6/29/2021 – ORD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7/12/2021–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7/19/2021 – 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8/10/2021– OAP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8/26/2021 – OAR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8/27/2021 - OP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8/30/2021 – OEJ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8/30/2021 - Region 4/Louisville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9/7/2021 – RO Air Division Directors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9/20/2021 – OAR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10/14/2021 – OP/NCEE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11/2/2021 – RO APMs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11/8/2021- RO APMs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11/16/2021 – R1 (RARE) Project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11/28/2021 – AQAD All-Hands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11/23/2021 – R3 NEXUS Beta Testers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2/15/22 – AQPD (NSRG, OPG &amp; SLPG)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2/17/22 – AT Strategy Mgmt &amp; Mitigation Team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3/15/22 – OID (CTPG)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4/26/22 – EPA NEXUS Beta Testing Team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4/28/22 – AQAD (AAMG)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5/3/22 – HEID &amp; AQAD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5/4/22 – Air Toxics Data Analysis Team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5/10/22 – ADVANCE Workgroup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5/26/22 - OAP/CCD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TBD – SPPD, MJOs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9950C2-70E9-4CB3-98A0-2D3C247F7019}"/>
              </a:ext>
            </a:extLst>
          </p:cNvPr>
          <p:cNvSpPr txBox="1">
            <a:spLocks/>
          </p:cNvSpPr>
          <p:nvPr/>
        </p:nvSpPr>
        <p:spPr bwMode="auto">
          <a:xfrm>
            <a:off x="1015999" y="41314"/>
            <a:ext cx="9454995" cy="6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sz="3600" b="1" kern="0" dirty="0">
                <a:solidFill>
                  <a:srgbClr val="FFFF00"/>
                </a:solidFill>
              </a:rPr>
              <a:t>NEXUS/MP: </a:t>
            </a:r>
            <a:r>
              <a:rPr lang="en-US" sz="3600" b="1" kern="0" dirty="0">
                <a:solidFill>
                  <a:schemeClr val="bg1"/>
                </a:solidFill>
              </a:rPr>
              <a:t>Briefings and Demos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A478573-2D42-4E44-A40E-B5FB9809DC27}"/>
              </a:ext>
            </a:extLst>
          </p:cNvPr>
          <p:cNvSpPr/>
          <p:nvPr/>
        </p:nvSpPr>
        <p:spPr bwMode="auto">
          <a:xfrm flipH="1">
            <a:off x="4259045" y="4718559"/>
            <a:ext cx="1836955" cy="1557917"/>
          </a:xfrm>
          <a:prstGeom prst="wedgeEllipseCallout">
            <a:avLst>
              <a:gd name="adj1" fmla="val 48554"/>
              <a:gd name="adj2" fmla="val 69052"/>
            </a:avLst>
          </a:prstGeom>
          <a:solidFill>
            <a:srgbClr val="1F497D">
              <a:lumMod val="40000"/>
              <a:lumOff val="6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0E1A33-2E4F-4C16-8A9E-256CB7BE009F}"/>
              </a:ext>
            </a:extLst>
          </p:cNvPr>
          <p:cNvSpPr txBox="1"/>
          <p:nvPr/>
        </p:nvSpPr>
        <p:spPr>
          <a:xfrm flipH="1">
            <a:off x="4308205" y="4968042"/>
            <a:ext cx="17877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“Fascinating… phenomenal… I’m blown away!”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Caroline Freeman (R4 ADD)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CF24902-AC5C-4EC9-A282-2FC548BA4C16}"/>
              </a:ext>
            </a:extLst>
          </p:cNvPr>
          <p:cNvSpPr/>
          <p:nvPr/>
        </p:nvSpPr>
        <p:spPr bwMode="auto">
          <a:xfrm>
            <a:off x="10058400" y="1072208"/>
            <a:ext cx="2060294" cy="2050531"/>
          </a:xfrm>
          <a:prstGeom prst="wedgeEllipseCallout">
            <a:avLst>
              <a:gd name="adj1" fmla="val -88434"/>
              <a:gd name="adj2" fmla="val -33049"/>
            </a:avLst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844626-C900-45D6-865F-C2F28DBAD03C}"/>
              </a:ext>
            </a:extLst>
          </p:cNvPr>
          <p:cNvSpPr txBox="1"/>
          <p:nvPr/>
        </p:nvSpPr>
        <p:spPr>
          <a:xfrm>
            <a:off x="10176728" y="1354938"/>
            <a:ext cx="19078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“Breathtaking… incredibly powerful… I feel like we discovered nuclear fusion!”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Joe Goffman (OAR Acting AA)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CB07C14-0C22-4F45-B531-7286D3CF155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77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Recent Updates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753150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 “2.2” (Dec. 2021)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Updated 2017 BenMAP risk and fused concentration data for PM &amp; O</a:t>
            </a:r>
            <a:r>
              <a:rPr lang="en-US" sz="2000" b="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Upgraded “Monitoring sites/data” module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“Proximity analysis module” prototype for MP risks and EJ screening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 “2.3” (Jan. 2022)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Includes updated 2017 air toxics risk data (received in Dec. 2021)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 “Proximity analysis module” for MP risks and EJ screening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 “2.4” (March 2022)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ncludes “Morbidity risk” in summary table and summary plot in “proximity analysis” module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“Map layers” tab in “Data Viewer” module to provide map overlaying for MP risks &amp; EJ indicators, PM</a:t>
            </a:r>
            <a:r>
              <a:rPr lang="en-US" sz="2000" b="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2.5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O</a:t>
            </a:r>
            <a:r>
              <a:rPr lang="en-US" sz="2000" b="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areas, Advance areas, Tribal areas, Class I areas, etc.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 “2.5” (April 2022)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“Select Sites” functions for user-defined locations (census tracts), monitoring sites, and emissions sector group under “Proximity Analysis” module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Consolidated “Data Query” module into “Data Viewer” module and added “Attribute Table” to view census tracts information of MP risk &amp; EJ attributes</a:t>
            </a:r>
          </a:p>
        </p:txBody>
      </p:sp>
    </p:spTree>
    <p:extLst>
      <p:ext uri="{BB962C8B-B14F-4D97-AF65-F5344CB8AC3E}">
        <p14:creationId xmlns:p14="http://schemas.microsoft.com/office/powerpoint/2010/main" val="2448120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EPA</a:t>
            </a: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Beta Testing Team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88905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Vision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We envision the EPA Beta Testing Team as a group of OAR and regional office members that see the benefit of NEXUS and plan to use it on a routine basis to assist in their job duties.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We would like feedback to help shape the direction of future tool development and ensure we are making updates and additions that are most beneficial to those Regions who are encouraging a multi-pollutant approach to air quality management.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We would like to identify specific applications to collaborate on with Regions, e.g.: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Select area with MP and potential EJ concerns and explore a MP approach using NEXUS.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Support EJ screening and related analysis for Federal permit or related action.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Participants from R1, R2, R3, R4, R5, R6, R8, R9 &amp; OAQPS</a:t>
            </a:r>
          </a:p>
        </p:txBody>
      </p:sp>
    </p:spTree>
    <p:extLst>
      <p:ext uri="{BB962C8B-B14F-4D97-AF65-F5344CB8AC3E}">
        <p14:creationId xmlns:p14="http://schemas.microsoft.com/office/powerpoint/2010/main" val="154155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EPA</a:t>
            </a: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Beta Testing Team Timeline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616625"/>
          </a:xfrm>
        </p:spPr>
        <p:txBody>
          <a:bodyPr>
            <a:normAutofit fontScale="925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5/9/22 – release NEXUS 3.0 and Quick Tutorial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5/18/22 - d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 NEXUS 3.0 to EPA Beta </a:t>
            </a: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 T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6/17/22 - r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eview and provide written comments on NEXUS 3.0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6/29/22 </a:t>
            </a: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eet to discuss NEXUS 3.0 comments </a:t>
            </a:r>
            <a:endParaRPr lang="en-US" sz="36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 – release updated version of NEXUS incorporating comments from </a:t>
            </a: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EPA B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 Testing </a:t>
            </a: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eam (assuming funding available)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Fall/Winter 2022 - update NEXUS with 2018 data, when available</a:t>
            </a:r>
          </a:p>
        </p:txBody>
      </p:sp>
    </p:spTree>
    <p:extLst>
      <p:ext uri="{BB962C8B-B14F-4D97-AF65-F5344CB8AC3E}">
        <p14:creationId xmlns:p14="http://schemas.microsoft.com/office/powerpoint/2010/main" val="2201333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Current and Potential Uses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889052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AAMG exploring use of NEXUS to inform assessment of the nation’s PM</a:t>
            </a:r>
            <a:r>
              <a:rPr lang="en-US" sz="2000" b="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2.5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monitoring network and determine if sites </a:t>
            </a: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in/near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communities with potential EJ concerns (driven by current PM NAAQS review)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AAMG noted that NEXUS could be useful in Regional review of their states’ Annual Monitoring Network Plans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 Risk Priority Areas: develop a list of high MP risk areas to share with Regions and engage in potential MP area projects/efforts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“Regional packets”— tabular and graphical data for each high MP risk area to discuss with Regions and determine which may be most ‘ripe’ for MP solutions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 area/Regional SIP planning efforts:  develop conceptual model information consistent with EPA’s SIP modeling guidance that addresses nature of air quality within the area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“Conceptual model” area packet—tabular and graphical data for each planning area to discuss with AQPD and/or Regions to be value added in AQ planning efforts and identify potential for MP considerations as part of these efforts.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6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 Screening with OID and AQPD: inform programs with an emphasis on Federal permitting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Possible EPA Regional Beta tester project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 with EPA Beta Testing Team to define additional uses of need/value to Regions</a:t>
            </a:r>
          </a:p>
        </p:txBody>
      </p:sp>
    </p:spTree>
    <p:extLst>
      <p:ext uri="{BB962C8B-B14F-4D97-AF65-F5344CB8AC3E}">
        <p14:creationId xmlns:p14="http://schemas.microsoft.com/office/powerpoint/2010/main" val="2219748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Next Steps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753150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EPA Beta Testing Team review and provide comments on NEXUS 3.0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if funding available for requested updates: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 comments and feedback from EPA Beta Testing Team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 “Climate risk” indicators (as 5</a:t>
            </a:r>
            <a:r>
              <a:rPr lang="en-US" sz="2400" b="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metric)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EJ/demographics data to be consistent with new “EJScreen 2.0” dataset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 top air toxic cancer risk drivers in the “proximity analysis” </a:t>
            </a: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module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latin typeface="Calibri" panose="020F0502020204030204" pitchFamily="34" charset="0"/>
                <a:ea typeface="Times New Roman" panose="02020603050405020304" pitchFamily="18" charset="0"/>
              </a:rPr>
              <a:t>Update</a:t>
            </a:r>
            <a:r>
              <a:rPr lang="en-US" sz="24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to 2018 MP platform (O</a:t>
            </a:r>
            <a:r>
              <a:rPr lang="en-US" sz="2400" b="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n-US" sz="24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PM</a:t>
            </a:r>
            <a:r>
              <a:rPr lang="en-US" sz="2400" b="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2.5</a:t>
            </a:r>
            <a:r>
              <a:rPr lang="en-US" sz="24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and Air Toxics data)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Explore the feasibility of developing a web-based NEXUS version (similar to EJScreen)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Briefings for OAQPS and OAR Management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8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34" y="92698"/>
            <a:ext cx="11813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Next Engagement for Advance Program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753150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feedback and recommendations regarding the following:</a:t>
            </a:r>
            <a:endParaRPr lang="en-US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products/deliverables that each area develops as part of the Advance Program?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areas expected to develop, gather or track emissions, air quality or other data as part of the Advance Program?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information is gathered or used by the Advance program and areas to inform discussions across areas on their emissions reduction efforts?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AQPD partner with particular areas to gather data and conduct assessments to inform their voluntary or other emissions reduction efforts?</a:t>
            </a:r>
            <a:endParaRPr lang="en-US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39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“NEXUS 3.0” Live Demo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35E8B8-4E5F-4BBA-93D5-1A4CBA871DA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10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" y="2117190"/>
            <a:ext cx="11468099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3.0”Beta Release Version: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257176" y="3787036"/>
            <a:ext cx="1166812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Download “NEXUS” tool: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 “NEXUS 3.0” package (“NEXUS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3.0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Setup.exe” &amp; 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3.0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Data.exe”: run both “*.exe” files to install) can be downloaded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84" charset="-128"/>
                <a:cs typeface="+mn-cs"/>
              </a:rPr>
              <a:t>at EPA’s new FTP site: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	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https://gaftp.epa.gov/aqmg/cjang/NEXUS/NEXUS-</a:t>
            </a:r>
            <a:r>
              <a:rPr lang="en-US" sz="2400" i="1" u="sng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3.0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lvl="0" indent="-6302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“Power Broker” (limited installation privilege) to install “NEXUS tool” at EPA’s PCs; Please check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\result\*)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to see if NEXUS 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tool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&amp; input dataset have been installed successfully. I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 feasible, please u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n-install previous version 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first to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ensure a successful installation.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254F8B0-B3DD-465A-98C0-3D38BC6FA2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EE6A6-2CCE-4EE8-BE73-C77BFC988276}"/>
              </a:ext>
            </a:extLst>
          </p:cNvPr>
          <p:cNvSpPr txBox="1"/>
          <p:nvPr/>
        </p:nvSpPr>
        <p:spPr>
          <a:xfrm>
            <a:off x="6467475" y="6429785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OAQPS Multi-Pollutant team, 5/03/2022</a:t>
            </a: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937545F-94A6-4D2A-895A-67F6B8246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01" y="770354"/>
            <a:ext cx="9261772" cy="57886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1568401" y="1224312"/>
            <a:ext cx="996696" cy="232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10043922" y="1224312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7531545" y="1874322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565097" y="2120797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B35D6B-47CD-46BA-8FE8-32B903E78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453" y="770354"/>
            <a:ext cx="771494" cy="202614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496C00-D3E1-4C97-A148-331CD9768E7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5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F8DE-9C8D-429E-BA3A-C2D899A1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Multi-Pollutant Team Members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D8F7F3-323E-47AE-B9CC-85DAB05C1085}"/>
              </a:ext>
            </a:extLst>
          </p:cNvPr>
          <p:cNvSpPr txBox="1">
            <a:spLocks/>
          </p:cNvSpPr>
          <p:nvPr/>
        </p:nvSpPr>
        <p:spPr bwMode="auto">
          <a:xfrm>
            <a:off x="1020725" y="1270000"/>
            <a:ext cx="5368043" cy="50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Beth Landis / Kimber Scavo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Matt Woody / Kelly Rimer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Robin Langdon / Darryl Weatherhead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Sara Terry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Carrie Wheeler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 Pinder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Chris Davis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Amanda Kaufman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James Payne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Loren Fox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43015C4-6471-49D2-8081-64DBB4B98D31}"/>
              </a:ext>
            </a:extLst>
          </p:cNvPr>
          <p:cNvSpPr txBox="1">
            <a:spLocks/>
          </p:cNvSpPr>
          <p:nvPr/>
        </p:nvSpPr>
        <p:spPr bwMode="auto">
          <a:xfrm>
            <a:off x="6299200" y="1269999"/>
            <a:ext cx="4396874" cy="503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ea typeface="ＭＳ Ｐゴシック"/>
              </a:rPr>
              <a:t>AQAD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Carey Jang / Tyler Fox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Jim Kelly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Shannon Koplitz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Joe Mangino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Jeanette Reyes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AQPD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Rich Damberg / Megan Brachtl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Mia South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SPPD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Lisa Conner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B595C53-3B9D-4D45-88AF-D68062CF7AF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745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5AA43A5-9065-4E07-9FF1-67575B9BA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71" y="855155"/>
            <a:ext cx="11092836" cy="6002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644205" y="1618400"/>
            <a:ext cx="1793467" cy="32314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289479" y="2980760"/>
            <a:ext cx="3131112" cy="866703"/>
          </a:xfrm>
          <a:prstGeom prst="wedgeRoundRectCallout">
            <a:avLst>
              <a:gd name="adj1" fmla="val -77587"/>
              <a:gd name="adj2" fmla="val -294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660495" y="4899749"/>
            <a:ext cx="1775277" cy="136672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143375" y="4442688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660495" y="956345"/>
            <a:ext cx="1478698" cy="169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2468005" y="1139099"/>
            <a:ext cx="776354" cy="15951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106278" y="803484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Switch between 2 key modules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3577667" y="1572107"/>
            <a:ext cx="2518333" cy="302004"/>
          </a:xfrm>
          <a:prstGeom prst="wedgeRoundRectCallout">
            <a:avLst>
              <a:gd name="adj1" fmla="val -64097"/>
              <a:gd name="adj2" fmla="val -148778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NEXUS project file name </a:t>
            </a: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B9A1DFF6-6FD1-41AB-B448-9A977F38BD7F}"/>
              </a:ext>
            </a:extLst>
          </p:cNvPr>
          <p:cNvSpPr/>
          <p:nvPr/>
        </p:nvSpPr>
        <p:spPr>
          <a:xfrm>
            <a:off x="3289479" y="2157668"/>
            <a:ext cx="3764627" cy="564502"/>
          </a:xfrm>
          <a:prstGeom prst="wedgeRoundRectCallout">
            <a:avLst>
              <a:gd name="adj1" fmla="val -77474"/>
              <a:gd name="adj2" fmla="val -109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desired ambient data (DV) year (2013-2020)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F9BB39-81DE-4FB9-A169-E6563F3C8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95" y="837350"/>
            <a:ext cx="513842" cy="118995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35EB871-EBDA-4CFE-8CBE-F67E9556BE9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79B14D9-DB5D-4CAC-9DB7-F4CA1CB47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2"/>
          <a:stretch/>
        </p:blipFill>
        <p:spPr>
          <a:xfrm>
            <a:off x="591048" y="743859"/>
            <a:ext cx="11385634" cy="6157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568081" y="1620361"/>
            <a:ext cx="1081636" cy="1060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564645" y="1716198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497724" y="6640086"/>
            <a:ext cx="460153" cy="1236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356314" y="5905518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591047" y="1555617"/>
            <a:ext cx="1900362" cy="14251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591047" y="2976971"/>
            <a:ext cx="1900362" cy="122698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591047" y="4203960"/>
            <a:ext cx="1900362" cy="152680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567100" y="3984117"/>
            <a:ext cx="1082617" cy="792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573716" y="3537610"/>
            <a:ext cx="1076001" cy="35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251593" y="839569"/>
            <a:ext cx="3910957" cy="527164"/>
          </a:xfrm>
          <a:prstGeom prst="wedgeRoundRectCallout">
            <a:avLst>
              <a:gd name="adj1" fmla="val -62395"/>
              <a:gd name="adj2" fmla="val 17142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“Check” boxes to add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remove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“Ambient” and/or “Risk” selections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2567101" y="2741966"/>
            <a:ext cx="1082616" cy="743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861429" y="4776631"/>
            <a:ext cx="4203305" cy="954135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“Slider bars” allow to select &amp; adjust “Ambient” and/or “Risk” threshold levels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display corresponding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color map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10138357" y="654259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1F55360-B330-47EC-BADA-B142368C0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47" y="743859"/>
            <a:ext cx="617837" cy="14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97DFAB9-F0D0-415D-A4A1-4D92B4C19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7"/>
          <a:stretch/>
        </p:blipFill>
        <p:spPr>
          <a:xfrm>
            <a:off x="646125" y="825230"/>
            <a:ext cx="10880622" cy="59162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53" y="54115"/>
            <a:ext cx="10002747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EJ/Demographics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665254" y="5580404"/>
            <a:ext cx="1837422" cy="8716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488007"/>
            <a:ext cx="2484960" cy="13122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181414"/>
            <a:ext cx="3349484" cy="20228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828DC2B5-BA7B-460E-8AA5-59DA1DEDDDF8}"/>
              </a:ext>
            </a:extLst>
          </p:cNvPr>
          <p:cNvSpPr/>
          <p:nvPr/>
        </p:nvSpPr>
        <p:spPr>
          <a:xfrm>
            <a:off x="6251138" y="4976746"/>
            <a:ext cx="3914086" cy="1056024"/>
          </a:xfrm>
          <a:prstGeom prst="wedgeRoundRectCallout">
            <a:avLst>
              <a:gd name="adj1" fmla="val -60968"/>
              <a:gd name="adj2" fmla="val -122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EJ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/Demographic metric is displayed with “green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A382CD-E414-403E-BDAF-81F3DF73A916}"/>
              </a:ext>
            </a:extLst>
          </p:cNvPr>
          <p:cNvCxnSpPr>
            <a:cxnSpLocks/>
          </p:cNvCxnSpPr>
          <p:nvPr/>
        </p:nvCxnSpPr>
        <p:spPr bwMode="auto">
          <a:xfrm flipV="1">
            <a:off x="4844173" y="5346127"/>
            <a:ext cx="1416490" cy="9412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D805C4A5-67D6-4169-B77A-E8C811A1E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53" y="825230"/>
            <a:ext cx="506019" cy="117183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D418F8B-7F69-4A02-B368-4762DA43580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9D49B9E0-89C2-4CBC-A7A5-F02A7AFE4B00}"/>
              </a:ext>
            </a:extLst>
          </p:cNvPr>
          <p:cNvSpPr/>
          <p:nvPr/>
        </p:nvSpPr>
        <p:spPr bwMode="auto">
          <a:xfrm>
            <a:off x="3314164" y="786482"/>
            <a:ext cx="8814918" cy="58322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110B5B0-765E-46B3-A30F-A8783E9A5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" y="785817"/>
            <a:ext cx="2803906" cy="4993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“Reset”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10119479" y="657108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6135D829-0032-4EF1-9638-048741FD3F85}"/>
              </a:ext>
            </a:extLst>
          </p:cNvPr>
          <p:cNvSpPr/>
          <p:nvPr/>
        </p:nvSpPr>
        <p:spPr bwMode="auto">
          <a:xfrm>
            <a:off x="2848973" y="3065694"/>
            <a:ext cx="422917" cy="4630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4227157-C3A0-4293-93C3-C313D6CC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746" y="883374"/>
            <a:ext cx="4376202" cy="2281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C3E626B-0714-4E91-9B34-5F7A50E1B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816" y="870589"/>
            <a:ext cx="4397980" cy="22947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DC3450A-1CDD-4898-A330-3298CEB1B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817" y="3394506"/>
            <a:ext cx="4397978" cy="23034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179D4A5-7FA9-4FBA-819F-6D32DB133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989" y="5742515"/>
            <a:ext cx="2361905" cy="8761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987989" y="5482100"/>
            <a:ext cx="746067" cy="23368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B05C6A0-0A37-408D-AAE0-B2D8FEA9FC71}"/>
              </a:ext>
            </a:extLst>
          </p:cNvPr>
          <p:cNvSpPr/>
          <p:nvPr/>
        </p:nvSpPr>
        <p:spPr>
          <a:xfrm>
            <a:off x="1981961" y="5741093"/>
            <a:ext cx="2361905" cy="8395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Speech Bubble: Rectangle with Corners Rounded 4">
            <a:extLst>
              <a:ext uri="{FF2B5EF4-FFF2-40B4-BE49-F238E27FC236}">
                <a16:creationId xmlns:a16="http://schemas.microsoft.com/office/drawing/2014/main" id="{585F41CA-82CB-4B99-B55A-D29A63CCA757}"/>
              </a:ext>
            </a:extLst>
          </p:cNvPr>
          <p:cNvSpPr/>
          <p:nvPr/>
        </p:nvSpPr>
        <p:spPr>
          <a:xfrm>
            <a:off x="1695504" y="4456048"/>
            <a:ext cx="1504188" cy="637080"/>
          </a:xfrm>
          <a:prstGeom prst="wedgeRoundRectCallout">
            <a:avLst>
              <a:gd name="adj1" fmla="val 4381"/>
              <a:gd name="adj2" fmla="val 10539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41" name="云形 40">
            <a:extLst>
              <a:ext uri="{FF2B5EF4-FFF2-40B4-BE49-F238E27FC236}">
                <a16:creationId xmlns:a16="http://schemas.microsoft.com/office/drawing/2014/main" id="{7BDBE075-82AB-4C77-B08C-83FDE14921E4}"/>
              </a:ext>
            </a:extLst>
          </p:cNvPr>
          <p:cNvSpPr/>
          <p:nvPr/>
        </p:nvSpPr>
        <p:spPr bwMode="auto">
          <a:xfrm>
            <a:off x="5672556" y="834836"/>
            <a:ext cx="1841857" cy="682120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0000FF"/>
                </a:solidFill>
                <a:latin typeface="Arial" charset="0"/>
                <a:ea typeface="宋体" pitchFamily="2" charset="-122"/>
              </a:rPr>
              <a:t>default configuration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云形 45">
            <a:extLst>
              <a:ext uri="{FF2B5EF4-FFF2-40B4-BE49-F238E27FC236}">
                <a16:creationId xmlns:a16="http://schemas.microsoft.com/office/drawing/2014/main" id="{7F4E2307-5282-4556-B972-A3F1BC5A4738}"/>
              </a:ext>
            </a:extLst>
          </p:cNvPr>
          <p:cNvSpPr/>
          <p:nvPr/>
        </p:nvSpPr>
        <p:spPr bwMode="auto">
          <a:xfrm>
            <a:off x="9995482" y="834836"/>
            <a:ext cx="1587248" cy="621272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宋体" pitchFamily="2" charset="-122"/>
              </a:rPr>
              <a:t>risk-based value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7" name="云形 46">
            <a:extLst>
              <a:ext uri="{FF2B5EF4-FFF2-40B4-BE49-F238E27FC236}">
                <a16:creationId xmlns:a16="http://schemas.microsoft.com/office/drawing/2014/main" id="{6D15581B-F6D9-4351-B0DC-4D3031642001}"/>
              </a:ext>
            </a:extLst>
          </p:cNvPr>
          <p:cNvSpPr/>
          <p:nvPr/>
        </p:nvSpPr>
        <p:spPr bwMode="auto">
          <a:xfrm>
            <a:off x="5334000" y="3394506"/>
            <a:ext cx="2008084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宋体" pitchFamily="2" charset="-122"/>
              </a:rPr>
              <a:t>risk-based in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F5EA98E2-E946-4FEC-92FA-B0C3C3EED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0235" y="3718364"/>
            <a:ext cx="2419048" cy="1257143"/>
          </a:xfrm>
          <a:prstGeom prst="rect">
            <a:avLst/>
          </a:prstGeom>
        </p:spPr>
      </p:pic>
      <p:sp>
        <p:nvSpPr>
          <p:cNvPr id="40" name="云形 39">
            <a:extLst>
              <a:ext uri="{FF2B5EF4-FFF2-40B4-BE49-F238E27FC236}">
                <a16:creationId xmlns:a16="http://schemas.microsoft.com/office/drawing/2014/main" id="{CEF1F58B-0435-415F-A210-3C76F130839A}"/>
              </a:ext>
            </a:extLst>
          </p:cNvPr>
          <p:cNvSpPr/>
          <p:nvPr/>
        </p:nvSpPr>
        <p:spPr bwMode="auto">
          <a:xfrm>
            <a:off x="8940801" y="5126168"/>
            <a:ext cx="2706772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0000FF"/>
                </a:solidFill>
                <a:latin typeface="Arial" charset="0"/>
                <a:ea typeface="宋体" pitchFamily="2" charset="-122"/>
              </a:rPr>
              <a:t>risk-based in desired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9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  <p:bldP spid="9" grpId="0" animBg="1"/>
      <p:bldP spid="25" grpId="0" animBg="1"/>
      <p:bldP spid="37" grpId="0" animBg="1"/>
      <p:bldP spid="41" grpId="0" animBg="1"/>
      <p:bldP spid="46" grpId="0" animBg="1"/>
      <p:bldP spid="47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4EE37C0-942C-45CE-96A6-8542866F3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8" y="853556"/>
            <a:ext cx="10916348" cy="59187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Layers menu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261037" y="4206241"/>
            <a:ext cx="3201259" cy="1403548"/>
          </a:xfrm>
          <a:prstGeom prst="wedgeRoundRectCallout">
            <a:avLst>
              <a:gd name="adj1" fmla="val 18626"/>
              <a:gd name="adj2" fmla="val -970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“Map Layers” menu: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Provide (show/hide) map overlaps of various areas, AQ metrics and boundary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DAD6FBCE-3F3E-4E21-B018-72066BC34F50}"/>
              </a:ext>
            </a:extLst>
          </p:cNvPr>
          <p:cNvSpPr/>
          <p:nvPr/>
        </p:nvSpPr>
        <p:spPr>
          <a:xfrm>
            <a:off x="3638941" y="1007917"/>
            <a:ext cx="3800949" cy="405247"/>
          </a:xfrm>
          <a:prstGeom prst="wedgeRoundRectCallout">
            <a:avLst>
              <a:gd name="adj1" fmla="val -61547"/>
              <a:gd name="adj2" fmla="val 12767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to close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“Map Layers” menu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F180D61-7461-43A5-BB4C-753908EFC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48" y="853556"/>
            <a:ext cx="506019" cy="117183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585CDA4-4F57-4F54-87D7-4CED3A4D118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187671D-BF02-4D65-A8AF-B19C17716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42" y="904410"/>
            <a:ext cx="10549498" cy="57097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4924806" y="840709"/>
            <a:ext cx="3408671" cy="851290"/>
          </a:xfrm>
          <a:prstGeom prst="wedgeRoundRectCallout">
            <a:avLst>
              <a:gd name="adj1" fmla="val -76710"/>
              <a:gd name="adj2" fmla="val 38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“Base Map” menu: Change boundary lines and background map (e.g., “Google Map”)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BB440F13-6021-4FBA-98F0-8693071A7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603" y="3617495"/>
            <a:ext cx="2224306" cy="3083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184265" y="5816016"/>
            <a:ext cx="2889751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“color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color &amp; transparency</a:t>
            </a: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9066560" y="4997642"/>
            <a:ext cx="2058640" cy="546547"/>
          </a:xfrm>
          <a:prstGeom prst="wedgeRoundRectCallout">
            <a:avLst>
              <a:gd name="adj1" fmla="val -22810"/>
              <a:gd name="adj2" fmla="val -1672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“Right-click” map to save map image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49CCB6-998B-4629-9DBF-100E696C985C}"/>
              </a:ext>
            </a:extLst>
          </p:cNvPr>
          <p:cNvSpPr/>
          <p:nvPr/>
        </p:nvSpPr>
        <p:spPr bwMode="auto">
          <a:xfrm>
            <a:off x="5099603" y="3948546"/>
            <a:ext cx="916733" cy="13508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E6CD82-87D2-4F1B-A9FE-5CE21B0CB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515" y="2514714"/>
            <a:ext cx="2238095" cy="1828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58CC298-5CA1-4854-8BE9-63EC4B31C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42" y="904410"/>
            <a:ext cx="506019" cy="117183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D76E4A9-223F-4324-A62D-7403E683E8B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5FE00A-1C76-449E-944F-422620783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74" y="957276"/>
            <a:ext cx="10948132" cy="59166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MP Risk Ranking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277044" y="976412"/>
            <a:ext cx="3509555" cy="673211"/>
          </a:xfrm>
          <a:prstGeom prst="wedgeRoundRectCallout">
            <a:avLst>
              <a:gd name="adj1" fmla="val 92055"/>
              <a:gd name="adj2" fmla="val 550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“CBSA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Risk Ranking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”: provide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risk ranking by CBSA or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BBE550D-3B53-41EE-BF9E-7ABDAE822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468" y="1928649"/>
            <a:ext cx="6093152" cy="45909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8E4C36-141D-47A7-A49A-26F3AD5FBDD9}"/>
              </a:ext>
            </a:extLst>
          </p:cNvPr>
          <p:cNvSpPr/>
          <p:nvPr/>
        </p:nvSpPr>
        <p:spPr>
          <a:xfrm>
            <a:off x="3797467" y="1928649"/>
            <a:ext cx="6093151" cy="45642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480D8CA-A0A5-45A7-923C-EB599FCF6453}"/>
              </a:ext>
            </a:extLst>
          </p:cNvPr>
          <p:cNvSpPr/>
          <p:nvPr/>
        </p:nvSpPr>
        <p:spPr>
          <a:xfrm>
            <a:off x="6548845" y="967268"/>
            <a:ext cx="3509555" cy="673211"/>
          </a:xfrm>
          <a:prstGeom prst="wedgeRoundRectCallout">
            <a:avLst>
              <a:gd name="adj1" fmla="val -52887"/>
              <a:gd name="adj2" fmla="val 1580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box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include EJ index as part of CBSA ranking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E99836-3DCC-4D81-8EC5-8658A83E4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94" y="955280"/>
            <a:ext cx="506019" cy="117183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5E754010-618B-4AB3-9ED3-9844BCC2FB6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8DFB5B5-BE44-41D4-A5C7-28DA8251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92" y="751430"/>
            <a:ext cx="10954661" cy="56783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B42C6FD-7229-4E05-B1BB-584F5BB4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32" y="2608867"/>
            <a:ext cx="3804711" cy="16459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B41E58-2186-4091-826A-16CCA50BD7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6" b="59411"/>
          <a:stretch/>
        </p:blipFill>
        <p:spPr>
          <a:xfrm>
            <a:off x="7913596" y="2250003"/>
            <a:ext cx="3763238" cy="162798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F8AFB67-A812-4A52-86A8-80410F79AC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-223" r="826" b="61652"/>
          <a:stretch/>
        </p:blipFill>
        <p:spPr>
          <a:xfrm>
            <a:off x="5119574" y="4462074"/>
            <a:ext cx="4541620" cy="178794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4B6FF71-9250-42C3-A32A-ECBE4FE77D36}"/>
              </a:ext>
            </a:extLst>
          </p:cNvPr>
          <p:cNvSpPr/>
          <p:nvPr/>
        </p:nvSpPr>
        <p:spPr>
          <a:xfrm>
            <a:off x="2937506" y="2621149"/>
            <a:ext cx="3763238" cy="1687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835D1D1-B305-477D-983E-8C5EBFA0443A}"/>
              </a:ext>
            </a:extLst>
          </p:cNvPr>
          <p:cNvSpPr/>
          <p:nvPr/>
        </p:nvSpPr>
        <p:spPr>
          <a:xfrm>
            <a:off x="7913596" y="2217493"/>
            <a:ext cx="3763238" cy="1660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5A26D09-31A0-497C-8B1B-56A175973856}"/>
              </a:ext>
            </a:extLst>
          </p:cNvPr>
          <p:cNvSpPr/>
          <p:nvPr/>
        </p:nvSpPr>
        <p:spPr>
          <a:xfrm>
            <a:off x="5119574" y="4450803"/>
            <a:ext cx="4541620" cy="1799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C265509-91A3-4E6C-9076-0DD00EE17BDB}"/>
              </a:ext>
            </a:extLst>
          </p:cNvPr>
          <p:cNvSpPr/>
          <p:nvPr/>
        </p:nvSpPr>
        <p:spPr>
          <a:xfrm>
            <a:off x="6834433" y="1677187"/>
            <a:ext cx="1451728" cy="2611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Straight Arrow Connector 15">
            <a:extLst>
              <a:ext uri="{FF2B5EF4-FFF2-40B4-BE49-F238E27FC236}">
                <a16:creationId xmlns:a16="http://schemas.microsoft.com/office/drawing/2014/main" id="{42FFD7C7-D7E5-4189-A351-F0E6BB176AB1}"/>
              </a:ext>
            </a:extLst>
          </p:cNvPr>
          <p:cNvCxnSpPr>
            <a:cxnSpLocks/>
            <a:stCxn id="28" idx="2"/>
            <a:endCxn id="25" idx="0"/>
          </p:cNvCxnSpPr>
          <p:nvPr/>
        </p:nvCxnSpPr>
        <p:spPr bwMode="auto">
          <a:xfrm flipH="1">
            <a:off x="4819125" y="1938298"/>
            <a:ext cx="2741172" cy="6828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15">
            <a:extLst>
              <a:ext uri="{FF2B5EF4-FFF2-40B4-BE49-F238E27FC236}">
                <a16:creationId xmlns:a16="http://schemas.microsoft.com/office/drawing/2014/main" id="{9EFA08D5-88C1-413C-BA28-5BF931CD4F29}"/>
              </a:ext>
            </a:extLst>
          </p:cNvPr>
          <p:cNvCxnSpPr>
            <a:cxnSpLocks/>
            <a:stCxn id="28" idx="2"/>
            <a:endCxn id="26" idx="0"/>
          </p:cNvCxnSpPr>
          <p:nvPr/>
        </p:nvCxnSpPr>
        <p:spPr bwMode="auto">
          <a:xfrm>
            <a:off x="7560297" y="1938298"/>
            <a:ext cx="2234918" cy="2791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15">
            <a:extLst>
              <a:ext uri="{FF2B5EF4-FFF2-40B4-BE49-F238E27FC236}">
                <a16:creationId xmlns:a16="http://schemas.microsoft.com/office/drawing/2014/main" id="{0AB5D36E-3865-43AD-9E12-D564546DF9C6}"/>
              </a:ext>
            </a:extLst>
          </p:cNvPr>
          <p:cNvCxnSpPr>
            <a:cxnSpLocks/>
            <a:stCxn id="28" idx="2"/>
            <a:endCxn id="27" idx="0"/>
          </p:cNvCxnSpPr>
          <p:nvPr/>
        </p:nvCxnSpPr>
        <p:spPr bwMode="auto">
          <a:xfrm flipH="1">
            <a:off x="7390384" y="1938298"/>
            <a:ext cx="169913" cy="25125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6821370" y="1069840"/>
            <a:ext cx="4855464" cy="427541"/>
          </a:xfrm>
          <a:prstGeom prst="wedgeRoundRectCallout">
            <a:avLst>
              <a:gd name="adj1" fmla="val -44330"/>
              <a:gd name="adj2" fmla="val 856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A9DA44-000E-478A-9439-923D73DB9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92" y="787998"/>
            <a:ext cx="714030" cy="165354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C88557C1-D992-4713-A457-D999E238684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10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2D1AB29-7BF6-4155-9222-C155DA77B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449" y="3901592"/>
            <a:ext cx="4586987" cy="28399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7D0040-A74D-456C-84DC-D89635BAE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369" y="824522"/>
            <a:ext cx="4797912" cy="2998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C3E98D2-9D9F-40FD-9654-B79043511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96" y="824523"/>
            <a:ext cx="4797912" cy="29986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638544" y="4275950"/>
            <a:ext cx="3427541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EPA Region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State: NC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Louisville CBSA (KY/IN) 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E7494A22-7294-41B3-BB01-3412AB77A542}"/>
              </a:ext>
            </a:extLst>
          </p:cNvPr>
          <p:cNvSpPr/>
          <p:nvPr/>
        </p:nvSpPr>
        <p:spPr>
          <a:xfrm>
            <a:off x="3692167" y="1303276"/>
            <a:ext cx="1282505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037B8EC-D0F6-460B-B681-BE11935CB42F}"/>
              </a:ext>
            </a:extLst>
          </p:cNvPr>
          <p:cNvSpPr/>
          <p:nvPr/>
        </p:nvSpPr>
        <p:spPr>
          <a:xfrm>
            <a:off x="9458804" y="1303276"/>
            <a:ext cx="132104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2E96327-A284-46B7-878A-87B1B953F6BE}"/>
              </a:ext>
            </a:extLst>
          </p:cNvPr>
          <p:cNvSpPr/>
          <p:nvPr/>
        </p:nvSpPr>
        <p:spPr>
          <a:xfrm>
            <a:off x="6674584" y="4353886"/>
            <a:ext cx="1328513" cy="1929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AAABE98-E478-499C-B314-39CA49012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56" y="853097"/>
            <a:ext cx="361260" cy="83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7465F73-85BB-4B7C-9F93-C6787B73A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088" y="853097"/>
            <a:ext cx="361260" cy="836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6F60DB8-8ADD-4FBB-A010-DA6956282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584" y="3921279"/>
            <a:ext cx="361260" cy="83660"/>
          </a:xfrm>
          <a:prstGeom prst="rect">
            <a:avLst/>
          </a:prstGeom>
        </p:spPr>
      </p:pic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1EACD001-4B60-4AC1-97EA-A9D9CD49EFA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17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CD79B2-70ED-4D6A-825A-90EA65D83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86" y="817429"/>
            <a:ext cx="11190689" cy="60441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324225" y="4317023"/>
            <a:ext cx="3357929" cy="7711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257425" y="3613638"/>
            <a:ext cx="1066800" cy="29490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 flipV="1">
            <a:off x="4568803" y="4202723"/>
            <a:ext cx="1884751" cy="43595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A3542AE-FE7F-46BB-8DD1-522835309584}"/>
              </a:ext>
            </a:extLst>
          </p:cNvPr>
          <p:cNvSpPr/>
          <p:nvPr/>
        </p:nvSpPr>
        <p:spPr>
          <a:xfrm>
            <a:off x="1519635" y="881129"/>
            <a:ext cx="5550996" cy="639549"/>
          </a:xfrm>
          <a:prstGeom prst="wedgeRoundRectCallout">
            <a:avLst>
              <a:gd name="adj1" fmla="val 49546"/>
              <a:gd name="adj2" fmla="val 775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“Display Emission Sources” tab (or “right-click”) to display emission sources and launch new window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 flipH="1">
            <a:off x="6198577" y="1954736"/>
            <a:ext cx="4647014" cy="1172482"/>
          </a:xfrm>
          <a:prstGeom prst="wedgeRoundRectCallout">
            <a:avLst>
              <a:gd name="adj1" fmla="val 31657"/>
              <a:gd name="adj2" fmla="val 1276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emitted pollutants information.  Same facility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emitting various pollutants can be identified with the same highlighted color.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84D1FFD-570B-4526-829F-96B2A0F1A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41" y="815907"/>
            <a:ext cx="541117" cy="125311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6552E75-6DFA-4FA4-A7FC-489E207B9E2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Overview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1"/>
            <a:ext cx="10058400" cy="56166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Multi-Pollutant (MP) Background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Detroit, SC &amp; Louisville MP Projects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NEXUS 3.0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Overview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Data Inputs and Major Functions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Briefings/Demos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Recent Updates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EPA Regional Beta Testing Team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Current and Potential Uses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Next Steps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338702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3485DBB-1F8D-4F55-ACBE-1EC798C43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65" y="1069699"/>
            <a:ext cx="10099720" cy="53339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590118" y="3191607"/>
            <a:ext cx="1856467" cy="1582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endCxn id="18" idx="3"/>
          </p:cNvCxnSpPr>
          <p:nvPr/>
        </p:nvCxnSpPr>
        <p:spPr bwMode="auto">
          <a:xfrm flipH="1">
            <a:off x="2655277" y="2962728"/>
            <a:ext cx="5134708" cy="10986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1448706" y="1766006"/>
            <a:ext cx="3995758" cy="729294"/>
          </a:xfrm>
          <a:prstGeom prst="wedgeRoundRectCallout">
            <a:avLst>
              <a:gd name="adj1" fmla="val -43553"/>
              <a:gd name="adj2" fmla="val 1459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scroll down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CBSA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-level (e.g.,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Durham CH CBSA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)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County-level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642872" y="3867261"/>
            <a:ext cx="1012405" cy="388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8169460" y="3064649"/>
            <a:ext cx="137136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urham CH CBSA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CE16FA0-4DE5-494E-9D92-01D5081015B1}"/>
              </a:ext>
            </a:extLst>
          </p:cNvPr>
          <p:cNvSpPr/>
          <p:nvPr/>
        </p:nvSpPr>
        <p:spPr>
          <a:xfrm>
            <a:off x="8292413" y="4061369"/>
            <a:ext cx="2812272" cy="887131"/>
          </a:xfrm>
          <a:prstGeom prst="wedgeRoundRectCallout">
            <a:avLst>
              <a:gd name="adj1" fmla="val -61921"/>
              <a:gd name="adj2" fmla="val -1244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Emissions ranking by “color” of circles from red (higher) to blue (lower)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EA998F1C-B52D-40CA-8713-26B18E29287B}"/>
              </a:ext>
            </a:extLst>
          </p:cNvPr>
          <p:cNvSpPr/>
          <p:nvPr/>
        </p:nvSpPr>
        <p:spPr>
          <a:xfrm flipH="1">
            <a:off x="8419762" y="5268659"/>
            <a:ext cx="2242132" cy="534735"/>
          </a:xfrm>
          <a:prstGeom prst="wedgeRoundRectCallout">
            <a:avLst>
              <a:gd name="adj1" fmla="val -35634"/>
              <a:gd name="adj2" fmla="val 1180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Color Legend for facilities emissions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F996274-7463-415D-93B1-111EC7350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65" y="1069699"/>
            <a:ext cx="541117" cy="125311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CD39C165-ECEA-46DE-93A3-BD3EF13746E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7B71B73-661D-4905-BDCE-37F3B030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88" y="2369195"/>
            <a:ext cx="7840495" cy="44321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CF4A84-9F87-4182-8763-C7AF327B4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469" y="3689240"/>
            <a:ext cx="3834049" cy="2734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AA1AC-A094-46F8-80A1-3E54EA5C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623" y="830821"/>
            <a:ext cx="3833895" cy="27990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174142" y="4009398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Durham county, NC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8269088" y="1423698"/>
            <a:ext cx="1332111" cy="15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5314584-F6CF-425D-94DB-344F0B40BEA4}"/>
              </a:ext>
            </a:extLst>
          </p:cNvPr>
          <p:cNvSpPr/>
          <p:nvPr/>
        </p:nvSpPr>
        <p:spPr>
          <a:xfrm>
            <a:off x="8259665" y="4432934"/>
            <a:ext cx="1188528" cy="15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7966928" y="2933998"/>
            <a:ext cx="3813048" cy="729294"/>
          </a:xfrm>
          <a:prstGeom prst="wedgeRoundRectCallout">
            <a:avLst>
              <a:gd name="adj1" fmla="val -21589"/>
              <a:gd name="adj2" fmla="val 1433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or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72" y="128316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735399" y="5575175"/>
            <a:ext cx="1339586" cy="388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735400" y="4059147"/>
            <a:ext cx="1464684" cy="1399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389582" y="3877408"/>
            <a:ext cx="933910" cy="1637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 flipV="1">
            <a:off x="2074985" y="5166360"/>
            <a:ext cx="4654999" cy="6029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6FD09148-6692-4608-95E9-759D0E50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571" y="808565"/>
            <a:ext cx="2209524" cy="2114286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C4C4B30-8DD7-4921-ACF0-A755363CAF93}"/>
              </a:ext>
            </a:extLst>
          </p:cNvPr>
          <p:cNvSpPr/>
          <p:nvPr/>
        </p:nvSpPr>
        <p:spPr>
          <a:xfrm>
            <a:off x="1496343" y="800416"/>
            <a:ext cx="3813048" cy="729294"/>
          </a:xfrm>
          <a:prstGeom prst="wedgeRoundRectCallout">
            <a:avLst>
              <a:gd name="adj1" fmla="val 60345"/>
              <a:gd name="adj2" fmla="val 284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52766168-B3B7-443A-8735-36BA74956F9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7958732" y="1501456"/>
            <a:ext cx="310356" cy="36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A2497C3C-8F18-4A47-9624-1406F5064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40" y="2393502"/>
            <a:ext cx="541117" cy="125311"/>
          </a:xfrm>
          <a:prstGeom prst="rect">
            <a:avLst/>
          </a:prstGeom>
        </p:spPr>
      </p:pic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E7265350-7D5C-4C49-A4A2-8097BE505E4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658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9F6BE5-9354-433B-83BB-CB56AA93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88" y="1177351"/>
            <a:ext cx="10609578" cy="56031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3395366" y="1367759"/>
            <a:ext cx="6954436" cy="1162074"/>
          </a:xfrm>
          <a:prstGeom prst="wedgeRoundRectCallout">
            <a:avLst>
              <a:gd name="adj1" fmla="val -37950"/>
              <a:gd name="adj2" fmla="val 1218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provide five source categories, including  “Point”, “Non-Point”, “On-Road”, “Non-Road”, and “Event” emissions for the selected region, CBSA, or county.</a:t>
            </a:r>
          </a:p>
          <a:p>
            <a:pPr defTabSz="914400"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“Non-Point”, including Resident Wood Combustion (RWC) emissions.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A4AC28-57BE-4F23-9A28-F6E294012309}"/>
              </a:ext>
            </a:extLst>
          </p:cNvPr>
          <p:cNvSpPr/>
          <p:nvPr/>
        </p:nvSpPr>
        <p:spPr bwMode="auto">
          <a:xfrm>
            <a:off x="3637022" y="3364992"/>
            <a:ext cx="934978" cy="15776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DCA8534-C777-480D-A4FB-136556E35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88" y="1177351"/>
            <a:ext cx="541117" cy="125311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ED60E24-87FB-41DD-ABDB-992BECF0A23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811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236102D-EFD3-4876-A470-5BF3531AF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89" y="855489"/>
            <a:ext cx="9105152" cy="51470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2FF7E98-D99C-43E1-91B7-39FD47AA9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" r="749"/>
          <a:stretch/>
        </p:blipFill>
        <p:spPr>
          <a:xfrm>
            <a:off x="4617720" y="2559748"/>
            <a:ext cx="6077121" cy="40736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7501878" y="3340119"/>
            <a:ext cx="4286618" cy="1557171"/>
          </a:xfrm>
          <a:prstGeom prst="wedgeRoundRectCallout">
            <a:avLst>
              <a:gd name="adj1" fmla="val -37708"/>
              <a:gd name="adj2" fmla="val -680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“Sector Emission Summary” function allow to select major CBSAs and provides source and sector emissions summary to support “Sector Prioritization” effort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310272-6329-4136-9B02-391FD4EC4618}"/>
              </a:ext>
            </a:extLst>
          </p:cNvPr>
          <p:cNvSpPr/>
          <p:nvPr/>
        </p:nvSpPr>
        <p:spPr bwMode="auto">
          <a:xfrm>
            <a:off x="9031951" y="6310444"/>
            <a:ext cx="1662890" cy="267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BEBD07-8823-4858-9A7B-5665862B97CE}"/>
              </a:ext>
            </a:extLst>
          </p:cNvPr>
          <p:cNvSpPr/>
          <p:nvPr/>
        </p:nvSpPr>
        <p:spPr bwMode="auto">
          <a:xfrm>
            <a:off x="7262380" y="2711417"/>
            <a:ext cx="1133475" cy="22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1B61293-51E1-4472-8F17-E6C5BB75F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823" y="900914"/>
            <a:ext cx="722106" cy="167224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3433A34-ADCA-4733-B00A-08331E2ED6C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439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BB5E4B6-6219-40E9-BFBD-E74B2395D312}"/>
              </a:ext>
            </a:extLst>
          </p:cNvPr>
          <p:cNvSpPr/>
          <p:nvPr/>
        </p:nvSpPr>
        <p:spPr bwMode="auto">
          <a:xfrm>
            <a:off x="1241033" y="905921"/>
            <a:ext cx="4566786" cy="558060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8F21E11C-B4FD-4076-B826-54443FDE65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552" y="1125524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CC8CAD5-05A1-4717-A692-7310BB7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23" y="3572348"/>
            <a:ext cx="4428424" cy="21324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C8538-0E68-4F86-9B84-518FECD1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48" y="1321458"/>
            <a:ext cx="4428424" cy="21324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CD7CD1-2D75-4DC9-94DA-939EF155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60" y="5877117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770B2B-2454-4268-A7A3-53DA3539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03" y="1228219"/>
            <a:ext cx="4482605" cy="24293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17CFA9E-A0A5-406E-B852-8D6CD318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03" y="3686175"/>
            <a:ext cx="4482605" cy="277177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41E2AA-977C-4F54-915E-15B42214CA47}"/>
              </a:ext>
            </a:extLst>
          </p:cNvPr>
          <p:cNvSpPr txBox="1"/>
          <p:nvPr/>
        </p:nvSpPr>
        <p:spPr>
          <a:xfrm>
            <a:off x="2535575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7088EF-CF52-404A-8605-0ED1FE9C8650}"/>
              </a:ext>
            </a:extLst>
          </p:cNvPr>
          <p:cNvSpPr/>
          <p:nvPr/>
        </p:nvSpPr>
        <p:spPr bwMode="auto">
          <a:xfrm>
            <a:off x="6412213" y="905921"/>
            <a:ext cx="456678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96908C-89F5-491D-A266-89FDF8825919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41F12B-732E-409C-BFCB-6749D0703161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5B1EF4-2742-4F18-B3B1-7A523D0D2258}"/>
              </a:ext>
            </a:extLst>
          </p:cNvPr>
          <p:cNvSpPr/>
          <p:nvPr/>
        </p:nvSpPr>
        <p:spPr bwMode="auto">
          <a:xfrm>
            <a:off x="6495330" y="6066970"/>
            <a:ext cx="2200276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Frequency &amp; Rank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D12EB16-BB56-431F-A45D-BA97449AD3C6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BDFC487D-937A-4B76-92A5-0F00BFAB620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090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80754D-400C-439E-AAD3-BED78853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93" y="887842"/>
            <a:ext cx="10993309" cy="5811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ADCEE-B058-4F68-955B-F60E76717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609" y="1836862"/>
            <a:ext cx="3670472" cy="183523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“Monitoring Data/Sites”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81E30-14E4-4A46-A05B-6B21C3902756}"/>
              </a:ext>
            </a:extLst>
          </p:cNvPr>
          <p:cNvSpPr txBox="1"/>
          <p:nvPr/>
        </p:nvSpPr>
        <p:spPr>
          <a:xfrm>
            <a:off x="7826923" y="2770876"/>
            <a:ext cx="204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Monitor Site/Data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58E358B2-2235-456A-A720-4427DDB0CCD9}"/>
              </a:ext>
            </a:extLst>
          </p:cNvPr>
          <p:cNvCxnSpPr>
            <a:cxnSpLocks/>
          </p:cNvCxnSpPr>
          <p:nvPr/>
        </p:nvCxnSpPr>
        <p:spPr bwMode="auto">
          <a:xfrm flipH="1">
            <a:off x="3582308" y="4121686"/>
            <a:ext cx="2463346" cy="4474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8C4A42F-E0A8-4890-91C6-6A01E5BCB3AF}"/>
              </a:ext>
            </a:extLst>
          </p:cNvPr>
          <p:cNvSpPr/>
          <p:nvPr/>
        </p:nvSpPr>
        <p:spPr bwMode="auto">
          <a:xfrm>
            <a:off x="6056160" y="3911247"/>
            <a:ext cx="1071889" cy="36507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Speech Bubble: Rectangle with Corners Rounded 4">
            <a:extLst>
              <a:ext uri="{FF2B5EF4-FFF2-40B4-BE49-F238E27FC236}">
                <a16:creationId xmlns:a16="http://schemas.microsoft.com/office/drawing/2014/main" id="{163C9880-1C44-42EA-BACE-818358EFAD9E}"/>
              </a:ext>
            </a:extLst>
          </p:cNvPr>
          <p:cNvSpPr/>
          <p:nvPr/>
        </p:nvSpPr>
        <p:spPr>
          <a:xfrm>
            <a:off x="4041191" y="4844398"/>
            <a:ext cx="2384062" cy="615287"/>
          </a:xfrm>
          <a:prstGeom prst="wedgeRoundRectCallout">
            <a:avLst>
              <a:gd name="adj1" fmla="val 49754"/>
              <a:gd name="adj2" fmla="val -142511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select monitor site &amp; pollutant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F17D98DD-CDFE-4DB7-A3CA-03C80D41CF21}"/>
              </a:ext>
            </a:extLst>
          </p:cNvPr>
          <p:cNvSpPr/>
          <p:nvPr/>
        </p:nvSpPr>
        <p:spPr>
          <a:xfrm>
            <a:off x="702993" y="3175670"/>
            <a:ext cx="2879315" cy="830998"/>
          </a:xfrm>
          <a:prstGeom prst="wedgeRoundRectCallout">
            <a:avLst>
              <a:gd name="adj1" fmla="val 46915"/>
              <a:gd name="adj2" fmla="val 11848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display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AQ trend  at monitor site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8781AD-8A42-4CA7-90C6-26593BED3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691" y="1747844"/>
            <a:ext cx="1926826" cy="93924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0B5FBC70-0388-42A6-BEBB-10EF47FB8AA4}"/>
              </a:ext>
            </a:extLst>
          </p:cNvPr>
          <p:cNvSpPr/>
          <p:nvPr/>
        </p:nvSpPr>
        <p:spPr>
          <a:xfrm>
            <a:off x="2599229" y="816217"/>
            <a:ext cx="3232094" cy="616135"/>
          </a:xfrm>
          <a:prstGeom prst="wedgeRoundRectCallout">
            <a:avLst>
              <a:gd name="adj1" fmla="val 38316"/>
              <a:gd name="adj2" fmla="val 1552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menu (or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right-click) to </a:t>
            </a: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display “Monitor Sites/Data”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DE02CD-F5B4-447C-864B-60F22D0FE908}"/>
              </a:ext>
            </a:extLst>
          </p:cNvPr>
          <p:cNvSpPr/>
          <p:nvPr/>
        </p:nvSpPr>
        <p:spPr bwMode="auto">
          <a:xfrm>
            <a:off x="9209830" y="3140208"/>
            <a:ext cx="1418497" cy="17584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50E61410-02B3-40FB-A877-6F99230C9A8A}"/>
              </a:ext>
            </a:extLst>
          </p:cNvPr>
          <p:cNvSpPr/>
          <p:nvPr/>
        </p:nvSpPr>
        <p:spPr>
          <a:xfrm>
            <a:off x="7555517" y="4345397"/>
            <a:ext cx="3072810" cy="1199917"/>
          </a:xfrm>
          <a:prstGeom prst="wedgeRoundRectCallout">
            <a:avLst>
              <a:gd name="adj1" fmla="val -52971"/>
              <a:gd name="adj2" fmla="val -91938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Use different symbol to display each pollutant’s “monitoring sites”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e.g., PM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2.5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(triangle), O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3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 (star), etc.</a:t>
            </a:r>
            <a:endParaRPr lang="en-US" altLang="zh-CN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BAAF43-FB8B-4EDC-925D-45808D688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3508131" y="3279306"/>
            <a:ext cx="325315" cy="12663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E6465-4E75-406A-865A-601C6CAADD27}"/>
              </a:ext>
            </a:extLst>
          </p:cNvPr>
          <p:cNvSpPr txBox="1"/>
          <p:nvPr/>
        </p:nvSpPr>
        <p:spPr>
          <a:xfrm>
            <a:off x="3299118" y="1747844"/>
            <a:ext cx="127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AQ trend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45C82D1-EDFA-483F-A39C-B1D3DDEA7A73}"/>
              </a:ext>
            </a:extLst>
          </p:cNvPr>
          <p:cNvSpPr/>
          <p:nvPr/>
        </p:nvSpPr>
        <p:spPr bwMode="auto">
          <a:xfrm>
            <a:off x="5831323" y="2141439"/>
            <a:ext cx="1724194" cy="17671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9" name="Speech Bubble: Rectangle with Corners Rounded 4">
            <a:extLst>
              <a:ext uri="{FF2B5EF4-FFF2-40B4-BE49-F238E27FC236}">
                <a16:creationId xmlns:a16="http://schemas.microsoft.com/office/drawing/2014/main" id="{D94FCE53-750A-4282-9E89-D6655370AD0A}"/>
              </a:ext>
            </a:extLst>
          </p:cNvPr>
          <p:cNvSpPr/>
          <p:nvPr/>
        </p:nvSpPr>
        <p:spPr>
          <a:xfrm>
            <a:off x="9656064" y="1738001"/>
            <a:ext cx="2417922" cy="859961"/>
          </a:xfrm>
          <a:prstGeom prst="wedgeRoundRectCallout">
            <a:avLst>
              <a:gd name="adj1" fmla="val -23099"/>
              <a:gd name="adj2" fmla="val 10846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Include only those monitor sites with data since selected year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29F96E2A-C87E-4DBC-A76D-5DE9E69DE794}"/>
              </a:ext>
            </a:extLst>
          </p:cNvPr>
          <p:cNvSpPr/>
          <p:nvPr/>
        </p:nvSpPr>
        <p:spPr>
          <a:xfrm flipH="1">
            <a:off x="8623493" y="5669362"/>
            <a:ext cx="3072809" cy="385049"/>
          </a:xfrm>
          <a:prstGeom prst="wedgeRoundRectCallout">
            <a:avLst>
              <a:gd name="adj1" fmla="val -15688"/>
              <a:gd name="adj2" fmla="val 14474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Color Legend for monitor 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D19A04F5-9A60-4DA3-A72E-F7F6AE883D0A}"/>
              </a:ext>
            </a:extLst>
          </p:cNvPr>
          <p:cNvSpPr/>
          <p:nvPr/>
        </p:nvSpPr>
        <p:spPr>
          <a:xfrm>
            <a:off x="7251744" y="1002371"/>
            <a:ext cx="2417922" cy="859961"/>
          </a:xfrm>
          <a:prstGeom prst="wedgeRoundRectCallout">
            <a:avLst>
              <a:gd name="adj1" fmla="val -38359"/>
              <a:gd name="adj2" fmla="val 196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List the monitor sites by ranking the data based on selected year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4F388EE-41AD-4EC1-9E64-635A118F2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93" y="887842"/>
            <a:ext cx="541117" cy="125311"/>
          </a:xfrm>
          <a:prstGeom prst="rect">
            <a:avLst/>
          </a:prstGeom>
        </p:spPr>
      </p:pic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EBA38A99-6123-42E3-9FE2-95F427934F6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27" grpId="0" animBg="1"/>
      <p:bldP spid="28" grpId="0" animBg="1"/>
      <p:bldP spid="26" grpId="0" animBg="1"/>
      <p:bldP spid="18" grpId="0" animBg="1"/>
      <p:bldP spid="21" grpId="0" animBg="1"/>
      <p:bldP spid="24" grpId="0"/>
      <p:bldP spid="25" grpId="0" animBg="1"/>
      <p:bldP spid="29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“Attribute Table” (1)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6B9E6D7-EF6A-4B59-9CB6-F61E9DD9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57" y="1048511"/>
            <a:ext cx="8069465" cy="50577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769AAFA-5B41-4A0C-A0E5-071798EE2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606" y="1082296"/>
            <a:ext cx="722106" cy="1672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C073FA-4900-4CFD-8DC1-46A1FB17E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57" y="2551593"/>
            <a:ext cx="5205045" cy="421171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424D2E7-B9E9-4A4F-82A8-DA0ADA59C97C}"/>
              </a:ext>
            </a:extLst>
          </p:cNvPr>
          <p:cNvSpPr/>
          <p:nvPr/>
        </p:nvSpPr>
        <p:spPr bwMode="auto">
          <a:xfrm>
            <a:off x="586157" y="2546224"/>
            <a:ext cx="5205045" cy="421046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23" name="Straight Arrow Connector 15">
            <a:extLst>
              <a:ext uri="{FF2B5EF4-FFF2-40B4-BE49-F238E27FC236}">
                <a16:creationId xmlns:a16="http://schemas.microsoft.com/office/drawing/2014/main" id="{596410E9-3281-45E2-B731-2509F9B3184C}"/>
              </a:ext>
            </a:extLst>
          </p:cNvPr>
          <p:cNvCxnSpPr>
            <a:cxnSpLocks/>
          </p:cNvCxnSpPr>
          <p:nvPr/>
        </p:nvCxnSpPr>
        <p:spPr bwMode="auto">
          <a:xfrm flipH="1">
            <a:off x="5791202" y="4215384"/>
            <a:ext cx="2090926" cy="4393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Speech Bubble: Rectangle with Corners Rounded 4">
            <a:extLst>
              <a:ext uri="{FF2B5EF4-FFF2-40B4-BE49-F238E27FC236}">
                <a16:creationId xmlns:a16="http://schemas.microsoft.com/office/drawing/2014/main" id="{2BB81F83-E870-421A-A654-2745EEB516AB}"/>
              </a:ext>
            </a:extLst>
          </p:cNvPr>
          <p:cNvSpPr/>
          <p:nvPr/>
        </p:nvSpPr>
        <p:spPr>
          <a:xfrm>
            <a:off x="8420100" y="2196747"/>
            <a:ext cx="3548611" cy="901737"/>
          </a:xfrm>
          <a:prstGeom prst="wedgeRoundRectCallout">
            <a:avLst>
              <a:gd name="adj1" fmla="val -39887"/>
              <a:gd name="adj2" fmla="val 16696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“Right-click” map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select “Display Attribute Table ”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 launch “Attribute Table”</a:t>
            </a:r>
          </a:p>
        </p:txBody>
      </p:sp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7DC4887C-BA68-4014-85CF-63D90E732F4F}"/>
              </a:ext>
            </a:extLst>
          </p:cNvPr>
          <p:cNvSpPr/>
          <p:nvPr/>
        </p:nvSpPr>
        <p:spPr>
          <a:xfrm>
            <a:off x="56140" y="779479"/>
            <a:ext cx="4088932" cy="1401582"/>
          </a:xfrm>
          <a:prstGeom prst="wedgeRoundRectCallout">
            <a:avLst>
              <a:gd name="adj1" fmla="val 19906"/>
              <a:gd name="adj2" fmla="val 817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“Attribute Table” provides information of “counties” displayed. This table will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display “census tract” information under “Proximity analysis” module.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53B05AE-94F9-4D00-B5B9-B9BEF49ADA7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7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16A8253-B771-4724-8BD4-D6E853ACD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405" y="806828"/>
            <a:ext cx="8876190" cy="605714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D443421-B84F-4BEC-A46C-7426192A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“Attribute Table” (2)</a:t>
            </a:r>
            <a:endParaRPr lang="en-US" sz="360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25B8E81-5115-45BB-A380-164DE4FD2A30}"/>
              </a:ext>
            </a:extLst>
          </p:cNvPr>
          <p:cNvSpPr/>
          <p:nvPr/>
        </p:nvSpPr>
        <p:spPr>
          <a:xfrm>
            <a:off x="2226142" y="1391067"/>
            <a:ext cx="7489358" cy="475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AAB62989-E318-4D22-84CD-122614898F6C}"/>
              </a:ext>
            </a:extLst>
          </p:cNvPr>
          <p:cNvSpPr/>
          <p:nvPr/>
        </p:nvSpPr>
        <p:spPr>
          <a:xfrm>
            <a:off x="4823639" y="724012"/>
            <a:ext cx="2988219" cy="629645"/>
          </a:xfrm>
          <a:prstGeom prst="wedgeRoundRectCallout">
            <a:avLst>
              <a:gd name="adj1" fmla="val -64476"/>
              <a:gd name="adj2" fmla="val 53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“filter/search/export functions</a:t>
            </a: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287FED5-6783-47BE-ABFC-8F361B495FCA}"/>
              </a:ext>
            </a:extLst>
          </p:cNvPr>
          <p:cNvSpPr/>
          <p:nvPr/>
        </p:nvSpPr>
        <p:spPr>
          <a:xfrm>
            <a:off x="52176" y="1085769"/>
            <a:ext cx="2060152" cy="629645"/>
          </a:xfrm>
          <a:prstGeom prst="wedgeRoundRectCallout">
            <a:avLst>
              <a:gd name="adj1" fmla="val 60977"/>
              <a:gd name="adj2" fmla="val -289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show/hide Filter settings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122D4C1-B296-4654-869E-BBDD6990E628}"/>
              </a:ext>
            </a:extLst>
          </p:cNvPr>
          <p:cNvSpPr/>
          <p:nvPr/>
        </p:nvSpPr>
        <p:spPr>
          <a:xfrm>
            <a:off x="389026" y="2600098"/>
            <a:ext cx="2386224" cy="629645"/>
          </a:xfrm>
          <a:prstGeom prst="wedgeRoundRectCallout">
            <a:avLst>
              <a:gd name="adj1" fmla="val 58037"/>
              <a:gd name="adj2" fmla="val -25009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show selected record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on 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2C486CCE-5FF1-4D5F-801C-04CCBD86CE62}"/>
              </a:ext>
            </a:extLst>
          </p:cNvPr>
          <p:cNvSpPr/>
          <p:nvPr/>
        </p:nvSpPr>
        <p:spPr>
          <a:xfrm>
            <a:off x="9770951" y="5606840"/>
            <a:ext cx="2226143" cy="629645"/>
          </a:xfrm>
          <a:prstGeom prst="wedgeRoundRectCallout">
            <a:avLst>
              <a:gd name="adj1" fmla="val -64904"/>
              <a:gd name="adj2" fmla="val 11881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output data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as Excel file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4F8D321C-30EB-4A8A-BE39-FC816802E81D}"/>
              </a:ext>
            </a:extLst>
          </p:cNvPr>
          <p:cNvSpPr/>
          <p:nvPr/>
        </p:nvSpPr>
        <p:spPr>
          <a:xfrm>
            <a:off x="9838780" y="3346305"/>
            <a:ext cx="2226143" cy="629645"/>
          </a:xfrm>
          <a:prstGeom prst="wedgeRoundRectCallout">
            <a:avLst>
              <a:gd name="adj1" fmla="val -66758"/>
              <a:gd name="adj2" fmla="val -23315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“Reset” to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clear all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filter criteria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CC0049C6-E2DF-4733-BA12-D9C5F4256C0E}"/>
              </a:ext>
            </a:extLst>
          </p:cNvPr>
          <p:cNvSpPr/>
          <p:nvPr/>
        </p:nvSpPr>
        <p:spPr>
          <a:xfrm>
            <a:off x="4978146" y="2731432"/>
            <a:ext cx="2235708" cy="843520"/>
          </a:xfrm>
          <a:prstGeom prst="wedgeRoundRectCallout">
            <a:avLst>
              <a:gd name="adj1" fmla="val 34137"/>
              <a:gd name="adj2" fmla="val 1332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 “record” to link and display its location &amp; info.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9E5828C-FC02-44A2-8FCA-6133350CB4AC}"/>
              </a:ext>
            </a:extLst>
          </p:cNvPr>
          <p:cNvSpPr/>
          <p:nvPr/>
        </p:nvSpPr>
        <p:spPr>
          <a:xfrm>
            <a:off x="2226142" y="4356100"/>
            <a:ext cx="7402079" cy="225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9" name="Straight Arrow Connector 13">
            <a:extLst>
              <a:ext uri="{FF2B5EF4-FFF2-40B4-BE49-F238E27FC236}">
                <a16:creationId xmlns:a16="http://schemas.microsoft.com/office/drawing/2014/main" id="{867832F7-581D-4F80-BBD1-C35F5D513420}"/>
              </a:ext>
            </a:extLst>
          </p:cNvPr>
          <p:cNvCxnSpPr>
            <a:cxnSpLocks/>
          </p:cNvCxnSpPr>
          <p:nvPr/>
        </p:nvCxnSpPr>
        <p:spPr bwMode="auto">
          <a:xfrm flipV="1">
            <a:off x="9628221" y="4368800"/>
            <a:ext cx="285460" cy="889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2">
            <a:extLst>
              <a:ext uri="{FF2B5EF4-FFF2-40B4-BE49-F238E27FC236}">
                <a16:creationId xmlns:a16="http://schemas.microsoft.com/office/drawing/2014/main" id="{699A8D41-7534-4CDA-83B2-789322117243}"/>
              </a:ext>
            </a:extLst>
          </p:cNvPr>
          <p:cNvSpPr/>
          <p:nvPr/>
        </p:nvSpPr>
        <p:spPr>
          <a:xfrm>
            <a:off x="9399622" y="1364702"/>
            <a:ext cx="315878" cy="4869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B05F0307-518B-4476-8C9F-1D09A5D9AEEE}"/>
              </a:ext>
            </a:extLst>
          </p:cNvPr>
          <p:cNvSpPr/>
          <p:nvPr/>
        </p:nvSpPr>
        <p:spPr>
          <a:xfrm>
            <a:off x="9838780" y="817055"/>
            <a:ext cx="2301044" cy="898360"/>
          </a:xfrm>
          <a:prstGeom prst="wedgeRoundRectCallout">
            <a:avLst>
              <a:gd name="adj1" fmla="val -57334"/>
              <a:gd name="adj2" fmla="val 392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D14EAAAF-9F4D-4FBC-80BB-CDBC9D6ABF21}"/>
              </a:ext>
            </a:extLst>
          </p:cNvPr>
          <p:cNvSpPr/>
          <p:nvPr/>
        </p:nvSpPr>
        <p:spPr>
          <a:xfrm>
            <a:off x="3625610" y="5333891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48CE451-E25C-4B96-A189-2DB03334EFC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5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750790-23D0-484B-8327-3913F3DDA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452" y="907553"/>
            <a:ext cx="9359096" cy="55328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4023358" y="1909024"/>
            <a:ext cx="1607058" cy="196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06038" y="3542168"/>
            <a:ext cx="3246120" cy="1787565"/>
          </a:xfrm>
          <a:prstGeom prst="wedgeRoundRectCallout">
            <a:avLst>
              <a:gd name="adj1" fmla="val 30004"/>
              <a:gd name="adj2" fmla="val -1269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provides attainment status of O3 and PM2.5 and their DVs; also allows to select any EPA region based on data updated to 2020.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9F1A044-A7BE-48CF-A9CB-45B4A949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408" y="924792"/>
            <a:ext cx="797130" cy="184598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E3CACE6-A086-4E8F-A7D5-AE8BA34905B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66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087E9F-B9B0-458A-B421-3F76DF390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23" y="915487"/>
            <a:ext cx="9237403" cy="54609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064497" y="2101037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8920742" y="837815"/>
            <a:ext cx="3271258" cy="796003"/>
          </a:xfrm>
          <a:prstGeom prst="wedgeRoundRectCallout">
            <a:avLst>
              <a:gd name="adj1" fmla="val -11595"/>
              <a:gd name="adj2" fmla="val 1043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7961704" y="4741693"/>
            <a:ext cx="3596312" cy="796004"/>
          </a:xfrm>
          <a:prstGeom prst="wedgeRoundRectCallout">
            <a:avLst>
              <a:gd name="adj1" fmla="val 13216"/>
              <a:gd name="adj2" fmla="val 8529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“Output data…” to output current page records or all records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4534712" y="4672545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5500371" y="1633818"/>
            <a:ext cx="749427" cy="2087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3F6943EC-0E72-47AD-A27C-8BB32F7D9656}"/>
              </a:ext>
            </a:extLst>
          </p:cNvPr>
          <p:cNvSpPr/>
          <p:nvPr/>
        </p:nvSpPr>
        <p:spPr>
          <a:xfrm>
            <a:off x="5120640" y="2961384"/>
            <a:ext cx="5093208" cy="835684"/>
          </a:xfrm>
          <a:prstGeom prst="wedgeRoundRectCallout">
            <a:avLst>
              <a:gd name="adj1" fmla="val 39689"/>
              <a:gd name="adj2" fmla="val -1527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the “Select by map” to get the information of counties which are displayed on “Map” module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EFE67F04-A7AB-4388-ACA3-871108C6A516}"/>
              </a:ext>
            </a:extLst>
          </p:cNvPr>
          <p:cNvSpPr/>
          <p:nvPr/>
        </p:nvSpPr>
        <p:spPr>
          <a:xfrm flipH="1">
            <a:off x="9098358" y="1880199"/>
            <a:ext cx="864546" cy="2208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667C85E-757E-42A8-952D-4094C067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87" y="939300"/>
            <a:ext cx="780650" cy="18078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1801ADDC-5A1E-43E1-B729-BD8FBC760CD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80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424535-9C1C-48F2-B58A-338A93EB7D60}"/>
              </a:ext>
            </a:extLst>
          </p:cNvPr>
          <p:cNvSpPr/>
          <p:nvPr/>
        </p:nvSpPr>
        <p:spPr>
          <a:xfrm>
            <a:off x="800100" y="1275576"/>
            <a:ext cx="107823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a comprehensive, MP treatment of air quality problems to effectively improve air quality and make the most efficient use of available resources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Goal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identify &amp; evaluate local control strategies targeting emissions of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their precursors while at the same time reducing Air Toxics of concern for communities to maximize both health benefits and air quality improvements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MP planning has the potential to reduce the costs and increase benefits associated with air quality management (AQM)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Supports S/L/T air agencies in developing MP, risk-based AQM plans and implementing strategies that reduce air pollution emissions &amp; improve public health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Success has been demonstrated in Detroit and SC; another project is currently underway in Louisville, KY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Tools needed to analyze MP data are either available currently or being developed in OAQPS (e.g.,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Multi-Pollutant Background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7D10F52-52A2-4C6D-85F3-E2040A8B6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84" y="768252"/>
            <a:ext cx="9750736" cy="59732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3723990" y="3797682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4510920" y="4554355"/>
            <a:ext cx="1965960" cy="614783"/>
          </a:xfrm>
          <a:prstGeom prst="wedgeRoundRectCallout">
            <a:avLst>
              <a:gd name="adj1" fmla="val -79632"/>
              <a:gd name="adj2" fmla="val -15435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415861" y="3797682"/>
            <a:ext cx="26240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632251" y="5513945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&amp; save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240217" y="2372102"/>
            <a:ext cx="3364392" cy="801458"/>
          </a:xfrm>
          <a:prstGeom prst="wedgeRoundRectCallout">
            <a:avLst>
              <a:gd name="adj1" fmla="val -40042"/>
              <a:gd name="adj2" fmla="val -120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1720671" y="1848120"/>
            <a:ext cx="2104449" cy="499028"/>
          </a:xfrm>
          <a:prstGeom prst="wedgeRoundRectCallout">
            <a:avLst>
              <a:gd name="adj1" fmla="val 71519"/>
              <a:gd name="adj2" fmla="val -2788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2662058" y="974364"/>
            <a:ext cx="753804" cy="260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4633143" y="605483"/>
            <a:ext cx="5489642" cy="964694"/>
          </a:xfrm>
          <a:prstGeom prst="wedgeRoundRectCallout">
            <a:avLst>
              <a:gd name="adj1" fmla="val -71255"/>
              <a:gd name="adj2" fmla="val -10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“Transparency” &amp; “Open-Source”: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 NEXUS input/output data files are available under: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357784" y="4295182"/>
            <a:ext cx="1965960" cy="614783"/>
          </a:xfrm>
          <a:prstGeom prst="wedgeRoundRectCallout">
            <a:avLst>
              <a:gd name="adj1" fmla="val 56032"/>
              <a:gd name="adj2" fmla="val -1128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change input data file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94EC149-8B2E-457A-8074-8506EF695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804" y="797509"/>
            <a:ext cx="854115" cy="197795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A293F0F4-DBAB-4347-B4C5-13092F6693C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99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791736" y="1110223"/>
            <a:ext cx="7732245" cy="664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NEXUS update: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Proximity Analysis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Module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(Census tract-level)</a:t>
            </a:r>
          </a:p>
          <a:p>
            <a:pPr algn="ctr">
              <a:defRPr/>
            </a:pPr>
            <a:endParaRPr lang="en-US" sz="60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A538ECE-C505-4F43-AC85-05C28FC9C0C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393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DC7D63F-4855-40BF-BFCE-905B7153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5" y="810858"/>
            <a:ext cx="10905683" cy="57482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1FC8751-4F42-4979-89C8-B13AC45A9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73" y="1618626"/>
            <a:ext cx="2025922" cy="165522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AC11066-CD19-4C35-B8D0-E47EB01A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 ways navigate to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Analysis Module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6BDAB568-1D19-4FCB-9803-5471DF5AA39A}"/>
              </a:ext>
            </a:extLst>
          </p:cNvPr>
          <p:cNvSpPr/>
          <p:nvPr/>
        </p:nvSpPr>
        <p:spPr>
          <a:xfrm>
            <a:off x="160255" y="3429000"/>
            <a:ext cx="3440783" cy="916933"/>
          </a:xfrm>
          <a:prstGeom prst="wedgeRoundRectCallout">
            <a:avLst>
              <a:gd name="adj1" fmla="val 59697"/>
              <a:gd name="adj2" fmla="val 585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Or double click any monitor site or facility to launch “Proximity Analysis” module.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019C1417-903B-43A8-8AAF-2624523C0CC2}"/>
              </a:ext>
            </a:extLst>
          </p:cNvPr>
          <p:cNvSpPr/>
          <p:nvPr/>
        </p:nvSpPr>
        <p:spPr>
          <a:xfrm>
            <a:off x="4531173" y="2206869"/>
            <a:ext cx="2025922" cy="1762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5A7944B-2558-4BE5-A537-3BE4173F2D40}"/>
              </a:ext>
            </a:extLst>
          </p:cNvPr>
          <p:cNvSpPr/>
          <p:nvPr/>
        </p:nvSpPr>
        <p:spPr>
          <a:xfrm>
            <a:off x="6345927" y="997496"/>
            <a:ext cx="4142836" cy="843520"/>
          </a:xfrm>
          <a:prstGeom prst="wedgeRoundRectCallout">
            <a:avLst>
              <a:gd name="adj1" fmla="val -57517"/>
              <a:gd name="adj2" fmla="val 91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any monitor site, facility or county, and then “right-click” to select “Display Proximity Analysis”.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F78ED63-8474-4677-A462-C10255BD5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55" y="810858"/>
            <a:ext cx="578634" cy="133999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F5F8124-C7F8-4106-B85C-BB7CDB7E11F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7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2EF9D040-FC1A-9C3F-D2E5-95C8ED36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14" y="821863"/>
            <a:ext cx="10972800" cy="589937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DE6209CC-AA94-4E40-8A4D-3A42A752C750}"/>
              </a:ext>
            </a:extLst>
          </p:cNvPr>
          <p:cNvSpPr/>
          <p:nvPr/>
        </p:nvSpPr>
        <p:spPr>
          <a:xfrm>
            <a:off x="2909454" y="807898"/>
            <a:ext cx="6005946" cy="830406"/>
          </a:xfrm>
          <a:prstGeom prst="wedgeRoundRectCallout">
            <a:avLst>
              <a:gd name="adj1" fmla="val -78220"/>
              <a:gd name="adj2" fmla="val 561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“Set up Threshold” panel (similar to Data Viewer module) allows to identity those geographic areas exceeding the selected thresholds.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5769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A9FDB28-C27E-49E8-94EA-E6287AE374E5}"/>
              </a:ext>
            </a:extLst>
          </p:cNvPr>
          <p:cNvSpPr/>
          <p:nvPr/>
        </p:nvSpPr>
        <p:spPr>
          <a:xfrm>
            <a:off x="2667000" y="5621482"/>
            <a:ext cx="4793673" cy="1069796"/>
          </a:xfrm>
          <a:prstGeom prst="wedgeRoundRectCallout">
            <a:avLst>
              <a:gd name="adj1" fmla="val -74255"/>
              <a:gd name="adj2" fmla="val -71840"/>
              <a:gd name="adj3" fmla="val 16667"/>
            </a:avLst>
          </a:prstGeom>
          <a:solidFill>
            <a:srgbClr val="FFFF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Allow to select AQ mortality or morbidity risks, AQ concentration and EJ/demographic indicators and display overlaying map.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0BBA3904-B644-45F0-AE03-6E6B0E36F661}"/>
              </a:ext>
            </a:extLst>
          </p:cNvPr>
          <p:cNvSpPr/>
          <p:nvPr/>
        </p:nvSpPr>
        <p:spPr>
          <a:xfrm>
            <a:off x="3374943" y="1899267"/>
            <a:ext cx="3704371" cy="614783"/>
          </a:xfrm>
          <a:prstGeom prst="wedgeRoundRectCallout">
            <a:avLst>
              <a:gd name="adj1" fmla="val -92057"/>
              <a:gd name="adj2" fmla="val -67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n-check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display/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hide overlaying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 of selected metrics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23389A-6475-429C-8413-B918496B18D2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0225" y="2389909"/>
            <a:ext cx="1574718" cy="426819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1CC47D-E45E-4A44-8DF3-5B41764BE17E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0225" y="2514050"/>
            <a:ext cx="1676400" cy="1527223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A469241-989A-4C09-90D4-65944A05C65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4E4728-AF18-A628-741A-79DCAEF96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14" y="821863"/>
            <a:ext cx="10972800" cy="589937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FD35619E-CBDF-4142-93AA-8338F66070A8}"/>
              </a:ext>
            </a:extLst>
          </p:cNvPr>
          <p:cNvSpPr/>
          <p:nvPr/>
        </p:nvSpPr>
        <p:spPr>
          <a:xfrm>
            <a:off x="2198310" y="1789849"/>
            <a:ext cx="7330270" cy="614783"/>
          </a:xfrm>
          <a:prstGeom prst="wedgeRoundRectCallout">
            <a:avLst>
              <a:gd name="adj1" fmla="val -65185"/>
              <a:gd name="adj2" fmla="val 2506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“Reset” button to reset all values to default (or to a specified %tile if all indicators are selected in %tile)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1B5AA2DA-84EA-4E2A-AE9A-FFDB063A7836}"/>
              </a:ext>
            </a:extLst>
          </p:cNvPr>
          <p:cNvSpPr/>
          <p:nvPr/>
        </p:nvSpPr>
        <p:spPr>
          <a:xfrm>
            <a:off x="2494971" y="5632325"/>
            <a:ext cx="6339321" cy="614783"/>
          </a:xfrm>
          <a:prstGeom prst="wedgeRoundRectCallout">
            <a:avLst>
              <a:gd name="adj1" fmla="val -76745"/>
              <a:gd name="adj2" fmla="val -3323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Provide a “toggle” choice to select “Risk %tile” or “Risk value”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39A529-AD50-4ABB-86AD-C6BD5025F052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1603A23-7720-4D47-A611-AB4EA87B685D}"/>
              </a:ext>
            </a:extLst>
          </p:cNvPr>
          <p:cNvSpPr/>
          <p:nvPr/>
        </p:nvSpPr>
        <p:spPr>
          <a:xfrm>
            <a:off x="364715" y="3747657"/>
            <a:ext cx="1138504" cy="25769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89B1F1E1-F464-4B46-95D1-ADE9DA8712D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81BFF51-4D3E-4254-8F66-91E645EA5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06" y="959655"/>
            <a:ext cx="10831563" cy="5867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AD08F1-B118-40F0-B00D-2250FBA7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856926"/>
            <a:ext cx="2547170" cy="441079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F2FD73-463E-4A9C-852B-BC6DAB91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71440"/>
            <a:ext cx="12268200" cy="669103"/>
          </a:xfrm>
        </p:spPr>
        <p:txBody>
          <a:bodyPr/>
          <a:lstStyle/>
          <a:p>
            <a:r>
              <a:rPr lang="en-US" sz="2800" dirty="0"/>
              <a:t>Proximity Analysis Module: </a:t>
            </a:r>
            <a:r>
              <a:rPr lang="en-US" sz="2800" dirty="0">
                <a:solidFill>
                  <a:srgbClr val="FFFF00"/>
                </a:solidFill>
              </a:rPr>
              <a:t>Configure Color &amp; Transparency</a:t>
            </a: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35E88DD-31AD-40BB-9A56-A6B64512DDF1}"/>
              </a:ext>
            </a:extLst>
          </p:cNvPr>
          <p:cNvSpPr/>
          <p:nvPr/>
        </p:nvSpPr>
        <p:spPr>
          <a:xfrm>
            <a:off x="3733800" y="2891518"/>
            <a:ext cx="3350287" cy="614783"/>
          </a:xfrm>
          <a:prstGeom prst="wedgeRoundRectCallout">
            <a:avLst>
              <a:gd name="adj1" fmla="val -93737"/>
              <a:gd name="adj2" fmla="val -911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“color tile” to configure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color legend &amp;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transparency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5A2DB612-5BFF-4762-8B4C-BCD7EC12ABFF}"/>
              </a:ext>
            </a:extLst>
          </p:cNvPr>
          <p:cNvCxnSpPr>
            <a:cxnSpLocks/>
          </p:cNvCxnSpPr>
          <p:nvPr/>
        </p:nvCxnSpPr>
        <p:spPr bwMode="auto">
          <a:xfrm>
            <a:off x="2210637" y="2211136"/>
            <a:ext cx="6247563" cy="54595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A9D5799-AE5E-434A-9BA1-641C23122A64}"/>
              </a:ext>
            </a:extLst>
          </p:cNvPr>
          <p:cNvCxnSpPr>
            <a:cxnSpLocks/>
          </p:cNvCxnSpPr>
          <p:nvPr/>
        </p:nvCxnSpPr>
        <p:spPr bwMode="auto">
          <a:xfrm flipV="1">
            <a:off x="2210637" y="3700306"/>
            <a:ext cx="6247563" cy="187652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矩形 24">
            <a:extLst>
              <a:ext uri="{FF2B5EF4-FFF2-40B4-BE49-F238E27FC236}">
                <a16:creationId xmlns:a16="http://schemas.microsoft.com/office/drawing/2014/main" id="{7A426694-CB41-4D0D-9BA2-FCA2C4608BB8}"/>
              </a:ext>
            </a:extLst>
          </p:cNvPr>
          <p:cNvSpPr/>
          <p:nvPr/>
        </p:nvSpPr>
        <p:spPr bwMode="auto">
          <a:xfrm>
            <a:off x="1360437" y="1376052"/>
            <a:ext cx="2638301" cy="2551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86F3CCB-682F-4D7A-8B83-8A5FFCA334DC}"/>
              </a:ext>
            </a:extLst>
          </p:cNvPr>
          <p:cNvSpPr/>
          <p:nvPr/>
        </p:nvSpPr>
        <p:spPr>
          <a:xfrm>
            <a:off x="4414859" y="1691730"/>
            <a:ext cx="2943225" cy="619868"/>
          </a:xfrm>
          <a:prstGeom prst="wedgeRoundRectCallout">
            <a:avLst>
              <a:gd name="adj1" fmla="val -104044"/>
              <a:gd name="adj2" fmla="val -721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Move “Slider bar” to select desired “Radius of analysis”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矩形 24">
            <a:extLst>
              <a:ext uri="{FF2B5EF4-FFF2-40B4-BE49-F238E27FC236}">
                <a16:creationId xmlns:a16="http://schemas.microsoft.com/office/drawing/2014/main" id="{E8FAD726-C658-4867-8993-915EAA639D8F}"/>
              </a:ext>
            </a:extLst>
          </p:cNvPr>
          <p:cNvSpPr/>
          <p:nvPr/>
        </p:nvSpPr>
        <p:spPr bwMode="auto">
          <a:xfrm>
            <a:off x="8438105" y="2190540"/>
            <a:ext cx="1148022" cy="23111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990C322-FE53-4D2C-4175-267D90D93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649" y="1243503"/>
            <a:ext cx="4399814" cy="149569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27AC52C3-CA20-4CC0-A820-0717C45765D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3C60670-1F6D-445A-A030-6998D7357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37"/>
          <a:stretch/>
        </p:blipFill>
        <p:spPr>
          <a:xfrm>
            <a:off x="391887" y="997777"/>
            <a:ext cx="11485282" cy="58380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135FE0C-A617-46FB-BE4F-80ECF07CF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063" y="4230475"/>
            <a:ext cx="5036105" cy="260535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9A05BB1-2E37-46FB-8839-67983CC33AAD}"/>
              </a:ext>
            </a:extLst>
          </p:cNvPr>
          <p:cNvSpPr txBox="1"/>
          <p:nvPr/>
        </p:nvSpPr>
        <p:spPr>
          <a:xfrm>
            <a:off x="904368" y="813111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“Summary Plot” and “Summary Table” for a selected census tract, monitor site or emitting facility</a:t>
            </a:r>
            <a:endParaRPr lang="en-US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027845C-EF4E-4F21-935A-4BC7112A929C}"/>
              </a:ext>
            </a:extLst>
          </p:cNvPr>
          <p:cNvSpPr txBox="1"/>
          <p:nvPr/>
        </p:nvSpPr>
        <p:spPr>
          <a:xfrm>
            <a:off x="7848220" y="1735824"/>
            <a:ext cx="17021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425C481-956E-47DE-9E97-45193DFF244A}"/>
              </a:ext>
            </a:extLst>
          </p:cNvPr>
          <p:cNvSpPr/>
          <p:nvPr/>
        </p:nvSpPr>
        <p:spPr>
          <a:xfrm>
            <a:off x="11168451" y="1483488"/>
            <a:ext cx="668964" cy="155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5A82E01A-3435-4881-8A75-A1032C9F4CD7}"/>
              </a:ext>
            </a:extLst>
          </p:cNvPr>
          <p:cNvSpPr/>
          <p:nvPr/>
        </p:nvSpPr>
        <p:spPr>
          <a:xfrm>
            <a:off x="10446280" y="1487195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EEE41274-D9E5-4F04-AD1E-0A70E9FC5C9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93864" y="1638505"/>
            <a:ext cx="1309069" cy="28641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15">
            <a:extLst>
              <a:ext uri="{FF2B5EF4-FFF2-40B4-BE49-F238E27FC236}">
                <a16:creationId xmlns:a16="http://schemas.microsoft.com/office/drawing/2014/main" id="{74BA28F4-1725-4BED-AD23-129902703552}"/>
              </a:ext>
            </a:extLst>
          </p:cNvPr>
          <p:cNvCxnSpPr>
            <a:cxnSpLocks/>
          </p:cNvCxnSpPr>
          <p:nvPr/>
        </p:nvCxnSpPr>
        <p:spPr bwMode="auto">
          <a:xfrm flipH="1">
            <a:off x="9791312" y="1658516"/>
            <a:ext cx="927612" cy="10192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标题 1">
            <a:extLst>
              <a:ext uri="{FF2B5EF4-FFF2-40B4-BE49-F238E27FC236}">
                <a16:creationId xmlns:a16="http://schemas.microsoft.com/office/drawing/2014/main" id="{392D7F67-47D3-4F30-850D-344DEEE47A6D}"/>
              </a:ext>
            </a:extLst>
          </p:cNvPr>
          <p:cNvSpPr txBox="1">
            <a:spLocks/>
          </p:cNvSpPr>
          <p:nvPr/>
        </p:nvSpPr>
        <p:spPr bwMode="auto">
          <a:xfrm>
            <a:off x="100484" y="22166"/>
            <a:ext cx="11932984" cy="6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en-US" altLang="zh-CN" sz="2800" kern="0" dirty="0"/>
              <a:t>Proximity Analysis Module: </a:t>
            </a:r>
            <a:r>
              <a:rPr lang="en-US" altLang="zh-CN" sz="2800" kern="0" dirty="0">
                <a:solidFill>
                  <a:srgbClr val="FFFF00"/>
                </a:solidFill>
              </a:rPr>
              <a:t>Summary Plot &amp; Summary Table (1)</a:t>
            </a:r>
            <a:endParaRPr lang="zh-CN" altLang="en-US" sz="2800" kern="0" dirty="0">
              <a:solidFill>
                <a:srgbClr val="FFFF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11B0B3-1DD4-435F-AF77-50B27C65501D}"/>
              </a:ext>
            </a:extLst>
          </p:cNvPr>
          <p:cNvSpPr txBox="1"/>
          <p:nvPr/>
        </p:nvSpPr>
        <p:spPr>
          <a:xfrm>
            <a:off x="7710862" y="4102593"/>
            <a:ext cx="2293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Table 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17559E-FB1D-4088-1122-D40207551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245" y="1283188"/>
            <a:ext cx="4497313" cy="152883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6852B00-718D-4B68-99F3-4E4DD427B95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0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32" grpId="0" animBg="1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4B383D5-6ADA-4D2A-857D-F587A68B0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5" y="1432503"/>
            <a:ext cx="6095995" cy="332432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A25AED-AB89-46B2-A2A4-B241F337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62" y="71440"/>
            <a:ext cx="11874634" cy="669103"/>
          </a:xfrm>
        </p:spPr>
        <p:txBody>
          <a:bodyPr/>
          <a:lstStyle/>
          <a:p>
            <a:r>
              <a:rPr lang="en-US" altLang="zh-CN" sz="2800" dirty="0"/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</a:rPr>
              <a:t>Summary Plot &amp; </a:t>
            </a:r>
            <a:r>
              <a:rPr lang="en-US" altLang="zh-CN" sz="2800" kern="0" dirty="0">
                <a:solidFill>
                  <a:srgbClr val="FFFF00"/>
                </a:solidFill>
              </a:rPr>
              <a:t>Summary </a:t>
            </a:r>
            <a:r>
              <a:rPr lang="en-US" altLang="zh-CN" sz="2800" dirty="0">
                <a:solidFill>
                  <a:srgbClr val="FFFF00"/>
                </a:solidFill>
              </a:rPr>
              <a:t>Table (2)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B7F56B-32DA-42B7-A87A-55D16C227B63}"/>
              </a:ext>
            </a:extLst>
          </p:cNvPr>
          <p:cNvSpPr/>
          <p:nvPr/>
        </p:nvSpPr>
        <p:spPr bwMode="auto">
          <a:xfrm>
            <a:off x="362611" y="905920"/>
            <a:ext cx="5448196" cy="5747127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zh-CN" altLang="en-US" dirty="0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592CA1-2184-42F2-B0B0-83C4A92D4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13" y="1680880"/>
            <a:ext cx="5361783" cy="4910967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925A5618-D887-4829-B18F-447FA45FA6C1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3127" y="1146965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683C2802-F8BC-4DCC-AD31-B8E096206C5A}"/>
              </a:ext>
            </a:extLst>
          </p:cNvPr>
          <p:cNvSpPr txBox="1"/>
          <p:nvPr/>
        </p:nvSpPr>
        <p:spPr>
          <a:xfrm>
            <a:off x="2115670" y="777557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093336-9B2E-4AAF-939E-E84ED4804522}"/>
              </a:ext>
            </a:extLst>
          </p:cNvPr>
          <p:cNvSpPr/>
          <p:nvPr/>
        </p:nvSpPr>
        <p:spPr bwMode="auto">
          <a:xfrm>
            <a:off x="6096000" y="905921"/>
            <a:ext cx="601979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43E103-9A05-4ED0-A659-26D3C9302A73}"/>
              </a:ext>
            </a:extLst>
          </p:cNvPr>
          <p:cNvSpPr/>
          <p:nvPr/>
        </p:nvSpPr>
        <p:spPr bwMode="auto">
          <a:xfrm>
            <a:off x="7973029" y="829377"/>
            <a:ext cx="1767893" cy="317588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4A5916F4-CE90-4805-8026-42FC08107E11}"/>
              </a:ext>
            </a:extLst>
          </p:cNvPr>
          <p:cNvSpPr/>
          <p:nvPr/>
        </p:nvSpPr>
        <p:spPr>
          <a:xfrm>
            <a:off x="6112600" y="1642599"/>
            <a:ext cx="1210484" cy="1729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0781B3E-66CC-4B84-B07E-248F749D8B32}"/>
              </a:ext>
            </a:extLst>
          </p:cNvPr>
          <p:cNvSpPr/>
          <p:nvPr/>
        </p:nvSpPr>
        <p:spPr>
          <a:xfrm>
            <a:off x="6160503" y="4992698"/>
            <a:ext cx="5781875" cy="1163735"/>
          </a:xfrm>
          <a:prstGeom prst="wedgeRoundRectCallout">
            <a:avLst>
              <a:gd name="adj1" fmla="val -39509"/>
              <a:gd name="adj2" fmla="val -1836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one or more indicators to plot summary results for selected site(s) within radius, county/CBSA/State/EPA Region and Nation avg.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102914FF-6059-462C-8A71-241DBFCD94F5}"/>
              </a:ext>
            </a:extLst>
          </p:cNvPr>
          <p:cNvSpPr/>
          <p:nvPr/>
        </p:nvSpPr>
        <p:spPr>
          <a:xfrm>
            <a:off x="2160204" y="3552330"/>
            <a:ext cx="3669654" cy="534086"/>
          </a:xfrm>
          <a:prstGeom prst="wedgeRoundRectCallout">
            <a:avLst>
              <a:gd name="adj1" fmla="val 44270"/>
              <a:gd name="adj2" fmla="val -31091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“Output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button to export summary table to an Excel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file (*.xlsx)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86B96BA-B5B2-4C1C-B1CF-6E8E9DE3AF28}"/>
              </a:ext>
            </a:extLst>
          </p:cNvPr>
          <p:cNvSpPr/>
          <p:nvPr/>
        </p:nvSpPr>
        <p:spPr>
          <a:xfrm>
            <a:off x="400713" y="1234994"/>
            <a:ext cx="5448196" cy="534085"/>
          </a:xfrm>
          <a:prstGeom prst="wedgeRoundRectCallout">
            <a:avLst>
              <a:gd name="adj1" fmla="val -31711"/>
              <a:gd name="adj2" fmla="val 9134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Set “Radius of analysis” and threshold of air toxics to show summary results for selected site(s) within radius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84007FD4-055B-42D0-BB8C-166BE3C698D2}"/>
              </a:ext>
            </a:extLst>
          </p:cNvPr>
          <p:cNvSpPr/>
          <p:nvPr/>
        </p:nvSpPr>
        <p:spPr>
          <a:xfrm>
            <a:off x="362611" y="4336041"/>
            <a:ext cx="4144734" cy="328324"/>
          </a:xfrm>
          <a:prstGeom prst="wedgeRoundRectCallout">
            <a:avLst>
              <a:gd name="adj1" fmla="val -38735"/>
              <a:gd name="adj2" fmla="val -5204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List top 3 risk drivers within radius of 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4A115457-CE98-4294-92D2-15F0E978AA24}"/>
              </a:ext>
            </a:extLst>
          </p:cNvPr>
          <p:cNvSpPr/>
          <p:nvPr/>
        </p:nvSpPr>
        <p:spPr>
          <a:xfrm>
            <a:off x="2059708" y="2588908"/>
            <a:ext cx="2290619" cy="840092"/>
          </a:xfrm>
          <a:prstGeom prst="wedgeRoundRectCallout">
            <a:avLst>
              <a:gd name="adj1" fmla="val 44764"/>
              <a:gd name="adj2" fmla="val -7214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to select the desired scale of highlighted numbers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DD9C49FA-214C-4025-A2B4-0FCC9405281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5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6" grpId="0" animBg="1"/>
      <p:bldP spid="20" grpId="0" animBg="1"/>
      <p:bldP spid="15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2CE81-2728-4006-808B-D36D57354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799" y="2681811"/>
            <a:ext cx="8728654" cy="453907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EB7A7339-D4D3-4CB7-BCB8-11B5FF7745AE}"/>
              </a:ext>
            </a:extLst>
          </p:cNvPr>
          <p:cNvSpPr/>
          <p:nvPr/>
        </p:nvSpPr>
        <p:spPr bwMode="auto">
          <a:xfrm>
            <a:off x="1218780" y="818415"/>
            <a:ext cx="2819395" cy="17512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B5EFD4A-25DB-4A07-A467-9A1700066CFE}"/>
              </a:ext>
            </a:extLst>
          </p:cNvPr>
          <p:cNvSpPr/>
          <p:nvPr/>
        </p:nvSpPr>
        <p:spPr bwMode="auto">
          <a:xfrm>
            <a:off x="4613594" y="808935"/>
            <a:ext cx="2804232" cy="17446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97AEF58-2D20-4D07-8302-80C5F74A6E7A}"/>
              </a:ext>
            </a:extLst>
          </p:cNvPr>
          <p:cNvSpPr/>
          <p:nvPr/>
        </p:nvSpPr>
        <p:spPr bwMode="auto">
          <a:xfrm>
            <a:off x="7858456" y="808935"/>
            <a:ext cx="2804232" cy="17607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07E0C2E-F28A-4637-B221-3780C2CD2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299" y="2914104"/>
            <a:ext cx="2460154" cy="2875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(1)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peech Bubble: Rectangle with Corners Rounded 4">
            <a:extLst>
              <a:ext uri="{FF2B5EF4-FFF2-40B4-BE49-F238E27FC236}">
                <a16:creationId xmlns:a16="http://schemas.microsoft.com/office/drawing/2014/main" id="{BA08605A-F26A-488A-B053-74DE3036A569}"/>
              </a:ext>
            </a:extLst>
          </p:cNvPr>
          <p:cNvSpPr/>
          <p:nvPr/>
        </p:nvSpPr>
        <p:spPr>
          <a:xfrm>
            <a:off x="7933525" y="4180114"/>
            <a:ext cx="3918537" cy="1633842"/>
          </a:xfrm>
          <a:prstGeom prst="wedgeRoundRectCallout">
            <a:avLst>
              <a:gd name="adj1" fmla="val -35516"/>
              <a:gd name="adj2" fmla="val -11112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000" dirty="0">
                <a:solidFill>
                  <a:srgbClr val="0000FF"/>
                </a:solidFill>
                <a:latin typeface="Calibri"/>
              </a:rPr>
              <a:t>Click “Select 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</a:rPr>
              <a:t>Sites</a:t>
            </a:r>
            <a:r>
              <a:rPr lang="en-US" sz="2000" dirty="0">
                <a:solidFill>
                  <a:srgbClr val="0000FF"/>
                </a:solidFill>
                <a:latin typeface="Calibri"/>
              </a:rPr>
              <a:t>” to select one or a group of monitor sites, facilities, census tract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</a:rPr>
              <a:t>s, or user-defined locations under </a:t>
            </a:r>
            <a:r>
              <a:rPr lang="en-US" sz="2000" dirty="0">
                <a:solidFill>
                  <a:srgbClr val="0000FF"/>
                </a:solidFill>
                <a:latin typeface="Calibri"/>
              </a:rPr>
              <a:t>“Select Sites” pop-up window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2F20E7B-9215-42C1-8AF6-A29C1DEA3FAF}"/>
              </a:ext>
            </a:extLst>
          </p:cNvPr>
          <p:cNvSpPr/>
          <p:nvPr/>
        </p:nvSpPr>
        <p:spPr bwMode="auto">
          <a:xfrm>
            <a:off x="8216783" y="2952546"/>
            <a:ext cx="787709" cy="2368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27" name="Straight Arrow Connector 13">
            <a:extLst>
              <a:ext uri="{FF2B5EF4-FFF2-40B4-BE49-F238E27FC236}">
                <a16:creationId xmlns:a16="http://schemas.microsoft.com/office/drawing/2014/main" id="{AE61CB20-1617-4CC7-94A5-572130EE9FF6}"/>
              </a:ext>
            </a:extLst>
          </p:cNvPr>
          <p:cNvCxnSpPr>
            <a:cxnSpLocks/>
            <a:stCxn id="39" idx="0"/>
          </p:cNvCxnSpPr>
          <p:nvPr/>
        </p:nvCxnSpPr>
        <p:spPr bwMode="auto">
          <a:xfrm flipH="1" flipV="1">
            <a:off x="2628477" y="2569690"/>
            <a:ext cx="5982161" cy="382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13">
            <a:extLst>
              <a:ext uri="{FF2B5EF4-FFF2-40B4-BE49-F238E27FC236}">
                <a16:creationId xmlns:a16="http://schemas.microsoft.com/office/drawing/2014/main" id="{E25C80FC-A3F9-468E-A03D-D68839806689}"/>
              </a:ext>
            </a:extLst>
          </p:cNvPr>
          <p:cNvCxnSpPr>
            <a:cxnSpLocks/>
            <a:stCxn id="39" idx="0"/>
          </p:cNvCxnSpPr>
          <p:nvPr/>
        </p:nvCxnSpPr>
        <p:spPr bwMode="auto">
          <a:xfrm flipH="1" flipV="1">
            <a:off x="6038597" y="2558766"/>
            <a:ext cx="2572041" cy="3937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13">
            <a:extLst>
              <a:ext uri="{FF2B5EF4-FFF2-40B4-BE49-F238E27FC236}">
                <a16:creationId xmlns:a16="http://schemas.microsoft.com/office/drawing/2014/main" id="{D45E1A8C-303A-4A04-A65D-19CA9C95A7DB}"/>
              </a:ext>
            </a:extLst>
          </p:cNvPr>
          <p:cNvCxnSpPr>
            <a:cxnSpLocks/>
            <a:stCxn id="39" idx="0"/>
            <a:endCxn id="34" idx="2"/>
          </p:cNvCxnSpPr>
          <p:nvPr/>
        </p:nvCxnSpPr>
        <p:spPr bwMode="auto">
          <a:xfrm flipV="1">
            <a:off x="8610638" y="2569690"/>
            <a:ext cx="649934" cy="382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4848C5F1-4D07-43DB-2FBD-AD1E4E91D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361" y="852664"/>
            <a:ext cx="2798429" cy="17008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4CF30C4-6C06-8FCF-D054-9FAAA4694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879" y="824090"/>
            <a:ext cx="2777948" cy="172219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AC1D77-5C4B-0065-C903-16D4D5A91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269" y="862387"/>
            <a:ext cx="2752605" cy="1675132"/>
          </a:xfrm>
          <a:prstGeom prst="rect">
            <a:avLst/>
          </a:prstGeom>
        </p:spPr>
      </p:pic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FC1BC274-5F9E-48B8-A2FE-92D92F229B3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374568B-88A6-A7BC-2A06-850720CAD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05" y="3651409"/>
            <a:ext cx="5142600" cy="296397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3CD04F9-6926-4A21-855F-4C54BDA5C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623" y="969129"/>
            <a:ext cx="5021099" cy="2749892"/>
          </a:xfrm>
          <a:prstGeom prst="rect">
            <a:avLst/>
          </a:prstGeom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4A17DF4F-DDAD-44CF-97F9-087B8E3C7829}"/>
              </a:ext>
            </a:extLst>
          </p:cNvPr>
          <p:cNvSpPr/>
          <p:nvPr/>
        </p:nvSpPr>
        <p:spPr>
          <a:xfrm>
            <a:off x="3292836" y="4346426"/>
            <a:ext cx="2289766" cy="51108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AC506F6C-EE8E-4779-801D-19CDEA2287B5}"/>
              </a:ext>
            </a:extLst>
          </p:cNvPr>
          <p:cNvSpPr/>
          <p:nvPr/>
        </p:nvSpPr>
        <p:spPr>
          <a:xfrm>
            <a:off x="1817282" y="6369512"/>
            <a:ext cx="2573707" cy="234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AF2DEA5-440E-49C9-ACDE-2874536179FE}"/>
              </a:ext>
            </a:extLst>
          </p:cNvPr>
          <p:cNvSpPr/>
          <p:nvPr/>
        </p:nvSpPr>
        <p:spPr>
          <a:xfrm>
            <a:off x="7407100" y="1249820"/>
            <a:ext cx="376909" cy="11420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9" name="Straight Arrow Connector 15">
            <a:extLst>
              <a:ext uri="{FF2B5EF4-FFF2-40B4-BE49-F238E27FC236}">
                <a16:creationId xmlns:a16="http://schemas.microsoft.com/office/drawing/2014/main" id="{FFA06E0A-C24F-4994-AA65-D4DBD4D4D848}"/>
              </a:ext>
            </a:extLst>
          </p:cNvPr>
          <p:cNvCxnSpPr>
            <a:cxnSpLocks/>
            <a:stCxn id="36" idx="0"/>
          </p:cNvCxnSpPr>
          <p:nvPr/>
        </p:nvCxnSpPr>
        <p:spPr bwMode="auto">
          <a:xfrm flipH="1" flipV="1">
            <a:off x="4170610" y="2897328"/>
            <a:ext cx="267109" cy="14490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(2)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9F99054D-1D8F-405E-B96A-AF4D1AAEE722}"/>
              </a:ext>
            </a:extLst>
          </p:cNvPr>
          <p:cNvSpPr/>
          <p:nvPr/>
        </p:nvSpPr>
        <p:spPr>
          <a:xfrm>
            <a:off x="2890847" y="5310127"/>
            <a:ext cx="3612550" cy="830275"/>
          </a:xfrm>
          <a:prstGeom prst="wedgeRoundRectCallout">
            <a:avLst>
              <a:gd name="adj1" fmla="val -49363"/>
              <a:gd name="adj2" fmla="val 7027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 Click the “Create individual Sites” or “Create National Sites Table” to provide proximity analysis for individual sites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19FF4CDC-F31F-4A08-9DFB-E78753A4BCA2}"/>
              </a:ext>
            </a:extLst>
          </p:cNvPr>
          <p:cNvSpPr/>
          <p:nvPr/>
        </p:nvSpPr>
        <p:spPr>
          <a:xfrm>
            <a:off x="4590544" y="2560930"/>
            <a:ext cx="3043048" cy="522320"/>
          </a:xfrm>
          <a:prstGeom prst="wedgeRoundRectCallout">
            <a:avLst>
              <a:gd name="adj1" fmla="val 47218"/>
              <a:gd name="adj2" fmla="val -27294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lick the “Output” button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to export to an Excel file.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CC0D427-CC74-453C-B510-1080841DD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919" y="3791411"/>
            <a:ext cx="3347625" cy="29639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7E6F142-1D8B-473C-8C40-B06EB44B9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547" y="1449053"/>
            <a:ext cx="4165610" cy="3688213"/>
          </a:xfrm>
          <a:prstGeom prst="rect">
            <a:avLst/>
          </a:prstGeom>
        </p:spPr>
      </p:pic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39AAC09F-8ECA-46FC-B562-AD157F293238}"/>
              </a:ext>
            </a:extLst>
          </p:cNvPr>
          <p:cNvSpPr/>
          <p:nvPr/>
        </p:nvSpPr>
        <p:spPr>
          <a:xfrm>
            <a:off x="9872496" y="5344122"/>
            <a:ext cx="2228850" cy="522319"/>
          </a:xfrm>
          <a:prstGeom prst="wedgeRoundRectCallout">
            <a:avLst>
              <a:gd name="adj1" fmla="val -77944"/>
              <a:gd name="adj2" fmla="val -916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Nation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 &amp; State avg. table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347CA0AF-BDF3-464E-AA69-E22340108284}"/>
              </a:ext>
            </a:extLst>
          </p:cNvPr>
          <p:cNvSpPr/>
          <p:nvPr/>
        </p:nvSpPr>
        <p:spPr>
          <a:xfrm>
            <a:off x="6344605" y="5825043"/>
            <a:ext cx="2486405" cy="522319"/>
          </a:xfrm>
          <a:prstGeom prst="wedgeRoundRectCallout">
            <a:avLst>
              <a:gd name="adj1" fmla="val -30508"/>
              <a:gd name="adj2" fmla="val 10892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National table for all selected individual sites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23D95B9-886C-4D9F-9DB3-7C1CB6F48017}"/>
              </a:ext>
            </a:extLst>
          </p:cNvPr>
          <p:cNvSpPr/>
          <p:nvPr/>
        </p:nvSpPr>
        <p:spPr>
          <a:xfrm>
            <a:off x="542810" y="6386412"/>
            <a:ext cx="1225447" cy="2115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36FA12-B3C9-4616-B80D-ECD3AF9683BA}"/>
              </a:ext>
            </a:extLst>
          </p:cNvPr>
          <p:cNvSpPr/>
          <p:nvPr/>
        </p:nvSpPr>
        <p:spPr>
          <a:xfrm>
            <a:off x="73314" y="4886325"/>
            <a:ext cx="2698461" cy="1189299"/>
          </a:xfrm>
          <a:prstGeom prst="wedgeRoundRectCallout">
            <a:avLst>
              <a:gd name="adj1" fmla="val -7881"/>
              <a:gd name="adj2" fmla="val 7667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Include only census tracts falling within the area of specified radius, with an area ratio larger than x% (10% by default)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4F0808-6A03-4238-B185-2EE653239B09}"/>
              </a:ext>
            </a:extLst>
          </p:cNvPr>
          <p:cNvSpPr/>
          <p:nvPr/>
        </p:nvSpPr>
        <p:spPr bwMode="auto">
          <a:xfrm>
            <a:off x="2990446" y="5063459"/>
            <a:ext cx="269480" cy="150878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08A43-57C2-4604-B14E-EEE54586B55E}"/>
              </a:ext>
            </a:extLst>
          </p:cNvPr>
          <p:cNvSpPr txBox="1"/>
          <p:nvPr/>
        </p:nvSpPr>
        <p:spPr>
          <a:xfrm>
            <a:off x="3329473" y="4983698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Select all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2C05723-2165-482B-9104-C90A3A5A7CD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0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22" grpId="0" animBg="1"/>
      <p:bldP spid="8" grpId="0" animBg="1"/>
      <p:bldP spid="19" grpId="0" animBg="1"/>
      <p:bldP spid="20" grpId="0" animBg="1"/>
      <p:bldP spid="16" grpId="0" animBg="1"/>
      <p:bldP spid="17" grpId="0" animBg="1"/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Detroit MP Case Study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88230-8E69-40D0-90C8-8544FF03740E}"/>
              </a:ext>
            </a:extLst>
          </p:cNvPr>
          <p:cNvSpPr txBox="1"/>
          <p:nvPr/>
        </p:nvSpPr>
        <p:spPr>
          <a:xfrm>
            <a:off x="568116" y="890285"/>
            <a:ext cx="675315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Partners</a:t>
            </a:r>
            <a:r>
              <a:rPr lang="en-US" altLang="ja-JP" sz="22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: EPA, MDEQ, SEMCOG &amp; LADCO</a:t>
            </a:r>
            <a:endParaRPr lang="en-US" altLang="ja-JP" sz="2200" dirty="0">
              <a:latin typeface="+mj-lt"/>
            </a:endParaRPr>
          </a:p>
          <a:p>
            <a:endParaRPr lang="en-US" altLang="ja-JP" sz="1600" b="1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altLang="ja-JP" sz="22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Goals</a:t>
            </a:r>
            <a:r>
              <a:rPr lang="en-US" altLang="ja-JP" sz="22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: Assess and compare two contrasting air quality control strategies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badi" panose="020B0604020104020204" pitchFamily="34" charset="0"/>
                <a:ea typeface="Meiryo" panose="020B0604030504040204" pitchFamily="34" charset="-128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Status Quo” approach – controls selected separately to address O</a:t>
            </a:r>
            <a:r>
              <a:rPr lang="en-US" altLang="ja-JP" sz="2000" baseline="-30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 &amp; PM nonattainment </a:t>
            </a:r>
            <a:endParaRPr lang="en-US" altLang="ja-JP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badi" panose="020B0604020104020204" pitchFamily="34" charset="0"/>
                <a:ea typeface="Meiryo" panose="020B0604030504040204" pitchFamily="34" charset="-128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Multi-pollutant, risk-based” approach – aimed at further reducing population risk from exposure to O</a:t>
            </a:r>
            <a:r>
              <a:rPr lang="en-US" altLang="ja-JP" sz="2000" baseline="-30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, PM and select air toxics while still addressing ozone and PM nonattainment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0CC8A-64F8-46A3-A298-731FE92454D4}"/>
              </a:ext>
            </a:extLst>
          </p:cNvPr>
          <p:cNvSpPr txBox="1"/>
          <p:nvPr/>
        </p:nvSpPr>
        <p:spPr>
          <a:xfrm>
            <a:off x="568116" y="4274683"/>
            <a:ext cx="1115503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2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Results</a:t>
            </a:r>
            <a:r>
              <a:rPr lang="en-US" altLang="ja-JP" sz="22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 showed the multi-pollutant approach:</a:t>
            </a:r>
            <a:endParaRPr lang="en-US" altLang="ja-JP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Achieved the same or greater reductions of PM and O</a:t>
            </a:r>
            <a:r>
              <a:rPr lang="en-US" altLang="ja-JP" sz="2000" baseline="-30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 </a:t>
            </a:r>
            <a:endParaRPr lang="en-US" altLang="ja-JP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Improved air quality regionally and across the Detroit urban core for multiple pollutants</a:t>
            </a:r>
            <a:endParaRPr lang="en-US" altLang="ja-JP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Produced ~2x greater monetized benefits for PM and O</a:t>
            </a:r>
            <a:r>
              <a:rPr lang="en-US" altLang="ja-JP" sz="2000" baseline="-30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endParaRPr lang="en-US" altLang="ja-JP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Reduced non-cancer risk</a:t>
            </a:r>
            <a:endParaRPr lang="en-US" altLang="ja-JP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Resulted in greater net benefits &amp; was more cost effective</a:t>
            </a:r>
            <a:endParaRPr lang="en-US" altLang="ja-JP" sz="20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7B3B2-2BCF-451D-90A9-B1E2F4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77"/>
          <a:stretch/>
        </p:blipFill>
        <p:spPr bwMode="auto">
          <a:xfrm>
            <a:off x="7596030" y="1369088"/>
            <a:ext cx="4127116" cy="2059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9498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9DF1AA6-17AC-45ED-AE26-8C484D70B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29" y="840827"/>
            <a:ext cx="8894517" cy="48236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4B2CF52-0FB1-46FE-85F6-477121E5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53037"/>
            <a:ext cx="2704453" cy="3464439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C52AFA51-7CFD-4D96-9BCD-F32C55687C0D}"/>
              </a:ext>
            </a:extLst>
          </p:cNvPr>
          <p:cNvSpPr/>
          <p:nvPr/>
        </p:nvSpPr>
        <p:spPr>
          <a:xfrm>
            <a:off x="2505075" y="1270793"/>
            <a:ext cx="1908915" cy="21510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7C8C777E-52D9-4778-83F1-DB5DF811284B}"/>
              </a:ext>
            </a:extLst>
          </p:cNvPr>
          <p:cNvSpPr/>
          <p:nvPr/>
        </p:nvSpPr>
        <p:spPr>
          <a:xfrm>
            <a:off x="4413990" y="1910121"/>
            <a:ext cx="3059082" cy="566256"/>
          </a:xfrm>
          <a:prstGeom prst="wedgeRoundRectCallout">
            <a:avLst>
              <a:gd name="adj1" fmla="val -67260"/>
              <a:gd name="adj2" fmla="val -1209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select the desired scale of highlighted numbers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D64AA18-10CC-456B-9FEA-F9E7598BE4CE}"/>
              </a:ext>
            </a:extLst>
          </p:cNvPr>
          <p:cNvCxnSpPr/>
          <p:nvPr/>
        </p:nvCxnSpPr>
        <p:spPr>
          <a:xfrm flipH="1">
            <a:off x="2618745" y="1486781"/>
            <a:ext cx="293615" cy="566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2">
            <a:extLst>
              <a:ext uri="{FF2B5EF4-FFF2-40B4-BE49-F238E27FC236}">
                <a16:creationId xmlns:a16="http://schemas.microsoft.com/office/drawing/2014/main" id="{1B9AA481-6E6E-4660-BBF9-7CD5CE289B9F}"/>
              </a:ext>
            </a:extLst>
          </p:cNvPr>
          <p:cNvSpPr/>
          <p:nvPr/>
        </p:nvSpPr>
        <p:spPr>
          <a:xfrm>
            <a:off x="671890" y="4179647"/>
            <a:ext cx="2642163" cy="202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AB737DE7-3CF1-429A-9D7C-08B0A56B6D5D}"/>
              </a:ext>
            </a:extLst>
          </p:cNvPr>
          <p:cNvSpPr/>
          <p:nvPr/>
        </p:nvSpPr>
        <p:spPr>
          <a:xfrm>
            <a:off x="1704344" y="5286887"/>
            <a:ext cx="503341" cy="202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ADB0D50-869A-41FB-8D50-B1D0B15386DD}"/>
              </a:ext>
            </a:extLst>
          </p:cNvPr>
          <p:cNvSpPr/>
          <p:nvPr/>
        </p:nvSpPr>
        <p:spPr>
          <a:xfrm>
            <a:off x="2518077" y="3007285"/>
            <a:ext cx="4739779" cy="819432"/>
          </a:xfrm>
          <a:prstGeom prst="wedgeRoundRectCallout">
            <a:avLst>
              <a:gd name="adj1" fmla="val -63362"/>
              <a:gd name="adj2" fmla="val 9246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Set max. &amp; min. values and then click the “Rebuild” button to rebuild the color legend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Speech Bubble: Rectangle with Corners Rounded 4">
            <a:extLst>
              <a:ext uri="{FF2B5EF4-FFF2-40B4-BE49-F238E27FC236}">
                <a16:creationId xmlns:a16="http://schemas.microsoft.com/office/drawing/2014/main" id="{30EDB215-80C0-4EB3-8C30-D7EEBEF2B828}"/>
              </a:ext>
            </a:extLst>
          </p:cNvPr>
          <p:cNvSpPr/>
          <p:nvPr/>
        </p:nvSpPr>
        <p:spPr>
          <a:xfrm>
            <a:off x="3686174" y="5997825"/>
            <a:ext cx="5667375" cy="512386"/>
          </a:xfrm>
          <a:prstGeom prst="wedgeRoundRectCallout">
            <a:avLst>
              <a:gd name="adj1" fmla="val -72856"/>
              <a:gd name="adj2" fmla="val -15195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Click “Apply” or “OK” button to apply new setting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7A08053-2255-40EB-9263-C0AE957514CC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6519862" y="5614565"/>
            <a:ext cx="1463898" cy="383260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41047DD6-4499-43AB-8ABD-56F4FB3A919B}"/>
              </a:ext>
            </a:extLst>
          </p:cNvPr>
          <p:cNvSpPr txBox="1"/>
          <p:nvPr/>
        </p:nvSpPr>
        <p:spPr>
          <a:xfrm>
            <a:off x="334200" y="881643"/>
            <a:ext cx="261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Configure </a:t>
            </a:r>
          </a:p>
          <a:p>
            <a:r>
              <a:rPr lang="en-US" altLang="zh-CN" b="1" dirty="0">
                <a:solidFill>
                  <a:srgbClr val="0000FF"/>
                </a:solidFill>
              </a:rPr>
              <a:t>color legend: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3EE7736B-2C30-4A61-91B3-69D301CF1AE9}"/>
              </a:ext>
            </a:extLst>
          </p:cNvPr>
          <p:cNvSpPr/>
          <p:nvPr/>
        </p:nvSpPr>
        <p:spPr>
          <a:xfrm>
            <a:off x="352117" y="5946471"/>
            <a:ext cx="2922859" cy="622534"/>
          </a:xfrm>
          <a:prstGeom prst="wedgeRoundRectCallout">
            <a:avLst>
              <a:gd name="adj1" fmla="val -30892"/>
              <a:gd name="adj2" fmla="val -1313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Check/uncheck to </a:t>
            </a: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display/</a:t>
            </a: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hide highlighted colors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7B450661-DFAD-4FCE-BB3A-3B28EBD3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(3)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1A2A5A0-DD8C-484F-8879-627891304BCF}"/>
              </a:ext>
            </a:extLst>
          </p:cNvPr>
          <p:cNvSpPr/>
          <p:nvPr/>
        </p:nvSpPr>
        <p:spPr>
          <a:xfrm>
            <a:off x="2396436" y="4452998"/>
            <a:ext cx="718553" cy="7060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0" name="Speech Bubble: Rectangle with Corners Rounded 4">
            <a:extLst>
              <a:ext uri="{FF2B5EF4-FFF2-40B4-BE49-F238E27FC236}">
                <a16:creationId xmlns:a16="http://schemas.microsoft.com/office/drawing/2014/main" id="{BE371925-9F0D-4FE7-80C5-8C0470610AC5}"/>
              </a:ext>
            </a:extLst>
          </p:cNvPr>
          <p:cNvSpPr/>
          <p:nvPr/>
        </p:nvSpPr>
        <p:spPr>
          <a:xfrm>
            <a:off x="3675105" y="4179647"/>
            <a:ext cx="3180517" cy="543940"/>
          </a:xfrm>
          <a:prstGeom prst="wedgeRoundRectCallout">
            <a:avLst>
              <a:gd name="adj1" fmla="val -67055"/>
              <a:gd name="adj2" fmla="val 955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Customize the numerical range for each color legend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8E7F8E68-5525-4EB5-92FD-9A4E3D5D638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7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9" grpId="0" animBg="1"/>
      <p:bldP spid="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89E39E7-4AE7-432D-B3B0-F79B526F4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028" y="1378369"/>
            <a:ext cx="5864255" cy="416884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3B0097-EA39-4AE9-862A-6AA7A3D5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" y="2389835"/>
            <a:ext cx="4870040" cy="29593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ADB8A6F-CADB-4CA3-AEB3-FDB2AD4A8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032" y="1191638"/>
            <a:ext cx="4171443" cy="339790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ECC97F0-BCD4-4CA5-B236-B99D9FB8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71936" cy="669103"/>
          </a:xfrm>
        </p:spPr>
        <p:txBody>
          <a:bodyPr/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“Group” Summary Plot &amp; Table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9A05BB1-2E37-46FB-8839-67983CC33AAD}"/>
              </a:ext>
            </a:extLst>
          </p:cNvPr>
          <p:cNvSpPr txBox="1"/>
          <p:nvPr/>
        </p:nvSpPr>
        <p:spPr>
          <a:xfrm>
            <a:off x="314832" y="791528"/>
            <a:ext cx="1156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&amp; table for 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group of </a:t>
            </a:r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census tracts, monitor sites, facilities or locations (latitude/longitude)</a:t>
            </a:r>
            <a:endParaRPr lang="en-US" sz="2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F76B20D-1FE7-4E7C-8A4A-821E7DE46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726" y="4589544"/>
            <a:ext cx="4171443" cy="224266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027845C-EF4E-4F21-935A-4BC7112A929C}"/>
              </a:ext>
            </a:extLst>
          </p:cNvPr>
          <p:cNvSpPr txBox="1"/>
          <p:nvPr/>
        </p:nvSpPr>
        <p:spPr>
          <a:xfrm>
            <a:off x="8920683" y="1127842"/>
            <a:ext cx="2293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table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11B0B3-1DD4-435F-AF77-50B27C65501D}"/>
              </a:ext>
            </a:extLst>
          </p:cNvPr>
          <p:cNvSpPr txBox="1"/>
          <p:nvPr/>
        </p:nvSpPr>
        <p:spPr>
          <a:xfrm>
            <a:off x="9268075" y="4825991"/>
            <a:ext cx="2293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DA9A46C-47BC-45EA-8CEC-BCB402560569}"/>
              </a:ext>
            </a:extLst>
          </p:cNvPr>
          <p:cNvSpPr txBox="1"/>
          <p:nvPr/>
        </p:nvSpPr>
        <p:spPr>
          <a:xfrm>
            <a:off x="1709030" y="2341455"/>
            <a:ext cx="2253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sites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425C481-956E-47DE-9E97-45193DFF244A}"/>
              </a:ext>
            </a:extLst>
          </p:cNvPr>
          <p:cNvSpPr/>
          <p:nvPr/>
        </p:nvSpPr>
        <p:spPr>
          <a:xfrm>
            <a:off x="5320558" y="1924520"/>
            <a:ext cx="737342" cy="1788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1" name="Straight Arrow Connector 15">
            <a:extLst>
              <a:ext uri="{FF2B5EF4-FFF2-40B4-BE49-F238E27FC236}">
                <a16:creationId xmlns:a16="http://schemas.microsoft.com/office/drawing/2014/main" id="{FD3B5198-48BA-4A47-A1FC-1E6D4531A815}"/>
              </a:ext>
            </a:extLst>
          </p:cNvPr>
          <p:cNvCxnSpPr>
            <a:cxnSpLocks/>
            <a:stCxn id="20" idx="1"/>
            <a:endCxn id="19" idx="3"/>
          </p:cNvCxnSpPr>
          <p:nvPr/>
        </p:nvCxnSpPr>
        <p:spPr bwMode="auto">
          <a:xfrm flipH="1">
            <a:off x="3962574" y="2013925"/>
            <a:ext cx="1357984" cy="5121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12">
            <a:extLst>
              <a:ext uri="{FF2B5EF4-FFF2-40B4-BE49-F238E27FC236}">
                <a16:creationId xmlns:a16="http://schemas.microsoft.com/office/drawing/2014/main" id="{B02AF4DA-4A83-4871-8CC1-B2EB4057FDCF}"/>
              </a:ext>
            </a:extLst>
          </p:cNvPr>
          <p:cNvSpPr/>
          <p:nvPr/>
        </p:nvSpPr>
        <p:spPr>
          <a:xfrm>
            <a:off x="3701218" y="5118746"/>
            <a:ext cx="423107" cy="2303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8" name="Straight Arrow Connector 15">
            <a:extLst>
              <a:ext uri="{FF2B5EF4-FFF2-40B4-BE49-F238E27FC236}">
                <a16:creationId xmlns:a16="http://schemas.microsoft.com/office/drawing/2014/main" id="{09443298-E919-40AC-9156-314CE808995A}"/>
              </a:ext>
            </a:extLst>
          </p:cNvPr>
          <p:cNvCxnSpPr>
            <a:cxnSpLocks/>
            <a:stCxn id="27" idx="3"/>
          </p:cNvCxnSpPr>
          <p:nvPr/>
        </p:nvCxnSpPr>
        <p:spPr bwMode="auto">
          <a:xfrm flipV="1">
            <a:off x="4124325" y="4361609"/>
            <a:ext cx="1056313" cy="87233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Rectangle 12">
            <a:extLst>
              <a:ext uri="{FF2B5EF4-FFF2-40B4-BE49-F238E27FC236}">
                <a16:creationId xmlns:a16="http://schemas.microsoft.com/office/drawing/2014/main" id="{5A82E01A-3435-4881-8A75-A1032C9F4CD7}"/>
              </a:ext>
            </a:extLst>
          </p:cNvPr>
          <p:cNvSpPr/>
          <p:nvPr/>
        </p:nvSpPr>
        <p:spPr>
          <a:xfrm>
            <a:off x="6103312" y="1932009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EEE41274-D9E5-4F04-AD1E-0A70E9FC5C9D}"/>
              </a:ext>
            </a:extLst>
          </p:cNvPr>
          <p:cNvCxnSpPr>
            <a:cxnSpLocks/>
            <a:stCxn id="48" idx="2"/>
          </p:cNvCxnSpPr>
          <p:nvPr/>
        </p:nvCxnSpPr>
        <p:spPr bwMode="auto">
          <a:xfrm>
            <a:off x="7124701" y="2103330"/>
            <a:ext cx="581024" cy="8274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15">
            <a:extLst>
              <a:ext uri="{FF2B5EF4-FFF2-40B4-BE49-F238E27FC236}">
                <a16:creationId xmlns:a16="http://schemas.microsoft.com/office/drawing/2014/main" id="{74BA28F4-1725-4BED-AD23-129902703552}"/>
              </a:ext>
            </a:extLst>
          </p:cNvPr>
          <p:cNvCxnSpPr>
            <a:cxnSpLocks/>
            <a:stCxn id="32" idx="2"/>
            <a:endCxn id="13" idx="1"/>
          </p:cNvCxnSpPr>
          <p:nvPr/>
        </p:nvCxnSpPr>
        <p:spPr bwMode="auto">
          <a:xfrm>
            <a:off x="6437794" y="2103330"/>
            <a:ext cx="1267932" cy="36075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Rectangle 12">
            <a:extLst>
              <a:ext uri="{FF2B5EF4-FFF2-40B4-BE49-F238E27FC236}">
                <a16:creationId xmlns:a16="http://schemas.microsoft.com/office/drawing/2014/main" id="{BD0A83F6-BFCB-4E10-ADEE-9BBF78A2FAEB}"/>
              </a:ext>
            </a:extLst>
          </p:cNvPr>
          <p:cNvSpPr/>
          <p:nvPr/>
        </p:nvSpPr>
        <p:spPr>
          <a:xfrm>
            <a:off x="6790219" y="1932009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C256AFB-2C75-44CF-BF5D-49DDCE4053A0}"/>
              </a:ext>
            </a:extLst>
          </p:cNvPr>
          <p:cNvSpPr txBox="1"/>
          <p:nvPr/>
        </p:nvSpPr>
        <p:spPr>
          <a:xfrm>
            <a:off x="4279347" y="1301789"/>
            <a:ext cx="2792413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“Select Sites”</a:t>
            </a:r>
            <a:endParaRPr lang="en-US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41C6EE7-2C9A-4309-8CB8-275FA245D43A}"/>
              </a:ext>
            </a:extLst>
          </p:cNvPr>
          <p:cNvSpPr txBox="1"/>
          <p:nvPr/>
        </p:nvSpPr>
        <p:spPr>
          <a:xfrm>
            <a:off x="2190726" y="4061220"/>
            <a:ext cx="3285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 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 group of sites</a:t>
            </a:r>
            <a:endParaRPr lang="en-US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204CDC2-CE12-4704-8EB5-DDA938A212DD}"/>
              </a:ext>
            </a:extLst>
          </p:cNvPr>
          <p:cNvSpPr txBox="1"/>
          <p:nvPr/>
        </p:nvSpPr>
        <p:spPr>
          <a:xfrm>
            <a:off x="2644905" y="4754814"/>
            <a:ext cx="1810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③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“Apply”</a:t>
            </a:r>
            <a:endParaRPr lang="en-US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6927225-A637-4658-90A4-AAA59A6C7102}"/>
              </a:ext>
            </a:extLst>
          </p:cNvPr>
          <p:cNvSpPr txBox="1"/>
          <p:nvPr/>
        </p:nvSpPr>
        <p:spPr>
          <a:xfrm>
            <a:off x="6867852" y="1530112"/>
            <a:ext cx="4800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④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“Summary Table” or “Summary Plot”</a:t>
            </a:r>
            <a:endParaRPr lang="en-US" b="1" dirty="0"/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0A02B36F-7505-4945-9204-3BF0155B551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32" grpId="0" animBg="1"/>
      <p:bldP spid="48" grpId="0" animBg="1"/>
      <p:bldP spid="22" grpId="0" animBg="1"/>
      <p:bldP spid="23" grpId="0"/>
      <p:bldP spid="24" grpId="0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6DA7B0-393A-4750-B35E-CAD93B0A0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8"/>
          <a:stretch/>
        </p:blipFill>
        <p:spPr>
          <a:xfrm>
            <a:off x="2582209" y="1139260"/>
            <a:ext cx="5333656" cy="5314286"/>
          </a:xfrm>
          <a:prstGeom prst="rect">
            <a:avLst/>
          </a:prstGeom>
        </p:spPr>
      </p:pic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F2B371C-FC0B-4F9A-B6CF-6C6632842542}"/>
              </a:ext>
            </a:extLst>
          </p:cNvPr>
          <p:cNvCxnSpPr>
            <a:cxnSpLocks/>
          </p:cNvCxnSpPr>
          <p:nvPr/>
        </p:nvCxnSpPr>
        <p:spPr bwMode="auto">
          <a:xfrm flipV="1">
            <a:off x="5648915" y="2510528"/>
            <a:ext cx="2876550" cy="9429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30E7B2DD-29CD-4F9D-B5EF-A1BD45D4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465" y="946672"/>
            <a:ext cx="1865935" cy="582615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7C378BC-5375-4E95-BCDB-15C65DBF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</a:t>
            </a:r>
            <a:r>
              <a:rPr lang="en-US" dirty="0">
                <a:solidFill>
                  <a:srgbClr val="FFFF00"/>
                </a:solidFill>
              </a:rPr>
              <a:t>Display Site information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ACBE2482-CFF8-42B5-98C4-BAB01A7A250E}"/>
              </a:ext>
            </a:extLst>
          </p:cNvPr>
          <p:cNvSpPr/>
          <p:nvPr/>
        </p:nvSpPr>
        <p:spPr>
          <a:xfrm>
            <a:off x="4536837" y="5344409"/>
            <a:ext cx="3519053" cy="942109"/>
          </a:xfrm>
          <a:prstGeom prst="wedgeRoundRectCallout">
            <a:avLst>
              <a:gd name="adj1" fmla="val -18704"/>
              <a:gd name="adj2" fmla="val -22437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a facility or monitoring site or a census tract to show the detail information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88625BFD-A727-4E0D-BCBC-750F9860B1B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820791" y="1643623"/>
            <a:ext cx="855041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600" b="1" i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NEXUS 3.0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Quick Tutorial Slides</a:t>
            </a:r>
          </a:p>
          <a:p>
            <a:pPr algn="ctr">
              <a:defRPr/>
            </a:pPr>
            <a:endParaRPr lang="en-US" sz="66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87F55A7-2527-494B-A0E5-C3A998F4ADE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South Carolina MP Project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8C0D97-0C24-467D-BBC7-06AA7246D482}"/>
              </a:ext>
            </a:extLst>
          </p:cNvPr>
          <p:cNvSpPr txBox="1"/>
          <p:nvPr/>
        </p:nvSpPr>
        <p:spPr>
          <a:xfrm>
            <a:off x="952500" y="1082307"/>
            <a:ext cx="101727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Partners</a:t>
            </a:r>
            <a:r>
              <a:rPr lang="en-US" altLang="ja-JP" sz="24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: EPA, SC DHEC &amp; local community and business leaders in 10 upstate South Carolina counties </a:t>
            </a:r>
          </a:p>
          <a:p>
            <a:endParaRPr lang="en-US" altLang="ja-JP" sz="2000" b="1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altLang="ja-JP" sz="24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Goals</a:t>
            </a:r>
            <a:r>
              <a:rPr lang="en-US" altLang="ja-JP" sz="24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Develop and analyze a multi-pollutant, risk based AQM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Maximize both health benefits and air quality improvements, identify and evaluate a local control strategy targeting emissions of O</a:t>
            </a:r>
            <a:r>
              <a:rPr lang="en-US" altLang="ja-JP" sz="2400" baseline="-25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24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, PM &amp; their precursors while also reducing air toxics of concern for communities</a:t>
            </a:r>
          </a:p>
          <a:p>
            <a:endParaRPr lang="en-US" altLang="ja-JP" sz="2000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altLang="ja-JP" sz="24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Results</a:t>
            </a:r>
            <a:r>
              <a:rPr lang="en-US" altLang="ja-JP" sz="24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 demonstrated improving air quality in areas already attaining the NAAQS can yield significant health benefits</a:t>
            </a:r>
            <a:endParaRPr lang="en-US" sz="3600" dirty="0"/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2C6C3D86-60DD-4AB7-AD8A-A4BC3F4CE87F}"/>
              </a:ext>
            </a:extLst>
          </p:cNvPr>
          <p:cNvGrpSpPr>
            <a:grpSpLocks noChangeAspect="1"/>
          </p:cNvGrpSpPr>
          <p:nvPr/>
        </p:nvGrpSpPr>
        <p:grpSpPr>
          <a:xfrm>
            <a:off x="3352327" y="5735722"/>
            <a:ext cx="5487347" cy="978977"/>
            <a:chOff x="152400" y="3657600"/>
            <a:chExt cx="4591491" cy="819151"/>
          </a:xfrm>
        </p:grpSpPr>
        <p:pic>
          <p:nvPicPr>
            <p:cNvPr id="12" name="Picture 11" descr="TATT-10">
              <a:extLst>
                <a:ext uri="{FF2B5EF4-FFF2-40B4-BE49-F238E27FC236}">
                  <a16:creationId xmlns:a16="http://schemas.microsoft.com/office/drawing/2014/main" id="{EC34E954-C9C4-45C0-97D2-C317CA1EC5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7600" y="3657600"/>
              <a:ext cx="1086291" cy="80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 descr="http://sites.lafayette.edu/egrs251-fa11-greywater/files/2011/11/EPAlogo1-626x3821.jpg">
              <a:extLst>
                <a:ext uri="{FF2B5EF4-FFF2-40B4-BE49-F238E27FC236}">
                  <a16:creationId xmlns:a16="http://schemas.microsoft.com/office/drawing/2014/main" id="{82E13852-1C56-491F-89EF-D7078FD1F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15214" b="16323"/>
            <a:stretch>
              <a:fillRect/>
            </a:stretch>
          </p:blipFill>
          <p:spPr bwMode="auto">
            <a:xfrm>
              <a:off x="1828800" y="3733800"/>
              <a:ext cx="1640861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 descr="https://encrypted-tbn0.gstatic.com/images?q=tbn:ANd9GcQH_e6zo3446s36z7CH9a9M_IfkkuWTuoUUAMjt44JQbwRGRLj3">
              <a:extLst>
                <a:ext uri="{FF2B5EF4-FFF2-40B4-BE49-F238E27FC236}">
                  <a16:creationId xmlns:a16="http://schemas.microsoft.com/office/drawing/2014/main" id="{A8116BC3-A97C-4511-B747-CD941F301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3657600"/>
              <a:ext cx="1581150" cy="81915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852289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Louisville MP Project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5F5FD-09DC-4550-B428-DC2856C50B48}"/>
              </a:ext>
            </a:extLst>
          </p:cNvPr>
          <p:cNvSpPr txBox="1"/>
          <p:nvPr/>
        </p:nvSpPr>
        <p:spPr>
          <a:xfrm>
            <a:off x="389090" y="938296"/>
            <a:ext cx="65424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800" b="1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endParaRPr lang="en-US" altLang="ja-JP" b="1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endParaRPr lang="en-US" altLang="ja-JP" sz="1800" b="1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altLang="ja-JP" sz="18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Goals</a:t>
            </a: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Identify local- and state-level emission reduction measures that address multiple pollutants, with a focus on attainment of the 2015 O</a:t>
            </a:r>
            <a:r>
              <a:rPr lang="en-US" altLang="ja-JP" sz="1800" baseline="-25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 NAAQS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Build a plan to achieve and maintain compliance of all NAAQS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Demonstrate that the selected strategies can reduce health risk from exposure to O</a:t>
            </a:r>
            <a:r>
              <a:rPr lang="en-US" altLang="ja-JP" sz="1800" baseline="-25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, PM and selected air toxics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Integrate existing health risk-based pollution control programs into a multi-pollutant air quality management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Build institutional capacity among LMAPCD and LMPHW to perform air quality modeling and health benefit analysis projects</a:t>
            </a:r>
          </a:p>
          <a:p>
            <a:endParaRPr lang="en-US" altLang="ja-JP" sz="1800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altLang="ja-JP" sz="18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Results </a:t>
            </a:r>
            <a:r>
              <a:rPr lang="en-US" altLang="ja-JP" sz="1800" i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pending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89B726-6A56-4FF2-B7B7-181EF88082EB}"/>
              </a:ext>
            </a:extLst>
          </p:cNvPr>
          <p:cNvSpPr/>
          <p:nvPr/>
        </p:nvSpPr>
        <p:spPr>
          <a:xfrm>
            <a:off x="8070238" y="5066704"/>
            <a:ext cx="2934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Graphic provided by LMAPCD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4100B0C-DABB-4FA5-834A-5A1231E4C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387" y="2138525"/>
            <a:ext cx="5230626" cy="2530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31B4ED-EE1D-475D-BD51-83B36EE1D979}"/>
              </a:ext>
            </a:extLst>
          </p:cNvPr>
          <p:cNvSpPr txBox="1"/>
          <p:nvPr/>
        </p:nvSpPr>
        <p:spPr>
          <a:xfrm>
            <a:off x="389090" y="1040522"/>
            <a:ext cx="11151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Partners</a:t>
            </a: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: EPA, Louisville Metro Air Pollution Control District (LMAPCD) &amp; Louisville Metro Department of Public Health and Wellness (LMPHW)</a:t>
            </a:r>
          </a:p>
        </p:txBody>
      </p:sp>
    </p:spTree>
    <p:extLst>
      <p:ext uri="{BB962C8B-B14F-4D97-AF65-F5344CB8AC3E}">
        <p14:creationId xmlns:p14="http://schemas.microsoft.com/office/powerpoint/2010/main" val="1881439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94" y="127392"/>
            <a:ext cx="11204185" cy="501827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44" y="936172"/>
            <a:ext cx="11451111" cy="592182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is an advanced screening tool for multi-pollutant (MP) risks and EJ/Demographic analysis developed by OAQPS’s MP team </a:t>
            </a:r>
            <a:r>
              <a:rPr lang="en-US" sz="1800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(further details see attached “NEXUS Overview” doc) </a:t>
            </a:r>
            <a:endParaRPr lang="en-US" sz="2000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“NEXUS” integrates a suite of MP data, including emissions, monitoring, modeling, fused AQ data and health risk data for PM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&amp; air toxics as well as EJ/demographic data, into one single platform to allow national and areal overlay mapping &amp; analysis of MP ambient &amp; risk data 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provides MP analysis across from national level “Phase 1” to regional (EPA region/State/CBSA) level “Phase 2”, and now down to community level “Phase 3” (Proximity analysis” in census tract-level)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We expect to use this tool in conjunction with Regions and identify areas that would potentially benefit most from MP approaches to reduce emissions (including current NA areas)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expect that it can have additional value-added uses across the Office for Air Toxics, Environmental Justice and other programs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</a:t>
            </a:r>
            <a:r>
              <a:rPr lang="en-US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‘conceptual model’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of an area’s MP issues to facilitate engagement with state/local/tribal agencies &amp; community stakeholder groups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64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72A22084-3D6E-4084-8B6F-17E55E065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6" t="18396" r="7862" b="17988"/>
          <a:stretch/>
        </p:blipFill>
        <p:spPr>
          <a:xfrm>
            <a:off x="9190431" y="771817"/>
            <a:ext cx="2910859" cy="16058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49459CC-BBCD-4541-87AE-770303004646}"/>
              </a:ext>
            </a:extLst>
          </p:cNvPr>
          <p:cNvGrpSpPr/>
          <p:nvPr/>
        </p:nvGrpSpPr>
        <p:grpSpPr>
          <a:xfrm>
            <a:off x="9191011" y="1161982"/>
            <a:ext cx="2923230" cy="1736591"/>
            <a:chOff x="9192182" y="1290038"/>
            <a:chExt cx="2923230" cy="17365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588C76-AB07-44C3-BF4E-641E86AE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2182" y="1290038"/>
              <a:ext cx="2910858" cy="17365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75AC6D-1CE6-4C58-B645-2E2E9C53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8202" y="2294804"/>
              <a:ext cx="1457210" cy="72860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9FF4DD3-C549-44A0-A4D8-6B64F4CFC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0323" y="1746462"/>
            <a:ext cx="2939350" cy="15243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540F89-0691-46D1-8B80-E294C911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97" y="67734"/>
            <a:ext cx="10526649" cy="6035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NEXUS:</a:t>
            </a:r>
            <a:r>
              <a:rPr lang="en-US" sz="3600" b="1" dirty="0"/>
              <a:t> Data Inputs and Major Functions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F92DE3F-E3F1-4C06-91AE-06C993B9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C9590BB6-C56E-4746-BD6F-28D06F1076BD}" type="slidenum">
              <a:rPr lang="en-US" smtClean="0"/>
              <a:pPr>
                <a:spcAft>
                  <a:spcPts val="600"/>
                </a:spcAft>
                <a:defRPr/>
              </a:pPr>
              <a:t>9</a:t>
            </a:fld>
            <a:endParaRPr lang="en-US" sz="3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196DFB-F28A-411B-9F0E-966E474B761C}"/>
              </a:ext>
            </a:extLst>
          </p:cNvPr>
          <p:cNvSpPr/>
          <p:nvPr/>
        </p:nvSpPr>
        <p:spPr bwMode="auto">
          <a:xfrm>
            <a:off x="3347716" y="2260577"/>
            <a:ext cx="2521993" cy="296986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/>
              <a:solidFill>
                <a:srgbClr val="00B05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D87BAC-9AEE-46B8-8B17-B257D3DB3E0C}"/>
              </a:ext>
            </a:extLst>
          </p:cNvPr>
          <p:cNvSpPr/>
          <p:nvPr/>
        </p:nvSpPr>
        <p:spPr bwMode="auto">
          <a:xfrm>
            <a:off x="407849" y="3287688"/>
            <a:ext cx="2302932" cy="750357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Monitoring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(2002-2020 &amp; -2018)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EB7F79-2FBD-4354-B1F1-7A55203A29AE}"/>
              </a:ext>
            </a:extLst>
          </p:cNvPr>
          <p:cNvSpPr/>
          <p:nvPr/>
        </p:nvSpPr>
        <p:spPr bwMode="auto">
          <a:xfrm>
            <a:off x="407849" y="1880975"/>
            <a:ext cx="2302932" cy="131459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Risk Data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Conc. (fused AQ)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(Census tract-level)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7C61BF-A0B8-4950-8BF9-D6028ED6A8DA}"/>
              </a:ext>
            </a:extLst>
          </p:cNvPr>
          <p:cNvSpPr/>
          <p:nvPr/>
        </p:nvSpPr>
        <p:spPr bwMode="auto">
          <a:xfrm>
            <a:off x="407849" y="4121189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County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Emissions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AD7E10-383D-4E8F-92B1-0CCECF9D3725}"/>
              </a:ext>
            </a:extLst>
          </p:cNvPr>
          <p:cNvSpPr/>
          <p:nvPr/>
        </p:nvSpPr>
        <p:spPr bwMode="auto">
          <a:xfrm>
            <a:off x="407849" y="813617"/>
            <a:ext cx="2302932" cy="975242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Ambient/Design Value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(2012-2020)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(County-level)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2C883F-DA27-4E5A-BFE9-C21A5F41D35D}"/>
              </a:ext>
            </a:extLst>
          </p:cNvPr>
          <p:cNvSpPr/>
          <p:nvPr/>
        </p:nvSpPr>
        <p:spPr bwMode="auto">
          <a:xfrm>
            <a:off x="407849" y="5032150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Justice &amp; Demographic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(from EJSCREEN)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7F1F00-5BFA-4414-BAF4-5E2EB6D53BDB}"/>
              </a:ext>
            </a:extLst>
          </p:cNvPr>
          <p:cNvSpPr/>
          <p:nvPr/>
        </p:nvSpPr>
        <p:spPr bwMode="auto">
          <a:xfrm>
            <a:off x="407848" y="5954400"/>
            <a:ext cx="2283663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Class-I Area</a:t>
            </a:r>
          </a:p>
          <a:p>
            <a:pPr algn="ctr"/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Tribal Area</a:t>
            </a:r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algn="ctr"/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42F55F-C5F0-46F4-9D62-742C25119866}"/>
              </a:ext>
            </a:extLst>
          </p:cNvPr>
          <p:cNvCxnSpPr>
            <a:cxnSpLocks/>
            <a:stCxn id="14" idx="3"/>
            <a:endCxn id="3" idx="0"/>
          </p:cNvCxnSpPr>
          <p:nvPr/>
        </p:nvCxnSpPr>
        <p:spPr bwMode="auto">
          <a:xfrm>
            <a:off x="2710781" y="1301238"/>
            <a:ext cx="1897932" cy="9593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E44F75-ABDC-424B-B1DA-005B2D4B585A}"/>
              </a:ext>
            </a:extLst>
          </p:cNvPr>
          <p:cNvCxnSpPr>
            <a:cxnSpLocks/>
            <a:stCxn id="12" idx="3"/>
            <a:endCxn id="3" idx="1"/>
          </p:cNvCxnSpPr>
          <p:nvPr/>
        </p:nvCxnSpPr>
        <p:spPr bwMode="auto">
          <a:xfrm>
            <a:off x="2710781" y="2538273"/>
            <a:ext cx="1006272" cy="1572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7C7EA-2822-419A-84E6-2C24A7E25252}"/>
              </a:ext>
            </a:extLst>
          </p:cNvPr>
          <p:cNvCxnSpPr>
            <a:cxnSpLocks/>
            <a:stCxn id="4" idx="3"/>
            <a:endCxn id="3" idx="2"/>
          </p:cNvCxnSpPr>
          <p:nvPr/>
        </p:nvCxnSpPr>
        <p:spPr bwMode="auto">
          <a:xfrm>
            <a:off x="2710781" y="3662867"/>
            <a:ext cx="636935" cy="826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8EEC54-1D4F-4D28-BE07-B3B912F2175B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 flipV="1">
            <a:off x="2710781" y="4413224"/>
            <a:ext cx="737499" cy="1365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F01C9D-F92B-4962-A405-C8557E73B253}"/>
              </a:ext>
            </a:extLst>
          </p:cNvPr>
          <p:cNvCxnSpPr>
            <a:cxnSpLocks/>
            <a:stCxn id="15" idx="3"/>
            <a:endCxn id="3" idx="3"/>
          </p:cNvCxnSpPr>
          <p:nvPr/>
        </p:nvCxnSpPr>
        <p:spPr bwMode="auto">
          <a:xfrm flipV="1">
            <a:off x="2710781" y="4795519"/>
            <a:ext cx="1006272" cy="665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1934D4A-0BAF-4D15-8255-EDAC763625B4}"/>
              </a:ext>
            </a:extLst>
          </p:cNvPr>
          <p:cNvSpPr/>
          <p:nvPr/>
        </p:nvSpPr>
        <p:spPr bwMode="auto">
          <a:xfrm>
            <a:off x="6741625" y="813617"/>
            <a:ext cx="230293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Multi-Pollutant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 and/or Risk National &amp; Areal Mapping 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2D24779-0033-4C86-A0C7-720F0C9DBF95}"/>
              </a:ext>
            </a:extLst>
          </p:cNvPr>
          <p:cNvSpPr/>
          <p:nvPr/>
        </p:nvSpPr>
        <p:spPr bwMode="auto">
          <a:xfrm>
            <a:off x="6806007" y="4644244"/>
            <a:ext cx="223059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Overlay with NAA, Advance Area, Class-I Area, or Tribal Area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BC2FEDC-412A-45E4-A31C-B4C712D44CD0}"/>
              </a:ext>
            </a:extLst>
          </p:cNvPr>
          <p:cNvSpPr/>
          <p:nvPr/>
        </p:nvSpPr>
        <p:spPr bwMode="auto">
          <a:xfrm>
            <a:off x="6824554" y="2288295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Major Point Emissions Sites/Data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438583-84E3-4A75-A32F-75DC1E8F8F8A}"/>
              </a:ext>
            </a:extLst>
          </p:cNvPr>
          <p:cNvSpPr/>
          <p:nvPr/>
        </p:nvSpPr>
        <p:spPr bwMode="auto">
          <a:xfrm>
            <a:off x="6806006" y="1693414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Monitoring Sites &amp; Trend 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D812633-5E35-41AF-BDDA-6B8D31EE6D51}"/>
              </a:ext>
            </a:extLst>
          </p:cNvPr>
          <p:cNvSpPr/>
          <p:nvPr/>
        </p:nvSpPr>
        <p:spPr bwMode="auto">
          <a:xfrm>
            <a:off x="6824554" y="5545718"/>
            <a:ext cx="219349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Query, Search, Filter &amp; Export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0C8007F-DC9A-499C-94C8-5645F6BA012D}"/>
              </a:ext>
            </a:extLst>
          </p:cNvPr>
          <p:cNvSpPr/>
          <p:nvPr/>
        </p:nvSpPr>
        <p:spPr bwMode="auto">
          <a:xfrm>
            <a:off x="6826920" y="2878353"/>
            <a:ext cx="218764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Source Category Emissions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46394D2-7D25-4F7A-A0A8-A3570821DBDB}"/>
              </a:ext>
            </a:extLst>
          </p:cNvPr>
          <p:cNvSpPr/>
          <p:nvPr/>
        </p:nvSpPr>
        <p:spPr bwMode="auto">
          <a:xfrm>
            <a:off x="6826919" y="3463609"/>
            <a:ext cx="218764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Sector Emissions Summary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CDCAF75-39D1-4BE0-8E15-0C2641EB0AFE}"/>
              </a:ext>
            </a:extLst>
          </p:cNvPr>
          <p:cNvCxnSpPr>
            <a:cxnSpLocks/>
            <a:stCxn id="16" idx="3"/>
            <a:endCxn id="3" idx="4"/>
          </p:cNvCxnSpPr>
          <p:nvPr/>
        </p:nvCxnSpPr>
        <p:spPr bwMode="auto">
          <a:xfrm flipV="1">
            <a:off x="2691511" y="5230446"/>
            <a:ext cx="1917202" cy="11525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79B5555-BBCF-4ECE-BB9A-0BDE559C4C97}"/>
              </a:ext>
            </a:extLst>
          </p:cNvPr>
          <p:cNvCxnSpPr>
            <a:cxnSpLocks/>
            <a:stCxn id="3" idx="7"/>
            <a:endCxn id="33" idx="1"/>
          </p:cNvCxnSpPr>
          <p:nvPr/>
        </p:nvCxnSpPr>
        <p:spPr bwMode="auto">
          <a:xfrm flipV="1">
            <a:off x="5500372" y="1222057"/>
            <a:ext cx="1241253" cy="14734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A42867D-D16B-4A8E-8F44-A5F2CAE7A118}"/>
              </a:ext>
            </a:extLst>
          </p:cNvPr>
          <p:cNvCxnSpPr>
            <a:cxnSpLocks/>
            <a:stCxn id="3" idx="6"/>
            <a:endCxn id="35" idx="1"/>
          </p:cNvCxnSpPr>
          <p:nvPr/>
        </p:nvCxnSpPr>
        <p:spPr bwMode="auto">
          <a:xfrm flipV="1">
            <a:off x="5869709" y="2550319"/>
            <a:ext cx="954845" cy="11951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BB7CB14-2400-48F7-BE2D-0632B1E75266}"/>
              </a:ext>
            </a:extLst>
          </p:cNvPr>
          <p:cNvCxnSpPr>
            <a:cxnSpLocks/>
            <a:stCxn id="3" idx="6"/>
            <a:endCxn id="53" idx="1"/>
          </p:cNvCxnSpPr>
          <p:nvPr/>
        </p:nvCxnSpPr>
        <p:spPr bwMode="auto">
          <a:xfrm flipV="1">
            <a:off x="5869709" y="3140377"/>
            <a:ext cx="957211" cy="6051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A3E744B-250D-41E7-996B-34CB686CFFAF}"/>
              </a:ext>
            </a:extLst>
          </p:cNvPr>
          <p:cNvCxnSpPr>
            <a:cxnSpLocks/>
            <a:stCxn id="3" idx="6"/>
            <a:endCxn id="54" idx="1"/>
          </p:cNvCxnSpPr>
          <p:nvPr/>
        </p:nvCxnSpPr>
        <p:spPr bwMode="auto">
          <a:xfrm flipV="1">
            <a:off x="5869709" y="3725633"/>
            <a:ext cx="957210" cy="19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139B8C26-8158-49E7-B042-AD003C7CB957}"/>
              </a:ext>
            </a:extLst>
          </p:cNvPr>
          <p:cNvCxnSpPr>
            <a:cxnSpLocks/>
            <a:endCxn id="36" idx="1"/>
          </p:cNvCxnSpPr>
          <p:nvPr/>
        </p:nvCxnSpPr>
        <p:spPr bwMode="auto">
          <a:xfrm flipV="1">
            <a:off x="5758794" y="1955438"/>
            <a:ext cx="1047212" cy="114868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6812475-1695-4041-9FF3-AA463B62CF29}"/>
              </a:ext>
            </a:extLst>
          </p:cNvPr>
          <p:cNvCxnSpPr>
            <a:cxnSpLocks/>
            <a:stCxn id="3" idx="5"/>
            <a:endCxn id="34" idx="1"/>
          </p:cNvCxnSpPr>
          <p:nvPr/>
        </p:nvCxnSpPr>
        <p:spPr bwMode="auto">
          <a:xfrm>
            <a:off x="5500372" y="4795519"/>
            <a:ext cx="1305635" cy="2571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8A4DE4BC-D185-4945-8A53-202A07C38F47}"/>
              </a:ext>
            </a:extLst>
          </p:cNvPr>
          <p:cNvCxnSpPr>
            <a:cxnSpLocks/>
            <a:endCxn id="52" idx="1"/>
          </p:cNvCxnSpPr>
          <p:nvPr/>
        </p:nvCxnSpPr>
        <p:spPr bwMode="auto">
          <a:xfrm>
            <a:off x="5328261" y="4939571"/>
            <a:ext cx="1496293" cy="86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8F71DF3F-E94C-4CBB-9456-F1FAB7390D4C}"/>
              </a:ext>
            </a:extLst>
          </p:cNvPr>
          <p:cNvSpPr/>
          <p:nvPr/>
        </p:nvSpPr>
        <p:spPr bwMode="auto">
          <a:xfrm>
            <a:off x="6818268" y="6162553"/>
            <a:ext cx="219349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Screening Analysis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F325B3A-6673-485A-827E-547DA95FF0F1}"/>
              </a:ext>
            </a:extLst>
          </p:cNvPr>
          <p:cNvCxnSpPr>
            <a:cxnSpLocks/>
            <a:endCxn id="160" idx="1"/>
          </p:cNvCxnSpPr>
          <p:nvPr/>
        </p:nvCxnSpPr>
        <p:spPr bwMode="auto">
          <a:xfrm>
            <a:off x="5064151" y="5118953"/>
            <a:ext cx="1754117" cy="13056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459ADE6F-D4B9-4913-84FE-D7F2DB4BA59E}"/>
              </a:ext>
            </a:extLst>
          </p:cNvPr>
          <p:cNvSpPr/>
          <p:nvPr/>
        </p:nvSpPr>
        <p:spPr bwMode="auto">
          <a:xfrm>
            <a:off x="6813965" y="4053467"/>
            <a:ext cx="2230592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EJ/Demographic Indicators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6CA670C3-17F4-4C16-9E06-CD85EEE8749A}"/>
              </a:ext>
            </a:extLst>
          </p:cNvPr>
          <p:cNvCxnSpPr>
            <a:cxnSpLocks/>
            <a:endCxn id="175" idx="1"/>
          </p:cNvCxnSpPr>
          <p:nvPr/>
        </p:nvCxnSpPr>
        <p:spPr bwMode="auto">
          <a:xfrm flipV="1">
            <a:off x="5749443" y="4315491"/>
            <a:ext cx="1064522" cy="79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ABF209A-D86A-4372-8C6B-8BF2C2409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9124" y="2268677"/>
            <a:ext cx="2923230" cy="20370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D8C26F-EB99-4BE9-99C9-CA318D490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1335" y="2759420"/>
            <a:ext cx="2945263" cy="20524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AFB3EC-1B97-4E7E-BE18-E5386F1FB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3529" y="3323942"/>
            <a:ext cx="2945188" cy="19390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7BE768-0E92-4769-AB2B-C50872210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163" y="3824272"/>
            <a:ext cx="2910861" cy="17365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28ABA08-FC70-47F0-8B8A-2E1B969458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95" r="18169"/>
          <a:stretch/>
        </p:blipFill>
        <p:spPr>
          <a:xfrm>
            <a:off x="9183471" y="4281326"/>
            <a:ext cx="2952394" cy="15779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98A931-1C31-46F5-9564-F6024CA6F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2324" y="4653150"/>
            <a:ext cx="2953541" cy="19505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1" name="图片 3">
            <a:extLst>
              <a:ext uri="{FF2B5EF4-FFF2-40B4-BE49-F238E27FC236}">
                <a16:creationId xmlns:a16="http://schemas.microsoft.com/office/drawing/2014/main" id="{0A6DC8F5-2167-499B-A7A0-E615E533E3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67745" y="4966148"/>
            <a:ext cx="2968120" cy="1883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8A358EB-E1B2-4526-92BC-E9737386BBEB}"/>
              </a:ext>
            </a:extLst>
          </p:cNvPr>
          <p:cNvCxnSpPr>
            <a:cxnSpLocks/>
            <a:stCxn id="33" idx="3"/>
            <a:endCxn id="190" idx="0"/>
          </p:cNvCxnSpPr>
          <p:nvPr/>
        </p:nvCxnSpPr>
        <p:spPr bwMode="auto">
          <a:xfrm flipV="1">
            <a:off x="9044557" y="771817"/>
            <a:ext cx="1601304" cy="4502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AA9612-99E0-4155-B4D6-3B422F8665E1}"/>
              </a:ext>
            </a:extLst>
          </p:cNvPr>
          <p:cNvCxnSpPr>
            <a:cxnSpLocks/>
            <a:stCxn id="36" idx="3"/>
            <a:endCxn id="18" idx="0"/>
          </p:cNvCxnSpPr>
          <p:nvPr/>
        </p:nvCxnSpPr>
        <p:spPr bwMode="auto">
          <a:xfrm flipV="1">
            <a:off x="9018049" y="1161982"/>
            <a:ext cx="1628391" cy="7934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694B469-118A-4D5D-BC6E-4F0D2302B401}"/>
              </a:ext>
            </a:extLst>
          </p:cNvPr>
          <p:cNvCxnSpPr>
            <a:cxnSpLocks/>
            <a:stCxn id="35" idx="3"/>
          </p:cNvCxnSpPr>
          <p:nvPr/>
        </p:nvCxnSpPr>
        <p:spPr bwMode="auto">
          <a:xfrm flipV="1">
            <a:off x="9036597" y="1774476"/>
            <a:ext cx="1609997" cy="7758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C80C3E-85A4-425E-B869-5049BA02847F}"/>
              </a:ext>
            </a:extLst>
          </p:cNvPr>
          <p:cNvCxnSpPr>
            <a:cxnSpLocks/>
            <a:stCxn id="35" idx="3"/>
            <a:endCxn id="30" idx="0"/>
          </p:cNvCxnSpPr>
          <p:nvPr/>
        </p:nvCxnSpPr>
        <p:spPr bwMode="auto">
          <a:xfrm flipV="1">
            <a:off x="9036597" y="2268677"/>
            <a:ext cx="1624142" cy="2816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EF5BA4D-B765-4658-A188-4BCE0D6B54C2}"/>
              </a:ext>
            </a:extLst>
          </p:cNvPr>
          <p:cNvCxnSpPr>
            <a:cxnSpLocks/>
            <a:stCxn id="53" idx="3"/>
            <a:endCxn id="32" idx="0"/>
          </p:cNvCxnSpPr>
          <p:nvPr/>
        </p:nvCxnSpPr>
        <p:spPr bwMode="auto">
          <a:xfrm flipV="1">
            <a:off x="9014564" y="2759420"/>
            <a:ext cx="1649403" cy="380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17AA477-BF8F-406F-965A-A1B07C382D21}"/>
              </a:ext>
            </a:extLst>
          </p:cNvPr>
          <p:cNvCxnSpPr>
            <a:cxnSpLocks/>
            <a:stCxn id="175" idx="3"/>
            <a:endCxn id="40" idx="0"/>
          </p:cNvCxnSpPr>
          <p:nvPr/>
        </p:nvCxnSpPr>
        <p:spPr bwMode="auto">
          <a:xfrm flipV="1">
            <a:off x="9044557" y="3824272"/>
            <a:ext cx="1602037" cy="4912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DB70588-F6DA-4A7D-BC76-49440C5C51CD}"/>
              </a:ext>
            </a:extLst>
          </p:cNvPr>
          <p:cNvCxnSpPr>
            <a:cxnSpLocks/>
            <a:stCxn id="54" idx="3"/>
            <a:endCxn id="38" idx="0"/>
          </p:cNvCxnSpPr>
          <p:nvPr/>
        </p:nvCxnSpPr>
        <p:spPr bwMode="auto">
          <a:xfrm flipV="1">
            <a:off x="9014564" y="3323942"/>
            <a:ext cx="1651559" cy="4016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00895B9-C28D-48B3-99BD-2C2D6030D2F4}"/>
              </a:ext>
            </a:extLst>
          </p:cNvPr>
          <p:cNvCxnSpPr>
            <a:cxnSpLocks/>
            <a:stCxn id="34" idx="3"/>
            <a:endCxn id="42" idx="0"/>
          </p:cNvCxnSpPr>
          <p:nvPr/>
        </p:nvCxnSpPr>
        <p:spPr bwMode="auto">
          <a:xfrm flipV="1">
            <a:off x="9036599" y="4281326"/>
            <a:ext cx="1623069" cy="77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229CF96-ECD5-4253-9AB7-D7D7B724128D}"/>
              </a:ext>
            </a:extLst>
          </p:cNvPr>
          <p:cNvCxnSpPr>
            <a:cxnSpLocks/>
            <a:stCxn id="52" idx="3"/>
            <a:endCxn id="44" idx="0"/>
          </p:cNvCxnSpPr>
          <p:nvPr/>
        </p:nvCxnSpPr>
        <p:spPr bwMode="auto">
          <a:xfrm flipV="1">
            <a:off x="9018049" y="4653150"/>
            <a:ext cx="1641046" cy="11545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2983F7A-96F0-4B48-A9FD-84EBFB2DCC40}"/>
              </a:ext>
            </a:extLst>
          </p:cNvPr>
          <p:cNvCxnSpPr>
            <a:cxnSpLocks/>
            <a:stCxn id="160" idx="3"/>
            <a:endCxn id="61" idx="0"/>
          </p:cNvCxnSpPr>
          <p:nvPr/>
        </p:nvCxnSpPr>
        <p:spPr bwMode="auto">
          <a:xfrm flipV="1">
            <a:off x="9011762" y="4966148"/>
            <a:ext cx="1640043" cy="14584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3C122D43-4D31-40C3-9404-51FC964BA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49" t="81599" r="63054" b="4173"/>
          <a:stretch/>
        </p:blipFill>
        <p:spPr>
          <a:xfrm>
            <a:off x="4086968" y="4075779"/>
            <a:ext cx="960480" cy="9617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539D0-243F-4E5E-9FC3-727A8A8CF444}"/>
              </a:ext>
            </a:extLst>
          </p:cNvPr>
          <p:cNvSpPr txBox="1"/>
          <p:nvPr/>
        </p:nvSpPr>
        <p:spPr>
          <a:xfrm>
            <a:off x="3328817" y="3145187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Arial Black" panose="020B0A04020102020204" pitchFamily="34" charset="0"/>
              </a:rPr>
              <a:t>N</a:t>
            </a:r>
            <a:r>
              <a:rPr lang="en-US" sz="4800" b="1" dirty="0">
                <a:latin typeface="Arial Black" panose="020B0A04020102020204" pitchFamily="34" charset="0"/>
              </a:rPr>
              <a:t>E</a:t>
            </a:r>
            <a:r>
              <a:rPr lang="en-US" sz="4800" b="1" dirty="0">
                <a:solidFill>
                  <a:srgbClr val="0000FF"/>
                </a:solidFill>
                <a:latin typeface="Arial Black" panose="020B0A04020102020204" pitchFamily="34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U</a:t>
            </a:r>
            <a:r>
              <a:rPr lang="en-US" sz="4800" b="1" dirty="0">
                <a:solidFill>
                  <a:srgbClr val="33CC33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E5F90B97-83F3-4179-8098-8BCD44C938CC}"/>
              </a:ext>
            </a:extLst>
          </p:cNvPr>
          <p:cNvSpPr txBox="1">
            <a:spLocks/>
          </p:cNvSpPr>
          <p:nvPr/>
        </p:nvSpPr>
        <p:spPr>
          <a:xfrm>
            <a:off x="-1" y="6504037"/>
            <a:ext cx="34227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?mso-contentType ?>
<SharedContentType xmlns="Microsoft.SharePoint.Taxonomy.ContentTypeSync" SourceId="29f62856-1543-49d4-a736-4569d363f533" ContentTypeId="0x0101" PreviousValue="false"/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27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7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1A6E0D0-DF25-41E1-849F-4E7E9FBDD1A9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5c1deef3-b27c-4e9a-b0d4-9d092d100f42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purl.org/dc/terms/"/>
    <ds:schemaRef ds:uri="6290be6a-0c37-488c-89d7-fa04eb7489f1"/>
    <ds:schemaRef ds:uri="http://schemas.microsoft.com/sharepoint/v3/fields"/>
    <ds:schemaRef ds:uri="http://schemas.microsoft.com/sharepoint.v3"/>
    <ds:schemaRef ds:uri="4ffa91fb-a0ff-4ac5-b2db-65c790d184a4"/>
    <ds:schemaRef ds:uri="http://schemas.microsoft.com/sharepoint/v3"/>
  </ds:schemaRefs>
</ds:datastoreItem>
</file>

<file path=customXml/itemProps9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73718</TotalTime>
  <Words>4002</Words>
  <Application>Microsoft Office PowerPoint</Application>
  <PresentationFormat>Widescreen</PresentationFormat>
  <Paragraphs>480</Paragraphs>
  <Slides>53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微软雅黑</vt:lpstr>
      <vt:lpstr>黑体</vt:lpstr>
      <vt:lpstr>Abadi</vt:lpstr>
      <vt:lpstr>Arial</vt:lpstr>
      <vt:lpstr>Arial Black</vt:lpstr>
      <vt:lpstr>Calibri</vt:lpstr>
      <vt:lpstr>Courier New</vt:lpstr>
      <vt:lpstr>Symbol</vt:lpstr>
      <vt:lpstr>Times New Roman</vt:lpstr>
      <vt:lpstr>Wingdings</vt:lpstr>
      <vt:lpstr>2_EMPA课题组模板</vt:lpstr>
      <vt:lpstr>3_EMPA课题组模板</vt:lpstr>
      <vt:lpstr>4_EMPA课题组模板</vt:lpstr>
      <vt:lpstr>“NEXUS” Multi-Pollutant Advanced Screening Tool: Briefing &amp; Live Demo</vt:lpstr>
      <vt:lpstr>Multi-Pollutant Team Members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NEXUS: Overview</vt:lpstr>
      <vt:lpstr>NEXUS: Data Inputs and Major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“NEXUS 3.0” Live Demo</vt:lpstr>
      <vt:lpstr>“NEXUS 3.0”Beta Release Version:   Quick Tutorial</vt:lpstr>
      <vt:lpstr>NEXUS Tool: On-line User’s Manual</vt:lpstr>
      <vt:lpstr>NEXUS Tool: Data Viewer Module</vt:lpstr>
      <vt:lpstr>Data Viewer: “Apply” New Selections</vt:lpstr>
      <vt:lpstr>NEXUS Update: EJ/Demographics Metric and Data</vt:lpstr>
      <vt:lpstr>Data Viewer: “Reset” New Selections</vt:lpstr>
      <vt:lpstr>Data Viewer Module: Map Layers menu</vt:lpstr>
      <vt:lpstr>Data Viewer Module: Configure Base Map &amp; Color</vt:lpstr>
      <vt:lpstr>Data Viewer Module: MP Risk Ranking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“Source Category Emissions”</vt:lpstr>
      <vt:lpstr>Data Viewer: “Sector Emissions Summary”</vt:lpstr>
      <vt:lpstr>Data Viewer: “Sector Emissions Summary”</vt:lpstr>
      <vt:lpstr>NEXUS Update: “Monitoring Data/Sites”</vt:lpstr>
      <vt:lpstr>NEXUS Update: “Attribute Table” (1)</vt:lpstr>
      <vt:lpstr>NEXUS Update: “Attribute Table” (2)</vt:lpstr>
      <vt:lpstr>Data Viewer: EPA Region Table Generator</vt:lpstr>
      <vt:lpstr>Data Viewer: Data Search &amp; Filter</vt:lpstr>
      <vt:lpstr>Data Input Module: Data Preview</vt:lpstr>
      <vt:lpstr>PowerPoint Presentation</vt:lpstr>
      <vt:lpstr>Two ways navigate to Proximity Analysis Module</vt:lpstr>
      <vt:lpstr>Proximity Analysis Module:  Overlaying Map</vt:lpstr>
      <vt:lpstr>Proximity Analysis Module:  Overlaying Map</vt:lpstr>
      <vt:lpstr>Proximity Analysis Module: Configure Color &amp; Transparency</vt:lpstr>
      <vt:lpstr>PowerPoint Presentation</vt:lpstr>
      <vt:lpstr>Proximity Analysis Module: Summary Plot &amp; Summary Table (2)</vt:lpstr>
      <vt:lpstr>Proximity Analysis Module:  “Select Sites” Functions (1)</vt:lpstr>
      <vt:lpstr>Proximity Analysis Module:  “Select Sites” Functions (2)</vt:lpstr>
      <vt:lpstr>Proximity Analysis Module:  “Select Sites” Functions (3)</vt:lpstr>
      <vt:lpstr>Proximity Analysis Module: “Group” Summary Plot &amp; Table</vt:lpstr>
      <vt:lpstr>Proximity Analysis Module: Display Site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Jang, Carey</cp:lastModifiedBy>
  <cp:revision>1323</cp:revision>
  <cp:lastPrinted>2020-02-19T17:26:50Z</cp:lastPrinted>
  <dcterms:created xsi:type="dcterms:W3CDTF">2016-05-30T08:23:37Z</dcterms:created>
  <dcterms:modified xsi:type="dcterms:W3CDTF">2022-05-10T19:59:51Z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